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glb" ContentType="model/gltf.binary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2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theme/theme3.xml" ContentType="application/vnd.openxmlformats-officedocument.theme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714" r:id="rId2"/>
    <p:sldMasterId id="2147483760" r:id="rId3"/>
    <p:sldMasterId id="2147483806" r:id="rId4"/>
  </p:sldMasterIdLst>
  <p:notesMasterIdLst>
    <p:notesMasterId r:id="rId67"/>
  </p:notesMasterIdLst>
  <p:sldIdLst>
    <p:sldId id="287" r:id="rId5"/>
    <p:sldId id="257" r:id="rId6"/>
    <p:sldId id="258" r:id="rId7"/>
    <p:sldId id="259" r:id="rId8"/>
    <p:sldId id="271" r:id="rId9"/>
    <p:sldId id="371" r:id="rId10"/>
    <p:sldId id="262" r:id="rId11"/>
    <p:sldId id="2147483642" r:id="rId12"/>
    <p:sldId id="264" r:id="rId13"/>
    <p:sldId id="265" r:id="rId14"/>
    <p:sldId id="266" r:id="rId15"/>
    <p:sldId id="267" r:id="rId16"/>
    <p:sldId id="268" r:id="rId17"/>
    <p:sldId id="274" r:id="rId18"/>
    <p:sldId id="282" r:id="rId19"/>
    <p:sldId id="281" r:id="rId20"/>
    <p:sldId id="297" r:id="rId21"/>
    <p:sldId id="388" r:id="rId22"/>
    <p:sldId id="260" r:id="rId23"/>
    <p:sldId id="261" r:id="rId24"/>
    <p:sldId id="263" r:id="rId25"/>
    <p:sldId id="256" r:id="rId26"/>
    <p:sldId id="283" r:id="rId27"/>
    <p:sldId id="284" r:id="rId28"/>
    <p:sldId id="372" r:id="rId29"/>
    <p:sldId id="275" r:id="rId30"/>
    <p:sldId id="289" r:id="rId31"/>
    <p:sldId id="272" r:id="rId32"/>
    <p:sldId id="269" r:id="rId33"/>
    <p:sldId id="273" r:id="rId34"/>
    <p:sldId id="277" r:id="rId35"/>
    <p:sldId id="373" r:id="rId36"/>
    <p:sldId id="323" r:id="rId37"/>
    <p:sldId id="2147483647" r:id="rId38"/>
    <p:sldId id="279" r:id="rId39"/>
    <p:sldId id="286" r:id="rId40"/>
    <p:sldId id="2147483589" r:id="rId41"/>
    <p:sldId id="294" r:id="rId42"/>
    <p:sldId id="295" r:id="rId43"/>
    <p:sldId id="296" r:id="rId44"/>
    <p:sldId id="278" r:id="rId45"/>
    <p:sldId id="280" r:id="rId46"/>
    <p:sldId id="288" r:id="rId47"/>
    <p:sldId id="270" r:id="rId48"/>
    <p:sldId id="299" r:id="rId49"/>
    <p:sldId id="300" r:id="rId50"/>
    <p:sldId id="302" r:id="rId51"/>
    <p:sldId id="303" r:id="rId52"/>
    <p:sldId id="304" r:id="rId53"/>
    <p:sldId id="298" r:id="rId54"/>
    <p:sldId id="307" r:id="rId55"/>
    <p:sldId id="308" r:id="rId56"/>
    <p:sldId id="310" r:id="rId57"/>
    <p:sldId id="311" r:id="rId58"/>
    <p:sldId id="312" r:id="rId59"/>
    <p:sldId id="285" r:id="rId60"/>
    <p:sldId id="315" r:id="rId61"/>
    <p:sldId id="316" r:id="rId62"/>
    <p:sldId id="317" r:id="rId63"/>
    <p:sldId id="318" r:id="rId64"/>
    <p:sldId id="2147483447" r:id="rId65"/>
    <p:sldId id="276" r:id="rId66"/>
  </p:sldIdLst>
  <p:sldSz cx="12192000" cy="6858000"/>
  <p:notesSz cx="6858000" cy="9144000"/>
  <p:embeddedFontLst>
    <p:embeddedFont>
      <p:font typeface="Dosis" pitchFamily="2" charset="0"/>
      <p:regular r:id="rId68"/>
      <p:bold r:id="rId69"/>
    </p:embeddedFont>
    <p:embeddedFont>
      <p:font typeface="Georgia" panose="02040502050405020303" pitchFamily="18" charset="0"/>
      <p:regular r:id="rId70"/>
      <p:bold r:id="rId71"/>
      <p:italic r:id="rId72"/>
      <p:boldItalic r:id="rId73"/>
    </p:embeddedFont>
    <p:embeddedFont>
      <p:font typeface="Noto Sans Symbols" panose="020B0604020202020204" charset="0"/>
      <p:regular r:id="rId74"/>
      <p:bold r:id="rId75"/>
    </p:embeddedFont>
    <p:embeddedFont>
      <p:font typeface="Play" panose="020B0604020202020204" charset="0"/>
      <p:regular r:id="rId76"/>
      <p:bold r:id="rId77"/>
    </p:embeddedFont>
    <p:embeddedFont>
      <p:font typeface="Script MT Bold" panose="03040602040607080904" pitchFamily="66" charset="0"/>
      <p:bold r:id="rId7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87" roundtripDataSignature="AMtx7mi1uDnjh80X+j2qpdY5Ilu4xRj7B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DAEF"/>
    <a:srgbClr val="F6FBD5"/>
    <a:srgbClr val="F3DFED"/>
    <a:srgbClr val="F3F7D9"/>
    <a:srgbClr val="156082"/>
    <a:srgbClr val="EFD1DC"/>
    <a:srgbClr val="C1517A"/>
    <a:srgbClr val="F7597D"/>
    <a:srgbClr val="00797E"/>
    <a:srgbClr val="0569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1F99BEF-3BCE-46BD-A9D0-9AD9065ABAE7}">
  <a:tblStyle styleId="{71F99BEF-3BCE-46BD-A9D0-9AD9065ABAE7}" styleName="Table_0">
    <a:wholeTbl>
      <a:tcTxStyle b="off" i="off">
        <a:font>
          <a:latin typeface="Aptos"/>
          <a:ea typeface="Aptos"/>
          <a:cs typeface="Aptos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7E9EC"/>
          </a:solidFill>
        </a:fill>
      </a:tcStyle>
    </a:wholeTbl>
    <a:band1H>
      <a:tcTxStyle/>
      <a:tcStyle>
        <a:tcBdr/>
        <a:fill>
          <a:solidFill>
            <a:srgbClr val="CAD1D8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AD1D8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Aptos"/>
          <a:ea typeface="Aptos"/>
          <a:cs typeface="Aptos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ptos"/>
          <a:ea typeface="Aptos"/>
          <a:cs typeface="Aptos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ptos"/>
          <a:ea typeface="Aptos"/>
          <a:cs typeface="Aptos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ptos"/>
          <a:ea typeface="Aptos"/>
          <a:cs typeface="Aptos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80" autoAdjust="0"/>
    <p:restoredTop sz="94660"/>
  </p:normalViewPr>
  <p:slideViewPr>
    <p:cSldViewPr snapToGrid="0">
      <p:cViewPr varScale="1">
        <p:scale>
          <a:sx n="82" d="100"/>
          <a:sy n="82" d="100"/>
        </p:scale>
        <p:origin x="787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font" Target="fonts/font1.fntdata"/><Relationship Id="rId89" Type="http://schemas.openxmlformats.org/officeDocument/2006/relationships/viewProps" Target="viewProps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font" Target="fonts/font7.fntdata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90" Type="http://schemas.openxmlformats.org/officeDocument/2006/relationships/theme" Target="theme/theme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font" Target="fonts/font2.fntdata"/><Relationship Id="rId77" Type="http://schemas.openxmlformats.org/officeDocument/2006/relationships/font" Target="fonts/font10.fntdata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font" Target="fonts/font5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font" Target="fonts/font3.fntdata"/><Relationship Id="rId75" Type="http://schemas.openxmlformats.org/officeDocument/2006/relationships/font" Target="fonts/font8.fntdata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font" Target="fonts/font6.fntdata"/><Relationship Id="rId78" Type="http://schemas.openxmlformats.org/officeDocument/2006/relationships/font" Target="fonts/font11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font" Target="fonts/font9.fntdata"/><Relationship Id="rId7" Type="http://schemas.openxmlformats.org/officeDocument/2006/relationships/slide" Target="slides/slide3.xml"/><Relationship Id="rId71" Type="http://schemas.openxmlformats.org/officeDocument/2006/relationships/font" Target="fonts/font4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‹N°›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2" name="Google Shape;4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6" name="Google Shape;4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0" name="Google Shape;50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6" name="Google Shape;52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4" name="Google Shape;53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4" name="Google Shape;54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9" name="Google Shape;54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6" name="Google Shape;556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7" name="Google Shape;557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11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2" name="Google Shape;56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2" name="Google Shape;57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3" name="Google Shape;623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>
          <a:extLst>
            <a:ext uri="{FF2B5EF4-FFF2-40B4-BE49-F238E27FC236}">
              <a16:creationId xmlns:a16="http://schemas.microsoft.com/office/drawing/2014/main" id="{7FA56445-CF6C-B9DD-20F8-4BD5112F14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39fb84dfcf1_0_17:notes">
            <a:extLst>
              <a:ext uri="{FF2B5EF4-FFF2-40B4-BE49-F238E27FC236}">
                <a16:creationId xmlns:a16="http://schemas.microsoft.com/office/drawing/2014/main" id="{BA78AD9E-0F90-D4B9-E187-26F23551939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39fb84dfcf1_0_17:notes">
            <a:extLst>
              <a:ext uri="{FF2B5EF4-FFF2-40B4-BE49-F238E27FC236}">
                <a16:creationId xmlns:a16="http://schemas.microsoft.com/office/drawing/2014/main" id="{131094FE-FCEF-1205-509F-2646359B1E4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538437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>
          <a:extLst>
            <a:ext uri="{FF2B5EF4-FFF2-40B4-BE49-F238E27FC236}">
              <a16:creationId xmlns:a16="http://schemas.microsoft.com/office/drawing/2014/main" id="{A970C689-A469-9237-201B-BF3FE57C1E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39fb84dfcf1_0_17:notes">
            <a:extLst>
              <a:ext uri="{FF2B5EF4-FFF2-40B4-BE49-F238E27FC236}">
                <a16:creationId xmlns:a16="http://schemas.microsoft.com/office/drawing/2014/main" id="{47F17005-4F3E-066C-5896-2ADDA3CDF6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39fb84dfcf1_0_17:notes">
            <a:extLst>
              <a:ext uri="{FF2B5EF4-FFF2-40B4-BE49-F238E27FC236}">
                <a16:creationId xmlns:a16="http://schemas.microsoft.com/office/drawing/2014/main" id="{97C59560-EB91-5AB4-B5AC-B328BCEA0D7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172414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p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6" name="Google Shape;706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4" name="Google Shape;714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7">
          <a:extLst>
            <a:ext uri="{FF2B5EF4-FFF2-40B4-BE49-F238E27FC236}">
              <a16:creationId xmlns:a16="http://schemas.microsoft.com/office/drawing/2014/main" id="{34CED6F3-B49A-9A87-9C24-B5C994E1D5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p30:notes">
            <a:extLst>
              <a:ext uri="{FF2B5EF4-FFF2-40B4-BE49-F238E27FC236}">
                <a16:creationId xmlns:a16="http://schemas.microsoft.com/office/drawing/2014/main" id="{8FC83C67-6928-9AC4-5547-B8EA230D59F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9" name="Google Shape;719;p30:notes">
            <a:extLst>
              <a:ext uri="{FF2B5EF4-FFF2-40B4-BE49-F238E27FC236}">
                <a16:creationId xmlns:a16="http://schemas.microsoft.com/office/drawing/2014/main" id="{6EF97D2A-B682-5662-C3B6-6A2A3A1D994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423804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3">
          <a:extLst>
            <a:ext uri="{FF2B5EF4-FFF2-40B4-BE49-F238E27FC236}">
              <a16:creationId xmlns:a16="http://schemas.microsoft.com/office/drawing/2014/main" id="{B19FFD7E-AB1A-8E32-A6FE-EC090FC60D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p31:notes">
            <a:extLst>
              <a:ext uri="{FF2B5EF4-FFF2-40B4-BE49-F238E27FC236}">
                <a16:creationId xmlns:a16="http://schemas.microsoft.com/office/drawing/2014/main" id="{CA87582A-14CF-3AFE-95A8-A6DFD3668EC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5" name="Google Shape;735;p31:notes">
            <a:extLst>
              <a:ext uri="{FF2B5EF4-FFF2-40B4-BE49-F238E27FC236}">
                <a16:creationId xmlns:a16="http://schemas.microsoft.com/office/drawing/2014/main" id="{334780E7-9B22-487D-64AE-68A2D20DAE8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634964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3">
          <a:extLst>
            <a:ext uri="{FF2B5EF4-FFF2-40B4-BE49-F238E27FC236}">
              <a16:creationId xmlns:a16="http://schemas.microsoft.com/office/drawing/2014/main" id="{61D73116-FF8B-69B1-8E1A-7B37230636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p31:notes">
            <a:extLst>
              <a:ext uri="{FF2B5EF4-FFF2-40B4-BE49-F238E27FC236}">
                <a16:creationId xmlns:a16="http://schemas.microsoft.com/office/drawing/2014/main" id="{2A1529CB-4781-E579-4620-AF260FEA801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5" name="Google Shape;735;p31:notes">
            <a:extLst>
              <a:ext uri="{FF2B5EF4-FFF2-40B4-BE49-F238E27FC236}">
                <a16:creationId xmlns:a16="http://schemas.microsoft.com/office/drawing/2014/main" id="{725E5B0E-8003-D65A-A130-FB0EB4D94DF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304978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3">
          <a:extLst>
            <a:ext uri="{FF2B5EF4-FFF2-40B4-BE49-F238E27FC236}">
              <a16:creationId xmlns:a16="http://schemas.microsoft.com/office/drawing/2014/main" id="{91964315-DD0D-4A36-CE39-CB3FFBDDB4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p31:notes">
            <a:extLst>
              <a:ext uri="{FF2B5EF4-FFF2-40B4-BE49-F238E27FC236}">
                <a16:creationId xmlns:a16="http://schemas.microsoft.com/office/drawing/2014/main" id="{6E7FBDC3-A0C7-FD71-995B-3C4A686EB24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5" name="Google Shape;735;p31:notes">
            <a:extLst>
              <a:ext uri="{FF2B5EF4-FFF2-40B4-BE49-F238E27FC236}">
                <a16:creationId xmlns:a16="http://schemas.microsoft.com/office/drawing/2014/main" id="{5D8FFF93-9039-804C-BD62-01D9071B042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6397143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3">
          <a:extLst>
            <a:ext uri="{FF2B5EF4-FFF2-40B4-BE49-F238E27FC236}">
              <a16:creationId xmlns:a16="http://schemas.microsoft.com/office/drawing/2014/main" id="{03275E10-2FEE-B328-53BB-DE37945DD7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p31:notes">
            <a:extLst>
              <a:ext uri="{FF2B5EF4-FFF2-40B4-BE49-F238E27FC236}">
                <a16:creationId xmlns:a16="http://schemas.microsoft.com/office/drawing/2014/main" id="{6A90F6A3-2E88-8490-FE53-46DABF7DAC0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5" name="Google Shape;735;p31:notes">
            <a:extLst>
              <a:ext uri="{FF2B5EF4-FFF2-40B4-BE49-F238E27FC236}">
                <a16:creationId xmlns:a16="http://schemas.microsoft.com/office/drawing/2014/main" id="{3DEB49A4-E7EA-1944-F435-F10919485B7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689572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7">
          <a:extLst>
            <a:ext uri="{FF2B5EF4-FFF2-40B4-BE49-F238E27FC236}">
              <a16:creationId xmlns:a16="http://schemas.microsoft.com/office/drawing/2014/main" id="{EFC9FFE8-7EC0-8501-58E5-E4D53C5322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p30:notes">
            <a:extLst>
              <a:ext uri="{FF2B5EF4-FFF2-40B4-BE49-F238E27FC236}">
                <a16:creationId xmlns:a16="http://schemas.microsoft.com/office/drawing/2014/main" id="{AE45AFB5-C4B1-50A5-7881-A194919D277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9" name="Google Shape;719;p30:notes">
            <a:extLst>
              <a:ext uri="{FF2B5EF4-FFF2-40B4-BE49-F238E27FC236}">
                <a16:creationId xmlns:a16="http://schemas.microsoft.com/office/drawing/2014/main" id="{1BC9B45E-9CC3-905A-7A14-2CB1004ABFE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2514915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8">
          <a:extLst>
            <a:ext uri="{FF2B5EF4-FFF2-40B4-BE49-F238E27FC236}">
              <a16:creationId xmlns:a16="http://schemas.microsoft.com/office/drawing/2014/main" id="{FEAA1D76-CE06-1A47-FFFB-32FCD5F93E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" name="Google Shape;819;p36:notes">
            <a:extLst>
              <a:ext uri="{FF2B5EF4-FFF2-40B4-BE49-F238E27FC236}">
                <a16:creationId xmlns:a16="http://schemas.microsoft.com/office/drawing/2014/main" id="{D56AF138-8EEC-D1AE-22B6-0F717EB1B8E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0" name="Google Shape;820;p36:notes">
            <a:extLst>
              <a:ext uri="{FF2B5EF4-FFF2-40B4-BE49-F238E27FC236}">
                <a16:creationId xmlns:a16="http://schemas.microsoft.com/office/drawing/2014/main" id="{A21CF297-34DC-718B-3CD8-3BFE4EFBF67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9045941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p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5" name="Google Shape;735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5D077C70-2C69-7A4A-8F4B-ED18BF094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D14AB44A-41A7-6320-965C-C1EEEA54C3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629C2418-A973-AD22-73AF-4E7325528E4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 dirty="0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6A91C65C-9924-D155-8588-B917F6A738C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37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1280531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" name="Google Shape;874;p3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5" name="Google Shape;875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4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0" name="Google Shape;880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4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4" name="Google Shape;894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>
          <a:extLst>
            <a:ext uri="{FF2B5EF4-FFF2-40B4-BE49-F238E27FC236}">
              <a16:creationId xmlns:a16="http://schemas.microsoft.com/office/drawing/2014/main" id="{B134302E-6A0C-890A-5532-3926F777E7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41:notes">
            <a:extLst>
              <a:ext uri="{FF2B5EF4-FFF2-40B4-BE49-F238E27FC236}">
                <a16:creationId xmlns:a16="http://schemas.microsoft.com/office/drawing/2014/main" id="{9111E3F0-4005-0580-F0DF-20902963628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4" name="Google Shape;894;p41:notes">
            <a:extLst>
              <a:ext uri="{FF2B5EF4-FFF2-40B4-BE49-F238E27FC236}">
                <a16:creationId xmlns:a16="http://schemas.microsoft.com/office/drawing/2014/main" id="{3C750BE8-B997-D96B-8206-D87C24A29C8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1024142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>
          <a:extLst>
            <a:ext uri="{FF2B5EF4-FFF2-40B4-BE49-F238E27FC236}">
              <a16:creationId xmlns:a16="http://schemas.microsoft.com/office/drawing/2014/main" id="{880492B3-BD60-117F-50A9-A5000FD0A0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41:notes">
            <a:extLst>
              <a:ext uri="{FF2B5EF4-FFF2-40B4-BE49-F238E27FC236}">
                <a16:creationId xmlns:a16="http://schemas.microsoft.com/office/drawing/2014/main" id="{EF523C62-3E10-F8E2-87A6-119E3E47A73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4" name="Google Shape;894;p41:notes">
            <a:extLst>
              <a:ext uri="{FF2B5EF4-FFF2-40B4-BE49-F238E27FC236}">
                <a16:creationId xmlns:a16="http://schemas.microsoft.com/office/drawing/2014/main" id="{C2ECF0C4-B265-BDE7-E6D4-E80FDEE52AA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3737375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>
          <a:extLst>
            <a:ext uri="{FF2B5EF4-FFF2-40B4-BE49-F238E27FC236}">
              <a16:creationId xmlns:a16="http://schemas.microsoft.com/office/drawing/2014/main" id="{0B65907F-28FA-AE9B-31F2-7AE522F0A9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41:notes">
            <a:extLst>
              <a:ext uri="{FF2B5EF4-FFF2-40B4-BE49-F238E27FC236}">
                <a16:creationId xmlns:a16="http://schemas.microsoft.com/office/drawing/2014/main" id="{64D42E40-922F-CA4F-9FA0-1380900BD16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4" name="Google Shape;894;p41:notes">
            <a:extLst>
              <a:ext uri="{FF2B5EF4-FFF2-40B4-BE49-F238E27FC236}">
                <a16:creationId xmlns:a16="http://schemas.microsoft.com/office/drawing/2014/main" id="{FDF504EA-FF46-51E0-D90C-CEB8AF297EE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7678369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>
          <a:extLst>
            <a:ext uri="{FF2B5EF4-FFF2-40B4-BE49-F238E27FC236}">
              <a16:creationId xmlns:a16="http://schemas.microsoft.com/office/drawing/2014/main" id="{959C7544-AD7D-2320-E90D-A17F264A2F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41:notes">
            <a:extLst>
              <a:ext uri="{FF2B5EF4-FFF2-40B4-BE49-F238E27FC236}">
                <a16:creationId xmlns:a16="http://schemas.microsoft.com/office/drawing/2014/main" id="{DCA0A8A2-3FDF-21B0-C5DF-5901E57ABCB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4" name="Google Shape;894;p41:notes">
            <a:extLst>
              <a:ext uri="{FF2B5EF4-FFF2-40B4-BE49-F238E27FC236}">
                <a16:creationId xmlns:a16="http://schemas.microsoft.com/office/drawing/2014/main" id="{88C998D7-0966-FF06-B3BC-D74864C5CD6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9932547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Google Shape;955;p4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6" name="Google Shape;956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0" name="Google Shape;960;p4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1" name="Google Shape;961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9" name="Google Shape;979;p4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0" name="Google Shape;980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7" name="Google Shape;987;p4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8" name="Google Shape;988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" name="Google Shape;1000;p4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1" name="Google Shape;1001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9">
          <a:extLst>
            <a:ext uri="{FF2B5EF4-FFF2-40B4-BE49-F238E27FC236}">
              <a16:creationId xmlns:a16="http://schemas.microsoft.com/office/drawing/2014/main" id="{20A404C1-163E-CBF4-9155-0AB025FD05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" name="Google Shape;1000;p49:notes">
            <a:extLst>
              <a:ext uri="{FF2B5EF4-FFF2-40B4-BE49-F238E27FC236}">
                <a16:creationId xmlns:a16="http://schemas.microsoft.com/office/drawing/2014/main" id="{80CBBF99-A037-3757-1D12-7786CC28453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1" name="Google Shape;1001;p49:notes">
            <a:extLst>
              <a:ext uri="{FF2B5EF4-FFF2-40B4-BE49-F238E27FC236}">
                <a16:creationId xmlns:a16="http://schemas.microsoft.com/office/drawing/2014/main" id="{25B5BC26-D68E-E9A3-938B-07D082F33B7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9295935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Google Shape;1044;p5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5" name="Google Shape;1045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Google Shape;1049;p5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0" name="Google Shape;1050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1" name="Google Shape;1071;p5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2" name="Google Shape;1072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9" name="Google Shape;1079;p5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0" name="Google Shape;1080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8" name="Google Shape;1088;p5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9" name="Google Shape;1089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7">
          <a:extLst>
            <a:ext uri="{FF2B5EF4-FFF2-40B4-BE49-F238E27FC236}">
              <a16:creationId xmlns:a16="http://schemas.microsoft.com/office/drawing/2014/main" id="{2FAD1524-4E09-FBD9-7DCB-FECBD9C9DF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8" name="Google Shape;1088;p57:notes">
            <a:extLst>
              <a:ext uri="{FF2B5EF4-FFF2-40B4-BE49-F238E27FC236}">
                <a16:creationId xmlns:a16="http://schemas.microsoft.com/office/drawing/2014/main" id="{57299227-ACF4-9E19-B09B-09085173819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9" name="Google Shape;1089;p57:notes">
            <a:extLst>
              <a:ext uri="{FF2B5EF4-FFF2-40B4-BE49-F238E27FC236}">
                <a16:creationId xmlns:a16="http://schemas.microsoft.com/office/drawing/2014/main" id="{9007B2CD-6636-DA17-B95F-3F939C80D28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6061446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" name="Google Shape;1126;p6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7" name="Google Shape;1127;p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1" name="Google Shape;1131;p6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2" name="Google Shape;1132;p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8" name="Google Shape;1138;p6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9" name="Google Shape;1139;p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7" name="Google Shape;1147;p6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8" name="Google Shape;1148;p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8.png"/><Relationship Id="rId7" Type="http://schemas.openxmlformats.org/officeDocument/2006/relationships/image" Target="../media/image12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7" Type="http://schemas.openxmlformats.org/officeDocument/2006/relationships/image" Target="../media/image5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gi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5.gi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5.gi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5.gi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5.gi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gi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2.xml"/><Relationship Id="rId5" Type="http://schemas.microsoft.com/office/2007/relationships/hdphoto" Target="../media/hdphoto2.wdp"/><Relationship Id="rId4" Type="http://schemas.openxmlformats.org/officeDocument/2006/relationships/image" Target="../media/image41.png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svg"/><Relationship Id="rId2" Type="http://schemas.openxmlformats.org/officeDocument/2006/relationships/image" Target="../media/image42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5.svg"/><Relationship Id="rId4" Type="http://schemas.openxmlformats.org/officeDocument/2006/relationships/image" Target="../media/image44.png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2.xml"/><Relationship Id="rId4" Type="http://schemas.microsoft.com/office/2007/relationships/hdphoto" Target="../media/hdphoto3.wdp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image" Target="../media/image45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4.png"/><Relationship Id="rId5" Type="http://schemas.openxmlformats.org/officeDocument/2006/relationships/image" Target="../media/image43.svg"/><Relationship Id="rId4" Type="http://schemas.openxmlformats.org/officeDocument/2006/relationships/image" Target="../media/image42.png"/><Relationship Id="rId9" Type="http://schemas.openxmlformats.org/officeDocument/2006/relationships/image" Target="../media/image46.png"/></Relationships>
</file>

<file path=ppt/slideLayouts/_rels/slideLayout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8.png"/><Relationship Id="rId7" Type="http://schemas.openxmlformats.org/officeDocument/2006/relationships/image" Target="../media/image12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microsoft.com/office/2007/relationships/hdphoto" Target="../media/hdphoto4.wdp"/><Relationship Id="rId4" Type="http://schemas.openxmlformats.org/officeDocument/2006/relationships/image" Target="../media/image9.png"/><Relationship Id="rId9" Type="http://schemas.openxmlformats.org/officeDocument/2006/relationships/image" Target="../media/image47.png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7" Type="http://schemas.openxmlformats.org/officeDocument/2006/relationships/image" Target="../media/image5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8" Type="http://schemas.openxmlformats.org/officeDocument/2006/relationships/hyperlink" Target="https://drive.google.com/drive/folders/15A4aThGXboZ7RlTminYue4etFTXwyFRM?usp=drive_link" TargetMode="External"/><Relationship Id="rId3" Type="http://schemas.openxmlformats.org/officeDocument/2006/relationships/image" Target="../media/image20.png"/><Relationship Id="rId7" Type="http://schemas.openxmlformats.org/officeDocument/2006/relationships/image" Target="../media/image51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0.png"/><Relationship Id="rId5" Type="http://schemas.openxmlformats.org/officeDocument/2006/relationships/image" Target="../media/image49.svg"/><Relationship Id="rId10" Type="http://schemas.openxmlformats.org/officeDocument/2006/relationships/image" Target="../media/image53.svg"/><Relationship Id="rId4" Type="http://schemas.openxmlformats.org/officeDocument/2006/relationships/image" Target="../media/image48.png"/><Relationship Id="rId9" Type="http://schemas.openxmlformats.org/officeDocument/2006/relationships/image" Target="../media/image52.png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gif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png"/><Relationship Id="rId4" Type="http://schemas.microsoft.com/office/2007/relationships/hdphoto" Target="../media/hdphoto5.wdp"/></Relationships>
</file>

<file path=ppt/slideLayouts/_rels/slideLayout54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0.png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45.svg"/><Relationship Id="rId2" Type="http://schemas.openxmlformats.org/officeDocument/2006/relationships/image" Target="../media/image25.gi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4.png"/><Relationship Id="rId5" Type="http://schemas.openxmlformats.org/officeDocument/2006/relationships/image" Target="../media/image43.svg"/><Relationship Id="rId4" Type="http://schemas.openxmlformats.org/officeDocument/2006/relationships/image" Target="../media/image42.png"/></Relationships>
</file>

<file path=ppt/slideLayouts/_rels/slideLayout6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5.gif"/><Relationship Id="rId1" Type="http://schemas.openxmlformats.org/officeDocument/2006/relationships/slideMaster" Target="../slideMasters/slideMaster2.xml"/><Relationship Id="rId4" Type="http://schemas.microsoft.com/office/2007/relationships/hdphoto" Target="../media/hdphoto7.wdp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5.gif"/><Relationship Id="rId1" Type="http://schemas.openxmlformats.org/officeDocument/2006/relationships/slideMaster" Target="../slideMasters/slideMaster2.xml"/><Relationship Id="rId4" Type="http://schemas.microsoft.com/office/2007/relationships/hdphoto" Target="../media/hdphoto8.wdp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5.gif"/><Relationship Id="rId1" Type="http://schemas.openxmlformats.org/officeDocument/2006/relationships/slideMaster" Target="../slideMasters/slideMaster2.xml"/><Relationship Id="rId4" Type="http://schemas.microsoft.com/office/2007/relationships/hdphoto" Target="../media/hdphoto9.wdp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2.xml"/><Relationship Id="rId4" Type="http://schemas.microsoft.com/office/2007/relationships/hdphoto" Target="../media/hdphoto3.wdp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gif"/><Relationship Id="rId1" Type="http://schemas.openxmlformats.org/officeDocument/2006/relationships/slideMaster" Target="../slideMasters/slideMaster2.xml"/><Relationship Id="rId4" Type="http://schemas.microsoft.com/office/2007/relationships/hdphoto" Target="../media/hdphoto5.wdp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3.xml"/><Relationship Id="rId5" Type="http://schemas.microsoft.com/office/2007/relationships/hdphoto" Target="../media/hdphoto2.wdp"/><Relationship Id="rId4" Type="http://schemas.openxmlformats.org/officeDocument/2006/relationships/image" Target="../media/image41.png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svg"/><Relationship Id="rId2" Type="http://schemas.openxmlformats.org/officeDocument/2006/relationships/image" Target="../media/image42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45.svg"/><Relationship Id="rId4" Type="http://schemas.openxmlformats.org/officeDocument/2006/relationships/image" Target="../media/image44.png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3.xml"/><Relationship Id="rId4" Type="http://schemas.microsoft.com/office/2007/relationships/hdphoto" Target="../media/hdphoto3.wdp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image" Target="../media/image45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44.png"/><Relationship Id="rId5" Type="http://schemas.openxmlformats.org/officeDocument/2006/relationships/image" Target="../media/image43.svg"/><Relationship Id="rId4" Type="http://schemas.openxmlformats.org/officeDocument/2006/relationships/image" Target="../media/image42.png"/><Relationship Id="rId9" Type="http://schemas.openxmlformats.org/officeDocument/2006/relationships/image" Target="../media/image46.png"/></Relationships>
</file>

<file path=ppt/slideLayouts/_rels/slideLayout9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8.png"/><Relationship Id="rId7" Type="http://schemas.openxmlformats.org/officeDocument/2006/relationships/image" Target="../media/image12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microsoft.com/office/2007/relationships/hdphoto" Target="../media/hdphoto4.wdp"/><Relationship Id="rId4" Type="http://schemas.openxmlformats.org/officeDocument/2006/relationships/image" Target="../media/image9.png"/><Relationship Id="rId9" Type="http://schemas.openxmlformats.org/officeDocument/2006/relationships/image" Target="../media/image47.png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7" Type="http://schemas.openxmlformats.org/officeDocument/2006/relationships/image" Target="../media/image5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8" Type="http://schemas.openxmlformats.org/officeDocument/2006/relationships/hyperlink" Target="https://drive.google.com/drive/folders/15A4aThGXboZ7RlTminYue4etFTXwyFRM?usp=drive_link" TargetMode="External"/><Relationship Id="rId3" Type="http://schemas.openxmlformats.org/officeDocument/2006/relationships/image" Target="../media/image20.png"/><Relationship Id="rId7" Type="http://schemas.openxmlformats.org/officeDocument/2006/relationships/image" Target="../media/image51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0.png"/><Relationship Id="rId5" Type="http://schemas.openxmlformats.org/officeDocument/2006/relationships/image" Target="../media/image49.svg"/><Relationship Id="rId10" Type="http://schemas.openxmlformats.org/officeDocument/2006/relationships/image" Target="../media/image53.svg"/><Relationship Id="rId4" Type="http://schemas.openxmlformats.org/officeDocument/2006/relationships/image" Target="../media/image48.png"/><Relationship Id="rId9" Type="http://schemas.openxmlformats.org/officeDocument/2006/relationships/image" Target="../media/image52.png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gif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2.png"/><Relationship Id="rId4" Type="http://schemas.microsoft.com/office/2007/relationships/hdphoto" Target="../media/hdphoto5.wdp"/></Relationships>
</file>

<file path=ppt/slideLayouts/_rels/slideLayout99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3.xml"/></Relationships>
</file>

<file path=ppt/slideLayouts/_rels/slideLayout10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0.png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3.xml"/></Relationships>
</file>

<file path=ppt/slideLayouts/_rels/slideLayout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45.svg"/><Relationship Id="rId2" Type="http://schemas.openxmlformats.org/officeDocument/2006/relationships/image" Target="../media/image25.gif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44.png"/><Relationship Id="rId5" Type="http://schemas.openxmlformats.org/officeDocument/2006/relationships/image" Target="../media/image43.svg"/><Relationship Id="rId4" Type="http://schemas.openxmlformats.org/officeDocument/2006/relationships/image" Target="../media/image42.png"/></Relationships>
</file>

<file path=ppt/slideLayouts/_rels/slideLayout10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3.xml"/></Relationships>
</file>

<file path=ppt/slideLayouts/_rels/slideLayout10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3.xml"/></Relationships>
</file>

<file path=ppt/slideLayouts/_rels/slideLayout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5.gif"/><Relationship Id="rId1" Type="http://schemas.openxmlformats.org/officeDocument/2006/relationships/slideMaster" Target="../slideMasters/slideMaster3.xml"/><Relationship Id="rId4" Type="http://schemas.microsoft.com/office/2007/relationships/hdphoto" Target="../media/hdphoto7.wdp"/></Relationships>
</file>

<file path=ppt/slideLayouts/_rels/slideLayout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5.gif"/><Relationship Id="rId1" Type="http://schemas.openxmlformats.org/officeDocument/2006/relationships/slideMaster" Target="../slideMasters/slideMaster3.xml"/><Relationship Id="rId4" Type="http://schemas.microsoft.com/office/2007/relationships/hdphoto" Target="../media/hdphoto8.wdp"/></Relationships>
</file>

<file path=ppt/slideLayouts/_rels/slideLayout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3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3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5.gif"/><Relationship Id="rId1" Type="http://schemas.openxmlformats.org/officeDocument/2006/relationships/slideMaster" Target="../slideMasters/slideMaster3.xml"/><Relationship Id="rId4" Type="http://schemas.microsoft.com/office/2007/relationships/hdphoto" Target="../media/hdphoto9.wdp"/></Relationships>
</file>

<file path=ppt/slideLayouts/_rels/slideLayout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3.xml"/><Relationship Id="rId4" Type="http://schemas.microsoft.com/office/2007/relationships/hdphoto" Target="../media/hdphoto3.wdp"/></Relationships>
</file>

<file path=ppt/slideLayouts/_rels/slideLayout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gif"/><Relationship Id="rId1" Type="http://schemas.openxmlformats.org/officeDocument/2006/relationships/slideMaster" Target="../slideMasters/slideMaster3.xml"/><Relationship Id="rId4" Type="http://schemas.microsoft.com/office/2007/relationships/hdphoto" Target="../media/hdphoto5.wdp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Master" Target="../slideMasters/slideMaster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4.xml"/></Relationships>
</file>

<file path=ppt/slideLayouts/_rels/slideLayout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4.xml"/></Relationships>
</file>

<file path=ppt/slideLayouts/_rels/slideLayout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4.xml"/></Relationships>
</file>

<file path=ppt/slideLayouts/_rels/slideLayout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4.xml"/></Relationships>
</file>

<file path=ppt/slideLayouts/_rels/slideLayout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4.xml"/></Relationships>
</file>

<file path=ppt/slideLayouts/_rels/slideLayout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4.xml"/></Relationships>
</file>

<file path=ppt/slideLayouts/_rels/slideLayout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4.xml"/></Relationships>
</file>

<file path=ppt/slideLayouts/_rels/slideLayout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4.xml"/></Relationships>
</file>

<file path=ppt/slideLayouts/_rels/slideLayout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4.xml"/></Relationships>
</file>

<file path=ppt/slideLayouts/_rels/slideLayout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4.xml"/></Relationships>
</file>

<file path=ppt/slideLayouts/_rels/slideLayout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Master" Target="../slideMasters/slideMaster4.xml"/></Relationships>
</file>

<file path=ppt/slideLayouts/_rels/slideLayout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ônes pour l’enseignant">
  <p:cSld name="Icônes pour l’enseignant">
    <p:bg>
      <p:bgPr>
        <a:solidFill>
          <a:srgbClr val="DCE6F2"/>
        </a:solidFill>
        <a:effectLst/>
      </p:bgPr>
    </p:bg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9"/>
          <p:cNvSpPr txBox="1"/>
          <p:nvPr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sz="1467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34;p69"/>
          <p:cNvSpPr txBox="1"/>
          <p:nvPr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sz="1467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" name="Google Shape;35;p69" descr="Image générée"/>
          <p:cNvPicPr preferRelativeResize="0"/>
          <p:nvPr/>
        </p:nvPicPr>
        <p:blipFill rotWithShape="1">
          <a:blip r:embed="rId2">
            <a:alphaModFix/>
          </a:blip>
          <a:srcRect t="23545" r="71114" b="60699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69"/>
          <p:cNvSpPr txBox="1"/>
          <p:nvPr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sz="20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69"/>
          <p:cNvSpPr txBox="1"/>
          <p:nvPr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33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sz="1867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8" name="Google Shape;38;p6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69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50" rIns="91425" bIns="456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sz="1867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0" name="Google Shape;40;p69"/>
          <p:cNvGrpSpPr/>
          <p:nvPr/>
        </p:nvGrpSpPr>
        <p:grpSpPr>
          <a:xfrm>
            <a:off x="1153868" y="1985795"/>
            <a:ext cx="923513" cy="733132"/>
            <a:chOff x="277892" y="2283969"/>
            <a:chExt cx="939577" cy="824904"/>
          </a:xfrm>
        </p:grpSpPr>
        <p:sp>
          <p:nvSpPr>
            <p:cNvPr id="41" name="Google Shape;41;p69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" name="Google Shape;42;p69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l="-101442" t="-1677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43" name="Google Shape;43;p69" descr="Image générée"/>
          <p:cNvPicPr preferRelativeResize="0"/>
          <p:nvPr/>
        </p:nvPicPr>
        <p:blipFill rotWithShape="1">
          <a:blip r:embed="rId6">
            <a:alphaModFix/>
          </a:blip>
          <a:srcRect t="11064" b="10678"/>
          <a:stretch/>
        </p:blipFill>
        <p:spPr>
          <a:xfrm>
            <a:off x="1153867" y="1023539"/>
            <a:ext cx="727815" cy="854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6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45" name="Google Shape;45;p69"/>
          <p:cNvSpPr txBox="1"/>
          <p:nvPr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33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ônes pour l’élève">
  <p:cSld name="Icônes pour l’élève">
    <p:bg>
      <p:bgPr>
        <a:solidFill>
          <a:srgbClr val="DCE6F2"/>
        </a:solidFill>
        <a:effectLst/>
      </p:bgPr>
    </p:bg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oogle Shape;47;p70"/>
          <p:cNvGrpSpPr/>
          <p:nvPr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48" name="Google Shape;48;p70"/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autonomie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49" name="Google Shape;49;p70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0" name="Google Shape;50;p70"/>
          <p:cNvGrpSpPr/>
          <p:nvPr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51" name="Google Shape;51;p70"/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binômes</a:t>
              </a:r>
              <a:endParaRPr/>
            </a:p>
          </p:txBody>
        </p:sp>
        <p:pic>
          <p:nvPicPr>
            <p:cNvPr id="52" name="Google Shape;52;p70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3" name="Google Shape;53;p70"/>
          <p:cNvGrpSpPr/>
          <p:nvPr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54" name="Google Shape;54;p70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" name="Google Shape;55;p70"/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6" name="Google Shape;56;p70"/>
          <p:cNvGrpSpPr/>
          <p:nvPr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57" name="Google Shape;57;p70"/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58" name="Google Shape;58;p70" descr="Lever la main - Icônes mains et gestes gratuites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9" name="Google Shape;59;p70"/>
          <p:cNvGrpSpPr/>
          <p:nvPr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60" name="Google Shape;60;p70"/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50" rIns="91400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61" name="Google Shape;61;p70"/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62" name="Google Shape;62;p70" descr="Une image contenant Dessin animé, clipart, Animation, illustration&#10;&#10;Description générée automatiquement"/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3" name="Google Shape;63;p70"/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64" name="Google Shape;64;p70"/>
          <p:cNvGrpSpPr/>
          <p:nvPr/>
        </p:nvGrpSpPr>
        <p:grpSpPr>
          <a:xfrm>
            <a:off x="915782" y="3007446"/>
            <a:ext cx="8342891" cy="490417"/>
            <a:chOff x="686836" y="2255584"/>
            <a:chExt cx="6257168" cy="367813"/>
          </a:xfrm>
        </p:grpSpPr>
        <p:sp>
          <p:nvSpPr>
            <p:cNvPr id="65" name="Google Shape;65;p70"/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50" rIns="91425" bIns="456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000" b="1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66" name="Google Shape;66;p70"/>
            <p:cNvGrpSpPr/>
            <p:nvPr/>
          </p:nvGrpSpPr>
          <p:grpSpPr>
            <a:xfrm>
              <a:off x="686836" y="2255584"/>
              <a:ext cx="413750" cy="359624"/>
              <a:chOff x="10280460" y="4841540"/>
              <a:chExt cx="630930" cy="597556"/>
            </a:xfrm>
          </p:grpSpPr>
          <p:pic>
            <p:nvPicPr>
              <p:cNvPr id="67" name="Google Shape;67;p70"/>
              <p:cNvPicPr preferRelativeResize="0"/>
              <p:nvPr/>
            </p:nvPicPr>
            <p:blipFill rotWithShape="1">
              <a:blip r:embed="rId7">
                <a:alphaModFix/>
              </a:blip>
              <a:srcRect l="11664" t="23325" r="25922" b="30054"/>
              <a:stretch/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8" name="Google Shape;68;p70"/>
              <p:cNvPicPr preferRelativeResize="0"/>
              <p:nvPr/>
            </p:nvPicPr>
            <p:blipFill rotWithShape="1">
              <a:blip r:embed="rId8">
                <a:alphaModFix/>
              </a:blip>
              <a:srcRect l="74744" t="23325" r="10688" b="30054"/>
              <a:stretch/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69" name="Google Shape;69;p70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50" rIns="91425" bIns="456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70"/>
          <p:cNvSpPr txBox="1"/>
          <p:nvPr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50" rIns="91400" bIns="456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Les élèves passent au tableau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1" name="Google Shape;71;p70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63575" y="5298758"/>
            <a:ext cx="648055" cy="6480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tériel nécessaire">
  <p:cSld name="Matériel nécessaire">
    <p:bg>
      <p:bgPr>
        <a:solidFill>
          <a:srgbClr val="DCE6F2"/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71"/>
          <p:cNvSpPr/>
          <p:nvPr/>
        </p:nvSpPr>
        <p:spPr>
          <a:xfrm>
            <a:off x="1421762" y="1110377"/>
            <a:ext cx="9309992" cy="5232726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675" rIns="91425" bIns="45675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71"/>
          <p:cNvSpPr/>
          <p:nvPr/>
        </p:nvSpPr>
        <p:spPr>
          <a:xfrm>
            <a:off x="948075" y="181482"/>
            <a:ext cx="3947196" cy="58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75" rIns="91425" bIns="456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Matériel nécessaire</a:t>
            </a:r>
            <a:endParaRPr/>
          </a:p>
        </p:txBody>
      </p:sp>
      <p:sp>
        <p:nvSpPr>
          <p:cNvPr id="75" name="Google Shape;75;p71"/>
          <p:cNvSpPr txBox="1"/>
          <p:nvPr/>
        </p:nvSpPr>
        <p:spPr>
          <a:xfrm>
            <a:off x="1508625" y="1416789"/>
            <a:ext cx="4266849" cy="65016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0950" tIns="59975" rIns="60950" bIns="60950" anchor="ctr" anchorCtr="1">
            <a:no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Matériel de l’enseignant</a:t>
            </a:r>
            <a:endParaRPr/>
          </a:p>
        </p:txBody>
      </p:sp>
      <p:sp>
        <p:nvSpPr>
          <p:cNvPr id="76" name="Google Shape;76;p71"/>
          <p:cNvSpPr txBox="1"/>
          <p:nvPr/>
        </p:nvSpPr>
        <p:spPr>
          <a:xfrm>
            <a:off x="5991497" y="1416788"/>
            <a:ext cx="4360944" cy="65016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0950" tIns="59975" rIns="60950" bIns="609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Matériel de l’élève</a:t>
            </a:r>
            <a:endParaRPr/>
          </a:p>
        </p:txBody>
      </p:sp>
      <p:pic>
        <p:nvPicPr>
          <p:cNvPr id="77" name="Google Shape;77;p7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1924716">
            <a:off x="8544238" y="4865352"/>
            <a:ext cx="1564020" cy="174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71"/>
          <p:cNvPicPr preferRelativeResize="0"/>
          <p:nvPr/>
        </p:nvPicPr>
        <p:blipFill rotWithShape="1">
          <a:blip r:embed="rId3">
            <a:alphaModFix/>
          </a:blip>
          <a:srcRect l="11665" t="23325" r="26246" b="30054"/>
          <a:stretch/>
        </p:blipFill>
        <p:spPr>
          <a:xfrm>
            <a:off x="8786281" y="2316888"/>
            <a:ext cx="1478097" cy="110984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9" name="Google Shape;79;p7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9492110" y="5381605"/>
            <a:ext cx="413335" cy="397411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7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769475" y="4700745"/>
            <a:ext cx="1491516" cy="108039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81" name="Google Shape;81;p71"/>
          <p:cNvSpPr txBox="1"/>
          <p:nvPr/>
        </p:nvSpPr>
        <p:spPr>
          <a:xfrm>
            <a:off x="8617364" y="3426733"/>
            <a:ext cx="1907400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1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Cahier de l’élève</a:t>
            </a:r>
            <a:endParaRPr/>
          </a:p>
        </p:txBody>
      </p:sp>
      <p:sp>
        <p:nvSpPr>
          <p:cNvPr id="82" name="Google Shape;82;p71"/>
          <p:cNvSpPr/>
          <p:nvPr/>
        </p:nvSpPr>
        <p:spPr>
          <a:xfrm>
            <a:off x="4218715" y="3878375"/>
            <a:ext cx="1349291" cy="600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1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Fiche technique de préparation de la séance</a:t>
            </a:r>
            <a:endParaRPr/>
          </a:p>
        </p:txBody>
      </p:sp>
      <p:pic>
        <p:nvPicPr>
          <p:cNvPr id="83" name="Google Shape;83;p7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010586" y="2316888"/>
            <a:ext cx="1765551" cy="1457749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84" name="Google Shape;84;p71"/>
          <p:cNvSpPr/>
          <p:nvPr/>
        </p:nvSpPr>
        <p:spPr>
          <a:xfrm>
            <a:off x="2118499" y="3514273"/>
            <a:ext cx="1349291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1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Support PPT</a:t>
            </a:r>
            <a:endParaRPr/>
          </a:p>
        </p:txBody>
      </p:sp>
      <p:sp>
        <p:nvSpPr>
          <p:cNvPr id="85" name="Google Shape;85;p71"/>
          <p:cNvSpPr txBox="1"/>
          <p:nvPr/>
        </p:nvSpPr>
        <p:spPr>
          <a:xfrm>
            <a:off x="6383334" y="3948484"/>
            <a:ext cx="1907400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1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Livret</a:t>
            </a:r>
            <a:endParaRPr/>
          </a:p>
        </p:txBody>
      </p:sp>
      <p:sp>
        <p:nvSpPr>
          <p:cNvPr id="86" name="Google Shape;86;p71"/>
          <p:cNvSpPr>
            <a:spLocks noGrp="1"/>
          </p:cNvSpPr>
          <p:nvPr>
            <p:ph type="pic" idx="2"/>
          </p:nvPr>
        </p:nvSpPr>
        <p:spPr>
          <a:xfrm>
            <a:off x="1773800" y="2320200"/>
            <a:ext cx="1976400" cy="11088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7" name="Google Shape;87;p71"/>
          <p:cNvSpPr>
            <a:spLocks noGrp="1"/>
          </p:cNvSpPr>
          <p:nvPr>
            <p:ph type="pic" idx="3"/>
          </p:nvPr>
        </p:nvSpPr>
        <p:spPr>
          <a:xfrm>
            <a:off x="1847600" y="4260622"/>
            <a:ext cx="1828800" cy="17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8" name="Google Shape;88;p71"/>
          <p:cNvSpPr>
            <a:spLocks noGrp="1"/>
          </p:cNvSpPr>
          <p:nvPr>
            <p:ph type="pic" idx="4"/>
          </p:nvPr>
        </p:nvSpPr>
        <p:spPr>
          <a:xfrm>
            <a:off x="6770034" y="2373367"/>
            <a:ext cx="1134000" cy="15876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  <p:pic>
        <p:nvPicPr>
          <p:cNvPr id="89" name="Google Shape;89;p71" descr="Image générée"/>
          <p:cNvPicPr preferRelativeResize="0"/>
          <p:nvPr/>
        </p:nvPicPr>
        <p:blipFill rotWithShape="1">
          <a:blip r:embed="rId7">
            <a:alphaModFix/>
          </a:blip>
          <a:srcRect t="11064" b="10678"/>
          <a:stretch/>
        </p:blipFill>
        <p:spPr>
          <a:xfrm>
            <a:off x="220261" y="30482"/>
            <a:ext cx="727815" cy="8543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atique Pédagogique Efficace">
  <p:cSld name="Pratique Pédagogique Efficace">
    <p:bg>
      <p:bgPr>
        <a:solidFill>
          <a:srgbClr val="DCE6F2"/>
        </a:solidFill>
        <a:effectLst/>
      </p:bgPr>
    </p:bg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74"/>
          <p:cNvSpPr/>
          <p:nvPr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75" rIns="91425" bIns="456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Pratique Pédagogique Efficace de la Semaine</a:t>
            </a:r>
            <a:endParaRPr/>
          </a:p>
        </p:txBody>
      </p:sp>
      <p:pic>
        <p:nvPicPr>
          <p:cNvPr id="116" name="Google Shape;116;p74" descr="Image générée"/>
          <p:cNvPicPr preferRelativeResize="0"/>
          <p:nvPr/>
        </p:nvPicPr>
        <p:blipFill rotWithShape="1">
          <a:blip r:embed="rId2">
            <a:alphaModFix/>
          </a:blip>
          <a:srcRect t="11064" b="10678"/>
          <a:stretch/>
        </p:blipFill>
        <p:spPr>
          <a:xfrm>
            <a:off x="220261" y="30482"/>
            <a:ext cx="727815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74"/>
          <p:cNvSpPr/>
          <p:nvPr/>
        </p:nvSpPr>
        <p:spPr>
          <a:xfrm>
            <a:off x="304800" y="1262245"/>
            <a:ext cx="11291147" cy="55978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9050" cap="flat" cmpd="sng">
            <a:solidFill>
              <a:srgbClr val="0F465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33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Donner un feedback de manière efficace aux élèves</a:t>
            </a:r>
            <a:endParaRPr/>
          </a:p>
        </p:txBody>
      </p:sp>
      <p:sp>
        <p:nvSpPr>
          <p:cNvPr id="118" name="Google Shape;118;p74"/>
          <p:cNvSpPr/>
          <p:nvPr/>
        </p:nvSpPr>
        <p:spPr>
          <a:xfrm>
            <a:off x="304800" y="2628796"/>
            <a:ext cx="2873248" cy="389965"/>
          </a:xfrm>
          <a:prstGeom prst="roundRect">
            <a:avLst>
              <a:gd name="adj" fmla="val 16667"/>
            </a:avLst>
          </a:prstGeom>
          <a:solidFill>
            <a:srgbClr val="D9E5F8"/>
          </a:solidFill>
          <a:ln w="19050" cap="flat" cmpd="sng">
            <a:solidFill>
              <a:srgbClr val="0F465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b="1">
                <a:solidFill>
                  <a:srgbClr val="074F6A"/>
                </a:solidFill>
                <a:latin typeface="Calibri"/>
                <a:ea typeface="Calibri"/>
                <a:cs typeface="Calibri"/>
                <a:sym typeface="Calibri"/>
              </a:rPr>
              <a:t>Pourquoi c’est important ?</a:t>
            </a:r>
            <a:endParaRPr/>
          </a:p>
        </p:txBody>
      </p:sp>
      <p:pic>
        <p:nvPicPr>
          <p:cNvPr id="119" name="Google Shape;119;p7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141874" y="1158017"/>
            <a:ext cx="1137399" cy="751840"/>
          </a:xfrm>
          <a:prstGeom prst="rect">
            <a:avLst/>
          </a:prstGeom>
          <a:noFill/>
          <a:ln w="38100" cap="flat" cmpd="sng">
            <a:solidFill>
              <a:srgbClr val="15608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20" name="Google Shape;120;p74"/>
          <p:cNvSpPr/>
          <p:nvPr/>
        </p:nvSpPr>
        <p:spPr>
          <a:xfrm>
            <a:off x="3627797" y="2628796"/>
            <a:ext cx="3759200" cy="389965"/>
          </a:xfrm>
          <a:prstGeom prst="roundRect">
            <a:avLst>
              <a:gd name="adj" fmla="val 16667"/>
            </a:avLst>
          </a:prstGeom>
          <a:solidFill>
            <a:srgbClr val="D9E5F8"/>
          </a:solidFill>
          <a:ln w="19050" cap="flat" cmpd="sng">
            <a:solidFill>
              <a:srgbClr val="0F465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b="1">
                <a:solidFill>
                  <a:srgbClr val="074F6A"/>
                </a:solidFill>
                <a:latin typeface="Calibri"/>
                <a:ea typeface="Calibri"/>
                <a:cs typeface="Calibri"/>
                <a:sym typeface="Calibri"/>
              </a:rPr>
              <a:t>Bonnes pratiques</a:t>
            </a:r>
            <a:endParaRPr/>
          </a:p>
        </p:txBody>
      </p:sp>
      <p:sp>
        <p:nvSpPr>
          <p:cNvPr id="121" name="Google Shape;121;p74"/>
          <p:cNvSpPr/>
          <p:nvPr/>
        </p:nvSpPr>
        <p:spPr>
          <a:xfrm>
            <a:off x="7836747" y="2628796"/>
            <a:ext cx="3759200" cy="389965"/>
          </a:xfrm>
          <a:prstGeom prst="roundRect">
            <a:avLst>
              <a:gd name="adj" fmla="val 16667"/>
            </a:avLst>
          </a:prstGeom>
          <a:solidFill>
            <a:srgbClr val="D9E5F8"/>
          </a:solidFill>
          <a:ln w="19050" cap="flat" cmpd="sng">
            <a:solidFill>
              <a:srgbClr val="0F465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b="1">
                <a:solidFill>
                  <a:srgbClr val="074F6A"/>
                </a:solidFill>
                <a:latin typeface="Calibri"/>
                <a:ea typeface="Calibri"/>
                <a:cs typeface="Calibri"/>
                <a:sym typeface="Calibri"/>
              </a:rPr>
              <a:t>Pratiques à éviter</a:t>
            </a:r>
            <a:endParaRPr/>
          </a:p>
        </p:txBody>
      </p:sp>
      <p:sp>
        <p:nvSpPr>
          <p:cNvPr id="122" name="Google Shape;122;p74"/>
          <p:cNvSpPr/>
          <p:nvPr/>
        </p:nvSpPr>
        <p:spPr>
          <a:xfrm>
            <a:off x="304800" y="6150185"/>
            <a:ext cx="11291147" cy="677333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80990" marR="0" lvl="0" indent="-38099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fr-FR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Pour plus d’informations Veuillez consulter le lien Suivant : </a:t>
            </a:r>
            <a:endParaRPr/>
          </a:p>
          <a:p>
            <a:pPr marL="380990" marR="0" lvl="0" indent="-38099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fr-FR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Autres questions ? Veuillez Contacter l’inspecteur encadrant</a:t>
            </a:r>
            <a:endParaRPr/>
          </a:p>
        </p:txBody>
      </p:sp>
      <p:pic>
        <p:nvPicPr>
          <p:cNvPr id="123" name="Google Shape;123;p74" descr="Handshake with solid fill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21083" y="1993815"/>
            <a:ext cx="549076" cy="549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74" descr="No sign with solid fill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640956" y="2013585"/>
            <a:ext cx="500918" cy="500918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74"/>
          <p:cNvSpPr txBox="1">
            <a:spLocks noGrp="1"/>
          </p:cNvSpPr>
          <p:nvPr>
            <p:ph type="body" idx="1"/>
          </p:nvPr>
        </p:nvSpPr>
        <p:spPr>
          <a:xfrm>
            <a:off x="253322" y="3190552"/>
            <a:ext cx="2873248" cy="1591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6" name="Google Shape;126;p74"/>
          <p:cNvSpPr txBox="1">
            <a:spLocks noGrp="1"/>
          </p:cNvSpPr>
          <p:nvPr>
            <p:ph type="body" idx="2"/>
          </p:nvPr>
        </p:nvSpPr>
        <p:spPr>
          <a:xfrm>
            <a:off x="3627796" y="3190551"/>
            <a:ext cx="3759199" cy="1591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7" name="Google Shape;127;p74"/>
          <p:cNvSpPr txBox="1">
            <a:spLocks noGrp="1"/>
          </p:cNvSpPr>
          <p:nvPr>
            <p:ph type="body" idx="3"/>
          </p:nvPr>
        </p:nvSpPr>
        <p:spPr>
          <a:xfrm>
            <a:off x="7816647" y="3190551"/>
            <a:ext cx="3779300" cy="1591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8" name="Google Shape;128;p74"/>
          <p:cNvSpPr txBox="1">
            <a:spLocks noGrp="1"/>
          </p:cNvSpPr>
          <p:nvPr>
            <p:ph type="body" idx="4"/>
          </p:nvPr>
        </p:nvSpPr>
        <p:spPr>
          <a:xfrm>
            <a:off x="5648039" y="6238017"/>
            <a:ext cx="4493835" cy="389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29" name="Google Shape;129;p74" descr="Bullseye with solid fill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439746" y="2014103"/>
            <a:ext cx="500400" cy="500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ructure de la séance">
  <p:cSld name="Structure de la séance">
    <p:bg>
      <p:bgPr>
        <a:solidFill>
          <a:srgbClr val="DCE6F2"/>
        </a:solidFill>
        <a:effectLst/>
      </p:bgPr>
    </p:bg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75"/>
          <p:cNvSpPr/>
          <p:nvPr/>
        </p:nvSpPr>
        <p:spPr>
          <a:xfrm>
            <a:off x="2110915" y="1103970"/>
            <a:ext cx="7970171" cy="5009540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675" rIns="91425" bIns="45675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75"/>
          <p:cNvSpPr/>
          <p:nvPr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75" rIns="91425" bIns="456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Structure de la séance</a:t>
            </a:r>
            <a:endParaRPr sz="14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3" name="Google Shape;133;p75" descr="Image générée"/>
          <p:cNvPicPr preferRelativeResize="0"/>
          <p:nvPr/>
        </p:nvPicPr>
        <p:blipFill rotWithShape="1">
          <a:blip r:embed="rId2">
            <a:alphaModFix/>
          </a:blip>
          <a:srcRect t="11064" b="10678"/>
          <a:stretch/>
        </p:blipFill>
        <p:spPr>
          <a:xfrm>
            <a:off x="220262" y="30483"/>
            <a:ext cx="727815" cy="85435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4" name="Google Shape;134;p75"/>
          <p:cNvGrpSpPr/>
          <p:nvPr/>
        </p:nvGrpSpPr>
        <p:grpSpPr>
          <a:xfrm>
            <a:off x="2336946" y="1407978"/>
            <a:ext cx="7518111" cy="548005"/>
            <a:chOff x="1764463" y="1060636"/>
            <a:chExt cx="5638583" cy="411004"/>
          </a:xfrm>
        </p:grpSpPr>
        <p:sp>
          <p:nvSpPr>
            <p:cNvPr id="135" name="Google Shape;135;p75"/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0" y="60000"/>
                  </a:ln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F19D19"/>
            </a:solidFill>
            <a:ln w="9525" cap="flat" cmpd="sng">
              <a:solidFill>
                <a:srgbClr val="F19D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50" tIns="34250" rIns="68550" bIns="342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133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endParaRPr/>
            </a:p>
          </p:txBody>
        </p:sp>
        <p:sp>
          <p:nvSpPr>
            <p:cNvPr id="136" name="Google Shape;136;p75"/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0000"/>
                  </a:moveTo>
                  <a:lnTo>
                    <a:pt x="0" y="20000"/>
                  </a:ln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w="28575" cap="flat" cmpd="sng">
              <a:solidFill>
                <a:srgbClr val="F19D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" name="Google Shape;137;p75"/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0" y="60000"/>
                  </a:ln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 w="9525" cap="flat" cmpd="sng">
              <a:solidFill>
                <a:srgbClr val="B3E5A0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" name="Google Shape;138;p75"/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75" rIns="91425" bIns="4567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i="0" u="none" strike="noStrike" cap="non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Ouverture de la séance</a:t>
              </a:r>
              <a:endParaRPr/>
            </a:p>
          </p:txBody>
        </p:sp>
      </p:grpSp>
      <p:sp>
        <p:nvSpPr>
          <p:cNvPr id="139" name="Google Shape;139;p75"/>
          <p:cNvSpPr/>
          <p:nvPr/>
        </p:nvSpPr>
        <p:spPr>
          <a:xfrm>
            <a:off x="2336945" y="2310757"/>
            <a:ext cx="395203" cy="39520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60000"/>
                </a:moveTo>
                <a:lnTo>
                  <a:pt x="0" y="60000"/>
                </a:lnTo>
                <a:cubicBezTo>
                  <a:pt x="0" y="26863"/>
                  <a:pt x="26863" y="0"/>
                  <a:pt x="60000" y="0"/>
                </a:cubicBezTo>
                <a:cubicBezTo>
                  <a:pt x="93137" y="0"/>
                  <a:pt x="120000" y="26863"/>
                  <a:pt x="120000" y="60000"/>
                </a:cubicBezTo>
                <a:cubicBezTo>
                  <a:pt x="120000" y="93137"/>
                  <a:pt x="93137" y="120000"/>
                  <a:pt x="60000" y="120000"/>
                </a:cubicBezTo>
                <a:cubicBezTo>
                  <a:pt x="26863" y="120000"/>
                  <a:pt x="0" y="93137"/>
                  <a:pt x="0" y="6000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spcFirstLastPara="1" wrap="square" lIns="68550" tIns="34250" rIns="68550" bIns="342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133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14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75"/>
          <p:cNvSpPr/>
          <p:nvPr/>
        </p:nvSpPr>
        <p:spPr>
          <a:xfrm>
            <a:off x="2860122" y="2234356"/>
            <a:ext cx="6994935" cy="54800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20000"/>
                </a:moveTo>
                <a:lnTo>
                  <a:pt x="0" y="20000"/>
                </a:lnTo>
                <a:cubicBezTo>
                  <a:pt x="0" y="8954"/>
                  <a:pt x="702" y="0"/>
                  <a:pt x="1567" y="0"/>
                </a:cubicBezTo>
                <a:lnTo>
                  <a:pt x="118433" y="0"/>
                </a:lnTo>
                <a:cubicBezTo>
                  <a:pt x="118849" y="0"/>
                  <a:pt x="119247" y="2107"/>
                  <a:pt x="119541" y="5858"/>
                </a:cubicBezTo>
                <a:cubicBezTo>
                  <a:pt x="119835" y="9609"/>
                  <a:pt x="120000" y="14696"/>
                  <a:pt x="120000" y="20000"/>
                </a:cubicBezTo>
                <a:lnTo>
                  <a:pt x="120000" y="100000"/>
                </a:lnTo>
                <a:cubicBezTo>
                  <a:pt x="120000" y="111046"/>
                  <a:pt x="119298" y="120000"/>
                  <a:pt x="118433" y="120000"/>
                </a:cubicBezTo>
                <a:lnTo>
                  <a:pt x="1567" y="120000"/>
                </a:lnTo>
                <a:lnTo>
                  <a:pt x="1567" y="120000"/>
                </a:lnTo>
                <a:cubicBezTo>
                  <a:pt x="1151" y="120000"/>
                  <a:pt x="753" y="117893"/>
                  <a:pt x="459" y="114142"/>
                </a:cubicBezTo>
                <a:cubicBezTo>
                  <a:pt x="165" y="110391"/>
                  <a:pt x="0" y="105304"/>
                  <a:pt x="0" y="100000"/>
                </a:cubicBezTo>
                <a:close/>
              </a:path>
            </a:pathLst>
          </a:custGeom>
          <a:solidFill>
            <a:srgbClr val="F2F2F2"/>
          </a:solidFill>
          <a:ln w="2857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675" rIns="91425" bIns="456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75"/>
          <p:cNvSpPr/>
          <p:nvPr/>
        </p:nvSpPr>
        <p:spPr>
          <a:xfrm>
            <a:off x="9301364" y="2248560"/>
            <a:ext cx="519597" cy="51959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60000"/>
                </a:moveTo>
                <a:lnTo>
                  <a:pt x="0" y="60000"/>
                </a:lnTo>
                <a:cubicBezTo>
                  <a:pt x="0" y="26863"/>
                  <a:pt x="26863" y="0"/>
                  <a:pt x="60000" y="0"/>
                </a:cubicBezTo>
                <a:cubicBezTo>
                  <a:pt x="93137" y="0"/>
                  <a:pt x="120000" y="26863"/>
                  <a:pt x="120000" y="60000"/>
                </a:cubicBezTo>
                <a:cubicBezTo>
                  <a:pt x="120000" y="93137"/>
                  <a:pt x="93137" y="120000"/>
                  <a:pt x="60000" y="120000"/>
                </a:cubicBezTo>
                <a:cubicBezTo>
                  <a:pt x="26863" y="120000"/>
                  <a:pt x="0" y="93137"/>
                  <a:pt x="0" y="6000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 w="9525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675" rIns="91425" bIns="456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75"/>
          <p:cNvSpPr txBox="1"/>
          <p:nvPr/>
        </p:nvSpPr>
        <p:spPr>
          <a:xfrm>
            <a:off x="2930042" y="2318590"/>
            <a:ext cx="5296572" cy="461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75" rIns="91425" bIns="456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</a:t>
            </a:r>
            <a:endParaRPr/>
          </a:p>
        </p:txBody>
      </p:sp>
      <p:grpSp>
        <p:nvGrpSpPr>
          <p:cNvPr id="143" name="Google Shape;143;p75"/>
          <p:cNvGrpSpPr/>
          <p:nvPr/>
        </p:nvGrpSpPr>
        <p:grpSpPr>
          <a:xfrm>
            <a:off x="2336946" y="3060735"/>
            <a:ext cx="7518111" cy="548005"/>
            <a:chOff x="1764463" y="1060636"/>
            <a:chExt cx="5638583" cy="411004"/>
          </a:xfrm>
        </p:grpSpPr>
        <p:sp>
          <p:nvSpPr>
            <p:cNvPr id="144" name="Google Shape;144;p75"/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0" y="60000"/>
                  </a:ln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0F9ED5"/>
            </a:solidFill>
            <a:ln>
              <a:noFill/>
            </a:ln>
          </p:spPr>
          <p:txBody>
            <a:bodyPr spcFirstLastPara="1" wrap="square" lIns="68550" tIns="34250" rIns="68550" bIns="342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133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75"/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0000"/>
                  </a:moveTo>
                  <a:lnTo>
                    <a:pt x="0" y="20000"/>
                  </a:ln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w="28575" cap="flat" cmpd="sng">
              <a:solidFill>
                <a:srgbClr val="0F9ED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" name="Google Shape;146;p75"/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0" y="60000"/>
                  </a:ln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FFFF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" name="Google Shape;147;p75"/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75" rIns="91425" bIns="4567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i="0" u="none" strike="noStrike" cap="non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Pratique collective</a:t>
              </a:r>
              <a:endParaRPr/>
            </a:p>
          </p:txBody>
        </p:sp>
      </p:grpSp>
      <p:grpSp>
        <p:nvGrpSpPr>
          <p:cNvPr id="148" name="Google Shape;148;p75"/>
          <p:cNvGrpSpPr/>
          <p:nvPr/>
        </p:nvGrpSpPr>
        <p:grpSpPr>
          <a:xfrm>
            <a:off x="2336946" y="3887114"/>
            <a:ext cx="7518111" cy="548005"/>
            <a:chOff x="1764463" y="1060636"/>
            <a:chExt cx="5638583" cy="411004"/>
          </a:xfrm>
        </p:grpSpPr>
        <p:sp>
          <p:nvSpPr>
            <p:cNvPr id="149" name="Google Shape;149;p75"/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0" y="60000"/>
                  </a:ln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spcFirstLastPara="1" wrap="square" lIns="68550" tIns="34250" rIns="68550" bIns="342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133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" name="Google Shape;150;p75"/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0000"/>
                  </a:moveTo>
                  <a:lnTo>
                    <a:pt x="0" y="20000"/>
                  </a:ln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w="28575" cap="flat" cmpd="sng">
              <a:solidFill>
                <a:srgbClr val="0070C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" name="Google Shape;151;p75"/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0" y="60000"/>
                  </a:ln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FFFF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" name="Google Shape;152;p75"/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75" rIns="91425" bIns="4567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i="0" u="none" strike="noStrike" cap="non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Pratique en binôme</a:t>
              </a:r>
              <a:endParaRPr/>
            </a:p>
          </p:txBody>
        </p:sp>
      </p:grpSp>
      <p:grpSp>
        <p:nvGrpSpPr>
          <p:cNvPr id="153" name="Google Shape;153;p75"/>
          <p:cNvGrpSpPr/>
          <p:nvPr/>
        </p:nvGrpSpPr>
        <p:grpSpPr>
          <a:xfrm>
            <a:off x="2336946" y="4713491"/>
            <a:ext cx="7518111" cy="548005"/>
            <a:chOff x="1764463" y="1060636"/>
            <a:chExt cx="5638583" cy="411004"/>
          </a:xfrm>
        </p:grpSpPr>
        <p:sp>
          <p:nvSpPr>
            <p:cNvPr id="154" name="Google Shape;154;p75"/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0" y="60000"/>
                  </a:ln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8BC145"/>
            </a:solidFill>
            <a:ln>
              <a:noFill/>
            </a:ln>
          </p:spPr>
          <p:txBody>
            <a:bodyPr spcFirstLastPara="1" wrap="square" lIns="68550" tIns="34250" rIns="68550" bIns="342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133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5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" name="Google Shape;155;p75"/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0000"/>
                  </a:moveTo>
                  <a:lnTo>
                    <a:pt x="0" y="20000"/>
                  </a:ln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w="28575" cap="flat" cmpd="sng">
              <a:solidFill>
                <a:srgbClr val="92D0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" name="Google Shape;156;p75"/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0" y="60000"/>
                  </a:ln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FFFF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" name="Google Shape;157;p75"/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75" rIns="91425" bIns="4567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i="0" u="none" strike="noStrike" cap="non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Pratique autonome</a:t>
              </a:r>
              <a:endParaRPr/>
            </a:p>
          </p:txBody>
        </p:sp>
      </p:grpSp>
      <p:grpSp>
        <p:nvGrpSpPr>
          <p:cNvPr id="158" name="Google Shape;158;p75"/>
          <p:cNvGrpSpPr/>
          <p:nvPr/>
        </p:nvGrpSpPr>
        <p:grpSpPr>
          <a:xfrm>
            <a:off x="2336946" y="5539871"/>
            <a:ext cx="7518111" cy="548005"/>
            <a:chOff x="1764463" y="1060636"/>
            <a:chExt cx="5638583" cy="411004"/>
          </a:xfrm>
        </p:grpSpPr>
        <p:sp>
          <p:nvSpPr>
            <p:cNvPr id="159" name="Google Shape;159;p75"/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0" y="60000"/>
                  </a:ln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F19D19"/>
            </a:solidFill>
            <a:ln>
              <a:noFill/>
            </a:ln>
          </p:spPr>
          <p:txBody>
            <a:bodyPr spcFirstLastPara="1" wrap="square" lIns="68550" tIns="34250" rIns="68550" bIns="342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133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" name="Google Shape;160;p75"/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20000"/>
                  </a:moveTo>
                  <a:lnTo>
                    <a:pt x="0" y="20000"/>
                  </a:ln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w="28575" cap="flat" cmpd="sng">
              <a:solidFill>
                <a:srgbClr val="F19D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" name="Google Shape;161;p75"/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0" y="60000"/>
                  </a:ln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 w="9525" cap="flat" cmpd="sng">
              <a:solidFill>
                <a:srgbClr val="FFFFFF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675" rIns="91425" bIns="456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" name="Google Shape;162;p75"/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675" rIns="91425" bIns="4567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i="0" u="none" strike="noStrike" cap="non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Clôture</a:t>
              </a:r>
              <a:endParaRPr/>
            </a:p>
          </p:txBody>
        </p:sp>
      </p:grpSp>
      <p:sp>
        <p:nvSpPr>
          <p:cNvPr id="163" name="Google Shape;163;p75"/>
          <p:cNvSpPr txBox="1">
            <a:spLocks noGrp="1"/>
          </p:cNvSpPr>
          <p:nvPr>
            <p:ph type="body" idx="1"/>
          </p:nvPr>
        </p:nvSpPr>
        <p:spPr>
          <a:xfrm>
            <a:off x="7879221" y="1447571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sz="24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4" name="Google Shape;164;p75"/>
          <p:cNvSpPr txBox="1">
            <a:spLocks noGrp="1"/>
          </p:cNvSpPr>
          <p:nvPr>
            <p:ph type="body" idx="2"/>
          </p:nvPr>
        </p:nvSpPr>
        <p:spPr>
          <a:xfrm>
            <a:off x="7879221" y="2277958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sz="24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5" name="Google Shape;165;p75"/>
          <p:cNvSpPr txBox="1">
            <a:spLocks noGrp="1"/>
          </p:cNvSpPr>
          <p:nvPr>
            <p:ph type="body" idx="3"/>
          </p:nvPr>
        </p:nvSpPr>
        <p:spPr>
          <a:xfrm>
            <a:off x="7879220" y="3104337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sz="24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6" name="Google Shape;166;p75"/>
          <p:cNvSpPr txBox="1">
            <a:spLocks noGrp="1"/>
          </p:cNvSpPr>
          <p:nvPr>
            <p:ph type="body" idx="4"/>
          </p:nvPr>
        </p:nvSpPr>
        <p:spPr>
          <a:xfrm>
            <a:off x="7879219" y="3928027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sz="24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7" name="Google Shape;167;p75"/>
          <p:cNvSpPr txBox="1">
            <a:spLocks noGrp="1"/>
          </p:cNvSpPr>
          <p:nvPr>
            <p:ph type="body" idx="5"/>
          </p:nvPr>
        </p:nvSpPr>
        <p:spPr>
          <a:xfrm>
            <a:off x="7879218" y="4757093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sz="24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8" name="Google Shape;168;p75"/>
          <p:cNvSpPr txBox="1">
            <a:spLocks noGrp="1"/>
          </p:cNvSpPr>
          <p:nvPr>
            <p:ph type="body" idx="6"/>
          </p:nvPr>
        </p:nvSpPr>
        <p:spPr>
          <a:xfrm>
            <a:off x="7879217" y="5583473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sz="24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uverture de la séance">
  <p:cSld name="Ouverture de la séance">
    <p:bg>
      <p:bgPr>
        <a:gradFill>
          <a:gsLst>
            <a:gs pos="0">
              <a:srgbClr val="F19D19"/>
            </a:gs>
            <a:gs pos="3000">
              <a:schemeClr val="lt1"/>
            </a:gs>
            <a:gs pos="94000">
              <a:srgbClr val="F19D19"/>
            </a:gs>
            <a:gs pos="100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0" name="Google Shape;170;p76"/>
          <p:cNvGrpSpPr/>
          <p:nvPr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171" name="Google Shape;171;p76"/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 w="19050" cap="flat" cmpd="sng">
              <a:solidFill>
                <a:srgbClr val="F19D19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6666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" name="Google Shape;172;p76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3" name="Google Shape;173;p76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76"/>
          <p:cNvSpPr txBox="1"/>
          <p:nvPr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b="1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Ouverture de la séance</a:t>
            </a:r>
            <a:endParaRPr/>
          </a:p>
        </p:txBody>
      </p:sp>
      <p:pic>
        <p:nvPicPr>
          <p:cNvPr id="175" name="Google Shape;175;p7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73623" y="1310778"/>
            <a:ext cx="2096135" cy="2158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7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76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Ouverture">
  <p:cSld name="Slide Ouverture"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9" name="Google Shape;179;p77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180" name="Google Shape;180;p7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81" name="Google Shape;181;p7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82" name="Google Shape;182;p77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83" name="Google Shape;183;p77"/>
          <p:cNvSpPr txBox="1"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4" name="Google Shape;184;p77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5" name="Google Shape;185;p77"/>
          <p:cNvSpPr txBox="1">
            <a:spLocks noGrp="1"/>
          </p:cNvSpPr>
          <p:nvPr>
            <p:ph type="body" idx="2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grpSp>
        <p:nvGrpSpPr>
          <p:cNvPr id="186" name="Google Shape;186;p77"/>
          <p:cNvGrpSpPr/>
          <p:nvPr/>
        </p:nvGrpSpPr>
        <p:grpSpPr>
          <a:xfrm>
            <a:off x="11779124" y="79508"/>
            <a:ext cx="232364" cy="304873"/>
            <a:chOff x="3292012" y="1302714"/>
            <a:chExt cx="867138" cy="384316"/>
          </a:xfrm>
        </p:grpSpPr>
        <p:sp>
          <p:nvSpPr>
            <p:cNvPr id="187" name="Google Shape;187;p77"/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solidFill>
              <a:srgbClr val="F19D19"/>
            </a:solidFill>
            <a:ln w="25400" cap="flat" cmpd="sng">
              <a:solidFill>
                <a:srgbClr val="F19D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endParaRPr sz="900" b="0" i="0" u="none" strike="noStrike" cap="none">
                <a:solidFill>
                  <a:srgbClr val="F7C47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" name="Google Shape;188;p77"/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solidFill>
              <a:srgbClr val="F19D19"/>
            </a:solidFill>
            <a:ln w="9525" cap="flat" cmpd="sng">
              <a:solidFill>
                <a:srgbClr val="F19D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fr-FR" sz="18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O</a:t>
              </a:r>
              <a:endParaRPr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89" name="Google Shape;189;p77" descr="Image générée"/>
          <p:cNvPicPr preferRelativeResize="0"/>
          <p:nvPr/>
        </p:nvPicPr>
        <p:blipFill rotWithShape="1">
          <a:blip r:embed="rId2">
            <a:alphaModFix/>
          </a:blip>
          <a:srcRect l="6026" t="25226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cussion informelle">
  <p:cSld name="Discussion informelle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1" name="Google Shape;191;p78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192" name="Google Shape;192;p78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w="9525" cap="flat" cmpd="sng">
              <a:solidFill>
                <a:srgbClr val="F19D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" name="Google Shape;193;p78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F19D19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algn="tl">
                <a:srgbClr val="000000">
                  <a:alpha val="4705"/>
                </a:srgbClr>
              </a:outerShdw>
            </a:effectLst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4" name="Google Shape;194;p78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0" cap="flat" cmpd="sng">
            <a:solidFill>
              <a:srgbClr val="F19D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78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w="9525" cap="flat" cmpd="sng">
            <a:solidFill>
              <a:srgbClr val="F19D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 sz="24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78"/>
          <p:cNvSpPr txBox="1"/>
          <p:nvPr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5400" b="1" i="0" u="none" strike="noStrike" cap="non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Discussion informelle</a:t>
            </a:r>
            <a:endParaRPr/>
          </a:p>
        </p:txBody>
      </p:sp>
      <p:pic>
        <p:nvPicPr>
          <p:cNvPr id="197" name="Google Shape;197;p7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24103" y="1875577"/>
            <a:ext cx="2856443" cy="2856443"/>
          </a:xfrm>
          <a:prstGeom prst="rect">
            <a:avLst/>
          </a:prstGeom>
          <a:noFill/>
          <a:ln>
            <a:noFill/>
          </a:ln>
          <a:effectLst>
            <a:reflection stA="30000" endPos="30000" dist="5000" dir="5400000" sy="-100000" algn="bl" rotWithShape="0"/>
          </a:effectLst>
        </p:spPr>
      </p:pic>
      <p:sp>
        <p:nvSpPr>
          <p:cNvPr id="198" name="Google Shape;198;p78"/>
          <p:cNvSpPr/>
          <p:nvPr/>
        </p:nvSpPr>
        <p:spPr>
          <a:xfrm>
            <a:off x="1890297" y="1779907"/>
            <a:ext cx="691824" cy="704171"/>
          </a:xfrm>
          <a:custGeom>
            <a:avLst/>
            <a:gdLst/>
            <a:ahLst/>
            <a:cxnLst/>
            <a:rect l="l" t="t" r="r" b="b"/>
            <a:pathLst>
              <a:path w="2759" h="2558" extrusionOk="0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>
            <a:noFill/>
          </a:ln>
        </p:spPr>
        <p:txBody>
          <a:bodyPr spcFirstLastPara="1" wrap="square" lIns="121900" tIns="60950" rIns="121900" bIns="609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99" name="Google Shape;199;p78"/>
          <p:cNvSpPr/>
          <p:nvPr/>
        </p:nvSpPr>
        <p:spPr>
          <a:xfrm rot="-560173">
            <a:off x="2207633" y="1946096"/>
            <a:ext cx="584715" cy="634720"/>
          </a:xfrm>
          <a:custGeom>
            <a:avLst/>
            <a:gdLst/>
            <a:ahLst/>
            <a:cxnLst/>
            <a:rect l="l" t="t" r="r" b="b"/>
            <a:pathLst>
              <a:path w="2331" h="2303" extrusionOk="0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>
            <a:noFill/>
          </a:ln>
        </p:spPr>
        <p:txBody>
          <a:bodyPr spcFirstLastPara="1" wrap="square" lIns="121900" tIns="60950" rIns="121900" bIns="609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00" name="Google Shape;200;p78"/>
          <p:cNvSpPr txBox="1">
            <a:spLocks noGrp="1"/>
          </p:cNvSpPr>
          <p:nvPr>
            <p:ph type="body" idx="1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 i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ctivation des prérequis">
  <p:cSld name="Activation des prérequis"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4" name="Google Shape;224;p81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225" name="Google Shape;225;p81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w="9525" cap="flat" cmpd="sng">
              <a:solidFill>
                <a:srgbClr val="F19D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" name="Google Shape;226;p81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F19D19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algn="tl">
                <a:srgbClr val="000000">
                  <a:alpha val="4705"/>
                </a:srgbClr>
              </a:outerShdw>
            </a:effectLst>
          </p:spPr>
          <p:txBody>
            <a:bodyPr spcFirstLastPara="1" wrap="square" lIns="121900" tIns="60950" rIns="121900" bIns="6095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7" name="Google Shape;227;p81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0" cap="flat" cmpd="sng">
            <a:solidFill>
              <a:srgbClr val="F19D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ctr" anchorCtr="1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81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w="9525" cap="flat" cmpd="sng">
            <a:solidFill>
              <a:srgbClr val="F19D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50" rIns="121900" bIns="609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 sz="24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81"/>
          <p:cNvSpPr txBox="1"/>
          <p:nvPr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spAutoFit/>
          </a:bodyPr>
          <a:lstStyle/>
          <a:p>
            <a:pPr marL="0" marR="0" lvl="0" indent="0" algn="ctr" rtl="0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5400" b="1" i="0" u="none" strike="noStrike" cap="non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Activation des prérequis</a:t>
            </a:r>
            <a:endParaRPr/>
          </a:p>
        </p:txBody>
      </p:sp>
      <p:sp>
        <p:nvSpPr>
          <p:cNvPr id="230" name="Google Shape;230;p81"/>
          <p:cNvSpPr txBox="1">
            <a:spLocks noGrp="1"/>
          </p:cNvSpPr>
          <p:nvPr>
            <p:ph type="body" idx="1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 i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31" name="Google Shape;231;p8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99616" y="1583362"/>
            <a:ext cx="3843765" cy="38437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claration de l'objectif">
  <p:cSld name="Slide declaration de l'objectif"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" name="Google Shape;256;p84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257" name="Google Shape;257;p8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58" name="Google Shape;258;p8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59" name="Google Shape;259;p8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260" name="Google Shape;260;p84"/>
          <p:cNvSpPr txBox="1"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1" name="Google Shape;261;p84"/>
          <p:cNvSpPr txBox="1">
            <a:spLocks noGrp="1"/>
          </p:cNvSpPr>
          <p:nvPr>
            <p:ph type="body" idx="1"/>
          </p:nvPr>
        </p:nvSpPr>
        <p:spPr>
          <a:xfrm>
            <a:off x="530225" y="3247602"/>
            <a:ext cx="11174095" cy="315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2" name="Google Shape;262;p84"/>
          <p:cNvSpPr txBox="1">
            <a:spLocks noGrp="1"/>
          </p:cNvSpPr>
          <p:nvPr>
            <p:ph type="body" idx="2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grpSp>
        <p:nvGrpSpPr>
          <p:cNvPr id="263" name="Google Shape;263;p84"/>
          <p:cNvGrpSpPr/>
          <p:nvPr/>
        </p:nvGrpSpPr>
        <p:grpSpPr>
          <a:xfrm>
            <a:off x="11779124" y="79508"/>
            <a:ext cx="232364" cy="304873"/>
            <a:chOff x="3292012" y="1302714"/>
            <a:chExt cx="867138" cy="384316"/>
          </a:xfrm>
        </p:grpSpPr>
        <p:sp>
          <p:nvSpPr>
            <p:cNvPr id="264" name="Google Shape;264;p84"/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solidFill>
              <a:srgbClr val="F19D19"/>
            </a:solidFill>
            <a:ln w="25400" cap="flat" cmpd="sng">
              <a:solidFill>
                <a:srgbClr val="F19D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endParaRPr sz="900" b="0" i="0" u="none" strike="noStrike" cap="none">
                <a:solidFill>
                  <a:srgbClr val="F7C47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" name="Google Shape;265;p84"/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solidFill>
              <a:srgbClr val="F19D19"/>
            </a:solidFill>
            <a:ln w="9525" cap="flat" cmpd="sng">
              <a:solidFill>
                <a:srgbClr val="F19D1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fr-FR" sz="18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O</a:t>
              </a:r>
              <a:endParaRPr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66" name="Google Shape;266;p84" descr="Image générée"/>
          <p:cNvPicPr preferRelativeResize="0"/>
          <p:nvPr/>
        </p:nvPicPr>
        <p:blipFill rotWithShape="1">
          <a:blip r:embed="rId2">
            <a:alphaModFix/>
          </a:blip>
          <a:srcRect l="6026" t="25226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84"/>
          <p:cNvSpPr/>
          <p:nvPr/>
        </p:nvSpPr>
        <p:spPr>
          <a:xfrm>
            <a:off x="1396677" y="1831580"/>
            <a:ext cx="9651623" cy="830997"/>
          </a:xfrm>
          <a:prstGeom prst="roundRect">
            <a:avLst>
              <a:gd name="adj" fmla="val 50000"/>
            </a:avLst>
          </a:prstGeom>
          <a:noFill/>
          <a:ln w="19050" cap="flat" cmpd="sng">
            <a:solidFill>
              <a:srgbClr val="72B6D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8" name="Google Shape;268;p8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90238" y="1567130"/>
            <a:ext cx="805544" cy="805544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84"/>
          <p:cNvSpPr txBox="1">
            <a:spLocks noGrp="1"/>
          </p:cNvSpPr>
          <p:nvPr>
            <p:ph type="body" idx="3"/>
          </p:nvPr>
        </p:nvSpPr>
        <p:spPr>
          <a:xfrm>
            <a:off x="2212975" y="1831975"/>
            <a:ext cx="8582025" cy="819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odelage">
  <p:cSld name="Modelage">
    <p:bg>
      <p:bgPr>
        <a:gradFill>
          <a:gsLst>
            <a:gs pos="0">
              <a:schemeClr val="lt1"/>
            </a:gs>
            <a:gs pos="71000">
              <a:schemeClr val="lt1"/>
            </a:gs>
            <a:gs pos="85000">
              <a:srgbClr val="FF0000"/>
            </a:gs>
            <a:gs pos="100000">
              <a:srgbClr val="C00000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1" name="Google Shape;271;p85"/>
          <p:cNvGrpSpPr/>
          <p:nvPr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272" name="Google Shape;272;p85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 w="19050" cap="flat" cmpd="sng">
              <a:solidFill>
                <a:srgbClr val="C00000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6666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3" name="Google Shape;273;p85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4" name="Google Shape;274;p85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85"/>
          <p:cNvSpPr txBox="1"/>
          <p:nvPr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b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Modelage</a:t>
            </a:r>
            <a:endParaRPr/>
          </a:p>
        </p:txBody>
      </p:sp>
      <p:pic>
        <p:nvPicPr>
          <p:cNvPr id="276" name="Google Shape;276;p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44253" y="1192462"/>
            <a:ext cx="3503492" cy="254592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7" name="Google Shape;277;p85"/>
          <p:cNvGrpSpPr/>
          <p:nvPr/>
        </p:nvGrpSpPr>
        <p:grpSpPr>
          <a:xfrm>
            <a:off x="5759801" y="1118243"/>
            <a:ext cx="670236" cy="588434"/>
            <a:chOff x="277892" y="2283969"/>
            <a:chExt cx="939577" cy="824904"/>
          </a:xfrm>
        </p:grpSpPr>
        <p:sp>
          <p:nvSpPr>
            <p:cNvPr id="278" name="Google Shape;278;p85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" name="Google Shape;279;p85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l="-101442" t="-1677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80" name="Google Shape;280;p85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Modelage">
  <p:cSld name="Slide Modelage"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2" name="Google Shape;282;p86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283" name="Google Shape;283;p8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84" name="Google Shape;284;p8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85" name="Google Shape;285;p8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286" name="Google Shape;286;p86"/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7" name="Google Shape;287;p86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8" name="Google Shape;288;p86"/>
          <p:cNvSpPr txBox="1">
            <a:spLocks noGrp="1"/>
          </p:cNvSpPr>
          <p:nvPr>
            <p:ph type="body" idx="2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grpSp>
        <p:nvGrpSpPr>
          <p:cNvPr id="289" name="Google Shape;289;p86"/>
          <p:cNvGrpSpPr/>
          <p:nvPr/>
        </p:nvGrpSpPr>
        <p:grpSpPr>
          <a:xfrm>
            <a:off x="326095" y="244988"/>
            <a:ext cx="593731" cy="480730"/>
            <a:chOff x="277892" y="2283969"/>
            <a:chExt cx="939577" cy="824904"/>
          </a:xfrm>
        </p:grpSpPr>
        <p:sp>
          <p:nvSpPr>
            <p:cNvPr id="290" name="Google Shape;290;p86"/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 extrusionOk="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" name="Google Shape;291;p86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 extrusionOk="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72000"/>
              </a:blip>
              <a:stretch>
                <a:fillRect l="-101442" t="-1677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92" name="Google Shape;292;p86"/>
          <p:cNvSpPr txBox="1"/>
          <p:nvPr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 sz="1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atique collective">
  <p:cSld name="Pratique collective">
    <p:bg>
      <p:bgPr>
        <a:gradFill>
          <a:gsLst>
            <a:gs pos="0">
              <a:srgbClr val="FFFFFF"/>
            </a:gs>
            <a:gs pos="21000">
              <a:srgbClr val="FFFFFF"/>
            </a:gs>
            <a:gs pos="41000">
              <a:srgbClr val="1D6FA9"/>
            </a:gs>
            <a:gs pos="100000">
              <a:srgbClr val="FFFFFF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4" name="Google Shape;294;p87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295" name="Google Shape;295;p87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 w="19050" cap="flat" cmpd="sng">
              <a:solidFill>
                <a:srgbClr val="0F9ED5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6666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6" name="Google Shape;296;p87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4400" b="1">
                  <a:solidFill>
                    <a:srgbClr val="0F9ED5"/>
                  </a:solidFill>
                  <a:latin typeface="Calibri"/>
                  <a:ea typeface="Calibri"/>
                  <a:cs typeface="Calibri"/>
                  <a:sym typeface="Calibri"/>
                </a:rPr>
                <a:t>Pratique collective</a:t>
              </a:r>
              <a:endParaRPr/>
            </a:p>
          </p:txBody>
        </p:sp>
      </p:grpSp>
      <p:sp>
        <p:nvSpPr>
          <p:cNvPr id="297" name="Google Shape;297;p87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8" name="Google Shape;298;p8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92506" y="1398207"/>
            <a:ext cx="2206989" cy="2206989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87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PC">
  <p:cSld name="Slide PC"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1" name="Google Shape;301;p88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302" name="Google Shape;302;p8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03" name="Google Shape;303;p8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04" name="Google Shape;304;p8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305" name="Google Shape;305;p88"/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6" name="Google Shape;306;p88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7" name="Google Shape;307;p88"/>
          <p:cNvSpPr txBox="1">
            <a:spLocks noGrp="1"/>
          </p:cNvSpPr>
          <p:nvPr>
            <p:ph type="body" idx="2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8" name="Google Shape;308;p88"/>
          <p:cNvSpPr txBox="1"/>
          <p:nvPr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PC</a:t>
            </a:r>
            <a:endParaRPr sz="1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9" name="Google Shape;309;p88" descr="Image générée"/>
          <p:cNvPicPr preferRelativeResize="0"/>
          <p:nvPr/>
        </p:nvPicPr>
        <p:blipFill rotWithShape="1">
          <a:blip r:embed="rId2">
            <a:alphaModFix/>
          </a:blip>
          <a:srcRect l="6026" t="25226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atique en binôme">
  <p:cSld name="Pratique en binôme">
    <p:bg>
      <p:bgPr>
        <a:gradFill>
          <a:gsLst>
            <a:gs pos="0">
              <a:srgbClr val="16537F"/>
            </a:gs>
            <a:gs pos="8000">
              <a:srgbClr val="16537F"/>
            </a:gs>
            <a:gs pos="39000">
              <a:srgbClr val="FFFFFF"/>
            </a:gs>
            <a:gs pos="73000">
              <a:srgbClr val="16537F"/>
            </a:gs>
            <a:gs pos="100000">
              <a:srgbClr val="16537F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1" name="Google Shape;311;p89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312" name="Google Shape;312;p89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 w="19050" cap="flat" cmpd="sng">
              <a:solidFill>
                <a:srgbClr val="0070C0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6666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3" name="Google Shape;313;p89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400" b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4400" b="1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Pratique en binôme</a:t>
              </a:r>
              <a:endParaRPr/>
            </a:p>
          </p:txBody>
        </p:sp>
      </p:grpSp>
      <p:sp>
        <p:nvSpPr>
          <p:cNvPr id="314" name="Google Shape;314;p89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5" name="Google Shape;315;p8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59577" y="1244095"/>
            <a:ext cx="2494771" cy="2494771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89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B, l'exercice à travailler">
  <p:cSld name="PB, l'exercice à travailler"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8" name="Google Shape;318;p90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319" name="Google Shape;319;p9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20" name="Google Shape;320;p9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21" name="Google Shape;321;p9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322" name="Google Shape;322;p90"/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3" name="Google Shape;323;p90"/>
          <p:cNvSpPr txBox="1">
            <a:spLocks noGrp="1"/>
          </p:cNvSpPr>
          <p:nvPr>
            <p:ph type="body" idx="1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324" name="Google Shape;324;p90" descr="Image générée"/>
          <p:cNvPicPr preferRelativeResize="0"/>
          <p:nvPr/>
        </p:nvPicPr>
        <p:blipFill rotWithShape="1">
          <a:blip r:embed="rId2">
            <a:alphaModFix/>
          </a:blip>
          <a:srcRect l="6026" t="25226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325" name="Google Shape;325;p90"/>
          <p:cNvSpPr txBox="1"/>
          <p:nvPr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PB</a:t>
            </a:r>
            <a:endParaRPr sz="1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6" name="Google Shape;326;p9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541563" y="450975"/>
            <a:ext cx="469925" cy="43871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2745"/>
              </a:srgbClr>
            </a:outerShdw>
          </a:effectLst>
        </p:spPr>
      </p:pic>
      <p:sp>
        <p:nvSpPr>
          <p:cNvPr id="327" name="Google Shape;327;p90"/>
          <p:cNvSpPr txBox="1">
            <a:spLocks noGrp="1"/>
          </p:cNvSpPr>
          <p:nvPr>
            <p:ph type="body" idx="2"/>
          </p:nvPr>
        </p:nvSpPr>
        <p:spPr>
          <a:xfrm>
            <a:off x="530225" y="1136650"/>
            <a:ext cx="11174095" cy="4413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8" name="Google Shape;328;p90"/>
          <p:cNvSpPr txBox="1">
            <a:spLocks noGrp="1"/>
          </p:cNvSpPr>
          <p:nvPr>
            <p:ph type="body" idx="3"/>
          </p:nvPr>
        </p:nvSpPr>
        <p:spPr>
          <a:xfrm>
            <a:off x="5483225" y="5953918"/>
            <a:ext cx="1225550" cy="471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PB">
  <p:cSld name="Slide PB"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0" name="Google Shape;330;p91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331" name="Google Shape;331;p9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32" name="Google Shape;332;p9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33" name="Google Shape;333;p9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334" name="Google Shape;334;p91"/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5" name="Google Shape;335;p91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6" name="Google Shape;336;p91"/>
          <p:cNvSpPr txBox="1">
            <a:spLocks noGrp="1"/>
          </p:cNvSpPr>
          <p:nvPr>
            <p:ph type="body" idx="2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337" name="Google Shape;337;p91" descr="Image générée"/>
          <p:cNvPicPr preferRelativeResize="0"/>
          <p:nvPr/>
        </p:nvPicPr>
        <p:blipFill rotWithShape="1">
          <a:blip r:embed="rId2">
            <a:alphaModFix/>
          </a:blip>
          <a:srcRect l="6026" t="25226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p91"/>
          <p:cNvSpPr txBox="1"/>
          <p:nvPr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PB</a:t>
            </a:r>
            <a:endParaRPr sz="1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9" name="Google Shape;339;p9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541563" y="450975"/>
            <a:ext cx="469925" cy="43871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2745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atique autonome">
  <p:cSld name="Pratique autonome">
    <p:bg>
      <p:bgPr>
        <a:gradFill>
          <a:gsLst>
            <a:gs pos="0">
              <a:srgbClr val="8BC145"/>
            </a:gs>
            <a:gs pos="2000">
              <a:srgbClr val="8BC145"/>
            </a:gs>
            <a:gs pos="74000">
              <a:srgbClr val="FFFFFF"/>
            </a:gs>
            <a:gs pos="91000">
              <a:srgbClr val="8BC145"/>
            </a:gs>
            <a:gs pos="100000">
              <a:srgbClr val="8BC145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1" name="Google Shape;341;p92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342" name="Google Shape;342;p92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8BC145"/>
            </a:solidFill>
            <a:ln w="19050" cap="flat" cmpd="sng">
              <a:solidFill>
                <a:srgbClr val="8BC145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6666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3" name="Google Shape;343;p92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0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0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4400" b="1">
                  <a:solidFill>
                    <a:srgbClr val="8BC145"/>
                  </a:solidFill>
                  <a:latin typeface="Calibri"/>
                  <a:ea typeface="Calibri"/>
                  <a:cs typeface="Calibri"/>
                  <a:sym typeface="Calibri"/>
                </a:rPr>
                <a:t>Pratique autonome</a:t>
              </a:r>
              <a:endParaRPr/>
            </a:p>
          </p:txBody>
        </p:sp>
      </p:grpSp>
      <p:sp>
        <p:nvSpPr>
          <p:cNvPr id="344" name="Google Shape;344;p92"/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5" name="Google Shape;345;p9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60599" y="1158197"/>
            <a:ext cx="2270803" cy="2270803"/>
          </a:xfrm>
          <a:prstGeom prst="rect">
            <a:avLst/>
          </a:prstGeom>
          <a:noFill/>
          <a:ln>
            <a:noFill/>
          </a:ln>
        </p:spPr>
      </p:pic>
      <p:sp>
        <p:nvSpPr>
          <p:cNvPr id="346" name="Google Shape;346;p92"/>
          <p:cNvSpPr txBox="1">
            <a:spLocks noGrp="1"/>
          </p:cNvSpPr>
          <p:nvPr>
            <p:ph type="body" idx="1"/>
          </p:nvPr>
        </p:nvSpPr>
        <p:spPr>
          <a:xfrm>
            <a:off x="8979409" y="5148686"/>
            <a:ext cx="1488776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, l'exercice à travailler ">
  <p:cSld name="PA, l'exercice à travailler "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8" name="Google Shape;348;p93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349" name="Google Shape;349;p9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50" name="Google Shape;350;p93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51" name="Google Shape;351;p93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352" name="Google Shape;352;p93"/>
          <p:cNvSpPr txBox="1">
            <a:spLocks noGrp="1"/>
          </p:cNvSpPr>
          <p:nvPr>
            <p:ph type="title"/>
          </p:nvPr>
        </p:nvSpPr>
        <p:spPr>
          <a:xfrm>
            <a:off x="935304" y="271092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3" name="Google Shape;353;p93"/>
          <p:cNvSpPr txBox="1">
            <a:spLocks noGrp="1"/>
          </p:cNvSpPr>
          <p:nvPr>
            <p:ph type="body" idx="1"/>
          </p:nvPr>
        </p:nvSpPr>
        <p:spPr>
          <a:xfrm>
            <a:off x="935304" y="621137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354" name="Google Shape;354;p93" descr="Image générée"/>
          <p:cNvPicPr preferRelativeResize="0"/>
          <p:nvPr/>
        </p:nvPicPr>
        <p:blipFill rotWithShape="1">
          <a:blip r:embed="rId2">
            <a:alphaModFix/>
          </a:blip>
          <a:srcRect l="6026" t="25226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p9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591277" y="423251"/>
            <a:ext cx="490171" cy="490174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93"/>
          <p:cNvSpPr txBox="1"/>
          <p:nvPr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PA</a:t>
            </a:r>
            <a:endParaRPr sz="1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7" name="Google Shape;357;p93"/>
          <p:cNvSpPr txBox="1">
            <a:spLocks noGrp="1"/>
          </p:cNvSpPr>
          <p:nvPr>
            <p:ph type="body" idx="2"/>
          </p:nvPr>
        </p:nvSpPr>
        <p:spPr>
          <a:xfrm>
            <a:off x="530225" y="1136650"/>
            <a:ext cx="11174095" cy="4413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58" name="Google Shape;358;p93"/>
          <p:cNvSpPr txBox="1">
            <a:spLocks noGrp="1"/>
          </p:cNvSpPr>
          <p:nvPr>
            <p:ph type="body" idx="3"/>
          </p:nvPr>
        </p:nvSpPr>
        <p:spPr>
          <a:xfrm>
            <a:off x="5483225" y="5953918"/>
            <a:ext cx="1225550" cy="471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PA">
  <p:cSld name="Slide PA"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0" name="Google Shape;360;p94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361" name="Google Shape;361;p9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62" name="Google Shape;362;p9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63" name="Google Shape;363;p9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364" name="Google Shape;364;p94"/>
          <p:cNvSpPr txBox="1">
            <a:spLocks noGrp="1"/>
          </p:cNvSpPr>
          <p:nvPr>
            <p:ph type="title"/>
          </p:nvPr>
        </p:nvSpPr>
        <p:spPr>
          <a:xfrm>
            <a:off x="935304" y="271092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5" name="Google Shape;365;p94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6" name="Google Shape;366;p94"/>
          <p:cNvSpPr txBox="1">
            <a:spLocks noGrp="1"/>
          </p:cNvSpPr>
          <p:nvPr>
            <p:ph type="body" idx="2"/>
          </p:nvPr>
        </p:nvSpPr>
        <p:spPr>
          <a:xfrm>
            <a:off x="935304" y="621137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367" name="Google Shape;367;p94" descr="Image générée"/>
          <p:cNvPicPr preferRelativeResize="0"/>
          <p:nvPr/>
        </p:nvPicPr>
        <p:blipFill rotWithShape="1">
          <a:blip r:embed="rId2">
            <a:alphaModFix/>
          </a:blip>
          <a:srcRect l="6026" t="25226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p9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591277" y="423251"/>
            <a:ext cx="490171" cy="490174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p94"/>
          <p:cNvSpPr txBox="1"/>
          <p:nvPr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PA</a:t>
            </a:r>
            <a:endParaRPr sz="1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lôture de la séance">
  <p:cSld name="Clôture de la séance">
    <p:bg>
      <p:bgPr>
        <a:gradFill>
          <a:gsLst>
            <a:gs pos="0">
              <a:srgbClr val="F19D19"/>
            </a:gs>
            <a:gs pos="3000">
              <a:schemeClr val="lt1"/>
            </a:gs>
            <a:gs pos="94000">
              <a:srgbClr val="F19D19"/>
            </a:gs>
            <a:gs pos="100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1" name="Google Shape;371;p95"/>
          <p:cNvGrpSpPr/>
          <p:nvPr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72" name="Google Shape;372;p95"/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 w="19050" cap="flat" cmpd="sng">
              <a:solidFill>
                <a:srgbClr val="F19D19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6666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3" name="Google Shape;373;p95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74" name="Google Shape;374;p95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5" name="Google Shape;375;p95"/>
          <p:cNvSpPr txBox="1"/>
          <p:nvPr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b="1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Clôture de la séance</a:t>
            </a:r>
            <a:endParaRPr/>
          </a:p>
        </p:txBody>
      </p:sp>
      <p:pic>
        <p:nvPicPr>
          <p:cNvPr id="376" name="Google Shape;376;p9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73623" y="1310778"/>
            <a:ext cx="2096135" cy="2158333"/>
          </a:xfrm>
          <a:prstGeom prst="rect">
            <a:avLst/>
          </a:prstGeom>
          <a:noFill/>
          <a:ln>
            <a:noFill/>
          </a:ln>
        </p:spPr>
      </p:pic>
      <p:sp>
        <p:nvSpPr>
          <p:cNvPr id="377" name="Google Shape;377;p95"/>
          <p:cNvSpPr txBox="1">
            <a:spLocks noGrp="1"/>
          </p:cNvSpPr>
          <p:nvPr>
            <p:ph type="body" idx="1"/>
          </p:nvPr>
        </p:nvSpPr>
        <p:spPr>
          <a:xfrm>
            <a:off x="8860537" y="5229083"/>
            <a:ext cx="1499616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Clôture">
  <p:cSld name="Slide Clôture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9" name="Google Shape;379;p96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380" name="Google Shape;380;p9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81" name="Google Shape;381;p9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82" name="Google Shape;382;p9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383" name="Google Shape;383;p96"/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4" name="Google Shape;384;p96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5" name="Google Shape;385;p96"/>
          <p:cNvSpPr txBox="1">
            <a:spLocks noGrp="1"/>
          </p:cNvSpPr>
          <p:nvPr>
            <p:ph type="body" idx="2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6" name="Google Shape;386;p96"/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w="9525" cap="flat" cmpd="sng">
            <a:solidFill>
              <a:srgbClr val="F19D1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fr-FR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sz="18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7" name="Google Shape;387;p96" descr="Image générée"/>
          <p:cNvPicPr preferRelativeResize="0"/>
          <p:nvPr/>
        </p:nvPicPr>
        <p:blipFill rotWithShape="1">
          <a:blip r:embed="rId2">
            <a:alphaModFix/>
          </a:blip>
          <a:srcRect l="6026" t="25226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B, Correction de l'exercice">
  <p:cSld name="PB, Correction de l'exercice"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0" name="Google Shape;400;p98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401" name="Google Shape;401;p9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02" name="Google Shape;402;p9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03" name="Google Shape;403;p9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04" name="Google Shape;404;p98"/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5" name="Google Shape;405;p98"/>
          <p:cNvSpPr txBox="1">
            <a:spLocks noGrp="1"/>
          </p:cNvSpPr>
          <p:nvPr>
            <p:ph type="body" idx="1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406" name="Google Shape;406;p98" descr="Image générée"/>
          <p:cNvPicPr preferRelativeResize="0"/>
          <p:nvPr/>
        </p:nvPicPr>
        <p:blipFill rotWithShape="1">
          <a:blip r:embed="rId2">
            <a:alphaModFix/>
          </a:blip>
          <a:srcRect l="6026" t="25226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407" name="Google Shape;407;p98"/>
          <p:cNvSpPr txBox="1"/>
          <p:nvPr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PB</a:t>
            </a:r>
            <a:endParaRPr sz="1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8" name="Google Shape;408;p9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541563" y="450975"/>
            <a:ext cx="469925" cy="43871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2745"/>
              </a:srgbClr>
            </a:outerShdw>
          </a:effectLst>
        </p:spPr>
      </p:pic>
      <p:sp>
        <p:nvSpPr>
          <p:cNvPr id="409" name="Google Shape;409;p98"/>
          <p:cNvSpPr txBox="1">
            <a:spLocks noGrp="1"/>
          </p:cNvSpPr>
          <p:nvPr>
            <p:ph type="body" idx="2"/>
          </p:nvPr>
        </p:nvSpPr>
        <p:spPr>
          <a:xfrm>
            <a:off x="530225" y="1136650"/>
            <a:ext cx="11174095" cy="4413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0" name="Google Shape;410;p98"/>
          <p:cNvSpPr txBox="1">
            <a:spLocks noGrp="1"/>
          </p:cNvSpPr>
          <p:nvPr>
            <p:ph type="body" idx="3"/>
          </p:nvPr>
        </p:nvSpPr>
        <p:spPr>
          <a:xfrm>
            <a:off x="5483225" y="5953918"/>
            <a:ext cx="1225550" cy="471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TITLE"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9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3" name="Google Shape;413;p9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14" name="Google Shape;414;p9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5" name="Google Shape;415;p9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6" name="Google Shape;416;p9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OBJECT"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10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9" name="Google Shape;419;p10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0" name="Google Shape;420;p10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1" name="Google Shape;421;p10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2" name="Google Shape;422;p10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SECTION_HEADER"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101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5" name="Google Shape;425;p101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426" name="Google Shape;426;p10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7" name="Google Shape;427;p10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8" name="Google Shape;428;p10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TWO_OBJECTS"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10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1" name="Google Shape;431;p10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2" name="Google Shape;432;p102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3" name="Google Shape;433;p10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4" name="Google Shape;434;p10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5" name="Google Shape;435;p10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TWO_OBJECTS_WITH_TEXT"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103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8" name="Google Shape;438;p103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9" name="Google Shape;439;p103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0" name="Google Shape;440;p103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41" name="Google Shape;441;p103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2" name="Google Shape;442;p10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3" name="Google Shape;443;p10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4" name="Google Shape;444;p10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 type="titleOnly">
  <p:cSld name="TITLE_ONLY"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10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7" name="Google Shape;447;p10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8" name="Google Shape;448;p10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9" name="Google Shape;449;p10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" type="blank">
  <p:cSld name="BLANK"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10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2" name="Google Shape;452;p10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3" name="Google Shape;453;p10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OBJECT_WITH_CAPTION_TEXT"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10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6" name="Google Shape;456;p106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457" name="Google Shape;457;p106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458" name="Google Shape;458;p10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9" name="Google Shape;459;p10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0" name="Google Shape;460;p10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PICTURE_WITH_CAPTION_TEXT"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10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3" name="Google Shape;463;p107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464" name="Google Shape;464;p107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465" name="Google Shape;465;p10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6" name="Google Shape;466;p10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7" name="Google Shape;467;p10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VERTICAL_TEXT"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10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0" name="Google Shape;470;p108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1" name="Google Shape;471;p10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2" name="Google Shape;472;p10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3" name="Google Shape;473;p10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VERTICAL_TITLE_AND_VERTICAL_TEXT"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109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6" name="Google Shape;476;p109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7" name="Google Shape;477;p10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8" name="Google Shape;478;p10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9" name="Google Shape;479;p10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74032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83937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otions cl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C00000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C00000"/>
            </a:solidFill>
            <a:ln cap="flat">
              <a:solidFill>
                <a:srgbClr val="C00000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C00000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C00000"/>
          </a:solidFill>
          <a:ln w="25402" cap="flat">
            <a:solidFill>
              <a:srgbClr val="C00000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C00000"/>
          </a:solidFill>
          <a:ln cap="flat">
            <a:solidFill>
              <a:srgbClr val="C00000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C00000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Introduction de notions clés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A64A780A-A595-A463-4E76-42D8AE0D86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787" y="2396885"/>
            <a:ext cx="2432604" cy="2432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523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738;p98">
            <a:extLst>
              <a:ext uri="{FF2B5EF4-FFF2-40B4-BE49-F238E27FC236}">
                <a16:creationId xmlns:a16="http://schemas.microsoft.com/office/drawing/2014/main" id="{1530F5E6-2DBF-5246-2FFD-73AE39131B49}"/>
              </a:ext>
            </a:extLst>
          </p:cNvPr>
          <p:cNvSpPr txBox="1"/>
          <p:nvPr userDrawn="1"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Niveau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</a:t>
            </a:r>
            <a:r>
              <a:rPr lang="fr-FR" sz="10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 </a:t>
            </a:r>
            <a:endParaRPr lang="fr-FR" sz="1100"/>
          </a:p>
        </p:txBody>
      </p:sp>
      <p:pic>
        <p:nvPicPr>
          <p:cNvPr id="24" name="Google Shape;743;p98">
            <a:extLst>
              <a:ext uri="{FF2B5EF4-FFF2-40B4-BE49-F238E27FC236}">
                <a16:creationId xmlns:a16="http://schemas.microsoft.com/office/drawing/2014/main" id="{3C8FAB56-B905-B4D3-C85A-B1EC177899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5" name="Google Shape;744;p98">
            <a:extLst>
              <a:ext uri="{FF2B5EF4-FFF2-40B4-BE49-F238E27FC236}">
                <a16:creationId xmlns:a16="http://schemas.microsoft.com/office/drawing/2014/main" id="{E352CC90-04F9-4FEC-7808-329A389DB36D}"/>
              </a:ext>
            </a:extLst>
          </p:cNvPr>
          <p:cNvSpPr txBox="1"/>
          <p:nvPr userDrawn="1"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Niveau</a:t>
            </a:r>
            <a:r>
              <a:rPr lang="fr-FR" sz="16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Google Shape;745;p98">
            <a:extLst>
              <a:ext uri="{FF2B5EF4-FFF2-40B4-BE49-F238E27FC236}">
                <a16:creationId xmlns:a16="http://schemas.microsoft.com/office/drawing/2014/main" id="{3902D7DD-335C-B83B-FBF0-3461CEB92A0F}"/>
              </a:ext>
            </a:extLst>
          </p:cNvPr>
          <p:cNvSpPr txBox="1"/>
          <p:nvPr userDrawn="1"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1" compatLnSpc="1">
            <a:spAutoFit/>
          </a:bodyPr>
          <a:lstStyle/>
          <a:p>
            <a:pPr algn="ctr" defTabSz="914378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CBF1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4665E728-B129-706A-BDB1-22B94D41AFBF}"/>
              </a:ext>
            </a:extLst>
          </p:cNvPr>
          <p:cNvGrpSpPr/>
          <p:nvPr userDrawn="1"/>
        </p:nvGrpSpPr>
        <p:grpSpPr>
          <a:xfrm>
            <a:off x="271218" y="4592685"/>
            <a:ext cx="6693265" cy="522000"/>
            <a:chOff x="304312" y="4531839"/>
            <a:chExt cx="5990003" cy="696796"/>
          </a:xfrm>
          <a:solidFill>
            <a:srgbClr val="037A40"/>
          </a:solidFill>
        </p:grpSpPr>
        <p:sp>
          <p:nvSpPr>
            <p:cNvPr id="28" name="Google Shape;223;p26">
              <a:extLst>
                <a:ext uri="{FF2B5EF4-FFF2-40B4-BE49-F238E27FC236}">
                  <a16:creationId xmlns:a16="http://schemas.microsoft.com/office/drawing/2014/main" id="{A46CB91A-EBEB-F991-CD39-28DB7BAB45BE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grpFill/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</a:pPr>
              <a:endPara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9" name="Google Shape;735;p98">
              <a:extLst>
                <a:ext uri="{FF2B5EF4-FFF2-40B4-BE49-F238E27FC236}">
                  <a16:creationId xmlns:a16="http://schemas.microsoft.com/office/drawing/2014/main" id="{AD1724B8-EA3E-2F08-C15C-29C1D1553FDD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F462A6B-5C20-3975-F90E-B1FC46965C44}"/>
              </a:ext>
            </a:extLst>
          </p:cNvPr>
          <p:cNvGrpSpPr/>
          <p:nvPr userDrawn="1"/>
        </p:nvGrpSpPr>
        <p:grpSpPr>
          <a:xfrm>
            <a:off x="271218" y="5289789"/>
            <a:ext cx="6693265" cy="522000"/>
            <a:chOff x="304312" y="5304657"/>
            <a:chExt cx="5990003" cy="696796"/>
          </a:xfrm>
          <a:solidFill>
            <a:srgbClr val="00B050"/>
          </a:solidFill>
        </p:grpSpPr>
        <p:sp>
          <p:nvSpPr>
            <p:cNvPr id="32" name="Google Shape;224;p26">
              <a:extLst>
                <a:ext uri="{FF2B5EF4-FFF2-40B4-BE49-F238E27FC236}">
                  <a16:creationId xmlns:a16="http://schemas.microsoft.com/office/drawing/2014/main" id="{DEB7DF84-BD99-EC95-89FA-F9508B730598}"/>
                </a:ext>
              </a:extLst>
            </p:cNvPr>
            <p:cNvSpPr/>
            <p:nvPr/>
          </p:nvSpPr>
          <p:spPr>
            <a:xfrm>
              <a:off x="304312" y="5304657"/>
              <a:ext cx="5990003" cy="696796"/>
            </a:xfrm>
            <a:prstGeom prst="rect">
              <a:avLst/>
            </a:prstGeom>
            <a:grpFill/>
            <a:ln w="38103" cap="flat">
              <a:noFill/>
              <a:prstDash val="solid"/>
            </a:ln>
            <a:effectLst/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  <a:r>
                <a:rPr lang="fr-FR" sz="20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33" name="Google Shape;742;p98">
              <a:extLst>
                <a:ext uri="{FF2B5EF4-FFF2-40B4-BE49-F238E27FC236}">
                  <a16:creationId xmlns:a16="http://schemas.microsoft.com/office/drawing/2014/main" id="{2683E674-65A3-93A9-1D16-D4E9E60AFC0F}"/>
                </a:ext>
              </a:extLst>
            </p:cNvPr>
            <p:cNvSpPr/>
            <p:nvPr/>
          </p:nvSpPr>
          <p:spPr>
            <a:xfrm>
              <a:off x="1850355" y="5380322"/>
              <a:ext cx="65604" cy="545467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pic>
        <p:nvPicPr>
          <p:cNvPr id="35" name="Google Shape;730;p98" descr="الصفحة الرئيسية">
            <a:extLst>
              <a:ext uri="{FF2B5EF4-FFF2-40B4-BE49-F238E27FC236}">
                <a16:creationId xmlns:a16="http://schemas.microsoft.com/office/drawing/2014/main" id="{022D203A-7644-5D55-624B-311DEAA337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5" name="Espace réservé du texte 43">
            <a:extLst>
              <a:ext uri="{FF2B5EF4-FFF2-40B4-BE49-F238E27FC236}">
                <a16:creationId xmlns:a16="http://schemas.microsoft.com/office/drawing/2014/main" id="{7F5E0C99-8D40-CBB2-766A-7131594212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03924" y="1882678"/>
            <a:ext cx="717129" cy="346211"/>
          </a:xfrm>
        </p:spPr>
        <p:txBody>
          <a:bodyPr>
            <a:noAutofit/>
          </a:bodyPr>
          <a:lstStyle>
            <a:lvl1pPr marL="0" indent="0" algn="ctr" defTabSz="914378" rtl="0" eaLnBrk="1" latinLnBrk="0" hangingPunct="1">
              <a:buClrTx/>
              <a:buNone/>
              <a:defRPr lang="fr-FR" sz="1800" b="1" i="0" u="none" strike="noStrike" kern="0" cap="none" spc="0" baseline="0" dirty="0">
                <a:solidFill>
                  <a:srgbClr val="FCBF18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 AC</a:t>
            </a:r>
            <a:endParaRPr lang="fr-FR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F167873-4F2A-2E68-9DEA-31794E958BD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86856" y="2366503"/>
            <a:ext cx="409473" cy="522000"/>
          </a:xfrm>
        </p:spPr>
        <p:txBody>
          <a:bodyPr/>
          <a:lstStyle>
            <a:lvl1pPr>
              <a:buNone/>
              <a:defRPr lang="fr-FR" sz="3000" b="1" i="0" u="none" strike="noStrike" kern="0" cap="none" spc="0" baseline="0" dirty="0">
                <a:solidFill>
                  <a:srgbClr val="037A4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E42638-5610-A241-4463-6A085A6F726B}"/>
              </a:ext>
            </a:extLst>
          </p:cNvPr>
          <p:cNvSpPr txBox="1"/>
          <p:nvPr userDrawn="1"/>
        </p:nvSpPr>
        <p:spPr>
          <a:xfrm>
            <a:off x="391996" y="1378425"/>
            <a:ext cx="89552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5400" b="1" i="0" u="none" strike="noStrike" kern="0" cap="none" spc="0" baseline="0" dirty="0">
                <a:solidFill>
                  <a:srgbClr val="037A40"/>
                </a:solidFill>
                <a:uFillTx/>
                <a:latin typeface="Calibri"/>
                <a:cs typeface="Calibri"/>
              </a:rPr>
              <a:t>Science de la vie et de la terre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17F484-2477-B3F9-BE05-6957BC8C2899}"/>
              </a:ext>
            </a:extLst>
          </p:cNvPr>
          <p:cNvSpPr txBox="1"/>
          <p:nvPr userDrawn="1"/>
        </p:nvSpPr>
        <p:spPr>
          <a:xfrm>
            <a:off x="391997" y="2305050"/>
            <a:ext cx="1519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000" b="1" i="0" u="none" strike="noStrike" kern="0" cap="none" spc="0" baseline="0" dirty="0">
                <a:solidFill>
                  <a:srgbClr val="037A40"/>
                </a:solidFill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Période</a:t>
            </a:r>
            <a:endParaRPr lang="fr-FR" sz="3000" b="1" i="0" u="none" strike="noStrike" kern="0" cap="none" spc="0" baseline="0" dirty="0">
              <a:solidFill>
                <a:srgbClr val="037A40"/>
              </a:solidFill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texte 43">
            <a:extLst>
              <a:ext uri="{FF2B5EF4-FFF2-40B4-BE49-F238E27FC236}">
                <a16:creationId xmlns:a16="http://schemas.microsoft.com/office/drawing/2014/main" id="{7DEC17B5-AD7F-BD47-F7CF-DD89EBC16D6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120815" y="4591216"/>
            <a:ext cx="4843667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5" name="Espace réservé du texte 43">
            <a:extLst>
              <a:ext uri="{FF2B5EF4-FFF2-40B4-BE49-F238E27FC236}">
                <a16:creationId xmlns:a16="http://schemas.microsoft.com/office/drawing/2014/main" id="{DD979FC7-7D7A-BA7E-4DF0-D43F0F90D5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71217" y="4591216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Chapitre 2</a:t>
            </a:r>
            <a:endParaRPr lang="fr-FR" dirty="0"/>
          </a:p>
        </p:txBody>
      </p:sp>
      <p:sp>
        <p:nvSpPr>
          <p:cNvPr id="6" name="Espace réservé du texte 43">
            <a:extLst>
              <a:ext uri="{FF2B5EF4-FFF2-40B4-BE49-F238E27FC236}">
                <a16:creationId xmlns:a16="http://schemas.microsoft.com/office/drawing/2014/main" id="{9A565E53-78F6-3990-8269-7E3C33DC136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71217" y="5288319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Tâche</a:t>
            </a:r>
            <a:r>
              <a:rPr lang="en-US" dirty="0"/>
              <a:t> 1</a:t>
            </a:r>
            <a:endParaRPr lang="fr-FR" dirty="0"/>
          </a:p>
        </p:txBody>
      </p:sp>
      <p:sp>
        <p:nvSpPr>
          <p:cNvPr id="10" name="Espace réservé du texte 43">
            <a:extLst>
              <a:ext uri="{FF2B5EF4-FFF2-40B4-BE49-F238E27FC236}">
                <a16:creationId xmlns:a16="http://schemas.microsoft.com/office/drawing/2014/main" id="{9D40EE84-97BD-1D2C-C9FD-BC704A6339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2120815" y="5288319"/>
            <a:ext cx="4843667" cy="521999"/>
          </a:xfrm>
        </p:spPr>
        <p:txBody>
          <a:bodyPr anchor="ctr">
            <a:normAutofit/>
          </a:bodyPr>
          <a:lstStyle>
            <a:lvl1pPr marL="0" marR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1800" b="1" kern="120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 dirty="0"/>
          </a:p>
        </p:txBody>
      </p:sp>
      <p:pic>
        <p:nvPicPr>
          <p:cNvPr id="3" name="Image 16">
            <a:extLst>
              <a:ext uri="{FF2B5EF4-FFF2-40B4-BE49-F238E27FC236}">
                <a16:creationId xmlns:a16="http://schemas.microsoft.com/office/drawing/2014/main" id="{90524A8E-E48F-3EF0-D60C-1776D259D3B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8780" l="4112" r="93586">
                        <a14:foregroundMark x1="23684" y1="23902" x2="23684" y2="23902"/>
                        <a14:foregroundMark x1="23684" y1="23902" x2="22204" y2="56098"/>
                        <a14:foregroundMark x1="22204" y1="56098" x2="43257" y2="40000"/>
                        <a14:foregroundMark x1="43257" y1="40000" x2="66118" y2="34146"/>
                        <a14:foregroundMark x1="66118" y1="34146" x2="53618" y2="34634"/>
                        <a14:foregroundMark x1="53618" y1="34634" x2="52632" y2="54146"/>
                        <a14:foregroundMark x1="52632" y1="54146" x2="61184" y2="35854"/>
                        <a14:foregroundMark x1="61184" y1="35854" x2="68421" y2="52195"/>
                        <a14:foregroundMark x1="68421" y1="52195" x2="57237" y2="75854"/>
                        <a14:foregroundMark x1="57237" y1="75854" x2="69901" y2="75610"/>
                        <a14:foregroundMark x1="69901" y1="75610" x2="53289" y2="79512"/>
                        <a14:foregroundMark x1="53289" y1="79512" x2="77796" y2="81220"/>
                        <a14:foregroundMark x1="77796" y1="81220" x2="24342" y2="80000"/>
                        <a14:foregroundMark x1="24342" y1="80000" x2="11513" y2="88537"/>
                        <a14:foregroundMark x1="11513" y1="88537" x2="18586" y2="68049"/>
                        <a14:foregroundMark x1="18586" y1="68049" x2="31743" y2="70976"/>
                        <a14:foregroundMark x1="31743" y1="70976" x2="38322" y2="89024"/>
                        <a14:foregroundMark x1="38322" y1="89024" x2="38816" y2="92439"/>
                        <a14:foregroundMark x1="27632" y1="40000" x2="13322" y2="80976"/>
                        <a14:foregroundMark x1="13322" y1="80976" x2="37829" y2="47561"/>
                        <a14:foregroundMark x1="37829" y1="47561" x2="36349" y2="73659"/>
                        <a14:foregroundMark x1="36349" y1="73659" x2="33388" y2="54634"/>
                        <a14:foregroundMark x1="33388" y1="54634" x2="29605" y2="82683"/>
                        <a14:foregroundMark x1="29605" y1="82683" x2="12664" y2="87073"/>
                        <a14:foregroundMark x1="12664" y1="87073" x2="10691" y2="67805"/>
                        <a14:foregroundMark x1="10691" y1="67805" x2="7072" y2="94390"/>
                        <a14:foregroundMark x1="7072" y1="94390" x2="19901" y2="88293"/>
                        <a14:foregroundMark x1="19901" y1="88293" x2="30921" y2="92927"/>
                        <a14:foregroundMark x1="30921" y1="92927" x2="67270" y2="85610"/>
                        <a14:foregroundMark x1="67270" y1="85610" x2="79276" y2="90732"/>
                        <a14:foregroundMark x1="79276" y1="90732" x2="45724" y2="96098"/>
                        <a14:foregroundMark x1="45724" y1="96098" x2="66612" y2="92195"/>
                        <a14:foregroundMark x1="66612" y1="92195" x2="76809" y2="69512"/>
                        <a14:foregroundMark x1="76809" y1="69512" x2="57730" y2="88537"/>
                        <a14:foregroundMark x1="57730" y1="88537" x2="25987" y2="93659"/>
                        <a14:foregroundMark x1="25987" y1="93659" x2="11678" y2="86098"/>
                        <a14:foregroundMark x1="11678" y1="86098" x2="30592" y2="48780"/>
                        <a14:foregroundMark x1="30592" y1="48780" x2="58553" y2="65366"/>
                        <a14:foregroundMark x1="58553" y1="65366" x2="70066" y2="64390"/>
                        <a14:foregroundMark x1="70066" y1="64390" x2="72862" y2="56098"/>
                        <a14:foregroundMark x1="21382" y1="35366" x2="5263" y2="85610"/>
                        <a14:foregroundMark x1="5263" y1="85610" x2="21053" y2="97073"/>
                        <a14:foregroundMark x1="21053" y1="97073" x2="45559" y2="93659"/>
                        <a14:foregroundMark x1="45559" y1="93659" x2="61678" y2="94878"/>
                        <a14:foregroundMark x1="61678" y1="94878" x2="87993" y2="93659"/>
                        <a14:foregroundMark x1="87993" y1="93659" x2="88158" y2="76585"/>
                        <a14:foregroundMark x1="88158" y1="76585" x2="80263" y2="61707"/>
                        <a14:foregroundMark x1="80263" y1="61707" x2="70395" y2="29268"/>
                        <a14:foregroundMark x1="70395" y1="29268" x2="60197" y2="19756"/>
                        <a14:foregroundMark x1="60197" y1="19756" x2="59211" y2="19756"/>
                        <a14:foregroundMark x1="15789" y1="30732" x2="5099" y2="56585"/>
                        <a14:foregroundMark x1="5099" y1="56585" x2="3618" y2="77561"/>
                        <a14:foregroundMark x1="3618" y1="77561" x2="7072" y2="93902"/>
                        <a14:foregroundMark x1="7072" y1="93902" x2="18750" y2="97805"/>
                        <a14:foregroundMark x1="18750" y1="97805" x2="26480" y2="97317"/>
                        <a14:foregroundMark x1="11349" y1="53415" x2="1151" y2="70488"/>
                        <a14:foregroundMark x1="1151" y1="70488" x2="4276" y2="87561"/>
                        <a14:foregroundMark x1="4276" y1="87561" x2="15625" y2="92195"/>
                        <a14:foregroundMark x1="15625" y1="92195" x2="15625" y2="92195"/>
                        <a14:foregroundMark x1="49671" y1="56341" x2="72533" y2="57561"/>
                        <a14:foregroundMark x1="72533" y1="57561" x2="73355" y2="77073"/>
                        <a14:foregroundMark x1="73355" y1="77073" x2="56250" y2="82439"/>
                        <a14:foregroundMark x1="56250" y1="82439" x2="50822" y2="61220"/>
                        <a14:foregroundMark x1="50822" y1="61220" x2="53125" y2="57073"/>
                        <a14:foregroundMark x1="69901" y1="61220" x2="60526" y2="74146"/>
                        <a14:foregroundMark x1="60526" y1="74146" x2="71875" y2="70000"/>
                        <a14:foregroundMark x1="71875" y1="70000" x2="68421" y2="61220"/>
                        <a14:foregroundMark x1="44901" y1="92683" x2="87500" y2="69512"/>
                        <a14:foregroundMark x1="87500" y1="69512" x2="93586" y2="87561"/>
                        <a14:foregroundMark x1="93586" y1="87561" x2="91941" y2="98780"/>
                        <a14:foregroundMark x1="75493" y1="58537" x2="76809" y2="41220"/>
                        <a14:foregroundMark x1="76809" y1="41220" x2="72204" y2="25854"/>
                        <a14:foregroundMark x1="72204" y1="25854" x2="60526" y2="23659"/>
                        <a14:foregroundMark x1="60526" y1="23659" x2="56743" y2="2487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86894" y="3491604"/>
            <a:ext cx="4255186" cy="2869452"/>
          </a:xfrm>
          <a:prstGeom prst="rect">
            <a:avLst/>
          </a:prstGeom>
        </p:spPr>
      </p:pic>
      <p:sp>
        <p:nvSpPr>
          <p:cNvPr id="4" name="Google Shape;735;p98">
            <a:extLst>
              <a:ext uri="{FF2B5EF4-FFF2-40B4-BE49-F238E27FC236}">
                <a16:creationId xmlns:a16="http://schemas.microsoft.com/office/drawing/2014/main" id="{AA32DAC6-E40B-3260-CF4C-57F69A65368F}"/>
              </a:ext>
            </a:extLst>
          </p:cNvPr>
          <p:cNvSpPr/>
          <p:nvPr userDrawn="1"/>
        </p:nvSpPr>
        <p:spPr>
          <a:xfrm>
            <a:off x="1968787" y="4613885"/>
            <a:ext cx="66642" cy="479598"/>
          </a:xfrm>
          <a:custGeom>
            <a:avLst>
              <a:gd name="f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400" kern="0" noProof="0" dirty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1" name="Google Shape;735;p98">
            <a:extLst>
              <a:ext uri="{FF2B5EF4-FFF2-40B4-BE49-F238E27FC236}">
                <a16:creationId xmlns:a16="http://schemas.microsoft.com/office/drawing/2014/main" id="{6706102D-42C9-61DB-F81D-8B81F55C8119}"/>
              </a:ext>
            </a:extLst>
          </p:cNvPr>
          <p:cNvSpPr/>
          <p:nvPr userDrawn="1"/>
        </p:nvSpPr>
        <p:spPr>
          <a:xfrm>
            <a:off x="1968787" y="5310990"/>
            <a:ext cx="66642" cy="479598"/>
          </a:xfrm>
          <a:custGeom>
            <a:avLst>
              <a:gd name="f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400" kern="0" noProof="0" dirty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278161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77896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ode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22727D2-BE22-8622-92D4-25E68C3F1FFB}"/>
              </a:ext>
            </a:extLst>
          </p:cNvPr>
          <p:cNvGrpSpPr/>
          <p:nvPr userDrawn="1"/>
        </p:nvGrpSpPr>
        <p:grpSpPr>
          <a:xfrm>
            <a:off x="326095" y="267178"/>
            <a:ext cx="523639" cy="458540"/>
            <a:chOff x="277892" y="2322046"/>
            <a:chExt cx="828656" cy="786827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41196D48-55A6-0E12-52D3-8A9CEC441622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DF35ECF-4AD4-1636-C7D9-4EF43C28A373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72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BDC5D4E5-59CF-DD84-D4E9-422961FC3B66}"/>
              </a:ext>
            </a:extLst>
          </p:cNvPr>
          <p:cNvSpPr txBox="1"/>
          <p:nvPr userDrawn="1"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4113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PC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71968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596842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271092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21137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52927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50385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L’enseignant contrôle les réalisations d’un échantillon d’élèves avant de passer à la correction au tableau</a:t>
            </a:r>
            <a:endParaRPr lang="fr-FR" dirty="0"/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le devoir à corriger ou capture d’écran du livret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BAB172-2F58-33A8-7C80-58366D5F18E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101491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enseignant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21;p52">
            <a:extLst>
              <a:ext uri="{FF2B5EF4-FFF2-40B4-BE49-F238E27FC236}">
                <a16:creationId xmlns:a16="http://schemas.microsoft.com/office/drawing/2014/main" id="{72ADEC78-C166-E7B6-0228-F3ECC0331BC2}"/>
              </a:ext>
            </a:extLst>
          </p:cNvPr>
          <p:cNvSpPr txBox="1"/>
          <p:nvPr userDrawn="1"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Pages réservées à l’enseignant(e)</a:t>
            </a:r>
            <a:endParaRPr sz="1467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322;p52">
            <a:extLst>
              <a:ext uri="{FF2B5EF4-FFF2-40B4-BE49-F238E27FC236}">
                <a16:creationId xmlns:a16="http://schemas.microsoft.com/office/drawing/2014/main" id="{E4C322F2-106E-8B8C-D527-BEB0DA3609BD}"/>
              </a:ext>
            </a:extLst>
          </p:cNvPr>
          <p:cNvSpPr txBox="1"/>
          <p:nvPr userDrawn="1"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Modelage de la tâche par l’enseignant (explicitation à haute voix)</a:t>
            </a:r>
            <a:endParaRPr sz="1467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8" name="Google Shape;318;p52" descr="Image générée">
            <a:extLst>
              <a:ext uri="{FF2B5EF4-FFF2-40B4-BE49-F238E27FC236}">
                <a16:creationId xmlns:a16="http://schemas.microsoft.com/office/drawing/2014/main" id="{AA7CEDC4-4EAD-5796-C8DE-A3FE218AEFCB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322;p52">
            <a:extLst>
              <a:ext uri="{FF2B5EF4-FFF2-40B4-BE49-F238E27FC236}">
                <a16:creationId xmlns:a16="http://schemas.microsoft.com/office/drawing/2014/main" id="{B506BC51-2309-B11A-BF8E-62D4306DA8F0}"/>
              </a:ext>
            </a:extLst>
          </p:cNvPr>
          <p:cNvSpPr txBox="1"/>
          <p:nvPr userDrawn="1"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Consignes et explications données aux élèves – hors modelage (à dire à haute voix)</a:t>
            </a:r>
            <a:endParaRPr sz="2000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332;p53">
            <a:extLst>
              <a:ext uri="{FF2B5EF4-FFF2-40B4-BE49-F238E27FC236}">
                <a16:creationId xmlns:a16="http://schemas.microsoft.com/office/drawing/2014/main" id="{73DA3CC4-D07A-FD24-06B2-470FF6AFCBFE}"/>
              </a:ext>
            </a:extLst>
          </p:cNvPr>
          <p:cNvSpPr txBox="1"/>
          <p:nvPr userDrawn="1"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Rappel du contrat de classe </a:t>
            </a:r>
            <a:endParaRPr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1" name="Google Shape;336;p53">
            <a:extLst>
              <a:ext uri="{FF2B5EF4-FFF2-40B4-BE49-F238E27FC236}">
                <a16:creationId xmlns:a16="http://schemas.microsoft.com/office/drawing/2014/main" id="{707D932E-E30A-7595-2289-FC158DAB3283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91;p51">
            <a:extLst>
              <a:ext uri="{FF2B5EF4-FFF2-40B4-BE49-F238E27FC236}">
                <a16:creationId xmlns:a16="http://schemas.microsoft.com/office/drawing/2014/main" id="{B102DBF7-8612-EAB2-F4F6-FE2824A33C62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Icônes pour l’enseignant</a:t>
            </a:r>
            <a:endParaRPr lang="fr-FR"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13" name="Groupe 3">
            <a:extLst>
              <a:ext uri="{FF2B5EF4-FFF2-40B4-BE49-F238E27FC236}">
                <a16:creationId xmlns:a16="http://schemas.microsoft.com/office/drawing/2014/main" id="{7C8BB474-F23B-5C87-47EF-B73EA69BFC17}"/>
              </a:ext>
            </a:extLst>
          </p:cNvPr>
          <p:cNvGrpSpPr/>
          <p:nvPr userDrawn="1"/>
        </p:nvGrpSpPr>
        <p:grpSpPr>
          <a:xfrm>
            <a:off x="1153868" y="2019636"/>
            <a:ext cx="814489" cy="699291"/>
            <a:chOff x="277892" y="2322046"/>
            <a:chExt cx="828656" cy="786827"/>
          </a:xfrm>
        </p:grpSpPr>
        <p:sp>
          <p:nvSpPr>
            <p:cNvPr id="14" name="Freeform 2">
              <a:extLst>
                <a:ext uri="{FF2B5EF4-FFF2-40B4-BE49-F238E27FC236}">
                  <a16:creationId xmlns:a16="http://schemas.microsoft.com/office/drawing/2014/main" id="{410781AD-EC8B-9893-FFEA-ADFD5BF9DD5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Freeform 4">
              <a:extLst>
                <a:ext uri="{FF2B5EF4-FFF2-40B4-BE49-F238E27FC236}">
                  <a16:creationId xmlns:a16="http://schemas.microsoft.com/office/drawing/2014/main" id="{50FDC7F3-F5D0-66D4-CD0D-B9EC4EE2A3C9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6" name="Picture 2" descr="Image générée">
            <a:extLst>
              <a:ext uri="{FF2B5EF4-FFF2-40B4-BE49-F238E27FC236}">
                <a16:creationId xmlns:a16="http://schemas.microsoft.com/office/drawing/2014/main" id="{527D9024-1749-B2A5-B66C-218973707C9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53867" y="1023539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52">
            <a:extLst>
              <a:ext uri="{FF2B5EF4-FFF2-40B4-BE49-F238E27FC236}">
                <a16:creationId xmlns:a16="http://schemas.microsoft.com/office/drawing/2014/main" id="{99F2DA21-0D6B-EEDA-E4D7-20FE6425D166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8" name="Google Shape;332;p53">
            <a:extLst>
              <a:ext uri="{FF2B5EF4-FFF2-40B4-BE49-F238E27FC236}">
                <a16:creationId xmlns:a16="http://schemas.microsoft.com/office/drawing/2014/main" id="{D8F68E27-C54B-2365-46CC-80826021819A}"/>
              </a:ext>
            </a:extLst>
          </p:cNvPr>
          <p:cNvSpPr txBox="1"/>
          <p:nvPr userDrawn="1"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Correction du devoir maison</a:t>
            </a:r>
            <a:endParaRPr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630241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élèv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20">
            <a:extLst>
              <a:ext uri="{FF2B5EF4-FFF2-40B4-BE49-F238E27FC236}">
                <a16:creationId xmlns:a16="http://schemas.microsoft.com/office/drawing/2014/main" id="{455484CA-69F8-E897-4194-227636DCF03E}"/>
              </a:ext>
            </a:extLst>
          </p:cNvPr>
          <p:cNvGrpSpPr/>
          <p:nvPr userDrawn="1"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3" name="Google Shape;334;p53">
              <a:extLst>
                <a:ext uri="{FF2B5EF4-FFF2-40B4-BE49-F238E27FC236}">
                  <a16:creationId xmlns:a16="http://schemas.microsoft.com/office/drawing/2014/main" id="{F98C3186-68F4-DA75-23D3-C638DE9F3D4C}"/>
                </a:ext>
              </a:extLst>
            </p:cNvPr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Les élèves travaillent en autonomie</a:t>
              </a:r>
              <a:endParaRPr lang="fr-FR" altLang="fr-FR"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4" name="Google Shape;338;p53">
              <a:extLst>
                <a:ext uri="{FF2B5EF4-FFF2-40B4-BE49-F238E27FC236}">
                  <a16:creationId xmlns:a16="http://schemas.microsoft.com/office/drawing/2014/main" id="{EE8B5758-FC32-6DBC-FA34-8AD293E331F4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" name="Groupe 19">
            <a:extLst>
              <a:ext uri="{FF2B5EF4-FFF2-40B4-BE49-F238E27FC236}">
                <a16:creationId xmlns:a16="http://schemas.microsoft.com/office/drawing/2014/main" id="{6A2A93EC-87F6-95D1-5797-17C55B688302}"/>
              </a:ext>
            </a:extLst>
          </p:cNvPr>
          <p:cNvGrpSpPr/>
          <p:nvPr userDrawn="1"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9" name="Google Shape;335;p53">
              <a:extLst>
                <a:ext uri="{FF2B5EF4-FFF2-40B4-BE49-F238E27FC236}">
                  <a16:creationId xmlns:a16="http://schemas.microsoft.com/office/drawing/2014/main" id="{16265EDD-5F5E-B918-CCF9-5A4977E0A2E1}"/>
                </a:ext>
              </a:extLst>
            </p:cNvPr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Les élèves travaillent en binômes</a:t>
              </a:r>
            </a:p>
          </p:txBody>
        </p:sp>
        <p:pic>
          <p:nvPicPr>
            <p:cNvPr id="20" name="Google Shape;339;p53">
              <a:extLst>
                <a:ext uri="{FF2B5EF4-FFF2-40B4-BE49-F238E27FC236}">
                  <a16:creationId xmlns:a16="http://schemas.microsoft.com/office/drawing/2014/main" id="{43A7DB30-C267-63FA-52A5-387FE7EB281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" name="Groupe 17">
            <a:extLst>
              <a:ext uri="{FF2B5EF4-FFF2-40B4-BE49-F238E27FC236}">
                <a16:creationId xmlns:a16="http://schemas.microsoft.com/office/drawing/2014/main" id="{AB8F74CF-5AE3-7B7C-8F1A-7138C5479B0F}"/>
              </a:ext>
            </a:extLst>
          </p:cNvPr>
          <p:cNvGrpSpPr/>
          <p:nvPr userDrawn="1"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22" name="Google Shape;289;p51">
              <a:extLst>
                <a:ext uri="{FF2B5EF4-FFF2-40B4-BE49-F238E27FC236}">
                  <a16:creationId xmlns:a16="http://schemas.microsoft.com/office/drawing/2014/main" id="{AF9116B7-A8C5-1AC9-6D6A-06E46B310BA3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" name="Google Shape;290;p51">
              <a:extLst>
                <a:ext uri="{FF2B5EF4-FFF2-40B4-BE49-F238E27FC236}">
                  <a16:creationId xmlns:a16="http://schemas.microsoft.com/office/drawing/2014/main" id="{7C2661D8-C739-826A-F71A-B0D3928B2B2F}"/>
                </a:ext>
              </a:extLst>
            </p:cNvPr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écoutent l’enseignant avec attention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24" name="Groupe 16">
            <a:extLst>
              <a:ext uri="{FF2B5EF4-FFF2-40B4-BE49-F238E27FC236}">
                <a16:creationId xmlns:a16="http://schemas.microsoft.com/office/drawing/2014/main" id="{55116010-721E-395D-81F9-3AB0089260C9}"/>
              </a:ext>
            </a:extLst>
          </p:cNvPr>
          <p:cNvGrpSpPr/>
          <p:nvPr userDrawn="1"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25" name="Google Shape;293;p51">
              <a:extLst>
                <a:ext uri="{FF2B5EF4-FFF2-40B4-BE49-F238E27FC236}">
                  <a16:creationId xmlns:a16="http://schemas.microsoft.com/office/drawing/2014/main" id="{7032D0E0-EBEC-53E8-0B49-48526A3D36F9}"/>
                </a:ext>
              </a:extLst>
            </p:cNvPr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lèvent la main pour participer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26" name="Google Shape;294;p51" descr="Lever la main - Icônes mains et gestes gratuites">
              <a:extLst>
                <a:ext uri="{FF2B5EF4-FFF2-40B4-BE49-F238E27FC236}">
                  <a16:creationId xmlns:a16="http://schemas.microsoft.com/office/drawing/2014/main" id="{2ACEC901-186A-BF79-835B-E57B82F459EF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" name="Groupe 4">
            <a:extLst>
              <a:ext uri="{FF2B5EF4-FFF2-40B4-BE49-F238E27FC236}">
                <a16:creationId xmlns:a16="http://schemas.microsoft.com/office/drawing/2014/main" id="{A476E449-2EDB-16AA-E1CA-9C17502AAE06}"/>
              </a:ext>
            </a:extLst>
          </p:cNvPr>
          <p:cNvGrpSpPr/>
          <p:nvPr userDrawn="1"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28" name="Google Shape;333;p53">
              <a:extLst>
                <a:ext uri="{FF2B5EF4-FFF2-40B4-BE49-F238E27FC236}">
                  <a16:creationId xmlns:a16="http://schemas.microsoft.com/office/drawing/2014/main" id="{DFD7CD4B-7B90-E1D3-21AD-ACB5739F4ED9}"/>
                </a:ext>
              </a:extLst>
            </p:cNvPr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utilisent l’ardoise pour répondre</a:t>
              </a:r>
              <a:endParaRPr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29" name="Groupe 26">
              <a:extLst>
                <a:ext uri="{FF2B5EF4-FFF2-40B4-BE49-F238E27FC236}">
                  <a16:creationId xmlns:a16="http://schemas.microsoft.com/office/drawing/2014/main" id="{A0ECEF0B-4454-0780-970F-F29223465F33}"/>
                </a:ext>
              </a:extLst>
            </p:cNvPr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30" name="Google Shape;307;p51" descr="Une image contenant Dessin animé, clipart, Animation, illustration&#10;&#10;Description générée automatiquement">
                <a:extLst>
                  <a:ext uri="{FF2B5EF4-FFF2-40B4-BE49-F238E27FC236}">
                    <a16:creationId xmlns:a16="http://schemas.microsoft.com/office/drawing/2014/main" id="{631B41C6-5093-1874-B93F-DF1E71265567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B7B9C88E-B244-D0E5-DBC7-CAAEF4B2E030}"/>
                  </a:ext>
                </a:extLst>
              </p:cNvPr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fr-FR" sz="1867" kern="0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</p:grpSp>
      </p:grpSp>
      <p:grpSp>
        <p:nvGrpSpPr>
          <p:cNvPr id="32" name="Groupe 18">
            <a:extLst>
              <a:ext uri="{FF2B5EF4-FFF2-40B4-BE49-F238E27FC236}">
                <a16:creationId xmlns:a16="http://schemas.microsoft.com/office/drawing/2014/main" id="{F3573989-899D-DD36-F65B-31E027EEE3BF}"/>
              </a:ext>
            </a:extLst>
          </p:cNvPr>
          <p:cNvGrpSpPr/>
          <p:nvPr userDrawn="1"/>
        </p:nvGrpSpPr>
        <p:grpSpPr>
          <a:xfrm>
            <a:off x="915782" y="3014983"/>
            <a:ext cx="8342891" cy="482880"/>
            <a:chOff x="686836" y="2261237"/>
            <a:chExt cx="6257168" cy="362160"/>
          </a:xfrm>
        </p:grpSpPr>
        <p:sp>
          <p:nvSpPr>
            <p:cNvPr id="33" name="Google Shape;295;p51">
              <a:extLst>
                <a:ext uri="{FF2B5EF4-FFF2-40B4-BE49-F238E27FC236}">
                  <a16:creationId xmlns:a16="http://schemas.microsoft.com/office/drawing/2014/main" id="{6D8A138A-8404-BF79-B7CE-ED709CE3DE1C}"/>
                </a:ext>
              </a:extLst>
            </p:cNvPr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élèvent gardent des traces écrites sur les livrets ou leurs cahiers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34" name="Groupe 37">
              <a:extLst>
                <a:ext uri="{FF2B5EF4-FFF2-40B4-BE49-F238E27FC236}">
                  <a16:creationId xmlns:a16="http://schemas.microsoft.com/office/drawing/2014/main" id="{D258F6F1-54E9-CC65-6804-B72492331640}"/>
                </a:ext>
              </a:extLst>
            </p:cNvPr>
            <p:cNvGrpSpPr/>
            <p:nvPr/>
          </p:nvGrpSpPr>
          <p:grpSpPr>
            <a:xfrm>
              <a:off x="686836" y="2261237"/>
              <a:ext cx="413750" cy="353971"/>
              <a:chOff x="10280460" y="4850932"/>
              <a:chExt cx="630930" cy="588164"/>
            </a:xfrm>
          </p:grpSpPr>
          <p:pic>
            <p:nvPicPr>
              <p:cNvPr id="35" name="Picture 7">
                <a:extLst>
                  <a:ext uri="{FF2B5EF4-FFF2-40B4-BE49-F238E27FC236}">
                    <a16:creationId xmlns:a16="http://schemas.microsoft.com/office/drawing/2014/main" id="{D769BB9A-B098-79E1-8239-99CA09660C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36" name="Picture 7">
                <a:extLst>
                  <a:ext uri="{FF2B5EF4-FFF2-40B4-BE49-F238E27FC236}">
                    <a16:creationId xmlns:a16="http://schemas.microsoft.com/office/drawing/2014/main" id="{C784C1E5-128D-2566-862A-59901DE4B6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sp>
        <p:nvSpPr>
          <p:cNvPr id="37" name="Google Shape;291;p51">
            <a:extLst>
              <a:ext uri="{FF2B5EF4-FFF2-40B4-BE49-F238E27FC236}">
                <a16:creationId xmlns:a16="http://schemas.microsoft.com/office/drawing/2014/main" id="{A40F8BC1-7C32-736A-15E5-657A517D14A8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Icônes pour l’élève</a:t>
            </a:r>
            <a:endParaRPr lang="fr-FR"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8" name="Google Shape;335;p53">
            <a:extLst>
              <a:ext uri="{FF2B5EF4-FFF2-40B4-BE49-F238E27FC236}">
                <a16:creationId xmlns:a16="http://schemas.microsoft.com/office/drawing/2014/main" id="{2369AF76-2833-62D1-EB9E-5C27BDD16343}"/>
              </a:ext>
            </a:extLst>
          </p:cNvPr>
          <p:cNvSpPr txBox="1"/>
          <p:nvPr userDrawn="1"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-MA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L</a:t>
            </a: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es élèves passent au tableau</a:t>
            </a:r>
            <a:endParaRPr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9" name="Picture 1">
            <a:extLst>
              <a:ext uri="{FF2B5EF4-FFF2-40B4-BE49-F238E27FC236}">
                <a16:creationId xmlns:a16="http://schemas.microsoft.com/office/drawing/2014/main" id="{6AE998C4-B93B-EDF2-241A-2D56A1D7A190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hq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575" y="5298758"/>
            <a:ext cx="648055" cy="648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1594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tériel nécessair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250;p28">
            <a:extLst>
              <a:ext uri="{FF2B5EF4-FFF2-40B4-BE49-F238E27FC236}">
                <a16:creationId xmlns:a16="http://schemas.microsoft.com/office/drawing/2014/main" id="{A8360E5E-9716-211B-4AB4-F30E96005C08}"/>
              </a:ext>
            </a:extLst>
          </p:cNvPr>
          <p:cNvGrpSpPr/>
          <p:nvPr userDrawn="1"/>
        </p:nvGrpSpPr>
        <p:grpSpPr>
          <a:xfrm>
            <a:off x="1306286" y="1032992"/>
            <a:ext cx="9579427" cy="5403036"/>
            <a:chOff x="1619475" y="1029778"/>
            <a:chExt cx="6095701" cy="3804525"/>
          </a:xfrm>
        </p:grpSpPr>
        <p:sp>
          <p:nvSpPr>
            <p:cNvPr id="7" name="Google Shape;251;p28">
              <a:extLst>
                <a:ext uri="{FF2B5EF4-FFF2-40B4-BE49-F238E27FC236}">
                  <a16:creationId xmlns:a16="http://schemas.microsoft.com/office/drawing/2014/main" id="{FA17CCFF-EE09-3EC4-5D73-7FB52CE59901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8" name="Google Shape;252;p28">
              <a:extLst>
                <a:ext uri="{FF2B5EF4-FFF2-40B4-BE49-F238E27FC236}">
                  <a16:creationId xmlns:a16="http://schemas.microsoft.com/office/drawing/2014/main" id="{ECBB120E-536C-8FEB-869A-62ABAFAC3241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9" name="Google Shape;255;p28">
            <a:extLst>
              <a:ext uri="{FF2B5EF4-FFF2-40B4-BE49-F238E27FC236}">
                <a16:creationId xmlns:a16="http://schemas.microsoft.com/office/drawing/2014/main" id="{A70412DC-1D3C-A7CC-7D08-6DA571BCD97C}"/>
              </a:ext>
            </a:extLst>
          </p:cNvPr>
          <p:cNvSpPr/>
          <p:nvPr userDrawn="1"/>
        </p:nvSpPr>
        <p:spPr>
          <a:xfrm>
            <a:off x="948075" y="18148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457189"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nécessaire</a:t>
            </a:r>
          </a:p>
        </p:txBody>
      </p:sp>
      <p:sp>
        <p:nvSpPr>
          <p:cNvPr id="10" name="Google Shape;995;p109">
            <a:extLst>
              <a:ext uri="{FF2B5EF4-FFF2-40B4-BE49-F238E27FC236}">
                <a16:creationId xmlns:a16="http://schemas.microsoft.com/office/drawing/2014/main" id="{22D538A4-3182-65C8-6ABA-050037FC3F41}"/>
              </a:ext>
            </a:extLst>
          </p:cNvPr>
          <p:cNvSpPr txBox="1"/>
          <p:nvPr userDrawn="1"/>
        </p:nvSpPr>
        <p:spPr>
          <a:xfrm>
            <a:off x="1508625" y="1416789"/>
            <a:ext cx="4266849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4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l’enseignant</a:t>
            </a:r>
          </a:p>
        </p:txBody>
      </p:sp>
      <p:sp>
        <p:nvSpPr>
          <p:cNvPr id="11" name="Google Shape;996;p109">
            <a:extLst>
              <a:ext uri="{FF2B5EF4-FFF2-40B4-BE49-F238E27FC236}">
                <a16:creationId xmlns:a16="http://schemas.microsoft.com/office/drawing/2014/main" id="{66364002-3C43-EA1F-98DB-2415C1736FA0}"/>
              </a:ext>
            </a:extLst>
          </p:cNvPr>
          <p:cNvSpPr txBox="1"/>
          <p:nvPr userDrawn="1"/>
        </p:nvSpPr>
        <p:spPr>
          <a:xfrm>
            <a:off x="5991497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l’élève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0826B0B-A604-22AA-6B36-0CE111A532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8544238" y="4865352"/>
            <a:ext cx="1564020" cy="17425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8EC4882-7C52-C087-E415-A9FE7DECFDE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8786281" y="2316888"/>
            <a:ext cx="1478097" cy="1109845"/>
          </a:xfrm>
          <a:prstGeom prst="rect">
            <a:avLst/>
          </a:prstGeom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0BC54C1-3967-5578-4E72-B4CAFC18A08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492110" y="5381605"/>
            <a:ext cx="413335" cy="397411"/>
          </a:xfrm>
          <a:prstGeom prst="rect">
            <a:avLst/>
          </a:prstGeom>
        </p:spPr>
      </p:pic>
      <p:pic>
        <p:nvPicPr>
          <p:cNvPr id="40" name="Picture 4">
            <a:extLst>
              <a:ext uri="{FF2B5EF4-FFF2-40B4-BE49-F238E27FC236}">
                <a16:creationId xmlns:a16="http://schemas.microsoft.com/office/drawing/2014/main" id="{CC630518-916E-ACA4-D8BB-8D1B317C61B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475" y="4700745"/>
            <a:ext cx="1491516" cy="108039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ZoneTexte 10">
            <a:extLst>
              <a:ext uri="{FF2B5EF4-FFF2-40B4-BE49-F238E27FC236}">
                <a16:creationId xmlns:a16="http://schemas.microsoft.com/office/drawing/2014/main" id="{136304CA-9344-CA01-AF56-88EE7AC7B643}"/>
              </a:ext>
            </a:extLst>
          </p:cNvPr>
          <p:cNvSpPr txBox="1"/>
          <p:nvPr userDrawn="1"/>
        </p:nvSpPr>
        <p:spPr>
          <a:xfrm>
            <a:off x="8617364" y="3426733"/>
            <a:ext cx="1907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Cahier de l’élève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3213196-BB7D-7049-E6FD-D6A3E6F126B3}"/>
              </a:ext>
            </a:extLst>
          </p:cNvPr>
          <p:cNvSpPr/>
          <p:nvPr userDrawn="1"/>
        </p:nvSpPr>
        <p:spPr>
          <a:xfrm>
            <a:off x="4218715" y="3878375"/>
            <a:ext cx="1349291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Fiche technique de préparation de la séance</a:t>
            </a:r>
          </a:p>
        </p:txBody>
      </p:sp>
      <p:pic>
        <p:nvPicPr>
          <p:cNvPr id="43" name="Image 20">
            <a:extLst>
              <a:ext uri="{FF2B5EF4-FFF2-40B4-BE49-F238E27FC236}">
                <a16:creationId xmlns:a16="http://schemas.microsoft.com/office/drawing/2014/main" id="{F7D6FA7E-4E73-2155-87D8-FD7655791AF4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010586" y="2316888"/>
            <a:ext cx="1765551" cy="1457749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035B0005-5CB7-5851-ED75-A8F4E9987C07}"/>
              </a:ext>
            </a:extLst>
          </p:cNvPr>
          <p:cNvSpPr/>
          <p:nvPr userDrawn="1"/>
        </p:nvSpPr>
        <p:spPr>
          <a:xfrm>
            <a:off x="2118499" y="3514273"/>
            <a:ext cx="134929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Support PPT</a:t>
            </a:r>
          </a:p>
        </p:txBody>
      </p:sp>
      <p:sp>
        <p:nvSpPr>
          <p:cNvPr id="45" name="ZoneTexte 24">
            <a:extLst>
              <a:ext uri="{FF2B5EF4-FFF2-40B4-BE49-F238E27FC236}">
                <a16:creationId xmlns:a16="http://schemas.microsoft.com/office/drawing/2014/main" id="{212D7E7D-188B-E302-A4A1-B9D9218ED360}"/>
              </a:ext>
            </a:extLst>
          </p:cNvPr>
          <p:cNvSpPr txBox="1"/>
          <p:nvPr userDrawn="1"/>
        </p:nvSpPr>
        <p:spPr>
          <a:xfrm>
            <a:off x="6383334" y="3948484"/>
            <a:ext cx="1907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Livret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E158C153-CEB9-6B25-4344-46AB868B415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773800" y="2320200"/>
            <a:ext cx="1976400" cy="1108800"/>
          </a:xfrm>
        </p:spPr>
        <p:txBody>
          <a:bodyPr/>
          <a:lstStyle/>
          <a:p>
            <a:endParaRPr lang="fr-FR"/>
          </a:p>
        </p:txBody>
      </p:sp>
      <p:sp>
        <p:nvSpPr>
          <p:cNvPr id="48" name="Picture Placeholder 46">
            <a:extLst>
              <a:ext uri="{FF2B5EF4-FFF2-40B4-BE49-F238E27FC236}">
                <a16:creationId xmlns:a16="http://schemas.microsoft.com/office/drawing/2014/main" id="{F5AA724E-4917-3B05-FA7A-466E7FD5919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847600" y="4260622"/>
            <a:ext cx="1828800" cy="1728000"/>
          </a:xfrm>
        </p:spPr>
        <p:txBody>
          <a:bodyPr/>
          <a:lstStyle/>
          <a:p>
            <a:endParaRPr lang="fr-FR"/>
          </a:p>
        </p:txBody>
      </p:sp>
      <p:sp>
        <p:nvSpPr>
          <p:cNvPr id="49" name="Picture Placeholder 46">
            <a:extLst>
              <a:ext uri="{FF2B5EF4-FFF2-40B4-BE49-F238E27FC236}">
                <a16:creationId xmlns:a16="http://schemas.microsoft.com/office/drawing/2014/main" id="{824CE353-F760-8F0B-B724-42EC32B6F96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70034" y="2373367"/>
            <a:ext cx="1134000" cy="1587600"/>
          </a:xfrm>
        </p:spPr>
        <p:txBody>
          <a:bodyPr/>
          <a:lstStyle/>
          <a:p>
            <a:endParaRPr lang="fr-FR"/>
          </a:p>
        </p:txBody>
      </p:sp>
      <p:pic>
        <p:nvPicPr>
          <p:cNvPr id="50" name="Picture 49" descr="Image générée">
            <a:extLst>
              <a:ext uri="{FF2B5EF4-FFF2-40B4-BE49-F238E27FC236}">
                <a16:creationId xmlns:a16="http://schemas.microsoft.com/office/drawing/2014/main" id="{5F3834D9-D25B-1AA0-4467-FDDA80A5FD8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77408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érage dans le chapitr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Repérage dans </a:t>
            </a:r>
            <a:r>
              <a:rPr lang="fr-FR" sz="3200" b="1" kern="0" dirty="0">
                <a:solidFill>
                  <a:srgbClr val="44546A"/>
                </a:solidFill>
                <a:latin typeface="Calibri"/>
                <a:cs typeface="Calibri"/>
              </a:rPr>
              <a:t>le chapitre</a:t>
            </a:r>
            <a:endParaRPr lang="fr-FR" sz="3200" i="1" kern="0" dirty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Google Shape;286;p29">
            <a:extLst>
              <a:ext uri="{FF2B5EF4-FFF2-40B4-BE49-F238E27FC236}">
                <a16:creationId xmlns:a16="http://schemas.microsoft.com/office/drawing/2014/main" id="{ABDCD58E-FB84-201F-97D0-4B520E132A8C}"/>
              </a:ext>
            </a:extLst>
          </p:cNvPr>
          <p:cNvSpPr>
            <a:spLocks/>
          </p:cNvSpPr>
          <p:nvPr userDrawn="1"/>
        </p:nvSpPr>
        <p:spPr>
          <a:xfrm>
            <a:off x="3132175" y="2873353"/>
            <a:ext cx="8145605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>
              <a:defRPr/>
            </a:pPr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9" name="Google Shape;289;p29">
            <a:extLst>
              <a:ext uri="{FF2B5EF4-FFF2-40B4-BE49-F238E27FC236}">
                <a16:creationId xmlns:a16="http://schemas.microsoft.com/office/drawing/2014/main" id="{4017964E-FA83-761C-86B1-3E5647955B13}"/>
              </a:ext>
            </a:extLst>
          </p:cNvPr>
          <p:cNvSpPr>
            <a:spLocks/>
          </p:cNvSpPr>
          <p:nvPr userDrawn="1"/>
        </p:nvSpPr>
        <p:spPr>
          <a:xfrm>
            <a:off x="1703823" y="2873356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2D8B298-C52A-F641-FE46-F63A5D014E5F}"/>
              </a:ext>
            </a:extLst>
          </p:cNvPr>
          <p:cNvSpPr>
            <a:spLocks/>
          </p:cNvSpPr>
          <p:nvPr userDrawn="1"/>
        </p:nvSpPr>
        <p:spPr>
          <a:xfrm>
            <a:off x="948074" y="1308144"/>
            <a:ext cx="10321337" cy="55447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ACE85E0A-429A-B51A-FED1-DABE33E433B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6582" y="1308064"/>
            <a:ext cx="10321200" cy="554400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Chapitre 1 : Relations vivant-vivant</a:t>
            </a:r>
            <a:endParaRPr lang="fr-FR" dirty="0"/>
          </a:p>
        </p:txBody>
      </p:sp>
      <p:sp>
        <p:nvSpPr>
          <p:cNvPr id="33" name="Text Placeholder 30">
            <a:extLst>
              <a:ext uri="{FF2B5EF4-FFF2-40B4-BE49-F238E27FC236}">
                <a16:creationId xmlns:a16="http://schemas.microsoft.com/office/drawing/2014/main" id="{74B77D63-73E9-1593-011E-46752471AAC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03823" y="2873199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1</a:t>
            </a:r>
          </a:p>
        </p:txBody>
      </p:sp>
      <p:sp>
        <p:nvSpPr>
          <p:cNvPr id="36" name="Text Placeholder 30">
            <a:extLst>
              <a:ext uri="{FF2B5EF4-FFF2-40B4-BE49-F238E27FC236}">
                <a16:creationId xmlns:a16="http://schemas.microsoft.com/office/drawing/2014/main" id="{5F879908-CFB2-F5B3-9CE2-A65F5F3E622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139379" y="2873199"/>
            <a:ext cx="8144401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>
              <a:defRPr/>
            </a:pPr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Identifier le type de relation d’exploitation et ses caractéristiques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89CEE65-9627-A065-406C-D0416F5E70D1}"/>
              </a:ext>
            </a:extLst>
          </p:cNvPr>
          <p:cNvSpPr>
            <a:spLocks/>
          </p:cNvSpPr>
          <p:nvPr userDrawn="1"/>
        </p:nvSpPr>
        <p:spPr>
          <a:xfrm>
            <a:off x="1339721" y="2120717"/>
            <a:ext cx="9898863" cy="494615"/>
          </a:xfrm>
          <a:prstGeom prst="rect">
            <a:avLst/>
          </a:prstGeom>
          <a:solidFill>
            <a:srgbClr val="1D6F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Text Placeholder 30">
            <a:extLst>
              <a:ext uri="{FF2B5EF4-FFF2-40B4-BE49-F238E27FC236}">
                <a16:creationId xmlns:a16="http://schemas.microsoft.com/office/drawing/2014/main" id="{5C1F621F-48A7-3B73-016A-666E3888307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348223" y="2120637"/>
            <a:ext cx="9898732" cy="494546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Séquence</a:t>
            </a:r>
            <a:r>
              <a:rPr lang="en-US" dirty="0"/>
              <a:t> 1 : Relations </a:t>
            </a:r>
            <a:r>
              <a:rPr lang="en-US" dirty="0" err="1"/>
              <a:t>d’exploitation</a:t>
            </a:r>
            <a:endParaRPr lang="en-US" dirty="0"/>
          </a:p>
        </p:txBody>
      </p:sp>
      <p:sp>
        <p:nvSpPr>
          <p:cNvPr id="9" name="Google Shape;286;p29">
            <a:extLst>
              <a:ext uri="{FF2B5EF4-FFF2-40B4-BE49-F238E27FC236}">
                <a16:creationId xmlns:a16="http://schemas.microsoft.com/office/drawing/2014/main" id="{4D9B2296-F4A8-F01C-635B-95350C14B275}"/>
              </a:ext>
            </a:extLst>
          </p:cNvPr>
          <p:cNvSpPr>
            <a:spLocks/>
          </p:cNvSpPr>
          <p:nvPr userDrawn="1"/>
        </p:nvSpPr>
        <p:spPr>
          <a:xfrm>
            <a:off x="3140677" y="4683091"/>
            <a:ext cx="8145605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8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>
              <a:defRPr/>
            </a:pPr>
            <a:endParaRPr lang="fr-FR" sz="2000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289;p29">
            <a:extLst>
              <a:ext uri="{FF2B5EF4-FFF2-40B4-BE49-F238E27FC236}">
                <a16:creationId xmlns:a16="http://schemas.microsoft.com/office/drawing/2014/main" id="{82EC8553-22FA-A547-D471-3AF6D6395AAE}"/>
              </a:ext>
            </a:extLst>
          </p:cNvPr>
          <p:cNvSpPr>
            <a:spLocks/>
          </p:cNvSpPr>
          <p:nvPr userDrawn="1"/>
        </p:nvSpPr>
        <p:spPr>
          <a:xfrm>
            <a:off x="1702674" y="4682937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8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1" name="Text Placeholder 30">
            <a:extLst>
              <a:ext uri="{FF2B5EF4-FFF2-40B4-BE49-F238E27FC236}">
                <a16:creationId xmlns:a16="http://schemas.microsoft.com/office/drawing/2014/main" id="{6CD6B33D-72A6-DA03-1907-6091D050691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702674" y="4682780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2</a:t>
            </a:r>
          </a:p>
        </p:txBody>
      </p:sp>
      <p:sp>
        <p:nvSpPr>
          <p:cNvPr id="12" name="Text Placeholder 30">
            <a:extLst>
              <a:ext uri="{FF2B5EF4-FFF2-40B4-BE49-F238E27FC236}">
                <a16:creationId xmlns:a16="http://schemas.microsoft.com/office/drawing/2014/main" id="{60559DCE-9034-76AA-7F03-AD960D4C0BC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147881" y="4682937"/>
            <a:ext cx="8144401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>
              <a:defRPr/>
            </a:pPr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Identifier le type de relation de compétition ou mutualisme et leurs caractéristiques.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1D96935-9C28-F26E-BED5-5A912445CB69}"/>
              </a:ext>
            </a:extLst>
          </p:cNvPr>
          <p:cNvSpPr>
            <a:spLocks/>
          </p:cNvSpPr>
          <p:nvPr userDrawn="1"/>
        </p:nvSpPr>
        <p:spPr>
          <a:xfrm>
            <a:off x="1348223" y="3930455"/>
            <a:ext cx="9898863" cy="494615"/>
          </a:xfrm>
          <a:prstGeom prst="rect">
            <a:avLst/>
          </a:prstGeom>
          <a:solidFill>
            <a:srgbClr val="1D6F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4" name="Text Placeholder 30">
            <a:extLst>
              <a:ext uri="{FF2B5EF4-FFF2-40B4-BE49-F238E27FC236}">
                <a16:creationId xmlns:a16="http://schemas.microsoft.com/office/drawing/2014/main" id="{31D148C6-5492-AED5-7F54-3E33BB132E1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356725" y="3930375"/>
            <a:ext cx="9898732" cy="494546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Séquence</a:t>
            </a:r>
            <a:r>
              <a:rPr lang="en-US" dirty="0"/>
              <a:t> 2 : </a:t>
            </a:r>
            <a:r>
              <a:rPr lang="fr-FR" dirty="0"/>
              <a:t>Relations de compétition et de mutualisme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54893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ientations didactiques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853;p104">
            <a:extLst>
              <a:ext uri="{FF2B5EF4-FFF2-40B4-BE49-F238E27FC236}">
                <a16:creationId xmlns:a16="http://schemas.microsoft.com/office/drawing/2014/main" id="{C295CB38-5765-1953-FCB3-90200B7911C4}"/>
              </a:ext>
            </a:extLst>
          </p:cNvPr>
          <p:cNvSpPr/>
          <p:nvPr userDrawn="1"/>
        </p:nvSpPr>
        <p:spPr>
          <a:xfrm>
            <a:off x="825760" y="226972"/>
            <a:ext cx="9932872" cy="49410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Orientations didactiques pour cette séance</a:t>
            </a:r>
            <a:endParaRPr lang="en-US" sz="2400" kern="0" dirty="0">
              <a:solidFill>
                <a:srgbClr val="44546A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5" name="Picture 14" descr="Image générée">
            <a:extLst>
              <a:ext uri="{FF2B5EF4-FFF2-40B4-BE49-F238E27FC236}">
                <a16:creationId xmlns:a16="http://schemas.microsoft.com/office/drawing/2014/main" id="{381B1BC2-8735-DB66-B5F6-3C1A854D65A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98891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Pédagogique Effica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Pratique Pédagogique Efficace de la Semaine</a:t>
            </a: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à coins arrondis 2">
            <a:extLst>
              <a:ext uri="{FF2B5EF4-FFF2-40B4-BE49-F238E27FC236}">
                <a16:creationId xmlns:a16="http://schemas.microsoft.com/office/drawing/2014/main" id="{07817361-C8BF-DC04-5CC1-00D7EE33E80A}"/>
              </a:ext>
            </a:extLst>
          </p:cNvPr>
          <p:cNvSpPr/>
          <p:nvPr userDrawn="1"/>
        </p:nvSpPr>
        <p:spPr>
          <a:xfrm>
            <a:off x="304800" y="1262245"/>
            <a:ext cx="11291147" cy="5597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Donner un feedback de manière efficace aux élèves</a:t>
            </a:r>
          </a:p>
        </p:txBody>
      </p:sp>
      <p:sp>
        <p:nvSpPr>
          <p:cNvPr id="7" name="Rectangle à coins arrondis 13">
            <a:extLst>
              <a:ext uri="{FF2B5EF4-FFF2-40B4-BE49-F238E27FC236}">
                <a16:creationId xmlns:a16="http://schemas.microsoft.com/office/drawing/2014/main" id="{710314CC-0AB6-DA63-763A-7BA531C34D31}"/>
              </a:ext>
            </a:extLst>
          </p:cNvPr>
          <p:cNvSpPr/>
          <p:nvPr userDrawn="1"/>
        </p:nvSpPr>
        <p:spPr>
          <a:xfrm>
            <a:off x="304800" y="2628796"/>
            <a:ext cx="2873248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Pourquoi c’est important ?</a:t>
            </a:r>
          </a:p>
        </p:txBody>
      </p:sp>
      <p:pic>
        <p:nvPicPr>
          <p:cNvPr id="8" name="Image 18">
            <a:extLst>
              <a:ext uri="{FF2B5EF4-FFF2-40B4-BE49-F238E27FC236}">
                <a16:creationId xmlns:a16="http://schemas.microsoft.com/office/drawing/2014/main" id="{BE35A20A-79A6-BC4C-B761-793B343AFC4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41874" y="1158017"/>
            <a:ext cx="1137399" cy="751840"/>
          </a:xfrm>
          <a:prstGeom prst="rect">
            <a:avLst/>
          </a:prstGeom>
          <a:ln w="38100">
            <a:solidFill>
              <a:srgbClr val="156082"/>
            </a:solidFill>
          </a:ln>
        </p:spPr>
      </p:pic>
      <p:sp>
        <p:nvSpPr>
          <p:cNvPr id="9" name="Rectangle à coins arrondis 22">
            <a:extLst>
              <a:ext uri="{FF2B5EF4-FFF2-40B4-BE49-F238E27FC236}">
                <a16:creationId xmlns:a16="http://schemas.microsoft.com/office/drawing/2014/main" id="{231233C5-A6EF-A81F-8794-ECA65494280A}"/>
              </a:ext>
            </a:extLst>
          </p:cNvPr>
          <p:cNvSpPr/>
          <p:nvPr userDrawn="1"/>
        </p:nvSpPr>
        <p:spPr>
          <a:xfrm>
            <a:off x="362779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Bonnes pratiques</a:t>
            </a:r>
          </a:p>
        </p:txBody>
      </p:sp>
      <p:sp>
        <p:nvSpPr>
          <p:cNvPr id="10" name="Rectangle à coins arrondis 23">
            <a:extLst>
              <a:ext uri="{FF2B5EF4-FFF2-40B4-BE49-F238E27FC236}">
                <a16:creationId xmlns:a16="http://schemas.microsoft.com/office/drawing/2014/main" id="{224B6940-5456-5257-0478-EEF645943074}"/>
              </a:ext>
            </a:extLst>
          </p:cNvPr>
          <p:cNvSpPr/>
          <p:nvPr userDrawn="1"/>
        </p:nvSpPr>
        <p:spPr>
          <a:xfrm>
            <a:off x="783674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Pratiques à éviter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5BE10E1-FAE9-07F0-EE56-E170BA07A2EC}"/>
              </a:ext>
            </a:extLst>
          </p:cNvPr>
          <p:cNvSpPr/>
          <p:nvPr userDrawn="1"/>
        </p:nvSpPr>
        <p:spPr>
          <a:xfrm>
            <a:off x="304800" y="6150185"/>
            <a:ext cx="11291147" cy="6773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 plus d’informations Veuillez consulter le lien Suivant : </a:t>
            </a:r>
          </a:p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Autres questions ? Veuillez Contacter l’inspecteur encadrant</a:t>
            </a:r>
          </a:p>
        </p:txBody>
      </p:sp>
      <p:pic>
        <p:nvPicPr>
          <p:cNvPr id="42" name="Graphic 41" descr="Handshake with solid fill">
            <a:extLst>
              <a:ext uri="{FF2B5EF4-FFF2-40B4-BE49-F238E27FC236}">
                <a16:creationId xmlns:a16="http://schemas.microsoft.com/office/drawing/2014/main" id="{43B73333-66C9-B016-85F3-57ED66A47BC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21083" y="1993815"/>
            <a:ext cx="549076" cy="549076"/>
          </a:xfrm>
          <a:prstGeom prst="rect">
            <a:avLst/>
          </a:prstGeom>
        </p:spPr>
      </p:pic>
      <p:pic>
        <p:nvPicPr>
          <p:cNvPr id="44" name="Graphic 43" descr="No sign with solid fill">
            <a:extLst>
              <a:ext uri="{FF2B5EF4-FFF2-40B4-BE49-F238E27FC236}">
                <a16:creationId xmlns:a16="http://schemas.microsoft.com/office/drawing/2014/main" id="{010C90E2-D2BB-4844-7DD3-B8E18C29F8E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640956" y="2013585"/>
            <a:ext cx="500918" cy="500918"/>
          </a:xfrm>
          <a:prstGeom prst="rect">
            <a:avLst/>
          </a:prstGeom>
        </p:spPr>
      </p:pic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99ABF8C0-44A0-D350-70D7-F757FE2866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3322" y="3190552"/>
            <a:ext cx="2873248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1" name="Text Placeholder 49">
            <a:extLst>
              <a:ext uri="{FF2B5EF4-FFF2-40B4-BE49-F238E27FC236}">
                <a16:creationId xmlns:a16="http://schemas.microsoft.com/office/drawing/2014/main" id="{93ED2D80-264B-2858-5374-3ACA0D7E43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7796" y="3190551"/>
            <a:ext cx="3759199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2" name="Text Placeholder 49">
            <a:extLst>
              <a:ext uri="{FF2B5EF4-FFF2-40B4-BE49-F238E27FC236}">
                <a16:creationId xmlns:a16="http://schemas.microsoft.com/office/drawing/2014/main" id="{F3B207E1-EF2D-9BAB-F462-3268E1DEBF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16647" y="3190551"/>
            <a:ext cx="3779300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30863B3-86D2-D6DA-8984-19E4C3B9736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48039" y="6238017"/>
            <a:ext cx="4493835" cy="389965"/>
          </a:xfr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« </a:t>
            </a: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  <a:hlinkClick r:id="rId8"/>
              </a:rPr>
              <a:t>Banque des pratiques pédagogiques efficaces </a:t>
            </a: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»</a:t>
            </a:r>
          </a:p>
        </p:txBody>
      </p:sp>
      <p:pic>
        <p:nvPicPr>
          <p:cNvPr id="11" name="Graphic 10" descr="Bullseye with solid fill">
            <a:extLst>
              <a:ext uri="{FF2B5EF4-FFF2-40B4-BE49-F238E27FC236}">
                <a16:creationId xmlns:a16="http://schemas.microsoft.com/office/drawing/2014/main" id="{DA838800-BA03-865C-FAC5-9BCCC281F097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439746" y="2014103"/>
            <a:ext cx="500400" cy="5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8856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ucture de la séan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250;p28">
            <a:extLst>
              <a:ext uri="{FF2B5EF4-FFF2-40B4-BE49-F238E27FC236}">
                <a16:creationId xmlns:a16="http://schemas.microsoft.com/office/drawing/2014/main" id="{AB71405C-E132-F074-752A-522052544B0D}"/>
              </a:ext>
            </a:extLst>
          </p:cNvPr>
          <p:cNvGrpSpPr/>
          <p:nvPr userDrawn="1"/>
        </p:nvGrpSpPr>
        <p:grpSpPr>
          <a:xfrm>
            <a:off x="1945490" y="1011968"/>
            <a:ext cx="8301023" cy="5193545"/>
            <a:chOff x="1619475" y="1029778"/>
            <a:chExt cx="6095701" cy="3804525"/>
          </a:xfrm>
        </p:grpSpPr>
        <p:sp>
          <p:nvSpPr>
            <p:cNvPr id="5" name="Google Shape;251;p28">
              <a:extLst>
                <a:ext uri="{FF2B5EF4-FFF2-40B4-BE49-F238E27FC236}">
                  <a16:creationId xmlns:a16="http://schemas.microsoft.com/office/drawing/2014/main" id="{424CAD94-9BC3-9334-E90D-3BB5EE56D37F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:a16="http://schemas.microsoft.com/office/drawing/2014/main" id="{7D76BE51-F758-84BB-A089-AD0F5E8B552A}"/>
                </a:ext>
              </a:extLst>
            </p:cNvPr>
            <p:cNvSpPr/>
            <p:nvPr/>
          </p:nvSpPr>
          <p:spPr>
            <a:xfrm>
              <a:off x="1740952" y="1097174"/>
              <a:ext cx="5852746" cy="366973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12" name="Google Shape;255;p28">
            <a:extLst>
              <a:ext uri="{FF2B5EF4-FFF2-40B4-BE49-F238E27FC236}">
                <a16:creationId xmlns:a16="http://schemas.microsoft.com/office/drawing/2014/main" id="{7DA7A975-0BFA-0171-FB29-113FAAFBB3EE}"/>
              </a:ext>
            </a:extLst>
          </p:cNvPr>
          <p:cNvSpPr/>
          <p:nvPr userDrawn="1"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Structure de la séance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3" name="Picture 2" descr="Image générée">
            <a:extLst>
              <a:ext uri="{FF2B5EF4-FFF2-40B4-BE49-F238E27FC236}">
                <a16:creationId xmlns:a16="http://schemas.microsoft.com/office/drawing/2014/main" id="{A1C7E789-651D-CC90-8513-248F5C858B8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2" y="3048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A3FE43CA-6C2F-0686-9241-631290B69727}"/>
              </a:ext>
            </a:extLst>
          </p:cNvPr>
          <p:cNvGrpSpPr/>
          <p:nvPr userDrawn="1"/>
        </p:nvGrpSpPr>
        <p:grpSpPr>
          <a:xfrm>
            <a:off x="2336946" y="1407978"/>
            <a:ext cx="7518111" cy="548005"/>
            <a:chOff x="1764463" y="1060636"/>
            <a:chExt cx="5638583" cy="411004"/>
          </a:xfrm>
        </p:grpSpPr>
        <p:sp>
          <p:nvSpPr>
            <p:cNvPr id="17" name="Google Shape;275;p28">
              <a:extLst>
                <a:ext uri="{FF2B5EF4-FFF2-40B4-BE49-F238E27FC236}">
                  <a16:creationId xmlns:a16="http://schemas.microsoft.com/office/drawing/2014/main" id="{08E6331C-0B84-F58D-2A65-7DFAB9994FF1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/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1</a:t>
              </a:r>
            </a:p>
          </p:txBody>
        </p:sp>
        <p:sp>
          <p:nvSpPr>
            <p:cNvPr id="18" name="Google Shape;276;p28">
              <a:extLst>
                <a:ext uri="{FF2B5EF4-FFF2-40B4-BE49-F238E27FC236}">
                  <a16:creationId xmlns:a16="http://schemas.microsoft.com/office/drawing/2014/main" id="{521BD7C7-59D6-F138-978F-4AB155889227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0" name="Google Shape;278;p28">
              <a:extLst>
                <a:ext uri="{FF2B5EF4-FFF2-40B4-BE49-F238E27FC236}">
                  <a16:creationId xmlns:a16="http://schemas.microsoft.com/office/drawing/2014/main" id="{256F3608-8BCC-D992-72CC-8A7F795FDC1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1" name="Google Shape;277;p28">
              <a:extLst>
                <a:ext uri="{FF2B5EF4-FFF2-40B4-BE49-F238E27FC236}">
                  <a16:creationId xmlns:a16="http://schemas.microsoft.com/office/drawing/2014/main" id="{3CB598B3-3A75-3B5B-656D-CB59D4B85F3C}"/>
                </a:ext>
              </a:extLst>
            </p:cNvPr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Ouverture de la séance</a:t>
              </a:r>
            </a:p>
          </p:txBody>
        </p:sp>
      </p:grpSp>
      <p:sp>
        <p:nvSpPr>
          <p:cNvPr id="22" name="Google Shape;275;p28">
            <a:extLst>
              <a:ext uri="{FF2B5EF4-FFF2-40B4-BE49-F238E27FC236}">
                <a16:creationId xmlns:a16="http://schemas.microsoft.com/office/drawing/2014/main" id="{13B66026-2F1C-8EEC-C55A-3E2267A81F31}"/>
              </a:ext>
            </a:extLst>
          </p:cNvPr>
          <p:cNvSpPr/>
          <p:nvPr userDrawn="1"/>
        </p:nvSpPr>
        <p:spPr>
          <a:xfrm>
            <a:off x="2336945" y="2310757"/>
            <a:ext cx="395203" cy="39520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68567" tIns="34271" rIns="68567" bIns="34271" anchor="ctr" anchorCtr="1" compatLnSpc="1">
            <a:noAutofit/>
          </a:bodyPr>
          <a:lstStyle/>
          <a:p>
            <a:pPr algn="ctr"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2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76;p28">
            <a:extLst>
              <a:ext uri="{FF2B5EF4-FFF2-40B4-BE49-F238E27FC236}">
                <a16:creationId xmlns:a16="http://schemas.microsoft.com/office/drawing/2014/main" id="{35EE909F-5B77-43E5-71AF-AA17BE0B6885}"/>
              </a:ext>
            </a:extLst>
          </p:cNvPr>
          <p:cNvSpPr/>
          <p:nvPr userDrawn="1"/>
        </p:nvSpPr>
        <p:spPr>
          <a:xfrm>
            <a:off x="2860122" y="2234356"/>
            <a:ext cx="6994935" cy="548005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rgbClr val="F2F2F2"/>
          </a:solidFill>
          <a:ln w="28575" cap="flat">
            <a:solidFill>
              <a:srgbClr val="C00000"/>
            </a:solidFill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Google Shape;278;p28">
            <a:extLst>
              <a:ext uri="{FF2B5EF4-FFF2-40B4-BE49-F238E27FC236}">
                <a16:creationId xmlns:a16="http://schemas.microsoft.com/office/drawing/2014/main" id="{131447B8-88F5-B917-3031-E64441CCE5E4}"/>
              </a:ext>
            </a:extLst>
          </p:cNvPr>
          <p:cNvSpPr/>
          <p:nvPr userDrawn="1"/>
        </p:nvSpPr>
        <p:spPr>
          <a:xfrm>
            <a:off x="9301364" y="2248560"/>
            <a:ext cx="519597" cy="5195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w="9528" cap="flat">
            <a:solidFill>
              <a:srgbClr val="FFFFFF"/>
            </a:solidFill>
            <a:prstDash val="solid"/>
            <a:miter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8" name="Google Shape;277;p28">
            <a:extLst>
              <a:ext uri="{FF2B5EF4-FFF2-40B4-BE49-F238E27FC236}">
                <a16:creationId xmlns:a16="http://schemas.microsoft.com/office/drawing/2014/main" id="{94B8B070-367E-06E9-E0A9-6E278B2B32BC}"/>
              </a:ext>
            </a:extLst>
          </p:cNvPr>
          <p:cNvSpPr txBox="1"/>
          <p:nvPr userDrawn="1"/>
        </p:nvSpPr>
        <p:spPr>
          <a:xfrm>
            <a:off x="2930042" y="2318590"/>
            <a:ext cx="5296572" cy="4616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 panose="020F0502020204030204" pitchFamily="34" charset="0"/>
                <a:ea typeface="Poppins ExtraBold"/>
                <a:cs typeface="Calibri" panose="020F0502020204030204" pitchFamily="34" charset="0"/>
                <a:sym typeface="Arial"/>
              </a:rPr>
              <a:t>Modelage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84A0DD3-A018-7BDC-5E24-9925ADE4860D}"/>
              </a:ext>
            </a:extLst>
          </p:cNvPr>
          <p:cNvGrpSpPr/>
          <p:nvPr userDrawn="1"/>
        </p:nvGrpSpPr>
        <p:grpSpPr>
          <a:xfrm>
            <a:off x="2336946" y="3060735"/>
            <a:ext cx="7518111" cy="548005"/>
            <a:chOff x="1764463" y="1060636"/>
            <a:chExt cx="5638583" cy="411004"/>
          </a:xfrm>
        </p:grpSpPr>
        <p:sp>
          <p:nvSpPr>
            <p:cNvPr id="30" name="Google Shape;275;p28">
              <a:extLst>
                <a:ext uri="{FF2B5EF4-FFF2-40B4-BE49-F238E27FC236}">
                  <a16:creationId xmlns:a16="http://schemas.microsoft.com/office/drawing/2014/main" id="{EE0B76E1-6822-AE01-6764-F5FB75D528E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0F9ED5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3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1" name="Google Shape;276;p28">
              <a:extLst>
                <a:ext uri="{FF2B5EF4-FFF2-40B4-BE49-F238E27FC236}">
                  <a16:creationId xmlns:a16="http://schemas.microsoft.com/office/drawing/2014/main" id="{FA1826B2-60AC-A0B9-0CF8-1D592120006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0F9ED5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3" name="Google Shape;278;p28">
              <a:extLst>
                <a:ext uri="{FF2B5EF4-FFF2-40B4-BE49-F238E27FC236}">
                  <a16:creationId xmlns:a16="http://schemas.microsoft.com/office/drawing/2014/main" id="{070F7352-D540-A174-1DC1-79CEFBB4D70D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4" name="Google Shape;277;p28">
              <a:extLst>
                <a:ext uri="{FF2B5EF4-FFF2-40B4-BE49-F238E27FC236}">
                  <a16:creationId xmlns:a16="http://schemas.microsoft.com/office/drawing/2014/main" id="{36DE7B8F-39E3-8D2B-2B8B-410700C8C370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collective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7BB5DC2-04A1-3B98-9B4A-6A1DFDCBE183}"/>
              </a:ext>
            </a:extLst>
          </p:cNvPr>
          <p:cNvGrpSpPr/>
          <p:nvPr userDrawn="1"/>
        </p:nvGrpSpPr>
        <p:grpSpPr>
          <a:xfrm>
            <a:off x="2336946" y="3887114"/>
            <a:ext cx="7518111" cy="548005"/>
            <a:chOff x="1764463" y="1060636"/>
            <a:chExt cx="5638583" cy="411004"/>
          </a:xfrm>
        </p:grpSpPr>
        <p:sp>
          <p:nvSpPr>
            <p:cNvPr id="36" name="Google Shape;275;p28">
              <a:extLst>
                <a:ext uri="{FF2B5EF4-FFF2-40B4-BE49-F238E27FC236}">
                  <a16:creationId xmlns:a16="http://schemas.microsoft.com/office/drawing/2014/main" id="{DE53882E-663B-ACF6-4055-29CE20FCBAD6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0070C0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4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7" name="Google Shape;276;p28">
              <a:extLst>
                <a:ext uri="{FF2B5EF4-FFF2-40B4-BE49-F238E27FC236}">
                  <a16:creationId xmlns:a16="http://schemas.microsoft.com/office/drawing/2014/main" id="{FD13BDDE-0F3A-173D-BB5D-4BDF593AB9A4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0070C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9" name="Google Shape;278;p28">
              <a:extLst>
                <a:ext uri="{FF2B5EF4-FFF2-40B4-BE49-F238E27FC236}">
                  <a16:creationId xmlns:a16="http://schemas.microsoft.com/office/drawing/2014/main" id="{9AE8B48F-9157-ADAC-2056-9DCC817229F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0" name="Google Shape;277;p28">
              <a:extLst>
                <a:ext uri="{FF2B5EF4-FFF2-40B4-BE49-F238E27FC236}">
                  <a16:creationId xmlns:a16="http://schemas.microsoft.com/office/drawing/2014/main" id="{97A7A3E6-D824-B5AB-142A-0A76180C6E21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en binôme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D1C3A7F-72C7-633D-F6E7-0C21959DAABF}"/>
              </a:ext>
            </a:extLst>
          </p:cNvPr>
          <p:cNvGrpSpPr/>
          <p:nvPr userDrawn="1"/>
        </p:nvGrpSpPr>
        <p:grpSpPr>
          <a:xfrm>
            <a:off x="2336946" y="4713491"/>
            <a:ext cx="7518111" cy="548005"/>
            <a:chOff x="1764463" y="1060636"/>
            <a:chExt cx="5638583" cy="411004"/>
          </a:xfrm>
        </p:grpSpPr>
        <p:sp>
          <p:nvSpPr>
            <p:cNvPr id="43" name="Google Shape;275;p28">
              <a:extLst>
                <a:ext uri="{FF2B5EF4-FFF2-40B4-BE49-F238E27FC236}">
                  <a16:creationId xmlns:a16="http://schemas.microsoft.com/office/drawing/2014/main" id="{D7E88F6C-134A-2D52-8809-D16E173DEB8B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8BC145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5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5" name="Google Shape;276;p28">
              <a:extLst>
                <a:ext uri="{FF2B5EF4-FFF2-40B4-BE49-F238E27FC236}">
                  <a16:creationId xmlns:a16="http://schemas.microsoft.com/office/drawing/2014/main" id="{14CB13DE-5B8A-7209-0929-3CD0EEAF6D9B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92D05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8" name="Google Shape;278;p28">
              <a:extLst>
                <a:ext uri="{FF2B5EF4-FFF2-40B4-BE49-F238E27FC236}">
                  <a16:creationId xmlns:a16="http://schemas.microsoft.com/office/drawing/2014/main" id="{DFEE628A-E51B-AAB4-D7B0-ED8582314510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9" name="Google Shape;277;p28">
              <a:extLst>
                <a:ext uri="{FF2B5EF4-FFF2-40B4-BE49-F238E27FC236}">
                  <a16:creationId xmlns:a16="http://schemas.microsoft.com/office/drawing/2014/main" id="{5A277F9A-C52D-C449-7586-9EA90403EDFC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autonome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8609008-8598-8DA3-5CF0-36C7F92580DF}"/>
              </a:ext>
            </a:extLst>
          </p:cNvPr>
          <p:cNvGrpSpPr/>
          <p:nvPr userDrawn="1"/>
        </p:nvGrpSpPr>
        <p:grpSpPr>
          <a:xfrm>
            <a:off x="2336946" y="5539871"/>
            <a:ext cx="7518111" cy="548005"/>
            <a:chOff x="1764463" y="1060636"/>
            <a:chExt cx="5638583" cy="411004"/>
          </a:xfrm>
        </p:grpSpPr>
        <p:sp>
          <p:nvSpPr>
            <p:cNvPr id="54" name="Google Shape;275;p28">
              <a:extLst>
                <a:ext uri="{FF2B5EF4-FFF2-40B4-BE49-F238E27FC236}">
                  <a16:creationId xmlns:a16="http://schemas.microsoft.com/office/drawing/2014/main" id="{7A5BFF89-3876-69CC-9A25-265205B19B7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6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5" name="Google Shape;276;p28">
              <a:extLst>
                <a:ext uri="{FF2B5EF4-FFF2-40B4-BE49-F238E27FC236}">
                  <a16:creationId xmlns:a16="http://schemas.microsoft.com/office/drawing/2014/main" id="{516AE221-2B10-10F0-74F7-99F581D8E5A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7" name="Google Shape;278;p28">
              <a:extLst>
                <a:ext uri="{FF2B5EF4-FFF2-40B4-BE49-F238E27FC236}">
                  <a16:creationId xmlns:a16="http://schemas.microsoft.com/office/drawing/2014/main" id="{C06BF0CF-9607-5CE3-2B1B-82BB78BA62F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8" name="Google Shape;277;p28">
              <a:extLst>
                <a:ext uri="{FF2B5EF4-FFF2-40B4-BE49-F238E27FC236}">
                  <a16:creationId xmlns:a16="http://schemas.microsoft.com/office/drawing/2014/main" id="{392280B0-7590-3FE1-5000-E5BA3C9C5BCF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Clôture</a:t>
              </a:r>
            </a:p>
          </p:txBody>
        </p:sp>
      </p:grp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2997086D-6002-18E9-088F-7D2FC79B25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9221" y="1447571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1" name="Text Placeholder 59">
            <a:extLst>
              <a:ext uri="{FF2B5EF4-FFF2-40B4-BE49-F238E27FC236}">
                <a16:creationId xmlns:a16="http://schemas.microsoft.com/office/drawing/2014/main" id="{13288093-8A60-FA70-C6FB-7D69FB80D8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79221" y="2277958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2" name="Text Placeholder 59">
            <a:extLst>
              <a:ext uri="{FF2B5EF4-FFF2-40B4-BE49-F238E27FC236}">
                <a16:creationId xmlns:a16="http://schemas.microsoft.com/office/drawing/2014/main" id="{A3A18267-30BE-A144-8A47-7EDFF6042B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79220" y="3104337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3" name="Text Placeholder 59">
            <a:extLst>
              <a:ext uri="{FF2B5EF4-FFF2-40B4-BE49-F238E27FC236}">
                <a16:creationId xmlns:a16="http://schemas.microsoft.com/office/drawing/2014/main" id="{69911D84-D37E-215F-8EF0-B39B19B6F1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79219" y="3928027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4" name="Text Placeholder 59">
            <a:extLst>
              <a:ext uri="{FF2B5EF4-FFF2-40B4-BE49-F238E27FC236}">
                <a16:creationId xmlns:a16="http://schemas.microsoft.com/office/drawing/2014/main" id="{DBCF547F-8119-1ABE-E176-4FEDF97A3C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879218" y="4757093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5" name="Text Placeholder 59">
            <a:extLst>
              <a:ext uri="{FF2B5EF4-FFF2-40B4-BE49-F238E27FC236}">
                <a16:creationId xmlns:a16="http://schemas.microsoft.com/office/drawing/2014/main" id="{4E6C3199-30EC-380B-E406-0655DBA57A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79217" y="5583473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05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183214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Ouverture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pic>
        <p:nvPicPr>
          <p:cNvPr id="15" name="Google Shape;1333;p128">
            <a:extLst>
              <a:ext uri="{FF2B5EF4-FFF2-40B4-BE49-F238E27FC236}">
                <a16:creationId xmlns:a16="http://schemas.microsoft.com/office/drawing/2014/main" id="{E4A7273E-67E2-0C23-0C4F-F01019D0FF6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39900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ussion inform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Discussion informelle</a:t>
            </a:r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81DC4E81-0C61-B93A-A49E-EEE6F672BA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103" y="1875577"/>
            <a:ext cx="2856443" cy="28564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4" name="Freeform 17">
            <a:extLst>
              <a:ext uri="{FF2B5EF4-FFF2-40B4-BE49-F238E27FC236}">
                <a16:creationId xmlns:a16="http://schemas.microsoft.com/office/drawing/2014/main" id="{C744DE00-AF1E-C1C2-374B-720BC4F5372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890297" y="1779907"/>
            <a:ext cx="691824" cy="704171"/>
          </a:xfrm>
          <a:custGeom>
            <a:avLst/>
            <a:gdLst>
              <a:gd name="T0" fmla="*/ 1830 w 2759"/>
              <a:gd name="T1" fmla="*/ 1151 h 2558"/>
              <a:gd name="T2" fmla="*/ 2122 w 2759"/>
              <a:gd name="T3" fmla="*/ 851 h 2558"/>
              <a:gd name="T4" fmla="*/ 1243 w 2759"/>
              <a:gd name="T5" fmla="*/ 851 h 2558"/>
              <a:gd name="T6" fmla="*/ 1533 w 2759"/>
              <a:gd name="T7" fmla="*/ 1151 h 2558"/>
              <a:gd name="T8" fmla="*/ 1243 w 2759"/>
              <a:gd name="T9" fmla="*/ 851 h 2558"/>
              <a:gd name="T10" fmla="*/ 655 w 2759"/>
              <a:gd name="T11" fmla="*/ 1151 h 2558"/>
              <a:gd name="T12" fmla="*/ 946 w 2759"/>
              <a:gd name="T13" fmla="*/ 851 h 2558"/>
              <a:gd name="T14" fmla="*/ 1379 w 2759"/>
              <a:gd name="T15" fmla="*/ 0 h 2558"/>
              <a:gd name="T16" fmla="*/ 1584 w 2759"/>
              <a:gd name="T17" fmla="*/ 11 h 2558"/>
              <a:gd name="T18" fmla="*/ 1778 w 2759"/>
              <a:gd name="T19" fmla="*/ 43 h 2558"/>
              <a:gd name="T20" fmla="*/ 1962 w 2759"/>
              <a:gd name="T21" fmla="*/ 97 h 2558"/>
              <a:gd name="T22" fmla="*/ 2131 w 2759"/>
              <a:gd name="T23" fmla="*/ 168 h 2558"/>
              <a:gd name="T24" fmla="*/ 2285 w 2759"/>
              <a:gd name="T25" fmla="*/ 255 h 2558"/>
              <a:gd name="T26" fmla="*/ 2421 w 2759"/>
              <a:gd name="T27" fmla="*/ 357 h 2558"/>
              <a:gd name="T28" fmla="*/ 2536 w 2759"/>
              <a:gd name="T29" fmla="*/ 473 h 2558"/>
              <a:gd name="T30" fmla="*/ 2630 w 2759"/>
              <a:gd name="T31" fmla="*/ 600 h 2558"/>
              <a:gd name="T32" fmla="*/ 2700 w 2759"/>
              <a:gd name="T33" fmla="*/ 738 h 2558"/>
              <a:gd name="T34" fmla="*/ 2744 w 2759"/>
              <a:gd name="T35" fmla="*/ 884 h 2558"/>
              <a:gd name="T36" fmla="*/ 2759 w 2759"/>
              <a:gd name="T37" fmla="*/ 1038 h 2558"/>
              <a:gd name="T38" fmla="*/ 2744 w 2759"/>
              <a:gd name="T39" fmla="*/ 1191 h 2558"/>
              <a:gd name="T40" fmla="*/ 2700 w 2759"/>
              <a:gd name="T41" fmla="*/ 1338 h 2558"/>
              <a:gd name="T42" fmla="*/ 2630 w 2759"/>
              <a:gd name="T43" fmla="*/ 1476 h 2558"/>
              <a:gd name="T44" fmla="*/ 2536 w 2759"/>
              <a:gd name="T45" fmla="*/ 1604 h 2558"/>
              <a:gd name="T46" fmla="*/ 2421 w 2759"/>
              <a:gd name="T47" fmla="*/ 1720 h 2558"/>
              <a:gd name="T48" fmla="*/ 2285 w 2759"/>
              <a:gd name="T49" fmla="*/ 1822 h 2558"/>
              <a:gd name="T50" fmla="*/ 2131 w 2759"/>
              <a:gd name="T51" fmla="*/ 1909 h 2558"/>
              <a:gd name="T52" fmla="*/ 1962 w 2759"/>
              <a:gd name="T53" fmla="*/ 1980 h 2558"/>
              <a:gd name="T54" fmla="*/ 1778 w 2759"/>
              <a:gd name="T55" fmla="*/ 2032 h 2558"/>
              <a:gd name="T56" fmla="*/ 1584 w 2759"/>
              <a:gd name="T57" fmla="*/ 2066 h 2558"/>
              <a:gd name="T58" fmla="*/ 1379 w 2759"/>
              <a:gd name="T59" fmla="*/ 2077 h 2558"/>
              <a:gd name="T60" fmla="*/ 1221 w 2759"/>
              <a:gd name="T61" fmla="*/ 2068 h 2558"/>
              <a:gd name="T62" fmla="*/ 1067 w 2759"/>
              <a:gd name="T63" fmla="*/ 2045 h 2558"/>
              <a:gd name="T64" fmla="*/ 250 w 2759"/>
              <a:gd name="T65" fmla="*/ 2558 h 2558"/>
              <a:gd name="T66" fmla="*/ 518 w 2759"/>
              <a:gd name="T67" fmla="*/ 1847 h 2558"/>
              <a:gd name="T68" fmla="*/ 381 w 2759"/>
              <a:gd name="T69" fmla="*/ 1752 h 2558"/>
              <a:gd name="T70" fmla="*/ 261 w 2759"/>
              <a:gd name="T71" fmla="*/ 1644 h 2558"/>
              <a:gd name="T72" fmla="*/ 163 w 2759"/>
              <a:gd name="T73" fmla="*/ 1526 h 2558"/>
              <a:gd name="T74" fmla="*/ 85 w 2759"/>
              <a:gd name="T75" fmla="*/ 1396 h 2558"/>
              <a:gd name="T76" fmla="*/ 32 w 2759"/>
              <a:gd name="T77" fmla="*/ 1259 h 2558"/>
              <a:gd name="T78" fmla="*/ 3 w 2759"/>
              <a:gd name="T79" fmla="*/ 1113 h 2558"/>
              <a:gd name="T80" fmla="*/ 3 w 2759"/>
              <a:gd name="T81" fmla="*/ 960 h 2558"/>
              <a:gd name="T82" fmla="*/ 33 w 2759"/>
              <a:gd name="T83" fmla="*/ 810 h 2558"/>
              <a:gd name="T84" fmla="*/ 90 w 2759"/>
              <a:gd name="T85" fmla="*/ 668 h 2558"/>
              <a:gd name="T86" fmla="*/ 172 w 2759"/>
              <a:gd name="T87" fmla="*/ 535 h 2558"/>
              <a:gd name="T88" fmla="*/ 277 w 2759"/>
              <a:gd name="T89" fmla="*/ 413 h 2558"/>
              <a:gd name="T90" fmla="*/ 404 w 2759"/>
              <a:gd name="T91" fmla="*/ 304 h 2558"/>
              <a:gd name="T92" fmla="*/ 549 w 2759"/>
              <a:gd name="T93" fmla="*/ 208 h 2558"/>
              <a:gd name="T94" fmla="*/ 711 w 2759"/>
              <a:gd name="T95" fmla="*/ 129 h 2558"/>
              <a:gd name="T96" fmla="*/ 888 w 2759"/>
              <a:gd name="T97" fmla="*/ 68 h 2558"/>
              <a:gd name="T98" fmla="*/ 1077 w 2759"/>
              <a:gd name="T99" fmla="*/ 25 h 2558"/>
              <a:gd name="T100" fmla="*/ 1276 w 2759"/>
              <a:gd name="T101" fmla="*/ 3 h 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759" h="2558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5" name="Freeform 18">
            <a:extLst>
              <a:ext uri="{FF2B5EF4-FFF2-40B4-BE49-F238E27FC236}">
                <a16:creationId xmlns:a16="http://schemas.microsoft.com/office/drawing/2014/main" id="{87772EAF-D513-9472-B872-5A7B64B000FE}"/>
              </a:ext>
            </a:extLst>
          </p:cNvPr>
          <p:cNvSpPr>
            <a:spLocks/>
          </p:cNvSpPr>
          <p:nvPr userDrawn="1"/>
        </p:nvSpPr>
        <p:spPr bwMode="auto">
          <a:xfrm rot="21039827">
            <a:off x="2207633" y="1946096"/>
            <a:ext cx="584715" cy="634720"/>
          </a:xfrm>
          <a:custGeom>
            <a:avLst/>
            <a:gdLst>
              <a:gd name="T0" fmla="*/ 1716 w 2331"/>
              <a:gd name="T1" fmla="*/ 35 h 2303"/>
              <a:gd name="T2" fmla="*/ 1866 w 2331"/>
              <a:gd name="T3" fmla="*/ 117 h 2303"/>
              <a:gd name="T4" fmla="*/ 1999 w 2331"/>
              <a:gd name="T5" fmla="*/ 214 h 2303"/>
              <a:gd name="T6" fmla="*/ 2113 w 2331"/>
              <a:gd name="T7" fmla="*/ 324 h 2303"/>
              <a:gd name="T8" fmla="*/ 2204 w 2331"/>
              <a:gd name="T9" fmla="*/ 446 h 2303"/>
              <a:gd name="T10" fmla="*/ 2273 w 2331"/>
              <a:gd name="T11" fmla="*/ 579 h 2303"/>
              <a:gd name="T12" fmla="*/ 2316 w 2331"/>
              <a:gd name="T13" fmla="*/ 719 h 2303"/>
              <a:gd name="T14" fmla="*/ 2331 w 2331"/>
              <a:gd name="T15" fmla="*/ 867 h 2303"/>
              <a:gd name="T16" fmla="*/ 2317 w 2331"/>
              <a:gd name="T17" fmla="*/ 1007 h 2303"/>
              <a:gd name="T18" fmla="*/ 2279 w 2331"/>
              <a:gd name="T19" fmla="*/ 1141 h 2303"/>
              <a:gd name="T20" fmla="*/ 2217 w 2331"/>
              <a:gd name="T21" fmla="*/ 1268 h 2303"/>
              <a:gd name="T22" fmla="*/ 2133 w 2331"/>
              <a:gd name="T23" fmla="*/ 1385 h 2303"/>
              <a:gd name="T24" fmla="*/ 2030 w 2331"/>
              <a:gd name="T25" fmla="*/ 1492 h 2303"/>
              <a:gd name="T26" fmla="*/ 1908 w 2331"/>
              <a:gd name="T27" fmla="*/ 1588 h 2303"/>
              <a:gd name="T28" fmla="*/ 1771 w 2331"/>
              <a:gd name="T29" fmla="*/ 1672 h 2303"/>
              <a:gd name="T30" fmla="*/ 1392 w 2331"/>
              <a:gd name="T31" fmla="*/ 1805 h 2303"/>
              <a:gd name="T32" fmla="*/ 1251 w 2331"/>
              <a:gd name="T33" fmla="*/ 1831 h 2303"/>
              <a:gd name="T34" fmla="*/ 1104 w 2331"/>
              <a:gd name="T35" fmla="*/ 1846 h 2303"/>
              <a:gd name="T36" fmla="*/ 924 w 2331"/>
              <a:gd name="T37" fmla="*/ 1845 h 2303"/>
              <a:gd name="T38" fmla="*/ 724 w 2331"/>
              <a:gd name="T39" fmla="*/ 1821 h 2303"/>
              <a:gd name="T40" fmla="*/ 536 w 2331"/>
              <a:gd name="T41" fmla="*/ 1775 h 2303"/>
              <a:gd name="T42" fmla="*/ 361 w 2331"/>
              <a:gd name="T43" fmla="*/ 1709 h 2303"/>
              <a:gd name="T44" fmla="*/ 202 w 2331"/>
              <a:gd name="T45" fmla="*/ 1624 h 2303"/>
              <a:gd name="T46" fmla="*/ 63 w 2331"/>
              <a:gd name="T47" fmla="*/ 1524 h 2303"/>
              <a:gd name="T48" fmla="*/ 17 w 2331"/>
              <a:gd name="T49" fmla="*/ 1469 h 2303"/>
              <a:gd name="T50" fmla="*/ 144 w 2331"/>
              <a:gd name="T51" fmla="*/ 1468 h 2303"/>
              <a:gd name="T52" fmla="*/ 363 w 2331"/>
              <a:gd name="T53" fmla="*/ 1445 h 2303"/>
              <a:gd name="T54" fmla="*/ 569 w 2331"/>
              <a:gd name="T55" fmla="*/ 1402 h 2303"/>
              <a:gd name="T56" fmla="*/ 765 w 2331"/>
              <a:gd name="T57" fmla="*/ 1341 h 2303"/>
              <a:gd name="T58" fmla="*/ 946 w 2331"/>
              <a:gd name="T59" fmla="*/ 1261 h 2303"/>
              <a:gd name="T60" fmla="*/ 1112 w 2331"/>
              <a:gd name="T61" fmla="*/ 1164 h 2303"/>
              <a:gd name="T62" fmla="*/ 1259 w 2331"/>
              <a:gd name="T63" fmla="*/ 1053 h 2303"/>
              <a:gd name="T64" fmla="*/ 1387 w 2331"/>
              <a:gd name="T65" fmla="*/ 928 h 2303"/>
              <a:gd name="T66" fmla="*/ 1493 w 2331"/>
              <a:gd name="T67" fmla="*/ 791 h 2303"/>
              <a:gd name="T68" fmla="*/ 1576 w 2331"/>
              <a:gd name="T69" fmla="*/ 644 h 2303"/>
              <a:gd name="T70" fmla="*/ 1633 w 2331"/>
              <a:gd name="T71" fmla="*/ 488 h 2303"/>
              <a:gd name="T72" fmla="*/ 1663 w 2331"/>
              <a:gd name="T73" fmla="*/ 324 h 2303"/>
              <a:gd name="T74" fmla="*/ 1664 w 2331"/>
              <a:gd name="T75" fmla="*/ 178 h 2303"/>
              <a:gd name="T76" fmla="*/ 1648 w 2331"/>
              <a:gd name="T77" fmla="*/ 58 h 2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331" h="2303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 dirty="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183504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Contrôle des cahiers et correction des devoirs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3" name="Image 11" descr="Une image contenant Visage humain, personne, habits, dessin&#10;&#10;Le contenu généré par l’IA peut être incorrect.">
            <a:extLst>
              <a:ext uri="{FF2B5EF4-FFF2-40B4-BE49-F238E27FC236}">
                <a16:creationId xmlns:a16="http://schemas.microsoft.com/office/drawing/2014/main" id="{566E1B4D-074A-EFA3-17EB-A3834A0427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743" y="1746941"/>
            <a:ext cx="3766659" cy="376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9945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é préparato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4995540" y="2500904"/>
            <a:ext cx="5985399" cy="8142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Activité préparatoire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3" name="Image 11" descr="Une image contenant Visage humain, personne, habits, dessin&#10;&#10;Le contenu généré par l’IA peut être incorrect.">
            <a:extLst>
              <a:ext uri="{FF2B5EF4-FFF2-40B4-BE49-F238E27FC236}">
                <a16:creationId xmlns:a16="http://schemas.microsoft.com/office/drawing/2014/main" id="{566E1B4D-074A-EFA3-17EB-A3834A0427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743" y="1746941"/>
            <a:ext cx="3766659" cy="376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1874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on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Activation des prérequis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1801F4AF-8932-E23F-A90D-D75E958CBA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616" y="1583362"/>
            <a:ext cx="3843765" cy="384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3752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nthèse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Synthèse des prérequis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5264150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une synthèse des prérequis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58527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éclaration de l’objecti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Déclaration de l’objectif </a:t>
            </a:r>
            <a:b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 la séance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  <p:grpSp>
        <p:nvGrpSpPr>
          <p:cNvPr id="3" name="Groupe 1">
            <a:extLst>
              <a:ext uri="{FF2B5EF4-FFF2-40B4-BE49-F238E27FC236}">
                <a16:creationId xmlns:a16="http://schemas.microsoft.com/office/drawing/2014/main" id="{2DE31D31-74FF-5927-3B7C-DF53EAFFDF93}"/>
              </a:ext>
            </a:extLst>
          </p:cNvPr>
          <p:cNvGrpSpPr/>
          <p:nvPr userDrawn="1"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4" name="Picture 1">
              <a:extLst>
                <a:ext uri="{FF2B5EF4-FFF2-40B4-BE49-F238E27FC236}">
                  <a16:creationId xmlns:a16="http://schemas.microsoft.com/office/drawing/2014/main" id="{A64A780A-A595-A463-4E76-42D8AE0D8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758" b="100000" l="2344" r="99023">
                          <a14:backgroundMark x1="57227" y1="8496" x2="56836" y2="420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</p:spPr>
        </p:pic>
        <p:pic>
          <p:nvPicPr>
            <p:cNvPr id="5" name="Google Shape;1205;p11">
              <a:extLst>
                <a:ext uri="{FF2B5EF4-FFF2-40B4-BE49-F238E27FC236}">
                  <a16:creationId xmlns:a16="http://schemas.microsoft.com/office/drawing/2014/main" id="{CEECF5B1-A983-36B2-1E0A-1DE0AB11762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5672574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claration de l'objecti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3247602"/>
            <a:ext cx="11174095" cy="3153198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une capture d’écran illustrant la tâche ciblée par cet objectif</a:t>
            </a:r>
          </a:p>
          <a:p>
            <a:pPr lvl="0"/>
            <a:endParaRPr lang="fr-FR" dirty="0"/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Google Shape;2054;p38">
            <a:extLst>
              <a:ext uri="{FF2B5EF4-FFF2-40B4-BE49-F238E27FC236}">
                <a16:creationId xmlns:a16="http://schemas.microsoft.com/office/drawing/2014/main" id="{E68972AD-29C5-3385-642B-0C5308EE8844}"/>
              </a:ext>
            </a:extLst>
          </p:cNvPr>
          <p:cNvSpPr/>
          <p:nvPr userDrawn="1"/>
        </p:nvSpPr>
        <p:spPr>
          <a:xfrm>
            <a:off x="1396677" y="1831580"/>
            <a:ext cx="9651623" cy="830997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72B6D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15">
            <a:extLst>
              <a:ext uri="{FF2B5EF4-FFF2-40B4-BE49-F238E27FC236}">
                <a16:creationId xmlns:a16="http://schemas.microsoft.com/office/drawing/2014/main" id="{ED85EDE7-D9A6-2F96-809C-0BCE91611A1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238" y="1567130"/>
            <a:ext cx="805544" cy="805544"/>
          </a:xfrm>
          <a:prstGeom prst="rect">
            <a:avLst/>
          </a:prstGeom>
          <a:ln>
            <a:noFill/>
          </a:ln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AFD452F-0A61-50AE-900C-1268716476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12975" y="1831975"/>
            <a:ext cx="8582025" cy="819150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Identifier le type de relation d’exploitation entre deux êtres vivants dans un écosystème donné.</a:t>
            </a:r>
          </a:p>
        </p:txBody>
      </p:sp>
    </p:spTree>
    <p:extLst>
      <p:ext uri="{BB962C8B-B14F-4D97-AF65-F5344CB8AC3E}">
        <p14:creationId xmlns:p14="http://schemas.microsoft.com/office/powerpoint/2010/main" val="3049077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elage">
    <p:bg>
      <p:bgPr>
        <a:gradFill flip="none" rotWithShape="1">
          <a:gsLst>
            <a:gs pos="0">
              <a:schemeClr val="bg1"/>
            </a:gs>
            <a:gs pos="71000">
              <a:schemeClr val="bg1"/>
            </a:gs>
            <a:gs pos="85000">
              <a:srgbClr val="FF0000"/>
            </a:gs>
            <a:gs pos="100000">
              <a:srgbClr val="C0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9C82A8D-28C0-EB5E-3709-AF311F8D01CD}"/>
              </a:ext>
            </a:extLst>
          </p:cNvPr>
          <p:cNvGrpSpPr/>
          <p:nvPr userDrawn="1"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F189926-0EF4-AA79-2B18-4601E9F8A8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5D9E3C6-7F1C-98B2-DE3E-BEA5903BEC4E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275B312E-EE1D-91E7-D2A4-94C6C58C9E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:a16="http://schemas.microsoft.com/office/drawing/2014/main" id="{928CA9CB-1960-5BE9-8BA5-06D197E76037}"/>
              </a:ext>
            </a:extLst>
          </p:cNvPr>
          <p:cNvSpPr txBox="1"/>
          <p:nvPr userDrawn="1"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/>
              </a:rPr>
              <a:t>Modelage</a:t>
            </a:r>
          </a:p>
        </p:txBody>
      </p:sp>
      <p:pic>
        <p:nvPicPr>
          <p:cNvPr id="13" name="Image 5">
            <a:extLst>
              <a:ext uri="{FF2B5EF4-FFF2-40B4-BE49-F238E27FC236}">
                <a16:creationId xmlns:a16="http://schemas.microsoft.com/office/drawing/2014/main" id="{8F67DF80-3377-88C2-8858-2773AE1645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44253" y="1192462"/>
            <a:ext cx="3503492" cy="2545921"/>
          </a:xfrm>
          <a:prstGeom prst="rect">
            <a:avLst/>
          </a:prstGeom>
        </p:spPr>
      </p:pic>
      <p:grpSp>
        <p:nvGrpSpPr>
          <p:cNvPr id="14" name="Groupe 9">
            <a:extLst>
              <a:ext uri="{FF2B5EF4-FFF2-40B4-BE49-F238E27FC236}">
                <a16:creationId xmlns:a16="http://schemas.microsoft.com/office/drawing/2014/main" id="{7D66805A-4845-FD80-804A-C183910E655C}"/>
              </a:ext>
            </a:extLst>
          </p:cNvPr>
          <p:cNvGrpSpPr/>
          <p:nvPr userDrawn="1"/>
        </p:nvGrpSpPr>
        <p:grpSpPr>
          <a:xfrm>
            <a:off x="5759801" y="1145404"/>
            <a:ext cx="591112" cy="561273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E2D83DE9-3B8E-3EA6-79DA-4EDDD8844EC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02566BFB-6FF0-C108-1D4D-9FEF91C910F7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F11AACC7-6BBA-FB2F-ED06-97D2C944B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886320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tions cl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C00000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C00000"/>
            </a:solidFill>
            <a:ln cap="flat">
              <a:solidFill>
                <a:srgbClr val="C00000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C00000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C00000"/>
          </a:solidFill>
          <a:ln w="25402" cap="flat">
            <a:solidFill>
              <a:srgbClr val="C00000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C00000"/>
          </a:solidFill>
          <a:ln cap="flat">
            <a:solidFill>
              <a:srgbClr val="C00000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C00000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Introduction de notions clés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A64A780A-A595-A463-4E76-42D8AE0D86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787" y="2396885"/>
            <a:ext cx="2432604" cy="2432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8805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âche princip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C00000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C00000"/>
            </a:solidFill>
            <a:ln cap="flat">
              <a:solidFill>
                <a:srgbClr val="C00000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C00000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C00000"/>
          </a:solidFill>
          <a:ln w="25402" cap="flat">
            <a:solidFill>
              <a:srgbClr val="C00000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C00000"/>
          </a:solidFill>
          <a:ln cap="flat">
            <a:solidFill>
              <a:srgbClr val="C00000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C00000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Modelage de la tâche principale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A64A780A-A595-A463-4E76-42D8AE0D86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787" y="2396885"/>
            <a:ext cx="2432604" cy="2432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8420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collective">
    <p:bg>
      <p:bgPr>
        <a:gradFill>
          <a:gsLst>
            <a:gs pos="100000">
              <a:schemeClr val="accent4">
                <a:lumMod val="0"/>
                <a:lumOff val="100000"/>
              </a:schemeClr>
            </a:gs>
            <a:gs pos="21000">
              <a:schemeClr val="accent4">
                <a:lumMod val="0"/>
                <a:lumOff val="100000"/>
              </a:schemeClr>
            </a:gs>
            <a:gs pos="41000">
              <a:srgbClr val="1D6FA9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818CB3E-F584-78E1-8764-EFFBC0C304CB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40E721E3-A192-7DDF-411F-CD6F3A7CBB5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>
              <a:solidFill>
                <a:srgbClr val="0F9ED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70F1763-EFA5-6D9D-B9D5-3013F318A333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F9ED5"/>
                  </a:solidFill>
                  <a:latin typeface="Calibri" panose="020F0502020204030204"/>
                </a:rPr>
                <a:t>Pratique collective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62ED4730-5EB5-C846-AAF0-FA87753C74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id="{79E6CAA1-6560-6DE7-7F6D-A94F7B9BA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506" y="1398207"/>
            <a:ext cx="2206989" cy="2206989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A6DA47B5-A346-C69B-BDB7-D323D56438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822518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en binôme">
    <p:bg>
      <p:bgPr>
        <a:gradFill>
          <a:gsLst>
            <a:gs pos="8000">
              <a:srgbClr val="16537F"/>
            </a:gs>
            <a:gs pos="100000">
              <a:srgbClr val="16537F"/>
            </a:gs>
            <a:gs pos="39000">
              <a:schemeClr val="accent4">
                <a:lumMod val="0"/>
                <a:lumOff val="100000"/>
              </a:schemeClr>
            </a:gs>
            <a:gs pos="73000">
              <a:srgbClr val="16537F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D8193AB-FB1F-142E-2002-6FE9DEB2BFD0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64162B8-DB3E-A677-B3B0-423DFF0BE754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2A46882-096C-691E-AA66-E1636863F4D9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400" b="1" dirty="0">
                <a:solidFill>
                  <a:srgbClr val="0070C0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070C0"/>
                  </a:solidFill>
                  <a:latin typeface="Calibri" panose="020F0502020204030204"/>
                </a:rPr>
                <a:t>Pratique en binôme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979E02AC-1272-F890-A1D4-24BE30689B03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77F27D-3D28-E243-22FE-1AF96E5D09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577" y="1244095"/>
            <a:ext cx="2494771" cy="2494771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FE9A70FA-56D5-E562-AB92-2D1AAFB772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542552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B, l'exercice à travail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Espace réservé du contenu 12">
            <a:extLst>
              <a:ext uri="{FF2B5EF4-FFF2-40B4-BE49-F238E27FC236}">
                <a16:creationId xmlns:a16="http://schemas.microsoft.com/office/drawing/2014/main" id="{DAF3345B-F972-61D2-B05E-3D1433CCAC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8A755D0-1152-1698-AF19-075EF3D3A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225271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B, Correction de l'exerc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Espace réservé du contenu 12">
            <a:extLst>
              <a:ext uri="{FF2B5EF4-FFF2-40B4-BE49-F238E27FC236}">
                <a16:creationId xmlns:a16="http://schemas.microsoft.com/office/drawing/2014/main" id="{DAF3345B-F972-61D2-B05E-3D1433CCAC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Correction de l'exercice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8A755D0-1152-1698-AF19-075EF3D3A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797342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autonome">
    <p:bg>
      <p:bgPr>
        <a:gradFill>
          <a:gsLst>
            <a:gs pos="74000">
              <a:schemeClr val="accent2">
                <a:lumMod val="0"/>
                <a:lumOff val="100000"/>
              </a:schemeClr>
            </a:gs>
            <a:gs pos="2000">
              <a:srgbClr val="8BC145"/>
            </a:gs>
            <a:gs pos="91000">
              <a:srgbClr val="8BC145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56B7B771-D9E6-7703-B664-984A50A9B632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0593496A-7222-9DC4-B8A3-41363F57615D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8BC145"/>
            </a:solidFill>
            <a:ln>
              <a:solidFill>
                <a:srgbClr val="8BC14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00DE2B5-C21D-C983-F082-F6DB19AA8B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8BC145"/>
                  </a:solidFill>
                  <a:latin typeface="Calibri" panose="020F0502020204030204"/>
                </a:rPr>
                <a:t>Pratique autonome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874E8214-1EA9-2524-0E0A-6BE86BDF2C26}"/>
              </a:ext>
            </a:extLst>
          </p:cNvPr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922D62D-2CC4-E988-BDFA-75264CC076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599" y="1158197"/>
            <a:ext cx="2270803" cy="2270803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450EC0AC-AE50-353B-FC81-2F80EE9A46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979409" y="5148686"/>
            <a:ext cx="1488776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601040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, l'exercice à travaill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271092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21137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Espace réservé du contenu 12">
            <a:extLst>
              <a:ext uri="{FF2B5EF4-FFF2-40B4-BE49-F238E27FC236}">
                <a16:creationId xmlns:a16="http://schemas.microsoft.com/office/drawing/2014/main" id="{9DD1B16D-1996-B134-78C1-F1BCCE89F2A7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61AB2B-C65C-FE07-DA69-7E8AF9FA444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150655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ô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Clôture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860537" y="5229083"/>
            <a:ext cx="1499616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05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610444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voir mais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contenu 12">
            <a:extLst>
              <a:ext uri="{FF2B5EF4-FFF2-40B4-BE49-F238E27FC236}">
                <a16:creationId xmlns:a16="http://schemas.microsoft.com/office/drawing/2014/main" id="{C76A0BA3-F678-6E27-051B-2A913F5D5DE5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Ici, vous mettez le devoir à faire à la maison ou la capture d’écran du livret.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F74FCE-19AA-2ABA-0F7A-5BFE91FC403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905540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7D6CB4-D5E0-255A-D1DC-2090D98B6F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07C596B-9060-C73D-988B-933619E2C5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D925645-3992-73C1-B7D9-83B3414DA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D6A59ED-4700-4062-BF8B-2CC57435B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8E9F18B-8E77-9500-6820-87AF5B160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11842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CA458F-2512-35F6-17BC-106AB2510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6E1150-90A2-9F92-2182-EAEED0D411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3A9A9C4-7B64-F690-48DE-91AA2D0A9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731C833-F5F1-19BE-0FC1-22A56E5CB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21557C-E8E2-88A7-3931-25BBB92AE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41373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FD7C76-CA2B-57C8-5B7E-DB8C99C9B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685EAB4-90DB-C44B-3AF0-0122A8A671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E3346BB-CFF7-AD6B-201A-FCF11EC82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F7BDABC-576B-CBBB-3AF1-CFD797E6B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2DF6E42-1452-3011-0330-A7AC64778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2802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013A38-1EBE-A72A-4B94-A778570E4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61F48A-18E1-FE2C-22D9-A835F3976C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1AF196C-C1D3-2EE1-A515-B6A7FA4D72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63FCDA3-0D1C-069E-B43B-AF1C7E2CA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DE20BDA-C5FC-A025-D6F6-EA5CD4B55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DE8B263-4A71-39DD-5C76-0BBAAC67D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6286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397850-407C-3ED9-DCC1-B9B859DD4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E57CD9-B92D-DB20-5A9F-BDE10F3128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FCE6B9E-2F01-D160-23F0-D69401DFC1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1249E26-B33C-4CC0-6A07-C69C8EDBD0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4D1B625-4F39-843A-9038-BFE6319213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5744FDA-B113-EB64-D3C8-ACAA4372C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789C29A-4CC1-DDCD-96B2-4D97D2506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D6D1AF8-30BB-FFA4-8602-8B4B38F8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60309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AB53BB-3E3D-063F-B297-D62AC0441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FFF0F35-A834-44FB-3385-235A2609B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10CADCD-6655-1E71-E9E7-519A7BDBA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2623ADB-4151-BE8E-26E1-9A457A981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57502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1F509CF-6FEC-2EE9-9B15-9A20EE208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2B67623-D981-F7B4-3FB0-0E1E0375D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D62BB9-AC39-EF12-765A-46767DFA6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44212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7DDCB1-A8E4-F8B0-F5A7-24D6B10A3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FEF833B-6463-E8C5-F183-3B5DB3DB47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CF26C76-1698-47EF-8D75-6991869C54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DB30515-19F5-BC27-083C-985C1D3A4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34D5ED6-F0CE-7DE2-BDA4-126FC3500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35274F0-D15B-62AE-743F-E7FEDDD64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82727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05A142-2C20-AFC9-9698-9A9981E5C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43BF5DE-ACA4-E552-2A87-01F046D207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4701E04-9A33-A8A6-6CA8-601B9E71B2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385318D-7A1F-774E-8C7D-646E8D428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2B1F594-F245-3490-1986-61461F012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392BD1E-4AD7-A5A0-CA43-D84AFDB96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0474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E023BC-6740-9B98-BA88-E73BC905D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D15FC6-78AA-2F20-9213-ED07B9D135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61B4A9-ACC0-878C-EEC8-D510BF67E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6C4B90-192C-B2DA-EE2D-91CAD5924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9DFAEF-7D14-9A4E-659C-8F6A371B6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79176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42A9420-E15E-6F2E-09B5-6D70440220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FB2B366-540E-57E6-117D-53B623E054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C4DCEE-3C92-99E5-AEDF-6005AA367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DF65CC-A58F-7C98-A121-99B978E75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7630D65-F02F-F89B-2B64-2FD2F71A6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2517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738;p98">
            <a:extLst>
              <a:ext uri="{FF2B5EF4-FFF2-40B4-BE49-F238E27FC236}">
                <a16:creationId xmlns:a16="http://schemas.microsoft.com/office/drawing/2014/main" id="{1530F5E6-2DBF-5246-2FFD-73AE39131B49}"/>
              </a:ext>
            </a:extLst>
          </p:cNvPr>
          <p:cNvSpPr txBox="1"/>
          <p:nvPr userDrawn="1"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Niveau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</a:t>
            </a:r>
            <a:r>
              <a:rPr lang="fr-FR" sz="10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 </a:t>
            </a:r>
            <a:endParaRPr lang="fr-FR" sz="1100"/>
          </a:p>
        </p:txBody>
      </p:sp>
      <p:pic>
        <p:nvPicPr>
          <p:cNvPr id="24" name="Google Shape;743;p98">
            <a:extLst>
              <a:ext uri="{FF2B5EF4-FFF2-40B4-BE49-F238E27FC236}">
                <a16:creationId xmlns:a16="http://schemas.microsoft.com/office/drawing/2014/main" id="{3C8FAB56-B905-B4D3-C85A-B1EC177899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5" name="Google Shape;744;p98">
            <a:extLst>
              <a:ext uri="{FF2B5EF4-FFF2-40B4-BE49-F238E27FC236}">
                <a16:creationId xmlns:a16="http://schemas.microsoft.com/office/drawing/2014/main" id="{E352CC90-04F9-4FEC-7808-329A389DB36D}"/>
              </a:ext>
            </a:extLst>
          </p:cNvPr>
          <p:cNvSpPr txBox="1"/>
          <p:nvPr userDrawn="1"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Niveau</a:t>
            </a:r>
            <a:r>
              <a:rPr lang="fr-FR" sz="16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Google Shape;745;p98">
            <a:extLst>
              <a:ext uri="{FF2B5EF4-FFF2-40B4-BE49-F238E27FC236}">
                <a16:creationId xmlns:a16="http://schemas.microsoft.com/office/drawing/2014/main" id="{3902D7DD-335C-B83B-FBF0-3461CEB92A0F}"/>
              </a:ext>
            </a:extLst>
          </p:cNvPr>
          <p:cNvSpPr txBox="1"/>
          <p:nvPr userDrawn="1"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1" compatLnSpc="1">
            <a:spAutoFit/>
          </a:bodyPr>
          <a:lstStyle/>
          <a:p>
            <a:pPr algn="ctr" defTabSz="914378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CBF1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4665E728-B129-706A-BDB1-22B94D41AFBF}"/>
              </a:ext>
            </a:extLst>
          </p:cNvPr>
          <p:cNvGrpSpPr/>
          <p:nvPr userDrawn="1"/>
        </p:nvGrpSpPr>
        <p:grpSpPr>
          <a:xfrm>
            <a:off x="271218" y="4592685"/>
            <a:ext cx="6693265" cy="522000"/>
            <a:chOff x="304312" y="4531839"/>
            <a:chExt cx="5990003" cy="696796"/>
          </a:xfrm>
          <a:solidFill>
            <a:srgbClr val="037A40"/>
          </a:solidFill>
        </p:grpSpPr>
        <p:sp>
          <p:nvSpPr>
            <p:cNvPr id="28" name="Google Shape;223;p26">
              <a:extLst>
                <a:ext uri="{FF2B5EF4-FFF2-40B4-BE49-F238E27FC236}">
                  <a16:creationId xmlns:a16="http://schemas.microsoft.com/office/drawing/2014/main" id="{A46CB91A-EBEB-F991-CD39-28DB7BAB45BE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grpFill/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</a:pPr>
              <a:endPara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9" name="Google Shape;735;p98">
              <a:extLst>
                <a:ext uri="{FF2B5EF4-FFF2-40B4-BE49-F238E27FC236}">
                  <a16:creationId xmlns:a16="http://schemas.microsoft.com/office/drawing/2014/main" id="{AD1724B8-EA3E-2F08-C15C-29C1D1553FDD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F462A6B-5C20-3975-F90E-B1FC46965C44}"/>
              </a:ext>
            </a:extLst>
          </p:cNvPr>
          <p:cNvGrpSpPr/>
          <p:nvPr userDrawn="1"/>
        </p:nvGrpSpPr>
        <p:grpSpPr>
          <a:xfrm>
            <a:off x="271218" y="5289789"/>
            <a:ext cx="6693265" cy="522000"/>
            <a:chOff x="304312" y="5304657"/>
            <a:chExt cx="5990003" cy="696796"/>
          </a:xfrm>
          <a:solidFill>
            <a:srgbClr val="00B050"/>
          </a:solidFill>
        </p:grpSpPr>
        <p:sp>
          <p:nvSpPr>
            <p:cNvPr id="32" name="Google Shape;224;p26">
              <a:extLst>
                <a:ext uri="{FF2B5EF4-FFF2-40B4-BE49-F238E27FC236}">
                  <a16:creationId xmlns:a16="http://schemas.microsoft.com/office/drawing/2014/main" id="{DEB7DF84-BD99-EC95-89FA-F9508B730598}"/>
                </a:ext>
              </a:extLst>
            </p:cNvPr>
            <p:cNvSpPr/>
            <p:nvPr/>
          </p:nvSpPr>
          <p:spPr>
            <a:xfrm>
              <a:off x="304312" y="5304657"/>
              <a:ext cx="5990003" cy="696796"/>
            </a:xfrm>
            <a:prstGeom prst="rect">
              <a:avLst/>
            </a:prstGeom>
            <a:grpFill/>
            <a:ln w="38103" cap="flat">
              <a:noFill/>
              <a:prstDash val="solid"/>
            </a:ln>
            <a:effectLst/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  <a:r>
                <a:rPr lang="fr-FR" sz="20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33" name="Google Shape;742;p98">
              <a:extLst>
                <a:ext uri="{FF2B5EF4-FFF2-40B4-BE49-F238E27FC236}">
                  <a16:creationId xmlns:a16="http://schemas.microsoft.com/office/drawing/2014/main" id="{2683E674-65A3-93A9-1D16-D4E9E60AFC0F}"/>
                </a:ext>
              </a:extLst>
            </p:cNvPr>
            <p:cNvSpPr/>
            <p:nvPr/>
          </p:nvSpPr>
          <p:spPr>
            <a:xfrm>
              <a:off x="1850355" y="5380322"/>
              <a:ext cx="65604" cy="545467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pic>
        <p:nvPicPr>
          <p:cNvPr id="35" name="Google Shape;730;p98" descr="الصفحة الرئيسية">
            <a:extLst>
              <a:ext uri="{FF2B5EF4-FFF2-40B4-BE49-F238E27FC236}">
                <a16:creationId xmlns:a16="http://schemas.microsoft.com/office/drawing/2014/main" id="{022D203A-7644-5D55-624B-311DEAA337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5" name="Espace réservé du texte 43">
            <a:extLst>
              <a:ext uri="{FF2B5EF4-FFF2-40B4-BE49-F238E27FC236}">
                <a16:creationId xmlns:a16="http://schemas.microsoft.com/office/drawing/2014/main" id="{7F5E0C99-8D40-CBB2-766A-7131594212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03924" y="1882678"/>
            <a:ext cx="717129" cy="346211"/>
          </a:xfrm>
        </p:spPr>
        <p:txBody>
          <a:bodyPr>
            <a:noAutofit/>
          </a:bodyPr>
          <a:lstStyle>
            <a:lvl1pPr marL="0" indent="0" algn="ctr" defTabSz="914378" rtl="0" eaLnBrk="1" latinLnBrk="0" hangingPunct="1">
              <a:buClrTx/>
              <a:buNone/>
              <a:defRPr lang="fr-FR" sz="1800" b="1" i="0" u="none" strike="noStrike" kern="0" cap="none" spc="0" baseline="0" dirty="0">
                <a:solidFill>
                  <a:srgbClr val="FCBF18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 AC</a:t>
            </a:r>
            <a:endParaRPr lang="fr-FR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F167873-4F2A-2E68-9DEA-31794E958BD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86856" y="2366503"/>
            <a:ext cx="409473" cy="522000"/>
          </a:xfrm>
        </p:spPr>
        <p:txBody>
          <a:bodyPr/>
          <a:lstStyle>
            <a:lvl1pPr>
              <a:buNone/>
              <a:defRPr lang="fr-FR" sz="3000" b="1" i="0" u="none" strike="noStrike" kern="0" cap="none" spc="0" baseline="0" dirty="0">
                <a:solidFill>
                  <a:srgbClr val="037A4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E42638-5610-A241-4463-6A085A6F726B}"/>
              </a:ext>
            </a:extLst>
          </p:cNvPr>
          <p:cNvSpPr txBox="1"/>
          <p:nvPr userDrawn="1"/>
        </p:nvSpPr>
        <p:spPr>
          <a:xfrm>
            <a:off x="391996" y="1378425"/>
            <a:ext cx="89552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5400" b="1" i="0" u="none" strike="noStrike" kern="0" cap="none" spc="0" baseline="0" dirty="0">
                <a:solidFill>
                  <a:srgbClr val="037A40"/>
                </a:solidFill>
                <a:uFillTx/>
                <a:latin typeface="Calibri"/>
                <a:cs typeface="Calibri"/>
              </a:rPr>
              <a:t>Science de la vie et de la terre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17F484-2477-B3F9-BE05-6957BC8C2899}"/>
              </a:ext>
            </a:extLst>
          </p:cNvPr>
          <p:cNvSpPr txBox="1"/>
          <p:nvPr userDrawn="1"/>
        </p:nvSpPr>
        <p:spPr>
          <a:xfrm>
            <a:off x="391997" y="2305050"/>
            <a:ext cx="1519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000" b="1" i="0" u="none" strike="noStrike" kern="0" cap="none" spc="0" baseline="0" dirty="0">
                <a:solidFill>
                  <a:srgbClr val="037A40"/>
                </a:solidFill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Période</a:t>
            </a:r>
            <a:endParaRPr lang="fr-FR" sz="3000" b="1" i="0" u="none" strike="noStrike" kern="0" cap="none" spc="0" baseline="0" dirty="0">
              <a:solidFill>
                <a:srgbClr val="037A40"/>
              </a:solidFill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texte 43">
            <a:extLst>
              <a:ext uri="{FF2B5EF4-FFF2-40B4-BE49-F238E27FC236}">
                <a16:creationId xmlns:a16="http://schemas.microsoft.com/office/drawing/2014/main" id="{7DEC17B5-AD7F-BD47-F7CF-DD89EBC16D6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120815" y="4591216"/>
            <a:ext cx="4843667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5" name="Espace réservé du texte 43">
            <a:extLst>
              <a:ext uri="{FF2B5EF4-FFF2-40B4-BE49-F238E27FC236}">
                <a16:creationId xmlns:a16="http://schemas.microsoft.com/office/drawing/2014/main" id="{DD979FC7-7D7A-BA7E-4DF0-D43F0F90D5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71217" y="4591216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Chapitre 2</a:t>
            </a:r>
            <a:endParaRPr lang="fr-FR" dirty="0"/>
          </a:p>
        </p:txBody>
      </p:sp>
      <p:sp>
        <p:nvSpPr>
          <p:cNvPr id="6" name="Espace réservé du texte 43">
            <a:extLst>
              <a:ext uri="{FF2B5EF4-FFF2-40B4-BE49-F238E27FC236}">
                <a16:creationId xmlns:a16="http://schemas.microsoft.com/office/drawing/2014/main" id="{9A565E53-78F6-3990-8269-7E3C33DC136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71217" y="5288319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Tâche</a:t>
            </a:r>
            <a:r>
              <a:rPr lang="en-US" dirty="0"/>
              <a:t> 1</a:t>
            </a:r>
            <a:endParaRPr lang="fr-FR" dirty="0"/>
          </a:p>
        </p:txBody>
      </p:sp>
      <p:sp>
        <p:nvSpPr>
          <p:cNvPr id="10" name="Espace réservé du texte 43">
            <a:extLst>
              <a:ext uri="{FF2B5EF4-FFF2-40B4-BE49-F238E27FC236}">
                <a16:creationId xmlns:a16="http://schemas.microsoft.com/office/drawing/2014/main" id="{9D40EE84-97BD-1D2C-C9FD-BC704A6339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2120815" y="5288319"/>
            <a:ext cx="4843667" cy="521999"/>
          </a:xfrm>
        </p:spPr>
        <p:txBody>
          <a:bodyPr anchor="ctr">
            <a:normAutofit/>
          </a:bodyPr>
          <a:lstStyle>
            <a:lvl1pPr marL="0" marR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1800" b="1" kern="120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 dirty="0"/>
          </a:p>
        </p:txBody>
      </p:sp>
      <p:pic>
        <p:nvPicPr>
          <p:cNvPr id="3" name="Image 16">
            <a:extLst>
              <a:ext uri="{FF2B5EF4-FFF2-40B4-BE49-F238E27FC236}">
                <a16:creationId xmlns:a16="http://schemas.microsoft.com/office/drawing/2014/main" id="{90524A8E-E48F-3EF0-D60C-1776D259D3B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8780" l="4112" r="93586">
                        <a14:foregroundMark x1="23684" y1="23902" x2="23684" y2="23902"/>
                        <a14:foregroundMark x1="23684" y1="23902" x2="22204" y2="56098"/>
                        <a14:foregroundMark x1="22204" y1="56098" x2="43257" y2="40000"/>
                        <a14:foregroundMark x1="43257" y1="40000" x2="66118" y2="34146"/>
                        <a14:foregroundMark x1="66118" y1="34146" x2="53618" y2="34634"/>
                        <a14:foregroundMark x1="53618" y1="34634" x2="52632" y2="54146"/>
                        <a14:foregroundMark x1="52632" y1="54146" x2="61184" y2="35854"/>
                        <a14:foregroundMark x1="61184" y1="35854" x2="68421" y2="52195"/>
                        <a14:foregroundMark x1="68421" y1="52195" x2="57237" y2="75854"/>
                        <a14:foregroundMark x1="57237" y1="75854" x2="69901" y2="75610"/>
                        <a14:foregroundMark x1="69901" y1="75610" x2="53289" y2="79512"/>
                        <a14:foregroundMark x1="53289" y1="79512" x2="77796" y2="81220"/>
                        <a14:foregroundMark x1="77796" y1="81220" x2="24342" y2="80000"/>
                        <a14:foregroundMark x1="24342" y1="80000" x2="11513" y2="88537"/>
                        <a14:foregroundMark x1="11513" y1="88537" x2="18586" y2="68049"/>
                        <a14:foregroundMark x1="18586" y1="68049" x2="31743" y2="70976"/>
                        <a14:foregroundMark x1="31743" y1="70976" x2="38322" y2="89024"/>
                        <a14:foregroundMark x1="38322" y1="89024" x2="38816" y2="92439"/>
                        <a14:foregroundMark x1="27632" y1="40000" x2="13322" y2="80976"/>
                        <a14:foregroundMark x1="13322" y1="80976" x2="37829" y2="47561"/>
                        <a14:foregroundMark x1="37829" y1="47561" x2="36349" y2="73659"/>
                        <a14:foregroundMark x1="36349" y1="73659" x2="33388" y2="54634"/>
                        <a14:foregroundMark x1="33388" y1="54634" x2="29605" y2="82683"/>
                        <a14:foregroundMark x1="29605" y1="82683" x2="12664" y2="87073"/>
                        <a14:foregroundMark x1="12664" y1="87073" x2="10691" y2="67805"/>
                        <a14:foregroundMark x1="10691" y1="67805" x2="7072" y2="94390"/>
                        <a14:foregroundMark x1="7072" y1="94390" x2="19901" y2="88293"/>
                        <a14:foregroundMark x1="19901" y1="88293" x2="30921" y2="92927"/>
                        <a14:foregroundMark x1="30921" y1="92927" x2="67270" y2="85610"/>
                        <a14:foregroundMark x1="67270" y1="85610" x2="79276" y2="90732"/>
                        <a14:foregroundMark x1="79276" y1="90732" x2="45724" y2="96098"/>
                        <a14:foregroundMark x1="45724" y1="96098" x2="66612" y2="92195"/>
                        <a14:foregroundMark x1="66612" y1="92195" x2="76809" y2="69512"/>
                        <a14:foregroundMark x1="76809" y1="69512" x2="57730" y2="88537"/>
                        <a14:foregroundMark x1="57730" y1="88537" x2="25987" y2="93659"/>
                        <a14:foregroundMark x1="25987" y1="93659" x2="11678" y2="86098"/>
                        <a14:foregroundMark x1="11678" y1="86098" x2="30592" y2="48780"/>
                        <a14:foregroundMark x1="30592" y1="48780" x2="58553" y2="65366"/>
                        <a14:foregroundMark x1="58553" y1="65366" x2="70066" y2="64390"/>
                        <a14:foregroundMark x1="70066" y1="64390" x2="72862" y2="56098"/>
                        <a14:foregroundMark x1="21382" y1="35366" x2="5263" y2="85610"/>
                        <a14:foregroundMark x1="5263" y1="85610" x2="21053" y2="97073"/>
                        <a14:foregroundMark x1="21053" y1="97073" x2="45559" y2="93659"/>
                        <a14:foregroundMark x1="45559" y1="93659" x2="61678" y2="94878"/>
                        <a14:foregroundMark x1="61678" y1="94878" x2="87993" y2="93659"/>
                        <a14:foregroundMark x1="87993" y1="93659" x2="88158" y2="76585"/>
                        <a14:foregroundMark x1="88158" y1="76585" x2="80263" y2="61707"/>
                        <a14:foregroundMark x1="80263" y1="61707" x2="70395" y2="29268"/>
                        <a14:foregroundMark x1="70395" y1="29268" x2="60197" y2="19756"/>
                        <a14:foregroundMark x1="60197" y1="19756" x2="59211" y2="19756"/>
                        <a14:foregroundMark x1="15789" y1="30732" x2="5099" y2="56585"/>
                        <a14:foregroundMark x1="5099" y1="56585" x2="3618" y2="77561"/>
                        <a14:foregroundMark x1="3618" y1="77561" x2="7072" y2="93902"/>
                        <a14:foregroundMark x1="7072" y1="93902" x2="18750" y2="97805"/>
                        <a14:foregroundMark x1="18750" y1="97805" x2="26480" y2="97317"/>
                        <a14:foregroundMark x1="11349" y1="53415" x2="1151" y2="70488"/>
                        <a14:foregroundMark x1="1151" y1="70488" x2="4276" y2="87561"/>
                        <a14:foregroundMark x1="4276" y1="87561" x2="15625" y2="92195"/>
                        <a14:foregroundMark x1="15625" y1="92195" x2="15625" y2="92195"/>
                        <a14:foregroundMark x1="49671" y1="56341" x2="72533" y2="57561"/>
                        <a14:foregroundMark x1="72533" y1="57561" x2="73355" y2="77073"/>
                        <a14:foregroundMark x1="73355" y1="77073" x2="56250" y2="82439"/>
                        <a14:foregroundMark x1="56250" y1="82439" x2="50822" y2="61220"/>
                        <a14:foregroundMark x1="50822" y1="61220" x2="53125" y2="57073"/>
                        <a14:foregroundMark x1="69901" y1="61220" x2="60526" y2="74146"/>
                        <a14:foregroundMark x1="60526" y1="74146" x2="71875" y2="70000"/>
                        <a14:foregroundMark x1="71875" y1="70000" x2="68421" y2="61220"/>
                        <a14:foregroundMark x1="44901" y1="92683" x2="87500" y2="69512"/>
                        <a14:foregroundMark x1="87500" y1="69512" x2="93586" y2="87561"/>
                        <a14:foregroundMark x1="93586" y1="87561" x2="91941" y2="98780"/>
                        <a14:foregroundMark x1="75493" y1="58537" x2="76809" y2="41220"/>
                        <a14:foregroundMark x1="76809" y1="41220" x2="72204" y2="25854"/>
                        <a14:foregroundMark x1="72204" y1="25854" x2="60526" y2="23659"/>
                        <a14:foregroundMark x1="60526" y1="23659" x2="56743" y2="2487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86894" y="3491604"/>
            <a:ext cx="4255186" cy="2869452"/>
          </a:xfrm>
          <a:prstGeom prst="rect">
            <a:avLst/>
          </a:prstGeom>
        </p:spPr>
      </p:pic>
      <p:sp>
        <p:nvSpPr>
          <p:cNvPr id="4" name="Google Shape;735;p98">
            <a:extLst>
              <a:ext uri="{FF2B5EF4-FFF2-40B4-BE49-F238E27FC236}">
                <a16:creationId xmlns:a16="http://schemas.microsoft.com/office/drawing/2014/main" id="{AA32DAC6-E40B-3260-CF4C-57F69A65368F}"/>
              </a:ext>
            </a:extLst>
          </p:cNvPr>
          <p:cNvSpPr/>
          <p:nvPr userDrawn="1"/>
        </p:nvSpPr>
        <p:spPr>
          <a:xfrm>
            <a:off x="1968787" y="4613885"/>
            <a:ext cx="66642" cy="479598"/>
          </a:xfrm>
          <a:custGeom>
            <a:avLst>
              <a:gd name="f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400" kern="0" noProof="0" dirty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1" name="Google Shape;735;p98">
            <a:extLst>
              <a:ext uri="{FF2B5EF4-FFF2-40B4-BE49-F238E27FC236}">
                <a16:creationId xmlns:a16="http://schemas.microsoft.com/office/drawing/2014/main" id="{6706102D-42C9-61DB-F81D-8B81F55C8119}"/>
              </a:ext>
            </a:extLst>
          </p:cNvPr>
          <p:cNvSpPr/>
          <p:nvPr userDrawn="1"/>
        </p:nvSpPr>
        <p:spPr>
          <a:xfrm>
            <a:off x="1968787" y="5310990"/>
            <a:ext cx="66642" cy="479598"/>
          </a:xfrm>
          <a:custGeom>
            <a:avLst>
              <a:gd name="f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400" kern="0" noProof="0" dirty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050384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31603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ode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22727D2-BE22-8622-92D4-25E68C3F1FFB}"/>
              </a:ext>
            </a:extLst>
          </p:cNvPr>
          <p:cNvGrpSpPr/>
          <p:nvPr userDrawn="1"/>
        </p:nvGrpSpPr>
        <p:grpSpPr>
          <a:xfrm>
            <a:off x="326095" y="267178"/>
            <a:ext cx="523639" cy="458540"/>
            <a:chOff x="277892" y="2322046"/>
            <a:chExt cx="828656" cy="786827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41196D48-55A6-0E12-52D3-8A9CEC441622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DF35ECF-4AD4-1636-C7D9-4EF43C28A373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72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BDC5D4E5-59CF-DD84-D4E9-422961FC3B66}"/>
              </a:ext>
            </a:extLst>
          </p:cNvPr>
          <p:cNvSpPr txBox="1"/>
          <p:nvPr userDrawn="1"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10932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PC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48880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897379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271092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21137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37493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06532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L’enseignant contrôle les réalisations d’un échantillon d’élèves avant de passer à la correction au tableau</a:t>
            </a:r>
            <a:endParaRPr lang="fr-FR" dirty="0"/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le devoir à corriger ou capture d’écran du livret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BAB172-2F58-33A8-7C80-58366D5F18E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486967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enseignant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21;p52">
            <a:extLst>
              <a:ext uri="{FF2B5EF4-FFF2-40B4-BE49-F238E27FC236}">
                <a16:creationId xmlns:a16="http://schemas.microsoft.com/office/drawing/2014/main" id="{72ADEC78-C166-E7B6-0228-F3ECC0331BC2}"/>
              </a:ext>
            </a:extLst>
          </p:cNvPr>
          <p:cNvSpPr txBox="1"/>
          <p:nvPr userDrawn="1"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Pages réservées à l’enseignant(e)</a:t>
            </a:r>
            <a:endParaRPr sz="1467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322;p52">
            <a:extLst>
              <a:ext uri="{FF2B5EF4-FFF2-40B4-BE49-F238E27FC236}">
                <a16:creationId xmlns:a16="http://schemas.microsoft.com/office/drawing/2014/main" id="{E4C322F2-106E-8B8C-D527-BEB0DA3609BD}"/>
              </a:ext>
            </a:extLst>
          </p:cNvPr>
          <p:cNvSpPr txBox="1"/>
          <p:nvPr userDrawn="1"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Modelage de la tâche par l’enseignant (explicitation à haute voix)</a:t>
            </a:r>
            <a:endParaRPr sz="1467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8" name="Google Shape;318;p52" descr="Image générée">
            <a:extLst>
              <a:ext uri="{FF2B5EF4-FFF2-40B4-BE49-F238E27FC236}">
                <a16:creationId xmlns:a16="http://schemas.microsoft.com/office/drawing/2014/main" id="{AA7CEDC4-4EAD-5796-C8DE-A3FE218AEFCB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322;p52">
            <a:extLst>
              <a:ext uri="{FF2B5EF4-FFF2-40B4-BE49-F238E27FC236}">
                <a16:creationId xmlns:a16="http://schemas.microsoft.com/office/drawing/2014/main" id="{B506BC51-2309-B11A-BF8E-62D4306DA8F0}"/>
              </a:ext>
            </a:extLst>
          </p:cNvPr>
          <p:cNvSpPr txBox="1"/>
          <p:nvPr userDrawn="1"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Consignes et explications données aux élèves – hors modelage (à dire à haute voix)</a:t>
            </a:r>
            <a:endParaRPr sz="2000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332;p53">
            <a:extLst>
              <a:ext uri="{FF2B5EF4-FFF2-40B4-BE49-F238E27FC236}">
                <a16:creationId xmlns:a16="http://schemas.microsoft.com/office/drawing/2014/main" id="{73DA3CC4-D07A-FD24-06B2-470FF6AFCBFE}"/>
              </a:ext>
            </a:extLst>
          </p:cNvPr>
          <p:cNvSpPr txBox="1"/>
          <p:nvPr userDrawn="1"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Rappel du contrat de classe </a:t>
            </a:r>
            <a:endParaRPr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1" name="Google Shape;336;p53">
            <a:extLst>
              <a:ext uri="{FF2B5EF4-FFF2-40B4-BE49-F238E27FC236}">
                <a16:creationId xmlns:a16="http://schemas.microsoft.com/office/drawing/2014/main" id="{707D932E-E30A-7595-2289-FC158DAB3283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91;p51">
            <a:extLst>
              <a:ext uri="{FF2B5EF4-FFF2-40B4-BE49-F238E27FC236}">
                <a16:creationId xmlns:a16="http://schemas.microsoft.com/office/drawing/2014/main" id="{B102DBF7-8612-EAB2-F4F6-FE2824A33C62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Icônes pour l’enseignant</a:t>
            </a:r>
            <a:endParaRPr lang="fr-FR"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13" name="Groupe 3">
            <a:extLst>
              <a:ext uri="{FF2B5EF4-FFF2-40B4-BE49-F238E27FC236}">
                <a16:creationId xmlns:a16="http://schemas.microsoft.com/office/drawing/2014/main" id="{7C8BB474-F23B-5C87-47EF-B73EA69BFC17}"/>
              </a:ext>
            </a:extLst>
          </p:cNvPr>
          <p:cNvGrpSpPr/>
          <p:nvPr userDrawn="1"/>
        </p:nvGrpSpPr>
        <p:grpSpPr>
          <a:xfrm>
            <a:off x="1153868" y="2019636"/>
            <a:ext cx="814489" cy="699291"/>
            <a:chOff x="277892" y="2322046"/>
            <a:chExt cx="828656" cy="786827"/>
          </a:xfrm>
        </p:grpSpPr>
        <p:sp>
          <p:nvSpPr>
            <p:cNvPr id="14" name="Freeform 2">
              <a:extLst>
                <a:ext uri="{FF2B5EF4-FFF2-40B4-BE49-F238E27FC236}">
                  <a16:creationId xmlns:a16="http://schemas.microsoft.com/office/drawing/2014/main" id="{410781AD-EC8B-9893-FFEA-ADFD5BF9DD5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Freeform 4">
              <a:extLst>
                <a:ext uri="{FF2B5EF4-FFF2-40B4-BE49-F238E27FC236}">
                  <a16:creationId xmlns:a16="http://schemas.microsoft.com/office/drawing/2014/main" id="{50FDC7F3-F5D0-66D4-CD0D-B9EC4EE2A3C9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6" name="Picture 2" descr="Image générée">
            <a:extLst>
              <a:ext uri="{FF2B5EF4-FFF2-40B4-BE49-F238E27FC236}">
                <a16:creationId xmlns:a16="http://schemas.microsoft.com/office/drawing/2014/main" id="{527D9024-1749-B2A5-B66C-218973707C9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53867" y="1023539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52">
            <a:extLst>
              <a:ext uri="{FF2B5EF4-FFF2-40B4-BE49-F238E27FC236}">
                <a16:creationId xmlns:a16="http://schemas.microsoft.com/office/drawing/2014/main" id="{99F2DA21-0D6B-EEDA-E4D7-20FE6425D166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8" name="Google Shape;332;p53">
            <a:extLst>
              <a:ext uri="{FF2B5EF4-FFF2-40B4-BE49-F238E27FC236}">
                <a16:creationId xmlns:a16="http://schemas.microsoft.com/office/drawing/2014/main" id="{D8F68E27-C54B-2365-46CC-80826021819A}"/>
              </a:ext>
            </a:extLst>
          </p:cNvPr>
          <p:cNvSpPr txBox="1"/>
          <p:nvPr userDrawn="1"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Correction du devoir maison</a:t>
            </a:r>
            <a:endParaRPr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931535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élèv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20">
            <a:extLst>
              <a:ext uri="{FF2B5EF4-FFF2-40B4-BE49-F238E27FC236}">
                <a16:creationId xmlns:a16="http://schemas.microsoft.com/office/drawing/2014/main" id="{455484CA-69F8-E897-4194-227636DCF03E}"/>
              </a:ext>
            </a:extLst>
          </p:cNvPr>
          <p:cNvGrpSpPr/>
          <p:nvPr userDrawn="1"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3" name="Google Shape;334;p53">
              <a:extLst>
                <a:ext uri="{FF2B5EF4-FFF2-40B4-BE49-F238E27FC236}">
                  <a16:creationId xmlns:a16="http://schemas.microsoft.com/office/drawing/2014/main" id="{F98C3186-68F4-DA75-23D3-C638DE9F3D4C}"/>
                </a:ext>
              </a:extLst>
            </p:cNvPr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Les élèves travaillent en autonomie</a:t>
              </a:r>
              <a:endParaRPr lang="fr-FR" altLang="fr-FR"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4" name="Google Shape;338;p53">
              <a:extLst>
                <a:ext uri="{FF2B5EF4-FFF2-40B4-BE49-F238E27FC236}">
                  <a16:creationId xmlns:a16="http://schemas.microsoft.com/office/drawing/2014/main" id="{EE8B5758-FC32-6DBC-FA34-8AD293E331F4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" name="Groupe 19">
            <a:extLst>
              <a:ext uri="{FF2B5EF4-FFF2-40B4-BE49-F238E27FC236}">
                <a16:creationId xmlns:a16="http://schemas.microsoft.com/office/drawing/2014/main" id="{6A2A93EC-87F6-95D1-5797-17C55B688302}"/>
              </a:ext>
            </a:extLst>
          </p:cNvPr>
          <p:cNvGrpSpPr/>
          <p:nvPr userDrawn="1"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9" name="Google Shape;335;p53">
              <a:extLst>
                <a:ext uri="{FF2B5EF4-FFF2-40B4-BE49-F238E27FC236}">
                  <a16:creationId xmlns:a16="http://schemas.microsoft.com/office/drawing/2014/main" id="{16265EDD-5F5E-B918-CCF9-5A4977E0A2E1}"/>
                </a:ext>
              </a:extLst>
            </p:cNvPr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Les élèves travaillent en binômes</a:t>
              </a:r>
            </a:p>
          </p:txBody>
        </p:sp>
        <p:pic>
          <p:nvPicPr>
            <p:cNvPr id="20" name="Google Shape;339;p53">
              <a:extLst>
                <a:ext uri="{FF2B5EF4-FFF2-40B4-BE49-F238E27FC236}">
                  <a16:creationId xmlns:a16="http://schemas.microsoft.com/office/drawing/2014/main" id="{43A7DB30-C267-63FA-52A5-387FE7EB281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" name="Groupe 17">
            <a:extLst>
              <a:ext uri="{FF2B5EF4-FFF2-40B4-BE49-F238E27FC236}">
                <a16:creationId xmlns:a16="http://schemas.microsoft.com/office/drawing/2014/main" id="{AB8F74CF-5AE3-7B7C-8F1A-7138C5479B0F}"/>
              </a:ext>
            </a:extLst>
          </p:cNvPr>
          <p:cNvGrpSpPr/>
          <p:nvPr userDrawn="1"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22" name="Google Shape;289;p51">
              <a:extLst>
                <a:ext uri="{FF2B5EF4-FFF2-40B4-BE49-F238E27FC236}">
                  <a16:creationId xmlns:a16="http://schemas.microsoft.com/office/drawing/2014/main" id="{AF9116B7-A8C5-1AC9-6D6A-06E46B310BA3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" name="Google Shape;290;p51">
              <a:extLst>
                <a:ext uri="{FF2B5EF4-FFF2-40B4-BE49-F238E27FC236}">
                  <a16:creationId xmlns:a16="http://schemas.microsoft.com/office/drawing/2014/main" id="{7C2661D8-C739-826A-F71A-B0D3928B2B2F}"/>
                </a:ext>
              </a:extLst>
            </p:cNvPr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écoutent l’enseignant avec attention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24" name="Groupe 16">
            <a:extLst>
              <a:ext uri="{FF2B5EF4-FFF2-40B4-BE49-F238E27FC236}">
                <a16:creationId xmlns:a16="http://schemas.microsoft.com/office/drawing/2014/main" id="{55116010-721E-395D-81F9-3AB0089260C9}"/>
              </a:ext>
            </a:extLst>
          </p:cNvPr>
          <p:cNvGrpSpPr/>
          <p:nvPr userDrawn="1"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25" name="Google Shape;293;p51">
              <a:extLst>
                <a:ext uri="{FF2B5EF4-FFF2-40B4-BE49-F238E27FC236}">
                  <a16:creationId xmlns:a16="http://schemas.microsoft.com/office/drawing/2014/main" id="{7032D0E0-EBEC-53E8-0B49-48526A3D36F9}"/>
                </a:ext>
              </a:extLst>
            </p:cNvPr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lèvent la main pour participer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26" name="Google Shape;294;p51" descr="Lever la main - Icônes mains et gestes gratuites">
              <a:extLst>
                <a:ext uri="{FF2B5EF4-FFF2-40B4-BE49-F238E27FC236}">
                  <a16:creationId xmlns:a16="http://schemas.microsoft.com/office/drawing/2014/main" id="{2ACEC901-186A-BF79-835B-E57B82F459EF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" name="Groupe 4">
            <a:extLst>
              <a:ext uri="{FF2B5EF4-FFF2-40B4-BE49-F238E27FC236}">
                <a16:creationId xmlns:a16="http://schemas.microsoft.com/office/drawing/2014/main" id="{A476E449-2EDB-16AA-E1CA-9C17502AAE06}"/>
              </a:ext>
            </a:extLst>
          </p:cNvPr>
          <p:cNvGrpSpPr/>
          <p:nvPr userDrawn="1"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28" name="Google Shape;333;p53">
              <a:extLst>
                <a:ext uri="{FF2B5EF4-FFF2-40B4-BE49-F238E27FC236}">
                  <a16:creationId xmlns:a16="http://schemas.microsoft.com/office/drawing/2014/main" id="{DFD7CD4B-7B90-E1D3-21AD-ACB5739F4ED9}"/>
                </a:ext>
              </a:extLst>
            </p:cNvPr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utilisent l’ardoise pour répondre</a:t>
              </a:r>
              <a:endParaRPr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29" name="Groupe 26">
              <a:extLst>
                <a:ext uri="{FF2B5EF4-FFF2-40B4-BE49-F238E27FC236}">
                  <a16:creationId xmlns:a16="http://schemas.microsoft.com/office/drawing/2014/main" id="{A0ECEF0B-4454-0780-970F-F29223465F33}"/>
                </a:ext>
              </a:extLst>
            </p:cNvPr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30" name="Google Shape;307;p51" descr="Une image contenant Dessin animé, clipart, Animation, illustration&#10;&#10;Description générée automatiquement">
                <a:extLst>
                  <a:ext uri="{FF2B5EF4-FFF2-40B4-BE49-F238E27FC236}">
                    <a16:creationId xmlns:a16="http://schemas.microsoft.com/office/drawing/2014/main" id="{631B41C6-5093-1874-B93F-DF1E71265567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B7B9C88E-B244-D0E5-DBC7-CAAEF4B2E030}"/>
                  </a:ext>
                </a:extLst>
              </p:cNvPr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fr-FR" sz="1867" kern="0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</p:grpSp>
      </p:grpSp>
      <p:grpSp>
        <p:nvGrpSpPr>
          <p:cNvPr id="32" name="Groupe 18">
            <a:extLst>
              <a:ext uri="{FF2B5EF4-FFF2-40B4-BE49-F238E27FC236}">
                <a16:creationId xmlns:a16="http://schemas.microsoft.com/office/drawing/2014/main" id="{F3573989-899D-DD36-F65B-31E027EEE3BF}"/>
              </a:ext>
            </a:extLst>
          </p:cNvPr>
          <p:cNvGrpSpPr/>
          <p:nvPr userDrawn="1"/>
        </p:nvGrpSpPr>
        <p:grpSpPr>
          <a:xfrm>
            <a:off x="915782" y="3014983"/>
            <a:ext cx="8342891" cy="482880"/>
            <a:chOff x="686836" y="2261237"/>
            <a:chExt cx="6257168" cy="362160"/>
          </a:xfrm>
        </p:grpSpPr>
        <p:sp>
          <p:nvSpPr>
            <p:cNvPr id="33" name="Google Shape;295;p51">
              <a:extLst>
                <a:ext uri="{FF2B5EF4-FFF2-40B4-BE49-F238E27FC236}">
                  <a16:creationId xmlns:a16="http://schemas.microsoft.com/office/drawing/2014/main" id="{6D8A138A-8404-BF79-B7CE-ED709CE3DE1C}"/>
                </a:ext>
              </a:extLst>
            </p:cNvPr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élèvent gardent des traces écrites sur les livrets ou leurs cahiers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34" name="Groupe 37">
              <a:extLst>
                <a:ext uri="{FF2B5EF4-FFF2-40B4-BE49-F238E27FC236}">
                  <a16:creationId xmlns:a16="http://schemas.microsoft.com/office/drawing/2014/main" id="{D258F6F1-54E9-CC65-6804-B72492331640}"/>
                </a:ext>
              </a:extLst>
            </p:cNvPr>
            <p:cNvGrpSpPr/>
            <p:nvPr/>
          </p:nvGrpSpPr>
          <p:grpSpPr>
            <a:xfrm>
              <a:off x="686836" y="2261237"/>
              <a:ext cx="413750" cy="353971"/>
              <a:chOff x="10280460" y="4850932"/>
              <a:chExt cx="630930" cy="588164"/>
            </a:xfrm>
          </p:grpSpPr>
          <p:pic>
            <p:nvPicPr>
              <p:cNvPr id="35" name="Picture 7">
                <a:extLst>
                  <a:ext uri="{FF2B5EF4-FFF2-40B4-BE49-F238E27FC236}">
                    <a16:creationId xmlns:a16="http://schemas.microsoft.com/office/drawing/2014/main" id="{D769BB9A-B098-79E1-8239-99CA09660C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36" name="Picture 7">
                <a:extLst>
                  <a:ext uri="{FF2B5EF4-FFF2-40B4-BE49-F238E27FC236}">
                    <a16:creationId xmlns:a16="http://schemas.microsoft.com/office/drawing/2014/main" id="{C784C1E5-128D-2566-862A-59901DE4B6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sp>
        <p:nvSpPr>
          <p:cNvPr id="37" name="Google Shape;291;p51">
            <a:extLst>
              <a:ext uri="{FF2B5EF4-FFF2-40B4-BE49-F238E27FC236}">
                <a16:creationId xmlns:a16="http://schemas.microsoft.com/office/drawing/2014/main" id="{A40F8BC1-7C32-736A-15E5-657A517D14A8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Icônes pour l’élève</a:t>
            </a:r>
            <a:endParaRPr lang="fr-FR"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8" name="Google Shape;335;p53">
            <a:extLst>
              <a:ext uri="{FF2B5EF4-FFF2-40B4-BE49-F238E27FC236}">
                <a16:creationId xmlns:a16="http://schemas.microsoft.com/office/drawing/2014/main" id="{2369AF76-2833-62D1-EB9E-5C27BDD16343}"/>
              </a:ext>
            </a:extLst>
          </p:cNvPr>
          <p:cNvSpPr txBox="1"/>
          <p:nvPr userDrawn="1"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-MA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L</a:t>
            </a: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es élèves passent au tableau</a:t>
            </a:r>
            <a:endParaRPr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9" name="Picture 1">
            <a:extLst>
              <a:ext uri="{FF2B5EF4-FFF2-40B4-BE49-F238E27FC236}">
                <a16:creationId xmlns:a16="http://schemas.microsoft.com/office/drawing/2014/main" id="{6AE998C4-B93B-EDF2-241A-2D56A1D7A190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hq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575" y="5298758"/>
            <a:ext cx="648055" cy="648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684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tériel nécessair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250;p28">
            <a:extLst>
              <a:ext uri="{FF2B5EF4-FFF2-40B4-BE49-F238E27FC236}">
                <a16:creationId xmlns:a16="http://schemas.microsoft.com/office/drawing/2014/main" id="{A8360E5E-9716-211B-4AB4-F30E96005C08}"/>
              </a:ext>
            </a:extLst>
          </p:cNvPr>
          <p:cNvGrpSpPr/>
          <p:nvPr userDrawn="1"/>
        </p:nvGrpSpPr>
        <p:grpSpPr>
          <a:xfrm>
            <a:off x="1306286" y="1032992"/>
            <a:ext cx="9579427" cy="5403036"/>
            <a:chOff x="1619475" y="1029778"/>
            <a:chExt cx="6095701" cy="3804525"/>
          </a:xfrm>
        </p:grpSpPr>
        <p:sp>
          <p:nvSpPr>
            <p:cNvPr id="7" name="Google Shape;251;p28">
              <a:extLst>
                <a:ext uri="{FF2B5EF4-FFF2-40B4-BE49-F238E27FC236}">
                  <a16:creationId xmlns:a16="http://schemas.microsoft.com/office/drawing/2014/main" id="{FA17CCFF-EE09-3EC4-5D73-7FB52CE59901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8" name="Google Shape;252;p28">
              <a:extLst>
                <a:ext uri="{FF2B5EF4-FFF2-40B4-BE49-F238E27FC236}">
                  <a16:creationId xmlns:a16="http://schemas.microsoft.com/office/drawing/2014/main" id="{ECBB120E-536C-8FEB-869A-62ABAFAC3241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9" name="Google Shape;255;p28">
            <a:extLst>
              <a:ext uri="{FF2B5EF4-FFF2-40B4-BE49-F238E27FC236}">
                <a16:creationId xmlns:a16="http://schemas.microsoft.com/office/drawing/2014/main" id="{A70412DC-1D3C-A7CC-7D08-6DA571BCD97C}"/>
              </a:ext>
            </a:extLst>
          </p:cNvPr>
          <p:cNvSpPr/>
          <p:nvPr userDrawn="1"/>
        </p:nvSpPr>
        <p:spPr>
          <a:xfrm>
            <a:off x="948075" y="18148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457189"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nécessaire</a:t>
            </a:r>
          </a:p>
        </p:txBody>
      </p:sp>
      <p:sp>
        <p:nvSpPr>
          <p:cNvPr id="10" name="Google Shape;995;p109">
            <a:extLst>
              <a:ext uri="{FF2B5EF4-FFF2-40B4-BE49-F238E27FC236}">
                <a16:creationId xmlns:a16="http://schemas.microsoft.com/office/drawing/2014/main" id="{22D538A4-3182-65C8-6ABA-050037FC3F41}"/>
              </a:ext>
            </a:extLst>
          </p:cNvPr>
          <p:cNvSpPr txBox="1"/>
          <p:nvPr userDrawn="1"/>
        </p:nvSpPr>
        <p:spPr>
          <a:xfrm>
            <a:off x="1508625" y="1416789"/>
            <a:ext cx="4266849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4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l’enseignant</a:t>
            </a:r>
          </a:p>
        </p:txBody>
      </p:sp>
      <p:sp>
        <p:nvSpPr>
          <p:cNvPr id="11" name="Google Shape;996;p109">
            <a:extLst>
              <a:ext uri="{FF2B5EF4-FFF2-40B4-BE49-F238E27FC236}">
                <a16:creationId xmlns:a16="http://schemas.microsoft.com/office/drawing/2014/main" id="{66364002-3C43-EA1F-98DB-2415C1736FA0}"/>
              </a:ext>
            </a:extLst>
          </p:cNvPr>
          <p:cNvSpPr txBox="1"/>
          <p:nvPr userDrawn="1"/>
        </p:nvSpPr>
        <p:spPr>
          <a:xfrm>
            <a:off x="5991497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l’élève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0826B0B-A604-22AA-6B36-0CE111A532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8544238" y="4865352"/>
            <a:ext cx="1564020" cy="17425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8EC4882-7C52-C087-E415-A9FE7DECFDE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8786281" y="2316888"/>
            <a:ext cx="1478097" cy="1109845"/>
          </a:xfrm>
          <a:prstGeom prst="rect">
            <a:avLst/>
          </a:prstGeom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0BC54C1-3967-5578-4E72-B4CAFC18A08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492110" y="5381605"/>
            <a:ext cx="413335" cy="397411"/>
          </a:xfrm>
          <a:prstGeom prst="rect">
            <a:avLst/>
          </a:prstGeom>
        </p:spPr>
      </p:pic>
      <p:pic>
        <p:nvPicPr>
          <p:cNvPr id="40" name="Picture 4">
            <a:extLst>
              <a:ext uri="{FF2B5EF4-FFF2-40B4-BE49-F238E27FC236}">
                <a16:creationId xmlns:a16="http://schemas.microsoft.com/office/drawing/2014/main" id="{CC630518-916E-ACA4-D8BB-8D1B317C61B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475" y="4700745"/>
            <a:ext cx="1491516" cy="108039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ZoneTexte 10">
            <a:extLst>
              <a:ext uri="{FF2B5EF4-FFF2-40B4-BE49-F238E27FC236}">
                <a16:creationId xmlns:a16="http://schemas.microsoft.com/office/drawing/2014/main" id="{136304CA-9344-CA01-AF56-88EE7AC7B643}"/>
              </a:ext>
            </a:extLst>
          </p:cNvPr>
          <p:cNvSpPr txBox="1"/>
          <p:nvPr userDrawn="1"/>
        </p:nvSpPr>
        <p:spPr>
          <a:xfrm>
            <a:off x="8617364" y="3426733"/>
            <a:ext cx="1907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Cahier de l’élève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3213196-BB7D-7049-E6FD-D6A3E6F126B3}"/>
              </a:ext>
            </a:extLst>
          </p:cNvPr>
          <p:cNvSpPr/>
          <p:nvPr userDrawn="1"/>
        </p:nvSpPr>
        <p:spPr>
          <a:xfrm>
            <a:off x="4218715" y="3878375"/>
            <a:ext cx="1349291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Fiche technique de préparation de la séance</a:t>
            </a:r>
          </a:p>
        </p:txBody>
      </p:sp>
      <p:pic>
        <p:nvPicPr>
          <p:cNvPr id="43" name="Image 20">
            <a:extLst>
              <a:ext uri="{FF2B5EF4-FFF2-40B4-BE49-F238E27FC236}">
                <a16:creationId xmlns:a16="http://schemas.microsoft.com/office/drawing/2014/main" id="{F7D6FA7E-4E73-2155-87D8-FD7655791AF4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010586" y="2316888"/>
            <a:ext cx="1765551" cy="1457749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035B0005-5CB7-5851-ED75-A8F4E9987C07}"/>
              </a:ext>
            </a:extLst>
          </p:cNvPr>
          <p:cNvSpPr/>
          <p:nvPr userDrawn="1"/>
        </p:nvSpPr>
        <p:spPr>
          <a:xfrm>
            <a:off x="2118499" y="3514273"/>
            <a:ext cx="134929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Support PPT</a:t>
            </a:r>
          </a:p>
        </p:txBody>
      </p:sp>
      <p:sp>
        <p:nvSpPr>
          <p:cNvPr id="45" name="ZoneTexte 24">
            <a:extLst>
              <a:ext uri="{FF2B5EF4-FFF2-40B4-BE49-F238E27FC236}">
                <a16:creationId xmlns:a16="http://schemas.microsoft.com/office/drawing/2014/main" id="{212D7E7D-188B-E302-A4A1-B9D9218ED360}"/>
              </a:ext>
            </a:extLst>
          </p:cNvPr>
          <p:cNvSpPr txBox="1"/>
          <p:nvPr userDrawn="1"/>
        </p:nvSpPr>
        <p:spPr>
          <a:xfrm>
            <a:off x="6383334" y="3948484"/>
            <a:ext cx="1907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Livret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E158C153-CEB9-6B25-4344-46AB868B415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773800" y="2320200"/>
            <a:ext cx="1976400" cy="1108800"/>
          </a:xfrm>
        </p:spPr>
        <p:txBody>
          <a:bodyPr/>
          <a:lstStyle/>
          <a:p>
            <a:endParaRPr lang="fr-FR"/>
          </a:p>
        </p:txBody>
      </p:sp>
      <p:sp>
        <p:nvSpPr>
          <p:cNvPr id="48" name="Picture Placeholder 46">
            <a:extLst>
              <a:ext uri="{FF2B5EF4-FFF2-40B4-BE49-F238E27FC236}">
                <a16:creationId xmlns:a16="http://schemas.microsoft.com/office/drawing/2014/main" id="{F5AA724E-4917-3B05-FA7A-466E7FD5919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847600" y="4260622"/>
            <a:ext cx="1828800" cy="1728000"/>
          </a:xfrm>
        </p:spPr>
        <p:txBody>
          <a:bodyPr/>
          <a:lstStyle/>
          <a:p>
            <a:endParaRPr lang="fr-FR"/>
          </a:p>
        </p:txBody>
      </p:sp>
      <p:sp>
        <p:nvSpPr>
          <p:cNvPr id="49" name="Picture Placeholder 46">
            <a:extLst>
              <a:ext uri="{FF2B5EF4-FFF2-40B4-BE49-F238E27FC236}">
                <a16:creationId xmlns:a16="http://schemas.microsoft.com/office/drawing/2014/main" id="{824CE353-F760-8F0B-B724-42EC32B6F96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70034" y="2373367"/>
            <a:ext cx="1134000" cy="1587600"/>
          </a:xfrm>
        </p:spPr>
        <p:txBody>
          <a:bodyPr/>
          <a:lstStyle/>
          <a:p>
            <a:endParaRPr lang="fr-FR"/>
          </a:p>
        </p:txBody>
      </p:sp>
      <p:pic>
        <p:nvPicPr>
          <p:cNvPr id="50" name="Picture 49" descr="Image générée">
            <a:extLst>
              <a:ext uri="{FF2B5EF4-FFF2-40B4-BE49-F238E27FC236}">
                <a16:creationId xmlns:a16="http://schemas.microsoft.com/office/drawing/2014/main" id="{5F3834D9-D25B-1AA0-4467-FDDA80A5FD8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45028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érage dans le chapitr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Repérage dans </a:t>
            </a:r>
            <a:r>
              <a:rPr lang="fr-FR" sz="3200" b="1" kern="0" dirty="0">
                <a:solidFill>
                  <a:srgbClr val="44546A"/>
                </a:solidFill>
                <a:latin typeface="Calibri"/>
                <a:cs typeface="Calibri"/>
              </a:rPr>
              <a:t>le chapitre</a:t>
            </a:r>
            <a:endParaRPr lang="fr-FR" sz="3200" i="1" kern="0" dirty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Google Shape;286;p29">
            <a:extLst>
              <a:ext uri="{FF2B5EF4-FFF2-40B4-BE49-F238E27FC236}">
                <a16:creationId xmlns:a16="http://schemas.microsoft.com/office/drawing/2014/main" id="{ABDCD58E-FB84-201F-97D0-4B520E132A8C}"/>
              </a:ext>
            </a:extLst>
          </p:cNvPr>
          <p:cNvSpPr>
            <a:spLocks/>
          </p:cNvSpPr>
          <p:nvPr userDrawn="1"/>
        </p:nvSpPr>
        <p:spPr>
          <a:xfrm>
            <a:off x="3132175" y="2873353"/>
            <a:ext cx="8145605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>
              <a:defRPr/>
            </a:pPr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9" name="Google Shape;289;p29">
            <a:extLst>
              <a:ext uri="{FF2B5EF4-FFF2-40B4-BE49-F238E27FC236}">
                <a16:creationId xmlns:a16="http://schemas.microsoft.com/office/drawing/2014/main" id="{4017964E-FA83-761C-86B1-3E5647955B13}"/>
              </a:ext>
            </a:extLst>
          </p:cNvPr>
          <p:cNvSpPr>
            <a:spLocks/>
          </p:cNvSpPr>
          <p:nvPr userDrawn="1"/>
        </p:nvSpPr>
        <p:spPr>
          <a:xfrm>
            <a:off x="1703823" y="2873356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2D8B298-C52A-F641-FE46-F63A5D014E5F}"/>
              </a:ext>
            </a:extLst>
          </p:cNvPr>
          <p:cNvSpPr>
            <a:spLocks/>
          </p:cNvSpPr>
          <p:nvPr userDrawn="1"/>
        </p:nvSpPr>
        <p:spPr>
          <a:xfrm>
            <a:off x="948074" y="1308144"/>
            <a:ext cx="10321337" cy="55447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ACE85E0A-429A-B51A-FED1-DABE33E433B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6582" y="1308064"/>
            <a:ext cx="10321200" cy="554400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Chapitre 1 : Relations vivant-vivant</a:t>
            </a:r>
            <a:endParaRPr lang="fr-FR" dirty="0"/>
          </a:p>
        </p:txBody>
      </p:sp>
      <p:sp>
        <p:nvSpPr>
          <p:cNvPr id="33" name="Text Placeholder 30">
            <a:extLst>
              <a:ext uri="{FF2B5EF4-FFF2-40B4-BE49-F238E27FC236}">
                <a16:creationId xmlns:a16="http://schemas.microsoft.com/office/drawing/2014/main" id="{74B77D63-73E9-1593-011E-46752471AAC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03823" y="2873199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1</a:t>
            </a:r>
          </a:p>
        </p:txBody>
      </p:sp>
      <p:sp>
        <p:nvSpPr>
          <p:cNvPr id="36" name="Text Placeholder 30">
            <a:extLst>
              <a:ext uri="{FF2B5EF4-FFF2-40B4-BE49-F238E27FC236}">
                <a16:creationId xmlns:a16="http://schemas.microsoft.com/office/drawing/2014/main" id="{5F879908-CFB2-F5B3-9CE2-A65F5F3E622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139379" y="2873199"/>
            <a:ext cx="8144401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>
              <a:defRPr/>
            </a:pPr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Identifier le type de relation d’exploitation et ses caractéristiques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89CEE65-9627-A065-406C-D0416F5E70D1}"/>
              </a:ext>
            </a:extLst>
          </p:cNvPr>
          <p:cNvSpPr>
            <a:spLocks/>
          </p:cNvSpPr>
          <p:nvPr userDrawn="1"/>
        </p:nvSpPr>
        <p:spPr>
          <a:xfrm>
            <a:off x="1339721" y="2120717"/>
            <a:ext cx="9898863" cy="494615"/>
          </a:xfrm>
          <a:prstGeom prst="rect">
            <a:avLst/>
          </a:prstGeom>
          <a:solidFill>
            <a:srgbClr val="1D6F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Text Placeholder 30">
            <a:extLst>
              <a:ext uri="{FF2B5EF4-FFF2-40B4-BE49-F238E27FC236}">
                <a16:creationId xmlns:a16="http://schemas.microsoft.com/office/drawing/2014/main" id="{5C1F621F-48A7-3B73-016A-666E3888307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348223" y="2120637"/>
            <a:ext cx="9898732" cy="494546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Séquence</a:t>
            </a:r>
            <a:r>
              <a:rPr lang="en-US" dirty="0"/>
              <a:t> 1 : Relations </a:t>
            </a:r>
            <a:r>
              <a:rPr lang="en-US" dirty="0" err="1"/>
              <a:t>d’exploitation</a:t>
            </a:r>
            <a:endParaRPr lang="en-US" dirty="0"/>
          </a:p>
        </p:txBody>
      </p:sp>
      <p:sp>
        <p:nvSpPr>
          <p:cNvPr id="9" name="Google Shape;286;p29">
            <a:extLst>
              <a:ext uri="{FF2B5EF4-FFF2-40B4-BE49-F238E27FC236}">
                <a16:creationId xmlns:a16="http://schemas.microsoft.com/office/drawing/2014/main" id="{4D9B2296-F4A8-F01C-635B-95350C14B275}"/>
              </a:ext>
            </a:extLst>
          </p:cNvPr>
          <p:cNvSpPr>
            <a:spLocks/>
          </p:cNvSpPr>
          <p:nvPr userDrawn="1"/>
        </p:nvSpPr>
        <p:spPr>
          <a:xfrm>
            <a:off x="3140677" y="4683091"/>
            <a:ext cx="8145605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8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>
              <a:defRPr/>
            </a:pPr>
            <a:endParaRPr lang="fr-FR" sz="2000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289;p29">
            <a:extLst>
              <a:ext uri="{FF2B5EF4-FFF2-40B4-BE49-F238E27FC236}">
                <a16:creationId xmlns:a16="http://schemas.microsoft.com/office/drawing/2014/main" id="{82EC8553-22FA-A547-D471-3AF6D6395AAE}"/>
              </a:ext>
            </a:extLst>
          </p:cNvPr>
          <p:cNvSpPr>
            <a:spLocks/>
          </p:cNvSpPr>
          <p:nvPr userDrawn="1"/>
        </p:nvSpPr>
        <p:spPr>
          <a:xfrm>
            <a:off x="1702674" y="4682937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8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1" name="Text Placeholder 30">
            <a:extLst>
              <a:ext uri="{FF2B5EF4-FFF2-40B4-BE49-F238E27FC236}">
                <a16:creationId xmlns:a16="http://schemas.microsoft.com/office/drawing/2014/main" id="{6CD6B33D-72A6-DA03-1907-6091D050691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702674" y="4682780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2</a:t>
            </a:r>
          </a:p>
        </p:txBody>
      </p:sp>
      <p:sp>
        <p:nvSpPr>
          <p:cNvPr id="12" name="Text Placeholder 30">
            <a:extLst>
              <a:ext uri="{FF2B5EF4-FFF2-40B4-BE49-F238E27FC236}">
                <a16:creationId xmlns:a16="http://schemas.microsoft.com/office/drawing/2014/main" id="{60559DCE-9034-76AA-7F03-AD960D4C0BC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147881" y="4682937"/>
            <a:ext cx="8144401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>
              <a:defRPr/>
            </a:pPr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Identifier le type de relation de compétition ou mutualisme et leurs caractéristiques.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1D96935-9C28-F26E-BED5-5A912445CB69}"/>
              </a:ext>
            </a:extLst>
          </p:cNvPr>
          <p:cNvSpPr>
            <a:spLocks/>
          </p:cNvSpPr>
          <p:nvPr userDrawn="1"/>
        </p:nvSpPr>
        <p:spPr>
          <a:xfrm>
            <a:off x="1348223" y="3930455"/>
            <a:ext cx="9898863" cy="494615"/>
          </a:xfrm>
          <a:prstGeom prst="rect">
            <a:avLst/>
          </a:prstGeom>
          <a:solidFill>
            <a:srgbClr val="1D6F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4" name="Text Placeholder 30">
            <a:extLst>
              <a:ext uri="{FF2B5EF4-FFF2-40B4-BE49-F238E27FC236}">
                <a16:creationId xmlns:a16="http://schemas.microsoft.com/office/drawing/2014/main" id="{31D148C6-5492-AED5-7F54-3E33BB132E1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356725" y="3930375"/>
            <a:ext cx="9898732" cy="494546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Séquence</a:t>
            </a:r>
            <a:r>
              <a:rPr lang="en-US" dirty="0"/>
              <a:t> 2 : </a:t>
            </a:r>
            <a:r>
              <a:rPr lang="fr-FR" dirty="0"/>
              <a:t>Relations de compétition et de mutualisme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40452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ientations didactiques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853;p104">
            <a:extLst>
              <a:ext uri="{FF2B5EF4-FFF2-40B4-BE49-F238E27FC236}">
                <a16:creationId xmlns:a16="http://schemas.microsoft.com/office/drawing/2014/main" id="{C295CB38-5765-1953-FCB3-90200B7911C4}"/>
              </a:ext>
            </a:extLst>
          </p:cNvPr>
          <p:cNvSpPr/>
          <p:nvPr userDrawn="1"/>
        </p:nvSpPr>
        <p:spPr>
          <a:xfrm>
            <a:off x="825760" y="226972"/>
            <a:ext cx="9932872" cy="49410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Orientations didactiques pour cette séance</a:t>
            </a:r>
            <a:endParaRPr lang="en-US" sz="2400" kern="0" dirty="0">
              <a:solidFill>
                <a:srgbClr val="44546A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5" name="Picture 14" descr="Image générée">
            <a:extLst>
              <a:ext uri="{FF2B5EF4-FFF2-40B4-BE49-F238E27FC236}">
                <a16:creationId xmlns:a16="http://schemas.microsoft.com/office/drawing/2014/main" id="{381B1BC2-8735-DB66-B5F6-3C1A854D65A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0615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Pédagogique Effica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Pratique Pédagogique Efficace de la Semaine</a:t>
            </a: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à coins arrondis 2">
            <a:extLst>
              <a:ext uri="{FF2B5EF4-FFF2-40B4-BE49-F238E27FC236}">
                <a16:creationId xmlns:a16="http://schemas.microsoft.com/office/drawing/2014/main" id="{07817361-C8BF-DC04-5CC1-00D7EE33E80A}"/>
              </a:ext>
            </a:extLst>
          </p:cNvPr>
          <p:cNvSpPr/>
          <p:nvPr userDrawn="1"/>
        </p:nvSpPr>
        <p:spPr>
          <a:xfrm>
            <a:off x="304800" y="1262245"/>
            <a:ext cx="11291147" cy="5597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Donner un feedback de manière efficace aux élèves</a:t>
            </a:r>
          </a:p>
        </p:txBody>
      </p:sp>
      <p:sp>
        <p:nvSpPr>
          <p:cNvPr id="7" name="Rectangle à coins arrondis 13">
            <a:extLst>
              <a:ext uri="{FF2B5EF4-FFF2-40B4-BE49-F238E27FC236}">
                <a16:creationId xmlns:a16="http://schemas.microsoft.com/office/drawing/2014/main" id="{710314CC-0AB6-DA63-763A-7BA531C34D31}"/>
              </a:ext>
            </a:extLst>
          </p:cNvPr>
          <p:cNvSpPr/>
          <p:nvPr userDrawn="1"/>
        </p:nvSpPr>
        <p:spPr>
          <a:xfrm>
            <a:off x="304800" y="2628796"/>
            <a:ext cx="2873248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Pourquoi c’est important ?</a:t>
            </a:r>
          </a:p>
        </p:txBody>
      </p:sp>
      <p:pic>
        <p:nvPicPr>
          <p:cNvPr id="8" name="Image 18">
            <a:extLst>
              <a:ext uri="{FF2B5EF4-FFF2-40B4-BE49-F238E27FC236}">
                <a16:creationId xmlns:a16="http://schemas.microsoft.com/office/drawing/2014/main" id="{BE35A20A-79A6-BC4C-B761-793B343AFC4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41874" y="1158017"/>
            <a:ext cx="1137399" cy="751840"/>
          </a:xfrm>
          <a:prstGeom prst="rect">
            <a:avLst/>
          </a:prstGeom>
          <a:ln w="38100">
            <a:solidFill>
              <a:srgbClr val="156082"/>
            </a:solidFill>
          </a:ln>
        </p:spPr>
      </p:pic>
      <p:sp>
        <p:nvSpPr>
          <p:cNvPr id="9" name="Rectangle à coins arrondis 22">
            <a:extLst>
              <a:ext uri="{FF2B5EF4-FFF2-40B4-BE49-F238E27FC236}">
                <a16:creationId xmlns:a16="http://schemas.microsoft.com/office/drawing/2014/main" id="{231233C5-A6EF-A81F-8794-ECA65494280A}"/>
              </a:ext>
            </a:extLst>
          </p:cNvPr>
          <p:cNvSpPr/>
          <p:nvPr userDrawn="1"/>
        </p:nvSpPr>
        <p:spPr>
          <a:xfrm>
            <a:off x="362779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Bonnes pratiques</a:t>
            </a:r>
          </a:p>
        </p:txBody>
      </p:sp>
      <p:sp>
        <p:nvSpPr>
          <p:cNvPr id="10" name="Rectangle à coins arrondis 23">
            <a:extLst>
              <a:ext uri="{FF2B5EF4-FFF2-40B4-BE49-F238E27FC236}">
                <a16:creationId xmlns:a16="http://schemas.microsoft.com/office/drawing/2014/main" id="{224B6940-5456-5257-0478-EEF645943074}"/>
              </a:ext>
            </a:extLst>
          </p:cNvPr>
          <p:cNvSpPr/>
          <p:nvPr userDrawn="1"/>
        </p:nvSpPr>
        <p:spPr>
          <a:xfrm>
            <a:off x="783674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Pratiques à éviter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5BE10E1-FAE9-07F0-EE56-E170BA07A2EC}"/>
              </a:ext>
            </a:extLst>
          </p:cNvPr>
          <p:cNvSpPr/>
          <p:nvPr userDrawn="1"/>
        </p:nvSpPr>
        <p:spPr>
          <a:xfrm>
            <a:off x="304800" y="6150185"/>
            <a:ext cx="11291147" cy="6773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 plus d’informations Veuillez consulter le lien Suivant : </a:t>
            </a:r>
          </a:p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Autres questions ? Veuillez Contacter l’inspecteur encadrant</a:t>
            </a:r>
          </a:p>
        </p:txBody>
      </p:sp>
      <p:pic>
        <p:nvPicPr>
          <p:cNvPr id="42" name="Graphic 41" descr="Handshake with solid fill">
            <a:extLst>
              <a:ext uri="{FF2B5EF4-FFF2-40B4-BE49-F238E27FC236}">
                <a16:creationId xmlns:a16="http://schemas.microsoft.com/office/drawing/2014/main" id="{43B73333-66C9-B016-85F3-57ED66A47BC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21083" y="1993815"/>
            <a:ext cx="549076" cy="549076"/>
          </a:xfrm>
          <a:prstGeom prst="rect">
            <a:avLst/>
          </a:prstGeom>
        </p:spPr>
      </p:pic>
      <p:pic>
        <p:nvPicPr>
          <p:cNvPr id="44" name="Graphic 43" descr="No sign with solid fill">
            <a:extLst>
              <a:ext uri="{FF2B5EF4-FFF2-40B4-BE49-F238E27FC236}">
                <a16:creationId xmlns:a16="http://schemas.microsoft.com/office/drawing/2014/main" id="{010C90E2-D2BB-4844-7DD3-B8E18C29F8E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640956" y="2013585"/>
            <a:ext cx="500918" cy="500918"/>
          </a:xfrm>
          <a:prstGeom prst="rect">
            <a:avLst/>
          </a:prstGeom>
        </p:spPr>
      </p:pic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99ABF8C0-44A0-D350-70D7-F757FE2866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3322" y="3190552"/>
            <a:ext cx="2873248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1" name="Text Placeholder 49">
            <a:extLst>
              <a:ext uri="{FF2B5EF4-FFF2-40B4-BE49-F238E27FC236}">
                <a16:creationId xmlns:a16="http://schemas.microsoft.com/office/drawing/2014/main" id="{93ED2D80-264B-2858-5374-3ACA0D7E43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7796" y="3190551"/>
            <a:ext cx="3759199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2" name="Text Placeholder 49">
            <a:extLst>
              <a:ext uri="{FF2B5EF4-FFF2-40B4-BE49-F238E27FC236}">
                <a16:creationId xmlns:a16="http://schemas.microsoft.com/office/drawing/2014/main" id="{F3B207E1-EF2D-9BAB-F462-3268E1DEBF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16647" y="3190551"/>
            <a:ext cx="3779300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30863B3-86D2-D6DA-8984-19E4C3B9736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48039" y="6238017"/>
            <a:ext cx="4493835" cy="389965"/>
          </a:xfr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« </a:t>
            </a: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  <a:hlinkClick r:id="rId8"/>
              </a:rPr>
              <a:t>Banque des pratiques pédagogiques efficaces </a:t>
            </a: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»</a:t>
            </a:r>
          </a:p>
        </p:txBody>
      </p:sp>
      <p:pic>
        <p:nvPicPr>
          <p:cNvPr id="11" name="Graphic 10" descr="Bullseye with solid fill">
            <a:extLst>
              <a:ext uri="{FF2B5EF4-FFF2-40B4-BE49-F238E27FC236}">
                <a16:creationId xmlns:a16="http://schemas.microsoft.com/office/drawing/2014/main" id="{DA838800-BA03-865C-FAC5-9BCCC281F097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439746" y="2014103"/>
            <a:ext cx="500400" cy="5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0148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ucture de la séan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250;p28">
            <a:extLst>
              <a:ext uri="{FF2B5EF4-FFF2-40B4-BE49-F238E27FC236}">
                <a16:creationId xmlns:a16="http://schemas.microsoft.com/office/drawing/2014/main" id="{AB71405C-E132-F074-752A-522052544B0D}"/>
              </a:ext>
            </a:extLst>
          </p:cNvPr>
          <p:cNvGrpSpPr/>
          <p:nvPr userDrawn="1"/>
        </p:nvGrpSpPr>
        <p:grpSpPr>
          <a:xfrm>
            <a:off x="1945490" y="1011968"/>
            <a:ext cx="8301023" cy="5193545"/>
            <a:chOff x="1619475" y="1029778"/>
            <a:chExt cx="6095701" cy="3804525"/>
          </a:xfrm>
        </p:grpSpPr>
        <p:sp>
          <p:nvSpPr>
            <p:cNvPr id="5" name="Google Shape;251;p28">
              <a:extLst>
                <a:ext uri="{FF2B5EF4-FFF2-40B4-BE49-F238E27FC236}">
                  <a16:creationId xmlns:a16="http://schemas.microsoft.com/office/drawing/2014/main" id="{424CAD94-9BC3-9334-E90D-3BB5EE56D37F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:a16="http://schemas.microsoft.com/office/drawing/2014/main" id="{7D76BE51-F758-84BB-A089-AD0F5E8B552A}"/>
                </a:ext>
              </a:extLst>
            </p:cNvPr>
            <p:cNvSpPr/>
            <p:nvPr/>
          </p:nvSpPr>
          <p:spPr>
            <a:xfrm>
              <a:off x="1740952" y="1097174"/>
              <a:ext cx="5852746" cy="366973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12" name="Google Shape;255;p28">
            <a:extLst>
              <a:ext uri="{FF2B5EF4-FFF2-40B4-BE49-F238E27FC236}">
                <a16:creationId xmlns:a16="http://schemas.microsoft.com/office/drawing/2014/main" id="{7DA7A975-0BFA-0171-FB29-113FAAFBB3EE}"/>
              </a:ext>
            </a:extLst>
          </p:cNvPr>
          <p:cNvSpPr/>
          <p:nvPr userDrawn="1"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Structure de la séance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3" name="Picture 2" descr="Image générée">
            <a:extLst>
              <a:ext uri="{FF2B5EF4-FFF2-40B4-BE49-F238E27FC236}">
                <a16:creationId xmlns:a16="http://schemas.microsoft.com/office/drawing/2014/main" id="{A1C7E789-651D-CC90-8513-248F5C858B8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2" y="3048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A3FE43CA-6C2F-0686-9241-631290B69727}"/>
              </a:ext>
            </a:extLst>
          </p:cNvPr>
          <p:cNvGrpSpPr/>
          <p:nvPr userDrawn="1"/>
        </p:nvGrpSpPr>
        <p:grpSpPr>
          <a:xfrm>
            <a:off x="2336946" y="1407978"/>
            <a:ext cx="7518111" cy="548005"/>
            <a:chOff x="1764463" y="1060636"/>
            <a:chExt cx="5638583" cy="411004"/>
          </a:xfrm>
        </p:grpSpPr>
        <p:sp>
          <p:nvSpPr>
            <p:cNvPr id="17" name="Google Shape;275;p28">
              <a:extLst>
                <a:ext uri="{FF2B5EF4-FFF2-40B4-BE49-F238E27FC236}">
                  <a16:creationId xmlns:a16="http://schemas.microsoft.com/office/drawing/2014/main" id="{08E6331C-0B84-F58D-2A65-7DFAB9994FF1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/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1</a:t>
              </a:r>
            </a:p>
          </p:txBody>
        </p:sp>
        <p:sp>
          <p:nvSpPr>
            <p:cNvPr id="18" name="Google Shape;276;p28">
              <a:extLst>
                <a:ext uri="{FF2B5EF4-FFF2-40B4-BE49-F238E27FC236}">
                  <a16:creationId xmlns:a16="http://schemas.microsoft.com/office/drawing/2014/main" id="{521BD7C7-59D6-F138-978F-4AB155889227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0" name="Google Shape;278;p28">
              <a:extLst>
                <a:ext uri="{FF2B5EF4-FFF2-40B4-BE49-F238E27FC236}">
                  <a16:creationId xmlns:a16="http://schemas.microsoft.com/office/drawing/2014/main" id="{256F3608-8BCC-D992-72CC-8A7F795FDC1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1" name="Google Shape;277;p28">
              <a:extLst>
                <a:ext uri="{FF2B5EF4-FFF2-40B4-BE49-F238E27FC236}">
                  <a16:creationId xmlns:a16="http://schemas.microsoft.com/office/drawing/2014/main" id="{3CB598B3-3A75-3B5B-656D-CB59D4B85F3C}"/>
                </a:ext>
              </a:extLst>
            </p:cNvPr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Ouverture de la séance</a:t>
              </a:r>
            </a:p>
          </p:txBody>
        </p:sp>
      </p:grpSp>
      <p:sp>
        <p:nvSpPr>
          <p:cNvPr id="22" name="Google Shape;275;p28">
            <a:extLst>
              <a:ext uri="{FF2B5EF4-FFF2-40B4-BE49-F238E27FC236}">
                <a16:creationId xmlns:a16="http://schemas.microsoft.com/office/drawing/2014/main" id="{13B66026-2F1C-8EEC-C55A-3E2267A81F31}"/>
              </a:ext>
            </a:extLst>
          </p:cNvPr>
          <p:cNvSpPr/>
          <p:nvPr userDrawn="1"/>
        </p:nvSpPr>
        <p:spPr>
          <a:xfrm>
            <a:off x="2336945" y="2310757"/>
            <a:ext cx="395203" cy="39520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68567" tIns="34271" rIns="68567" bIns="34271" anchor="ctr" anchorCtr="1" compatLnSpc="1">
            <a:noAutofit/>
          </a:bodyPr>
          <a:lstStyle/>
          <a:p>
            <a:pPr algn="ctr"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2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76;p28">
            <a:extLst>
              <a:ext uri="{FF2B5EF4-FFF2-40B4-BE49-F238E27FC236}">
                <a16:creationId xmlns:a16="http://schemas.microsoft.com/office/drawing/2014/main" id="{35EE909F-5B77-43E5-71AF-AA17BE0B6885}"/>
              </a:ext>
            </a:extLst>
          </p:cNvPr>
          <p:cNvSpPr/>
          <p:nvPr userDrawn="1"/>
        </p:nvSpPr>
        <p:spPr>
          <a:xfrm>
            <a:off x="2860122" y="2234356"/>
            <a:ext cx="6994935" cy="548005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rgbClr val="F2F2F2"/>
          </a:solidFill>
          <a:ln w="28575" cap="flat">
            <a:solidFill>
              <a:srgbClr val="C00000"/>
            </a:solidFill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Google Shape;278;p28">
            <a:extLst>
              <a:ext uri="{FF2B5EF4-FFF2-40B4-BE49-F238E27FC236}">
                <a16:creationId xmlns:a16="http://schemas.microsoft.com/office/drawing/2014/main" id="{131447B8-88F5-B917-3031-E64441CCE5E4}"/>
              </a:ext>
            </a:extLst>
          </p:cNvPr>
          <p:cNvSpPr/>
          <p:nvPr userDrawn="1"/>
        </p:nvSpPr>
        <p:spPr>
          <a:xfrm>
            <a:off x="9301364" y="2248560"/>
            <a:ext cx="519597" cy="5195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w="9528" cap="flat">
            <a:solidFill>
              <a:srgbClr val="FFFFFF"/>
            </a:solidFill>
            <a:prstDash val="solid"/>
            <a:miter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8" name="Google Shape;277;p28">
            <a:extLst>
              <a:ext uri="{FF2B5EF4-FFF2-40B4-BE49-F238E27FC236}">
                <a16:creationId xmlns:a16="http://schemas.microsoft.com/office/drawing/2014/main" id="{94B8B070-367E-06E9-E0A9-6E278B2B32BC}"/>
              </a:ext>
            </a:extLst>
          </p:cNvPr>
          <p:cNvSpPr txBox="1"/>
          <p:nvPr userDrawn="1"/>
        </p:nvSpPr>
        <p:spPr>
          <a:xfrm>
            <a:off x="2930042" y="2318590"/>
            <a:ext cx="5296572" cy="4616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 panose="020F0502020204030204" pitchFamily="34" charset="0"/>
                <a:ea typeface="Poppins ExtraBold"/>
                <a:cs typeface="Calibri" panose="020F0502020204030204" pitchFamily="34" charset="0"/>
                <a:sym typeface="Arial"/>
              </a:rPr>
              <a:t>Modelage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84A0DD3-A018-7BDC-5E24-9925ADE4860D}"/>
              </a:ext>
            </a:extLst>
          </p:cNvPr>
          <p:cNvGrpSpPr/>
          <p:nvPr userDrawn="1"/>
        </p:nvGrpSpPr>
        <p:grpSpPr>
          <a:xfrm>
            <a:off x="2336946" y="3060735"/>
            <a:ext cx="7518111" cy="548005"/>
            <a:chOff x="1764463" y="1060636"/>
            <a:chExt cx="5638583" cy="411004"/>
          </a:xfrm>
        </p:grpSpPr>
        <p:sp>
          <p:nvSpPr>
            <p:cNvPr id="30" name="Google Shape;275;p28">
              <a:extLst>
                <a:ext uri="{FF2B5EF4-FFF2-40B4-BE49-F238E27FC236}">
                  <a16:creationId xmlns:a16="http://schemas.microsoft.com/office/drawing/2014/main" id="{EE0B76E1-6822-AE01-6764-F5FB75D528E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0F9ED5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3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1" name="Google Shape;276;p28">
              <a:extLst>
                <a:ext uri="{FF2B5EF4-FFF2-40B4-BE49-F238E27FC236}">
                  <a16:creationId xmlns:a16="http://schemas.microsoft.com/office/drawing/2014/main" id="{FA1826B2-60AC-A0B9-0CF8-1D592120006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0F9ED5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3" name="Google Shape;278;p28">
              <a:extLst>
                <a:ext uri="{FF2B5EF4-FFF2-40B4-BE49-F238E27FC236}">
                  <a16:creationId xmlns:a16="http://schemas.microsoft.com/office/drawing/2014/main" id="{070F7352-D540-A174-1DC1-79CEFBB4D70D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4" name="Google Shape;277;p28">
              <a:extLst>
                <a:ext uri="{FF2B5EF4-FFF2-40B4-BE49-F238E27FC236}">
                  <a16:creationId xmlns:a16="http://schemas.microsoft.com/office/drawing/2014/main" id="{36DE7B8F-39E3-8D2B-2B8B-410700C8C370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collective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7BB5DC2-04A1-3B98-9B4A-6A1DFDCBE183}"/>
              </a:ext>
            </a:extLst>
          </p:cNvPr>
          <p:cNvGrpSpPr/>
          <p:nvPr userDrawn="1"/>
        </p:nvGrpSpPr>
        <p:grpSpPr>
          <a:xfrm>
            <a:off x="2336946" y="3887114"/>
            <a:ext cx="7518111" cy="548005"/>
            <a:chOff x="1764463" y="1060636"/>
            <a:chExt cx="5638583" cy="411004"/>
          </a:xfrm>
        </p:grpSpPr>
        <p:sp>
          <p:nvSpPr>
            <p:cNvPr id="36" name="Google Shape;275;p28">
              <a:extLst>
                <a:ext uri="{FF2B5EF4-FFF2-40B4-BE49-F238E27FC236}">
                  <a16:creationId xmlns:a16="http://schemas.microsoft.com/office/drawing/2014/main" id="{DE53882E-663B-ACF6-4055-29CE20FCBAD6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0070C0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4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7" name="Google Shape;276;p28">
              <a:extLst>
                <a:ext uri="{FF2B5EF4-FFF2-40B4-BE49-F238E27FC236}">
                  <a16:creationId xmlns:a16="http://schemas.microsoft.com/office/drawing/2014/main" id="{FD13BDDE-0F3A-173D-BB5D-4BDF593AB9A4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0070C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9" name="Google Shape;278;p28">
              <a:extLst>
                <a:ext uri="{FF2B5EF4-FFF2-40B4-BE49-F238E27FC236}">
                  <a16:creationId xmlns:a16="http://schemas.microsoft.com/office/drawing/2014/main" id="{9AE8B48F-9157-ADAC-2056-9DCC817229F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0" name="Google Shape;277;p28">
              <a:extLst>
                <a:ext uri="{FF2B5EF4-FFF2-40B4-BE49-F238E27FC236}">
                  <a16:creationId xmlns:a16="http://schemas.microsoft.com/office/drawing/2014/main" id="{97A7A3E6-D824-B5AB-142A-0A76180C6E21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en binôme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D1C3A7F-72C7-633D-F6E7-0C21959DAABF}"/>
              </a:ext>
            </a:extLst>
          </p:cNvPr>
          <p:cNvGrpSpPr/>
          <p:nvPr userDrawn="1"/>
        </p:nvGrpSpPr>
        <p:grpSpPr>
          <a:xfrm>
            <a:off x="2336946" y="4713491"/>
            <a:ext cx="7518111" cy="548005"/>
            <a:chOff x="1764463" y="1060636"/>
            <a:chExt cx="5638583" cy="411004"/>
          </a:xfrm>
        </p:grpSpPr>
        <p:sp>
          <p:nvSpPr>
            <p:cNvPr id="43" name="Google Shape;275;p28">
              <a:extLst>
                <a:ext uri="{FF2B5EF4-FFF2-40B4-BE49-F238E27FC236}">
                  <a16:creationId xmlns:a16="http://schemas.microsoft.com/office/drawing/2014/main" id="{D7E88F6C-134A-2D52-8809-D16E173DEB8B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8BC145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5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5" name="Google Shape;276;p28">
              <a:extLst>
                <a:ext uri="{FF2B5EF4-FFF2-40B4-BE49-F238E27FC236}">
                  <a16:creationId xmlns:a16="http://schemas.microsoft.com/office/drawing/2014/main" id="{14CB13DE-5B8A-7209-0929-3CD0EEAF6D9B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92D05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8" name="Google Shape;278;p28">
              <a:extLst>
                <a:ext uri="{FF2B5EF4-FFF2-40B4-BE49-F238E27FC236}">
                  <a16:creationId xmlns:a16="http://schemas.microsoft.com/office/drawing/2014/main" id="{DFEE628A-E51B-AAB4-D7B0-ED8582314510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9" name="Google Shape;277;p28">
              <a:extLst>
                <a:ext uri="{FF2B5EF4-FFF2-40B4-BE49-F238E27FC236}">
                  <a16:creationId xmlns:a16="http://schemas.microsoft.com/office/drawing/2014/main" id="{5A277F9A-C52D-C449-7586-9EA90403EDFC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autonome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8609008-8598-8DA3-5CF0-36C7F92580DF}"/>
              </a:ext>
            </a:extLst>
          </p:cNvPr>
          <p:cNvGrpSpPr/>
          <p:nvPr userDrawn="1"/>
        </p:nvGrpSpPr>
        <p:grpSpPr>
          <a:xfrm>
            <a:off x="2336946" y="5539871"/>
            <a:ext cx="7518111" cy="548005"/>
            <a:chOff x="1764463" y="1060636"/>
            <a:chExt cx="5638583" cy="411004"/>
          </a:xfrm>
        </p:grpSpPr>
        <p:sp>
          <p:nvSpPr>
            <p:cNvPr id="54" name="Google Shape;275;p28">
              <a:extLst>
                <a:ext uri="{FF2B5EF4-FFF2-40B4-BE49-F238E27FC236}">
                  <a16:creationId xmlns:a16="http://schemas.microsoft.com/office/drawing/2014/main" id="{7A5BFF89-3876-69CC-9A25-265205B19B7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6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5" name="Google Shape;276;p28">
              <a:extLst>
                <a:ext uri="{FF2B5EF4-FFF2-40B4-BE49-F238E27FC236}">
                  <a16:creationId xmlns:a16="http://schemas.microsoft.com/office/drawing/2014/main" id="{516AE221-2B10-10F0-74F7-99F581D8E5A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7" name="Google Shape;278;p28">
              <a:extLst>
                <a:ext uri="{FF2B5EF4-FFF2-40B4-BE49-F238E27FC236}">
                  <a16:creationId xmlns:a16="http://schemas.microsoft.com/office/drawing/2014/main" id="{C06BF0CF-9607-5CE3-2B1B-82BB78BA62F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8" name="Google Shape;277;p28">
              <a:extLst>
                <a:ext uri="{FF2B5EF4-FFF2-40B4-BE49-F238E27FC236}">
                  <a16:creationId xmlns:a16="http://schemas.microsoft.com/office/drawing/2014/main" id="{392280B0-7590-3FE1-5000-E5BA3C9C5BCF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Clôture</a:t>
              </a:r>
            </a:p>
          </p:txBody>
        </p:sp>
      </p:grp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2997086D-6002-18E9-088F-7D2FC79B25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9221" y="1447571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1" name="Text Placeholder 59">
            <a:extLst>
              <a:ext uri="{FF2B5EF4-FFF2-40B4-BE49-F238E27FC236}">
                <a16:creationId xmlns:a16="http://schemas.microsoft.com/office/drawing/2014/main" id="{13288093-8A60-FA70-C6FB-7D69FB80D8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79221" y="2277958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2" name="Text Placeholder 59">
            <a:extLst>
              <a:ext uri="{FF2B5EF4-FFF2-40B4-BE49-F238E27FC236}">
                <a16:creationId xmlns:a16="http://schemas.microsoft.com/office/drawing/2014/main" id="{A3A18267-30BE-A144-8A47-7EDFF6042B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79220" y="3104337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3" name="Text Placeholder 59">
            <a:extLst>
              <a:ext uri="{FF2B5EF4-FFF2-40B4-BE49-F238E27FC236}">
                <a16:creationId xmlns:a16="http://schemas.microsoft.com/office/drawing/2014/main" id="{69911D84-D37E-215F-8EF0-B39B19B6F1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79219" y="3928027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4" name="Text Placeholder 59">
            <a:extLst>
              <a:ext uri="{FF2B5EF4-FFF2-40B4-BE49-F238E27FC236}">
                <a16:creationId xmlns:a16="http://schemas.microsoft.com/office/drawing/2014/main" id="{DBCF547F-8119-1ABE-E176-4FEDF97A3C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879218" y="4757093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5" name="Text Placeholder 59">
            <a:extLst>
              <a:ext uri="{FF2B5EF4-FFF2-40B4-BE49-F238E27FC236}">
                <a16:creationId xmlns:a16="http://schemas.microsoft.com/office/drawing/2014/main" id="{4E6C3199-30EC-380B-E406-0655DBA57A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79217" y="5583473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05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603081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Ouverture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pic>
        <p:nvPicPr>
          <p:cNvPr id="15" name="Google Shape;1333;p128">
            <a:extLst>
              <a:ext uri="{FF2B5EF4-FFF2-40B4-BE49-F238E27FC236}">
                <a16:creationId xmlns:a16="http://schemas.microsoft.com/office/drawing/2014/main" id="{E4A7273E-67E2-0C23-0C4F-F01019D0FF6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361388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ussion inform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Discussion informelle</a:t>
            </a:r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81DC4E81-0C61-B93A-A49E-EEE6F672BA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103" y="1875577"/>
            <a:ext cx="2856443" cy="28564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4" name="Freeform 17">
            <a:extLst>
              <a:ext uri="{FF2B5EF4-FFF2-40B4-BE49-F238E27FC236}">
                <a16:creationId xmlns:a16="http://schemas.microsoft.com/office/drawing/2014/main" id="{C744DE00-AF1E-C1C2-374B-720BC4F5372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890297" y="1779907"/>
            <a:ext cx="691824" cy="704171"/>
          </a:xfrm>
          <a:custGeom>
            <a:avLst/>
            <a:gdLst>
              <a:gd name="T0" fmla="*/ 1830 w 2759"/>
              <a:gd name="T1" fmla="*/ 1151 h 2558"/>
              <a:gd name="T2" fmla="*/ 2122 w 2759"/>
              <a:gd name="T3" fmla="*/ 851 h 2558"/>
              <a:gd name="T4" fmla="*/ 1243 w 2759"/>
              <a:gd name="T5" fmla="*/ 851 h 2558"/>
              <a:gd name="T6" fmla="*/ 1533 w 2759"/>
              <a:gd name="T7" fmla="*/ 1151 h 2558"/>
              <a:gd name="T8" fmla="*/ 1243 w 2759"/>
              <a:gd name="T9" fmla="*/ 851 h 2558"/>
              <a:gd name="T10" fmla="*/ 655 w 2759"/>
              <a:gd name="T11" fmla="*/ 1151 h 2558"/>
              <a:gd name="T12" fmla="*/ 946 w 2759"/>
              <a:gd name="T13" fmla="*/ 851 h 2558"/>
              <a:gd name="T14" fmla="*/ 1379 w 2759"/>
              <a:gd name="T15" fmla="*/ 0 h 2558"/>
              <a:gd name="T16" fmla="*/ 1584 w 2759"/>
              <a:gd name="T17" fmla="*/ 11 h 2558"/>
              <a:gd name="T18" fmla="*/ 1778 w 2759"/>
              <a:gd name="T19" fmla="*/ 43 h 2558"/>
              <a:gd name="T20" fmla="*/ 1962 w 2759"/>
              <a:gd name="T21" fmla="*/ 97 h 2558"/>
              <a:gd name="T22" fmla="*/ 2131 w 2759"/>
              <a:gd name="T23" fmla="*/ 168 h 2558"/>
              <a:gd name="T24" fmla="*/ 2285 w 2759"/>
              <a:gd name="T25" fmla="*/ 255 h 2558"/>
              <a:gd name="T26" fmla="*/ 2421 w 2759"/>
              <a:gd name="T27" fmla="*/ 357 h 2558"/>
              <a:gd name="T28" fmla="*/ 2536 w 2759"/>
              <a:gd name="T29" fmla="*/ 473 h 2558"/>
              <a:gd name="T30" fmla="*/ 2630 w 2759"/>
              <a:gd name="T31" fmla="*/ 600 h 2558"/>
              <a:gd name="T32" fmla="*/ 2700 w 2759"/>
              <a:gd name="T33" fmla="*/ 738 h 2558"/>
              <a:gd name="T34" fmla="*/ 2744 w 2759"/>
              <a:gd name="T35" fmla="*/ 884 h 2558"/>
              <a:gd name="T36" fmla="*/ 2759 w 2759"/>
              <a:gd name="T37" fmla="*/ 1038 h 2558"/>
              <a:gd name="T38" fmla="*/ 2744 w 2759"/>
              <a:gd name="T39" fmla="*/ 1191 h 2558"/>
              <a:gd name="T40" fmla="*/ 2700 w 2759"/>
              <a:gd name="T41" fmla="*/ 1338 h 2558"/>
              <a:gd name="T42" fmla="*/ 2630 w 2759"/>
              <a:gd name="T43" fmla="*/ 1476 h 2558"/>
              <a:gd name="T44" fmla="*/ 2536 w 2759"/>
              <a:gd name="T45" fmla="*/ 1604 h 2558"/>
              <a:gd name="T46" fmla="*/ 2421 w 2759"/>
              <a:gd name="T47" fmla="*/ 1720 h 2558"/>
              <a:gd name="T48" fmla="*/ 2285 w 2759"/>
              <a:gd name="T49" fmla="*/ 1822 h 2558"/>
              <a:gd name="T50" fmla="*/ 2131 w 2759"/>
              <a:gd name="T51" fmla="*/ 1909 h 2558"/>
              <a:gd name="T52" fmla="*/ 1962 w 2759"/>
              <a:gd name="T53" fmla="*/ 1980 h 2558"/>
              <a:gd name="T54" fmla="*/ 1778 w 2759"/>
              <a:gd name="T55" fmla="*/ 2032 h 2558"/>
              <a:gd name="T56" fmla="*/ 1584 w 2759"/>
              <a:gd name="T57" fmla="*/ 2066 h 2558"/>
              <a:gd name="T58" fmla="*/ 1379 w 2759"/>
              <a:gd name="T59" fmla="*/ 2077 h 2558"/>
              <a:gd name="T60" fmla="*/ 1221 w 2759"/>
              <a:gd name="T61" fmla="*/ 2068 h 2558"/>
              <a:gd name="T62" fmla="*/ 1067 w 2759"/>
              <a:gd name="T63" fmla="*/ 2045 h 2558"/>
              <a:gd name="T64" fmla="*/ 250 w 2759"/>
              <a:gd name="T65" fmla="*/ 2558 h 2558"/>
              <a:gd name="T66" fmla="*/ 518 w 2759"/>
              <a:gd name="T67" fmla="*/ 1847 h 2558"/>
              <a:gd name="T68" fmla="*/ 381 w 2759"/>
              <a:gd name="T69" fmla="*/ 1752 h 2558"/>
              <a:gd name="T70" fmla="*/ 261 w 2759"/>
              <a:gd name="T71" fmla="*/ 1644 h 2558"/>
              <a:gd name="T72" fmla="*/ 163 w 2759"/>
              <a:gd name="T73" fmla="*/ 1526 h 2558"/>
              <a:gd name="T74" fmla="*/ 85 w 2759"/>
              <a:gd name="T75" fmla="*/ 1396 h 2558"/>
              <a:gd name="T76" fmla="*/ 32 w 2759"/>
              <a:gd name="T77" fmla="*/ 1259 h 2558"/>
              <a:gd name="T78" fmla="*/ 3 w 2759"/>
              <a:gd name="T79" fmla="*/ 1113 h 2558"/>
              <a:gd name="T80" fmla="*/ 3 w 2759"/>
              <a:gd name="T81" fmla="*/ 960 h 2558"/>
              <a:gd name="T82" fmla="*/ 33 w 2759"/>
              <a:gd name="T83" fmla="*/ 810 h 2558"/>
              <a:gd name="T84" fmla="*/ 90 w 2759"/>
              <a:gd name="T85" fmla="*/ 668 h 2558"/>
              <a:gd name="T86" fmla="*/ 172 w 2759"/>
              <a:gd name="T87" fmla="*/ 535 h 2558"/>
              <a:gd name="T88" fmla="*/ 277 w 2759"/>
              <a:gd name="T89" fmla="*/ 413 h 2558"/>
              <a:gd name="T90" fmla="*/ 404 w 2759"/>
              <a:gd name="T91" fmla="*/ 304 h 2558"/>
              <a:gd name="T92" fmla="*/ 549 w 2759"/>
              <a:gd name="T93" fmla="*/ 208 h 2558"/>
              <a:gd name="T94" fmla="*/ 711 w 2759"/>
              <a:gd name="T95" fmla="*/ 129 h 2558"/>
              <a:gd name="T96" fmla="*/ 888 w 2759"/>
              <a:gd name="T97" fmla="*/ 68 h 2558"/>
              <a:gd name="T98" fmla="*/ 1077 w 2759"/>
              <a:gd name="T99" fmla="*/ 25 h 2558"/>
              <a:gd name="T100" fmla="*/ 1276 w 2759"/>
              <a:gd name="T101" fmla="*/ 3 h 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759" h="2558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5" name="Freeform 18">
            <a:extLst>
              <a:ext uri="{FF2B5EF4-FFF2-40B4-BE49-F238E27FC236}">
                <a16:creationId xmlns:a16="http://schemas.microsoft.com/office/drawing/2014/main" id="{87772EAF-D513-9472-B872-5A7B64B000FE}"/>
              </a:ext>
            </a:extLst>
          </p:cNvPr>
          <p:cNvSpPr>
            <a:spLocks/>
          </p:cNvSpPr>
          <p:nvPr userDrawn="1"/>
        </p:nvSpPr>
        <p:spPr bwMode="auto">
          <a:xfrm rot="21039827">
            <a:off x="2207633" y="1946096"/>
            <a:ext cx="584715" cy="634720"/>
          </a:xfrm>
          <a:custGeom>
            <a:avLst/>
            <a:gdLst>
              <a:gd name="T0" fmla="*/ 1716 w 2331"/>
              <a:gd name="T1" fmla="*/ 35 h 2303"/>
              <a:gd name="T2" fmla="*/ 1866 w 2331"/>
              <a:gd name="T3" fmla="*/ 117 h 2303"/>
              <a:gd name="T4" fmla="*/ 1999 w 2331"/>
              <a:gd name="T5" fmla="*/ 214 h 2303"/>
              <a:gd name="T6" fmla="*/ 2113 w 2331"/>
              <a:gd name="T7" fmla="*/ 324 h 2303"/>
              <a:gd name="T8" fmla="*/ 2204 w 2331"/>
              <a:gd name="T9" fmla="*/ 446 h 2303"/>
              <a:gd name="T10" fmla="*/ 2273 w 2331"/>
              <a:gd name="T11" fmla="*/ 579 h 2303"/>
              <a:gd name="T12" fmla="*/ 2316 w 2331"/>
              <a:gd name="T13" fmla="*/ 719 h 2303"/>
              <a:gd name="T14" fmla="*/ 2331 w 2331"/>
              <a:gd name="T15" fmla="*/ 867 h 2303"/>
              <a:gd name="T16" fmla="*/ 2317 w 2331"/>
              <a:gd name="T17" fmla="*/ 1007 h 2303"/>
              <a:gd name="T18" fmla="*/ 2279 w 2331"/>
              <a:gd name="T19" fmla="*/ 1141 h 2303"/>
              <a:gd name="T20" fmla="*/ 2217 w 2331"/>
              <a:gd name="T21" fmla="*/ 1268 h 2303"/>
              <a:gd name="T22" fmla="*/ 2133 w 2331"/>
              <a:gd name="T23" fmla="*/ 1385 h 2303"/>
              <a:gd name="T24" fmla="*/ 2030 w 2331"/>
              <a:gd name="T25" fmla="*/ 1492 h 2303"/>
              <a:gd name="T26" fmla="*/ 1908 w 2331"/>
              <a:gd name="T27" fmla="*/ 1588 h 2303"/>
              <a:gd name="T28" fmla="*/ 1771 w 2331"/>
              <a:gd name="T29" fmla="*/ 1672 h 2303"/>
              <a:gd name="T30" fmla="*/ 1392 w 2331"/>
              <a:gd name="T31" fmla="*/ 1805 h 2303"/>
              <a:gd name="T32" fmla="*/ 1251 w 2331"/>
              <a:gd name="T33" fmla="*/ 1831 h 2303"/>
              <a:gd name="T34" fmla="*/ 1104 w 2331"/>
              <a:gd name="T35" fmla="*/ 1846 h 2303"/>
              <a:gd name="T36" fmla="*/ 924 w 2331"/>
              <a:gd name="T37" fmla="*/ 1845 h 2303"/>
              <a:gd name="T38" fmla="*/ 724 w 2331"/>
              <a:gd name="T39" fmla="*/ 1821 h 2303"/>
              <a:gd name="T40" fmla="*/ 536 w 2331"/>
              <a:gd name="T41" fmla="*/ 1775 h 2303"/>
              <a:gd name="T42" fmla="*/ 361 w 2331"/>
              <a:gd name="T43" fmla="*/ 1709 h 2303"/>
              <a:gd name="T44" fmla="*/ 202 w 2331"/>
              <a:gd name="T45" fmla="*/ 1624 h 2303"/>
              <a:gd name="T46" fmla="*/ 63 w 2331"/>
              <a:gd name="T47" fmla="*/ 1524 h 2303"/>
              <a:gd name="T48" fmla="*/ 17 w 2331"/>
              <a:gd name="T49" fmla="*/ 1469 h 2303"/>
              <a:gd name="T50" fmla="*/ 144 w 2331"/>
              <a:gd name="T51" fmla="*/ 1468 h 2303"/>
              <a:gd name="T52" fmla="*/ 363 w 2331"/>
              <a:gd name="T53" fmla="*/ 1445 h 2303"/>
              <a:gd name="T54" fmla="*/ 569 w 2331"/>
              <a:gd name="T55" fmla="*/ 1402 h 2303"/>
              <a:gd name="T56" fmla="*/ 765 w 2331"/>
              <a:gd name="T57" fmla="*/ 1341 h 2303"/>
              <a:gd name="T58" fmla="*/ 946 w 2331"/>
              <a:gd name="T59" fmla="*/ 1261 h 2303"/>
              <a:gd name="T60" fmla="*/ 1112 w 2331"/>
              <a:gd name="T61" fmla="*/ 1164 h 2303"/>
              <a:gd name="T62" fmla="*/ 1259 w 2331"/>
              <a:gd name="T63" fmla="*/ 1053 h 2303"/>
              <a:gd name="T64" fmla="*/ 1387 w 2331"/>
              <a:gd name="T65" fmla="*/ 928 h 2303"/>
              <a:gd name="T66" fmla="*/ 1493 w 2331"/>
              <a:gd name="T67" fmla="*/ 791 h 2303"/>
              <a:gd name="T68" fmla="*/ 1576 w 2331"/>
              <a:gd name="T69" fmla="*/ 644 h 2303"/>
              <a:gd name="T70" fmla="*/ 1633 w 2331"/>
              <a:gd name="T71" fmla="*/ 488 h 2303"/>
              <a:gd name="T72" fmla="*/ 1663 w 2331"/>
              <a:gd name="T73" fmla="*/ 324 h 2303"/>
              <a:gd name="T74" fmla="*/ 1664 w 2331"/>
              <a:gd name="T75" fmla="*/ 178 h 2303"/>
              <a:gd name="T76" fmla="*/ 1648 w 2331"/>
              <a:gd name="T77" fmla="*/ 58 h 2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331" h="2303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 dirty="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690457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Contrôle des cahiers et correction des devoirs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3" name="Image 11" descr="Une image contenant Visage humain, personne, habits, dessin&#10;&#10;Le contenu généré par l’IA peut être incorrect.">
            <a:extLst>
              <a:ext uri="{FF2B5EF4-FFF2-40B4-BE49-F238E27FC236}">
                <a16:creationId xmlns:a16="http://schemas.microsoft.com/office/drawing/2014/main" id="{566E1B4D-074A-EFA3-17EB-A3834A0427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743" y="1746941"/>
            <a:ext cx="3766659" cy="376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2874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é préparato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4995540" y="2500904"/>
            <a:ext cx="5985399" cy="8142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Activité préparatoire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3" name="Image 11" descr="Une image contenant Visage humain, personne, habits, dessin&#10;&#10;Le contenu généré par l’IA peut être incorrect.">
            <a:extLst>
              <a:ext uri="{FF2B5EF4-FFF2-40B4-BE49-F238E27FC236}">
                <a16:creationId xmlns:a16="http://schemas.microsoft.com/office/drawing/2014/main" id="{566E1B4D-074A-EFA3-17EB-A3834A0427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743" y="1746941"/>
            <a:ext cx="3766659" cy="376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5169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on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Activation des prérequis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1801F4AF-8932-E23F-A90D-D75E958CBA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616" y="1583362"/>
            <a:ext cx="3843765" cy="384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1564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nthèse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Synthèse des prérequis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5264150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une synthèse des prérequis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13423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éclaration de l’objecti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Déclaration de l’objectif </a:t>
            </a:r>
            <a:b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 la séance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  <p:grpSp>
        <p:nvGrpSpPr>
          <p:cNvPr id="3" name="Groupe 1">
            <a:extLst>
              <a:ext uri="{FF2B5EF4-FFF2-40B4-BE49-F238E27FC236}">
                <a16:creationId xmlns:a16="http://schemas.microsoft.com/office/drawing/2014/main" id="{2DE31D31-74FF-5927-3B7C-DF53EAFFDF93}"/>
              </a:ext>
            </a:extLst>
          </p:cNvPr>
          <p:cNvGrpSpPr/>
          <p:nvPr userDrawn="1"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4" name="Picture 1">
              <a:extLst>
                <a:ext uri="{FF2B5EF4-FFF2-40B4-BE49-F238E27FC236}">
                  <a16:creationId xmlns:a16="http://schemas.microsoft.com/office/drawing/2014/main" id="{A64A780A-A595-A463-4E76-42D8AE0D8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758" b="100000" l="2344" r="99023">
                          <a14:backgroundMark x1="57227" y1="8496" x2="56836" y2="420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</p:spPr>
        </p:pic>
        <p:pic>
          <p:nvPicPr>
            <p:cNvPr id="5" name="Google Shape;1205;p11">
              <a:extLst>
                <a:ext uri="{FF2B5EF4-FFF2-40B4-BE49-F238E27FC236}">
                  <a16:creationId xmlns:a16="http://schemas.microsoft.com/office/drawing/2014/main" id="{CEECF5B1-A983-36B2-1E0A-1DE0AB11762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2205357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claration de l'objecti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3247602"/>
            <a:ext cx="11174095" cy="3153198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une capture d’écran illustrant la tâche ciblée par cet objectif</a:t>
            </a:r>
          </a:p>
          <a:p>
            <a:pPr lvl="0"/>
            <a:endParaRPr lang="fr-FR" dirty="0"/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Google Shape;2054;p38">
            <a:extLst>
              <a:ext uri="{FF2B5EF4-FFF2-40B4-BE49-F238E27FC236}">
                <a16:creationId xmlns:a16="http://schemas.microsoft.com/office/drawing/2014/main" id="{E68972AD-29C5-3385-642B-0C5308EE8844}"/>
              </a:ext>
            </a:extLst>
          </p:cNvPr>
          <p:cNvSpPr/>
          <p:nvPr userDrawn="1"/>
        </p:nvSpPr>
        <p:spPr>
          <a:xfrm>
            <a:off x="1396677" y="1831580"/>
            <a:ext cx="9651623" cy="830997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72B6D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15">
            <a:extLst>
              <a:ext uri="{FF2B5EF4-FFF2-40B4-BE49-F238E27FC236}">
                <a16:creationId xmlns:a16="http://schemas.microsoft.com/office/drawing/2014/main" id="{ED85EDE7-D9A6-2F96-809C-0BCE91611A1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238" y="1567130"/>
            <a:ext cx="805544" cy="805544"/>
          </a:xfrm>
          <a:prstGeom prst="rect">
            <a:avLst/>
          </a:prstGeom>
          <a:ln>
            <a:noFill/>
          </a:ln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AFD452F-0A61-50AE-900C-1268716476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12975" y="1831975"/>
            <a:ext cx="8582025" cy="819150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Identifier le type de relation d’exploitation entre deux êtres vivants dans un écosystème donné.</a:t>
            </a:r>
          </a:p>
        </p:txBody>
      </p:sp>
    </p:spTree>
    <p:extLst>
      <p:ext uri="{BB962C8B-B14F-4D97-AF65-F5344CB8AC3E}">
        <p14:creationId xmlns:p14="http://schemas.microsoft.com/office/powerpoint/2010/main" val="5341036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elage">
    <p:bg>
      <p:bgPr>
        <a:gradFill flip="none" rotWithShape="1">
          <a:gsLst>
            <a:gs pos="0">
              <a:schemeClr val="bg1"/>
            </a:gs>
            <a:gs pos="71000">
              <a:schemeClr val="bg1"/>
            </a:gs>
            <a:gs pos="85000">
              <a:srgbClr val="FF0000"/>
            </a:gs>
            <a:gs pos="100000">
              <a:srgbClr val="C0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9C82A8D-28C0-EB5E-3709-AF311F8D01CD}"/>
              </a:ext>
            </a:extLst>
          </p:cNvPr>
          <p:cNvGrpSpPr/>
          <p:nvPr userDrawn="1"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F189926-0EF4-AA79-2B18-4601E9F8A8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5D9E3C6-7F1C-98B2-DE3E-BEA5903BEC4E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275B312E-EE1D-91E7-D2A4-94C6C58C9E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:a16="http://schemas.microsoft.com/office/drawing/2014/main" id="{928CA9CB-1960-5BE9-8BA5-06D197E76037}"/>
              </a:ext>
            </a:extLst>
          </p:cNvPr>
          <p:cNvSpPr txBox="1"/>
          <p:nvPr userDrawn="1"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/>
              </a:rPr>
              <a:t>Modelage</a:t>
            </a:r>
          </a:p>
        </p:txBody>
      </p:sp>
      <p:pic>
        <p:nvPicPr>
          <p:cNvPr id="13" name="Image 5">
            <a:extLst>
              <a:ext uri="{FF2B5EF4-FFF2-40B4-BE49-F238E27FC236}">
                <a16:creationId xmlns:a16="http://schemas.microsoft.com/office/drawing/2014/main" id="{8F67DF80-3377-88C2-8858-2773AE1645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44253" y="1192462"/>
            <a:ext cx="3503492" cy="2545921"/>
          </a:xfrm>
          <a:prstGeom prst="rect">
            <a:avLst/>
          </a:prstGeom>
        </p:spPr>
      </p:pic>
      <p:grpSp>
        <p:nvGrpSpPr>
          <p:cNvPr id="14" name="Groupe 9">
            <a:extLst>
              <a:ext uri="{FF2B5EF4-FFF2-40B4-BE49-F238E27FC236}">
                <a16:creationId xmlns:a16="http://schemas.microsoft.com/office/drawing/2014/main" id="{7D66805A-4845-FD80-804A-C183910E655C}"/>
              </a:ext>
            </a:extLst>
          </p:cNvPr>
          <p:cNvGrpSpPr/>
          <p:nvPr userDrawn="1"/>
        </p:nvGrpSpPr>
        <p:grpSpPr>
          <a:xfrm>
            <a:off x="5759801" y="1145404"/>
            <a:ext cx="591112" cy="561273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E2D83DE9-3B8E-3EA6-79DA-4EDDD8844EC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02566BFB-6FF0-C108-1D4D-9FEF91C910F7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F11AACC7-6BBA-FB2F-ED06-97D2C944B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411078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tions cl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C00000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C00000"/>
            </a:solidFill>
            <a:ln cap="flat">
              <a:solidFill>
                <a:srgbClr val="C00000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C00000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C00000"/>
          </a:solidFill>
          <a:ln w="25402" cap="flat">
            <a:solidFill>
              <a:srgbClr val="C00000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C00000"/>
          </a:solidFill>
          <a:ln cap="flat">
            <a:solidFill>
              <a:srgbClr val="C00000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C00000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Introduction de notions clés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A64A780A-A595-A463-4E76-42D8AE0D86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787" y="2396885"/>
            <a:ext cx="2432604" cy="2432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6062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âche princip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C00000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C00000"/>
            </a:solidFill>
            <a:ln cap="flat">
              <a:solidFill>
                <a:srgbClr val="C00000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C00000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C00000"/>
          </a:solidFill>
          <a:ln w="25402" cap="flat">
            <a:solidFill>
              <a:srgbClr val="C00000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C00000"/>
          </a:solidFill>
          <a:ln cap="flat">
            <a:solidFill>
              <a:srgbClr val="C00000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C00000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Modelage de la tâche principale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A64A780A-A595-A463-4E76-42D8AE0D86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787" y="2396885"/>
            <a:ext cx="2432604" cy="2432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8452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collective">
    <p:bg>
      <p:bgPr>
        <a:gradFill>
          <a:gsLst>
            <a:gs pos="100000">
              <a:schemeClr val="accent4">
                <a:lumMod val="0"/>
                <a:lumOff val="100000"/>
              </a:schemeClr>
            </a:gs>
            <a:gs pos="21000">
              <a:schemeClr val="accent4">
                <a:lumMod val="0"/>
                <a:lumOff val="100000"/>
              </a:schemeClr>
            </a:gs>
            <a:gs pos="41000">
              <a:srgbClr val="1D6FA9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818CB3E-F584-78E1-8764-EFFBC0C304CB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40E721E3-A192-7DDF-411F-CD6F3A7CBB5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>
              <a:solidFill>
                <a:srgbClr val="0F9ED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70F1763-EFA5-6D9D-B9D5-3013F318A333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F9ED5"/>
                  </a:solidFill>
                  <a:latin typeface="Calibri" panose="020F0502020204030204"/>
                </a:rPr>
                <a:t>Pratique collective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62ED4730-5EB5-C846-AAF0-FA87753C74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id="{79E6CAA1-6560-6DE7-7F6D-A94F7B9BA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506" y="1398207"/>
            <a:ext cx="2206989" cy="2206989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A6DA47B5-A346-C69B-BDB7-D323D56438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586745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en binôme">
    <p:bg>
      <p:bgPr>
        <a:gradFill>
          <a:gsLst>
            <a:gs pos="8000">
              <a:srgbClr val="16537F"/>
            </a:gs>
            <a:gs pos="100000">
              <a:srgbClr val="16537F"/>
            </a:gs>
            <a:gs pos="39000">
              <a:schemeClr val="accent4">
                <a:lumMod val="0"/>
                <a:lumOff val="100000"/>
              </a:schemeClr>
            </a:gs>
            <a:gs pos="73000">
              <a:srgbClr val="16537F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D8193AB-FB1F-142E-2002-6FE9DEB2BFD0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64162B8-DB3E-A677-B3B0-423DFF0BE754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2A46882-096C-691E-AA66-E1636863F4D9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400" b="1" dirty="0">
                <a:solidFill>
                  <a:srgbClr val="0070C0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070C0"/>
                  </a:solidFill>
                  <a:latin typeface="Calibri" panose="020F0502020204030204"/>
                </a:rPr>
                <a:t>Pratique en binôme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979E02AC-1272-F890-A1D4-24BE30689B03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77F27D-3D28-E243-22FE-1AF96E5D09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577" y="1244095"/>
            <a:ext cx="2494771" cy="2494771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FE9A70FA-56D5-E562-AB92-2D1AAFB772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463144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B, l'exercice à travail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Espace réservé du contenu 12">
            <a:extLst>
              <a:ext uri="{FF2B5EF4-FFF2-40B4-BE49-F238E27FC236}">
                <a16:creationId xmlns:a16="http://schemas.microsoft.com/office/drawing/2014/main" id="{DAF3345B-F972-61D2-B05E-3D1433CCAC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8A755D0-1152-1698-AF19-075EF3D3A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521782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B, Correction de l'exerc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Espace réservé du contenu 12">
            <a:extLst>
              <a:ext uri="{FF2B5EF4-FFF2-40B4-BE49-F238E27FC236}">
                <a16:creationId xmlns:a16="http://schemas.microsoft.com/office/drawing/2014/main" id="{DAF3345B-F972-61D2-B05E-3D1433CCAC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Correction de l'exercice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8A755D0-1152-1698-AF19-075EF3D3A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612178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autonome">
    <p:bg>
      <p:bgPr>
        <a:gradFill>
          <a:gsLst>
            <a:gs pos="74000">
              <a:schemeClr val="accent2">
                <a:lumMod val="0"/>
                <a:lumOff val="100000"/>
              </a:schemeClr>
            </a:gs>
            <a:gs pos="2000">
              <a:srgbClr val="8BC145"/>
            </a:gs>
            <a:gs pos="91000">
              <a:srgbClr val="8BC145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56B7B771-D9E6-7703-B664-984A50A9B632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0593496A-7222-9DC4-B8A3-41363F57615D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8BC145"/>
            </a:solidFill>
            <a:ln>
              <a:solidFill>
                <a:srgbClr val="8BC14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00DE2B5-C21D-C983-F082-F6DB19AA8B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8BC145"/>
                  </a:solidFill>
                  <a:latin typeface="Calibri" panose="020F0502020204030204"/>
                </a:rPr>
                <a:t>Pratique autonome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874E8214-1EA9-2524-0E0A-6BE86BDF2C26}"/>
              </a:ext>
            </a:extLst>
          </p:cNvPr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922D62D-2CC4-E988-BDFA-75264CC076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599" y="1158197"/>
            <a:ext cx="2270803" cy="2270803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450EC0AC-AE50-353B-FC81-2F80EE9A46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979409" y="5148686"/>
            <a:ext cx="1488776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002428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, l'exercice à travaill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271092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21137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Espace réservé du contenu 12">
            <a:extLst>
              <a:ext uri="{FF2B5EF4-FFF2-40B4-BE49-F238E27FC236}">
                <a16:creationId xmlns:a16="http://schemas.microsoft.com/office/drawing/2014/main" id="{9DD1B16D-1996-B134-78C1-F1BCCE89F2A7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61AB2B-C65C-FE07-DA69-7E8AF9FA444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985642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ô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Clôture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860537" y="5229083"/>
            <a:ext cx="1499616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05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605930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voir mais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contenu 12">
            <a:extLst>
              <a:ext uri="{FF2B5EF4-FFF2-40B4-BE49-F238E27FC236}">
                <a16:creationId xmlns:a16="http://schemas.microsoft.com/office/drawing/2014/main" id="{C76A0BA3-F678-6E27-051B-2A913F5D5DE5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Ici, vous mettez le devoir à faire à la maison ou la capture d’écran du livret.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F74FCE-19AA-2ABA-0F7A-5BFE91FC403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905482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7D6CB4-D5E0-255A-D1DC-2090D98B6F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07C596B-9060-C73D-988B-933619E2C5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D925645-3992-73C1-B7D9-83B3414DA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D6A59ED-4700-4062-BF8B-2CC57435B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8E9F18B-8E77-9500-6820-87AF5B160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70309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CA458F-2512-35F6-17BC-106AB2510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6E1150-90A2-9F92-2182-EAEED0D411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3A9A9C4-7B64-F690-48DE-91AA2D0A9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731C833-F5F1-19BE-0FC1-22A56E5CB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21557C-E8E2-88A7-3931-25BBB92AE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62753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FD7C76-CA2B-57C8-5B7E-DB8C99C9B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685EAB4-90DB-C44B-3AF0-0122A8A671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E3346BB-CFF7-AD6B-201A-FCF11EC82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F7BDABC-576B-CBBB-3AF1-CFD797E6B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2DF6E42-1452-3011-0330-A7AC64778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05923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013A38-1EBE-A72A-4B94-A778570E4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61F48A-18E1-FE2C-22D9-A835F3976C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1AF196C-C1D3-2EE1-A515-B6A7FA4D72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63FCDA3-0D1C-069E-B43B-AF1C7E2CA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DE20BDA-C5FC-A025-D6F6-EA5CD4B55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DE8B263-4A71-39DD-5C76-0BBAAC67D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1053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397850-407C-3ED9-DCC1-B9B859DD4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E57CD9-B92D-DB20-5A9F-BDE10F3128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FCE6B9E-2F01-D160-23F0-D69401DFC1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1249E26-B33C-4CC0-6A07-C69C8EDBD0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4D1B625-4F39-843A-9038-BFE6319213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5744FDA-B113-EB64-D3C8-ACAA4372C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789C29A-4CC1-DDCD-96B2-4D97D2506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D6D1AF8-30BB-FFA4-8602-8B4B38F8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98221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AB53BB-3E3D-063F-B297-D62AC0441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FFF0F35-A834-44FB-3385-235A2609B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10CADCD-6655-1E71-E9E7-519A7BDBA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2623ADB-4151-BE8E-26E1-9A457A981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84201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1F509CF-6FEC-2EE9-9B15-9A20EE208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2B67623-D981-F7B4-3FB0-0E1E0375D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D62BB9-AC39-EF12-765A-46767DFA6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8138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7DDCB1-A8E4-F8B0-F5A7-24D6B10A3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FEF833B-6463-E8C5-F183-3B5DB3DB47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CF26C76-1698-47EF-8D75-6991869C54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DB30515-19F5-BC27-083C-985C1D3A4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34D5ED6-F0CE-7DE2-BDA4-126FC3500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35274F0-D15B-62AE-743F-E7FEDDD64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22883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05A142-2C20-AFC9-9698-9A9981E5C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43BF5DE-ACA4-E552-2A87-01F046D207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4701E04-9A33-A8A6-6CA8-601B9E71B2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385318D-7A1F-774E-8C7D-646E8D428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2B1F594-F245-3490-1986-61461F012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392BD1E-4AD7-A5A0-CA43-D84AFDB96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28658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E023BC-6740-9B98-BA88-E73BC905D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D15FC6-78AA-2F20-9213-ED07B9D135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61B4A9-ACC0-878C-EEC8-D510BF67E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6C4B90-192C-B2DA-EE2D-91CAD5924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9DFAEF-7D14-9A4E-659C-8F6A371B6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61460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42A9420-E15E-6F2E-09B5-6D70440220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FB2B366-540E-57E6-117D-53B623E054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C4DCEE-3C92-99E5-AEDF-6005AA367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DF65CC-A58F-7C98-A121-99B978E75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7630D65-F02F-F89B-2B64-2FD2F71A6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57478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19/03/2026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68347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19/03/2026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604763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19/03/2026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62264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19/03/2026</a:t>
            </a:fld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978100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19/03/2026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619366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19/03/2026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23469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:a16="http://schemas.microsoft.com/office/drawing/2014/main" id="{E0BC4242-9A8C-5D25-7A48-0D752968C08F}"/>
              </a:ext>
            </a:extLst>
          </p:cNvPr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19/03/2026</a:t>
            </a:fld>
            <a:endParaRPr lang="fr-FR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D36517-4ED4-0548-6E68-9A2D2FC87595}"/>
              </a:ext>
            </a:extLst>
          </p:cNvPr>
          <p:cNvSpPr/>
          <p:nvPr userDrawn="1"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31B206-CDBC-66FF-FF75-2FB0BB6B3102}"/>
              </a:ext>
            </a:extLst>
          </p:cNvPr>
          <p:cNvSpPr/>
          <p:nvPr userDrawn="1"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800" y="2311679"/>
            <a:ext cx="7772400" cy="2234643"/>
          </a:xfr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DB1997-A891-40DD-2A8A-7CF8DA76F90A}"/>
              </a:ext>
            </a:extLst>
          </p:cNvPr>
          <p:cNvSpPr/>
          <p:nvPr userDrawn="1"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1" name="Picture 23">
            <a:extLst>
              <a:ext uri="{FF2B5EF4-FFF2-40B4-BE49-F238E27FC236}">
                <a16:creationId xmlns:a16="http://schemas.microsoft.com/office/drawing/2014/main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5784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9083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19/03/2026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203121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75918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5585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54762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26043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48489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43475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31925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30209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2184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05833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59328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83003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hf sldNum="0" hdr="0" ftr="0" dt="0"/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4E8E588C-119A-E68E-6DCF-706A5C64B402}"/>
              </a:ext>
            </a:extLst>
          </p:cNvPr>
          <p:cNvSpPr/>
          <p:nvPr userDrawn="1"/>
        </p:nvSpPr>
        <p:spPr>
          <a:xfrm>
            <a:off x="68213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00709DB1-6F6C-5D25-B149-1A8A3916B79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00526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48869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50.xml"/><Relationship Id="rId18" Type="http://schemas.openxmlformats.org/officeDocument/2006/relationships/slideLayout" Target="../slideLayouts/slideLayout55.xml"/><Relationship Id="rId26" Type="http://schemas.openxmlformats.org/officeDocument/2006/relationships/slideLayout" Target="../slideLayouts/slideLayout63.xml"/><Relationship Id="rId39" Type="http://schemas.openxmlformats.org/officeDocument/2006/relationships/slideLayout" Target="../slideLayouts/slideLayout76.xml"/><Relationship Id="rId21" Type="http://schemas.openxmlformats.org/officeDocument/2006/relationships/slideLayout" Target="../slideLayouts/slideLayout58.xml"/><Relationship Id="rId34" Type="http://schemas.openxmlformats.org/officeDocument/2006/relationships/slideLayout" Target="../slideLayouts/slideLayout71.xml"/><Relationship Id="rId42" Type="http://schemas.openxmlformats.org/officeDocument/2006/relationships/slideLayout" Target="../slideLayouts/slideLayout79.xml"/><Relationship Id="rId7" Type="http://schemas.openxmlformats.org/officeDocument/2006/relationships/slideLayout" Target="../slideLayouts/slideLayout44.xml"/><Relationship Id="rId2" Type="http://schemas.openxmlformats.org/officeDocument/2006/relationships/slideLayout" Target="../slideLayouts/slideLayout39.xml"/><Relationship Id="rId16" Type="http://schemas.openxmlformats.org/officeDocument/2006/relationships/slideLayout" Target="../slideLayouts/slideLayout53.xml"/><Relationship Id="rId29" Type="http://schemas.openxmlformats.org/officeDocument/2006/relationships/slideLayout" Target="../slideLayouts/slideLayout66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24" Type="http://schemas.openxmlformats.org/officeDocument/2006/relationships/slideLayout" Target="../slideLayouts/slideLayout61.xml"/><Relationship Id="rId32" Type="http://schemas.openxmlformats.org/officeDocument/2006/relationships/slideLayout" Target="../slideLayouts/slideLayout69.xml"/><Relationship Id="rId37" Type="http://schemas.openxmlformats.org/officeDocument/2006/relationships/slideLayout" Target="../slideLayouts/slideLayout74.xml"/><Relationship Id="rId40" Type="http://schemas.openxmlformats.org/officeDocument/2006/relationships/slideLayout" Target="../slideLayouts/slideLayout77.xml"/><Relationship Id="rId45" Type="http://schemas.openxmlformats.org/officeDocument/2006/relationships/slideLayout" Target="../slideLayouts/slideLayout82.xml"/><Relationship Id="rId5" Type="http://schemas.openxmlformats.org/officeDocument/2006/relationships/slideLayout" Target="../slideLayouts/slideLayout42.xml"/><Relationship Id="rId15" Type="http://schemas.openxmlformats.org/officeDocument/2006/relationships/slideLayout" Target="../slideLayouts/slideLayout52.xml"/><Relationship Id="rId23" Type="http://schemas.openxmlformats.org/officeDocument/2006/relationships/slideLayout" Target="../slideLayouts/slideLayout60.xml"/><Relationship Id="rId28" Type="http://schemas.openxmlformats.org/officeDocument/2006/relationships/slideLayout" Target="../slideLayouts/slideLayout65.xml"/><Relationship Id="rId36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47.xml"/><Relationship Id="rId19" Type="http://schemas.openxmlformats.org/officeDocument/2006/relationships/slideLayout" Target="../slideLayouts/slideLayout56.xml"/><Relationship Id="rId31" Type="http://schemas.openxmlformats.org/officeDocument/2006/relationships/slideLayout" Target="../slideLayouts/slideLayout68.xml"/><Relationship Id="rId44" Type="http://schemas.openxmlformats.org/officeDocument/2006/relationships/slideLayout" Target="../slideLayouts/slideLayout81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slideLayout" Target="../slideLayouts/slideLayout51.xml"/><Relationship Id="rId22" Type="http://schemas.openxmlformats.org/officeDocument/2006/relationships/slideLayout" Target="../slideLayouts/slideLayout59.xml"/><Relationship Id="rId27" Type="http://schemas.openxmlformats.org/officeDocument/2006/relationships/slideLayout" Target="../slideLayouts/slideLayout64.xml"/><Relationship Id="rId30" Type="http://schemas.openxmlformats.org/officeDocument/2006/relationships/slideLayout" Target="../slideLayouts/slideLayout67.xml"/><Relationship Id="rId35" Type="http://schemas.openxmlformats.org/officeDocument/2006/relationships/slideLayout" Target="../slideLayouts/slideLayout72.xml"/><Relationship Id="rId43" Type="http://schemas.openxmlformats.org/officeDocument/2006/relationships/slideLayout" Target="../slideLayouts/slideLayout80.xml"/><Relationship Id="rId8" Type="http://schemas.openxmlformats.org/officeDocument/2006/relationships/slideLayout" Target="../slideLayouts/slideLayout45.xml"/><Relationship Id="rId3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9.xml"/><Relationship Id="rId17" Type="http://schemas.openxmlformats.org/officeDocument/2006/relationships/slideLayout" Target="../slideLayouts/slideLayout54.xml"/><Relationship Id="rId25" Type="http://schemas.openxmlformats.org/officeDocument/2006/relationships/slideLayout" Target="../slideLayouts/slideLayout62.xml"/><Relationship Id="rId33" Type="http://schemas.openxmlformats.org/officeDocument/2006/relationships/slideLayout" Target="../slideLayouts/slideLayout70.xml"/><Relationship Id="rId38" Type="http://schemas.openxmlformats.org/officeDocument/2006/relationships/slideLayout" Target="../slideLayouts/slideLayout75.xml"/><Relationship Id="rId46" Type="http://schemas.openxmlformats.org/officeDocument/2006/relationships/theme" Target="../theme/theme2.xml"/><Relationship Id="rId20" Type="http://schemas.openxmlformats.org/officeDocument/2006/relationships/slideLayout" Target="../slideLayouts/slideLayout57.xml"/><Relationship Id="rId41" Type="http://schemas.openxmlformats.org/officeDocument/2006/relationships/slideLayout" Target="../slideLayouts/slideLayout78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95.xml"/><Relationship Id="rId18" Type="http://schemas.openxmlformats.org/officeDocument/2006/relationships/slideLayout" Target="../slideLayouts/slideLayout100.xml"/><Relationship Id="rId26" Type="http://schemas.openxmlformats.org/officeDocument/2006/relationships/slideLayout" Target="../slideLayouts/slideLayout108.xml"/><Relationship Id="rId39" Type="http://schemas.openxmlformats.org/officeDocument/2006/relationships/slideLayout" Target="../slideLayouts/slideLayout121.xml"/><Relationship Id="rId21" Type="http://schemas.openxmlformats.org/officeDocument/2006/relationships/slideLayout" Target="../slideLayouts/slideLayout103.xml"/><Relationship Id="rId34" Type="http://schemas.openxmlformats.org/officeDocument/2006/relationships/slideLayout" Target="../slideLayouts/slideLayout116.xml"/><Relationship Id="rId42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89.xml"/><Relationship Id="rId2" Type="http://schemas.openxmlformats.org/officeDocument/2006/relationships/slideLayout" Target="../slideLayouts/slideLayout84.xml"/><Relationship Id="rId16" Type="http://schemas.openxmlformats.org/officeDocument/2006/relationships/slideLayout" Target="../slideLayouts/slideLayout98.xml"/><Relationship Id="rId29" Type="http://schemas.openxmlformats.org/officeDocument/2006/relationships/slideLayout" Target="../slideLayouts/slideLayout111.xml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11" Type="http://schemas.openxmlformats.org/officeDocument/2006/relationships/slideLayout" Target="../slideLayouts/slideLayout93.xml"/><Relationship Id="rId24" Type="http://schemas.openxmlformats.org/officeDocument/2006/relationships/slideLayout" Target="../slideLayouts/slideLayout106.xml"/><Relationship Id="rId32" Type="http://schemas.openxmlformats.org/officeDocument/2006/relationships/slideLayout" Target="../slideLayouts/slideLayout114.xml"/><Relationship Id="rId37" Type="http://schemas.openxmlformats.org/officeDocument/2006/relationships/slideLayout" Target="../slideLayouts/slideLayout119.xml"/><Relationship Id="rId40" Type="http://schemas.openxmlformats.org/officeDocument/2006/relationships/slideLayout" Target="../slideLayouts/slideLayout122.xml"/><Relationship Id="rId45" Type="http://schemas.openxmlformats.org/officeDocument/2006/relationships/slideLayout" Target="../slideLayouts/slideLayout127.xml"/><Relationship Id="rId5" Type="http://schemas.openxmlformats.org/officeDocument/2006/relationships/slideLayout" Target="../slideLayouts/slideLayout87.xml"/><Relationship Id="rId15" Type="http://schemas.openxmlformats.org/officeDocument/2006/relationships/slideLayout" Target="../slideLayouts/slideLayout97.xml"/><Relationship Id="rId23" Type="http://schemas.openxmlformats.org/officeDocument/2006/relationships/slideLayout" Target="../slideLayouts/slideLayout105.xml"/><Relationship Id="rId28" Type="http://schemas.openxmlformats.org/officeDocument/2006/relationships/slideLayout" Target="../slideLayouts/slideLayout110.xml"/><Relationship Id="rId36" Type="http://schemas.openxmlformats.org/officeDocument/2006/relationships/slideLayout" Target="../slideLayouts/slideLayout118.xml"/><Relationship Id="rId10" Type="http://schemas.openxmlformats.org/officeDocument/2006/relationships/slideLayout" Target="../slideLayouts/slideLayout92.xml"/><Relationship Id="rId19" Type="http://schemas.openxmlformats.org/officeDocument/2006/relationships/slideLayout" Target="../slideLayouts/slideLayout101.xml"/><Relationship Id="rId31" Type="http://schemas.openxmlformats.org/officeDocument/2006/relationships/slideLayout" Target="../slideLayouts/slideLayout113.xml"/><Relationship Id="rId44" Type="http://schemas.openxmlformats.org/officeDocument/2006/relationships/slideLayout" Target="../slideLayouts/slideLayout126.xml"/><Relationship Id="rId4" Type="http://schemas.openxmlformats.org/officeDocument/2006/relationships/slideLayout" Target="../slideLayouts/slideLayout86.xml"/><Relationship Id="rId9" Type="http://schemas.openxmlformats.org/officeDocument/2006/relationships/slideLayout" Target="../slideLayouts/slideLayout91.xml"/><Relationship Id="rId14" Type="http://schemas.openxmlformats.org/officeDocument/2006/relationships/slideLayout" Target="../slideLayouts/slideLayout96.xml"/><Relationship Id="rId22" Type="http://schemas.openxmlformats.org/officeDocument/2006/relationships/slideLayout" Target="../slideLayouts/slideLayout104.xml"/><Relationship Id="rId27" Type="http://schemas.openxmlformats.org/officeDocument/2006/relationships/slideLayout" Target="../slideLayouts/slideLayout109.xml"/><Relationship Id="rId30" Type="http://schemas.openxmlformats.org/officeDocument/2006/relationships/slideLayout" Target="../slideLayouts/slideLayout112.xml"/><Relationship Id="rId35" Type="http://schemas.openxmlformats.org/officeDocument/2006/relationships/slideLayout" Target="../slideLayouts/slideLayout117.xml"/><Relationship Id="rId43" Type="http://schemas.openxmlformats.org/officeDocument/2006/relationships/slideLayout" Target="../slideLayouts/slideLayout125.xml"/><Relationship Id="rId8" Type="http://schemas.openxmlformats.org/officeDocument/2006/relationships/slideLayout" Target="../slideLayouts/slideLayout90.xml"/><Relationship Id="rId3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94.xml"/><Relationship Id="rId17" Type="http://schemas.openxmlformats.org/officeDocument/2006/relationships/slideLayout" Target="../slideLayouts/slideLayout99.xml"/><Relationship Id="rId25" Type="http://schemas.openxmlformats.org/officeDocument/2006/relationships/slideLayout" Target="../slideLayouts/slideLayout107.xml"/><Relationship Id="rId33" Type="http://schemas.openxmlformats.org/officeDocument/2006/relationships/slideLayout" Target="../slideLayouts/slideLayout115.xml"/><Relationship Id="rId38" Type="http://schemas.openxmlformats.org/officeDocument/2006/relationships/slideLayout" Target="../slideLayouts/slideLayout120.xml"/><Relationship Id="rId46" Type="http://schemas.openxmlformats.org/officeDocument/2006/relationships/theme" Target="../theme/theme3.xml"/><Relationship Id="rId20" Type="http://schemas.openxmlformats.org/officeDocument/2006/relationships/slideLayout" Target="../slideLayouts/slideLayout102.xml"/><Relationship Id="rId41" Type="http://schemas.openxmlformats.org/officeDocument/2006/relationships/slideLayout" Target="../slideLayouts/slideLayout1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5.xml"/><Relationship Id="rId13" Type="http://schemas.openxmlformats.org/officeDocument/2006/relationships/slideLayout" Target="../slideLayouts/slideLayout140.xml"/><Relationship Id="rId18" Type="http://schemas.openxmlformats.org/officeDocument/2006/relationships/slideLayout" Target="../slideLayouts/slideLayout145.xml"/><Relationship Id="rId3" Type="http://schemas.openxmlformats.org/officeDocument/2006/relationships/slideLayout" Target="../slideLayouts/slideLayout130.xml"/><Relationship Id="rId21" Type="http://schemas.openxmlformats.org/officeDocument/2006/relationships/slideLayout" Target="../slideLayouts/slideLayout148.xml"/><Relationship Id="rId7" Type="http://schemas.openxmlformats.org/officeDocument/2006/relationships/slideLayout" Target="../slideLayouts/slideLayout134.xml"/><Relationship Id="rId12" Type="http://schemas.openxmlformats.org/officeDocument/2006/relationships/slideLayout" Target="../slideLayouts/slideLayout139.xml"/><Relationship Id="rId17" Type="http://schemas.openxmlformats.org/officeDocument/2006/relationships/slideLayout" Target="../slideLayouts/slideLayout144.xml"/><Relationship Id="rId2" Type="http://schemas.openxmlformats.org/officeDocument/2006/relationships/slideLayout" Target="../slideLayouts/slideLayout129.xml"/><Relationship Id="rId16" Type="http://schemas.openxmlformats.org/officeDocument/2006/relationships/slideLayout" Target="../slideLayouts/slideLayout143.xml"/><Relationship Id="rId20" Type="http://schemas.openxmlformats.org/officeDocument/2006/relationships/slideLayout" Target="../slideLayouts/slideLayout147.xml"/><Relationship Id="rId1" Type="http://schemas.openxmlformats.org/officeDocument/2006/relationships/slideLayout" Target="../slideLayouts/slideLayout128.xml"/><Relationship Id="rId6" Type="http://schemas.openxmlformats.org/officeDocument/2006/relationships/slideLayout" Target="../slideLayouts/slideLayout133.xml"/><Relationship Id="rId11" Type="http://schemas.openxmlformats.org/officeDocument/2006/relationships/slideLayout" Target="../slideLayouts/slideLayout138.xml"/><Relationship Id="rId5" Type="http://schemas.openxmlformats.org/officeDocument/2006/relationships/slideLayout" Target="../slideLayouts/slideLayout132.xml"/><Relationship Id="rId15" Type="http://schemas.openxmlformats.org/officeDocument/2006/relationships/slideLayout" Target="../slideLayouts/slideLayout142.xml"/><Relationship Id="rId23" Type="http://schemas.openxmlformats.org/officeDocument/2006/relationships/theme" Target="../theme/theme4.xml"/><Relationship Id="rId10" Type="http://schemas.openxmlformats.org/officeDocument/2006/relationships/slideLayout" Target="../slideLayouts/slideLayout137.xml"/><Relationship Id="rId19" Type="http://schemas.openxmlformats.org/officeDocument/2006/relationships/slideLayout" Target="../slideLayouts/slideLayout146.xml"/><Relationship Id="rId4" Type="http://schemas.openxmlformats.org/officeDocument/2006/relationships/slideLayout" Target="../slideLayouts/slideLayout131.xml"/><Relationship Id="rId9" Type="http://schemas.openxmlformats.org/officeDocument/2006/relationships/slideLayout" Target="../slideLayouts/slideLayout136.xml"/><Relationship Id="rId14" Type="http://schemas.openxmlformats.org/officeDocument/2006/relationships/slideLayout" Target="../slideLayouts/slideLayout141.xml"/><Relationship Id="rId22" Type="http://schemas.openxmlformats.org/officeDocument/2006/relationships/slideLayout" Target="../slideLayouts/slideLayout1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sz="4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6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6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6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6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2" r:id="rId9"/>
    <p:sldLayoutId id="2147483665" r:id="rId10"/>
    <p:sldLayoutId id="2147483666" r:id="rId11"/>
    <p:sldLayoutId id="2147483667" r:id="rId12"/>
    <p:sldLayoutId id="2147483668" r:id="rId13"/>
    <p:sldLayoutId id="2147483669" r:id="rId14"/>
    <p:sldLayoutId id="2147483670" r:id="rId15"/>
    <p:sldLayoutId id="2147483671" r:id="rId16"/>
    <p:sldLayoutId id="2147483672" r:id="rId17"/>
    <p:sldLayoutId id="2147483673" r:id="rId18"/>
    <p:sldLayoutId id="2147483674" r:id="rId19"/>
    <p:sldLayoutId id="2147483675" r:id="rId20"/>
    <p:sldLayoutId id="2147483676" r:id="rId21"/>
    <p:sldLayoutId id="2147483677" r:id="rId22"/>
    <p:sldLayoutId id="2147483679" r:id="rId23"/>
    <p:sldLayoutId id="2147483680" r:id="rId24"/>
    <p:sldLayoutId id="2147483681" r:id="rId25"/>
    <p:sldLayoutId id="2147483682" r:id="rId26"/>
    <p:sldLayoutId id="2147483683" r:id="rId27"/>
    <p:sldLayoutId id="2147483684" r:id="rId28"/>
    <p:sldLayoutId id="2147483685" r:id="rId29"/>
    <p:sldLayoutId id="2147483686" r:id="rId30"/>
    <p:sldLayoutId id="2147483687" r:id="rId31"/>
    <p:sldLayoutId id="2147483688" r:id="rId32"/>
    <p:sldLayoutId id="2147483689" r:id="rId33"/>
    <p:sldLayoutId id="2147483690" r:id="rId34"/>
    <p:sldLayoutId id="2147483691" r:id="rId35"/>
    <p:sldLayoutId id="2147483692" r:id="rId36"/>
    <p:sldLayoutId id="2147483828" r:id="rId37"/>
  </p:sldLayoutIdLst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868B7D6-72FD-23EC-C6E6-953B0A5B9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1DA3A3-D9BA-C806-C100-A31FE0911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BC0920-3829-AA94-F2C5-CFE7152D4D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3B0BB0-0C34-4B10-ACDF-EACD0FA6154F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3EB402-30F3-6FBA-D48E-6957733E9D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A3FC22-293D-2F1B-E36D-B1660CD5CA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717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  <p:sldLayoutId id="2147483732" r:id="rId18"/>
    <p:sldLayoutId id="2147483733" r:id="rId19"/>
    <p:sldLayoutId id="2147483734" r:id="rId20"/>
    <p:sldLayoutId id="2147483735" r:id="rId21"/>
    <p:sldLayoutId id="2147483736" r:id="rId22"/>
    <p:sldLayoutId id="2147483737" r:id="rId23"/>
    <p:sldLayoutId id="2147483738" r:id="rId24"/>
    <p:sldLayoutId id="2147483739" r:id="rId25"/>
    <p:sldLayoutId id="2147483740" r:id="rId26"/>
    <p:sldLayoutId id="2147483741" r:id="rId27"/>
    <p:sldLayoutId id="2147483742" r:id="rId28"/>
    <p:sldLayoutId id="2147483743" r:id="rId29"/>
    <p:sldLayoutId id="2147483744" r:id="rId30"/>
    <p:sldLayoutId id="2147483745" r:id="rId31"/>
    <p:sldLayoutId id="2147483746" r:id="rId32"/>
    <p:sldLayoutId id="2147483747" r:id="rId33"/>
    <p:sldLayoutId id="2147483748" r:id="rId34"/>
    <p:sldLayoutId id="2147483749" r:id="rId35"/>
    <p:sldLayoutId id="2147483750" r:id="rId36"/>
    <p:sldLayoutId id="2147483751" r:id="rId37"/>
    <p:sldLayoutId id="2147483752" r:id="rId38"/>
    <p:sldLayoutId id="2147483753" r:id="rId39"/>
    <p:sldLayoutId id="2147483754" r:id="rId40"/>
    <p:sldLayoutId id="2147483755" r:id="rId41"/>
    <p:sldLayoutId id="2147483756" r:id="rId42"/>
    <p:sldLayoutId id="2147483757" r:id="rId43"/>
    <p:sldLayoutId id="2147483758" r:id="rId44"/>
    <p:sldLayoutId id="2147483759" r:id="rId45"/>
  </p:sldLayoutIdLst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868B7D6-72FD-23EC-C6E6-953B0A5B9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1DA3A3-D9BA-C806-C100-A31FE0911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BC0920-3829-AA94-F2C5-CFE7152D4D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3B0BB0-0C34-4B10-ACDF-EACD0FA6154F}" type="datetimeFigureOut">
              <a:rPr lang="fr-FR" smtClean="0"/>
              <a:t>19/03/2026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3EB402-30F3-6FBA-D48E-6957733E9D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A3FC22-293D-2F1B-E36D-B1660CD5CA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9302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2" r:id="rId12"/>
    <p:sldLayoutId id="2147483773" r:id="rId13"/>
    <p:sldLayoutId id="2147483774" r:id="rId14"/>
    <p:sldLayoutId id="2147483775" r:id="rId15"/>
    <p:sldLayoutId id="2147483776" r:id="rId16"/>
    <p:sldLayoutId id="2147483777" r:id="rId17"/>
    <p:sldLayoutId id="2147483778" r:id="rId18"/>
    <p:sldLayoutId id="2147483779" r:id="rId19"/>
    <p:sldLayoutId id="2147483780" r:id="rId20"/>
    <p:sldLayoutId id="2147483781" r:id="rId21"/>
    <p:sldLayoutId id="2147483782" r:id="rId22"/>
    <p:sldLayoutId id="2147483783" r:id="rId23"/>
    <p:sldLayoutId id="2147483784" r:id="rId24"/>
    <p:sldLayoutId id="2147483785" r:id="rId25"/>
    <p:sldLayoutId id="2147483786" r:id="rId26"/>
    <p:sldLayoutId id="2147483787" r:id="rId27"/>
    <p:sldLayoutId id="2147483788" r:id="rId28"/>
    <p:sldLayoutId id="2147483789" r:id="rId29"/>
    <p:sldLayoutId id="2147483790" r:id="rId30"/>
    <p:sldLayoutId id="2147483791" r:id="rId31"/>
    <p:sldLayoutId id="2147483792" r:id="rId32"/>
    <p:sldLayoutId id="2147483793" r:id="rId33"/>
    <p:sldLayoutId id="2147483794" r:id="rId34"/>
    <p:sldLayoutId id="2147483795" r:id="rId35"/>
    <p:sldLayoutId id="2147483796" r:id="rId36"/>
    <p:sldLayoutId id="2147483797" r:id="rId37"/>
    <p:sldLayoutId id="2147483798" r:id="rId38"/>
    <p:sldLayoutId id="2147483799" r:id="rId39"/>
    <p:sldLayoutId id="2147483800" r:id="rId40"/>
    <p:sldLayoutId id="2147483801" r:id="rId41"/>
    <p:sldLayoutId id="2147483802" r:id="rId42"/>
    <p:sldLayoutId id="2147483803" r:id="rId43"/>
    <p:sldLayoutId id="2147483804" r:id="rId44"/>
    <p:sldLayoutId id="2147483805" r:id="rId45"/>
  </p:sldLayoutIdLst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CE231B-25EB-4A68-BA80-EB75600200BE}" type="datetimeFigureOut">
              <a:rPr lang="fr-FR" smtClean="0"/>
              <a:t>19/03/2026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11038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  <p:sldLayoutId id="2147483811" r:id="rId5"/>
    <p:sldLayoutId id="2147483812" r:id="rId6"/>
    <p:sldLayoutId id="2147483813" r:id="rId7"/>
    <p:sldLayoutId id="2147483814" r:id="rId8"/>
    <p:sldLayoutId id="2147483815" r:id="rId9"/>
    <p:sldLayoutId id="2147483816" r:id="rId10"/>
    <p:sldLayoutId id="2147483817" r:id="rId11"/>
    <p:sldLayoutId id="2147483818" r:id="rId12"/>
    <p:sldLayoutId id="2147483819" r:id="rId13"/>
    <p:sldLayoutId id="2147483820" r:id="rId14"/>
    <p:sldLayoutId id="2147483821" r:id="rId15"/>
    <p:sldLayoutId id="2147483822" r:id="rId16"/>
    <p:sldLayoutId id="2147483823" r:id="rId17"/>
    <p:sldLayoutId id="2147483824" r:id="rId18"/>
    <p:sldLayoutId id="2147483825" r:id="rId19"/>
    <p:sldLayoutId id="2147483826" r:id="rId20"/>
    <p:sldLayoutId id="2147483827" r:id="rId21"/>
    <p:sldLayoutId id="2147483829" r:id="rId22"/>
  </p:sldLayoutIdLst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7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drive/folders/15A4aThGXboZ7RlTminYue4etFTXwyFRM?usp=drive_link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9.png"/><Relationship Id="rId5" Type="http://schemas.microsoft.com/office/2007/relationships/hdphoto" Target="../media/hdphoto4.wdp"/><Relationship Id="rId4" Type="http://schemas.openxmlformats.org/officeDocument/2006/relationships/image" Target="../media/image4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9.png"/><Relationship Id="rId4" Type="http://schemas.openxmlformats.org/officeDocument/2006/relationships/image" Target="../media/image65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4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67.png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2.xml"/><Relationship Id="rId5" Type="http://schemas.microsoft.com/office/2007/relationships/hdphoto" Target="../media/hdphoto12.wdp"/><Relationship Id="rId4" Type="http://schemas.openxmlformats.org/officeDocument/2006/relationships/image" Target="../media/image69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3.png"/><Relationship Id="rId5" Type="http://schemas.microsoft.com/office/2017/06/relationships/model3d" Target="../media/model3d1.glb"/><Relationship Id="rId4" Type="http://schemas.openxmlformats.org/officeDocument/2006/relationships/image" Target="../media/image9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gif"/><Relationship Id="rId3" Type="http://schemas.openxmlformats.org/officeDocument/2006/relationships/image" Target="../media/image72.jpeg"/><Relationship Id="rId7" Type="http://schemas.openxmlformats.org/officeDocument/2006/relationships/image" Target="../media/image7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4.png"/><Relationship Id="rId5" Type="http://schemas.microsoft.com/office/2017/06/relationships/model3d" Target="../media/model3d1.glb"/><Relationship Id="rId4" Type="http://schemas.openxmlformats.org/officeDocument/2006/relationships/image" Target="../media/image9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gif"/><Relationship Id="rId3" Type="http://schemas.openxmlformats.org/officeDocument/2006/relationships/image" Target="../media/image72.jpeg"/><Relationship Id="rId7" Type="http://schemas.openxmlformats.org/officeDocument/2006/relationships/image" Target="../media/image7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7.png"/><Relationship Id="rId5" Type="http://schemas.microsoft.com/office/2017/06/relationships/model3d" Target="../media/model3d1.glb"/><Relationship Id="rId4" Type="http://schemas.openxmlformats.org/officeDocument/2006/relationships/image" Target="../media/image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7" Type="http://schemas.openxmlformats.org/officeDocument/2006/relationships/image" Target="../media/image76.gi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8.png"/><Relationship Id="rId5" Type="http://schemas.microsoft.com/office/2017/06/relationships/model3d" Target="../media/model3d1.glb"/><Relationship Id="rId4" Type="http://schemas.openxmlformats.org/officeDocument/2006/relationships/image" Target="../media/image9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5.xml"/><Relationship Id="rId4" Type="http://schemas.openxmlformats.org/officeDocument/2006/relationships/image" Target="../media/image8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13.wdp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4.png"/><Relationship Id="rId4" Type="http://schemas.openxmlformats.org/officeDocument/2006/relationships/image" Target="../media/image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1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6.xml"/><Relationship Id="rId6" Type="http://schemas.microsoft.com/office/2007/relationships/hdphoto" Target="../media/hdphoto15.wdp"/><Relationship Id="rId5" Type="http://schemas.openxmlformats.org/officeDocument/2006/relationships/image" Target="../media/image84.png"/><Relationship Id="rId4" Type="http://schemas.microsoft.com/office/2007/relationships/hdphoto" Target="../media/hdphoto14.wdp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7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14.png"/><Relationship Id="rId7" Type="http://schemas.microsoft.com/office/2007/relationships/hdphoto" Target="../media/hdphoto15.wdp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84.png"/><Relationship Id="rId5" Type="http://schemas.microsoft.com/office/2007/relationships/hdphoto" Target="../media/hdphoto14.wdp"/><Relationship Id="rId4" Type="http://schemas.openxmlformats.org/officeDocument/2006/relationships/image" Target="../media/image83.png"/><Relationship Id="rId9" Type="http://schemas.microsoft.com/office/2007/relationships/hdphoto" Target="../media/hdphoto16.wdp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7" Type="http://schemas.microsoft.com/office/2007/relationships/hdphoto" Target="../media/hdphoto14.wdp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83.png"/><Relationship Id="rId5" Type="http://schemas.openxmlformats.org/officeDocument/2006/relationships/image" Target="../media/image14.png"/><Relationship Id="rId4" Type="http://schemas.microsoft.com/office/2007/relationships/hdphoto" Target="../media/hdphoto15.wdp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4.png"/><Relationship Id="rId4" Type="http://schemas.microsoft.com/office/2007/relationships/hdphoto" Target="../media/hdphoto15.wdp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8.xml"/></Relationships>
</file>

<file path=ppt/slides/_rels/slide52.xml.rels><?xml version="1.0" encoding="UTF-8" standalone="yes"?>
<Relationships xmlns="http://schemas.openxmlformats.org/package/2006/relationships"><Relationship Id="rId8" Type="http://schemas.microsoft.com/office/2007/relationships/hdphoto" Target="../media/hdphoto18.wdp"/><Relationship Id="rId3" Type="http://schemas.openxmlformats.org/officeDocument/2006/relationships/image" Target="../media/image12.jpg"/><Relationship Id="rId7" Type="http://schemas.openxmlformats.org/officeDocument/2006/relationships/image" Target="../media/image88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9.xml"/><Relationship Id="rId6" Type="http://schemas.microsoft.com/office/2007/relationships/hdphoto" Target="../media/hdphoto17.wdp"/><Relationship Id="rId5" Type="http://schemas.openxmlformats.org/officeDocument/2006/relationships/image" Target="../media/image87.png"/><Relationship Id="rId4" Type="http://schemas.openxmlformats.org/officeDocument/2006/relationships/image" Target="../media/image13.jp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0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7" Type="http://schemas.microsoft.com/office/2007/relationships/hdphoto" Target="../media/hdphoto17.wdp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87.png"/><Relationship Id="rId5" Type="http://schemas.openxmlformats.org/officeDocument/2006/relationships/image" Target="../media/image14.png"/><Relationship Id="rId4" Type="http://schemas.microsoft.com/office/2007/relationships/hdphoto" Target="../media/hdphoto18.wdp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microsoft.com/office/2007/relationships/hdphoto" Target="../media/hdphoto17.wdp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87.png"/><Relationship Id="rId5" Type="http://schemas.microsoft.com/office/2007/relationships/hdphoto" Target="../media/hdphoto18.wdp"/><Relationship Id="rId4" Type="http://schemas.openxmlformats.org/officeDocument/2006/relationships/image" Target="../media/image88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0.xml"/><Relationship Id="rId5" Type="http://schemas.microsoft.com/office/2007/relationships/hdphoto" Target="../media/hdphoto18.wdp"/><Relationship Id="rId4" Type="http://schemas.openxmlformats.org/officeDocument/2006/relationships/image" Target="../media/image88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2.xml"/><Relationship Id="rId6" Type="http://schemas.microsoft.com/office/2007/relationships/hdphoto" Target="../media/hdphoto13.wdp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9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14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16FEA15-69D0-A51C-B0B6-70FD8D1867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2 AC</a:t>
            </a:r>
            <a:endParaRPr lang="fr-FR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1C22208-84FE-450F-4951-F81B343D1D0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/>
              <a:t>4</a:t>
            </a:r>
            <a:endParaRPr lang="fr-FR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7BA12AC-286E-611E-6564-F58EF395FFB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271217" y="4591216"/>
            <a:ext cx="1627252" cy="521999"/>
          </a:xfrm>
        </p:spPr>
        <p:txBody>
          <a:bodyPr/>
          <a:lstStyle/>
          <a:p>
            <a:pPr algn="ctr"/>
            <a:r>
              <a:rPr lang="fr-FR" dirty="0"/>
              <a:t>Chapitre</a:t>
            </a:r>
            <a:r>
              <a:rPr lang="en-US" dirty="0"/>
              <a:t> 1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EBD0900-5EEC-DF07-2A76-91F0F440BAC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71217" y="5288319"/>
            <a:ext cx="1627252" cy="521999"/>
          </a:xfrm>
        </p:spPr>
        <p:txBody>
          <a:bodyPr/>
          <a:lstStyle/>
          <a:p>
            <a:pPr algn="ctr"/>
            <a:r>
              <a:rPr lang="fr-FR" dirty="0"/>
              <a:t>Tâche</a:t>
            </a:r>
            <a:r>
              <a:rPr lang="en-US" dirty="0"/>
              <a:t> 1</a:t>
            </a:r>
            <a:endParaRPr lang="fr-FR" dirty="0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E447392-F104-538F-A177-67FC5F73564A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2120815" y="5298367"/>
            <a:ext cx="4843667" cy="521999"/>
          </a:xfrm>
        </p:spPr>
        <p:txBody>
          <a:bodyPr>
            <a:normAutofit fontScale="92500" lnSpcReduction="10000"/>
          </a:bodyPr>
          <a:lstStyle/>
          <a:p>
            <a:r>
              <a:rPr lang="fr-FR" dirty="0"/>
              <a:t>Expliquer</a:t>
            </a:r>
            <a:r>
              <a:rPr lang="ar-MA" dirty="0"/>
              <a:t> </a:t>
            </a:r>
            <a:r>
              <a:rPr lang="fr-FR" dirty="0"/>
              <a:t>le rôle de la rotation terrestre dans l’alternance des jours</a:t>
            </a:r>
            <a:r>
              <a:rPr lang="ar-MA" dirty="0"/>
              <a:t> </a:t>
            </a:r>
            <a:r>
              <a:rPr lang="fr-FR" dirty="0"/>
              <a:t>et nuits 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340056BF-52DD-F0BE-763F-EB67D6C8391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120815" y="4601264"/>
            <a:ext cx="4843667" cy="521999"/>
          </a:xfrm>
        </p:spPr>
        <p:txBody>
          <a:bodyPr>
            <a:noAutofit/>
          </a:bodyPr>
          <a:lstStyle/>
          <a:p>
            <a:r>
              <a:rPr lang="fr-FR" dirty="0"/>
              <a:t>Les relations Terre – Lune - Soleil</a:t>
            </a:r>
          </a:p>
        </p:txBody>
      </p:sp>
    </p:spTree>
    <p:extLst>
      <p:ext uri="{BB962C8B-B14F-4D97-AF65-F5344CB8AC3E}">
        <p14:creationId xmlns:p14="http://schemas.microsoft.com/office/powerpoint/2010/main" val="30270045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2" name="Google Shape;502;p4" descr="A cartoon of a person working on a plant&#10;&#10;AI-generated content may be incorrect.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162" r="161"/>
          <a:stretch/>
        </p:blipFill>
        <p:spPr>
          <a:xfrm>
            <a:off x="1773800" y="2320200"/>
            <a:ext cx="1976400" cy="110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3" name="Google Shape;503;p4" descr="A cartoon of kids studying&#10;&#10;AI-generated content may be incorrect."/>
          <p:cNvPicPr preferRelativeResize="0">
            <a:picLocks noGrp="1"/>
          </p:cNvPicPr>
          <p:nvPr>
            <p:ph type="pic" idx="4"/>
          </p:nvPr>
        </p:nvPicPr>
        <p:blipFill rotWithShape="1">
          <a:blip r:embed="rId4">
            <a:alphaModFix/>
          </a:blip>
          <a:srcRect l="3935" r="3934"/>
          <a:stretch/>
        </p:blipFill>
        <p:spPr>
          <a:xfrm>
            <a:off x="6770034" y="2373367"/>
            <a:ext cx="1134000" cy="1587600"/>
          </a:xfrm>
          <a:prstGeom prst="rect">
            <a:avLst/>
          </a:prstGeom>
          <a:noFill/>
          <a:ln>
            <a:noFill/>
          </a:ln>
        </p:spPr>
      </p:pic>
      <p:sp>
        <p:nvSpPr>
          <p:cNvPr id="504" name="Google Shape;504;p4"/>
          <p:cNvSpPr>
            <a:spLocks noGrp="1"/>
          </p:cNvSpPr>
          <p:nvPr>
            <p:ph type="pic" idx="3"/>
          </p:nvPr>
        </p:nvSpPr>
        <p:spPr>
          <a:xfrm>
            <a:off x="1847600" y="4260622"/>
            <a:ext cx="1828800" cy="172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DF061A-525C-931B-1620-48DA5ACAB2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e 35">
            <a:extLst>
              <a:ext uri="{FF2B5EF4-FFF2-40B4-BE49-F238E27FC236}">
                <a16:creationId xmlns:a16="http://schemas.microsoft.com/office/drawing/2014/main" id="{9BA331DD-5FBF-356B-52BF-F90CA15137F3}"/>
              </a:ext>
            </a:extLst>
          </p:cNvPr>
          <p:cNvGrpSpPr/>
          <p:nvPr/>
        </p:nvGrpSpPr>
        <p:grpSpPr>
          <a:xfrm>
            <a:off x="932056" y="3078820"/>
            <a:ext cx="10440000" cy="593600"/>
            <a:chOff x="1072338" y="3558760"/>
            <a:chExt cx="10440000" cy="972000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F21AD5E8-426F-A0F4-AE31-5359272AA98D}"/>
                </a:ext>
              </a:extLst>
            </p:cNvPr>
            <p:cNvGrpSpPr/>
            <p:nvPr/>
          </p:nvGrpSpPr>
          <p:grpSpPr>
            <a:xfrm>
              <a:off x="1175674" y="3615371"/>
              <a:ext cx="10265100" cy="828000"/>
              <a:chOff x="963450" y="3092649"/>
              <a:chExt cx="10265100" cy="828000"/>
            </a:xfrm>
            <a:solidFill>
              <a:schemeClr val="accent4">
                <a:lumMod val="60000"/>
                <a:lumOff val="40000"/>
              </a:schemeClr>
            </a:solidFill>
          </p:grpSpPr>
          <p:sp>
            <p:nvSpPr>
              <p:cNvPr id="23" name="Google Shape;292;p29">
                <a:extLst>
                  <a:ext uri="{FF2B5EF4-FFF2-40B4-BE49-F238E27FC236}">
                    <a16:creationId xmlns:a16="http://schemas.microsoft.com/office/drawing/2014/main" id="{734CCB68-C0AD-F4EF-BAF5-4096B797615A}"/>
                  </a:ext>
                </a:extLst>
              </p:cNvPr>
              <p:cNvSpPr/>
              <p:nvPr/>
            </p:nvSpPr>
            <p:spPr>
              <a:xfrm>
                <a:off x="2428129" y="3092649"/>
                <a:ext cx="8800421" cy="828000"/>
              </a:xfrm>
              <a:custGeom>
                <a:avLst>
                  <a:gd name="f0" fmla="val 3600"/>
                </a:avLst>
                <a:gdLst>
                  <a:gd name="f1" fmla="val 10800000"/>
                  <a:gd name="f2" fmla="val 5400000"/>
                  <a:gd name="f3" fmla="val 1620000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val 45"/>
                  <a:gd name="f10" fmla="val 10800"/>
                  <a:gd name="f11" fmla="val -2147483647"/>
                  <a:gd name="f12" fmla="val 2147483647"/>
                  <a:gd name="f13" fmla="abs f4"/>
                  <a:gd name="f14" fmla="abs f5"/>
                  <a:gd name="f15" fmla="abs f6"/>
                  <a:gd name="f16" fmla="*/ f8 1 180"/>
                  <a:gd name="f17" fmla="pin 0 f0 10800"/>
                  <a:gd name="f18" fmla="+- 0 0 f2"/>
                  <a:gd name="f19" fmla="?: f13 f4 1"/>
                  <a:gd name="f20" fmla="?: f14 f5 1"/>
                  <a:gd name="f21" fmla="?: f15 f6 1"/>
                  <a:gd name="f22" fmla="*/ f9 f16 1"/>
                  <a:gd name="f23" fmla="+- f7 f17 0"/>
                  <a:gd name="f24" fmla="*/ f19 1 21600"/>
                  <a:gd name="f25" fmla="*/ f20 1 21600"/>
                  <a:gd name="f26" fmla="*/ 21600 f19 1"/>
                  <a:gd name="f27" fmla="*/ 21600 f20 1"/>
                  <a:gd name="f28" fmla="+- 0 0 f22"/>
                  <a:gd name="f29" fmla="min f25 f24"/>
                  <a:gd name="f30" fmla="*/ f26 1 f21"/>
                  <a:gd name="f31" fmla="*/ f27 1 f21"/>
                  <a:gd name="f32" fmla="*/ f28 f1 1"/>
                  <a:gd name="f33" fmla="*/ f32 1 f8"/>
                  <a:gd name="f34" fmla="+- f31 0 f17"/>
                  <a:gd name="f35" fmla="+- f30 0 f17"/>
                  <a:gd name="f36" fmla="*/ f17 f29 1"/>
                  <a:gd name="f37" fmla="*/ f7 f29 1"/>
                  <a:gd name="f38" fmla="*/ f23 f29 1"/>
                  <a:gd name="f39" fmla="*/ f31 f29 1"/>
                  <a:gd name="f40" fmla="*/ f30 f29 1"/>
                  <a:gd name="f41" fmla="+- f33 0 f2"/>
                  <a:gd name="f42" fmla="+- f37 0 f38"/>
                  <a:gd name="f43" fmla="+- f38 0 f37"/>
                  <a:gd name="f44" fmla="*/ f34 f29 1"/>
                  <a:gd name="f45" fmla="*/ f35 f29 1"/>
                  <a:gd name="f46" fmla="cos 1 f41"/>
                  <a:gd name="f47" fmla="abs f42"/>
                  <a:gd name="f48" fmla="abs f43"/>
                  <a:gd name="f49" fmla="?: f42 f18 f2"/>
                  <a:gd name="f50" fmla="?: f42 f2 f18"/>
                  <a:gd name="f51" fmla="?: f42 f3 f2"/>
                  <a:gd name="f52" fmla="?: f42 f2 f3"/>
                  <a:gd name="f53" fmla="+- f39 0 f44"/>
                  <a:gd name="f54" fmla="?: f43 f18 f2"/>
                  <a:gd name="f55" fmla="?: f43 f2 f18"/>
                  <a:gd name="f56" fmla="+- f40 0 f45"/>
                  <a:gd name="f57" fmla="+- f44 0 f39"/>
                  <a:gd name="f58" fmla="+- f45 0 f40"/>
                  <a:gd name="f59" fmla="?: f42 0 f1"/>
                  <a:gd name="f60" fmla="?: f42 f1 0"/>
                  <a:gd name="f61" fmla="+- 0 0 f46"/>
                  <a:gd name="f62" fmla="?: f42 f52 f51"/>
                  <a:gd name="f63" fmla="?: f42 f51 f52"/>
                  <a:gd name="f64" fmla="?: f43 f50 f49"/>
                  <a:gd name="f65" fmla="abs f53"/>
                  <a:gd name="f66" fmla="?: f53 0 f1"/>
                  <a:gd name="f67" fmla="?: f53 f1 0"/>
                  <a:gd name="f68" fmla="?: f53 f54 f55"/>
                  <a:gd name="f69" fmla="abs f56"/>
                  <a:gd name="f70" fmla="abs f57"/>
                  <a:gd name="f71" fmla="?: f56 f18 f2"/>
                  <a:gd name="f72" fmla="?: f56 f2 f18"/>
                  <a:gd name="f73" fmla="?: f56 f3 f2"/>
                  <a:gd name="f74" fmla="?: f56 f2 f3"/>
                  <a:gd name="f75" fmla="abs f58"/>
                  <a:gd name="f76" fmla="?: f58 f18 f2"/>
                  <a:gd name="f77" fmla="?: f58 f2 f18"/>
                  <a:gd name="f78" fmla="?: f58 f60 f59"/>
                  <a:gd name="f79" fmla="?: f58 f59 f60"/>
                  <a:gd name="f80" fmla="*/ f17 f61 1"/>
                  <a:gd name="f81" fmla="?: f43 f63 f62"/>
                  <a:gd name="f82" fmla="?: f43 f67 f66"/>
                  <a:gd name="f83" fmla="?: f43 f66 f67"/>
                  <a:gd name="f84" fmla="?: f56 f74 f73"/>
                  <a:gd name="f85" fmla="?: f56 f73 f74"/>
                  <a:gd name="f86" fmla="?: f57 f72 f71"/>
                  <a:gd name="f87" fmla="?: f42 f78 f79"/>
                  <a:gd name="f88" fmla="?: f42 f76 f77"/>
                  <a:gd name="f89" fmla="*/ f80 3163 1"/>
                  <a:gd name="f90" fmla="?: f53 f82 f83"/>
                  <a:gd name="f91" fmla="?: f57 f85 f84"/>
                  <a:gd name="f92" fmla="*/ f89 1 7636"/>
                  <a:gd name="f93" fmla="+- f7 f92 0"/>
                  <a:gd name="f94" fmla="+- f30 0 f92"/>
                  <a:gd name="f95" fmla="+- f31 0 f92"/>
                  <a:gd name="f96" fmla="*/ f93 f29 1"/>
                  <a:gd name="f97" fmla="*/ f94 f29 1"/>
                  <a:gd name="f98" fmla="*/ f95 f29 1"/>
                </a:gdLst>
                <a:ahLst>
                  <a:ahXY gdRefX="f0" minX="f7" maxX="f10">
                    <a:pos x="f36" y="f37"/>
                  </a:ahXY>
                </a:ahLst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96" t="f96" r="f97" b="f98"/>
                <a:pathLst>
                  <a:path>
                    <a:moveTo>
                      <a:pt x="f38" y="f37"/>
                    </a:moveTo>
                    <a:arcTo wR="f47" hR="f48" stAng="f81" swAng="f64"/>
                    <a:lnTo>
                      <a:pt x="f37" y="f44"/>
                    </a:lnTo>
                    <a:arcTo wR="f48" hR="f65" stAng="f90" swAng="f68"/>
                    <a:lnTo>
                      <a:pt x="f45" y="f39"/>
                    </a:lnTo>
                    <a:arcTo wR="f69" hR="f70" stAng="f91" swAng="f86"/>
                    <a:lnTo>
                      <a:pt x="f40" y="f38"/>
                    </a:lnTo>
                    <a:arcTo wR="f75" hR="f47" stAng="f87" swAng="f88"/>
                    <a:close/>
                  </a:path>
                </a:pathLst>
              </a:custGeom>
              <a:solidFill>
                <a:schemeClr val="bg1"/>
              </a:solidFill>
              <a:ln w="9528" cap="flat">
                <a:solidFill>
                  <a:srgbClr val="000000"/>
                </a:solidFill>
                <a:prstDash val="solid"/>
                <a:miter/>
              </a:ln>
            </p:spPr>
            <p:txBody>
              <a:bodyPr vert="horz" wrap="square" lIns="68570" tIns="34271" rIns="68570" bIns="34271" anchor="ctr" anchorCtr="0" compatLnSpc="1"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4" name="Google Shape;293;p29">
                <a:extLst>
                  <a:ext uri="{FF2B5EF4-FFF2-40B4-BE49-F238E27FC236}">
                    <a16:creationId xmlns:a16="http://schemas.microsoft.com/office/drawing/2014/main" id="{F7682218-6984-C03F-C4D2-7736109FDB20}"/>
                  </a:ext>
                </a:extLst>
              </p:cNvPr>
              <p:cNvSpPr/>
              <p:nvPr/>
            </p:nvSpPr>
            <p:spPr>
              <a:xfrm>
                <a:off x="963450" y="3092649"/>
                <a:ext cx="1349096" cy="828000"/>
              </a:xfrm>
              <a:custGeom>
                <a:avLst>
                  <a:gd name="f0" fmla="val 3600"/>
                </a:avLst>
                <a:gdLst>
                  <a:gd name="f1" fmla="val 10800000"/>
                  <a:gd name="f2" fmla="val 5400000"/>
                  <a:gd name="f3" fmla="val 1620000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val 45"/>
                  <a:gd name="f10" fmla="val 10800"/>
                  <a:gd name="f11" fmla="val -2147483647"/>
                  <a:gd name="f12" fmla="val 2147483647"/>
                  <a:gd name="f13" fmla="abs f4"/>
                  <a:gd name="f14" fmla="abs f5"/>
                  <a:gd name="f15" fmla="abs f6"/>
                  <a:gd name="f16" fmla="*/ f8 1 180"/>
                  <a:gd name="f17" fmla="pin 0 f0 10800"/>
                  <a:gd name="f18" fmla="+- 0 0 f2"/>
                  <a:gd name="f19" fmla="?: f13 f4 1"/>
                  <a:gd name="f20" fmla="?: f14 f5 1"/>
                  <a:gd name="f21" fmla="?: f15 f6 1"/>
                  <a:gd name="f22" fmla="*/ f9 f16 1"/>
                  <a:gd name="f23" fmla="+- f7 f17 0"/>
                  <a:gd name="f24" fmla="*/ f19 1 21600"/>
                  <a:gd name="f25" fmla="*/ f20 1 21600"/>
                  <a:gd name="f26" fmla="*/ 21600 f19 1"/>
                  <a:gd name="f27" fmla="*/ 21600 f20 1"/>
                  <a:gd name="f28" fmla="+- 0 0 f22"/>
                  <a:gd name="f29" fmla="min f25 f24"/>
                  <a:gd name="f30" fmla="*/ f26 1 f21"/>
                  <a:gd name="f31" fmla="*/ f27 1 f21"/>
                  <a:gd name="f32" fmla="*/ f28 f1 1"/>
                  <a:gd name="f33" fmla="*/ f32 1 f8"/>
                  <a:gd name="f34" fmla="+- f31 0 f17"/>
                  <a:gd name="f35" fmla="+- f30 0 f17"/>
                  <a:gd name="f36" fmla="*/ f17 f29 1"/>
                  <a:gd name="f37" fmla="*/ f7 f29 1"/>
                  <a:gd name="f38" fmla="*/ f23 f29 1"/>
                  <a:gd name="f39" fmla="*/ f31 f29 1"/>
                  <a:gd name="f40" fmla="*/ f30 f29 1"/>
                  <a:gd name="f41" fmla="+- f33 0 f2"/>
                  <a:gd name="f42" fmla="+- f37 0 f38"/>
                  <a:gd name="f43" fmla="+- f38 0 f37"/>
                  <a:gd name="f44" fmla="*/ f34 f29 1"/>
                  <a:gd name="f45" fmla="*/ f35 f29 1"/>
                  <a:gd name="f46" fmla="cos 1 f41"/>
                  <a:gd name="f47" fmla="abs f42"/>
                  <a:gd name="f48" fmla="abs f43"/>
                  <a:gd name="f49" fmla="?: f42 f18 f2"/>
                  <a:gd name="f50" fmla="?: f42 f2 f18"/>
                  <a:gd name="f51" fmla="?: f42 f3 f2"/>
                  <a:gd name="f52" fmla="?: f42 f2 f3"/>
                  <a:gd name="f53" fmla="+- f39 0 f44"/>
                  <a:gd name="f54" fmla="?: f43 f18 f2"/>
                  <a:gd name="f55" fmla="?: f43 f2 f18"/>
                  <a:gd name="f56" fmla="+- f40 0 f45"/>
                  <a:gd name="f57" fmla="+- f44 0 f39"/>
                  <a:gd name="f58" fmla="+- f45 0 f40"/>
                  <a:gd name="f59" fmla="?: f42 0 f1"/>
                  <a:gd name="f60" fmla="?: f42 f1 0"/>
                  <a:gd name="f61" fmla="+- 0 0 f46"/>
                  <a:gd name="f62" fmla="?: f42 f52 f51"/>
                  <a:gd name="f63" fmla="?: f42 f51 f52"/>
                  <a:gd name="f64" fmla="?: f43 f50 f49"/>
                  <a:gd name="f65" fmla="abs f53"/>
                  <a:gd name="f66" fmla="?: f53 0 f1"/>
                  <a:gd name="f67" fmla="?: f53 f1 0"/>
                  <a:gd name="f68" fmla="?: f53 f54 f55"/>
                  <a:gd name="f69" fmla="abs f56"/>
                  <a:gd name="f70" fmla="abs f57"/>
                  <a:gd name="f71" fmla="?: f56 f18 f2"/>
                  <a:gd name="f72" fmla="?: f56 f2 f18"/>
                  <a:gd name="f73" fmla="?: f56 f3 f2"/>
                  <a:gd name="f74" fmla="?: f56 f2 f3"/>
                  <a:gd name="f75" fmla="abs f58"/>
                  <a:gd name="f76" fmla="?: f58 f18 f2"/>
                  <a:gd name="f77" fmla="?: f58 f2 f18"/>
                  <a:gd name="f78" fmla="?: f58 f60 f59"/>
                  <a:gd name="f79" fmla="?: f58 f59 f60"/>
                  <a:gd name="f80" fmla="*/ f17 f61 1"/>
                  <a:gd name="f81" fmla="?: f43 f63 f62"/>
                  <a:gd name="f82" fmla="?: f43 f67 f66"/>
                  <a:gd name="f83" fmla="?: f43 f66 f67"/>
                  <a:gd name="f84" fmla="?: f56 f74 f73"/>
                  <a:gd name="f85" fmla="?: f56 f73 f74"/>
                  <a:gd name="f86" fmla="?: f57 f72 f71"/>
                  <a:gd name="f87" fmla="?: f42 f78 f79"/>
                  <a:gd name="f88" fmla="?: f42 f76 f77"/>
                  <a:gd name="f89" fmla="*/ f80 3163 1"/>
                  <a:gd name="f90" fmla="?: f53 f82 f83"/>
                  <a:gd name="f91" fmla="?: f57 f85 f84"/>
                  <a:gd name="f92" fmla="*/ f89 1 7636"/>
                  <a:gd name="f93" fmla="+- f7 f92 0"/>
                  <a:gd name="f94" fmla="+- f30 0 f92"/>
                  <a:gd name="f95" fmla="+- f31 0 f92"/>
                  <a:gd name="f96" fmla="*/ f93 f29 1"/>
                  <a:gd name="f97" fmla="*/ f94 f29 1"/>
                  <a:gd name="f98" fmla="*/ f95 f29 1"/>
                </a:gdLst>
                <a:ahLst>
                  <a:ahXY gdRefX="f0" minX="f7" maxX="f10">
                    <a:pos x="f36" y="f37"/>
                  </a:ahXY>
                </a:ahLst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96" t="f96" r="f97" b="f98"/>
                <a:pathLst>
                  <a:path>
                    <a:moveTo>
                      <a:pt x="f38" y="f37"/>
                    </a:moveTo>
                    <a:arcTo wR="f47" hR="f48" stAng="f81" swAng="f64"/>
                    <a:lnTo>
                      <a:pt x="f37" y="f44"/>
                    </a:lnTo>
                    <a:arcTo wR="f48" hR="f65" stAng="f90" swAng="f68"/>
                    <a:lnTo>
                      <a:pt x="f45" y="f39"/>
                    </a:lnTo>
                    <a:arcTo wR="f69" hR="f70" stAng="f91" swAng="f86"/>
                    <a:lnTo>
                      <a:pt x="f40" y="f38"/>
                    </a:lnTo>
                    <a:arcTo wR="f75" hR="f47" stAng="f87" swAng="f88"/>
                    <a:close/>
                  </a:path>
                </a:pathLst>
              </a:custGeom>
              <a:solidFill>
                <a:schemeClr val="bg1"/>
              </a:solidFill>
              <a:ln w="9528" cap="flat">
                <a:solidFill>
                  <a:srgbClr val="44546A"/>
                </a:solidFill>
                <a:prstDash val="solid"/>
                <a:miter/>
              </a:ln>
            </p:spPr>
            <p:txBody>
              <a:bodyPr vert="horz" wrap="square" lIns="68570" tIns="34271" rIns="68570" bIns="34271" anchor="ctr" anchorCtr="1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kumimoji="0" lang="fr-FR" sz="1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ptos" panose="02110004020202020204"/>
                    <a:ea typeface="Calibri"/>
                    <a:cs typeface="Calibri"/>
                  </a:rPr>
                  <a:t>Tâche</a:t>
                </a:r>
                <a:r>
                  <a:rPr kumimoji="0" lang="fr-FR" sz="1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</a:rPr>
                  <a:t> 1</a:t>
                </a:r>
              </a:p>
            </p:txBody>
          </p:sp>
        </p:grpSp>
        <p:sp>
          <p:nvSpPr>
            <p:cNvPr id="28" name="Rectangle: Rounded Corners 11">
              <a:extLst>
                <a:ext uri="{FF2B5EF4-FFF2-40B4-BE49-F238E27FC236}">
                  <a16:creationId xmlns:a16="http://schemas.microsoft.com/office/drawing/2014/main" id="{3D08A759-333C-A738-1887-158D42AC7CE2}"/>
                </a:ext>
              </a:extLst>
            </p:cNvPr>
            <p:cNvSpPr/>
            <p:nvPr/>
          </p:nvSpPr>
          <p:spPr>
            <a:xfrm>
              <a:off x="1072338" y="3558760"/>
              <a:ext cx="10440000" cy="972000"/>
            </a:xfrm>
            <a:prstGeom prst="roundRect">
              <a:avLst/>
            </a:prstGeom>
            <a:noFill/>
            <a:ln w="38100">
              <a:prstDash val="lg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D9758819-D2AD-D82D-7FB6-1F033F8B7BAA}"/>
                </a:ext>
              </a:extLst>
            </p:cNvPr>
            <p:cNvSpPr txBox="1"/>
            <p:nvPr/>
          </p:nvSpPr>
          <p:spPr>
            <a:xfrm>
              <a:off x="2642234" y="3706414"/>
              <a:ext cx="8828554" cy="65516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>
                <a:buClrTx/>
                <a:defRPr/>
              </a:pPr>
              <a:r>
                <a:rPr lang="fr-FR" sz="2000" b="1" dirty="0">
                  <a:solidFill>
                    <a:prstClr val="black"/>
                  </a:solidFill>
                  <a:latin typeface="Aptos" panose="02110004020202020204"/>
                  <a:ea typeface="+mn-ea"/>
                  <a:cs typeface="+mn-cs"/>
                </a:rPr>
                <a:t>Expliquer le rôle de la rotation terrestre dans l’alternance des jours et nuits </a:t>
              </a:r>
              <a:endPara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32" name="Rectangle 31">
            <a:extLst>
              <a:ext uri="{FF2B5EF4-FFF2-40B4-BE49-F238E27FC236}">
                <a16:creationId xmlns:a16="http://schemas.microsoft.com/office/drawing/2014/main" id="{BE67EFB3-3C65-9A35-4FCB-1A0998D74D9D}"/>
              </a:ext>
            </a:extLst>
          </p:cNvPr>
          <p:cNvSpPr/>
          <p:nvPr/>
        </p:nvSpPr>
        <p:spPr>
          <a:xfrm>
            <a:off x="932057" y="1968585"/>
            <a:ext cx="10439999" cy="577132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Séquence 1 : </a:t>
            </a:r>
            <a:r>
              <a:rPr lang="fr-FR" sz="2000" b="1" kern="1200" dirty="0">
                <a:solidFill>
                  <a:prstClr val="white"/>
                </a:solidFill>
              </a:rPr>
              <a:t>Phénomènes liés au mouvement de la Terre autour du soleil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85C4EB7-03E8-7DD4-675C-B10C8C519C36}"/>
              </a:ext>
            </a:extLst>
          </p:cNvPr>
          <p:cNvSpPr/>
          <p:nvPr/>
        </p:nvSpPr>
        <p:spPr>
          <a:xfrm>
            <a:off x="932056" y="5226683"/>
            <a:ext cx="10439999" cy="577132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Séquence 2 : </a:t>
            </a:r>
            <a:r>
              <a:rPr lang="fr-FR" sz="2000" b="1" kern="1200" dirty="0">
                <a:solidFill>
                  <a:prstClr val="white"/>
                </a:solidFill>
              </a:rPr>
              <a:t>Phénomènes liés au mouvement de la lune autour de la terre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E5507358-EC68-DF89-1213-BCEB208C9940}"/>
              </a:ext>
            </a:extLst>
          </p:cNvPr>
          <p:cNvSpPr txBox="1"/>
          <p:nvPr/>
        </p:nvSpPr>
        <p:spPr>
          <a:xfrm>
            <a:off x="969002" y="1314197"/>
            <a:ext cx="10303324" cy="400110"/>
          </a:xfrm>
          <a:prstGeom prst="rect">
            <a:avLst/>
          </a:prstGeom>
          <a:solidFill>
            <a:srgbClr val="00345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algn="ctr">
              <a:defRPr sz="20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Chapitre 1:  Les relations Terre – Lune - Soleil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76DE9CEE-B377-7F40-BBE3-E56C48BB6DBB}"/>
              </a:ext>
            </a:extLst>
          </p:cNvPr>
          <p:cNvGrpSpPr/>
          <p:nvPr/>
        </p:nvGrpSpPr>
        <p:grpSpPr>
          <a:xfrm>
            <a:off x="1007226" y="4205522"/>
            <a:ext cx="10265100" cy="507493"/>
            <a:chOff x="5882257" y="-129675"/>
            <a:chExt cx="10265100" cy="728090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FF587B2D-6F51-8CA3-9C98-FB0942C12F5A}"/>
                </a:ext>
              </a:extLst>
            </p:cNvPr>
            <p:cNvGrpSpPr/>
            <p:nvPr/>
          </p:nvGrpSpPr>
          <p:grpSpPr>
            <a:xfrm>
              <a:off x="5882257" y="-129675"/>
              <a:ext cx="10265100" cy="728090"/>
              <a:chOff x="963450" y="1311520"/>
              <a:chExt cx="10265100" cy="728090"/>
            </a:xfrm>
          </p:grpSpPr>
          <p:sp>
            <p:nvSpPr>
              <p:cNvPr id="12" name="Google Shape;286;p29">
                <a:extLst>
                  <a:ext uri="{FF2B5EF4-FFF2-40B4-BE49-F238E27FC236}">
                    <a16:creationId xmlns:a16="http://schemas.microsoft.com/office/drawing/2014/main" id="{DFDA3746-4527-1F37-81CD-BDAF0128484B}"/>
                  </a:ext>
                </a:extLst>
              </p:cNvPr>
              <p:cNvSpPr/>
              <p:nvPr/>
            </p:nvSpPr>
            <p:spPr>
              <a:xfrm>
                <a:off x="2428129" y="1311520"/>
                <a:ext cx="8800421" cy="728090"/>
              </a:xfrm>
              <a:custGeom>
                <a:avLst>
                  <a:gd name="f0" fmla="val 3600"/>
                </a:avLst>
                <a:gdLst>
                  <a:gd name="f1" fmla="val 10800000"/>
                  <a:gd name="f2" fmla="val 5400000"/>
                  <a:gd name="f3" fmla="val 1620000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val 45"/>
                  <a:gd name="f10" fmla="val 10800"/>
                  <a:gd name="f11" fmla="val -2147483647"/>
                  <a:gd name="f12" fmla="val 2147483647"/>
                  <a:gd name="f13" fmla="abs f4"/>
                  <a:gd name="f14" fmla="abs f5"/>
                  <a:gd name="f15" fmla="abs f6"/>
                  <a:gd name="f16" fmla="*/ f8 1 180"/>
                  <a:gd name="f17" fmla="pin 0 f0 10800"/>
                  <a:gd name="f18" fmla="+- 0 0 f2"/>
                  <a:gd name="f19" fmla="?: f13 f4 1"/>
                  <a:gd name="f20" fmla="?: f14 f5 1"/>
                  <a:gd name="f21" fmla="?: f15 f6 1"/>
                  <a:gd name="f22" fmla="*/ f9 f16 1"/>
                  <a:gd name="f23" fmla="+- f7 f17 0"/>
                  <a:gd name="f24" fmla="*/ f19 1 21600"/>
                  <a:gd name="f25" fmla="*/ f20 1 21600"/>
                  <a:gd name="f26" fmla="*/ 21600 f19 1"/>
                  <a:gd name="f27" fmla="*/ 21600 f20 1"/>
                  <a:gd name="f28" fmla="+- 0 0 f22"/>
                  <a:gd name="f29" fmla="min f25 f24"/>
                  <a:gd name="f30" fmla="*/ f26 1 f21"/>
                  <a:gd name="f31" fmla="*/ f27 1 f21"/>
                  <a:gd name="f32" fmla="*/ f28 f1 1"/>
                  <a:gd name="f33" fmla="*/ f32 1 f8"/>
                  <a:gd name="f34" fmla="+- f31 0 f17"/>
                  <a:gd name="f35" fmla="+- f30 0 f17"/>
                  <a:gd name="f36" fmla="*/ f17 f29 1"/>
                  <a:gd name="f37" fmla="*/ f7 f29 1"/>
                  <a:gd name="f38" fmla="*/ f23 f29 1"/>
                  <a:gd name="f39" fmla="*/ f31 f29 1"/>
                  <a:gd name="f40" fmla="*/ f30 f29 1"/>
                  <a:gd name="f41" fmla="+- f33 0 f2"/>
                  <a:gd name="f42" fmla="+- f37 0 f38"/>
                  <a:gd name="f43" fmla="+- f38 0 f37"/>
                  <a:gd name="f44" fmla="*/ f34 f29 1"/>
                  <a:gd name="f45" fmla="*/ f35 f29 1"/>
                  <a:gd name="f46" fmla="cos 1 f41"/>
                  <a:gd name="f47" fmla="abs f42"/>
                  <a:gd name="f48" fmla="abs f43"/>
                  <a:gd name="f49" fmla="?: f42 f18 f2"/>
                  <a:gd name="f50" fmla="?: f42 f2 f18"/>
                  <a:gd name="f51" fmla="?: f42 f3 f2"/>
                  <a:gd name="f52" fmla="?: f42 f2 f3"/>
                  <a:gd name="f53" fmla="+- f39 0 f44"/>
                  <a:gd name="f54" fmla="?: f43 f18 f2"/>
                  <a:gd name="f55" fmla="?: f43 f2 f18"/>
                  <a:gd name="f56" fmla="+- f40 0 f45"/>
                  <a:gd name="f57" fmla="+- f44 0 f39"/>
                  <a:gd name="f58" fmla="+- f45 0 f40"/>
                  <a:gd name="f59" fmla="?: f42 0 f1"/>
                  <a:gd name="f60" fmla="?: f42 f1 0"/>
                  <a:gd name="f61" fmla="+- 0 0 f46"/>
                  <a:gd name="f62" fmla="?: f42 f52 f51"/>
                  <a:gd name="f63" fmla="?: f42 f51 f52"/>
                  <a:gd name="f64" fmla="?: f43 f50 f49"/>
                  <a:gd name="f65" fmla="abs f53"/>
                  <a:gd name="f66" fmla="?: f53 0 f1"/>
                  <a:gd name="f67" fmla="?: f53 f1 0"/>
                  <a:gd name="f68" fmla="?: f53 f54 f55"/>
                  <a:gd name="f69" fmla="abs f56"/>
                  <a:gd name="f70" fmla="abs f57"/>
                  <a:gd name="f71" fmla="?: f56 f18 f2"/>
                  <a:gd name="f72" fmla="?: f56 f2 f18"/>
                  <a:gd name="f73" fmla="?: f56 f3 f2"/>
                  <a:gd name="f74" fmla="?: f56 f2 f3"/>
                  <a:gd name="f75" fmla="abs f58"/>
                  <a:gd name="f76" fmla="?: f58 f18 f2"/>
                  <a:gd name="f77" fmla="?: f58 f2 f18"/>
                  <a:gd name="f78" fmla="?: f58 f60 f59"/>
                  <a:gd name="f79" fmla="?: f58 f59 f60"/>
                  <a:gd name="f80" fmla="*/ f17 f61 1"/>
                  <a:gd name="f81" fmla="?: f43 f63 f62"/>
                  <a:gd name="f82" fmla="?: f43 f67 f66"/>
                  <a:gd name="f83" fmla="?: f43 f66 f67"/>
                  <a:gd name="f84" fmla="?: f56 f74 f73"/>
                  <a:gd name="f85" fmla="?: f56 f73 f74"/>
                  <a:gd name="f86" fmla="?: f57 f72 f71"/>
                  <a:gd name="f87" fmla="?: f42 f78 f79"/>
                  <a:gd name="f88" fmla="?: f42 f76 f77"/>
                  <a:gd name="f89" fmla="*/ f80 3163 1"/>
                  <a:gd name="f90" fmla="?: f53 f82 f83"/>
                  <a:gd name="f91" fmla="?: f57 f85 f84"/>
                  <a:gd name="f92" fmla="*/ f89 1 7636"/>
                  <a:gd name="f93" fmla="+- f7 f92 0"/>
                  <a:gd name="f94" fmla="+- f30 0 f92"/>
                  <a:gd name="f95" fmla="+- f31 0 f92"/>
                  <a:gd name="f96" fmla="*/ f93 f29 1"/>
                  <a:gd name="f97" fmla="*/ f94 f29 1"/>
                  <a:gd name="f98" fmla="*/ f95 f29 1"/>
                </a:gdLst>
                <a:ahLst>
                  <a:ahXY gdRefX="f0" minX="f7" maxX="f10">
                    <a:pos x="f36" y="f37"/>
                  </a:ahXY>
                </a:ahLst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96" t="f96" r="f97" b="f98"/>
                <a:pathLst>
                  <a:path>
                    <a:moveTo>
                      <a:pt x="f38" y="f37"/>
                    </a:moveTo>
                    <a:arcTo wR="f47" hR="f48" stAng="f81" swAng="f64"/>
                    <a:lnTo>
                      <a:pt x="f37" y="f44"/>
                    </a:lnTo>
                    <a:arcTo wR="f48" hR="f65" stAng="f90" swAng="f68"/>
                    <a:lnTo>
                      <a:pt x="f45" y="f39"/>
                    </a:lnTo>
                    <a:arcTo wR="f69" hR="f70" stAng="f91" swAng="f86"/>
                    <a:lnTo>
                      <a:pt x="f40" y="f38"/>
                    </a:lnTo>
                    <a:arcTo wR="f75" hR="f47" stAng="f87" swAng="f88"/>
                    <a:close/>
                  </a:path>
                </a:pathLst>
              </a:custGeom>
              <a:solidFill>
                <a:schemeClr val="accent6">
                  <a:alpha val="50000"/>
                </a:schemeClr>
              </a:solidFill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1" wrap="square" lIns="91425" tIns="45700" rIns="91425" bIns="45700" anchor="ctr" anchorCtr="0">
                <a:normAutofit/>
              </a:bodyPr>
              <a:lstStyle/>
              <a:p>
                <a:pPr marL="228600" indent="-228600" algn="ctr">
                  <a:lnSpc>
                    <a:spcPct val="90000"/>
                  </a:lnSpc>
                  <a:buClr>
                    <a:prstClr val="black"/>
                  </a:buClr>
                  <a:buSzPts val="2000"/>
                </a:pPr>
                <a:endParaRPr lang="fr-FR" sz="1800" b="1" kern="1200" dirty="0">
                  <a:solidFill>
                    <a:prstClr val="black"/>
                  </a:solidFill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13" name="Google Shape;287;p29">
                <a:extLst>
                  <a:ext uri="{FF2B5EF4-FFF2-40B4-BE49-F238E27FC236}">
                    <a16:creationId xmlns:a16="http://schemas.microsoft.com/office/drawing/2014/main" id="{24DF319F-8BB7-1372-F4FF-2B0DAEE08FAC}"/>
                  </a:ext>
                </a:extLst>
              </p:cNvPr>
              <p:cNvSpPr/>
              <p:nvPr/>
            </p:nvSpPr>
            <p:spPr>
              <a:xfrm>
                <a:off x="963450" y="1311520"/>
                <a:ext cx="1349096" cy="728090"/>
              </a:xfrm>
              <a:custGeom>
                <a:avLst>
                  <a:gd name="f0" fmla="val 3600"/>
                </a:avLst>
                <a:gdLst>
                  <a:gd name="f1" fmla="val 10800000"/>
                  <a:gd name="f2" fmla="val 5400000"/>
                  <a:gd name="f3" fmla="val 1620000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val 45"/>
                  <a:gd name="f10" fmla="val 10800"/>
                  <a:gd name="f11" fmla="val -2147483647"/>
                  <a:gd name="f12" fmla="val 2147483647"/>
                  <a:gd name="f13" fmla="abs f4"/>
                  <a:gd name="f14" fmla="abs f5"/>
                  <a:gd name="f15" fmla="abs f6"/>
                  <a:gd name="f16" fmla="*/ f8 1 180"/>
                  <a:gd name="f17" fmla="pin 0 f0 10800"/>
                  <a:gd name="f18" fmla="+- 0 0 f2"/>
                  <a:gd name="f19" fmla="?: f13 f4 1"/>
                  <a:gd name="f20" fmla="?: f14 f5 1"/>
                  <a:gd name="f21" fmla="?: f15 f6 1"/>
                  <a:gd name="f22" fmla="*/ f9 f16 1"/>
                  <a:gd name="f23" fmla="+- f7 f17 0"/>
                  <a:gd name="f24" fmla="*/ f19 1 21600"/>
                  <a:gd name="f25" fmla="*/ f20 1 21600"/>
                  <a:gd name="f26" fmla="*/ 21600 f19 1"/>
                  <a:gd name="f27" fmla="*/ 21600 f20 1"/>
                  <a:gd name="f28" fmla="+- 0 0 f22"/>
                  <a:gd name="f29" fmla="min f25 f24"/>
                  <a:gd name="f30" fmla="*/ f26 1 f21"/>
                  <a:gd name="f31" fmla="*/ f27 1 f21"/>
                  <a:gd name="f32" fmla="*/ f28 f1 1"/>
                  <a:gd name="f33" fmla="*/ f32 1 f8"/>
                  <a:gd name="f34" fmla="+- f31 0 f17"/>
                  <a:gd name="f35" fmla="+- f30 0 f17"/>
                  <a:gd name="f36" fmla="*/ f17 f29 1"/>
                  <a:gd name="f37" fmla="*/ f7 f29 1"/>
                  <a:gd name="f38" fmla="*/ f23 f29 1"/>
                  <a:gd name="f39" fmla="*/ f31 f29 1"/>
                  <a:gd name="f40" fmla="*/ f30 f29 1"/>
                  <a:gd name="f41" fmla="+- f33 0 f2"/>
                  <a:gd name="f42" fmla="+- f37 0 f38"/>
                  <a:gd name="f43" fmla="+- f38 0 f37"/>
                  <a:gd name="f44" fmla="*/ f34 f29 1"/>
                  <a:gd name="f45" fmla="*/ f35 f29 1"/>
                  <a:gd name="f46" fmla="cos 1 f41"/>
                  <a:gd name="f47" fmla="abs f42"/>
                  <a:gd name="f48" fmla="abs f43"/>
                  <a:gd name="f49" fmla="?: f42 f18 f2"/>
                  <a:gd name="f50" fmla="?: f42 f2 f18"/>
                  <a:gd name="f51" fmla="?: f42 f3 f2"/>
                  <a:gd name="f52" fmla="?: f42 f2 f3"/>
                  <a:gd name="f53" fmla="+- f39 0 f44"/>
                  <a:gd name="f54" fmla="?: f43 f18 f2"/>
                  <a:gd name="f55" fmla="?: f43 f2 f18"/>
                  <a:gd name="f56" fmla="+- f40 0 f45"/>
                  <a:gd name="f57" fmla="+- f44 0 f39"/>
                  <a:gd name="f58" fmla="+- f45 0 f40"/>
                  <a:gd name="f59" fmla="?: f42 0 f1"/>
                  <a:gd name="f60" fmla="?: f42 f1 0"/>
                  <a:gd name="f61" fmla="+- 0 0 f46"/>
                  <a:gd name="f62" fmla="?: f42 f52 f51"/>
                  <a:gd name="f63" fmla="?: f42 f51 f52"/>
                  <a:gd name="f64" fmla="?: f43 f50 f49"/>
                  <a:gd name="f65" fmla="abs f53"/>
                  <a:gd name="f66" fmla="?: f53 0 f1"/>
                  <a:gd name="f67" fmla="?: f53 f1 0"/>
                  <a:gd name="f68" fmla="?: f53 f54 f55"/>
                  <a:gd name="f69" fmla="abs f56"/>
                  <a:gd name="f70" fmla="abs f57"/>
                  <a:gd name="f71" fmla="?: f56 f18 f2"/>
                  <a:gd name="f72" fmla="?: f56 f2 f18"/>
                  <a:gd name="f73" fmla="?: f56 f3 f2"/>
                  <a:gd name="f74" fmla="?: f56 f2 f3"/>
                  <a:gd name="f75" fmla="abs f58"/>
                  <a:gd name="f76" fmla="?: f58 f18 f2"/>
                  <a:gd name="f77" fmla="?: f58 f2 f18"/>
                  <a:gd name="f78" fmla="?: f58 f60 f59"/>
                  <a:gd name="f79" fmla="?: f58 f59 f60"/>
                  <a:gd name="f80" fmla="*/ f17 f61 1"/>
                  <a:gd name="f81" fmla="?: f43 f63 f62"/>
                  <a:gd name="f82" fmla="?: f43 f67 f66"/>
                  <a:gd name="f83" fmla="?: f43 f66 f67"/>
                  <a:gd name="f84" fmla="?: f56 f74 f73"/>
                  <a:gd name="f85" fmla="?: f56 f73 f74"/>
                  <a:gd name="f86" fmla="?: f57 f72 f71"/>
                  <a:gd name="f87" fmla="?: f42 f78 f79"/>
                  <a:gd name="f88" fmla="?: f42 f76 f77"/>
                  <a:gd name="f89" fmla="*/ f80 3163 1"/>
                  <a:gd name="f90" fmla="?: f53 f82 f83"/>
                  <a:gd name="f91" fmla="?: f57 f85 f84"/>
                  <a:gd name="f92" fmla="*/ f89 1 7636"/>
                  <a:gd name="f93" fmla="+- f7 f92 0"/>
                  <a:gd name="f94" fmla="+- f30 0 f92"/>
                  <a:gd name="f95" fmla="+- f31 0 f92"/>
                  <a:gd name="f96" fmla="*/ f93 f29 1"/>
                  <a:gd name="f97" fmla="*/ f94 f29 1"/>
                  <a:gd name="f98" fmla="*/ f95 f29 1"/>
                </a:gdLst>
                <a:ahLst>
                  <a:ahXY gdRefX="f0" minX="f7" maxX="f10">
                    <a:pos x="f36" y="f37"/>
                  </a:ahXY>
                </a:ahLst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96" t="f96" r="f97" b="f98"/>
                <a:pathLst>
                  <a:path>
                    <a:moveTo>
                      <a:pt x="f38" y="f37"/>
                    </a:moveTo>
                    <a:arcTo wR="f47" hR="f48" stAng="f81" swAng="f64"/>
                    <a:lnTo>
                      <a:pt x="f37" y="f44"/>
                    </a:lnTo>
                    <a:arcTo wR="f48" hR="f65" stAng="f90" swAng="f68"/>
                    <a:lnTo>
                      <a:pt x="f45" y="f39"/>
                    </a:lnTo>
                    <a:arcTo wR="f69" hR="f70" stAng="f91" swAng="f86"/>
                    <a:lnTo>
                      <a:pt x="f40" y="f38"/>
                    </a:lnTo>
                    <a:arcTo wR="f75" hR="f47" stAng="f87" swAng="f88"/>
                    <a:close/>
                  </a:path>
                </a:pathLst>
              </a:custGeom>
              <a:solidFill>
                <a:schemeClr val="accent6">
                  <a:alpha val="50000"/>
                </a:schemeClr>
              </a:solidFill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1" wrap="square" lIns="91425" tIns="45700" rIns="91425" bIns="45700" anchor="ctr" anchorCtr="0">
                <a:normAutofit/>
              </a:bodyPr>
              <a:lstStyle/>
              <a:p>
                <a:pPr marL="228600" indent="-228600" algn="ctr">
                  <a:lnSpc>
                    <a:spcPct val="90000"/>
                  </a:lnSpc>
                  <a:buClr>
                    <a:prstClr val="black"/>
                  </a:buClr>
                  <a:buSzPts val="2000"/>
                </a:pPr>
                <a:r>
                  <a:rPr lang="fr-FR" sz="1800" b="1" kern="1200" dirty="0">
                    <a:solidFill>
                      <a:prstClr val="black"/>
                    </a:solidFill>
                    <a:latin typeface="+mj-lt"/>
                    <a:cs typeface="Calibri"/>
                  </a:rPr>
                  <a:t>Tâche 2</a:t>
                </a:r>
              </a:p>
            </p:txBody>
          </p:sp>
        </p:grpSp>
        <p:sp>
          <p:nvSpPr>
            <p:cNvPr id="3" name="Google Shape;511;p5">
              <a:extLst>
                <a:ext uri="{FF2B5EF4-FFF2-40B4-BE49-F238E27FC236}">
                  <a16:creationId xmlns:a16="http://schemas.microsoft.com/office/drawing/2014/main" id="{21C8134F-77BB-142F-AC75-A4C739148899}"/>
                </a:ext>
              </a:extLst>
            </p:cNvPr>
            <p:cNvSpPr txBox="1">
              <a:spLocks/>
            </p:cNvSpPr>
            <p:nvPr/>
          </p:nvSpPr>
          <p:spPr>
            <a:xfrm>
              <a:off x="7674945" y="31485"/>
              <a:ext cx="8144401" cy="494546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1" wrap="square" lIns="91425" tIns="45700" rIns="91425" bIns="45700" anchor="ctr" anchorCtr="0">
              <a:normAutofit lnSpcReduction="10000"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228600" algn="ctr" rtl="0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  <a:defRPr sz="20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  <a:lvl2pPr marL="914400" marR="0" lvl="1" indent="-342900" algn="l" rtl="0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Char char="•"/>
                <a:defRPr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defRPr>
              </a:lvl2pPr>
              <a:lvl3pPr marL="1371600" marR="0" lvl="2" indent="-342900" algn="l" rtl="0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Char char="•"/>
                <a:defRPr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defRPr>
              </a:lvl3pPr>
              <a:lvl4pPr marL="1828800" marR="0" lvl="3" indent="-342900" algn="l" rtl="0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Char char="•"/>
                <a:defRPr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defRPr>
              </a:lvl4pPr>
              <a:lvl5pPr marL="2286000" marR="0" lvl="4" indent="-342900" algn="l" rtl="0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Char char="•"/>
                <a:defRPr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defRPr>
              </a:lvl5pPr>
              <a:lvl6pPr marL="2743200" marR="0" lvl="5" indent="-342900" algn="l" rtl="0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  <a:def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L="3200400" marR="0" lvl="6" indent="-342900" algn="l" rtl="0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  <a:def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L="3657600" marR="0" lvl="7" indent="-342900" algn="l" rtl="0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  <a:def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L="4114800" marR="0" lvl="8" indent="-342900" algn="l" rtl="0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  <a:defRPr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228600" algn="l">
                <a:spcBef>
                  <a:spcPts val="0"/>
                </a:spcBef>
              </a:pPr>
              <a:r>
                <a:rPr lang="fr-FR" dirty="0">
                  <a:solidFill>
                    <a:prstClr val="black"/>
                  </a:solidFill>
                  <a:latin typeface="Aptos" panose="02110004020202020204"/>
                  <a:ea typeface="+mn-ea"/>
                  <a:cs typeface="+mn-cs"/>
                  <a:sym typeface="Arial"/>
                </a:rPr>
                <a:t>Expliquer le rôle de la révolution terrestre dans le cycle des saisons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898455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88;p29">
            <a:extLst>
              <a:ext uri="{FF2B5EF4-FFF2-40B4-BE49-F238E27FC236}">
                <a16:creationId xmlns:a16="http://schemas.microsoft.com/office/drawing/2014/main" id="{DB0419AF-12E8-4B75-B2A3-79C60BD7B153}"/>
              </a:ext>
            </a:extLst>
          </p:cNvPr>
          <p:cNvSpPr/>
          <p:nvPr/>
        </p:nvSpPr>
        <p:spPr>
          <a:xfrm>
            <a:off x="2208304" y="1158393"/>
            <a:ext cx="9726520" cy="85174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289;p29">
            <a:extLst>
              <a:ext uri="{FF2B5EF4-FFF2-40B4-BE49-F238E27FC236}">
                <a16:creationId xmlns:a16="http://schemas.microsoft.com/office/drawing/2014/main" id="{6032A094-4B75-9B75-81F8-5C0A96A7FEC5}"/>
              </a:ext>
            </a:extLst>
          </p:cNvPr>
          <p:cNvSpPr/>
          <p:nvPr/>
        </p:nvSpPr>
        <p:spPr>
          <a:xfrm>
            <a:off x="383125" y="1264596"/>
            <a:ext cx="1606147" cy="671210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8" name="Google Shape;292;p29">
            <a:extLst>
              <a:ext uri="{FF2B5EF4-FFF2-40B4-BE49-F238E27FC236}">
                <a16:creationId xmlns:a16="http://schemas.microsoft.com/office/drawing/2014/main" id="{A96B0953-8A9F-2B58-6DE2-1051EC9FAB64}"/>
              </a:ext>
            </a:extLst>
          </p:cNvPr>
          <p:cNvSpPr/>
          <p:nvPr/>
        </p:nvSpPr>
        <p:spPr>
          <a:xfrm>
            <a:off x="2235200" y="3104542"/>
            <a:ext cx="9699625" cy="2334637"/>
          </a:xfrm>
          <a:custGeom>
            <a:avLst>
              <a:gd name="f0" fmla="val 223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9" name="Google Shape;293;p29">
            <a:extLst>
              <a:ext uri="{FF2B5EF4-FFF2-40B4-BE49-F238E27FC236}">
                <a16:creationId xmlns:a16="http://schemas.microsoft.com/office/drawing/2014/main" id="{544EDA35-E020-83A7-38E8-D3AF7F799FEF}"/>
              </a:ext>
            </a:extLst>
          </p:cNvPr>
          <p:cNvSpPr/>
          <p:nvPr/>
        </p:nvSpPr>
        <p:spPr>
          <a:xfrm>
            <a:off x="412307" y="3104543"/>
            <a:ext cx="1606147" cy="2217104"/>
          </a:xfrm>
          <a:custGeom>
            <a:avLst>
              <a:gd name="f0" fmla="val 177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288;p29">
            <a:extLst>
              <a:ext uri="{FF2B5EF4-FFF2-40B4-BE49-F238E27FC236}">
                <a16:creationId xmlns:a16="http://schemas.microsoft.com/office/drawing/2014/main" id="{0B97DB80-C7BB-9267-7FC7-A40947A692A0}"/>
              </a:ext>
            </a:extLst>
          </p:cNvPr>
          <p:cNvSpPr/>
          <p:nvPr/>
        </p:nvSpPr>
        <p:spPr>
          <a:xfrm>
            <a:off x="2264055" y="5574618"/>
            <a:ext cx="9670770" cy="1226232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1" name="Google Shape;289;p29">
            <a:extLst>
              <a:ext uri="{FF2B5EF4-FFF2-40B4-BE49-F238E27FC236}">
                <a16:creationId xmlns:a16="http://schemas.microsoft.com/office/drawing/2014/main" id="{E0B8569E-54AF-1B54-B073-0433F038D5A6}"/>
              </a:ext>
            </a:extLst>
          </p:cNvPr>
          <p:cNvSpPr/>
          <p:nvPr/>
        </p:nvSpPr>
        <p:spPr>
          <a:xfrm>
            <a:off x="412308" y="5565093"/>
            <a:ext cx="1606147" cy="1226232"/>
          </a:xfrm>
          <a:custGeom>
            <a:avLst>
              <a:gd name="f0" fmla="val 21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3" name="Google Shape;288;p29">
            <a:extLst>
              <a:ext uri="{FF2B5EF4-FFF2-40B4-BE49-F238E27FC236}">
                <a16:creationId xmlns:a16="http://schemas.microsoft.com/office/drawing/2014/main" id="{48DD3D7D-51E7-9A1D-BDA1-1A57D1ED1119}"/>
              </a:ext>
            </a:extLst>
          </p:cNvPr>
          <p:cNvSpPr/>
          <p:nvPr/>
        </p:nvSpPr>
        <p:spPr>
          <a:xfrm>
            <a:off x="2208303" y="2127723"/>
            <a:ext cx="9726521" cy="877111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numCol="2" anchor="ctr" anchorCtr="0" compatLnSpc="1">
            <a:noAutofit/>
          </a:bodyPr>
          <a:lstStyle/>
          <a:p>
            <a:pPr marL="287850" marR="0" lvl="0" indent="-28785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Rotation terrestre  </a:t>
            </a:r>
          </a:p>
          <a:p>
            <a:pPr marL="287850" marR="0" lvl="0" indent="-28785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dirty="0"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Jour/nuit</a:t>
            </a:r>
          </a:p>
          <a:p>
            <a:pPr marL="287850" marR="0" lvl="0" indent="-28785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dirty="0"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Axe de rotation</a:t>
            </a: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  <p:sp>
        <p:nvSpPr>
          <p:cNvPr id="14" name="Google Shape;289;p29">
            <a:extLst>
              <a:ext uri="{FF2B5EF4-FFF2-40B4-BE49-F238E27FC236}">
                <a16:creationId xmlns:a16="http://schemas.microsoft.com/office/drawing/2014/main" id="{8F2A31FA-AF00-D81F-2074-6BDAD3556153}"/>
              </a:ext>
            </a:extLst>
          </p:cNvPr>
          <p:cNvSpPr/>
          <p:nvPr/>
        </p:nvSpPr>
        <p:spPr>
          <a:xfrm>
            <a:off x="412636" y="2223181"/>
            <a:ext cx="1606147" cy="634725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178AE3B1-E6F8-42FE-A6B9-960A499B711F}"/>
              </a:ext>
            </a:extLst>
          </p:cNvPr>
          <p:cNvSpPr txBox="1">
            <a:spLocks/>
          </p:cNvSpPr>
          <p:nvPr/>
        </p:nvSpPr>
        <p:spPr>
          <a:xfrm>
            <a:off x="2272235" y="1206325"/>
            <a:ext cx="9463104" cy="851745"/>
          </a:xfrm>
          <a:prstGeom prst="rect">
            <a:avLst/>
          </a:prstGeom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b="1" dirty="0">
                <a:solidFill>
                  <a:prstClr val="black"/>
                </a:solidFill>
              </a:rPr>
              <a:t>La tâche à réussir pendant la séance :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Expliquer le rôle de la rotation terrestre dans l’alternance des jours et nuits.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5D6A8BE8-89D1-5F22-6D3C-99F0799F8DEB}"/>
              </a:ext>
            </a:extLst>
          </p:cNvPr>
          <p:cNvSpPr txBox="1">
            <a:spLocks/>
          </p:cNvSpPr>
          <p:nvPr/>
        </p:nvSpPr>
        <p:spPr>
          <a:xfrm>
            <a:off x="2294218" y="3108792"/>
            <a:ext cx="9571892" cy="2320862"/>
          </a:xfrm>
          <a:prstGeom prst="rect">
            <a:avLst/>
          </a:prstGeom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9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Les stratégies enseignées pendant le modelage et pratiques pendant la séance sont :</a:t>
            </a:r>
          </a:p>
          <a:p>
            <a:pPr marL="285750" marR="0" lvl="0" indent="-216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Identifiez la caractéristique observable </a:t>
            </a:r>
            <a:r>
              <a:rPr lang="fr-FR" dirty="0">
                <a:solidFill>
                  <a:prstClr val="black"/>
                </a:solidFill>
              </a:rPr>
              <a:t>du phénomène</a:t>
            </a: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  <a:p>
            <a:pPr marL="285750" lvl="0" indent="-21600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Décrivez le phénomène.</a:t>
            </a:r>
          </a:p>
          <a:p>
            <a:pPr marL="285750" lvl="0" indent="-21600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Expliquez le phénomène </a:t>
            </a:r>
            <a:r>
              <a:rPr lang="fr-FR" dirty="0">
                <a:solidFill>
                  <a:prstClr val="black"/>
                </a:solidFill>
              </a:rPr>
              <a:t>en appliquant un </a:t>
            </a: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modèle explicatif.</a:t>
            </a:r>
          </a:p>
          <a:p>
            <a:pPr marL="69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Les outils </a:t>
            </a:r>
            <a:endParaRPr lang="fr-FR" b="1" dirty="0">
              <a:solidFill>
                <a:prstClr val="black"/>
              </a:solidFill>
            </a:endParaRPr>
          </a:p>
          <a:p>
            <a:pPr marL="285750" marR="0" lvl="0" indent="-2000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Modèle scientifique </a:t>
            </a:r>
          </a:p>
          <a:p>
            <a:pPr marL="285750" marR="0" lvl="0" indent="-216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Carte lexicale</a:t>
            </a:r>
          </a:p>
          <a:p>
            <a:pPr marL="285750" marR="0" lvl="0" indent="-216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Fiche technique.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3B12E37B-916D-345C-AD9E-B136ED1D8842}"/>
              </a:ext>
            </a:extLst>
          </p:cNvPr>
          <p:cNvSpPr txBox="1">
            <a:spLocks/>
          </p:cNvSpPr>
          <p:nvPr/>
        </p:nvSpPr>
        <p:spPr>
          <a:xfrm>
            <a:off x="2362951" y="5662712"/>
            <a:ext cx="9503159" cy="1061938"/>
          </a:xfrm>
          <a:prstGeom prst="rect">
            <a:avLst/>
          </a:prstGeom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</a:t>
            </a:r>
            <a:r>
              <a:rPr lang="fr-FR" b="1" dirty="0">
                <a:solidFill>
                  <a:prstClr val="black"/>
                </a:solidFill>
              </a:rPr>
              <a:t>Pendant le feedback, attirer l’attention des élèves sur les erreurs fréquentes :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//</a:t>
            </a:r>
          </a:p>
        </p:txBody>
      </p:sp>
      <p:sp>
        <p:nvSpPr>
          <p:cNvPr id="20" name="Google Shape;853;p104">
            <a:extLst>
              <a:ext uri="{FF2B5EF4-FFF2-40B4-BE49-F238E27FC236}">
                <a16:creationId xmlns:a16="http://schemas.microsoft.com/office/drawing/2014/main" id="{6564A30E-7F1C-F926-A721-DAD6689EFEF4}"/>
              </a:ext>
            </a:extLst>
          </p:cNvPr>
          <p:cNvSpPr/>
          <p:nvPr/>
        </p:nvSpPr>
        <p:spPr>
          <a:xfrm>
            <a:off x="412307" y="2379291"/>
            <a:ext cx="1605600" cy="342818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Notions clés</a:t>
            </a:r>
          </a:p>
        </p:txBody>
      </p:sp>
      <p:sp>
        <p:nvSpPr>
          <p:cNvPr id="21" name="Google Shape;853;p104">
            <a:extLst>
              <a:ext uri="{FF2B5EF4-FFF2-40B4-BE49-F238E27FC236}">
                <a16:creationId xmlns:a16="http://schemas.microsoft.com/office/drawing/2014/main" id="{7A967060-6080-8657-C168-AAAA345A0B5E}"/>
              </a:ext>
            </a:extLst>
          </p:cNvPr>
          <p:cNvSpPr/>
          <p:nvPr/>
        </p:nvSpPr>
        <p:spPr>
          <a:xfrm>
            <a:off x="422910" y="1293778"/>
            <a:ext cx="1605600" cy="580977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Tâche à réussir</a:t>
            </a:r>
          </a:p>
        </p:txBody>
      </p:sp>
      <p:sp>
        <p:nvSpPr>
          <p:cNvPr id="22" name="Google Shape;853;p104">
            <a:extLst>
              <a:ext uri="{FF2B5EF4-FFF2-40B4-BE49-F238E27FC236}">
                <a16:creationId xmlns:a16="http://schemas.microsoft.com/office/drawing/2014/main" id="{302794D7-B75D-443C-FA67-7588362F1440}"/>
              </a:ext>
            </a:extLst>
          </p:cNvPr>
          <p:cNvSpPr/>
          <p:nvPr/>
        </p:nvSpPr>
        <p:spPr>
          <a:xfrm>
            <a:off x="412307" y="3171217"/>
            <a:ext cx="1605600" cy="206293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Stratégies et outils didactiques</a:t>
            </a:r>
          </a:p>
        </p:txBody>
      </p:sp>
      <p:sp>
        <p:nvSpPr>
          <p:cNvPr id="23" name="Google Shape;853;p104">
            <a:extLst>
              <a:ext uri="{FF2B5EF4-FFF2-40B4-BE49-F238E27FC236}">
                <a16:creationId xmlns:a16="http://schemas.microsoft.com/office/drawing/2014/main" id="{B8608167-4931-94B1-F0EE-D3DA4408EBF1}"/>
              </a:ext>
            </a:extLst>
          </p:cNvPr>
          <p:cNvSpPr/>
          <p:nvPr/>
        </p:nvSpPr>
        <p:spPr>
          <a:xfrm>
            <a:off x="412307" y="5550635"/>
            <a:ext cx="1605600" cy="122164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Eléments de feedback</a:t>
            </a:r>
            <a:endParaRPr kumimoji="0" lang="fr-FR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610727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7"/>
          <p:cNvSpPr txBox="1">
            <a:spLocks noGrp="1"/>
          </p:cNvSpPr>
          <p:nvPr>
            <p:ph type="body" idx="1"/>
          </p:nvPr>
        </p:nvSpPr>
        <p:spPr>
          <a:xfrm>
            <a:off x="253322" y="3190552"/>
            <a:ext cx="2873248" cy="2835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r>
              <a:rPr lang="fr-FR" sz="1200"/>
              <a:t>Le feedback ne doit pas être un jugement sur l’élève ni sur ses capacités</a:t>
            </a:r>
            <a:endParaRPr/>
          </a:p>
          <a:p>
            <a:pPr marL="22860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r>
              <a:rPr lang="fr-FR" sz="1200"/>
              <a:t>Le feedback est une opportunité d’apprentissage pour les élèves en exploitant des erreurs ou de bonnes réponses</a:t>
            </a:r>
            <a:endParaRPr/>
          </a:p>
          <a:p>
            <a:pPr marL="22860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r>
              <a:rPr lang="fr-FR" sz="1200"/>
              <a:t>Le feedback permet aux élèves d’être conscients des critères de réussite d’une tâche </a:t>
            </a:r>
            <a:endParaRPr/>
          </a:p>
          <a:p>
            <a:pPr marL="22860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r>
              <a:rPr lang="fr-FR" sz="1200"/>
              <a:t>Le feedback encourage les élèves à identifier les erreurs à ne pas reproduire, ou alors les bonnes pratiques à renforcer</a:t>
            </a:r>
            <a:endParaRPr/>
          </a:p>
        </p:txBody>
      </p:sp>
      <p:sp>
        <p:nvSpPr>
          <p:cNvPr id="529" name="Google Shape;529;p7"/>
          <p:cNvSpPr txBox="1">
            <a:spLocks noGrp="1"/>
          </p:cNvSpPr>
          <p:nvPr>
            <p:ph type="body" idx="2"/>
          </p:nvPr>
        </p:nvSpPr>
        <p:spPr>
          <a:xfrm>
            <a:off x="3627796" y="3190551"/>
            <a:ext cx="3759199" cy="2835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r>
              <a:rPr lang="fr-FR" sz="1400"/>
              <a:t>Demander aux élèves de justifier leurs réponses et de verbaliser leur raisonnement</a:t>
            </a:r>
            <a:endParaRPr/>
          </a:p>
          <a:p>
            <a:pPr marL="22860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r>
              <a:rPr lang="fr-FR" sz="1400"/>
              <a:t>Donner des feedback aux élèves de manière instantanée à chaque fois que l’occasion se présente (ne pas laisser passer des erreurs)</a:t>
            </a:r>
            <a:endParaRPr/>
          </a:p>
          <a:p>
            <a:pPr marL="22860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r>
              <a:rPr lang="fr-FR" sz="1400"/>
              <a:t>Donner un feedback spécifique, détaillé et objectif aux élèves:</a:t>
            </a:r>
            <a:endParaRPr/>
          </a:p>
          <a:p>
            <a:pPr marL="685800" lvl="1" indent="-228600" algn="just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✔"/>
            </a:pPr>
            <a:r>
              <a:rPr lang="fr-FR" sz="1400"/>
              <a:t>« Voici pourquoi c’est une bonne réponse »; « Voici ce que tu as bien fait … »</a:t>
            </a:r>
            <a:endParaRPr/>
          </a:p>
          <a:p>
            <a:pPr marL="685800" lvl="1" indent="-228600" algn="just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✔"/>
            </a:pPr>
            <a:r>
              <a:rPr lang="fr-FR" sz="1400"/>
              <a:t>« Voici pourquoi c’est une réponse incomplète. Voici l’erreur »</a:t>
            </a:r>
            <a:endParaRPr/>
          </a:p>
        </p:txBody>
      </p:sp>
      <p:sp>
        <p:nvSpPr>
          <p:cNvPr id="530" name="Google Shape;530;p7"/>
          <p:cNvSpPr txBox="1">
            <a:spLocks noGrp="1"/>
          </p:cNvSpPr>
          <p:nvPr>
            <p:ph type="body" idx="3"/>
          </p:nvPr>
        </p:nvSpPr>
        <p:spPr>
          <a:xfrm>
            <a:off x="7816647" y="3190551"/>
            <a:ext cx="3779300" cy="2835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r>
              <a:rPr lang="fr-FR" sz="1400"/>
              <a:t>Ne pas donner de feedback ou donner du feedback de manière occasionnelle seulement</a:t>
            </a:r>
            <a:endParaRPr/>
          </a:p>
          <a:p>
            <a:pPr marL="22860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r>
              <a:rPr lang="fr-FR" sz="1400"/>
              <a:t>Donner un feedback générique sans préciser pourquoi: « Bien »; « C’est faux » ; « Excellent »</a:t>
            </a:r>
            <a:endParaRPr/>
          </a:p>
          <a:p>
            <a:pPr marL="22860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r>
              <a:rPr lang="fr-FR" sz="1400"/>
              <a:t>Porter un jugement de valeur sur l’élève: « Tu es intelligent »; « Tu es paresseux »; …</a:t>
            </a:r>
            <a:endParaRPr/>
          </a:p>
          <a:p>
            <a:pPr marL="22860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r>
              <a:rPr lang="fr-FR" sz="1400"/>
              <a:t>S’adresser uniquement à l’élève concerné</a:t>
            </a:r>
            <a:endParaRPr/>
          </a:p>
        </p:txBody>
      </p:sp>
      <p:sp>
        <p:nvSpPr>
          <p:cNvPr id="531" name="Google Shape;531;p7"/>
          <p:cNvSpPr txBox="1">
            <a:spLocks noGrp="1"/>
          </p:cNvSpPr>
          <p:nvPr>
            <p:ph type="body" idx="4"/>
          </p:nvPr>
        </p:nvSpPr>
        <p:spPr>
          <a:xfrm>
            <a:off x="5648039" y="6218581"/>
            <a:ext cx="4493835" cy="332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fr-FR">
                <a:solidFill>
                  <a:srgbClr val="000000"/>
                </a:solidFill>
              </a:rPr>
              <a:t>« </a:t>
            </a:r>
            <a:r>
              <a:rPr lang="fr-FR" u="sng">
                <a:solidFill>
                  <a:srgbClr val="0000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Banque des pratiques pédagogiques efficaces </a:t>
            </a:r>
            <a:r>
              <a:rPr lang="fr-FR">
                <a:solidFill>
                  <a:srgbClr val="000000"/>
                </a:solidFill>
              </a:rPr>
              <a:t>»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8"/>
          <p:cNvSpPr txBox="1">
            <a:spLocks noGrp="1"/>
          </p:cNvSpPr>
          <p:nvPr>
            <p:ph type="body" idx="1"/>
          </p:nvPr>
        </p:nvSpPr>
        <p:spPr>
          <a:xfrm>
            <a:off x="7879217" y="1459947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fr-FR" dirty="0"/>
              <a:t>10 min</a:t>
            </a:r>
          </a:p>
        </p:txBody>
      </p:sp>
      <p:sp>
        <p:nvSpPr>
          <p:cNvPr id="537" name="Google Shape;537;p8"/>
          <p:cNvSpPr txBox="1">
            <a:spLocks noGrp="1"/>
          </p:cNvSpPr>
          <p:nvPr>
            <p:ph type="body" idx="2"/>
          </p:nvPr>
        </p:nvSpPr>
        <p:spPr>
          <a:xfrm>
            <a:off x="7879221" y="2277958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fr-FR" dirty="0"/>
              <a:t>10 min</a:t>
            </a:r>
            <a:endParaRPr dirty="0"/>
          </a:p>
        </p:txBody>
      </p:sp>
      <p:sp>
        <p:nvSpPr>
          <p:cNvPr id="538" name="Google Shape;538;p8"/>
          <p:cNvSpPr txBox="1">
            <a:spLocks noGrp="1"/>
          </p:cNvSpPr>
          <p:nvPr>
            <p:ph type="body" idx="3"/>
          </p:nvPr>
        </p:nvSpPr>
        <p:spPr>
          <a:xfrm>
            <a:off x="7879220" y="3104337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fr-FR" dirty="0"/>
              <a:t>05 min</a:t>
            </a:r>
            <a:endParaRPr dirty="0"/>
          </a:p>
        </p:txBody>
      </p:sp>
      <p:sp>
        <p:nvSpPr>
          <p:cNvPr id="539" name="Google Shape;539;p8"/>
          <p:cNvSpPr txBox="1">
            <a:spLocks noGrp="1"/>
          </p:cNvSpPr>
          <p:nvPr>
            <p:ph type="body" idx="4"/>
          </p:nvPr>
        </p:nvSpPr>
        <p:spPr>
          <a:xfrm>
            <a:off x="7879219" y="3928027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fr-FR" dirty="0"/>
              <a:t>10 min</a:t>
            </a:r>
            <a:endParaRPr dirty="0"/>
          </a:p>
        </p:txBody>
      </p:sp>
      <p:sp>
        <p:nvSpPr>
          <p:cNvPr id="540" name="Google Shape;540;p8"/>
          <p:cNvSpPr txBox="1">
            <a:spLocks noGrp="1"/>
          </p:cNvSpPr>
          <p:nvPr>
            <p:ph type="body" idx="5"/>
          </p:nvPr>
        </p:nvSpPr>
        <p:spPr>
          <a:xfrm>
            <a:off x="7879218" y="4757093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fr-FR" dirty="0"/>
              <a:t>10 min</a:t>
            </a:r>
            <a:endParaRPr dirty="0"/>
          </a:p>
        </p:txBody>
      </p:sp>
      <p:sp>
        <p:nvSpPr>
          <p:cNvPr id="541" name="Google Shape;541;p8"/>
          <p:cNvSpPr txBox="1">
            <a:spLocks noGrp="1"/>
          </p:cNvSpPr>
          <p:nvPr>
            <p:ph type="body" idx="6"/>
          </p:nvPr>
        </p:nvSpPr>
        <p:spPr>
          <a:xfrm>
            <a:off x="7879217" y="5583473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fr-FR" dirty="0"/>
              <a:t>05 min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9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 dirty="0"/>
              <a:t>10 min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10"/>
          <p:cNvSpPr txBox="1"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</a:pP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Bonjour! Prêts pour démarrer notre séance? Allons-y!</a:t>
            </a:r>
            <a:endParaRPr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52" name="Google Shape;552;p10"/>
          <p:cNvSpPr txBox="1">
            <a:spLocks noGrp="1"/>
          </p:cNvSpPr>
          <p:nvPr>
            <p:ph type="body" idx="2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</a:pPr>
            <a:endParaRPr/>
          </a:p>
        </p:txBody>
      </p:sp>
      <p:pic>
        <p:nvPicPr>
          <p:cNvPr id="553" name="Google Shape;553;p10" descr="Une fusée Soyouz décolle vers l'ISS avec un Russe et un Américain à bord, fusée  qui décolle - heartfeltfuneralcompany.co.uk"/>
          <p:cNvPicPr preferRelativeResize="0"/>
          <p:nvPr/>
        </p:nvPicPr>
        <p:blipFill rotWithShape="1">
          <a:blip r:embed="rId3">
            <a:alphaModFix/>
          </a:blip>
          <a:srcRect l="12628" r="42945"/>
          <a:stretch/>
        </p:blipFill>
        <p:spPr>
          <a:xfrm>
            <a:off x="3948453" y="1699037"/>
            <a:ext cx="4295093" cy="3951537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11"/>
          <p:cNvSpPr txBox="1">
            <a:spLocks noGrp="1"/>
          </p:cNvSpPr>
          <p:nvPr>
            <p:ph type="body" idx="1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</a:pPr>
            <a:r>
              <a:rPr lang="fr-FR"/>
              <a:t>2 min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12"/>
          <p:cNvSpPr txBox="1"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alibri"/>
              <a:buNone/>
            </a:pPr>
            <a:r>
              <a:rPr lang="fr-FR">
                <a:solidFill>
                  <a:srgbClr val="7F7F7F"/>
                </a:solidFill>
              </a:rPr>
              <a:t>Qui peut me rappeler la signification de ces icônes?</a:t>
            </a:r>
            <a:endParaRPr/>
          </a:p>
        </p:txBody>
      </p:sp>
      <p:sp>
        <p:nvSpPr>
          <p:cNvPr id="565" name="Google Shape;565;p12"/>
          <p:cNvSpPr txBox="1">
            <a:spLocks noGrp="1"/>
          </p:cNvSpPr>
          <p:nvPr>
            <p:ph type="body" idx="2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000"/>
              <a:buNone/>
            </a:pPr>
            <a:r>
              <a:rPr lang="fr-FR">
                <a:solidFill>
                  <a:srgbClr val="AEABAB"/>
                </a:solidFill>
              </a:rPr>
              <a:t>Demander à 3 élèves au hasard</a:t>
            </a:r>
            <a:endParaRPr/>
          </a:p>
        </p:txBody>
      </p:sp>
      <p:pic>
        <p:nvPicPr>
          <p:cNvPr id="566" name="Google Shape;566;p12" descr="Lever la main - Icônes mains et gestes gratuite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33600" y="2115480"/>
            <a:ext cx="1756042" cy="1756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567" name="Google Shape;567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677197" y="2115480"/>
            <a:ext cx="1747084" cy="1747084"/>
          </a:xfrm>
          <a:prstGeom prst="rect">
            <a:avLst/>
          </a:prstGeom>
          <a:noFill/>
          <a:ln>
            <a:noFill/>
          </a:ln>
        </p:spPr>
      </p:pic>
      <p:pic>
        <p:nvPicPr>
          <p:cNvPr id="568" name="Google Shape;568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081316" y="225184"/>
            <a:ext cx="452042" cy="452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569" name="Google Shape;569;p12" descr="Lever la main - Icônes mains et gestes gratuite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589416" y="461518"/>
            <a:ext cx="431416" cy="4314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3"/>
          <p:cNvSpPr txBox="1"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endParaRPr/>
          </a:p>
        </p:txBody>
      </p:sp>
      <p:sp>
        <p:nvSpPr>
          <p:cNvPr id="575" name="Google Shape;575;p13"/>
          <p:cNvSpPr txBox="1">
            <a:spLocks noGrp="1"/>
          </p:cNvSpPr>
          <p:nvPr>
            <p:ph type="body" idx="2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</a:pPr>
            <a:endParaRPr>
              <a:solidFill>
                <a:srgbClr val="AEABAB"/>
              </a:solidFill>
            </a:endParaRPr>
          </a:p>
        </p:txBody>
      </p:sp>
      <p:pic>
        <p:nvPicPr>
          <p:cNvPr id="576" name="Google Shape;576;p13" descr="Lever la main - Icônes mains et gestes gratuite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33600" y="2115480"/>
            <a:ext cx="1756042" cy="1756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577" name="Google Shape;577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677197" y="2115480"/>
            <a:ext cx="1747084" cy="1747084"/>
          </a:xfrm>
          <a:prstGeom prst="rect">
            <a:avLst/>
          </a:prstGeom>
          <a:noFill/>
          <a:ln>
            <a:noFill/>
          </a:ln>
        </p:spPr>
      </p:pic>
      <p:sp>
        <p:nvSpPr>
          <p:cNvPr id="578" name="Google Shape;578;p13"/>
          <p:cNvSpPr txBox="1"/>
          <p:nvPr/>
        </p:nvSpPr>
        <p:spPr>
          <a:xfrm>
            <a:off x="1468611" y="4077885"/>
            <a:ext cx="3771982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Je participe activement.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Je lève la main pour participer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9" name="Google Shape;579;p13"/>
          <p:cNvSpPr txBox="1"/>
          <p:nvPr/>
        </p:nvSpPr>
        <p:spPr>
          <a:xfrm>
            <a:off x="7350558" y="4077885"/>
            <a:ext cx="4400362" cy="900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50" rIns="68550" bIns="342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Je prête attention quand l’enseignant parle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i="0" u="none" strike="noStrike" cap="non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Je prête attention quand d’autres camarades répondent à l’enseignant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80" name="Google Shape;580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645716" y="505406"/>
            <a:ext cx="325863" cy="3258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p19"/>
          <p:cNvSpPr txBox="1">
            <a:spLocks noGrp="1"/>
          </p:cNvSpPr>
          <p:nvPr>
            <p:ph type="body" idx="1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</a:pPr>
            <a:r>
              <a:rPr lang="fr-FR" dirty="0"/>
              <a:t>4 min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>
          <a:extLst>
            <a:ext uri="{FF2B5EF4-FFF2-40B4-BE49-F238E27FC236}">
              <a16:creationId xmlns:a16="http://schemas.microsoft.com/office/drawing/2014/main" id="{C52E984A-443A-27DC-5F06-DC2363F29D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630;p20">
            <a:extLst>
              <a:ext uri="{FF2B5EF4-FFF2-40B4-BE49-F238E27FC236}">
                <a16:creationId xmlns:a16="http://schemas.microsoft.com/office/drawing/2014/main" id="{A9A385FB-7174-EB81-2F0C-AE8A0A90A9B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360" y="223305"/>
            <a:ext cx="10529279" cy="543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SzPts val="1600"/>
            </a:pP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Nous allons d’abord nous rappeler la position de notre système solaire dans l’Univers.</a:t>
            </a:r>
            <a:endParaRPr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E4B7557-E936-21FA-F0D2-E1E1DC79621D}"/>
              </a:ext>
            </a:extLst>
          </p:cNvPr>
          <p:cNvSpPr/>
          <p:nvPr/>
        </p:nvSpPr>
        <p:spPr>
          <a:xfrm>
            <a:off x="778058" y="1119894"/>
            <a:ext cx="7752460" cy="510778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lvl="0" defTabSz="457200">
              <a:spcAft>
                <a:spcPts val="600"/>
              </a:spcAft>
              <a:buClrTx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</a:t>
            </a:r>
            <a:r>
              <a:rPr lang="fr-FR" sz="2400" b="1" kern="1200" dirty="0">
                <a:latin typeface="Calibri" panose="020F0502020204030204"/>
              </a:rPr>
              <a:t>Répondez par « Vrai » ou « Faux »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51741A1-EF80-A70B-941B-19F21DFE40A2}"/>
              </a:ext>
            </a:extLst>
          </p:cNvPr>
          <p:cNvSpPr txBox="1"/>
          <p:nvPr/>
        </p:nvSpPr>
        <p:spPr>
          <a:xfrm>
            <a:off x="1336430" y="2038649"/>
            <a:ext cx="76670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457200">
              <a:spcAft>
                <a:spcPts val="600"/>
              </a:spcAft>
              <a:buClrTx/>
              <a:defRPr/>
            </a:pPr>
            <a:r>
              <a:rPr lang="fr-FR" sz="2400" b="1" kern="1200" dirty="0">
                <a:solidFill>
                  <a:srgbClr val="0852A4"/>
                </a:solidFill>
                <a:latin typeface="Calibri" panose="020F0502020204030204"/>
                <a:ea typeface="+mn-ea"/>
                <a:cs typeface="+mn-cs"/>
              </a:rPr>
              <a:t>Le système solaire est situé dans la voie lactée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90AD5EB8-8641-927B-78E9-2C86D127D766}"/>
              </a:ext>
            </a:extLst>
          </p:cNvPr>
          <p:cNvGrpSpPr/>
          <p:nvPr/>
        </p:nvGrpSpPr>
        <p:grpSpPr>
          <a:xfrm>
            <a:off x="1993220" y="2995958"/>
            <a:ext cx="3176711" cy="510778"/>
            <a:chOff x="7921466" y="2594893"/>
            <a:chExt cx="3176711" cy="510778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CF35BF31-13AD-88CF-2FC6-91676092BFD0}"/>
                </a:ext>
              </a:extLst>
            </p:cNvPr>
            <p:cNvSpPr/>
            <p:nvPr/>
          </p:nvSpPr>
          <p:spPr>
            <a:xfrm>
              <a:off x="8369183" y="2594893"/>
              <a:ext cx="2728994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Vrai  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6E5742F1-FF8A-DD35-E681-FBE681F338F2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b="1" dirty="0">
                  <a:solidFill>
                    <a:srgbClr val="002060"/>
                  </a:solidFill>
                  <a:latin typeface="Calibri" panose="020F0502020204030204"/>
                </a:rPr>
                <a:t>a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A752DA7-16BB-E1A8-68B2-90F44C3254EF}"/>
              </a:ext>
            </a:extLst>
          </p:cNvPr>
          <p:cNvGrpSpPr/>
          <p:nvPr/>
        </p:nvGrpSpPr>
        <p:grpSpPr>
          <a:xfrm>
            <a:off x="6942161" y="2995958"/>
            <a:ext cx="3176711" cy="510778"/>
            <a:chOff x="7921466" y="2594893"/>
            <a:chExt cx="3176711" cy="510778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7E95948F-B75A-FF45-961D-50CB9E33B60C}"/>
                </a:ext>
              </a:extLst>
            </p:cNvPr>
            <p:cNvSpPr/>
            <p:nvPr/>
          </p:nvSpPr>
          <p:spPr>
            <a:xfrm>
              <a:off x="8369183" y="2594893"/>
              <a:ext cx="2728994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Faux  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944FB996-4D94-6ADF-A60B-2C1F3B29D1E7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b="1" dirty="0">
                  <a:solidFill>
                    <a:srgbClr val="002060"/>
                  </a:solidFill>
                  <a:latin typeface="Calibri" panose="020F0502020204030204"/>
                </a:rPr>
                <a:t>b</a:t>
              </a:r>
            </a:p>
          </p:txBody>
        </p:sp>
      </p:grpSp>
      <p:sp>
        <p:nvSpPr>
          <p:cNvPr id="5" name="Espace réservé du contenu 3">
            <a:extLst>
              <a:ext uri="{FF2B5EF4-FFF2-40B4-BE49-F238E27FC236}">
                <a16:creationId xmlns:a16="http://schemas.microsoft.com/office/drawing/2014/main" id="{69EC8870-9C80-03F6-7190-EBC3C6166796}"/>
              </a:ext>
            </a:extLst>
          </p:cNvPr>
          <p:cNvSpPr txBox="1">
            <a:spLocks/>
          </p:cNvSpPr>
          <p:nvPr/>
        </p:nvSpPr>
        <p:spPr>
          <a:xfrm>
            <a:off x="830935" y="495024"/>
            <a:ext cx="9440826" cy="360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1050" b="0" i="1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342900">
              <a:spcAft>
                <a:spcPts val="300"/>
              </a:spcAft>
              <a:buClrTx/>
              <a:defRPr/>
            </a:pPr>
            <a:r>
              <a:rPr lang="fr-FR" sz="1200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Inviter les élèves à utiliser les ardoises et à passer au tableau pour indiquer la position du système solaire.</a:t>
            </a:r>
          </a:p>
        </p:txBody>
      </p:sp>
      <p:pic>
        <p:nvPicPr>
          <p:cNvPr id="3" name="Image 2" descr="Une image contenant cercle, espace, Espace lointain, capture d’écran&#10;&#10;Le contenu généré par l’IA peut être incorrect.">
            <a:extLst>
              <a:ext uri="{FF2B5EF4-FFF2-40B4-BE49-F238E27FC236}">
                <a16:creationId xmlns:a16="http://schemas.microsoft.com/office/drawing/2014/main" id="{D577883A-B047-3808-7454-F543AB98E56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54" t="22819" r="2004" b="24768"/>
          <a:stretch>
            <a:fillRect/>
          </a:stretch>
        </p:blipFill>
        <p:spPr>
          <a:xfrm>
            <a:off x="3153133" y="3703206"/>
            <a:ext cx="5885732" cy="2543442"/>
          </a:xfrm>
          <a:prstGeom prst="rect">
            <a:avLst/>
          </a:prstGeom>
        </p:spPr>
      </p:pic>
      <p:grpSp>
        <p:nvGrpSpPr>
          <p:cNvPr id="2" name="Google Shape;884;p40">
            <a:extLst>
              <a:ext uri="{FF2B5EF4-FFF2-40B4-BE49-F238E27FC236}">
                <a16:creationId xmlns:a16="http://schemas.microsoft.com/office/drawing/2014/main" id="{97467912-4778-F744-E33C-C6C6EDA11864}"/>
              </a:ext>
            </a:extLst>
          </p:cNvPr>
          <p:cNvGrpSpPr/>
          <p:nvPr/>
        </p:nvGrpSpPr>
        <p:grpSpPr>
          <a:xfrm>
            <a:off x="11493365" y="427318"/>
            <a:ext cx="497596" cy="431295"/>
            <a:chOff x="779844" y="4335989"/>
            <a:chExt cx="563238" cy="575842"/>
          </a:xfrm>
        </p:grpSpPr>
        <p:pic>
          <p:nvPicPr>
            <p:cNvPr id="4" name="Google Shape;885;p40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E2D70A14-F7F6-6725-144C-A09156518DD9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" name="Google Shape;886;p40">
              <a:extLst>
                <a:ext uri="{FF2B5EF4-FFF2-40B4-BE49-F238E27FC236}">
                  <a16:creationId xmlns:a16="http://schemas.microsoft.com/office/drawing/2014/main" id="{E7B739D2-887B-8075-43A1-0C5376BC03C7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838262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>
          <a:extLst>
            <a:ext uri="{FF2B5EF4-FFF2-40B4-BE49-F238E27FC236}">
              <a16:creationId xmlns:a16="http://schemas.microsoft.com/office/drawing/2014/main" id="{09A1DCD2-F9EF-E0E6-C41E-9C89F849A0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630;p20">
            <a:extLst>
              <a:ext uri="{FF2B5EF4-FFF2-40B4-BE49-F238E27FC236}">
                <a16:creationId xmlns:a16="http://schemas.microsoft.com/office/drawing/2014/main" id="{76C90C37-10E2-E10D-31D7-8EEDE865344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78058" y="364605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Parfait ! La voie lactée est la galaxie dans laquelle se trouvent notre Soleil, la Terre et des milliards d’autres étoiles.</a:t>
            </a:r>
            <a:endParaRPr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" name="Espace réservé du contenu 3">
            <a:extLst>
              <a:ext uri="{FF2B5EF4-FFF2-40B4-BE49-F238E27FC236}">
                <a16:creationId xmlns:a16="http://schemas.microsoft.com/office/drawing/2014/main" id="{98EECBB9-259A-9299-FE97-6613D8437493}"/>
              </a:ext>
            </a:extLst>
          </p:cNvPr>
          <p:cNvSpPr txBox="1">
            <a:spLocks/>
          </p:cNvSpPr>
          <p:nvPr/>
        </p:nvSpPr>
        <p:spPr>
          <a:xfrm>
            <a:off x="778058" y="611352"/>
            <a:ext cx="10529705" cy="43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1050" b="0" i="1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342900">
              <a:spcAft>
                <a:spcPts val="300"/>
              </a:spcAft>
              <a:buClrTx/>
              <a:defRPr/>
            </a:pPr>
            <a:r>
              <a:rPr lang="fr-FR" sz="1100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Inviter les élèves à passer au tableau pour indiquer la position de la Terre.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B37E0BF-F910-CF6D-9303-3D072872BC7F}"/>
              </a:ext>
            </a:extLst>
          </p:cNvPr>
          <p:cNvSpPr txBox="1"/>
          <p:nvPr/>
        </p:nvSpPr>
        <p:spPr>
          <a:xfrm>
            <a:off x="1336430" y="2038649"/>
            <a:ext cx="76670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457200">
              <a:spcAft>
                <a:spcPts val="600"/>
              </a:spcAft>
              <a:buClrTx/>
              <a:defRPr/>
            </a:pPr>
            <a:r>
              <a:rPr lang="fr-FR" sz="2400" b="1" kern="1200" dirty="0">
                <a:solidFill>
                  <a:srgbClr val="0852A4"/>
                </a:solidFill>
                <a:latin typeface="Calibri" panose="020F0502020204030204"/>
                <a:ea typeface="+mn-ea"/>
                <a:cs typeface="+mn-cs"/>
              </a:rPr>
              <a:t>Le système solaire est situé dans la voie lactée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DDC1DA8-085A-74F6-D7C0-77462B84A2AB}"/>
              </a:ext>
            </a:extLst>
          </p:cNvPr>
          <p:cNvGrpSpPr/>
          <p:nvPr/>
        </p:nvGrpSpPr>
        <p:grpSpPr>
          <a:xfrm>
            <a:off x="1993220" y="2995958"/>
            <a:ext cx="3176711" cy="510778"/>
            <a:chOff x="7921466" y="2594893"/>
            <a:chExt cx="3176711" cy="510778"/>
          </a:xfrm>
          <a:solidFill>
            <a:srgbClr val="002060"/>
          </a:solidFill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C3A148D-0C68-A1C9-B045-10A68C5DDFA2}"/>
                </a:ext>
              </a:extLst>
            </p:cNvPr>
            <p:cNvSpPr/>
            <p:nvPr/>
          </p:nvSpPr>
          <p:spPr>
            <a:xfrm>
              <a:off x="8369183" y="2594893"/>
              <a:ext cx="2728994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chemeClr val="bg1"/>
                  </a:solidFill>
                  <a:latin typeface="Calibri" panose="020F0502020204030204"/>
                </a:rPr>
                <a:t>Vrai  </a:t>
              </a: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42F7A65D-147B-396D-1C5E-3928CB6E13E0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b="1" dirty="0">
                  <a:solidFill>
                    <a:schemeClr val="bg1"/>
                  </a:solidFill>
                  <a:latin typeface="Calibri" panose="020F0502020204030204"/>
                </a:rPr>
                <a:t>a</a:t>
              </a: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0FE68052-BA62-AE49-7E57-15176497A344}"/>
              </a:ext>
            </a:extLst>
          </p:cNvPr>
          <p:cNvGrpSpPr/>
          <p:nvPr/>
        </p:nvGrpSpPr>
        <p:grpSpPr>
          <a:xfrm>
            <a:off x="6942161" y="2995958"/>
            <a:ext cx="3176711" cy="510778"/>
            <a:chOff x="7921466" y="2594893"/>
            <a:chExt cx="3176711" cy="51077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F40267B7-A7AA-40A8-197F-6613B11F2B34}"/>
                </a:ext>
              </a:extLst>
            </p:cNvPr>
            <p:cNvSpPr/>
            <p:nvPr/>
          </p:nvSpPr>
          <p:spPr>
            <a:xfrm>
              <a:off x="8369183" y="2594893"/>
              <a:ext cx="2728994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Faux  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0BDAEDA-66F8-40B9-E476-FAFD60D936A1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b="1" dirty="0">
                  <a:solidFill>
                    <a:srgbClr val="002060"/>
                  </a:solidFill>
                  <a:latin typeface="Calibri" panose="020F0502020204030204"/>
                </a:rPr>
                <a:t>b</a:t>
              </a:r>
            </a:p>
          </p:txBody>
        </p:sp>
      </p:grpSp>
      <p:pic>
        <p:nvPicPr>
          <p:cNvPr id="13" name="Image 12" descr="Une image contenant cercle, espace, Espace lointain, capture d’écran&#10;&#10;Le contenu généré par l’IA peut être incorrect.">
            <a:extLst>
              <a:ext uri="{FF2B5EF4-FFF2-40B4-BE49-F238E27FC236}">
                <a16:creationId xmlns:a16="http://schemas.microsoft.com/office/drawing/2014/main" id="{122D8C22-C1BB-E138-9300-F4B7162BE80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54" t="22819" r="2004" b="24768"/>
          <a:stretch>
            <a:fillRect/>
          </a:stretch>
        </p:blipFill>
        <p:spPr>
          <a:xfrm>
            <a:off x="3099831" y="3703206"/>
            <a:ext cx="5885732" cy="2543442"/>
          </a:xfrm>
          <a:prstGeom prst="rect">
            <a:avLst/>
          </a:prstGeom>
        </p:spPr>
      </p:pic>
      <p:pic>
        <p:nvPicPr>
          <p:cNvPr id="4" name="Picture 1">
            <a:extLst>
              <a:ext uri="{FF2B5EF4-FFF2-40B4-BE49-F238E27FC236}">
                <a16:creationId xmlns:a16="http://schemas.microsoft.com/office/drawing/2014/main" id="{F9456CAF-B2D4-CA39-92E2-BBE07468935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9914" y="287324"/>
            <a:ext cx="648055" cy="648055"/>
          </a:xfrm>
          <a:prstGeom prst="rect">
            <a:avLst/>
          </a:prstGeom>
        </p:spPr>
      </p:pic>
      <p:pic>
        <p:nvPicPr>
          <p:cNvPr id="3" name="Google Shape;739;p31">
            <a:extLst>
              <a:ext uri="{FF2B5EF4-FFF2-40B4-BE49-F238E27FC236}">
                <a16:creationId xmlns:a16="http://schemas.microsoft.com/office/drawing/2014/main" id="{5C7301FD-61F1-4245-221F-6BFE3A3247E4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136973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A2DB28-C0D0-A7E6-BA86-9514ED4ED0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4D2AC0-C9AC-D6AB-6F4C-A240D8635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263183"/>
            <a:ext cx="10327914" cy="397033"/>
          </a:xfrm>
        </p:spPr>
        <p:txBody>
          <a:bodyPr/>
          <a:lstStyle/>
          <a:p>
            <a:pPr defTabSz="342900">
              <a:spcAft>
                <a:spcPts val="300"/>
              </a:spcAft>
              <a:defRPr/>
            </a:pP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L’image ci-dessous montre le système solaire. </a:t>
            </a:r>
            <a:endParaRPr lang="fr-FR" noProof="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F12250E-72C1-8751-735A-6DA5AB80E988}"/>
              </a:ext>
            </a:extLst>
          </p:cNvPr>
          <p:cNvSpPr txBox="1"/>
          <p:nvPr/>
        </p:nvSpPr>
        <p:spPr>
          <a:xfrm>
            <a:off x="1017599" y="1747264"/>
            <a:ext cx="85169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2800" b="1" dirty="0">
                <a:solidFill>
                  <a:srgbClr val="0852A4"/>
                </a:solidFill>
                <a:latin typeface="Calibri" panose="020F0502020204030204"/>
              </a:rPr>
              <a:t>La position de la Terre dans le système solaire :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B3A481E-543A-5064-6CAD-3972F8D2CACE}"/>
              </a:ext>
            </a:extLst>
          </p:cNvPr>
          <p:cNvGrpSpPr/>
          <p:nvPr/>
        </p:nvGrpSpPr>
        <p:grpSpPr>
          <a:xfrm>
            <a:off x="324029" y="2638502"/>
            <a:ext cx="6024991" cy="523828"/>
            <a:chOff x="7931514" y="2581843"/>
            <a:chExt cx="6024991" cy="523828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4762202-9368-51B7-C165-6D087909F4CE}"/>
                </a:ext>
              </a:extLst>
            </p:cNvPr>
            <p:cNvSpPr/>
            <p:nvPr/>
          </p:nvSpPr>
          <p:spPr>
            <a:xfrm>
              <a:off x="8388232" y="2594893"/>
              <a:ext cx="5568273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La première planète à partir du soleil  </a:t>
              </a: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51F68B0F-6E96-6DC3-483D-C6B7AD83D7A9}"/>
                </a:ext>
              </a:extLst>
            </p:cNvPr>
            <p:cNvSpPr/>
            <p:nvPr/>
          </p:nvSpPr>
          <p:spPr>
            <a:xfrm>
              <a:off x="7931514" y="2581843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b="1" dirty="0">
                  <a:solidFill>
                    <a:srgbClr val="002060"/>
                  </a:solidFill>
                  <a:latin typeface="Calibri" panose="020F0502020204030204"/>
                </a:rPr>
                <a:t>a</a:t>
              </a:r>
            </a:p>
          </p:txBody>
        </p:sp>
      </p:grp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B517E06-05EB-CEB4-BDB2-D810227825AD}"/>
              </a:ext>
            </a:extLst>
          </p:cNvPr>
          <p:cNvSpPr/>
          <p:nvPr/>
        </p:nvSpPr>
        <p:spPr>
          <a:xfrm>
            <a:off x="778058" y="1245027"/>
            <a:ext cx="7752460" cy="510778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lvl="0" defTabSz="457200">
              <a:spcAft>
                <a:spcPts val="600"/>
              </a:spcAft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</a:t>
            </a:r>
            <a:r>
              <a:rPr lang="fr-FR" sz="2400" b="1" dirty="0">
                <a:latin typeface="Calibri" panose="020F0502020204030204"/>
              </a:rPr>
              <a:t>Choisissez la bonne réponse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pic>
        <p:nvPicPr>
          <p:cNvPr id="1028" name="Picture 4" descr="Quelle est la plus grande planète du Système solaire ? Et la plus petite ?">
            <a:extLst>
              <a:ext uri="{FF2B5EF4-FFF2-40B4-BE49-F238E27FC236}">
                <a16:creationId xmlns:a16="http://schemas.microsoft.com/office/drawing/2014/main" id="{02DDD1F4-F1D8-B986-E671-0D4947BEE2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0647" y="2772721"/>
            <a:ext cx="5431327" cy="272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8EEBA5B3-3A24-3E99-634A-6476860FB03D}"/>
              </a:ext>
            </a:extLst>
          </p:cNvPr>
          <p:cNvGrpSpPr/>
          <p:nvPr/>
        </p:nvGrpSpPr>
        <p:grpSpPr>
          <a:xfrm>
            <a:off x="324029" y="3923595"/>
            <a:ext cx="6024991" cy="523828"/>
            <a:chOff x="7931514" y="2581843"/>
            <a:chExt cx="6024991" cy="523828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98E80DFF-3382-DB57-6ED1-6B847075A8BF}"/>
                </a:ext>
              </a:extLst>
            </p:cNvPr>
            <p:cNvSpPr/>
            <p:nvPr/>
          </p:nvSpPr>
          <p:spPr>
            <a:xfrm>
              <a:off x="8388232" y="2594893"/>
              <a:ext cx="5568273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La deuxième planète à partir du soleil  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63DFE9A6-9A4E-471E-CA5D-1148B826E7D0}"/>
                </a:ext>
              </a:extLst>
            </p:cNvPr>
            <p:cNvSpPr/>
            <p:nvPr/>
          </p:nvSpPr>
          <p:spPr>
            <a:xfrm>
              <a:off x="7931514" y="2581843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b="1" dirty="0">
                  <a:solidFill>
                    <a:srgbClr val="002060"/>
                  </a:solidFill>
                  <a:latin typeface="Calibri" panose="020F0502020204030204"/>
                </a:rPr>
                <a:t>b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66DEB188-7AF9-6E1A-EC82-353E7376794C}"/>
              </a:ext>
            </a:extLst>
          </p:cNvPr>
          <p:cNvGrpSpPr/>
          <p:nvPr/>
        </p:nvGrpSpPr>
        <p:grpSpPr>
          <a:xfrm>
            <a:off x="324029" y="5208688"/>
            <a:ext cx="6024991" cy="523828"/>
            <a:chOff x="7931514" y="2581843"/>
            <a:chExt cx="6024991" cy="523828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D4967A79-0C04-5BD8-2342-BD8F66AC1E4D}"/>
                </a:ext>
              </a:extLst>
            </p:cNvPr>
            <p:cNvSpPr/>
            <p:nvPr/>
          </p:nvSpPr>
          <p:spPr>
            <a:xfrm>
              <a:off x="8388232" y="2594893"/>
              <a:ext cx="5568273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La troisième planète à partir du soleil  </a:t>
              </a: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1DCC5B60-93F2-9740-8DD7-662A647DA5AC}"/>
                </a:ext>
              </a:extLst>
            </p:cNvPr>
            <p:cNvSpPr/>
            <p:nvPr/>
          </p:nvSpPr>
          <p:spPr>
            <a:xfrm>
              <a:off x="7931514" y="2581843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b="1" dirty="0">
                  <a:solidFill>
                    <a:srgbClr val="002060"/>
                  </a:solidFill>
                  <a:latin typeface="Calibri" panose="020F0502020204030204"/>
                </a:rPr>
                <a:t>c</a:t>
              </a:r>
            </a:p>
          </p:txBody>
        </p:sp>
      </p:grpSp>
      <p:sp>
        <p:nvSpPr>
          <p:cNvPr id="5" name="Espace réservé du contenu 3">
            <a:extLst>
              <a:ext uri="{FF2B5EF4-FFF2-40B4-BE49-F238E27FC236}">
                <a16:creationId xmlns:a16="http://schemas.microsoft.com/office/drawing/2014/main" id="{3EE2C961-F9E6-012D-F888-EA730297CC80}"/>
              </a:ext>
            </a:extLst>
          </p:cNvPr>
          <p:cNvSpPr txBox="1">
            <a:spLocks/>
          </p:cNvSpPr>
          <p:nvPr/>
        </p:nvSpPr>
        <p:spPr>
          <a:xfrm>
            <a:off x="830935" y="495024"/>
            <a:ext cx="9440826" cy="360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1050" b="0" i="1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342900">
              <a:spcAft>
                <a:spcPts val="300"/>
              </a:spcAft>
              <a:buClrTx/>
              <a:defRPr/>
            </a:pPr>
            <a:r>
              <a:rPr lang="fr-FR" sz="1200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Inviter les élèves à utiliser les ardoises et à passer au tableau pour indiquer la position du système solaire.</a:t>
            </a:r>
          </a:p>
        </p:txBody>
      </p:sp>
      <p:grpSp>
        <p:nvGrpSpPr>
          <p:cNvPr id="7" name="Google Shape;884;p40">
            <a:extLst>
              <a:ext uri="{FF2B5EF4-FFF2-40B4-BE49-F238E27FC236}">
                <a16:creationId xmlns:a16="http://schemas.microsoft.com/office/drawing/2014/main" id="{8A08DCCB-5574-ACD1-7688-8A2836709F39}"/>
              </a:ext>
            </a:extLst>
          </p:cNvPr>
          <p:cNvGrpSpPr/>
          <p:nvPr/>
        </p:nvGrpSpPr>
        <p:grpSpPr>
          <a:xfrm>
            <a:off x="11493365" y="427318"/>
            <a:ext cx="497596" cy="431295"/>
            <a:chOff x="779844" y="4335989"/>
            <a:chExt cx="563238" cy="575842"/>
          </a:xfrm>
        </p:grpSpPr>
        <p:pic>
          <p:nvPicPr>
            <p:cNvPr id="8" name="Google Shape;885;p40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9B1F0486-93D8-3050-E5A3-2CBE3C2C0FFF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" name="Google Shape;886;p40">
              <a:extLst>
                <a:ext uri="{FF2B5EF4-FFF2-40B4-BE49-F238E27FC236}">
                  <a16:creationId xmlns:a16="http://schemas.microsoft.com/office/drawing/2014/main" id="{F666AD34-C1A5-199F-20DE-788AD54F0F3D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457216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FD58C8-DA5C-008C-B361-723EA65D20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0BA949-4C8E-5F95-1B2A-391DFBF98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342900">
              <a:spcAft>
                <a:spcPts val="300"/>
              </a:spcAft>
              <a:defRPr/>
            </a:pPr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Très bien! La Terre est la 3</a:t>
            </a:r>
            <a:r>
              <a:rPr lang="fr-FR" baseline="30000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ème</a:t>
            </a:r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 planète du système solaire. Elle est située entre Vénus et Mars.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A858F1E-9FF2-9683-B839-514B04BB999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78058" y="611352"/>
            <a:ext cx="10529705" cy="268287"/>
          </a:xfrm>
        </p:spPr>
        <p:txBody>
          <a:bodyPr/>
          <a:lstStyle/>
          <a:p>
            <a:pPr defTabSz="342900">
              <a:spcBef>
                <a:spcPts val="0"/>
              </a:spcBef>
              <a:spcAft>
                <a:spcPts val="300"/>
              </a:spcAft>
              <a:buClrTx/>
              <a:defRPr/>
            </a:pPr>
            <a:r>
              <a:rPr lang="fr-FR" sz="1100" noProof="0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Inviter les élèves à passer au tableau</a:t>
            </a:r>
            <a:r>
              <a:rPr lang="fr-FR" sz="1100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 pour indiquer la position de la Terre dans le système solaire.</a:t>
            </a:r>
            <a:endParaRPr lang="fr-FR" sz="1100" noProof="0" dirty="0">
              <a:solidFill>
                <a:prstClr val="white">
                  <a:lumMod val="65000"/>
                </a:prstClr>
              </a:solidFill>
              <a:latin typeface="Calibri" panose="020F0502020204030204"/>
            </a:endParaRPr>
          </a:p>
        </p:txBody>
      </p:sp>
      <p:pic>
        <p:nvPicPr>
          <p:cNvPr id="10" name="Picture 1">
            <a:extLst>
              <a:ext uri="{FF2B5EF4-FFF2-40B4-BE49-F238E27FC236}">
                <a16:creationId xmlns:a16="http://schemas.microsoft.com/office/drawing/2014/main" id="{4F8033C8-3B57-3954-2814-1783582744E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5972" y="201859"/>
            <a:ext cx="648055" cy="64805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09C49B0-02A6-1920-DE05-FF74F2771953}"/>
              </a:ext>
            </a:extLst>
          </p:cNvPr>
          <p:cNvSpPr txBox="1"/>
          <p:nvPr/>
        </p:nvSpPr>
        <p:spPr>
          <a:xfrm>
            <a:off x="1017599" y="1747264"/>
            <a:ext cx="85169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2800" b="1" dirty="0">
                <a:solidFill>
                  <a:srgbClr val="0852A4"/>
                </a:solidFill>
                <a:latin typeface="Calibri" panose="020F0502020204030204"/>
              </a:rPr>
              <a:t>La position de la Terre dans le système solaire :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C8FE33A6-CA64-108D-D0AE-EF2FA46650F6}"/>
              </a:ext>
            </a:extLst>
          </p:cNvPr>
          <p:cNvGrpSpPr/>
          <p:nvPr/>
        </p:nvGrpSpPr>
        <p:grpSpPr>
          <a:xfrm>
            <a:off x="324029" y="2638502"/>
            <a:ext cx="6024991" cy="523828"/>
            <a:chOff x="7931514" y="2581843"/>
            <a:chExt cx="6024991" cy="523828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D10BB89D-CD37-E792-4B8F-A22B864282F6}"/>
                </a:ext>
              </a:extLst>
            </p:cNvPr>
            <p:cNvSpPr/>
            <p:nvPr/>
          </p:nvSpPr>
          <p:spPr>
            <a:xfrm>
              <a:off x="8388232" y="2594893"/>
              <a:ext cx="5568273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La première planète à partir du soleil  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4B802C9-5E4E-8EB4-02E9-833910F16F24}"/>
                </a:ext>
              </a:extLst>
            </p:cNvPr>
            <p:cNvSpPr/>
            <p:nvPr/>
          </p:nvSpPr>
          <p:spPr>
            <a:xfrm>
              <a:off x="7931514" y="2581843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b="1" dirty="0">
                  <a:solidFill>
                    <a:srgbClr val="002060"/>
                  </a:solidFill>
                  <a:latin typeface="Calibri" panose="020F0502020204030204"/>
                </a:rPr>
                <a:t>a</a:t>
              </a:r>
            </a:p>
          </p:txBody>
        </p:sp>
      </p:grpSp>
      <p:pic>
        <p:nvPicPr>
          <p:cNvPr id="13" name="Picture 4" descr="Quelle est la plus grande planète du Système solaire ? Et la plus petite ?">
            <a:extLst>
              <a:ext uri="{FF2B5EF4-FFF2-40B4-BE49-F238E27FC236}">
                <a16:creationId xmlns:a16="http://schemas.microsoft.com/office/drawing/2014/main" id="{C46F5D69-2309-CEF1-89A5-A5634B1CAF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0647" y="2772721"/>
            <a:ext cx="5431327" cy="272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662D0A9A-C18F-652F-F0FA-3512C2B2FF16}"/>
              </a:ext>
            </a:extLst>
          </p:cNvPr>
          <p:cNvGrpSpPr/>
          <p:nvPr/>
        </p:nvGrpSpPr>
        <p:grpSpPr>
          <a:xfrm>
            <a:off x="324029" y="3923595"/>
            <a:ext cx="6024991" cy="523828"/>
            <a:chOff x="7931514" y="2581843"/>
            <a:chExt cx="6024991" cy="523828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E89B1FB7-F0BF-B9A9-FA99-1BA221C69BE4}"/>
                </a:ext>
              </a:extLst>
            </p:cNvPr>
            <p:cNvSpPr/>
            <p:nvPr/>
          </p:nvSpPr>
          <p:spPr>
            <a:xfrm>
              <a:off x="8388232" y="2594893"/>
              <a:ext cx="5568273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La deuxième planète à partir du soleil  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A9412805-7E5C-43D3-7B97-4E35E4949843}"/>
                </a:ext>
              </a:extLst>
            </p:cNvPr>
            <p:cNvSpPr/>
            <p:nvPr/>
          </p:nvSpPr>
          <p:spPr>
            <a:xfrm>
              <a:off x="7931514" y="2581843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b="1" dirty="0">
                  <a:solidFill>
                    <a:srgbClr val="002060"/>
                  </a:solidFill>
                  <a:latin typeface="Calibri" panose="020F0502020204030204"/>
                </a:rPr>
                <a:t>b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3A40B04F-3800-2CBB-848A-34A5CC1D1D3E}"/>
              </a:ext>
            </a:extLst>
          </p:cNvPr>
          <p:cNvGrpSpPr/>
          <p:nvPr/>
        </p:nvGrpSpPr>
        <p:grpSpPr>
          <a:xfrm>
            <a:off x="324029" y="5208688"/>
            <a:ext cx="6024991" cy="523828"/>
            <a:chOff x="7931514" y="2581843"/>
            <a:chExt cx="6024991" cy="523828"/>
          </a:xfrm>
          <a:solidFill>
            <a:srgbClr val="002060"/>
          </a:solidFill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3675E14F-9064-A572-2133-27C6E6FC28F7}"/>
                </a:ext>
              </a:extLst>
            </p:cNvPr>
            <p:cNvSpPr/>
            <p:nvPr/>
          </p:nvSpPr>
          <p:spPr>
            <a:xfrm>
              <a:off x="8388232" y="2594893"/>
              <a:ext cx="5568273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chemeClr val="bg1"/>
                  </a:solidFill>
                  <a:latin typeface="Calibri" panose="020F0502020204030204"/>
                </a:rPr>
                <a:t>La troisième planète à partir du soleil  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A0DE235B-9178-A29B-BD63-37C1FA4E8AA6}"/>
                </a:ext>
              </a:extLst>
            </p:cNvPr>
            <p:cNvSpPr/>
            <p:nvPr/>
          </p:nvSpPr>
          <p:spPr>
            <a:xfrm>
              <a:off x="7931514" y="2581843"/>
              <a:ext cx="403667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b="1" dirty="0">
                  <a:solidFill>
                    <a:schemeClr val="bg1"/>
                  </a:solidFill>
                  <a:latin typeface="Calibri" panose="020F0502020204030204"/>
                </a:rPr>
                <a:t>c</a:t>
              </a:r>
            </a:p>
          </p:txBody>
        </p:sp>
      </p:grpSp>
      <p:pic>
        <p:nvPicPr>
          <p:cNvPr id="3" name="Google Shape;739;p31">
            <a:extLst>
              <a:ext uri="{FF2B5EF4-FFF2-40B4-BE49-F238E27FC236}">
                <a16:creationId xmlns:a16="http://schemas.microsoft.com/office/drawing/2014/main" id="{6EA4ED6C-028C-AADC-41A0-57E14276DF5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61585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texte 1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 min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360160" y="2194560"/>
            <a:ext cx="3962400" cy="19202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Activité préparatoire</a:t>
            </a:r>
          </a:p>
        </p:txBody>
      </p:sp>
    </p:spTree>
    <p:extLst>
      <p:ext uri="{BB962C8B-B14F-4D97-AF65-F5344CB8AC3E}">
        <p14:creationId xmlns:p14="http://schemas.microsoft.com/office/powerpoint/2010/main" val="6808568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936103-7F12-ADA3-A8F7-30644B3C1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360" y="233457"/>
            <a:ext cx="10529279" cy="538068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Maintenant, rappelons-nous les étapes de la démarche pour expliquer un phénomène naturel. 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B722F5C-91FC-CCCE-9784-E3F0D8D95B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t="-1" b="63391"/>
          <a:stretch>
            <a:fillRect/>
          </a:stretch>
        </p:blipFill>
        <p:spPr>
          <a:xfrm>
            <a:off x="3445196" y="1092757"/>
            <a:ext cx="4219901" cy="1855717"/>
          </a:xfrm>
          <a:prstGeom prst="rect">
            <a:avLst/>
          </a:prstGeom>
        </p:spPr>
      </p:pic>
      <p:pic>
        <p:nvPicPr>
          <p:cNvPr id="3" name="Google Shape;264;p44" descr="Lever la main - Icônes mains et gestes gratuites">
            <a:extLst>
              <a:ext uri="{FF2B5EF4-FFF2-40B4-BE49-F238E27FC236}">
                <a16:creationId xmlns:a16="http://schemas.microsoft.com/office/drawing/2014/main" id="{C733254E-DF7C-1177-41EB-03E9CBCE82E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593430" y="447639"/>
            <a:ext cx="4320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4756FDB-DE51-C9BE-C0E1-B775024E29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t="35063" b="30904"/>
          <a:stretch>
            <a:fillRect/>
          </a:stretch>
        </p:blipFill>
        <p:spPr>
          <a:xfrm>
            <a:off x="3445196" y="2969875"/>
            <a:ext cx="4219901" cy="176733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ED5F2E5-7817-9E5D-BD8F-76312A4006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t="69095"/>
          <a:stretch>
            <a:fillRect/>
          </a:stretch>
        </p:blipFill>
        <p:spPr>
          <a:xfrm>
            <a:off x="3445196" y="4758615"/>
            <a:ext cx="4219901" cy="1604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8391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50C38F-A50D-82C7-26B7-68CB25926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E21F9A4-D8D5-1C19-55D2-62A43D19EDD6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20100E8E-F8CB-0C75-C9B8-4705B56E0E71}"/>
              </a:ext>
            </a:extLst>
          </p:cNvPr>
          <p:cNvSpPr/>
          <p:nvPr/>
        </p:nvSpPr>
        <p:spPr>
          <a:xfrm>
            <a:off x="2920483" y="1251995"/>
            <a:ext cx="3775592" cy="403825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Alternance jour/nuit 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 descr="Une image contenant texte, Police, logo, Graphique&#10;&#10;Le contenu généré par l’IA peut être incorrect.">
            <a:extLst>
              <a:ext uri="{FF2B5EF4-FFF2-40B4-BE49-F238E27FC236}">
                <a16:creationId xmlns:a16="http://schemas.microsoft.com/office/drawing/2014/main" id="{62DA0B73-14CC-0D7F-E6E7-F04633F2B2F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6383" y="1065539"/>
            <a:ext cx="2324100" cy="683024"/>
          </a:xfrm>
          <a:prstGeom prst="rect">
            <a:avLst/>
          </a:prstGeom>
        </p:spPr>
      </p:pic>
      <p:pic>
        <p:nvPicPr>
          <p:cNvPr id="15" name="Image 14" descr="Une image contenant texte, nature, plage, ciel&#10;&#10;Le contenu généré par l’IA peut être incorrect.">
            <a:extLst>
              <a:ext uri="{FF2B5EF4-FFF2-40B4-BE49-F238E27FC236}">
                <a16:creationId xmlns:a16="http://schemas.microsoft.com/office/drawing/2014/main" id="{09C201C7-D4B6-25ED-52DB-0E23AA82DF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30246" y="1971190"/>
            <a:ext cx="10131508" cy="3572044"/>
          </a:xfrm>
          <a:prstGeom prst="rect">
            <a:avLst/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9D82FC1F-7869-E1B6-6485-5C5459FCE7C3}"/>
              </a:ext>
            </a:extLst>
          </p:cNvPr>
          <p:cNvGrpSpPr/>
          <p:nvPr/>
        </p:nvGrpSpPr>
        <p:grpSpPr>
          <a:xfrm>
            <a:off x="1310885" y="5958828"/>
            <a:ext cx="9950217" cy="584775"/>
            <a:chOff x="1310885" y="5958828"/>
            <a:chExt cx="9950217" cy="584775"/>
          </a:xfrm>
        </p:grpSpPr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BA8B7949-B8E8-C769-AAF8-B5E38E8399D4}"/>
                </a:ext>
              </a:extLst>
            </p:cNvPr>
            <p:cNvSpPr txBox="1"/>
            <p:nvPr/>
          </p:nvSpPr>
          <p:spPr>
            <a:xfrm flipV="1">
              <a:off x="1437776" y="5958828"/>
              <a:ext cx="9823326" cy="584775"/>
            </a:xfrm>
            <a:prstGeom prst="round1Rect">
              <a:avLst>
                <a:gd name="adj" fmla="val 27305"/>
              </a:avLst>
            </a:prstGeom>
            <a:solidFill>
              <a:srgbClr val="CAE8DE"/>
            </a:solidFill>
          </p:spPr>
          <p:txBody>
            <a:bodyPr wrap="square">
              <a:spAutoFit/>
            </a:bodyPr>
            <a:lstStyle/>
            <a:p>
              <a:pPr lvl="0" algn="ctr" defTabSz="457200">
                <a:buClrTx/>
                <a:defRPr/>
              </a:pPr>
              <a:endParaRPr lang="fr-FR" sz="3200" b="1" kern="1200" spc="-110" dirty="0">
                <a:solidFill>
                  <a:srgbClr val="002060"/>
                </a:solidFill>
                <a:latin typeface="Calibri" panose="020F0502020204030204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FC0AFCCC-E86A-CCAF-29A6-96C3B419F567}"/>
                </a:ext>
              </a:extLst>
            </p:cNvPr>
            <p:cNvSpPr txBox="1"/>
            <p:nvPr/>
          </p:nvSpPr>
          <p:spPr>
            <a:xfrm>
              <a:off x="1758433" y="5958828"/>
              <a:ext cx="950266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b="1" dirty="0">
                  <a:solidFill>
                    <a:srgbClr val="00797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Question : </a:t>
              </a:r>
              <a:r>
                <a:rPr lang="fr-FR" sz="2400" b="1" dirty="0">
                  <a:latin typeface="Calibri" panose="020F0502020204030204" pitchFamily="34" charset="0"/>
                  <a:cs typeface="Calibri" panose="020F0502020204030204" pitchFamily="34" charset="0"/>
                </a:rPr>
                <a:t>Comment expliquer cette alternance des jours et des nuits ?</a:t>
              </a:r>
              <a:endParaRPr lang="fr-FR" sz="4000" b="1" kern="1200" spc="-110" dirty="0">
                <a:solidFill>
                  <a:srgbClr val="00206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endParaRPr>
            </a:p>
          </p:txBody>
        </p:sp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C662B0FB-AED0-8056-E495-3881DABB15A5}"/>
                </a:ext>
              </a:extLst>
            </p:cNvPr>
            <p:cNvGrpSpPr/>
            <p:nvPr/>
          </p:nvGrpSpPr>
          <p:grpSpPr>
            <a:xfrm>
              <a:off x="1310885" y="6063040"/>
              <a:ext cx="346827" cy="363867"/>
              <a:chOff x="3555266" y="5527040"/>
              <a:chExt cx="375920" cy="437642"/>
            </a:xfrm>
          </p:grpSpPr>
          <p:sp>
            <p:nvSpPr>
              <p:cNvPr id="18" name="Triangle isocèle 17">
                <a:extLst>
                  <a:ext uri="{FF2B5EF4-FFF2-40B4-BE49-F238E27FC236}">
                    <a16:creationId xmlns:a16="http://schemas.microsoft.com/office/drawing/2014/main" id="{FC769D0F-061B-3E01-1876-0DC095C30F02}"/>
                  </a:ext>
                </a:extLst>
              </p:cNvPr>
              <p:cNvSpPr/>
              <p:nvPr/>
            </p:nvSpPr>
            <p:spPr>
              <a:xfrm rot="9380549">
                <a:off x="3579876" y="5794806"/>
                <a:ext cx="145288" cy="169876"/>
              </a:xfrm>
              <a:prstGeom prst="triangl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7" name="Organigramme : Délai 16">
                <a:extLst>
                  <a:ext uri="{FF2B5EF4-FFF2-40B4-BE49-F238E27FC236}">
                    <a16:creationId xmlns:a16="http://schemas.microsoft.com/office/drawing/2014/main" id="{8F743F25-D730-04FF-F432-1EB5CB98F37D}"/>
                  </a:ext>
                </a:extLst>
              </p:cNvPr>
              <p:cNvSpPr/>
              <p:nvPr/>
            </p:nvSpPr>
            <p:spPr>
              <a:xfrm>
                <a:off x="3555266" y="5527040"/>
                <a:ext cx="375920" cy="304800"/>
              </a:xfrm>
              <a:prstGeom prst="flowChartDelay">
                <a:avLst/>
              </a:prstGeom>
              <a:solidFill>
                <a:srgbClr val="05694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124788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636CC49-5EB1-0659-3408-C0AC6992196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2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621847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p28"/>
          <p:cNvSpPr txBox="1">
            <a:spLocks noGrp="1"/>
          </p:cNvSpPr>
          <p:nvPr>
            <p:ph type="title"/>
          </p:nvPr>
        </p:nvSpPr>
        <p:spPr>
          <a:xfrm>
            <a:off x="778058" y="30185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 la fin de cette séance, vous serez capables de: </a:t>
            </a:r>
            <a:endParaRPr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10" name="Google Shape;710;p28"/>
          <p:cNvSpPr txBox="1">
            <a:spLocks noGrp="1"/>
          </p:cNvSpPr>
          <p:nvPr>
            <p:ph type="body" idx="2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</a:pPr>
            <a:endParaRPr/>
          </a:p>
        </p:txBody>
      </p:sp>
      <p:sp>
        <p:nvSpPr>
          <p:cNvPr id="711" name="Google Shape;711;p28"/>
          <p:cNvSpPr txBox="1">
            <a:spLocks noGrp="1"/>
          </p:cNvSpPr>
          <p:nvPr>
            <p:ph type="body" idx="3"/>
          </p:nvPr>
        </p:nvSpPr>
        <p:spPr>
          <a:xfrm>
            <a:off x="1949380" y="1828800"/>
            <a:ext cx="8611437" cy="8000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228600" algn="ctr">
              <a:buFont typeface="Arial" panose="020B0604020202020204" pitchFamily="34" charset="0"/>
            </a:pPr>
            <a:r>
              <a:rPr lang="fr-FR" sz="3000" b="1" kern="1200" dirty="0">
                <a:solidFill>
                  <a:srgbClr val="106585"/>
                </a:solidFill>
                <a:ea typeface="+mn-ea"/>
                <a:cs typeface="+mn-cs"/>
              </a:rPr>
              <a:t>Expliquer le rôle de la rotation terrestre dans l’alternance des jours et nuits.</a:t>
            </a:r>
            <a:endParaRPr sz="3000" b="1" kern="1200" dirty="0">
              <a:solidFill>
                <a:srgbClr val="106585"/>
              </a:solidFill>
              <a:ea typeface="+mn-ea"/>
              <a:cs typeface="+mn-cs"/>
            </a:endParaRPr>
          </a:p>
        </p:txBody>
      </p:sp>
      <p:pic>
        <p:nvPicPr>
          <p:cNvPr id="3" name="Image 2" descr="Une image contenant objet astronomique, espace, ciel, étoile&#10;&#10;Le contenu généré par l’IA peut être incorrect.">
            <a:extLst>
              <a:ext uri="{FF2B5EF4-FFF2-40B4-BE49-F238E27FC236}">
                <a16:creationId xmlns:a16="http://schemas.microsoft.com/office/drawing/2014/main" id="{223E6BBF-5ABB-3F55-54FB-6F982FD085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9333" y="2895599"/>
            <a:ext cx="6773334" cy="320040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Google Shape;716;p29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 dirty="0"/>
              <a:t>10 min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9BCBA0E-5563-9DFC-E677-627BEC9EC30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noProof="0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7900206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0">
          <a:extLst>
            <a:ext uri="{FF2B5EF4-FFF2-40B4-BE49-F238E27FC236}">
              <a16:creationId xmlns:a16="http://schemas.microsoft.com/office/drawing/2014/main" id="{60EDE436-AA7F-EBAC-CE69-11F3D3CCFA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Google Shape;721;p30">
            <a:extLst>
              <a:ext uri="{FF2B5EF4-FFF2-40B4-BE49-F238E27FC236}">
                <a16:creationId xmlns:a16="http://schemas.microsoft.com/office/drawing/2014/main" id="{9A2E6AAC-93C2-5966-A4A9-22333055FFE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0246" y="338389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Nous allons utiliser un modèle pour expliquer l’alternance jours et nuits.</a:t>
            </a:r>
          </a:p>
        </p:txBody>
      </p:sp>
      <p:sp>
        <p:nvSpPr>
          <p:cNvPr id="722" name="Google Shape;722;p30">
            <a:extLst>
              <a:ext uri="{FF2B5EF4-FFF2-40B4-BE49-F238E27FC236}">
                <a16:creationId xmlns:a16="http://schemas.microsoft.com/office/drawing/2014/main" id="{2BE13DBC-ECEF-2899-0059-BCA3EF3E9D5A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>
              <a:spcBef>
                <a:spcPts val="0"/>
              </a:spcBef>
            </a:pPr>
            <a:endParaRPr dirty="0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23" name="Google Shape;723;p30">
            <a:extLst>
              <a:ext uri="{FF2B5EF4-FFF2-40B4-BE49-F238E27FC236}">
                <a16:creationId xmlns:a16="http://schemas.microsoft.com/office/drawing/2014/main" id="{97EE261D-98C3-1333-CEAD-98C6DFCA363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 9" descr="Une image contenant capture d’écran, cercle, carte, diagramme&#10;&#10;Le contenu généré par l’IA peut être incorrect.">
            <a:extLst>
              <a:ext uri="{FF2B5EF4-FFF2-40B4-BE49-F238E27FC236}">
                <a16:creationId xmlns:a16="http://schemas.microsoft.com/office/drawing/2014/main" id="{16C47F45-9838-4C62-B6BD-370DBCE2E50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6404" b="7254"/>
          <a:stretch>
            <a:fillRect/>
          </a:stretch>
        </p:blipFill>
        <p:spPr>
          <a:xfrm>
            <a:off x="1827728" y="1843204"/>
            <a:ext cx="8540285" cy="4271846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0D1051A8-5E7A-031A-1742-9668DD3F2C62}"/>
              </a:ext>
            </a:extLst>
          </p:cNvPr>
          <p:cNvGrpSpPr/>
          <p:nvPr/>
        </p:nvGrpSpPr>
        <p:grpSpPr>
          <a:xfrm>
            <a:off x="1354010" y="1161513"/>
            <a:ext cx="9629561" cy="584775"/>
            <a:chOff x="1310885" y="5958829"/>
            <a:chExt cx="9629561" cy="584775"/>
          </a:xfrm>
        </p:grpSpPr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72ECADF7-2DC6-36F6-670B-C1A101F13070}"/>
                </a:ext>
              </a:extLst>
            </p:cNvPr>
            <p:cNvSpPr txBox="1"/>
            <p:nvPr/>
          </p:nvSpPr>
          <p:spPr>
            <a:xfrm flipV="1">
              <a:off x="1437776" y="5958829"/>
              <a:ext cx="9502670" cy="584775"/>
            </a:xfrm>
            <a:prstGeom prst="round1Rect">
              <a:avLst>
                <a:gd name="adj" fmla="val 27305"/>
              </a:avLst>
            </a:prstGeom>
            <a:solidFill>
              <a:srgbClr val="EFD1DC"/>
            </a:solidFill>
          </p:spPr>
          <p:txBody>
            <a:bodyPr wrap="square">
              <a:spAutoFit/>
            </a:bodyPr>
            <a:lstStyle/>
            <a:p>
              <a:pPr lvl="0" algn="ctr" defTabSz="457200">
                <a:buClrTx/>
                <a:defRPr/>
              </a:pPr>
              <a:endParaRPr lang="fr-FR" sz="3200" b="1" kern="1200" spc="-110" dirty="0">
                <a:solidFill>
                  <a:srgbClr val="002060"/>
                </a:solidFill>
                <a:latin typeface="Calibri" panose="020F0502020204030204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BA14A6F5-D73C-32C3-EA35-1B81A1B0E525}"/>
                </a:ext>
              </a:extLst>
            </p:cNvPr>
            <p:cNvSpPr txBox="1"/>
            <p:nvPr/>
          </p:nvSpPr>
          <p:spPr>
            <a:xfrm>
              <a:off x="1784603" y="5989070"/>
              <a:ext cx="896962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b="1" dirty="0">
                  <a:solidFill>
                    <a:srgbClr val="F7597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Modèle : </a:t>
              </a:r>
              <a:r>
                <a:rPr lang="fr-FR" sz="2400" b="1" dirty="0">
                  <a:latin typeface="Calibri" panose="020F0502020204030204" pitchFamily="34" charset="0"/>
                  <a:cs typeface="Calibri" panose="020F0502020204030204" pitchFamily="34" charset="0"/>
                </a:rPr>
                <a:t>Modèle expliquant l’alternance des jours et nuits.</a:t>
              </a:r>
              <a:endParaRPr lang="fr-FR" sz="4000" b="1" kern="1200" spc="-110" dirty="0">
                <a:solidFill>
                  <a:srgbClr val="00206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endParaRPr>
            </a:p>
          </p:txBody>
        </p:sp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E2211818-BA9B-B44E-FCEA-D08582F84FEF}"/>
                </a:ext>
              </a:extLst>
            </p:cNvPr>
            <p:cNvGrpSpPr/>
            <p:nvPr/>
          </p:nvGrpSpPr>
          <p:grpSpPr>
            <a:xfrm>
              <a:off x="1310885" y="6063040"/>
              <a:ext cx="346827" cy="363867"/>
              <a:chOff x="3555266" y="5527040"/>
              <a:chExt cx="375920" cy="437642"/>
            </a:xfrm>
          </p:grpSpPr>
          <p:sp>
            <p:nvSpPr>
              <p:cNvPr id="17" name="Triangle isocèle 16">
                <a:extLst>
                  <a:ext uri="{FF2B5EF4-FFF2-40B4-BE49-F238E27FC236}">
                    <a16:creationId xmlns:a16="http://schemas.microsoft.com/office/drawing/2014/main" id="{9518F692-6D4F-4F3F-B48A-4956D8F80BE4}"/>
                  </a:ext>
                </a:extLst>
              </p:cNvPr>
              <p:cNvSpPr/>
              <p:nvPr/>
            </p:nvSpPr>
            <p:spPr>
              <a:xfrm rot="9380549">
                <a:off x="3579876" y="5794806"/>
                <a:ext cx="145288" cy="169876"/>
              </a:xfrm>
              <a:prstGeom prst="triangl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8" name="Organigramme : Délai 17">
                <a:extLst>
                  <a:ext uri="{FF2B5EF4-FFF2-40B4-BE49-F238E27FC236}">
                    <a16:creationId xmlns:a16="http://schemas.microsoft.com/office/drawing/2014/main" id="{7EE0E98A-CE52-40F7-1884-F2B49B2680E9}"/>
                  </a:ext>
                </a:extLst>
              </p:cNvPr>
              <p:cNvSpPr/>
              <p:nvPr/>
            </p:nvSpPr>
            <p:spPr>
              <a:xfrm>
                <a:off x="3555266" y="5527040"/>
                <a:ext cx="375920" cy="304800"/>
              </a:xfrm>
              <a:prstGeom prst="flowChartDelay">
                <a:avLst/>
              </a:prstGeom>
              <a:solidFill>
                <a:srgbClr val="C1517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937198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6">
          <a:extLst>
            <a:ext uri="{FF2B5EF4-FFF2-40B4-BE49-F238E27FC236}">
              <a16:creationId xmlns:a16="http://schemas.microsoft.com/office/drawing/2014/main" id="{D89226C6-F5E8-3DF7-C6A4-993FE3444F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Observer le ciel - Spécial débutants">
            <a:extLst>
              <a:ext uri="{FF2B5EF4-FFF2-40B4-BE49-F238E27FC236}">
                <a16:creationId xmlns:a16="http://schemas.microsoft.com/office/drawing/2014/main" id="{9E944A53-2448-AE66-8130-D9CBA89173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01"/>
          <a:stretch>
            <a:fillRect/>
          </a:stretch>
        </p:blipFill>
        <p:spPr bwMode="auto">
          <a:xfrm>
            <a:off x="205285" y="1031773"/>
            <a:ext cx="11805739" cy="5648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7" name="Google Shape;737;p31">
            <a:extLst>
              <a:ext uri="{FF2B5EF4-FFF2-40B4-BE49-F238E27FC236}">
                <a16:creationId xmlns:a16="http://schemas.microsoft.com/office/drawing/2014/main" id="{D946BACB-BF94-382F-434C-2EE3DF7FA43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0672" y="371377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Le mouvement de rotation de la Terre correspond à son tour sur elle-même en 24 heures autour d’un axe incliné.</a:t>
            </a:r>
          </a:p>
        </p:txBody>
      </p:sp>
      <p:sp>
        <p:nvSpPr>
          <p:cNvPr id="738" name="Google Shape;738;p31">
            <a:extLst>
              <a:ext uri="{FF2B5EF4-FFF2-40B4-BE49-F238E27FC236}">
                <a16:creationId xmlns:a16="http://schemas.microsoft.com/office/drawing/2014/main" id="{CE1FDE5E-553F-5B56-56D6-B28AD2C236E6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1030672" y="686810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</a:pPr>
            <a:r>
              <a:rPr lang="fr-FR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J’utilise le modèle pour expliquer le phénomène.</a:t>
            </a:r>
            <a:endParaRPr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739" name="Google Shape;739;p31">
            <a:extLst>
              <a:ext uri="{FF2B5EF4-FFF2-40B4-BE49-F238E27FC236}">
                <a16:creationId xmlns:a16="http://schemas.microsoft.com/office/drawing/2014/main" id="{03C628A1-C560-5149-0145-A6E1FE2B64E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17F4F36D-9EB8-934E-007B-C514B32D1704}"/>
              </a:ext>
            </a:extLst>
          </p:cNvPr>
          <p:cNvCxnSpPr>
            <a:cxnSpLocks/>
          </p:cNvCxnSpPr>
          <p:nvPr/>
        </p:nvCxnSpPr>
        <p:spPr>
          <a:xfrm rot="1060757">
            <a:off x="5712542" y="1144005"/>
            <a:ext cx="0" cy="532800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e 9">
            <a:extLst>
              <a:ext uri="{FF2B5EF4-FFF2-40B4-BE49-F238E27FC236}">
                <a16:creationId xmlns:a16="http://schemas.microsoft.com/office/drawing/2014/main" id="{857C73AA-6674-C8F1-1A5D-B3C290216FA9}"/>
              </a:ext>
            </a:extLst>
          </p:cNvPr>
          <p:cNvGrpSpPr/>
          <p:nvPr/>
        </p:nvGrpSpPr>
        <p:grpSpPr>
          <a:xfrm>
            <a:off x="5016792" y="6049501"/>
            <a:ext cx="3656262" cy="340955"/>
            <a:chOff x="1623328" y="5735410"/>
            <a:chExt cx="3981723" cy="340955"/>
          </a:xfrm>
        </p:grpSpPr>
        <p:cxnSp>
          <p:nvCxnSpPr>
            <p:cNvPr id="12" name="Connecteur droit avec flèche 11">
              <a:extLst>
                <a:ext uri="{FF2B5EF4-FFF2-40B4-BE49-F238E27FC236}">
                  <a16:creationId xmlns:a16="http://schemas.microsoft.com/office/drawing/2014/main" id="{CC07C23E-54CD-AC1C-56AD-0E9FD85FD2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23328" y="5892464"/>
              <a:ext cx="964078" cy="0"/>
            </a:xfrm>
            <a:prstGeom prst="straightConnector1">
              <a:avLst/>
            </a:prstGeom>
            <a:ln w="28575">
              <a:solidFill>
                <a:schemeClr val="bg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34A2C4C7-335F-4DF8-87D2-6B5F4ADAE7B9}"/>
                </a:ext>
              </a:extLst>
            </p:cNvPr>
            <p:cNvSpPr/>
            <p:nvPr/>
          </p:nvSpPr>
          <p:spPr>
            <a:xfrm>
              <a:off x="2608753" y="5735410"/>
              <a:ext cx="2996298" cy="340955"/>
            </a:xfrm>
            <a:prstGeom prst="rect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Axe de rotation </a:t>
              </a:r>
              <a:r>
                <a:rPr lang="fr-FR" sz="2000" b="1" dirty="0">
                  <a:solidFill>
                    <a:srgbClr val="FFFF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incliné</a:t>
              </a:r>
              <a:r>
                <a: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DFE4BF-4D78-179B-42F4-A8C7F5DAD9E1}"/>
              </a:ext>
            </a:extLst>
          </p:cNvPr>
          <p:cNvGrpSpPr/>
          <p:nvPr/>
        </p:nvGrpSpPr>
        <p:grpSpPr>
          <a:xfrm>
            <a:off x="1806229" y="3549992"/>
            <a:ext cx="1941398" cy="349570"/>
            <a:chOff x="435205" y="5750467"/>
            <a:chExt cx="1941398" cy="349570"/>
          </a:xfrm>
        </p:grpSpPr>
        <p:cxnSp>
          <p:nvCxnSpPr>
            <p:cNvPr id="17" name="Connecteur droit avec flèche 16">
              <a:extLst>
                <a:ext uri="{FF2B5EF4-FFF2-40B4-BE49-F238E27FC236}">
                  <a16:creationId xmlns:a16="http://schemas.microsoft.com/office/drawing/2014/main" id="{DCE13757-B79F-13D4-35A8-551C5066406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51170" y="5925252"/>
              <a:ext cx="725433" cy="13385"/>
            </a:xfrm>
            <a:prstGeom prst="straightConnector1">
              <a:avLst/>
            </a:prstGeom>
            <a:ln w="28575">
              <a:solidFill>
                <a:schemeClr val="bg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DECA0C5D-A0A2-6489-50AB-D7E77B30DB2D}"/>
                </a:ext>
              </a:extLst>
            </p:cNvPr>
            <p:cNvSpPr/>
            <p:nvPr/>
          </p:nvSpPr>
          <p:spPr>
            <a:xfrm>
              <a:off x="435205" y="5750467"/>
              <a:ext cx="1215966" cy="349570"/>
            </a:xfrm>
            <a:prstGeom prst="rect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La Terre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AC4AC89B-2F41-0842-FD5A-11F127F7F499}"/>
              </a:ext>
            </a:extLst>
          </p:cNvPr>
          <p:cNvGrpSpPr/>
          <p:nvPr/>
        </p:nvGrpSpPr>
        <p:grpSpPr>
          <a:xfrm rot="1060757">
            <a:off x="6171047" y="1332910"/>
            <a:ext cx="657225" cy="375090"/>
            <a:chOff x="6616456" y="1088825"/>
            <a:chExt cx="657225" cy="375090"/>
          </a:xfrm>
        </p:grpSpPr>
        <p:sp>
          <p:nvSpPr>
            <p:cNvPr id="2" name="Flèche : courbe vers la droite 1">
              <a:extLst>
                <a:ext uri="{FF2B5EF4-FFF2-40B4-BE49-F238E27FC236}">
                  <a16:creationId xmlns:a16="http://schemas.microsoft.com/office/drawing/2014/main" id="{57FE9E34-29A9-AD6C-836F-0248E0BCB64B}"/>
                </a:ext>
              </a:extLst>
            </p:cNvPr>
            <p:cNvSpPr/>
            <p:nvPr/>
          </p:nvSpPr>
          <p:spPr>
            <a:xfrm>
              <a:off x="6616456" y="1128979"/>
              <a:ext cx="657225" cy="334936"/>
            </a:xfrm>
            <a:prstGeom prst="curvedRightArrow">
              <a:avLst>
                <a:gd name="adj1" fmla="val 25000"/>
                <a:gd name="adj2" fmla="val 50000"/>
                <a:gd name="adj3" fmla="val 9040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3" name="Connecteur droit 2">
              <a:extLst>
                <a:ext uri="{FF2B5EF4-FFF2-40B4-BE49-F238E27FC236}">
                  <a16:creationId xmlns:a16="http://schemas.microsoft.com/office/drawing/2014/main" id="{2D38C6FE-1E93-B8BD-E9B4-BB464A035C20}"/>
                </a:ext>
              </a:extLst>
            </p:cNvPr>
            <p:cNvCxnSpPr>
              <a:cxnSpLocks/>
            </p:cNvCxnSpPr>
            <p:nvPr/>
          </p:nvCxnSpPr>
          <p:spPr>
            <a:xfrm>
              <a:off x="6888220" y="1088825"/>
              <a:ext cx="0" cy="180000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EFC1222-D839-46D9-862D-450F46035F22}"/>
              </a:ext>
            </a:extLst>
          </p:cNvPr>
          <p:cNvGrpSpPr/>
          <p:nvPr/>
        </p:nvGrpSpPr>
        <p:grpSpPr>
          <a:xfrm>
            <a:off x="2776338" y="5684214"/>
            <a:ext cx="2127177" cy="458514"/>
            <a:chOff x="3856428" y="5741892"/>
            <a:chExt cx="2127177" cy="45851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C1816D7-B9A8-802E-6F13-8268E0047D14}"/>
                </a:ext>
              </a:extLst>
            </p:cNvPr>
            <p:cNvSpPr/>
            <p:nvPr/>
          </p:nvSpPr>
          <p:spPr>
            <a:xfrm>
              <a:off x="3856428" y="5850836"/>
              <a:ext cx="1998717" cy="34957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Pôle Sud </a:t>
              </a:r>
            </a:p>
          </p:txBody>
        </p:sp>
        <p:cxnSp>
          <p:nvCxnSpPr>
            <p:cNvPr id="7" name="Connecteur droit avec flèche 6">
              <a:extLst>
                <a:ext uri="{FF2B5EF4-FFF2-40B4-BE49-F238E27FC236}">
                  <a16:creationId xmlns:a16="http://schemas.microsoft.com/office/drawing/2014/main" id="{723B0A51-6218-7FC8-54C6-EA5D4949F1D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02826" y="5741892"/>
              <a:ext cx="580779" cy="283729"/>
            </a:xfrm>
            <a:prstGeom prst="straightConnector1">
              <a:avLst/>
            </a:prstGeom>
            <a:ln w="28575">
              <a:solidFill>
                <a:schemeClr val="bg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01DD2F6C-D549-75E1-2F1A-6891608B2D09}"/>
              </a:ext>
            </a:extLst>
          </p:cNvPr>
          <p:cNvGrpSpPr/>
          <p:nvPr/>
        </p:nvGrpSpPr>
        <p:grpSpPr>
          <a:xfrm>
            <a:off x="3973910" y="1120929"/>
            <a:ext cx="2134244" cy="550157"/>
            <a:chOff x="3856428" y="1155346"/>
            <a:chExt cx="2134244" cy="55015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4F63BC4-2EC3-9053-8624-6DDAF5ABFA73}"/>
                </a:ext>
              </a:extLst>
            </p:cNvPr>
            <p:cNvSpPr/>
            <p:nvPr/>
          </p:nvSpPr>
          <p:spPr>
            <a:xfrm>
              <a:off x="3856428" y="1155346"/>
              <a:ext cx="1998717" cy="34957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Pôle Nord </a:t>
              </a:r>
            </a:p>
          </p:txBody>
        </p:sp>
        <p:cxnSp>
          <p:nvCxnSpPr>
            <p:cNvPr id="15" name="Connecteur droit avec flèche 14">
              <a:extLst>
                <a:ext uri="{FF2B5EF4-FFF2-40B4-BE49-F238E27FC236}">
                  <a16:creationId xmlns:a16="http://schemas.microsoft.com/office/drawing/2014/main" id="{06C85108-3DCC-E3FE-929F-76FEB2A000DC}"/>
                </a:ext>
              </a:extLst>
            </p:cNvPr>
            <p:cNvCxnSpPr>
              <a:cxnSpLocks/>
            </p:cNvCxnSpPr>
            <p:nvPr/>
          </p:nvCxnSpPr>
          <p:spPr>
            <a:xfrm>
              <a:off x="5503306" y="1373665"/>
              <a:ext cx="487366" cy="331838"/>
            </a:xfrm>
            <a:prstGeom prst="straightConnector1">
              <a:avLst/>
            </a:prstGeom>
            <a:ln w="28575">
              <a:solidFill>
                <a:schemeClr val="bg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09D30508-2F5B-2FE5-ACB5-47EB32AEF9ED}"/>
              </a:ext>
            </a:extLst>
          </p:cNvPr>
          <p:cNvGrpSpPr/>
          <p:nvPr/>
        </p:nvGrpSpPr>
        <p:grpSpPr>
          <a:xfrm>
            <a:off x="8129128" y="3435840"/>
            <a:ext cx="3854240" cy="744330"/>
            <a:chOff x="8129128" y="3435840"/>
            <a:chExt cx="3854240" cy="744330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9D3A221C-F3F5-1DDC-12C6-AA50DE50A096}"/>
                </a:ext>
              </a:extLst>
            </p:cNvPr>
            <p:cNvSpPr/>
            <p:nvPr/>
          </p:nvSpPr>
          <p:spPr>
            <a:xfrm>
              <a:off x="8427197" y="3435840"/>
              <a:ext cx="3556171" cy="74433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FFFF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Une rotation = 24 heures</a:t>
              </a:r>
            </a:p>
          </p:txBody>
        </p:sp>
        <p:sp>
          <p:nvSpPr>
            <p:cNvPr id="28" name="Flèche : droite 27">
              <a:extLst>
                <a:ext uri="{FF2B5EF4-FFF2-40B4-BE49-F238E27FC236}">
                  <a16:creationId xmlns:a16="http://schemas.microsoft.com/office/drawing/2014/main" id="{BBBD6EF2-658F-E4A2-5138-856CA08BA3A9}"/>
                </a:ext>
              </a:extLst>
            </p:cNvPr>
            <p:cNvSpPr/>
            <p:nvPr/>
          </p:nvSpPr>
          <p:spPr>
            <a:xfrm>
              <a:off x="8129128" y="3584167"/>
              <a:ext cx="333375" cy="447675"/>
            </a:xfrm>
            <a:prstGeom prst="rightArrow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CCDA6194-20C1-E3D6-E724-AD8E203833F1}"/>
              </a:ext>
            </a:extLst>
          </p:cNvPr>
          <p:cNvCxnSpPr>
            <a:cxnSpLocks/>
          </p:cNvCxnSpPr>
          <p:nvPr/>
        </p:nvCxnSpPr>
        <p:spPr>
          <a:xfrm>
            <a:off x="5737385" y="1031773"/>
            <a:ext cx="164682" cy="5188206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3" name="Modèle 3D 12" descr="La Terre">
                <a:extLst>
                  <a:ext uri="{FF2B5EF4-FFF2-40B4-BE49-F238E27FC236}">
                    <a16:creationId xmlns:a16="http://schemas.microsoft.com/office/drawing/2014/main" id="{48D20021-9D1B-2AA7-2FBF-B94E0BE9642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285244669"/>
                  </p:ext>
                </p:extLst>
              </p:nvPr>
            </p:nvGraphicFramePr>
            <p:xfrm rot="1060757">
              <a:off x="3663384" y="1648221"/>
              <a:ext cx="4122624" cy="4179882"/>
            </p:xfrm>
            <a:graphic>
              <a:graphicData uri="http://schemas.microsoft.com/office/drawing/2017/model3d">
                <am3d:model3d r:embed="rId5">
                  <am3d:spPr>
                    <a:xfrm rot="1060757">
                      <a:off x="0" y="0"/>
                      <a:ext cx="4122624" cy="4179882"/>
                    </a:xfrm>
                    <a:prstGeom prst="rect">
                      <a:avLst/>
                    </a:prstGeom>
                  </am3d:spPr>
                  <am3d:camera>
                    <am3d:pos x="0" y="0" z="80516301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4920067" d="1000000"/>
                    <am3d:preTrans dx="19744" dy="-17995985" dz="103"/>
                    <am3d:scale>
                      <am3d:sx n="1000000" d="1000000"/>
                      <am3d:sy n="1000000" d="1000000"/>
                      <am3d:sz n="1000000" d="1000000"/>
                    </am3d:scale>
                    <am3d:rot ax="673245" ay="3379215" az="562442"/>
                    <am3d:postTrans dx="0" dy="0" dz="0"/>
                  </am3d:trans>
                  <am3d:raster rName="Office3DRenderer" rVer="16.0.8326">
                    <am3d:blip r:embed="rId6"/>
                  </am3d:raster>
                  <am3d:objViewport viewportSz="731258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3" name="Modèle 3D 12" descr="La Terre">
                <a:extLst>
                  <a:ext uri="{FF2B5EF4-FFF2-40B4-BE49-F238E27FC236}">
                    <a16:creationId xmlns:a16="http://schemas.microsoft.com/office/drawing/2014/main" id="{48D20021-9D1B-2AA7-2FBF-B94E0BE9642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 rot="1060757">
                <a:off x="3663384" y="1648221"/>
                <a:ext cx="4122624" cy="4179882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623814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37" presetClass="emph" presetSubtype="128" repeatCount="indefinite" accel="1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5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6">
          <a:extLst>
            <a:ext uri="{FF2B5EF4-FFF2-40B4-BE49-F238E27FC236}">
              <a16:creationId xmlns:a16="http://schemas.microsoft.com/office/drawing/2014/main" id="{758B3B7E-D711-D4DD-2E3B-9984B0D6E4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 descr="Observer le ciel - Spécial débutants">
            <a:extLst>
              <a:ext uri="{FF2B5EF4-FFF2-40B4-BE49-F238E27FC236}">
                <a16:creationId xmlns:a16="http://schemas.microsoft.com/office/drawing/2014/main" id="{242D9E22-F129-A99A-F05D-0B864A7ACA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01"/>
          <a:stretch>
            <a:fillRect/>
          </a:stretch>
        </p:blipFill>
        <p:spPr bwMode="auto">
          <a:xfrm>
            <a:off x="205285" y="1031773"/>
            <a:ext cx="11805739" cy="5648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7" name="Google Shape;737;p31">
            <a:extLst>
              <a:ext uri="{FF2B5EF4-FFF2-40B4-BE49-F238E27FC236}">
                <a16:creationId xmlns:a16="http://schemas.microsoft.com/office/drawing/2014/main" id="{FCC9B745-EAB4-DADC-A4E2-74735F37A7D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67488" y="243534"/>
            <a:ext cx="10410387" cy="486395"/>
          </a:xfr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La région tournée vers le Soleil reçoit la lumière : elle est éclairée et correspond au jour.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29C33C9C-F90C-B831-CCE0-0AABF65108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E934C80C-268E-0FF8-23AA-D32A2A5726DB}"/>
              </a:ext>
            </a:extLst>
          </p:cNvPr>
          <p:cNvCxnSpPr>
            <a:cxnSpLocks/>
          </p:cNvCxnSpPr>
          <p:nvPr/>
        </p:nvCxnSpPr>
        <p:spPr>
          <a:xfrm flipH="1">
            <a:off x="5172075" y="2003102"/>
            <a:ext cx="1417432" cy="3488189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39" name="Google Shape;739;p31">
            <a:extLst>
              <a:ext uri="{FF2B5EF4-FFF2-40B4-BE49-F238E27FC236}">
                <a16:creationId xmlns:a16="http://schemas.microsoft.com/office/drawing/2014/main" id="{1DAFE9B5-5A40-74FB-66E2-C8D50222B9B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3" name="Modèle 3D 12" descr="La Terre">
                <a:extLst>
                  <a:ext uri="{FF2B5EF4-FFF2-40B4-BE49-F238E27FC236}">
                    <a16:creationId xmlns:a16="http://schemas.microsoft.com/office/drawing/2014/main" id="{AA54FB06-1A72-D6A9-E211-B9C5EBC01B07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938595016"/>
                  </p:ext>
                </p:extLst>
              </p:nvPr>
            </p:nvGraphicFramePr>
            <p:xfrm rot="1291002">
              <a:off x="4567567" y="2409025"/>
              <a:ext cx="2741654" cy="2779732"/>
            </p:xfrm>
            <a:graphic>
              <a:graphicData uri="http://schemas.microsoft.com/office/drawing/2017/model3d">
                <am3d:model3d r:embed="rId5">
                  <am3d:spPr>
                    <a:xfrm rot="1291002">
                      <a:off x="0" y="0"/>
                      <a:ext cx="2741654" cy="2779732"/>
                    </a:xfrm>
                    <a:prstGeom prst="rect">
                      <a:avLst/>
                    </a:prstGeom>
                  </am3d:spPr>
                  <am3d:camera>
                    <am3d:pos x="0" y="0" z="80516301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4920067" d="1000000"/>
                    <am3d:preTrans dx="19744" dy="-17995985" dz="103"/>
                    <am3d:scale>
                      <am3d:sx n="1000000" d="1000000"/>
                      <am3d:sy n="1000000" d="1000000"/>
                      <am3d:sz n="1000000" d="1000000"/>
                    </am3d:scale>
                    <am3d:rot ax="948198" ay="3365815" az="793188"/>
                    <am3d:postTrans dx="0" dy="0" dz="0"/>
                  </am3d:trans>
                  <am3d:raster rName="Office3DRenderer" rVer="16.0.8326">
                    <am3d:blip r:embed="rId6"/>
                  </am3d:raster>
                  <am3d:objViewport viewportSz="4855011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3" name="Modèle 3D 12" descr="La Terre">
                <a:extLst>
                  <a:ext uri="{FF2B5EF4-FFF2-40B4-BE49-F238E27FC236}">
                    <a16:creationId xmlns:a16="http://schemas.microsoft.com/office/drawing/2014/main" id="{AA54FB06-1A72-D6A9-E211-B9C5EBC01B0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 rot="1291002">
                <a:off x="4567567" y="2409025"/>
                <a:ext cx="2741654" cy="2779732"/>
              </a:xfrm>
              <a:prstGeom prst="rect">
                <a:avLst/>
              </a:prstGeom>
            </p:spPr>
          </p:pic>
        </mc:Fallback>
      </mc:AlternateContent>
      <p:pic>
        <p:nvPicPr>
          <p:cNvPr id="1026" name="Picture 2" descr="Images de Symbole position – Téléchargement gratuit sur Freepik">
            <a:extLst>
              <a:ext uri="{FF2B5EF4-FFF2-40B4-BE49-F238E27FC236}">
                <a16:creationId xmlns:a16="http://schemas.microsoft.com/office/drawing/2014/main" id="{ECEE0E09-4F26-E499-9657-AD71A636FD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05" t="19407" r="29407" b="20297"/>
          <a:stretch>
            <a:fillRect/>
          </a:stretch>
        </p:blipFill>
        <p:spPr bwMode="auto">
          <a:xfrm>
            <a:off x="5429807" y="2568205"/>
            <a:ext cx="219727" cy="323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 9" descr="Une image contenant objet astronomique, planète, Ambré, sphère&#10;&#10;Le contenu généré par l’IA peut être incorrect.">
            <a:extLst>
              <a:ext uri="{FF2B5EF4-FFF2-40B4-BE49-F238E27FC236}">
                <a16:creationId xmlns:a16="http://schemas.microsoft.com/office/drawing/2014/main" id="{80C19984-38E1-9A40-572A-445C7A7B48FB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0551" t="15746" r="23911" b="18532"/>
          <a:stretch>
            <a:fillRect/>
          </a:stretch>
        </p:blipFill>
        <p:spPr>
          <a:xfrm rot="12144395">
            <a:off x="-2253391" y="1538254"/>
            <a:ext cx="4940462" cy="4725069"/>
          </a:xfrm>
          <a:prstGeom prst="chord">
            <a:avLst>
              <a:gd name="adj1" fmla="val 4002878"/>
              <a:gd name="adj2" fmla="val 14878454"/>
            </a:avLst>
          </a:prstGeom>
        </p:spPr>
      </p:pic>
      <p:sp>
        <p:nvSpPr>
          <p:cNvPr id="36" name="ZoneTexte 35">
            <a:extLst>
              <a:ext uri="{FF2B5EF4-FFF2-40B4-BE49-F238E27FC236}">
                <a16:creationId xmlns:a16="http://schemas.microsoft.com/office/drawing/2014/main" id="{34E515F8-48F8-504A-F201-6A6C12D0CC1D}"/>
              </a:ext>
            </a:extLst>
          </p:cNvPr>
          <p:cNvSpPr txBox="1"/>
          <p:nvPr/>
        </p:nvSpPr>
        <p:spPr>
          <a:xfrm>
            <a:off x="5022956" y="2829949"/>
            <a:ext cx="993747" cy="338554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defRPr sz="2200" b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sz="1600" dirty="0"/>
              <a:t>Maroc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2069CF4-C3BF-310B-DF70-4052A486DFEE}"/>
              </a:ext>
            </a:extLst>
          </p:cNvPr>
          <p:cNvGrpSpPr/>
          <p:nvPr/>
        </p:nvGrpSpPr>
        <p:grpSpPr>
          <a:xfrm>
            <a:off x="967488" y="3168503"/>
            <a:ext cx="3251188" cy="1471799"/>
            <a:chOff x="967488" y="3168503"/>
            <a:chExt cx="3251188" cy="1471799"/>
          </a:xfrm>
        </p:grpSpPr>
        <p:sp>
          <p:nvSpPr>
            <p:cNvPr id="30" name="Flèche : droite 29">
              <a:extLst>
                <a:ext uri="{FF2B5EF4-FFF2-40B4-BE49-F238E27FC236}">
                  <a16:creationId xmlns:a16="http://schemas.microsoft.com/office/drawing/2014/main" id="{CF0C3590-DBAD-027C-3756-94111805C67F}"/>
                </a:ext>
              </a:extLst>
            </p:cNvPr>
            <p:cNvSpPr/>
            <p:nvPr/>
          </p:nvSpPr>
          <p:spPr>
            <a:xfrm>
              <a:off x="2445180" y="3168503"/>
              <a:ext cx="1757680" cy="89999"/>
            </a:xfrm>
            <a:prstGeom prst="rightArrow">
              <a:avLst>
                <a:gd name="adj1" fmla="val 50000"/>
                <a:gd name="adj2" fmla="val 130720"/>
              </a:avLst>
            </a:prstGeom>
            <a:solidFill>
              <a:srgbClr val="FFFF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EA7605B9-4C83-614F-5F99-8056B4746CF9}"/>
                </a:ext>
              </a:extLst>
            </p:cNvPr>
            <p:cNvSpPr txBox="1"/>
            <p:nvPr/>
          </p:nvSpPr>
          <p:spPr>
            <a:xfrm>
              <a:off x="967488" y="3639178"/>
              <a:ext cx="1035167" cy="523220"/>
            </a:xfrm>
            <a:prstGeom prst="rect">
              <a:avLst/>
            </a:prstGeom>
            <a:noFill/>
            <a:ln w="6350">
              <a:noFill/>
            </a:ln>
          </p:spPr>
          <p:txBody>
            <a:bodyPr wrap="square" rtlCol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algn="ctr">
                <a:defRPr sz="2200" b="1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fr-FR" sz="2800" dirty="0">
                  <a:solidFill>
                    <a:schemeClr val="bg1"/>
                  </a:solidFill>
                </a:rPr>
                <a:t>Soleil  </a:t>
              </a:r>
            </a:p>
          </p:txBody>
        </p:sp>
        <p:sp>
          <p:nvSpPr>
            <p:cNvPr id="46" name="Flèche : droite 45">
              <a:extLst>
                <a:ext uri="{FF2B5EF4-FFF2-40B4-BE49-F238E27FC236}">
                  <a16:creationId xmlns:a16="http://schemas.microsoft.com/office/drawing/2014/main" id="{B18943FD-241D-E218-79DF-321B5961BA94}"/>
                </a:ext>
              </a:extLst>
            </p:cNvPr>
            <p:cNvSpPr/>
            <p:nvPr/>
          </p:nvSpPr>
          <p:spPr>
            <a:xfrm>
              <a:off x="2460996" y="3859403"/>
              <a:ext cx="1757680" cy="89999"/>
            </a:xfrm>
            <a:prstGeom prst="rightArrow">
              <a:avLst>
                <a:gd name="adj1" fmla="val 50000"/>
                <a:gd name="adj2" fmla="val 130720"/>
              </a:avLst>
            </a:prstGeom>
            <a:solidFill>
              <a:srgbClr val="FFFF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47" name="Flèche : droite 46">
              <a:extLst>
                <a:ext uri="{FF2B5EF4-FFF2-40B4-BE49-F238E27FC236}">
                  <a16:creationId xmlns:a16="http://schemas.microsoft.com/office/drawing/2014/main" id="{D7AF8778-7E48-CE8D-3E92-BEB5FDB0D465}"/>
                </a:ext>
              </a:extLst>
            </p:cNvPr>
            <p:cNvSpPr/>
            <p:nvPr/>
          </p:nvSpPr>
          <p:spPr>
            <a:xfrm>
              <a:off x="2459919" y="4550303"/>
              <a:ext cx="1757680" cy="89999"/>
            </a:xfrm>
            <a:prstGeom prst="rightArrow">
              <a:avLst>
                <a:gd name="adj1" fmla="val 50000"/>
                <a:gd name="adj2" fmla="val 130720"/>
              </a:avLst>
            </a:prstGeom>
            <a:solidFill>
              <a:srgbClr val="FFFF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99822F7E-F370-D0B9-F773-A90B4E050B0C}"/>
              </a:ext>
            </a:extLst>
          </p:cNvPr>
          <p:cNvGrpSpPr/>
          <p:nvPr/>
        </p:nvGrpSpPr>
        <p:grpSpPr>
          <a:xfrm>
            <a:off x="3934952" y="4286250"/>
            <a:ext cx="1073665" cy="926158"/>
            <a:chOff x="577505" y="5173879"/>
            <a:chExt cx="1073665" cy="926158"/>
          </a:xfrm>
        </p:grpSpPr>
        <p:cxnSp>
          <p:nvCxnSpPr>
            <p:cNvPr id="31" name="Connecteur droit avec flèche 30">
              <a:extLst>
                <a:ext uri="{FF2B5EF4-FFF2-40B4-BE49-F238E27FC236}">
                  <a16:creationId xmlns:a16="http://schemas.microsoft.com/office/drawing/2014/main" id="{E587F4AC-8476-8514-1D7E-9798EB477F91}"/>
                </a:ext>
              </a:extLst>
            </p:cNvPr>
            <p:cNvCxnSpPr>
              <a:cxnSpLocks/>
              <a:stCxn id="32" idx="0"/>
            </p:cNvCxnSpPr>
            <p:nvPr/>
          </p:nvCxnSpPr>
          <p:spPr>
            <a:xfrm flipV="1">
              <a:off x="1114338" y="5173879"/>
              <a:ext cx="536832" cy="576588"/>
            </a:xfrm>
            <a:prstGeom prst="straightConnector1">
              <a:avLst/>
            </a:prstGeom>
            <a:ln w="28575">
              <a:solidFill>
                <a:schemeClr val="bg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42A8F0A0-45D2-0AA6-193A-7575CC167117}"/>
                </a:ext>
              </a:extLst>
            </p:cNvPr>
            <p:cNvSpPr/>
            <p:nvPr/>
          </p:nvSpPr>
          <p:spPr>
            <a:xfrm>
              <a:off x="577505" y="5750467"/>
              <a:ext cx="1073665" cy="349570"/>
            </a:xfrm>
            <a:prstGeom prst="rect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Jour </a:t>
              </a:r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8B369DE2-1662-7BB6-D6F7-E908C6F6C865}"/>
              </a:ext>
            </a:extLst>
          </p:cNvPr>
          <p:cNvGrpSpPr/>
          <p:nvPr/>
        </p:nvGrpSpPr>
        <p:grpSpPr>
          <a:xfrm>
            <a:off x="4086225" y="2289685"/>
            <a:ext cx="3273532" cy="2934071"/>
            <a:chOff x="4086225" y="2289685"/>
            <a:chExt cx="3273532" cy="2934071"/>
          </a:xfrm>
        </p:grpSpPr>
        <p:sp>
          <p:nvSpPr>
            <p:cNvPr id="33" name="Lune 32">
              <a:extLst>
                <a:ext uri="{FF2B5EF4-FFF2-40B4-BE49-F238E27FC236}">
                  <a16:creationId xmlns:a16="http://schemas.microsoft.com/office/drawing/2014/main" id="{1AFCD9C6-950A-3884-27C1-24E6FEC0E8C9}"/>
                </a:ext>
              </a:extLst>
            </p:cNvPr>
            <p:cNvSpPr/>
            <p:nvPr/>
          </p:nvSpPr>
          <p:spPr>
            <a:xfrm flipH="1">
              <a:off x="5833957" y="2354124"/>
              <a:ext cx="1525800" cy="2771514"/>
            </a:xfrm>
            <a:prstGeom prst="moon">
              <a:avLst/>
            </a:prstGeom>
            <a:solidFill>
              <a:schemeClr val="tx1"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44" name="Arc 43">
              <a:extLst>
                <a:ext uri="{FF2B5EF4-FFF2-40B4-BE49-F238E27FC236}">
                  <a16:creationId xmlns:a16="http://schemas.microsoft.com/office/drawing/2014/main" id="{6CC27C4A-CDB0-19CB-BFFD-92CB2B384924}"/>
                </a:ext>
              </a:extLst>
            </p:cNvPr>
            <p:cNvSpPr/>
            <p:nvPr/>
          </p:nvSpPr>
          <p:spPr>
            <a:xfrm>
              <a:off x="4086225" y="2289685"/>
              <a:ext cx="2522332" cy="2934071"/>
            </a:xfrm>
            <a:prstGeom prst="arc">
              <a:avLst>
                <a:gd name="adj1" fmla="val 17415088"/>
                <a:gd name="adj2" fmla="val 4241536"/>
              </a:avLst>
            </a:prstGeom>
            <a:ln w="381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653D857F-18B9-516A-5584-E31296DA71C5}"/>
              </a:ext>
            </a:extLst>
          </p:cNvPr>
          <p:cNvSpPr/>
          <p:nvPr/>
        </p:nvSpPr>
        <p:spPr>
          <a:xfrm>
            <a:off x="4382134" y="3371723"/>
            <a:ext cx="1073665" cy="736316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Zone éclairée  </a:t>
            </a:r>
          </a:p>
        </p:txBody>
      </p:sp>
    </p:spTree>
    <p:extLst>
      <p:ext uri="{BB962C8B-B14F-4D97-AF65-F5344CB8AC3E}">
        <p14:creationId xmlns:p14="http://schemas.microsoft.com/office/powerpoint/2010/main" val="5669604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6">
          <a:extLst>
            <a:ext uri="{FF2B5EF4-FFF2-40B4-BE49-F238E27FC236}">
              <a16:creationId xmlns:a16="http://schemas.microsoft.com/office/drawing/2014/main" id="{26F0D963-6EE9-9B16-CAA1-9367EA77C5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Observer le ciel - Spécial débutants">
            <a:extLst>
              <a:ext uri="{FF2B5EF4-FFF2-40B4-BE49-F238E27FC236}">
                <a16:creationId xmlns:a16="http://schemas.microsoft.com/office/drawing/2014/main" id="{34B0964A-431F-1446-D242-2157F9FFB5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01"/>
          <a:stretch>
            <a:fillRect/>
          </a:stretch>
        </p:blipFill>
        <p:spPr bwMode="auto">
          <a:xfrm>
            <a:off x="205285" y="1031773"/>
            <a:ext cx="11805739" cy="5648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7" name="Google Shape;737;p31">
            <a:extLst>
              <a:ext uri="{FF2B5EF4-FFF2-40B4-BE49-F238E27FC236}">
                <a16:creationId xmlns:a16="http://schemas.microsoft.com/office/drawing/2014/main" id="{C82DD3C6-F15F-3133-56CA-99496373115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0672" y="371377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La région tournée à l’opposé du Soleil ne reçoit pas de lumière : elle est sombre et correspond à la nuit.</a:t>
            </a:r>
          </a:p>
        </p:txBody>
      </p:sp>
      <p:sp>
        <p:nvSpPr>
          <p:cNvPr id="738" name="Google Shape;738;p31">
            <a:extLst>
              <a:ext uri="{FF2B5EF4-FFF2-40B4-BE49-F238E27FC236}">
                <a16:creationId xmlns:a16="http://schemas.microsoft.com/office/drawing/2014/main" id="{1FC4907C-A5F3-7E4F-2729-43B33A290125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1030672" y="686810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</a:pP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J’utilise le modèle pour expliquer le phénomène.</a:t>
            </a:r>
            <a:endParaRPr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1BB5BA60-AFE0-C3CB-DBE3-94753C2A4B56}"/>
              </a:ext>
            </a:extLst>
          </p:cNvPr>
          <p:cNvCxnSpPr>
            <a:cxnSpLocks/>
          </p:cNvCxnSpPr>
          <p:nvPr/>
        </p:nvCxnSpPr>
        <p:spPr>
          <a:xfrm flipH="1">
            <a:off x="5172075" y="2003102"/>
            <a:ext cx="1417432" cy="3488189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39" name="Google Shape;739;p31">
            <a:extLst>
              <a:ext uri="{FF2B5EF4-FFF2-40B4-BE49-F238E27FC236}">
                <a16:creationId xmlns:a16="http://schemas.microsoft.com/office/drawing/2014/main" id="{301EE337-9182-63D6-F007-24F5B42A22F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3" name="Modèle 3D 12" descr="La Terre">
                <a:extLst>
                  <a:ext uri="{FF2B5EF4-FFF2-40B4-BE49-F238E27FC236}">
                    <a16:creationId xmlns:a16="http://schemas.microsoft.com/office/drawing/2014/main" id="{88CB8824-525F-EE4F-86A1-8AB530DBE88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597183157"/>
                  </p:ext>
                </p:extLst>
              </p:nvPr>
            </p:nvGraphicFramePr>
            <p:xfrm rot="1267380">
              <a:off x="4558048" y="2409025"/>
              <a:ext cx="2760690" cy="2779730"/>
            </p:xfrm>
            <a:graphic>
              <a:graphicData uri="http://schemas.microsoft.com/office/drawing/2017/model3d">
                <am3d:model3d r:embed="rId5">
                  <am3d:spPr>
                    <a:xfrm rot="1267380">
                      <a:off x="0" y="0"/>
                      <a:ext cx="2760690" cy="2779730"/>
                    </a:xfrm>
                    <a:prstGeom prst="rect">
                      <a:avLst/>
                    </a:prstGeom>
                  </am3d:spPr>
                  <am3d:camera>
                    <am3d:pos x="0" y="0" z="80516301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4920067" d="1000000"/>
                    <am3d:preTrans dx="19744" dy="-17995985" dz="103"/>
                    <am3d:scale>
                      <am3d:sx n="1000000" d="1000000"/>
                      <am3d:sy n="1000000" d="1000000"/>
                      <am3d:sz n="1000000" d="1000000"/>
                    </am3d:scale>
                    <am3d:rot ax="8639403" ay="2810888" az="9123947"/>
                    <am3d:postTrans dx="0" dy="0" dz="0"/>
                  </am3d:trans>
                  <am3d:raster rName="Office3DRenderer" rVer="16.0.8326">
                    <am3d:blip r:embed="rId6"/>
                  </am3d:raster>
                  <am3d:objViewport viewportSz="4855007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3" name="Modèle 3D 12" descr="La Terre">
                <a:extLst>
                  <a:ext uri="{FF2B5EF4-FFF2-40B4-BE49-F238E27FC236}">
                    <a16:creationId xmlns:a16="http://schemas.microsoft.com/office/drawing/2014/main" id="{88CB8824-525F-EE4F-86A1-8AB530DBE88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 rot="1267380">
                <a:off x="4558048" y="2409025"/>
                <a:ext cx="2760690" cy="2779730"/>
              </a:xfrm>
              <a:prstGeom prst="rect">
                <a:avLst/>
              </a:prstGeom>
            </p:spPr>
          </p:pic>
        </mc:Fallback>
      </mc:AlternateContent>
      <p:grpSp>
        <p:nvGrpSpPr>
          <p:cNvPr id="37" name="Groupe 36">
            <a:extLst>
              <a:ext uri="{FF2B5EF4-FFF2-40B4-BE49-F238E27FC236}">
                <a16:creationId xmlns:a16="http://schemas.microsoft.com/office/drawing/2014/main" id="{F9C4C11E-0AD2-0ADD-C6E2-92E62A7E9F74}"/>
              </a:ext>
            </a:extLst>
          </p:cNvPr>
          <p:cNvGrpSpPr/>
          <p:nvPr/>
        </p:nvGrpSpPr>
        <p:grpSpPr>
          <a:xfrm>
            <a:off x="4086225" y="2289685"/>
            <a:ext cx="3273532" cy="2934071"/>
            <a:chOff x="4086225" y="2289685"/>
            <a:chExt cx="3273532" cy="2934071"/>
          </a:xfrm>
        </p:grpSpPr>
        <p:sp>
          <p:nvSpPr>
            <p:cNvPr id="38" name="Lune 37">
              <a:extLst>
                <a:ext uri="{FF2B5EF4-FFF2-40B4-BE49-F238E27FC236}">
                  <a16:creationId xmlns:a16="http://schemas.microsoft.com/office/drawing/2014/main" id="{C63194B9-308C-EB59-DA51-03C7BE9BB1A4}"/>
                </a:ext>
              </a:extLst>
            </p:cNvPr>
            <p:cNvSpPr/>
            <p:nvPr/>
          </p:nvSpPr>
          <p:spPr>
            <a:xfrm flipH="1">
              <a:off x="5833957" y="2354124"/>
              <a:ext cx="1525800" cy="2771514"/>
            </a:xfrm>
            <a:prstGeom prst="moon">
              <a:avLst/>
            </a:prstGeom>
            <a:solidFill>
              <a:schemeClr val="tx1"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9" name="Arc 38">
              <a:extLst>
                <a:ext uri="{FF2B5EF4-FFF2-40B4-BE49-F238E27FC236}">
                  <a16:creationId xmlns:a16="http://schemas.microsoft.com/office/drawing/2014/main" id="{AD2A1148-C981-6BD1-9628-41042FAA1296}"/>
                </a:ext>
              </a:extLst>
            </p:cNvPr>
            <p:cNvSpPr/>
            <p:nvPr/>
          </p:nvSpPr>
          <p:spPr>
            <a:xfrm>
              <a:off x="4086225" y="2289685"/>
              <a:ext cx="2522332" cy="2934071"/>
            </a:xfrm>
            <a:prstGeom prst="arc">
              <a:avLst>
                <a:gd name="adj1" fmla="val 17415088"/>
                <a:gd name="adj2" fmla="val 4241536"/>
              </a:avLst>
            </a:prstGeom>
            <a:ln w="381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33" name="Picture 2" descr="Images de Symbole position – Téléchargement gratuit sur Freepik">
            <a:extLst>
              <a:ext uri="{FF2B5EF4-FFF2-40B4-BE49-F238E27FC236}">
                <a16:creationId xmlns:a16="http://schemas.microsoft.com/office/drawing/2014/main" id="{6BBCF13F-C1FE-B742-6CBB-1A27312B14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05" t="19407" r="29407" b="20297"/>
          <a:stretch>
            <a:fillRect/>
          </a:stretch>
        </p:blipFill>
        <p:spPr bwMode="auto">
          <a:xfrm>
            <a:off x="6800914" y="3418333"/>
            <a:ext cx="219727" cy="323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ZoneTexte 34">
            <a:extLst>
              <a:ext uri="{FF2B5EF4-FFF2-40B4-BE49-F238E27FC236}">
                <a16:creationId xmlns:a16="http://schemas.microsoft.com/office/drawing/2014/main" id="{089A4CA8-1732-C828-D4A3-EFC42920AB4E}"/>
              </a:ext>
            </a:extLst>
          </p:cNvPr>
          <p:cNvSpPr txBox="1"/>
          <p:nvPr/>
        </p:nvSpPr>
        <p:spPr>
          <a:xfrm>
            <a:off x="6479788" y="3680077"/>
            <a:ext cx="993747" cy="338554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defRPr sz="2200" b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sz="1600" dirty="0"/>
              <a:t>Maroc </a:t>
            </a:r>
          </a:p>
        </p:txBody>
      </p:sp>
      <p:pic>
        <p:nvPicPr>
          <p:cNvPr id="3" name="Image 2" descr="Une image contenant objet astronomique, planète, Ambré, sphère&#10;&#10;Le contenu généré par l’IA peut être incorrect.">
            <a:extLst>
              <a:ext uri="{FF2B5EF4-FFF2-40B4-BE49-F238E27FC236}">
                <a16:creationId xmlns:a16="http://schemas.microsoft.com/office/drawing/2014/main" id="{4552A321-8899-9514-16F5-01D0ADAC7CF9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0551" t="15746" r="23911" b="18532"/>
          <a:stretch>
            <a:fillRect/>
          </a:stretch>
        </p:blipFill>
        <p:spPr>
          <a:xfrm rot="12144395">
            <a:off x="-2253391" y="1538254"/>
            <a:ext cx="4940462" cy="4725069"/>
          </a:xfrm>
          <a:prstGeom prst="chord">
            <a:avLst>
              <a:gd name="adj1" fmla="val 4002878"/>
              <a:gd name="adj2" fmla="val 14878454"/>
            </a:avLst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4E1F8805-7260-1FB9-5128-B8FD04A1FEB1}"/>
              </a:ext>
            </a:extLst>
          </p:cNvPr>
          <p:cNvGrpSpPr/>
          <p:nvPr/>
        </p:nvGrpSpPr>
        <p:grpSpPr>
          <a:xfrm>
            <a:off x="967488" y="3168503"/>
            <a:ext cx="3251188" cy="1471799"/>
            <a:chOff x="967488" y="3168503"/>
            <a:chExt cx="3251188" cy="1471799"/>
          </a:xfrm>
        </p:grpSpPr>
        <p:sp>
          <p:nvSpPr>
            <p:cNvPr id="5" name="Flèche : droite 4">
              <a:extLst>
                <a:ext uri="{FF2B5EF4-FFF2-40B4-BE49-F238E27FC236}">
                  <a16:creationId xmlns:a16="http://schemas.microsoft.com/office/drawing/2014/main" id="{EADD5919-93A8-E688-4ED7-592997F494B4}"/>
                </a:ext>
              </a:extLst>
            </p:cNvPr>
            <p:cNvSpPr/>
            <p:nvPr/>
          </p:nvSpPr>
          <p:spPr>
            <a:xfrm>
              <a:off x="2445180" y="3168503"/>
              <a:ext cx="1757680" cy="89999"/>
            </a:xfrm>
            <a:prstGeom prst="rightArrow">
              <a:avLst>
                <a:gd name="adj1" fmla="val 50000"/>
                <a:gd name="adj2" fmla="val 130720"/>
              </a:avLst>
            </a:prstGeom>
            <a:solidFill>
              <a:srgbClr val="FFFF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B4D12D3A-FE82-228F-523B-45A2BC9FE629}"/>
                </a:ext>
              </a:extLst>
            </p:cNvPr>
            <p:cNvSpPr txBox="1"/>
            <p:nvPr/>
          </p:nvSpPr>
          <p:spPr>
            <a:xfrm>
              <a:off x="967488" y="3639178"/>
              <a:ext cx="1035167" cy="523220"/>
            </a:xfrm>
            <a:prstGeom prst="rect">
              <a:avLst/>
            </a:prstGeom>
            <a:noFill/>
            <a:ln w="6350">
              <a:noFill/>
            </a:ln>
          </p:spPr>
          <p:txBody>
            <a:bodyPr wrap="square" rtlCol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algn="ctr">
                <a:defRPr sz="2200" b="1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fr-FR" sz="2800" dirty="0">
                  <a:solidFill>
                    <a:schemeClr val="bg1"/>
                  </a:solidFill>
                </a:rPr>
                <a:t>Soleil  </a:t>
              </a:r>
            </a:p>
          </p:txBody>
        </p:sp>
        <p:sp>
          <p:nvSpPr>
            <p:cNvPr id="7" name="Flèche : droite 6">
              <a:extLst>
                <a:ext uri="{FF2B5EF4-FFF2-40B4-BE49-F238E27FC236}">
                  <a16:creationId xmlns:a16="http://schemas.microsoft.com/office/drawing/2014/main" id="{280401ED-676F-590A-39F3-442E9B7A7628}"/>
                </a:ext>
              </a:extLst>
            </p:cNvPr>
            <p:cNvSpPr/>
            <p:nvPr/>
          </p:nvSpPr>
          <p:spPr>
            <a:xfrm>
              <a:off x="2460996" y="3859403"/>
              <a:ext cx="1757680" cy="89999"/>
            </a:xfrm>
            <a:prstGeom prst="rightArrow">
              <a:avLst>
                <a:gd name="adj1" fmla="val 50000"/>
                <a:gd name="adj2" fmla="val 130720"/>
              </a:avLst>
            </a:prstGeom>
            <a:solidFill>
              <a:srgbClr val="FFFF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Flèche : droite 9">
              <a:extLst>
                <a:ext uri="{FF2B5EF4-FFF2-40B4-BE49-F238E27FC236}">
                  <a16:creationId xmlns:a16="http://schemas.microsoft.com/office/drawing/2014/main" id="{36E01387-083E-2922-DA4C-32F65BD7D7E8}"/>
                </a:ext>
              </a:extLst>
            </p:cNvPr>
            <p:cNvSpPr/>
            <p:nvPr/>
          </p:nvSpPr>
          <p:spPr>
            <a:xfrm>
              <a:off x="2459919" y="4550303"/>
              <a:ext cx="1757680" cy="89999"/>
            </a:xfrm>
            <a:prstGeom prst="rightArrow">
              <a:avLst>
                <a:gd name="adj1" fmla="val 50000"/>
                <a:gd name="adj2" fmla="val 130720"/>
              </a:avLst>
            </a:prstGeom>
            <a:solidFill>
              <a:srgbClr val="FFFF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5246EBB4-819E-C198-55E9-49BDCACB381F}"/>
              </a:ext>
            </a:extLst>
          </p:cNvPr>
          <p:cNvGrpSpPr/>
          <p:nvPr/>
        </p:nvGrpSpPr>
        <p:grpSpPr>
          <a:xfrm flipH="1">
            <a:off x="6836745" y="4839984"/>
            <a:ext cx="1073665" cy="926158"/>
            <a:chOff x="577505" y="5173879"/>
            <a:chExt cx="1073665" cy="926158"/>
          </a:xfrm>
        </p:grpSpPr>
        <p:cxnSp>
          <p:nvCxnSpPr>
            <p:cNvPr id="40" name="Connecteur droit avec flèche 39">
              <a:extLst>
                <a:ext uri="{FF2B5EF4-FFF2-40B4-BE49-F238E27FC236}">
                  <a16:creationId xmlns:a16="http://schemas.microsoft.com/office/drawing/2014/main" id="{B8A3AD42-9C67-FC0B-B2AC-6100E1D556F0}"/>
                </a:ext>
              </a:extLst>
            </p:cNvPr>
            <p:cNvCxnSpPr>
              <a:cxnSpLocks/>
              <a:stCxn id="41" idx="0"/>
            </p:cNvCxnSpPr>
            <p:nvPr/>
          </p:nvCxnSpPr>
          <p:spPr>
            <a:xfrm flipV="1">
              <a:off x="1114338" y="5173879"/>
              <a:ext cx="536832" cy="576588"/>
            </a:xfrm>
            <a:prstGeom prst="straightConnector1">
              <a:avLst/>
            </a:prstGeom>
            <a:ln w="28575">
              <a:solidFill>
                <a:schemeClr val="bg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B7309983-7913-3D15-3D71-0A200913A506}"/>
                </a:ext>
              </a:extLst>
            </p:cNvPr>
            <p:cNvSpPr/>
            <p:nvPr/>
          </p:nvSpPr>
          <p:spPr>
            <a:xfrm>
              <a:off x="577505" y="5750467"/>
              <a:ext cx="1073665" cy="349570"/>
            </a:xfrm>
            <a:prstGeom prst="rect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Nuit  </a:t>
              </a: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8F8A1463-B022-2B77-426A-22C7B6F38E26}"/>
              </a:ext>
            </a:extLst>
          </p:cNvPr>
          <p:cNvSpPr/>
          <p:nvPr/>
        </p:nvSpPr>
        <p:spPr>
          <a:xfrm flipH="1">
            <a:off x="6355729" y="4146925"/>
            <a:ext cx="1073665" cy="612803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Zone sombre   </a:t>
            </a:r>
          </a:p>
        </p:txBody>
      </p:sp>
    </p:spTree>
    <p:extLst>
      <p:ext uri="{BB962C8B-B14F-4D97-AF65-F5344CB8AC3E}">
        <p14:creationId xmlns:p14="http://schemas.microsoft.com/office/powerpoint/2010/main" val="27874321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6">
          <a:extLst>
            <a:ext uri="{FF2B5EF4-FFF2-40B4-BE49-F238E27FC236}">
              <a16:creationId xmlns:a16="http://schemas.microsoft.com/office/drawing/2014/main" id="{D7CED659-FD93-CDA7-9FE4-C98FB37082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Observer le ciel - Spécial débutants">
            <a:extLst>
              <a:ext uri="{FF2B5EF4-FFF2-40B4-BE49-F238E27FC236}">
                <a16:creationId xmlns:a16="http://schemas.microsoft.com/office/drawing/2014/main" id="{04CCA59E-3A4C-A7AD-2C50-D3B03714AE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01"/>
          <a:stretch>
            <a:fillRect/>
          </a:stretch>
        </p:blipFill>
        <p:spPr bwMode="auto">
          <a:xfrm>
            <a:off x="205285" y="1031773"/>
            <a:ext cx="11805739" cy="5648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7" name="Google Shape;737;p31">
            <a:extLst>
              <a:ext uri="{FF2B5EF4-FFF2-40B4-BE49-F238E27FC236}">
                <a16:creationId xmlns:a16="http://schemas.microsoft.com/office/drawing/2014/main" id="{AFE66D04-E829-68F1-8220-4A8DD80124A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0672" y="250108"/>
            <a:ext cx="10277091" cy="5055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L’alternance des jours et nuits s’explique par le mouvement de rotation de la Terre sur elle-même en 24 heures, selon un axe de rotation incliné.</a:t>
            </a:r>
          </a:p>
        </p:txBody>
      </p:sp>
      <p:sp>
        <p:nvSpPr>
          <p:cNvPr id="738" name="Google Shape;738;p31">
            <a:extLst>
              <a:ext uri="{FF2B5EF4-FFF2-40B4-BE49-F238E27FC236}">
                <a16:creationId xmlns:a16="http://schemas.microsoft.com/office/drawing/2014/main" id="{41BBEFE6-FCBC-1C7B-D051-32FF93024492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1030672" y="686810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</a:pP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J’utilise le modèle pour expliquer le phénomène.</a:t>
            </a:r>
            <a:endParaRPr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D0C02BC6-315C-72D6-6FCB-10C56DFFF77C}"/>
              </a:ext>
            </a:extLst>
          </p:cNvPr>
          <p:cNvCxnSpPr>
            <a:cxnSpLocks/>
          </p:cNvCxnSpPr>
          <p:nvPr/>
        </p:nvCxnSpPr>
        <p:spPr>
          <a:xfrm flipH="1">
            <a:off x="5172075" y="2003102"/>
            <a:ext cx="1417432" cy="3488189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39" name="Google Shape;739;p31">
            <a:extLst>
              <a:ext uri="{FF2B5EF4-FFF2-40B4-BE49-F238E27FC236}">
                <a16:creationId xmlns:a16="http://schemas.microsoft.com/office/drawing/2014/main" id="{2C708538-7473-3BC9-DC95-DEE25221F9C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3" name="Modèle 3D 12" descr="La Terre">
                <a:extLst>
                  <a:ext uri="{FF2B5EF4-FFF2-40B4-BE49-F238E27FC236}">
                    <a16:creationId xmlns:a16="http://schemas.microsoft.com/office/drawing/2014/main" id="{BBAA09B5-85C5-7AC0-D5FC-04D068341922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954289494"/>
                  </p:ext>
                </p:extLst>
              </p:nvPr>
            </p:nvGraphicFramePr>
            <p:xfrm rot="1267380">
              <a:off x="4558047" y="2409025"/>
              <a:ext cx="2760691" cy="2779729"/>
            </p:xfrm>
            <a:graphic>
              <a:graphicData uri="http://schemas.microsoft.com/office/drawing/2017/model3d">
                <am3d:model3d r:embed="rId5">
                  <am3d:spPr>
                    <a:xfrm rot="1267380">
                      <a:off x="0" y="0"/>
                      <a:ext cx="2760691" cy="2779729"/>
                    </a:xfrm>
                    <a:prstGeom prst="rect">
                      <a:avLst/>
                    </a:prstGeom>
                  </am3d:spPr>
                  <am3d:camera>
                    <am3d:pos x="0" y="0" z="80516301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4920067" d="1000000"/>
                    <am3d:preTrans dx="19744" dy="-17995985" dz="103"/>
                    <am3d:scale>
                      <am3d:sx n="1000000" d="1000000"/>
                      <am3d:sy n="1000000" d="1000000"/>
                      <am3d:sz n="1000000" d="1000000"/>
                    </am3d:scale>
                    <am3d:rot ax="8639403" ay="2810888" az="9123947"/>
                    <am3d:postTrans dx="0" dy="0" dz="0"/>
                  </am3d:trans>
                  <am3d:raster rName="Office3DRenderer" rVer="16.0.8326">
                    <am3d:blip r:embed="rId6"/>
                  </am3d:raster>
                  <am3d:objViewport viewportSz="4855006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3" name="Modèle 3D 12" descr="La Terre">
                <a:extLst>
                  <a:ext uri="{FF2B5EF4-FFF2-40B4-BE49-F238E27FC236}">
                    <a16:creationId xmlns:a16="http://schemas.microsoft.com/office/drawing/2014/main" id="{BBAA09B5-85C5-7AC0-D5FC-04D06834192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 rot="1267380">
                <a:off x="4558047" y="2409025"/>
                <a:ext cx="2760691" cy="2779729"/>
              </a:xfrm>
              <a:prstGeom prst="rect">
                <a:avLst/>
              </a:prstGeom>
            </p:spPr>
          </p:pic>
        </mc:Fallback>
      </mc:AlternateContent>
      <p:grpSp>
        <p:nvGrpSpPr>
          <p:cNvPr id="37" name="Groupe 36">
            <a:extLst>
              <a:ext uri="{FF2B5EF4-FFF2-40B4-BE49-F238E27FC236}">
                <a16:creationId xmlns:a16="http://schemas.microsoft.com/office/drawing/2014/main" id="{F33873E1-86C3-478C-FD2E-D985E3ABF0F3}"/>
              </a:ext>
            </a:extLst>
          </p:cNvPr>
          <p:cNvGrpSpPr/>
          <p:nvPr/>
        </p:nvGrpSpPr>
        <p:grpSpPr>
          <a:xfrm>
            <a:off x="4086225" y="2289685"/>
            <a:ext cx="3317930" cy="2934071"/>
            <a:chOff x="4086225" y="2289685"/>
            <a:chExt cx="3317930" cy="2934071"/>
          </a:xfrm>
        </p:grpSpPr>
        <p:sp>
          <p:nvSpPr>
            <p:cNvPr id="38" name="Lune 37">
              <a:extLst>
                <a:ext uri="{FF2B5EF4-FFF2-40B4-BE49-F238E27FC236}">
                  <a16:creationId xmlns:a16="http://schemas.microsoft.com/office/drawing/2014/main" id="{F719CC82-FB9E-9397-48A2-FD30E5B4D405}"/>
                </a:ext>
              </a:extLst>
            </p:cNvPr>
            <p:cNvSpPr/>
            <p:nvPr/>
          </p:nvSpPr>
          <p:spPr>
            <a:xfrm flipH="1">
              <a:off x="5786000" y="2354124"/>
              <a:ext cx="1618155" cy="2858284"/>
            </a:xfrm>
            <a:prstGeom prst="moon">
              <a:avLst/>
            </a:prstGeom>
            <a:solidFill>
              <a:schemeClr val="tx1"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9" name="Arc 38">
              <a:extLst>
                <a:ext uri="{FF2B5EF4-FFF2-40B4-BE49-F238E27FC236}">
                  <a16:creationId xmlns:a16="http://schemas.microsoft.com/office/drawing/2014/main" id="{33D66BFF-F3CA-B75A-6C80-714ECD5FA764}"/>
                </a:ext>
              </a:extLst>
            </p:cNvPr>
            <p:cNvSpPr/>
            <p:nvPr/>
          </p:nvSpPr>
          <p:spPr>
            <a:xfrm>
              <a:off x="4086225" y="2289685"/>
              <a:ext cx="2522332" cy="2934071"/>
            </a:xfrm>
            <a:prstGeom prst="arc">
              <a:avLst>
                <a:gd name="adj1" fmla="val 17415088"/>
                <a:gd name="adj2" fmla="val 4241536"/>
              </a:avLst>
            </a:prstGeom>
            <a:ln w="381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3" name="Image 2" descr="Une image contenant objet astronomique, planète, Ambré, sphère&#10;&#10;Le contenu généré par l’IA peut être incorrect.">
            <a:extLst>
              <a:ext uri="{FF2B5EF4-FFF2-40B4-BE49-F238E27FC236}">
                <a16:creationId xmlns:a16="http://schemas.microsoft.com/office/drawing/2014/main" id="{03DE01BA-132E-D21F-8067-D358D3B354AB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0551" t="15746" r="23911" b="18532"/>
          <a:stretch>
            <a:fillRect/>
          </a:stretch>
        </p:blipFill>
        <p:spPr>
          <a:xfrm rot="12144395">
            <a:off x="-2253391" y="1538254"/>
            <a:ext cx="4940462" cy="4725069"/>
          </a:xfrm>
          <a:prstGeom prst="chord">
            <a:avLst>
              <a:gd name="adj1" fmla="val 4002878"/>
              <a:gd name="adj2" fmla="val 14878454"/>
            </a:avLst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E7FF311D-54BD-385E-C62E-C1C918870C81}"/>
              </a:ext>
            </a:extLst>
          </p:cNvPr>
          <p:cNvGrpSpPr/>
          <p:nvPr/>
        </p:nvGrpSpPr>
        <p:grpSpPr>
          <a:xfrm>
            <a:off x="967488" y="3168503"/>
            <a:ext cx="3251188" cy="1471799"/>
            <a:chOff x="967488" y="3168503"/>
            <a:chExt cx="3251188" cy="1471799"/>
          </a:xfrm>
        </p:grpSpPr>
        <p:sp>
          <p:nvSpPr>
            <p:cNvPr id="5" name="Flèche : droite 4">
              <a:extLst>
                <a:ext uri="{FF2B5EF4-FFF2-40B4-BE49-F238E27FC236}">
                  <a16:creationId xmlns:a16="http://schemas.microsoft.com/office/drawing/2014/main" id="{B7672B12-CD39-CED5-D01A-8CC83B57AF13}"/>
                </a:ext>
              </a:extLst>
            </p:cNvPr>
            <p:cNvSpPr/>
            <p:nvPr/>
          </p:nvSpPr>
          <p:spPr>
            <a:xfrm>
              <a:off x="2445180" y="3168503"/>
              <a:ext cx="1757680" cy="89999"/>
            </a:xfrm>
            <a:prstGeom prst="rightArrow">
              <a:avLst>
                <a:gd name="adj1" fmla="val 50000"/>
                <a:gd name="adj2" fmla="val 130720"/>
              </a:avLst>
            </a:prstGeom>
            <a:solidFill>
              <a:srgbClr val="FFFF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76165A3C-13C2-DDCD-AFB5-43A37752FADF}"/>
                </a:ext>
              </a:extLst>
            </p:cNvPr>
            <p:cNvSpPr txBox="1"/>
            <p:nvPr/>
          </p:nvSpPr>
          <p:spPr>
            <a:xfrm>
              <a:off x="967488" y="3639178"/>
              <a:ext cx="1035167" cy="523220"/>
            </a:xfrm>
            <a:prstGeom prst="rect">
              <a:avLst/>
            </a:prstGeom>
            <a:noFill/>
            <a:ln w="6350">
              <a:noFill/>
            </a:ln>
          </p:spPr>
          <p:txBody>
            <a:bodyPr wrap="square" rtlCol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algn="ctr">
                <a:defRPr sz="2200" b="1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fr-FR" sz="2800" dirty="0">
                  <a:solidFill>
                    <a:schemeClr val="bg1"/>
                  </a:solidFill>
                </a:rPr>
                <a:t>Soleil  </a:t>
              </a:r>
            </a:p>
          </p:txBody>
        </p:sp>
        <p:sp>
          <p:nvSpPr>
            <p:cNvPr id="7" name="Flèche : droite 6">
              <a:extLst>
                <a:ext uri="{FF2B5EF4-FFF2-40B4-BE49-F238E27FC236}">
                  <a16:creationId xmlns:a16="http://schemas.microsoft.com/office/drawing/2014/main" id="{7D27483B-8234-A9EE-21B1-49E4824FB339}"/>
                </a:ext>
              </a:extLst>
            </p:cNvPr>
            <p:cNvSpPr/>
            <p:nvPr/>
          </p:nvSpPr>
          <p:spPr>
            <a:xfrm>
              <a:off x="2460996" y="3859403"/>
              <a:ext cx="1757680" cy="89999"/>
            </a:xfrm>
            <a:prstGeom prst="rightArrow">
              <a:avLst>
                <a:gd name="adj1" fmla="val 50000"/>
                <a:gd name="adj2" fmla="val 130720"/>
              </a:avLst>
            </a:prstGeom>
            <a:solidFill>
              <a:srgbClr val="FFFF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Flèche : droite 9">
              <a:extLst>
                <a:ext uri="{FF2B5EF4-FFF2-40B4-BE49-F238E27FC236}">
                  <a16:creationId xmlns:a16="http://schemas.microsoft.com/office/drawing/2014/main" id="{31D1B048-9DB1-E5C8-CC44-26284EC5480B}"/>
                </a:ext>
              </a:extLst>
            </p:cNvPr>
            <p:cNvSpPr/>
            <p:nvPr/>
          </p:nvSpPr>
          <p:spPr>
            <a:xfrm>
              <a:off x="2459919" y="4550303"/>
              <a:ext cx="1757680" cy="89999"/>
            </a:xfrm>
            <a:prstGeom prst="rightArrow">
              <a:avLst>
                <a:gd name="adj1" fmla="val 50000"/>
                <a:gd name="adj2" fmla="val 130720"/>
              </a:avLst>
            </a:prstGeom>
            <a:solidFill>
              <a:srgbClr val="FFFF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9760491D-0A2D-FE56-8E35-1B6EE6481186}"/>
              </a:ext>
            </a:extLst>
          </p:cNvPr>
          <p:cNvGrpSpPr/>
          <p:nvPr/>
        </p:nvGrpSpPr>
        <p:grpSpPr>
          <a:xfrm flipH="1">
            <a:off x="6981362" y="4297598"/>
            <a:ext cx="1073665" cy="926158"/>
            <a:chOff x="577505" y="5173879"/>
            <a:chExt cx="1073665" cy="926158"/>
          </a:xfrm>
        </p:grpSpPr>
        <p:cxnSp>
          <p:nvCxnSpPr>
            <p:cNvPr id="40" name="Connecteur droit avec flèche 39">
              <a:extLst>
                <a:ext uri="{FF2B5EF4-FFF2-40B4-BE49-F238E27FC236}">
                  <a16:creationId xmlns:a16="http://schemas.microsoft.com/office/drawing/2014/main" id="{05CA2B9E-2AA1-712A-60A7-BA8DF0FF5914}"/>
                </a:ext>
              </a:extLst>
            </p:cNvPr>
            <p:cNvCxnSpPr>
              <a:cxnSpLocks/>
              <a:stCxn id="41" idx="0"/>
            </p:cNvCxnSpPr>
            <p:nvPr/>
          </p:nvCxnSpPr>
          <p:spPr>
            <a:xfrm flipV="1">
              <a:off x="1114338" y="5173879"/>
              <a:ext cx="536832" cy="576588"/>
            </a:xfrm>
            <a:prstGeom prst="straightConnector1">
              <a:avLst/>
            </a:prstGeom>
            <a:ln w="28575">
              <a:solidFill>
                <a:schemeClr val="bg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9721147E-F347-32A0-7030-FAA325792866}"/>
                </a:ext>
              </a:extLst>
            </p:cNvPr>
            <p:cNvSpPr/>
            <p:nvPr/>
          </p:nvSpPr>
          <p:spPr>
            <a:xfrm>
              <a:off x="577505" y="5750467"/>
              <a:ext cx="1073665" cy="349570"/>
            </a:xfrm>
            <a:prstGeom prst="rect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Nuit  </a:t>
              </a: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7423A7BD-85D4-16A8-30E9-127E6CB6C95F}"/>
              </a:ext>
            </a:extLst>
          </p:cNvPr>
          <p:cNvSpPr/>
          <p:nvPr/>
        </p:nvSpPr>
        <p:spPr>
          <a:xfrm flipH="1">
            <a:off x="6500346" y="3604539"/>
            <a:ext cx="1073665" cy="612803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Zone sombre  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0ADD9752-E1B9-DBE2-F6E8-60AF037E58A8}"/>
              </a:ext>
            </a:extLst>
          </p:cNvPr>
          <p:cNvGrpSpPr/>
          <p:nvPr/>
        </p:nvGrpSpPr>
        <p:grpSpPr>
          <a:xfrm>
            <a:off x="3934952" y="4286250"/>
            <a:ext cx="1073665" cy="926158"/>
            <a:chOff x="577505" y="5173879"/>
            <a:chExt cx="1073665" cy="926158"/>
          </a:xfrm>
        </p:grpSpPr>
        <p:cxnSp>
          <p:nvCxnSpPr>
            <p:cNvPr id="14" name="Connecteur droit avec flèche 13">
              <a:extLst>
                <a:ext uri="{FF2B5EF4-FFF2-40B4-BE49-F238E27FC236}">
                  <a16:creationId xmlns:a16="http://schemas.microsoft.com/office/drawing/2014/main" id="{093427C8-E867-820C-8A0C-679685D0BDDE}"/>
                </a:ext>
              </a:extLst>
            </p:cNvPr>
            <p:cNvCxnSpPr>
              <a:cxnSpLocks/>
              <a:stCxn id="15" idx="0"/>
            </p:cNvCxnSpPr>
            <p:nvPr/>
          </p:nvCxnSpPr>
          <p:spPr>
            <a:xfrm flipV="1">
              <a:off x="1114338" y="5173879"/>
              <a:ext cx="536832" cy="576588"/>
            </a:xfrm>
            <a:prstGeom prst="straightConnector1">
              <a:avLst/>
            </a:prstGeom>
            <a:ln w="28575">
              <a:solidFill>
                <a:schemeClr val="bg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CE3FA1D-DB49-D358-ECFA-431B135A847E}"/>
                </a:ext>
              </a:extLst>
            </p:cNvPr>
            <p:cNvSpPr/>
            <p:nvPr/>
          </p:nvSpPr>
          <p:spPr>
            <a:xfrm>
              <a:off x="577505" y="5750467"/>
              <a:ext cx="1073665" cy="349570"/>
            </a:xfrm>
            <a:prstGeom prst="rect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Jour </a:t>
              </a:r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1A10BA74-2A9E-472E-BD3A-C36BA4E10770}"/>
              </a:ext>
            </a:extLst>
          </p:cNvPr>
          <p:cNvSpPr/>
          <p:nvPr/>
        </p:nvSpPr>
        <p:spPr>
          <a:xfrm>
            <a:off x="4382134" y="3371723"/>
            <a:ext cx="1073665" cy="736316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Zone éclairée  </a:t>
            </a:r>
          </a:p>
        </p:txBody>
      </p:sp>
    </p:spTree>
    <p:extLst>
      <p:ext uri="{BB962C8B-B14F-4D97-AF65-F5344CB8AC3E}">
        <p14:creationId xmlns:p14="http://schemas.microsoft.com/office/powerpoint/2010/main" val="16098254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mph" presetSubtype="128" repeatCount="indefinite" accel="10000" decel="1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4CBA9C-4E4B-D6AE-777C-A69EC419FF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Récapitulons.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E5506BA-83AA-D39E-1B24-51A09F1157CF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 descr="Une image contenant capture d’écran, cercle, carte, diagramme&#10;&#10;Le contenu généré par l’IA peut être incorrect.">
            <a:extLst>
              <a:ext uri="{FF2B5EF4-FFF2-40B4-BE49-F238E27FC236}">
                <a16:creationId xmlns:a16="http://schemas.microsoft.com/office/drawing/2014/main" id="{D9852BE7-F971-A84E-4FB4-33FDEE3CD8B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404" b="7254"/>
          <a:stretch>
            <a:fillRect/>
          </a:stretch>
        </p:blipFill>
        <p:spPr>
          <a:xfrm>
            <a:off x="1594983" y="936625"/>
            <a:ext cx="9002034" cy="450281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50BA391-08C2-BD1B-CBE8-89E816DEB92C}"/>
              </a:ext>
            </a:extLst>
          </p:cNvPr>
          <p:cNvSpPr txBox="1"/>
          <p:nvPr/>
        </p:nvSpPr>
        <p:spPr>
          <a:xfrm>
            <a:off x="1915042" y="5439438"/>
            <a:ext cx="371591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b="0" i="0" dirty="0">
                <a:solidFill>
                  <a:srgbClr val="242021"/>
                </a:solidFill>
                <a:effectLst/>
                <a:latin typeface="Calibri" panose="020F0502020204030204" pitchFamily="34" charset="0"/>
              </a:rPr>
              <a:t>Quand la partie de la Terre où nous vivons est </a:t>
            </a:r>
            <a:r>
              <a:rPr lang="fr-FR" sz="1400" b="1" i="0" dirty="0">
                <a:solidFill>
                  <a:srgbClr val="242021"/>
                </a:solidFill>
                <a:effectLst/>
                <a:latin typeface="Calibri-Bold"/>
              </a:rPr>
              <a:t>tournée vers le Soleil</a:t>
            </a:r>
            <a:r>
              <a:rPr lang="fr-FR" sz="1400" b="0" i="0" dirty="0">
                <a:solidFill>
                  <a:srgbClr val="242021"/>
                </a:solidFill>
                <a:effectLst/>
                <a:latin typeface="Calibri" panose="020F0502020204030204" pitchFamily="34" charset="0"/>
              </a:rPr>
              <a:t>, elle reçoit de la lumière : c’est </a:t>
            </a:r>
            <a:r>
              <a:rPr lang="fr-FR" sz="1400" b="1" i="0" dirty="0">
                <a:solidFill>
                  <a:srgbClr val="242021"/>
                </a:solidFill>
                <a:effectLst/>
                <a:latin typeface="Calibri-Bold"/>
              </a:rPr>
              <a:t>le jour</a:t>
            </a:r>
            <a:r>
              <a:rPr lang="fr-FR" dirty="0"/>
              <a:t> </a:t>
            </a:r>
            <a:endParaRPr lang="en-US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A257AB1-66B6-24D1-D996-19FE5446E098}"/>
              </a:ext>
            </a:extLst>
          </p:cNvPr>
          <p:cNvSpPr txBox="1"/>
          <p:nvPr/>
        </p:nvSpPr>
        <p:spPr>
          <a:xfrm>
            <a:off x="6267059" y="5439438"/>
            <a:ext cx="408992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Quand cette même partie de la Terre est </a:t>
            </a:r>
            <a:r>
              <a:rPr lang="fr-FR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tournée à l’opposé du Soleil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elle reçoit moins de lumière : c’est </a:t>
            </a:r>
            <a:r>
              <a:rPr lang="fr-FR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nuit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81107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984328F-9260-2AC3-D17D-92696571853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noProof="0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23115197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FED4DC-4D24-49F9-47BD-729AD9D43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2912" y="330425"/>
            <a:ext cx="9035529" cy="326372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Notre tâche consiste à expliquer le rôle de la rotation terrestre dans l’alternance des jours et nuits.</a:t>
            </a:r>
          </a:p>
        </p:txBody>
      </p:sp>
      <p:pic>
        <p:nvPicPr>
          <p:cNvPr id="9" name="Google Shape;289;p51">
            <a:extLst>
              <a:ext uri="{FF2B5EF4-FFF2-40B4-BE49-F238E27FC236}">
                <a16:creationId xmlns:a16="http://schemas.microsoft.com/office/drawing/2014/main" id="{0669E6B1-1B70-976E-CBEA-81DA3071FB5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à coins arrondis 6">
            <a:extLst>
              <a:ext uri="{FF2B5EF4-FFF2-40B4-BE49-F238E27FC236}">
                <a16:creationId xmlns:a16="http://schemas.microsoft.com/office/drawing/2014/main" id="{75E8FA03-1EAB-8A53-4775-38F04D156E40}"/>
              </a:ext>
            </a:extLst>
          </p:cNvPr>
          <p:cNvSpPr/>
          <p:nvPr/>
        </p:nvSpPr>
        <p:spPr>
          <a:xfrm>
            <a:off x="258067" y="1686186"/>
            <a:ext cx="11727017" cy="4764824"/>
          </a:xfrm>
          <a:prstGeom prst="roundRect">
            <a:avLst>
              <a:gd name="adj" fmla="val 5694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9" name="Rectangle à coins arrondis 4">
            <a:extLst>
              <a:ext uri="{FF2B5EF4-FFF2-40B4-BE49-F238E27FC236}">
                <a16:creationId xmlns:a16="http://schemas.microsoft.com/office/drawing/2014/main" id="{E2B8CBC6-AD1A-EC69-CECB-FD87C15A46F0}"/>
              </a:ext>
            </a:extLst>
          </p:cNvPr>
          <p:cNvSpPr/>
          <p:nvPr/>
        </p:nvSpPr>
        <p:spPr>
          <a:xfrm>
            <a:off x="343495" y="1288063"/>
            <a:ext cx="2519464" cy="466928"/>
          </a:xfrm>
          <a:prstGeom prst="roundRect">
            <a:avLst/>
          </a:prstGeom>
          <a:solidFill>
            <a:srgbClr val="1D9A7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Tâche à réussir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567B457-6BD9-19E6-C31E-12813BF04C1C}"/>
              </a:ext>
            </a:extLst>
          </p:cNvPr>
          <p:cNvSpPr txBox="1"/>
          <p:nvPr/>
        </p:nvSpPr>
        <p:spPr>
          <a:xfrm>
            <a:off x="7075891" y="2308799"/>
            <a:ext cx="4815271" cy="3519511"/>
          </a:xfrm>
          <a:prstGeom prst="roundRect">
            <a:avLst>
              <a:gd name="adj" fmla="val 6428"/>
            </a:avLst>
          </a:prstGeom>
          <a:solidFill>
            <a:srgbClr val="1D9A7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>
              <a:spcBef>
                <a:spcPts val="1800"/>
              </a:spcBef>
              <a:spcAft>
                <a:spcPts val="1800"/>
              </a:spcAft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Je réalise ma tâche en répondant aux trois consignes : 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Tx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</a:t>
            </a:r>
            <a:r>
              <a:rPr kumimoji="0" lang="fr-FR" sz="1800" b="1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ère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consigne : </a:t>
            </a:r>
            <a:r>
              <a:rPr lang="fr-FR" sz="1800" kern="1200" dirty="0">
                <a:solidFill>
                  <a:prstClr val="white"/>
                </a:solidFill>
              </a:rPr>
              <a:t>J’identifie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 caractéristique observable du phénomène.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Tx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</a:t>
            </a:r>
            <a:r>
              <a:rPr kumimoji="0" lang="fr-FR" sz="1800" b="1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ème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fr-FR" sz="1800" kern="1200" dirty="0">
                <a:solidFill>
                  <a:prstClr val="white"/>
                </a:solidFill>
              </a:rPr>
              <a:t>consigne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: Je décris la variation de la caractéristique observable.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buClrTx/>
              <a:defRPr/>
            </a:pPr>
            <a:r>
              <a:rPr lang="fr-FR" sz="1800" kern="1200" dirty="0">
                <a:solidFill>
                  <a:prstClr val="white"/>
                </a:solidFill>
              </a:rPr>
              <a:t>3</a:t>
            </a:r>
            <a:r>
              <a:rPr lang="fr-FR" sz="1800" kern="1200" baseline="30000" dirty="0">
                <a:solidFill>
                  <a:prstClr val="white"/>
                </a:solidFill>
              </a:rPr>
              <a:t>ème</a:t>
            </a:r>
            <a:r>
              <a:rPr lang="fr-FR" sz="1800" kern="1200" dirty="0">
                <a:solidFill>
                  <a:prstClr val="white"/>
                </a:solidFill>
              </a:rPr>
              <a:t> consigne : J’explique le phénomène d’alternance des jours et nuits en exploitant le modèle fourni.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à coins arrondis 3">
            <a:extLst>
              <a:ext uri="{FF2B5EF4-FFF2-40B4-BE49-F238E27FC236}">
                <a16:creationId xmlns:a16="http://schemas.microsoft.com/office/drawing/2014/main" id="{3B19B6BF-A8DE-C20B-4CC9-ABE0C4730F30}"/>
              </a:ext>
            </a:extLst>
          </p:cNvPr>
          <p:cNvSpPr/>
          <p:nvPr/>
        </p:nvSpPr>
        <p:spPr>
          <a:xfrm>
            <a:off x="381596" y="1841495"/>
            <a:ext cx="5714404" cy="37118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Support : </a:t>
            </a:r>
            <a:r>
              <a:rPr lang="fr-FR" sz="1800" b="1" kern="1200" dirty="0">
                <a:solidFill>
                  <a:prstClr val="black"/>
                </a:solidFill>
                <a:sym typeface="Calibri"/>
              </a:rPr>
              <a:t>Photographie +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sym typeface="Calibri"/>
              </a:rPr>
              <a:t>Modèle explicatif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Flèche : droite 9">
            <a:extLst>
              <a:ext uri="{FF2B5EF4-FFF2-40B4-BE49-F238E27FC236}">
                <a16:creationId xmlns:a16="http://schemas.microsoft.com/office/drawing/2014/main" id="{4000988B-5D9A-9104-3105-E113FDC27122}"/>
              </a:ext>
            </a:extLst>
          </p:cNvPr>
          <p:cNvSpPr/>
          <p:nvPr/>
        </p:nvSpPr>
        <p:spPr>
          <a:xfrm>
            <a:off x="6324215" y="3801087"/>
            <a:ext cx="612236" cy="535022"/>
          </a:xfrm>
          <a:prstGeom prst="rightArrow">
            <a:avLst/>
          </a:prstGeom>
          <a:solidFill>
            <a:srgbClr val="1D9A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1" name="Espace réservé du contenu 10" descr="Une image contenant ciel, arbre, meubles, table&#10;&#10;Le contenu généré par l’IA peut être incorrect.">
            <a:extLst>
              <a:ext uri="{FF2B5EF4-FFF2-40B4-BE49-F238E27FC236}">
                <a16:creationId xmlns:a16="http://schemas.microsoft.com/office/drawing/2014/main" id="{BE8DDE32-E85F-EAAC-1C61-0B8DBD0F7D27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3"/>
          <a:srcRect l="2234" t="6565" r="2862" b="6655"/>
          <a:stretch>
            <a:fillRect/>
          </a:stretch>
        </p:blipFill>
        <p:spPr>
          <a:xfrm>
            <a:off x="576036" y="2255206"/>
            <a:ext cx="5430210" cy="1813349"/>
          </a:xfrm>
          <a:prstGeom prst="rect">
            <a:avLst/>
          </a:prstGeom>
        </p:spPr>
      </p:pic>
      <p:pic>
        <p:nvPicPr>
          <p:cNvPr id="15" name="Image 14" descr="Une image contenant planète, objet astronomique, Espace lointain, capture d’écran&#10;&#10;Le contenu généré par l’IA peut être incorrect.">
            <a:extLst>
              <a:ext uri="{FF2B5EF4-FFF2-40B4-BE49-F238E27FC236}">
                <a16:creationId xmlns:a16="http://schemas.microsoft.com/office/drawing/2014/main" id="{D7C2FD69-9FAF-0703-6850-DECB60534E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182" y="4051808"/>
            <a:ext cx="5519964" cy="2277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5953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0">
          <a:extLst>
            <a:ext uri="{FF2B5EF4-FFF2-40B4-BE49-F238E27FC236}">
              <a16:creationId xmlns:a16="http://schemas.microsoft.com/office/drawing/2014/main" id="{048FCDCA-8E14-61D5-9EAE-3A70FE72F1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ce réservé du contenu 10" descr="Une image contenant ciel, arbre, meubles, table&#10;&#10;Le contenu généré par l’IA peut être incorrect.">
            <a:extLst>
              <a:ext uri="{FF2B5EF4-FFF2-40B4-BE49-F238E27FC236}">
                <a16:creationId xmlns:a16="http://schemas.microsoft.com/office/drawing/2014/main" id="{DBAFB692-96CC-B98A-40ED-197000EFBBD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234" t="6565" r="2862" b="6655"/>
          <a:stretch>
            <a:fillRect/>
          </a:stretch>
        </p:blipFill>
        <p:spPr>
          <a:xfrm>
            <a:off x="1958741" y="2916945"/>
            <a:ext cx="8274518" cy="2763170"/>
          </a:xfrm>
          <a:prstGeom prst="rect">
            <a:avLst/>
          </a:prstGeom>
        </p:spPr>
      </p:pic>
      <p:sp>
        <p:nvSpPr>
          <p:cNvPr id="721" name="Google Shape;721;p30">
            <a:extLst>
              <a:ext uri="{FF2B5EF4-FFF2-40B4-BE49-F238E27FC236}">
                <a16:creationId xmlns:a16="http://schemas.microsoft.com/office/drawing/2014/main" id="{2D4EFD96-6FE8-1891-CB7E-90BB79FEEFA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0245" y="355894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Je commence par la première consigne :</a:t>
            </a:r>
          </a:p>
        </p:txBody>
      </p:sp>
      <p:pic>
        <p:nvPicPr>
          <p:cNvPr id="723" name="Google Shape;723;p30">
            <a:extLst>
              <a:ext uri="{FF2B5EF4-FFF2-40B4-BE49-F238E27FC236}">
                <a16:creationId xmlns:a16="http://schemas.microsoft.com/office/drawing/2014/main" id="{49DCA797-A96C-4F1E-AC72-DBC65BFB7B9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" name="Google Shape;779;p33">
            <a:extLst>
              <a:ext uri="{FF2B5EF4-FFF2-40B4-BE49-F238E27FC236}">
                <a16:creationId xmlns:a16="http://schemas.microsoft.com/office/drawing/2014/main" id="{F419B1E0-B55B-F0E6-4633-769C25BA8197}"/>
              </a:ext>
            </a:extLst>
          </p:cNvPr>
          <p:cNvGrpSpPr/>
          <p:nvPr/>
        </p:nvGrpSpPr>
        <p:grpSpPr>
          <a:xfrm>
            <a:off x="709101" y="1106513"/>
            <a:ext cx="10326997" cy="510733"/>
            <a:chOff x="674377" y="1225112"/>
            <a:chExt cx="10326997" cy="510733"/>
          </a:xfrm>
        </p:grpSpPr>
        <p:sp>
          <p:nvSpPr>
            <p:cNvPr id="10" name="Google Shape;780;p33">
              <a:extLst>
                <a:ext uri="{FF2B5EF4-FFF2-40B4-BE49-F238E27FC236}">
                  <a16:creationId xmlns:a16="http://schemas.microsoft.com/office/drawing/2014/main" id="{ED6DA803-6C22-DFEC-15BD-03E001F6E4D4}"/>
                </a:ext>
              </a:extLst>
            </p:cNvPr>
            <p:cNvSpPr/>
            <p:nvPr/>
          </p:nvSpPr>
          <p:spPr>
            <a:xfrm>
              <a:off x="674377" y="1225112"/>
              <a:ext cx="10326997" cy="510733"/>
            </a:xfrm>
            <a:prstGeom prst="roundRect">
              <a:avLst>
                <a:gd name="adj" fmla="val 16667"/>
              </a:avLst>
            </a:prstGeom>
            <a:solidFill>
              <a:srgbClr val="D5E8CF"/>
            </a:solidFill>
            <a:ln w="9525" cap="flat" cmpd="sng">
              <a:solidFill>
                <a:srgbClr val="D5E8C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 2.  Identifiez la caractéristique observable du phénomène.</a:t>
              </a:r>
              <a:endParaRPr sz="24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781;p33">
              <a:extLst>
                <a:ext uri="{FF2B5EF4-FFF2-40B4-BE49-F238E27FC236}">
                  <a16:creationId xmlns:a16="http://schemas.microsoft.com/office/drawing/2014/main" id="{7EEFCE4E-EFC5-C7DF-6B3A-12FA8C53793E}"/>
                </a:ext>
              </a:extLst>
            </p:cNvPr>
            <p:cNvSpPr/>
            <p:nvPr/>
          </p:nvSpPr>
          <p:spPr>
            <a:xfrm>
              <a:off x="674378" y="1225112"/>
              <a:ext cx="474698" cy="478193"/>
            </a:xfrm>
            <a:prstGeom prst="ellipse">
              <a:avLst/>
            </a:prstGeom>
            <a:solidFill>
              <a:srgbClr val="46AF48"/>
            </a:solidFill>
            <a:ln w="19050" cap="flat" cmpd="sng">
              <a:solidFill>
                <a:srgbClr val="08283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3200" b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endParaRPr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29093CD4-6733-8456-48F4-E641870DFD0E}"/>
              </a:ext>
            </a:extLst>
          </p:cNvPr>
          <p:cNvGrpSpPr/>
          <p:nvPr/>
        </p:nvGrpSpPr>
        <p:grpSpPr>
          <a:xfrm>
            <a:off x="362581" y="4859073"/>
            <a:ext cx="2003442" cy="699140"/>
            <a:chOff x="577505" y="5750467"/>
            <a:chExt cx="2003442" cy="699140"/>
          </a:xfrm>
        </p:grpSpPr>
        <p:cxnSp>
          <p:nvCxnSpPr>
            <p:cNvPr id="17" name="Connecteur droit avec flèche 16">
              <a:extLst>
                <a:ext uri="{FF2B5EF4-FFF2-40B4-BE49-F238E27FC236}">
                  <a16:creationId xmlns:a16="http://schemas.microsoft.com/office/drawing/2014/main" id="{E07AEEB7-4789-AD7C-D17C-8305B7A92899}"/>
                </a:ext>
              </a:extLst>
            </p:cNvPr>
            <p:cNvCxnSpPr>
              <a:cxnSpLocks/>
              <a:stCxn id="24" idx="3"/>
            </p:cNvCxnSpPr>
            <p:nvPr/>
          </p:nvCxnSpPr>
          <p:spPr>
            <a:xfrm flipV="1">
              <a:off x="1651170" y="5750467"/>
              <a:ext cx="929777" cy="34957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DCE7AA5A-204A-79BE-9E83-8F1A09571233}"/>
                </a:ext>
              </a:extLst>
            </p:cNvPr>
            <p:cNvSpPr/>
            <p:nvPr/>
          </p:nvSpPr>
          <p:spPr>
            <a:xfrm>
              <a:off x="577505" y="5750467"/>
              <a:ext cx="1073665" cy="699140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Bien éclairé  </a:t>
              </a:r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4CBC0E25-9D54-FB16-7319-A59FAA8CCC44}"/>
              </a:ext>
            </a:extLst>
          </p:cNvPr>
          <p:cNvGrpSpPr/>
          <p:nvPr/>
        </p:nvGrpSpPr>
        <p:grpSpPr>
          <a:xfrm>
            <a:off x="2481443" y="6129784"/>
            <a:ext cx="7166583" cy="461665"/>
            <a:chOff x="4237141" y="5941760"/>
            <a:chExt cx="7166583" cy="461665"/>
          </a:xfrm>
        </p:grpSpPr>
        <p:sp>
          <p:nvSpPr>
            <p:cNvPr id="51" name="Flèche : droite 50">
              <a:extLst>
                <a:ext uri="{FF2B5EF4-FFF2-40B4-BE49-F238E27FC236}">
                  <a16:creationId xmlns:a16="http://schemas.microsoft.com/office/drawing/2014/main" id="{320BF752-E4C9-6BF8-3048-1E96E5C65481}"/>
                </a:ext>
              </a:extLst>
            </p:cNvPr>
            <p:cNvSpPr/>
            <p:nvPr/>
          </p:nvSpPr>
          <p:spPr>
            <a:xfrm>
              <a:off x="4237141" y="5983776"/>
              <a:ext cx="567160" cy="419649"/>
            </a:xfrm>
            <a:prstGeom prst="rightArrow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 dirty="0"/>
            </a:p>
          </p:txBody>
        </p:sp>
        <p:sp>
          <p:nvSpPr>
            <p:cNvPr id="52" name="ZoneTexte 51">
              <a:extLst>
                <a:ext uri="{FF2B5EF4-FFF2-40B4-BE49-F238E27FC236}">
                  <a16:creationId xmlns:a16="http://schemas.microsoft.com/office/drawing/2014/main" id="{39BCDDB7-F0A4-D2B4-C998-BA05ACDCECF3}"/>
                </a:ext>
              </a:extLst>
            </p:cNvPr>
            <p:cNvSpPr txBox="1"/>
            <p:nvPr/>
          </p:nvSpPr>
          <p:spPr>
            <a:xfrm>
              <a:off x="4833736" y="5941760"/>
              <a:ext cx="656998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2000" b="1" i="0" noProof="0" dirty="0">
                  <a:solidFill>
                    <a:srgbClr val="002060"/>
                  </a:solidFill>
                  <a:effectLst/>
                  <a:latin typeface="Calibri" panose="020F0502020204030204" pitchFamily="34" charset="0"/>
                </a:rPr>
                <a:t>Ce qu’on observe : </a:t>
              </a:r>
              <a:r>
                <a:rPr lang="fr-FR" sz="2400" b="1" noProof="0" dirty="0">
                  <a:solidFill>
                    <a:srgbClr val="FF0000"/>
                  </a:solidFill>
                  <a:latin typeface="Script MT Bold" panose="03040602040607080904" pitchFamily="66" charset="0"/>
                </a:rPr>
                <a:t>L’état de l’éclairage du café.</a:t>
              </a:r>
              <a:endParaRPr lang="fr-FR" b="1" noProof="0" dirty="0">
                <a:solidFill>
                  <a:srgbClr val="FF0000"/>
                </a:solidFill>
                <a:latin typeface="Script MT Bold" panose="03040602040607080904" pitchFamily="66" charset="0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DBCB6BAF-B51D-5A13-5C45-D75EE57D4913}"/>
              </a:ext>
            </a:extLst>
          </p:cNvPr>
          <p:cNvGrpSpPr/>
          <p:nvPr/>
        </p:nvGrpSpPr>
        <p:grpSpPr>
          <a:xfrm>
            <a:off x="2888852" y="5558214"/>
            <a:ext cx="2013386" cy="429816"/>
            <a:chOff x="2821210" y="4770980"/>
            <a:chExt cx="2013386" cy="429816"/>
          </a:xfrm>
        </p:grpSpPr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14450473-CE8A-D2F1-07EA-85EA3D1FE2B1}"/>
                </a:ext>
              </a:extLst>
            </p:cNvPr>
            <p:cNvSpPr txBox="1"/>
            <p:nvPr/>
          </p:nvSpPr>
          <p:spPr>
            <a:xfrm>
              <a:off x="2821210" y="4770980"/>
              <a:ext cx="2013386" cy="429816"/>
            </a:xfrm>
            <a:prstGeom prst="roundRect">
              <a:avLst>
                <a:gd name="adj" fmla="val 48943"/>
              </a:avLst>
            </a:prstGeom>
            <a:solidFill>
              <a:srgbClr val="EFD1DC"/>
            </a:solidFill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FR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CB604155-2419-3DE9-0D31-8F89EA851F77}"/>
                </a:ext>
              </a:extLst>
            </p:cNvPr>
            <p:cNvSpPr txBox="1"/>
            <p:nvPr/>
          </p:nvSpPr>
          <p:spPr>
            <a:xfrm>
              <a:off x="3020426" y="4774007"/>
              <a:ext cx="159691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fr-FR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10h du matin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6A17FCFA-DF3E-D34E-0019-4001178559A3}"/>
              </a:ext>
            </a:extLst>
          </p:cNvPr>
          <p:cNvGrpSpPr/>
          <p:nvPr/>
        </p:nvGrpSpPr>
        <p:grpSpPr>
          <a:xfrm>
            <a:off x="7359970" y="5558214"/>
            <a:ext cx="2013386" cy="429816"/>
            <a:chOff x="2821210" y="4770980"/>
            <a:chExt cx="2013386" cy="429816"/>
          </a:xfrm>
        </p:grpSpPr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25F01B67-3A01-E40B-44CF-01971CCDDF04}"/>
                </a:ext>
              </a:extLst>
            </p:cNvPr>
            <p:cNvSpPr txBox="1"/>
            <p:nvPr/>
          </p:nvSpPr>
          <p:spPr>
            <a:xfrm>
              <a:off x="2821210" y="4770980"/>
              <a:ext cx="2013386" cy="429816"/>
            </a:xfrm>
            <a:prstGeom prst="roundRect">
              <a:avLst>
                <a:gd name="adj" fmla="val 48943"/>
              </a:avLst>
            </a:prstGeom>
            <a:solidFill>
              <a:srgbClr val="EFD1DC"/>
            </a:solidFill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FR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0FE55D6D-70E3-B34E-FE64-1FA4333E845A}"/>
                </a:ext>
              </a:extLst>
            </p:cNvPr>
            <p:cNvSpPr txBox="1"/>
            <p:nvPr/>
          </p:nvSpPr>
          <p:spPr>
            <a:xfrm>
              <a:off x="3135041" y="4774007"/>
              <a:ext cx="136768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fr-FR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10h du soir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1EC5FE2-304E-2CAC-A29B-C091013F066B}"/>
              </a:ext>
            </a:extLst>
          </p:cNvPr>
          <p:cNvGrpSpPr/>
          <p:nvPr/>
        </p:nvGrpSpPr>
        <p:grpSpPr>
          <a:xfrm flipH="1">
            <a:off x="9780518" y="4625539"/>
            <a:ext cx="2003441" cy="932674"/>
            <a:chOff x="551021" y="5516933"/>
            <a:chExt cx="2003441" cy="932674"/>
          </a:xfrm>
        </p:grpSpPr>
        <p:cxnSp>
          <p:nvCxnSpPr>
            <p:cNvPr id="25" name="Connecteur droit avec flèche 24">
              <a:extLst>
                <a:ext uri="{FF2B5EF4-FFF2-40B4-BE49-F238E27FC236}">
                  <a16:creationId xmlns:a16="http://schemas.microsoft.com/office/drawing/2014/main" id="{E698F45E-11D9-96DA-440B-4E0A19AB7CC7}"/>
                </a:ext>
              </a:extLst>
            </p:cNvPr>
            <p:cNvCxnSpPr>
              <a:cxnSpLocks/>
              <a:stCxn id="28" idx="3"/>
            </p:cNvCxnSpPr>
            <p:nvPr/>
          </p:nvCxnSpPr>
          <p:spPr>
            <a:xfrm flipV="1">
              <a:off x="1624686" y="5516933"/>
              <a:ext cx="929776" cy="617966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F72B1602-5A1B-88F5-372F-D59C9F332D6A}"/>
                </a:ext>
              </a:extLst>
            </p:cNvPr>
            <p:cNvSpPr/>
            <p:nvPr/>
          </p:nvSpPr>
          <p:spPr>
            <a:xfrm>
              <a:off x="551021" y="5820190"/>
              <a:ext cx="1073665" cy="629417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Sombre </a:t>
              </a: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342DFAF4-6FC4-901D-F901-B379CAED2EF9}"/>
              </a:ext>
            </a:extLst>
          </p:cNvPr>
          <p:cNvSpPr/>
          <p:nvPr/>
        </p:nvSpPr>
        <p:spPr>
          <a:xfrm>
            <a:off x="4466535" y="2388514"/>
            <a:ext cx="3258929" cy="410900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même café </a:t>
            </a:r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7A4A5BD4-C0AC-3548-ED29-CC47789DD073}"/>
              </a:ext>
            </a:extLst>
          </p:cNvPr>
          <p:cNvCxnSpPr>
            <a:cxnSpLocks/>
            <a:stCxn id="2" idx="2"/>
          </p:cNvCxnSpPr>
          <p:nvPr/>
        </p:nvCxnSpPr>
        <p:spPr>
          <a:xfrm flipH="1">
            <a:off x="5635984" y="2799414"/>
            <a:ext cx="460016" cy="486987"/>
          </a:xfrm>
          <a:prstGeom prst="straightConnector1">
            <a:avLst/>
          </a:prstGeom>
          <a:ln w="28575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9FE3609D-27AE-464C-9B99-7D8256E0266F}"/>
              </a:ext>
            </a:extLst>
          </p:cNvPr>
          <p:cNvCxnSpPr>
            <a:cxnSpLocks/>
            <a:stCxn id="2" idx="2"/>
          </p:cNvCxnSpPr>
          <p:nvPr/>
        </p:nvCxnSpPr>
        <p:spPr>
          <a:xfrm>
            <a:off x="6096000" y="2799414"/>
            <a:ext cx="522495" cy="486987"/>
          </a:xfrm>
          <a:prstGeom prst="straightConnector1">
            <a:avLst/>
          </a:prstGeom>
          <a:ln w="28575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4F4B0951-127B-5246-4E4D-6183CF276048}"/>
              </a:ext>
            </a:extLst>
          </p:cNvPr>
          <p:cNvSpPr txBox="1"/>
          <p:nvPr/>
        </p:nvSpPr>
        <p:spPr>
          <a:xfrm>
            <a:off x="778068" y="1676409"/>
            <a:ext cx="106358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0" i="0" dirty="0">
                <a:solidFill>
                  <a:srgbClr val="242021"/>
                </a:solidFill>
                <a:effectLst/>
                <a:latin typeface="Calibri" panose="020F0502020204030204" pitchFamily="34" charset="0"/>
              </a:rPr>
              <a:t>Sami aime passer du temps au café en plein air. Il remarque que parfois tout est bien éclairé par le Soleil. À d’autres moments, la place devient sombre et seuls la Lune et les lampadaires éclairent un peu.</a:t>
            </a:r>
            <a:r>
              <a:rPr lang="fr-FR" sz="1600" dirty="0"/>
              <a:t>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6709364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1">
          <a:extLst>
            <a:ext uri="{FF2B5EF4-FFF2-40B4-BE49-F238E27FC236}">
              <a16:creationId xmlns:a16="http://schemas.microsoft.com/office/drawing/2014/main" id="{5436E25D-B0E9-69F3-9889-BAD8E39B92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du contenu 10" descr="Une image contenant ciel, arbre, meubles, table&#10;&#10;Le contenu généré par l’IA peut être incorrect.">
            <a:extLst>
              <a:ext uri="{FF2B5EF4-FFF2-40B4-BE49-F238E27FC236}">
                <a16:creationId xmlns:a16="http://schemas.microsoft.com/office/drawing/2014/main" id="{B68635C9-2BB7-8691-7B2C-ED85C5EC23A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234" t="6565" r="2862" b="6655"/>
          <a:stretch>
            <a:fillRect/>
          </a:stretch>
        </p:blipFill>
        <p:spPr>
          <a:xfrm>
            <a:off x="2093536" y="1481221"/>
            <a:ext cx="8274518" cy="2763170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3CB2F9EF-07F4-C1FB-27CB-23AD8671C938}"/>
              </a:ext>
            </a:extLst>
          </p:cNvPr>
          <p:cNvGrpSpPr/>
          <p:nvPr/>
        </p:nvGrpSpPr>
        <p:grpSpPr>
          <a:xfrm>
            <a:off x="3023647" y="4122490"/>
            <a:ext cx="2013386" cy="429816"/>
            <a:chOff x="2821210" y="4770980"/>
            <a:chExt cx="2013386" cy="429816"/>
          </a:xfrm>
        </p:grpSpPr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39206851-3A64-E587-B576-1513588FC64E}"/>
                </a:ext>
              </a:extLst>
            </p:cNvPr>
            <p:cNvSpPr txBox="1"/>
            <p:nvPr/>
          </p:nvSpPr>
          <p:spPr>
            <a:xfrm>
              <a:off x="2821210" y="4770980"/>
              <a:ext cx="2013386" cy="429816"/>
            </a:xfrm>
            <a:prstGeom prst="roundRect">
              <a:avLst>
                <a:gd name="adj" fmla="val 48943"/>
              </a:avLst>
            </a:prstGeom>
            <a:solidFill>
              <a:srgbClr val="EFD1DC"/>
            </a:solidFill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FR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3FB53C8A-98FD-D24B-5A6B-A4D27F4D4AA8}"/>
                </a:ext>
              </a:extLst>
            </p:cNvPr>
            <p:cNvSpPr txBox="1"/>
            <p:nvPr/>
          </p:nvSpPr>
          <p:spPr>
            <a:xfrm>
              <a:off x="3020426" y="4774007"/>
              <a:ext cx="159691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fr-FR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10h du matin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7E20A744-C0BD-59B9-2F9E-5F36331423A5}"/>
              </a:ext>
            </a:extLst>
          </p:cNvPr>
          <p:cNvGrpSpPr/>
          <p:nvPr/>
        </p:nvGrpSpPr>
        <p:grpSpPr>
          <a:xfrm>
            <a:off x="7494765" y="4122490"/>
            <a:ext cx="2013386" cy="429816"/>
            <a:chOff x="2821210" y="4770980"/>
            <a:chExt cx="2013386" cy="429816"/>
          </a:xfrm>
        </p:grpSpPr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0CCD2720-DD70-6DF5-13D3-93E9E3040626}"/>
                </a:ext>
              </a:extLst>
            </p:cNvPr>
            <p:cNvSpPr txBox="1"/>
            <p:nvPr/>
          </p:nvSpPr>
          <p:spPr>
            <a:xfrm>
              <a:off x="2821210" y="4770980"/>
              <a:ext cx="2013386" cy="429816"/>
            </a:xfrm>
            <a:prstGeom prst="roundRect">
              <a:avLst>
                <a:gd name="adj" fmla="val 48943"/>
              </a:avLst>
            </a:prstGeom>
            <a:solidFill>
              <a:srgbClr val="EFD1DC"/>
            </a:solidFill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fr-FR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C7801D5A-5034-E048-48C0-1D378CE2B34B}"/>
                </a:ext>
              </a:extLst>
            </p:cNvPr>
            <p:cNvSpPr txBox="1"/>
            <p:nvPr/>
          </p:nvSpPr>
          <p:spPr>
            <a:xfrm>
              <a:off x="3135041" y="4774007"/>
              <a:ext cx="136768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fr-FR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10h du soir</a:t>
              </a:r>
            </a:p>
          </p:txBody>
        </p:sp>
      </p:grpSp>
      <p:sp>
        <p:nvSpPr>
          <p:cNvPr id="822" name="Google Shape;822;p36">
            <a:extLst>
              <a:ext uri="{FF2B5EF4-FFF2-40B4-BE49-F238E27FC236}">
                <a16:creationId xmlns:a16="http://schemas.microsoft.com/office/drawing/2014/main" id="{77EE67B8-F5C0-4148-49ED-C607311F3EC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Ensuite, je passe à la deuxième consigne:</a:t>
            </a:r>
            <a:endParaRPr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23" name="Google Shape;823;p36">
            <a:extLst>
              <a:ext uri="{FF2B5EF4-FFF2-40B4-BE49-F238E27FC236}">
                <a16:creationId xmlns:a16="http://schemas.microsoft.com/office/drawing/2014/main" id="{F7D2740F-719F-028F-1C4D-8AC8A9B020AF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1030288" y="559260"/>
            <a:ext cx="10277475" cy="3773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</a:pPr>
            <a:endParaRPr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24" name="Google Shape;824;p36">
            <a:extLst>
              <a:ext uri="{FF2B5EF4-FFF2-40B4-BE49-F238E27FC236}">
                <a16:creationId xmlns:a16="http://schemas.microsoft.com/office/drawing/2014/main" id="{7D2AC69C-9E5F-2ACB-52AB-B32CC66B0DA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" name="Google Shape;812;p35">
            <a:extLst>
              <a:ext uri="{FF2B5EF4-FFF2-40B4-BE49-F238E27FC236}">
                <a16:creationId xmlns:a16="http://schemas.microsoft.com/office/drawing/2014/main" id="{1B76D1BD-DD5B-C28E-A73B-26562E0E4CC2}"/>
              </a:ext>
            </a:extLst>
          </p:cNvPr>
          <p:cNvGrpSpPr/>
          <p:nvPr/>
        </p:nvGrpSpPr>
        <p:grpSpPr>
          <a:xfrm>
            <a:off x="458729" y="983388"/>
            <a:ext cx="10326997" cy="510733"/>
            <a:chOff x="674377" y="1225112"/>
            <a:chExt cx="10326997" cy="510733"/>
          </a:xfrm>
        </p:grpSpPr>
        <p:sp>
          <p:nvSpPr>
            <p:cNvPr id="6" name="Google Shape;813;p35">
              <a:extLst>
                <a:ext uri="{FF2B5EF4-FFF2-40B4-BE49-F238E27FC236}">
                  <a16:creationId xmlns:a16="http://schemas.microsoft.com/office/drawing/2014/main" id="{D283511D-EDCF-D8CF-12FC-55EB14F4F477}"/>
                </a:ext>
              </a:extLst>
            </p:cNvPr>
            <p:cNvSpPr/>
            <p:nvPr/>
          </p:nvSpPr>
          <p:spPr>
            <a:xfrm>
              <a:off x="674377" y="1225112"/>
              <a:ext cx="10326997" cy="510733"/>
            </a:xfrm>
            <a:prstGeom prst="roundRect">
              <a:avLst>
                <a:gd name="adj" fmla="val 16667"/>
              </a:avLst>
            </a:prstGeom>
            <a:solidFill>
              <a:srgbClr val="D5E8CF"/>
            </a:solidFill>
            <a:ln w="9525" cap="flat" cmpd="sng">
              <a:solidFill>
                <a:srgbClr val="D5E8C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300" b="1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       Décrivez la variation de la caractéristique observable.</a:t>
              </a:r>
              <a:endParaRPr sz="23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" name="Google Shape;814;p35">
              <a:extLst>
                <a:ext uri="{FF2B5EF4-FFF2-40B4-BE49-F238E27FC236}">
                  <a16:creationId xmlns:a16="http://schemas.microsoft.com/office/drawing/2014/main" id="{5F7896F7-A48B-5F0F-59DE-CBE8AC0DC056}"/>
                </a:ext>
              </a:extLst>
            </p:cNvPr>
            <p:cNvSpPr/>
            <p:nvPr/>
          </p:nvSpPr>
          <p:spPr>
            <a:xfrm>
              <a:off x="674378" y="1225112"/>
              <a:ext cx="474698" cy="478193"/>
            </a:xfrm>
            <a:prstGeom prst="ellipse">
              <a:avLst/>
            </a:prstGeom>
            <a:solidFill>
              <a:srgbClr val="46AF48"/>
            </a:solidFill>
            <a:ln w="19050" cap="flat" cmpd="sng">
              <a:solidFill>
                <a:srgbClr val="08283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3200" b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endParaRPr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A283A5A5-CE72-0182-6A41-42BFA32C1CF5}"/>
              </a:ext>
            </a:extLst>
          </p:cNvPr>
          <p:cNvGrpSpPr/>
          <p:nvPr/>
        </p:nvGrpSpPr>
        <p:grpSpPr>
          <a:xfrm>
            <a:off x="2306868" y="5444450"/>
            <a:ext cx="3428902" cy="1065144"/>
            <a:chOff x="2306868" y="5339675"/>
            <a:chExt cx="3428902" cy="1065144"/>
          </a:xfrm>
        </p:grpSpPr>
        <p:sp>
          <p:nvSpPr>
            <p:cNvPr id="22" name="Flèche : droite 21">
              <a:extLst>
                <a:ext uri="{FF2B5EF4-FFF2-40B4-BE49-F238E27FC236}">
                  <a16:creationId xmlns:a16="http://schemas.microsoft.com/office/drawing/2014/main" id="{55634AEC-7BC3-310C-6CF6-43BFAC463CC5}"/>
                </a:ext>
              </a:extLst>
            </p:cNvPr>
            <p:cNvSpPr/>
            <p:nvPr/>
          </p:nvSpPr>
          <p:spPr>
            <a:xfrm rot="5400000">
              <a:off x="3834947" y="5325243"/>
              <a:ext cx="390785" cy="419649"/>
            </a:xfrm>
            <a:prstGeom prst="rightArrow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 dirty="0"/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5CD6CAE4-920A-E931-93AD-7A81BD4C2331}"/>
                </a:ext>
              </a:extLst>
            </p:cNvPr>
            <p:cNvSpPr txBox="1"/>
            <p:nvPr/>
          </p:nvSpPr>
          <p:spPr>
            <a:xfrm>
              <a:off x="2306868" y="5911062"/>
              <a:ext cx="3428902" cy="493757"/>
            </a:xfrm>
            <a:prstGeom prst="rect">
              <a:avLst/>
            </a:prstGeom>
            <a:noFill/>
            <a:ln w="19050" cap="flat" cmpd="sng">
              <a:solidFill>
                <a:schemeClr val="accent3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algn="ctr">
                <a:spcBef>
                  <a:spcPts val="600"/>
                </a:spcBef>
                <a:spcAft>
                  <a:spcPts val="600"/>
                </a:spcAft>
                <a:defRPr sz="2400" b="1">
                  <a:solidFill>
                    <a:schemeClr val="tx1"/>
                  </a:solidFill>
                  <a:latin typeface="Calibri"/>
                  <a:cs typeface="Calibri"/>
                </a:defRPr>
              </a:lvl1pPr>
            </a:lstStyle>
            <a:p>
              <a:r>
                <a:rPr lang="fr-FR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Le jour</a:t>
              </a:r>
              <a:endParaRPr lang="fr-FR" dirty="0">
                <a:solidFill>
                  <a:srgbClr val="C00000"/>
                </a:solidFill>
                <a:latin typeface="Script MT Bold" panose="03040602040607080904" pitchFamily="66" charset="0"/>
              </a:endParaRPr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FA8651AA-6E51-9FB8-285B-489C479E345F}"/>
              </a:ext>
            </a:extLst>
          </p:cNvPr>
          <p:cNvGrpSpPr/>
          <p:nvPr/>
        </p:nvGrpSpPr>
        <p:grpSpPr>
          <a:xfrm>
            <a:off x="2528216" y="4122490"/>
            <a:ext cx="3004248" cy="1185003"/>
            <a:chOff x="2623466" y="4122490"/>
            <a:chExt cx="3004248" cy="1185003"/>
          </a:xfrm>
        </p:grpSpPr>
        <p:sp>
          <p:nvSpPr>
            <p:cNvPr id="3" name="Google Shape;741;p31">
              <a:extLst>
                <a:ext uri="{FF2B5EF4-FFF2-40B4-BE49-F238E27FC236}">
                  <a16:creationId xmlns:a16="http://schemas.microsoft.com/office/drawing/2014/main" id="{0F089311-E423-1853-4512-8C45ED315029}"/>
                </a:ext>
              </a:extLst>
            </p:cNvPr>
            <p:cNvSpPr/>
            <p:nvPr/>
          </p:nvSpPr>
          <p:spPr>
            <a:xfrm>
              <a:off x="2623466" y="4813736"/>
              <a:ext cx="3004248" cy="493757"/>
            </a:xfrm>
            <a:prstGeom prst="roundRect">
              <a:avLst>
                <a:gd name="adj" fmla="val 16667"/>
              </a:avLst>
            </a:prstGeom>
            <a:noFill/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>
                <a:spcBef>
                  <a:spcPts val="600"/>
                </a:spcBef>
                <a:spcAft>
                  <a:spcPts val="600"/>
                </a:spcAft>
              </a:pPr>
              <a:r>
                <a:rPr lang="fr-FR" sz="2400" b="1" dirty="0">
                  <a:solidFill>
                    <a:schemeClr val="tx1"/>
                  </a:solidFill>
                  <a:latin typeface="Calibri"/>
                  <a:cs typeface="Calibri"/>
                  <a:sym typeface="Calibri"/>
                </a:rPr>
                <a:t>Le café est </a:t>
              </a:r>
              <a:r>
                <a:rPr lang="fr-FR" sz="2400" b="1" dirty="0">
                  <a:solidFill>
                    <a:srgbClr val="FF0000"/>
                  </a:solidFill>
                  <a:latin typeface="Calibri"/>
                  <a:cs typeface="Calibri"/>
                  <a:sym typeface="Calibri"/>
                </a:rPr>
                <a:t>éclairé</a:t>
              </a:r>
              <a:r>
                <a:rPr lang="fr-FR" sz="2400" b="1" dirty="0">
                  <a:solidFill>
                    <a:schemeClr val="tx1"/>
                  </a:solidFill>
                  <a:latin typeface="Calibri"/>
                  <a:cs typeface="Calibri"/>
                  <a:sym typeface="Calibri"/>
                </a:rPr>
                <a:t> </a:t>
              </a:r>
            </a:p>
          </p:txBody>
        </p:sp>
        <p:cxnSp>
          <p:nvCxnSpPr>
            <p:cNvPr id="26" name="Connecteur droit avec flèche 25">
              <a:extLst>
                <a:ext uri="{FF2B5EF4-FFF2-40B4-BE49-F238E27FC236}">
                  <a16:creationId xmlns:a16="http://schemas.microsoft.com/office/drawing/2014/main" id="{04D27A52-0BC0-AD7F-8506-C178255B572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350864" y="4122490"/>
              <a:ext cx="2478" cy="671702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16C6A1B1-0E3A-D23E-50D7-F68CCF05BAE2}"/>
              </a:ext>
            </a:extLst>
          </p:cNvPr>
          <p:cNvGrpSpPr/>
          <p:nvPr/>
        </p:nvGrpSpPr>
        <p:grpSpPr>
          <a:xfrm>
            <a:off x="6902609" y="4111713"/>
            <a:ext cx="3197698" cy="1213761"/>
            <a:chOff x="6902609" y="4111713"/>
            <a:chExt cx="3197698" cy="1213761"/>
          </a:xfrm>
        </p:grpSpPr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C6088E61-504A-0C12-92C8-AB4BDF8AAC2E}"/>
                </a:ext>
              </a:extLst>
            </p:cNvPr>
            <p:cNvSpPr txBox="1"/>
            <p:nvPr/>
          </p:nvSpPr>
          <p:spPr>
            <a:xfrm>
              <a:off x="6902609" y="4831717"/>
              <a:ext cx="3197698" cy="493757"/>
            </a:xfrm>
            <a:prstGeom prst="roundRect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algn="ctr">
                <a:spcBef>
                  <a:spcPts val="600"/>
                </a:spcBef>
                <a:spcAft>
                  <a:spcPts val="600"/>
                </a:spcAft>
                <a:defRPr sz="2400" b="1">
                  <a:solidFill>
                    <a:schemeClr val="tx1"/>
                  </a:solidFill>
                  <a:latin typeface="Calibri"/>
                  <a:cs typeface="Calibri"/>
                </a:defRPr>
              </a:lvl1pPr>
            </a:lstStyle>
            <a:p>
              <a:r>
                <a:rPr lang="fr-FR" dirty="0"/>
                <a:t>Le café est </a:t>
              </a:r>
              <a:r>
                <a:rPr lang="fr-FR" dirty="0">
                  <a:solidFill>
                    <a:srgbClr val="FF0000"/>
                  </a:solidFill>
                </a:rPr>
                <a:t>sombre</a:t>
              </a:r>
              <a:r>
                <a:rPr lang="fr-FR" dirty="0"/>
                <a:t> </a:t>
              </a:r>
              <a:endParaRPr lang="fr-FR" dirty="0">
                <a:solidFill>
                  <a:srgbClr val="FF0000"/>
                </a:solidFill>
              </a:endParaRPr>
            </a:p>
          </p:txBody>
        </p:sp>
        <p:cxnSp>
          <p:nvCxnSpPr>
            <p:cNvPr id="30" name="Connecteur droit avec flèche 29">
              <a:extLst>
                <a:ext uri="{FF2B5EF4-FFF2-40B4-BE49-F238E27FC236}">
                  <a16:creationId xmlns:a16="http://schemas.microsoft.com/office/drawing/2014/main" id="{DE53ADAE-3E79-22F9-D78E-13406B8B8AF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792417" y="4111713"/>
              <a:ext cx="0" cy="682479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E1EC1536-DEDC-C059-502B-972EC42FC48F}"/>
              </a:ext>
            </a:extLst>
          </p:cNvPr>
          <p:cNvGrpSpPr/>
          <p:nvPr/>
        </p:nvGrpSpPr>
        <p:grpSpPr>
          <a:xfrm>
            <a:off x="6868783" y="5444450"/>
            <a:ext cx="3428902" cy="1060953"/>
            <a:chOff x="2279160" y="5055281"/>
            <a:chExt cx="3428902" cy="1060953"/>
          </a:xfrm>
        </p:grpSpPr>
        <p:sp>
          <p:nvSpPr>
            <p:cNvPr id="13" name="Flèche : droite 12">
              <a:extLst>
                <a:ext uri="{FF2B5EF4-FFF2-40B4-BE49-F238E27FC236}">
                  <a16:creationId xmlns:a16="http://schemas.microsoft.com/office/drawing/2014/main" id="{1A12DF2E-7775-BB22-F27D-E24B7DC20C4D}"/>
                </a:ext>
              </a:extLst>
            </p:cNvPr>
            <p:cNvSpPr/>
            <p:nvPr/>
          </p:nvSpPr>
          <p:spPr>
            <a:xfrm rot="5400000">
              <a:off x="3716442" y="5040849"/>
              <a:ext cx="390785" cy="419649"/>
            </a:xfrm>
            <a:prstGeom prst="rightArrow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 dirty="0"/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C7B93276-F6A6-349B-1104-B8BFF40B625A}"/>
                </a:ext>
              </a:extLst>
            </p:cNvPr>
            <p:cNvSpPr txBox="1"/>
            <p:nvPr/>
          </p:nvSpPr>
          <p:spPr>
            <a:xfrm>
              <a:off x="2279160" y="5626668"/>
              <a:ext cx="3428902" cy="489566"/>
            </a:xfrm>
            <a:prstGeom prst="rect">
              <a:avLst/>
            </a:prstGeom>
            <a:noFill/>
            <a:ln w="19050" cap="flat" cmpd="sng">
              <a:solidFill>
                <a:schemeClr val="accent3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algn="ctr">
                <a:spcBef>
                  <a:spcPts val="600"/>
                </a:spcBef>
                <a:spcAft>
                  <a:spcPts val="600"/>
                </a:spcAft>
                <a:defRPr sz="2400" b="1">
                  <a:solidFill>
                    <a:schemeClr val="tx1"/>
                  </a:solidFill>
                  <a:latin typeface="Calibri"/>
                  <a:cs typeface="Calibri"/>
                </a:defRPr>
              </a:lvl1pPr>
            </a:lstStyle>
            <a:p>
              <a:r>
                <a:rPr lang="fr-FR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La nuit</a:t>
              </a:r>
              <a:endParaRPr lang="fr-FR" dirty="0">
                <a:solidFill>
                  <a:srgbClr val="C00000"/>
                </a:solidFill>
                <a:latin typeface="Script MT Bold" panose="030406020406070809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273619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p31"/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La troisième consigne est : </a:t>
            </a:r>
          </a:p>
        </p:txBody>
      </p:sp>
      <p:sp>
        <p:nvSpPr>
          <p:cNvPr id="738" name="Google Shape;738;p31"/>
          <p:cNvSpPr txBox="1">
            <a:spLocks noGrp="1"/>
          </p:cNvSpPr>
          <p:nvPr>
            <p:ph type="body" idx="2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</a:pP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J’utilise le </a:t>
            </a:r>
            <a:r>
              <a:rPr lang="fr-FR" sz="1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modèle</a:t>
            </a: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pour expliquer le phénomène.</a:t>
            </a:r>
            <a:endParaRPr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739" name="Google Shape;739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" name="Google Shape;839;p37">
            <a:extLst>
              <a:ext uri="{FF2B5EF4-FFF2-40B4-BE49-F238E27FC236}">
                <a16:creationId xmlns:a16="http://schemas.microsoft.com/office/drawing/2014/main" id="{9CCA8391-79D5-816B-9FC8-7DA9C19C093D}"/>
              </a:ext>
            </a:extLst>
          </p:cNvPr>
          <p:cNvGrpSpPr/>
          <p:nvPr/>
        </p:nvGrpSpPr>
        <p:grpSpPr>
          <a:xfrm>
            <a:off x="458730" y="1106516"/>
            <a:ext cx="11274539" cy="510733"/>
            <a:chOff x="674377" y="1225112"/>
            <a:chExt cx="11274539" cy="510733"/>
          </a:xfrm>
        </p:grpSpPr>
        <p:sp>
          <p:nvSpPr>
            <p:cNvPr id="4" name="Google Shape;840;p37">
              <a:extLst>
                <a:ext uri="{FF2B5EF4-FFF2-40B4-BE49-F238E27FC236}">
                  <a16:creationId xmlns:a16="http://schemas.microsoft.com/office/drawing/2014/main" id="{A7DC6771-4497-E523-4AB0-5177807C92FE}"/>
                </a:ext>
              </a:extLst>
            </p:cNvPr>
            <p:cNvSpPr/>
            <p:nvPr/>
          </p:nvSpPr>
          <p:spPr>
            <a:xfrm>
              <a:off x="674377" y="1225112"/>
              <a:ext cx="11274539" cy="510733"/>
            </a:xfrm>
            <a:prstGeom prst="roundRect">
              <a:avLst>
                <a:gd name="adj" fmla="val 16667"/>
              </a:avLst>
            </a:prstGeom>
            <a:solidFill>
              <a:srgbClr val="D5E8CF"/>
            </a:solidFill>
            <a:ln w="9525" cap="flat" cmpd="sng">
              <a:solidFill>
                <a:srgbClr val="D5E8C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 b="1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 2   </a:t>
              </a:r>
              <a:r>
                <a:rPr lang="fr-FR" sz="2400" b="1" spc="-6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Expliquez le phénomène d’alternance des jours et nuits en exploitant le modèle fourni.</a:t>
              </a:r>
              <a:endParaRPr sz="2400" b="1" spc="-6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" name="Google Shape;841;p37">
              <a:extLst>
                <a:ext uri="{FF2B5EF4-FFF2-40B4-BE49-F238E27FC236}">
                  <a16:creationId xmlns:a16="http://schemas.microsoft.com/office/drawing/2014/main" id="{71C42FE3-5962-544D-BC61-1C1CFA1822FF}"/>
                </a:ext>
              </a:extLst>
            </p:cNvPr>
            <p:cNvSpPr/>
            <p:nvPr/>
          </p:nvSpPr>
          <p:spPr>
            <a:xfrm>
              <a:off x="674378" y="1225112"/>
              <a:ext cx="474698" cy="478193"/>
            </a:xfrm>
            <a:prstGeom prst="ellipse">
              <a:avLst/>
            </a:prstGeom>
            <a:solidFill>
              <a:srgbClr val="46AF48"/>
            </a:solidFill>
            <a:ln w="19050" cap="flat" cmpd="sng">
              <a:solidFill>
                <a:srgbClr val="08283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3200" b="1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 sz="18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" name="ZoneTexte 18">
            <a:extLst>
              <a:ext uri="{FF2B5EF4-FFF2-40B4-BE49-F238E27FC236}">
                <a16:creationId xmlns:a16="http://schemas.microsoft.com/office/drawing/2014/main" id="{EA4DBD1C-D09E-051A-E103-CFB42D25B77D}"/>
              </a:ext>
            </a:extLst>
          </p:cNvPr>
          <p:cNvSpPr txBox="1"/>
          <p:nvPr/>
        </p:nvSpPr>
        <p:spPr>
          <a:xfrm>
            <a:off x="491061" y="4503885"/>
            <a:ext cx="11124445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</a:pPr>
            <a:r>
              <a:rPr lang="fr-FR" sz="2200" dirty="0">
                <a:latin typeface="Calibri" panose="020F0502020204030204" pitchFamily="34" charset="0"/>
                <a:cs typeface="Calibri" panose="020F0502020204030204" pitchFamily="34" charset="0"/>
              </a:rPr>
              <a:t>L’alternance des jours et nuits s’explique par ................................................................................. ………………………………………. selon un axe de rotation .................... .</a:t>
            </a:r>
            <a:br>
              <a:rPr lang="fr-FR" sz="2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2200" dirty="0">
                <a:latin typeface="Calibri" panose="020F0502020204030204" pitchFamily="34" charset="0"/>
                <a:cs typeface="Calibri" panose="020F0502020204030204" pitchFamily="34" charset="0"/>
              </a:rPr>
              <a:t> Quand la partie de la Terre où se trouve le café est ..........................................., elle reçoit ............................: c’est ................. .</a:t>
            </a:r>
            <a:br>
              <a:rPr lang="fr-FR" sz="2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2200" dirty="0">
                <a:latin typeface="Calibri" panose="020F0502020204030204" pitchFamily="34" charset="0"/>
                <a:cs typeface="Calibri" panose="020F0502020204030204" pitchFamily="34" charset="0"/>
              </a:rPr>
              <a:t> Quand cette même partie de la Terre est .......................................................... , elle reçoit ................................ . c’est ........................... . </a:t>
            </a:r>
            <a:endParaRPr lang="fr-FR" sz="2200" b="1" kern="12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Image 1" descr="Une image contenant planète, objet astronomique, Espace lointain, capture d’écran&#10;&#10;Le contenu généré par l’IA peut être incorrect.">
            <a:extLst>
              <a:ext uri="{FF2B5EF4-FFF2-40B4-BE49-F238E27FC236}">
                <a16:creationId xmlns:a16="http://schemas.microsoft.com/office/drawing/2014/main" id="{C6757FD5-AB5B-BA41-78C1-4884B2116D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7340" y="1664874"/>
            <a:ext cx="6677318" cy="275445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3C98B71-D8BB-1FCE-C5E2-B7348BC55AB9}"/>
              </a:ext>
            </a:extLst>
          </p:cNvPr>
          <p:cNvSpPr txBox="1"/>
          <p:nvPr/>
        </p:nvSpPr>
        <p:spPr>
          <a:xfrm>
            <a:off x="5637269" y="4476189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i="0" dirty="0">
                <a:solidFill>
                  <a:srgbClr val="FF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le mouvement de rotation de la Terre sur elle-même</a:t>
            </a:r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FCE67A8-7221-D9CA-EC4C-BDEB8F11B771}"/>
              </a:ext>
            </a:extLst>
          </p:cNvPr>
          <p:cNvSpPr txBox="1"/>
          <p:nvPr/>
        </p:nvSpPr>
        <p:spPr>
          <a:xfrm>
            <a:off x="933430" y="4839196"/>
            <a:ext cx="195264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2000" b="1">
                <a:solidFill>
                  <a:srgbClr val="FF0000"/>
                </a:solidFill>
                <a:effectLst/>
                <a:latin typeface="Ink Free" panose="03080402000500000000" pitchFamily="66" charset="0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en 24 heures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05273D3-F3B1-AAF4-6049-05C8E3A9C1DB}"/>
              </a:ext>
            </a:extLst>
          </p:cNvPr>
          <p:cNvSpPr txBox="1"/>
          <p:nvPr/>
        </p:nvSpPr>
        <p:spPr>
          <a:xfrm>
            <a:off x="6581775" y="4828674"/>
            <a:ext cx="10668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2000" b="1">
                <a:solidFill>
                  <a:srgbClr val="FF0000"/>
                </a:solidFill>
                <a:effectLst/>
                <a:latin typeface="Ink Free" panose="03080402000500000000" pitchFamily="66" charset="0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incliné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0370A0E-80C7-8A00-3C0C-E317373E88AF}"/>
              </a:ext>
            </a:extLst>
          </p:cNvPr>
          <p:cNvSpPr txBox="1"/>
          <p:nvPr/>
        </p:nvSpPr>
        <p:spPr>
          <a:xfrm>
            <a:off x="7029449" y="5180186"/>
            <a:ext cx="26193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2000" b="1">
                <a:solidFill>
                  <a:srgbClr val="FF0000"/>
                </a:solidFill>
                <a:effectLst/>
                <a:latin typeface="Ink Free" panose="03080402000500000000" pitchFamily="66" charset="0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tournée vers le soleil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71FCCE6-5B3A-6774-1187-9C5A01FF91EC}"/>
              </a:ext>
            </a:extLst>
          </p:cNvPr>
          <p:cNvSpPr txBox="1"/>
          <p:nvPr/>
        </p:nvSpPr>
        <p:spPr>
          <a:xfrm>
            <a:off x="773055" y="5491493"/>
            <a:ext cx="26193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2000" b="1">
                <a:solidFill>
                  <a:srgbClr val="FF0000"/>
                </a:solidFill>
                <a:effectLst/>
                <a:latin typeface="Ink Free" panose="03080402000500000000" pitchFamily="66" charset="0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de la lumière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A30FA4B-0329-F7C2-3E7F-3A42B1255484}"/>
              </a:ext>
            </a:extLst>
          </p:cNvPr>
          <p:cNvSpPr txBox="1"/>
          <p:nvPr/>
        </p:nvSpPr>
        <p:spPr>
          <a:xfrm>
            <a:off x="3274130" y="5491493"/>
            <a:ext cx="26193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2000" b="1">
                <a:solidFill>
                  <a:srgbClr val="FF0000"/>
                </a:solidFill>
                <a:effectLst/>
                <a:latin typeface="Ink Free" panose="03080402000500000000" pitchFamily="66" charset="0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le jour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E23BFE1-A09E-4BD1-A01F-31A52E3A1A54}"/>
              </a:ext>
            </a:extLst>
          </p:cNvPr>
          <p:cNvSpPr txBox="1"/>
          <p:nvPr/>
        </p:nvSpPr>
        <p:spPr>
          <a:xfrm>
            <a:off x="6180197" y="5844968"/>
            <a:ext cx="325446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2000" b="1">
                <a:solidFill>
                  <a:srgbClr val="FF0000"/>
                </a:solidFill>
                <a:effectLst/>
                <a:latin typeface="Ink Free" panose="03080402000500000000" pitchFamily="66" charset="0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tournée à l’opposé du soleil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7A911A6-969E-8C0F-B48D-65D6C6FB214D}"/>
              </a:ext>
            </a:extLst>
          </p:cNvPr>
          <p:cNvSpPr txBox="1"/>
          <p:nvPr/>
        </p:nvSpPr>
        <p:spPr>
          <a:xfrm>
            <a:off x="773054" y="6180426"/>
            <a:ext cx="26193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2000" b="1">
                <a:solidFill>
                  <a:srgbClr val="FF0000"/>
                </a:solidFill>
                <a:effectLst/>
                <a:latin typeface="Ink Free" panose="03080402000500000000" pitchFamily="66" charset="0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moins de lumière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17D45C3-AF77-16E6-EF10-E0A1AB72F98D}"/>
              </a:ext>
            </a:extLst>
          </p:cNvPr>
          <p:cNvSpPr txBox="1"/>
          <p:nvPr/>
        </p:nvSpPr>
        <p:spPr>
          <a:xfrm>
            <a:off x="3778955" y="6170323"/>
            <a:ext cx="26193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2000" b="1">
                <a:solidFill>
                  <a:srgbClr val="FF0000"/>
                </a:solidFill>
                <a:effectLst/>
                <a:latin typeface="Ink Free" panose="03080402000500000000" pitchFamily="66" charset="0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la nuit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3FF05C-85E1-27B2-6A6D-C7B2655786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9">
            <a:extLst>
              <a:ext uri="{FF2B5EF4-FFF2-40B4-BE49-F238E27FC236}">
                <a16:creationId xmlns:a16="http://schemas.microsoft.com/office/drawing/2014/main" id="{72D226D3-60F0-4DE1-CE78-D1354A23B0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99355" y="634889"/>
            <a:ext cx="583170" cy="583170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D341753E-C2B9-6E13-2795-A885F89A8BB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3730" b="56714"/>
          <a:stretch>
            <a:fillRect/>
          </a:stretch>
        </p:blipFill>
        <p:spPr>
          <a:xfrm>
            <a:off x="961463" y="1970149"/>
            <a:ext cx="4603573" cy="1248054"/>
          </a:xfrm>
          <a:prstGeom prst="rect">
            <a:avLst/>
          </a:prstGeom>
        </p:spPr>
      </p:pic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CB97C757-E11A-46A0-0130-5C002D945BD0}"/>
              </a:ext>
            </a:extLst>
          </p:cNvPr>
          <p:cNvSpPr/>
          <p:nvPr/>
        </p:nvSpPr>
        <p:spPr>
          <a:xfrm>
            <a:off x="1849121" y="1267558"/>
            <a:ext cx="3759200" cy="54135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Expliquer le rôle de la rotation terrestre dans l’alternance des jours et nuits </a:t>
            </a:r>
            <a:endParaRPr lang="fr-FR" b="1" spc="-30" noProof="0" dirty="0"/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963972EE-4903-127B-3B8F-1737281226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824" b="89706" l="5532" r="99574">
                        <a14:foregroundMark x1="16170" y1="14706" x2="5532" y2="61765"/>
                        <a14:foregroundMark x1="14043" y1="67647" x2="72766" y2="89706"/>
                        <a14:foregroundMark x1="99025" y1="59457" x2="99574" y2="58824"/>
                        <a14:foregroundMark x1="72766" y1="89706" x2="97257" y2="61493"/>
                        <a14:foregroundMark x1="98140" y1="58116" x2="46202" y2="32474"/>
                        <a14:foregroundMark x1="99574" y1="58824" x2="99234" y2="58656"/>
                        <a14:foregroundMark x1="41800" y1="33892" x2="22128" y2="41176"/>
                        <a14:backgroundMark x1="45106" y1="27941" x2="45106" y2="27941"/>
                        <a14:backgroundMark x1="44681" y1="27941" x2="44681" y2="27941"/>
                        <a14:backgroundMark x1="44681" y1="30882" x2="44681" y2="30882"/>
                        <a14:backgroundMark x1="42979" y1="27941" x2="46809" y2="29412"/>
                        <a14:backgroundMark x1="98723" y1="55882" x2="99574" y2="5735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9622" y="1171141"/>
            <a:ext cx="1549498" cy="448366"/>
          </a:xfrm>
          <a:prstGeom prst="rect">
            <a:avLst/>
          </a:prstGeom>
        </p:spPr>
      </p:pic>
      <p:sp>
        <p:nvSpPr>
          <p:cNvPr id="32" name="Accolade fermante 31">
            <a:extLst>
              <a:ext uri="{FF2B5EF4-FFF2-40B4-BE49-F238E27FC236}">
                <a16:creationId xmlns:a16="http://schemas.microsoft.com/office/drawing/2014/main" id="{00C94F00-6DB3-5A42-AECE-69C6C7DB8150}"/>
              </a:ext>
            </a:extLst>
          </p:cNvPr>
          <p:cNvSpPr/>
          <p:nvPr/>
        </p:nvSpPr>
        <p:spPr>
          <a:xfrm>
            <a:off x="5078258" y="2092819"/>
            <a:ext cx="254643" cy="982482"/>
          </a:xfrm>
          <a:prstGeom prst="rightBrace">
            <a:avLst/>
          </a:prstGeom>
          <a:noFill/>
          <a:ln w="19050">
            <a:solidFill>
              <a:srgbClr val="0273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9495146-FB95-0762-43DE-FF53FED67351}"/>
              </a:ext>
            </a:extLst>
          </p:cNvPr>
          <p:cNvSpPr/>
          <p:nvPr/>
        </p:nvSpPr>
        <p:spPr>
          <a:xfrm>
            <a:off x="5835721" y="2245422"/>
            <a:ext cx="5028034" cy="681541"/>
          </a:xfrm>
          <a:prstGeom prst="rect">
            <a:avLst/>
          </a:prstGeom>
          <a:solidFill>
            <a:srgbClr val="CCDBEE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Tx/>
              <a:buChar char="-"/>
            </a:pPr>
            <a:r>
              <a:rPr lang="fr-FR" b="1" dirty="0">
                <a:solidFill>
                  <a:srgbClr val="0273B4"/>
                </a:solidFill>
              </a:rPr>
              <a:t>L’état de l’éclairage du café.</a:t>
            </a:r>
          </a:p>
        </p:txBody>
      </p:sp>
      <p:pic>
        <p:nvPicPr>
          <p:cNvPr id="44" name="Image 43">
            <a:extLst>
              <a:ext uri="{FF2B5EF4-FFF2-40B4-BE49-F238E27FC236}">
                <a16:creationId xmlns:a16="http://schemas.microsoft.com/office/drawing/2014/main" id="{D546BFED-5CB9-C509-9162-FB960F513FE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3286" b="34631"/>
          <a:stretch>
            <a:fillRect/>
          </a:stretch>
        </p:blipFill>
        <p:spPr>
          <a:xfrm>
            <a:off x="961463" y="3218204"/>
            <a:ext cx="4603573" cy="1409286"/>
          </a:xfrm>
          <a:prstGeom prst="rect">
            <a:avLst/>
          </a:prstGeom>
        </p:spPr>
      </p:pic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200A892F-DD82-ED81-66FA-D72F06817368}"/>
              </a:ext>
            </a:extLst>
          </p:cNvPr>
          <p:cNvCxnSpPr>
            <a:cxnSpLocks/>
            <a:stCxn id="32" idx="1"/>
            <a:endCxn id="33" idx="1"/>
          </p:cNvCxnSpPr>
          <p:nvPr/>
        </p:nvCxnSpPr>
        <p:spPr>
          <a:xfrm>
            <a:off x="5332901" y="2584060"/>
            <a:ext cx="502820" cy="2133"/>
          </a:xfrm>
          <a:prstGeom prst="straightConnector1">
            <a:avLst/>
          </a:prstGeom>
          <a:ln w="28575">
            <a:solidFill>
              <a:srgbClr val="0273B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Accolade fermante 34">
            <a:extLst>
              <a:ext uri="{FF2B5EF4-FFF2-40B4-BE49-F238E27FC236}">
                <a16:creationId xmlns:a16="http://schemas.microsoft.com/office/drawing/2014/main" id="{80844F53-59BC-6DE3-7772-B2D9D3256B21}"/>
              </a:ext>
            </a:extLst>
          </p:cNvPr>
          <p:cNvSpPr/>
          <p:nvPr/>
        </p:nvSpPr>
        <p:spPr>
          <a:xfrm>
            <a:off x="5078258" y="3508502"/>
            <a:ext cx="254643" cy="982482"/>
          </a:xfrm>
          <a:prstGeom prst="rightBrace">
            <a:avLst/>
          </a:prstGeom>
          <a:ln w="19050">
            <a:solidFill>
              <a:srgbClr val="2CB5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D6BE3A7-303C-942B-1D62-30C4CE925303}"/>
              </a:ext>
            </a:extLst>
          </p:cNvPr>
          <p:cNvSpPr/>
          <p:nvPr/>
        </p:nvSpPr>
        <p:spPr>
          <a:xfrm>
            <a:off x="5835721" y="3661105"/>
            <a:ext cx="5028034" cy="681541"/>
          </a:xfrm>
          <a:prstGeom prst="rect">
            <a:avLst/>
          </a:prstGeom>
          <a:solidFill>
            <a:srgbClr val="F2F7D9"/>
          </a:solidFill>
          <a:ln>
            <a:solidFill>
              <a:srgbClr val="2CB55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b="1" dirty="0">
                <a:solidFill>
                  <a:srgbClr val="00663F"/>
                </a:solidFill>
              </a:rPr>
              <a:t>- A 10h du matin: Le café est éclairé </a:t>
            </a:r>
            <a:r>
              <a:rPr lang="fr-FR" b="1" dirty="0">
                <a:solidFill>
                  <a:srgbClr val="00663F"/>
                </a:solidFill>
                <a:sym typeface="Wingdings" panose="05000000000000000000" pitchFamily="2" charset="2"/>
              </a:rPr>
              <a:t> c’est le jour</a:t>
            </a:r>
            <a:endParaRPr lang="fr-FR" b="1" dirty="0">
              <a:solidFill>
                <a:srgbClr val="00663F"/>
              </a:solidFill>
            </a:endParaRPr>
          </a:p>
          <a:p>
            <a:r>
              <a:rPr lang="fr-FR" b="1" dirty="0">
                <a:solidFill>
                  <a:srgbClr val="00663F"/>
                </a:solidFill>
              </a:rPr>
              <a:t>- A 10h du soir: Le café est sombre </a:t>
            </a:r>
            <a:r>
              <a:rPr lang="fr-FR" b="1" dirty="0">
                <a:solidFill>
                  <a:srgbClr val="00663F"/>
                </a:solidFill>
                <a:sym typeface="Wingdings" panose="05000000000000000000" pitchFamily="2" charset="2"/>
              </a:rPr>
              <a:t> c’est la nuit</a:t>
            </a:r>
            <a:endParaRPr lang="fr-FR" b="1" dirty="0">
              <a:solidFill>
                <a:srgbClr val="00663F"/>
              </a:solidFill>
            </a:endParaRPr>
          </a:p>
        </p:txBody>
      </p: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95379291-1F1F-0CC0-ADA4-118FF73A3DF8}"/>
              </a:ext>
            </a:extLst>
          </p:cNvPr>
          <p:cNvCxnSpPr>
            <a:cxnSpLocks/>
            <a:stCxn id="35" idx="1"/>
            <a:endCxn id="36" idx="1"/>
          </p:cNvCxnSpPr>
          <p:nvPr/>
        </p:nvCxnSpPr>
        <p:spPr>
          <a:xfrm>
            <a:off x="5332901" y="3999743"/>
            <a:ext cx="502820" cy="2133"/>
          </a:xfrm>
          <a:prstGeom prst="straightConnector1">
            <a:avLst/>
          </a:prstGeom>
          <a:ln w="28575">
            <a:solidFill>
              <a:srgbClr val="2CB55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E347B127-B67B-18F2-2F6A-9F02ECC2725A}"/>
              </a:ext>
            </a:extLst>
          </p:cNvPr>
          <p:cNvGrpSpPr/>
          <p:nvPr/>
        </p:nvGrpSpPr>
        <p:grpSpPr>
          <a:xfrm>
            <a:off x="961462" y="4626368"/>
            <a:ext cx="9854808" cy="1629484"/>
            <a:chOff x="961462" y="4545979"/>
            <a:chExt cx="9854808" cy="1629484"/>
          </a:xfrm>
        </p:grpSpPr>
        <p:pic>
          <p:nvPicPr>
            <p:cNvPr id="45" name="Image 44">
              <a:extLst>
                <a:ext uri="{FF2B5EF4-FFF2-40B4-BE49-F238E27FC236}">
                  <a16:creationId xmlns:a16="http://schemas.microsoft.com/office/drawing/2014/main" id="{BE057387-5C75-8870-71C7-82C30E49819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65074" b="12844"/>
            <a:stretch>
              <a:fillRect/>
            </a:stretch>
          </p:blipFill>
          <p:spPr>
            <a:xfrm>
              <a:off x="961462" y="4545979"/>
              <a:ext cx="4603573" cy="1409286"/>
            </a:xfrm>
            <a:prstGeom prst="rect">
              <a:avLst/>
            </a:prstGeom>
          </p:spPr>
        </p:pic>
        <p:sp>
          <p:nvSpPr>
            <p:cNvPr id="38" name="Accolade fermante 37">
              <a:extLst>
                <a:ext uri="{FF2B5EF4-FFF2-40B4-BE49-F238E27FC236}">
                  <a16:creationId xmlns:a16="http://schemas.microsoft.com/office/drawing/2014/main" id="{AFA1320B-8812-8E11-4B85-EE947EA049A8}"/>
                </a:ext>
              </a:extLst>
            </p:cNvPr>
            <p:cNvSpPr/>
            <p:nvPr/>
          </p:nvSpPr>
          <p:spPr>
            <a:xfrm>
              <a:off x="5078258" y="4841664"/>
              <a:ext cx="254643" cy="982482"/>
            </a:xfrm>
            <a:prstGeom prst="rightBrace">
              <a:avLst/>
            </a:prstGeom>
            <a:ln w="19050">
              <a:solidFill>
                <a:srgbClr val="BF459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noProof="0" dirty="0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B6B4483B-AD1C-857B-9A96-8F3CC75CAA74}"/>
                </a:ext>
              </a:extLst>
            </p:cNvPr>
            <p:cNvSpPr/>
            <p:nvPr/>
          </p:nvSpPr>
          <p:spPr>
            <a:xfrm>
              <a:off x="5788236" y="4766178"/>
              <a:ext cx="5028034" cy="1409285"/>
            </a:xfrm>
            <a:prstGeom prst="rect">
              <a:avLst/>
            </a:prstGeom>
            <a:solidFill>
              <a:srgbClr val="F3DFED"/>
            </a:solidFill>
            <a:ln>
              <a:solidFill>
                <a:srgbClr val="BF45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r>
                <a:rPr lang="fr-FR" sz="1300" b="1" noProof="0" dirty="0">
                  <a:solidFill>
                    <a:srgbClr val="BF4598"/>
                  </a:solidFill>
                </a:rPr>
                <a:t>L’alternance des jours et nuits s’explique par le mouvement de rotation de la Terre en 24h selon un axe incliné.</a:t>
              </a:r>
              <a:br>
                <a:rPr lang="fr-FR" sz="1300" b="1" noProof="0" dirty="0">
                  <a:solidFill>
                    <a:srgbClr val="BF4598"/>
                  </a:solidFill>
                </a:rPr>
              </a:br>
              <a:r>
                <a:rPr lang="fr-FR" sz="1300" b="1" noProof="0" dirty="0">
                  <a:solidFill>
                    <a:srgbClr val="BF4598"/>
                  </a:solidFill>
                </a:rPr>
                <a:t> Quand la partie de la Terre où se trouve le café est tournée vers le Soleil, elle reçoit plus de lumière c’est le jour .</a:t>
              </a:r>
              <a:br>
                <a:rPr lang="fr-FR" sz="1300" b="1" noProof="0" dirty="0">
                  <a:solidFill>
                    <a:srgbClr val="BF4598"/>
                  </a:solidFill>
                </a:rPr>
              </a:br>
              <a:r>
                <a:rPr lang="fr-FR" sz="1300" b="1" noProof="0" dirty="0">
                  <a:solidFill>
                    <a:srgbClr val="BF4598"/>
                  </a:solidFill>
                </a:rPr>
                <a:t> Quand cette même partie de la Terre est à l’opposé du Soleil, elle reçoit moins de lumière . c’est la nuit. </a:t>
              </a:r>
            </a:p>
          </p:txBody>
        </p:sp>
        <p:cxnSp>
          <p:nvCxnSpPr>
            <p:cNvPr id="40" name="Connecteur droit avec flèche 39">
              <a:extLst>
                <a:ext uri="{FF2B5EF4-FFF2-40B4-BE49-F238E27FC236}">
                  <a16:creationId xmlns:a16="http://schemas.microsoft.com/office/drawing/2014/main" id="{F1F0240C-C9C3-7A29-31FB-6B7326A32430}"/>
                </a:ext>
              </a:extLst>
            </p:cNvPr>
            <p:cNvCxnSpPr>
              <a:cxnSpLocks/>
              <a:stCxn id="38" idx="1"/>
            </p:cNvCxnSpPr>
            <p:nvPr/>
          </p:nvCxnSpPr>
          <p:spPr>
            <a:xfrm flipV="1">
              <a:off x="5332901" y="5328640"/>
              <a:ext cx="502820" cy="4265"/>
            </a:xfrm>
            <a:prstGeom prst="straightConnector1">
              <a:avLst/>
            </a:prstGeom>
            <a:ln w="28575">
              <a:solidFill>
                <a:srgbClr val="BF4598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Flèche : bas 40">
            <a:extLst>
              <a:ext uri="{FF2B5EF4-FFF2-40B4-BE49-F238E27FC236}">
                <a16:creationId xmlns:a16="http://schemas.microsoft.com/office/drawing/2014/main" id="{EEBEE268-1080-9601-7B7C-E9390B0C2173}"/>
              </a:ext>
            </a:extLst>
          </p:cNvPr>
          <p:cNvSpPr/>
          <p:nvPr/>
        </p:nvSpPr>
        <p:spPr>
          <a:xfrm>
            <a:off x="7915687" y="3062994"/>
            <a:ext cx="868102" cy="450546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0C8D286B-FEBB-B919-DC7E-ADDFDD6CEE3E}"/>
              </a:ext>
            </a:extLst>
          </p:cNvPr>
          <p:cNvSpPr txBox="1"/>
          <p:nvPr/>
        </p:nvSpPr>
        <p:spPr>
          <a:xfrm>
            <a:off x="849704" y="204657"/>
            <a:ext cx="1104267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 récapitule ..</a:t>
            </a:r>
          </a:p>
          <a:p>
            <a:r>
              <a:rPr lang="fr-FR" sz="1600" b="1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Pour expliquer mon phénomène je dois suivre les 3 étapes ci-dessous: </a:t>
            </a:r>
            <a:endParaRPr lang="fr-FR" sz="1600" noProof="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87F1212-9210-D409-AD6D-5818959F0219}"/>
              </a:ext>
            </a:extLst>
          </p:cNvPr>
          <p:cNvSpPr txBox="1"/>
          <p:nvPr/>
        </p:nvSpPr>
        <p:spPr>
          <a:xfrm>
            <a:off x="5788236" y="1218059"/>
            <a:ext cx="1037437" cy="55399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endParaRPr kumimoji="0" lang="fr-FR" sz="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sym typeface="Arial"/>
            </a:endParaRPr>
          </a:p>
          <a:p>
            <a:r>
              <a:rPr kumimoji="0" lang="fr-FR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Arial"/>
              </a:rPr>
              <a:t>Question:</a:t>
            </a:r>
          </a:p>
          <a:p>
            <a:endParaRPr lang="fr-FR" sz="800" dirty="0"/>
          </a:p>
        </p:txBody>
      </p:sp>
      <p:sp>
        <p:nvSpPr>
          <p:cNvPr id="2" name="Flèche : bas 1">
            <a:extLst>
              <a:ext uri="{FF2B5EF4-FFF2-40B4-BE49-F238E27FC236}">
                <a16:creationId xmlns:a16="http://schemas.microsoft.com/office/drawing/2014/main" id="{380D667D-0657-4920-CD37-58BB2134D188}"/>
              </a:ext>
            </a:extLst>
          </p:cNvPr>
          <p:cNvSpPr/>
          <p:nvPr/>
        </p:nvSpPr>
        <p:spPr>
          <a:xfrm>
            <a:off x="7915687" y="4448124"/>
            <a:ext cx="868102" cy="450546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79C3CB0-05FC-143A-F23B-9A88C1EF442A}"/>
              </a:ext>
            </a:extLst>
          </p:cNvPr>
          <p:cNvSpPr txBox="1"/>
          <p:nvPr/>
        </p:nvSpPr>
        <p:spPr>
          <a:xfrm>
            <a:off x="6705599" y="1228332"/>
            <a:ext cx="4359563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b="1" dirty="0"/>
              <a:t>Comment expliquer le rôle de la rotation terrestre dans l’alternance des jours et nuits ?</a:t>
            </a:r>
            <a:endParaRPr lang="fr-FR" b="1" spc="-30" noProof="0" dirty="0"/>
          </a:p>
        </p:txBody>
      </p:sp>
    </p:spTree>
    <p:extLst>
      <p:ext uri="{BB962C8B-B14F-4D97-AF65-F5344CB8AC3E}">
        <p14:creationId xmlns:p14="http://schemas.microsoft.com/office/powerpoint/2010/main" val="33914127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5" grpId="0" animBg="1"/>
      <p:bldP spid="36" grpId="0" animBg="1"/>
      <p:bldP spid="41" grpId="0" animBg="1"/>
      <p:bldP spid="2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" name="Google Shape;877;p39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 dirty="0"/>
              <a:t>05 min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4" name="Google Shape;884;p40"/>
          <p:cNvGrpSpPr/>
          <p:nvPr/>
        </p:nvGrpSpPr>
        <p:grpSpPr>
          <a:xfrm>
            <a:off x="11493365" y="427318"/>
            <a:ext cx="497596" cy="431295"/>
            <a:chOff x="779844" y="4335989"/>
            <a:chExt cx="563238" cy="575842"/>
          </a:xfrm>
        </p:grpSpPr>
        <p:pic>
          <p:nvPicPr>
            <p:cNvPr id="885" name="Google Shape;885;p40" descr="Une image contenant Dessin animé, clipart, Animation, illustration&#10;&#10;Description générée automatiquement"/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86" name="Google Shape;886;p40"/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" name="Google Shape;882;p40">
            <a:extLst>
              <a:ext uri="{FF2B5EF4-FFF2-40B4-BE49-F238E27FC236}">
                <a16:creationId xmlns:a16="http://schemas.microsoft.com/office/drawing/2014/main" id="{6962997E-D8E5-DE16-1E9F-017FBADE87C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Vérifions maintenant est-ce que vous avez bien compris. Répondez à la première question :</a:t>
            </a:r>
          </a:p>
        </p:txBody>
      </p:sp>
      <p:sp>
        <p:nvSpPr>
          <p:cNvPr id="7" name="Google Shape;883;p40">
            <a:extLst>
              <a:ext uri="{FF2B5EF4-FFF2-40B4-BE49-F238E27FC236}">
                <a16:creationId xmlns:a16="http://schemas.microsoft.com/office/drawing/2014/main" id="{CE224ACA-FE28-CBA0-5393-EA84171E9235}"/>
              </a:ext>
            </a:extLst>
          </p:cNvPr>
          <p:cNvSpPr txBox="1">
            <a:spLocks/>
          </p:cNvSpPr>
          <p:nvPr/>
        </p:nvSpPr>
        <p:spPr>
          <a:xfrm>
            <a:off x="935304" y="585842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None/>
              <a:defRPr sz="105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28600">
              <a:spcBef>
                <a:spcPts val="0"/>
              </a:spcBef>
              <a:buSzPts val="1000"/>
            </a:pP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L’</a:t>
            </a:r>
            <a:r>
              <a:rPr lang="fr-FR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enseignant·e</a:t>
            </a: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clarifie la question et peut utiliser l’alternance linguistique si besoin.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28A63C7-A726-14C8-6328-ED9685F44B71}"/>
              </a:ext>
            </a:extLst>
          </p:cNvPr>
          <p:cNvSpPr txBox="1"/>
          <p:nvPr/>
        </p:nvSpPr>
        <p:spPr>
          <a:xfrm>
            <a:off x="1010452" y="1097482"/>
            <a:ext cx="60993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457200">
              <a:spcAft>
                <a:spcPts val="600"/>
              </a:spcAft>
              <a:buClrTx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1- </a:t>
            </a:r>
            <a:r>
              <a:rPr lang="fr-FR" sz="2400" b="1" kern="1200" dirty="0">
                <a:solidFill>
                  <a:prstClr val="black"/>
                </a:solidFill>
                <a:latin typeface="Calibri" panose="020F0502020204030204"/>
              </a:rPr>
              <a:t>Choisissez la bonne réponse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ABDD9D23-45B5-D59E-B733-92D462FF80B9}"/>
              </a:ext>
            </a:extLst>
          </p:cNvPr>
          <p:cNvGrpSpPr/>
          <p:nvPr/>
        </p:nvGrpSpPr>
        <p:grpSpPr>
          <a:xfrm>
            <a:off x="1190799" y="3278224"/>
            <a:ext cx="3895159" cy="510778"/>
            <a:chOff x="7921466" y="2594893"/>
            <a:chExt cx="3895159" cy="510778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7327A80B-F102-8257-BFAA-9EF3F9E342AE}"/>
                </a:ext>
              </a:extLst>
            </p:cNvPr>
            <p:cNvSpPr/>
            <p:nvPr/>
          </p:nvSpPr>
          <p:spPr>
            <a:xfrm>
              <a:off x="8369183" y="2594893"/>
              <a:ext cx="3447442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Plus de lumière</a:t>
              </a: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713ABCFC-11CD-AC4A-CBB1-32055BADAAE0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a</a:t>
              </a: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01AB3303-5828-C124-D113-D87218CA49E4}"/>
              </a:ext>
            </a:extLst>
          </p:cNvPr>
          <p:cNvGrpSpPr/>
          <p:nvPr/>
        </p:nvGrpSpPr>
        <p:grpSpPr>
          <a:xfrm>
            <a:off x="7282021" y="3278224"/>
            <a:ext cx="3895159" cy="510778"/>
            <a:chOff x="7921466" y="2594893"/>
            <a:chExt cx="3895159" cy="510778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72B0912B-3EA1-0EFF-5105-725A2E622CFA}"/>
                </a:ext>
              </a:extLst>
            </p:cNvPr>
            <p:cNvSpPr/>
            <p:nvPr/>
          </p:nvSpPr>
          <p:spPr>
            <a:xfrm>
              <a:off x="8369183" y="2594893"/>
              <a:ext cx="3447442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Moins de lumière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481A89E7-9937-38F1-D7B2-7CA742CA2B80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b</a:t>
              </a:r>
            </a:p>
          </p:txBody>
        </p:sp>
      </p:grpSp>
      <p:sp>
        <p:nvSpPr>
          <p:cNvPr id="20" name="Google Shape;891;p40">
            <a:extLst>
              <a:ext uri="{FF2B5EF4-FFF2-40B4-BE49-F238E27FC236}">
                <a16:creationId xmlns:a16="http://schemas.microsoft.com/office/drawing/2014/main" id="{6AFCD7B9-A28B-7786-0AE2-83874B3200C8}"/>
              </a:ext>
            </a:extLst>
          </p:cNvPr>
          <p:cNvSpPr/>
          <p:nvPr/>
        </p:nvSpPr>
        <p:spPr>
          <a:xfrm>
            <a:off x="1264208" y="1907952"/>
            <a:ext cx="8535574" cy="51073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fr-FR" sz="2400" b="1" kern="1200" dirty="0">
                <a:solidFill>
                  <a:srgbClr val="0852A4"/>
                </a:solidFill>
                <a:latin typeface="Calibri" panose="020F0502020204030204"/>
                <a:ea typeface="+mn-ea"/>
                <a:cs typeface="+mn-cs"/>
                <a:sym typeface="Calibri"/>
              </a:rPr>
              <a:t>La zone de la Terre tournée vers le Soleil reçoit :</a:t>
            </a:r>
            <a:endParaRPr sz="2400" b="1" kern="1200" dirty="0">
              <a:solidFill>
                <a:srgbClr val="0852A4"/>
              </a:solidFill>
              <a:latin typeface="Calibri" panose="020F0502020204030204"/>
              <a:ea typeface="+mn-ea"/>
              <a:cs typeface="+mn-cs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6" name="Google Shape;896;p41"/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Parfait !</a:t>
            </a:r>
            <a:endParaRPr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97" name="Google Shape;897;p41"/>
          <p:cNvSpPr txBox="1">
            <a:spLocks noGrp="1"/>
          </p:cNvSpPr>
          <p:nvPr>
            <p:ph type="body" idx="2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Demander une justification de la réponse.</a:t>
            </a:r>
            <a:endParaRPr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898" name="Google Shape;898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D7F7C16F-9F9E-700F-E72F-50E202548E0A}"/>
              </a:ext>
            </a:extLst>
          </p:cNvPr>
          <p:cNvGrpSpPr/>
          <p:nvPr/>
        </p:nvGrpSpPr>
        <p:grpSpPr>
          <a:xfrm>
            <a:off x="1190799" y="3278224"/>
            <a:ext cx="3895159" cy="510778"/>
            <a:chOff x="7921466" y="2594893"/>
            <a:chExt cx="3895159" cy="510778"/>
          </a:xfrm>
          <a:solidFill>
            <a:srgbClr val="002060"/>
          </a:solidFill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A3B1E915-39C4-F049-63B2-8FB4BC147DD0}"/>
                </a:ext>
              </a:extLst>
            </p:cNvPr>
            <p:cNvSpPr/>
            <p:nvPr/>
          </p:nvSpPr>
          <p:spPr>
            <a:xfrm>
              <a:off x="8369183" y="2594893"/>
              <a:ext cx="3447442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chemeClr val="bg1"/>
                  </a:solidFill>
                  <a:latin typeface="Calibri" panose="020F0502020204030204"/>
                </a:rPr>
                <a:t>Plus de lumière</a:t>
              </a: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B2EDE391-ABC8-11AE-4B93-8989CF70414E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chemeClr val="bg1"/>
                  </a:solidFill>
                  <a:latin typeface="Calibri" panose="020F0502020204030204"/>
                </a:rPr>
                <a:t>a</a:t>
              </a: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DFEC198-CDA5-0BBA-9B79-F753CA563814}"/>
              </a:ext>
            </a:extLst>
          </p:cNvPr>
          <p:cNvGrpSpPr/>
          <p:nvPr/>
        </p:nvGrpSpPr>
        <p:grpSpPr>
          <a:xfrm>
            <a:off x="7282021" y="3278224"/>
            <a:ext cx="3895159" cy="510778"/>
            <a:chOff x="7921466" y="2594893"/>
            <a:chExt cx="3895159" cy="510778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BC176405-3D39-17DE-A6B2-16A1B9CA6C9F}"/>
                </a:ext>
              </a:extLst>
            </p:cNvPr>
            <p:cNvSpPr/>
            <p:nvPr/>
          </p:nvSpPr>
          <p:spPr>
            <a:xfrm>
              <a:off x="8369183" y="2594893"/>
              <a:ext cx="3447442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Moins de lumière</a:t>
              </a: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4DFE4D96-9F90-41F3-2DF5-702E5A24C5A0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b</a:t>
              </a:r>
            </a:p>
          </p:txBody>
        </p:sp>
      </p:grpSp>
      <p:sp>
        <p:nvSpPr>
          <p:cNvPr id="33" name="Google Shape;891;p40">
            <a:extLst>
              <a:ext uri="{FF2B5EF4-FFF2-40B4-BE49-F238E27FC236}">
                <a16:creationId xmlns:a16="http://schemas.microsoft.com/office/drawing/2014/main" id="{F644B4C8-341A-A707-B3F4-D56530C30804}"/>
              </a:ext>
            </a:extLst>
          </p:cNvPr>
          <p:cNvSpPr/>
          <p:nvPr/>
        </p:nvSpPr>
        <p:spPr>
          <a:xfrm>
            <a:off x="1096257" y="1867578"/>
            <a:ext cx="8535574" cy="51073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fr-FR" sz="2400" b="1" kern="1200" dirty="0">
                <a:solidFill>
                  <a:srgbClr val="0852A4"/>
                </a:solidFill>
                <a:latin typeface="Calibri" panose="020F0502020204030204"/>
                <a:ea typeface="+mn-ea"/>
                <a:cs typeface="+mn-cs"/>
                <a:sym typeface="Calibri"/>
              </a:rPr>
              <a:t>La zone de la Terre tournée vers le Soleil reçoit :</a:t>
            </a:r>
            <a:endParaRPr sz="2400" b="1" kern="1200" dirty="0">
              <a:solidFill>
                <a:srgbClr val="0852A4"/>
              </a:solidFill>
              <a:latin typeface="Calibri" panose="020F0502020204030204"/>
              <a:ea typeface="+mn-ea"/>
              <a:cs typeface="+mn-cs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>
          <a:extLst>
            <a:ext uri="{FF2B5EF4-FFF2-40B4-BE49-F238E27FC236}">
              <a16:creationId xmlns:a16="http://schemas.microsoft.com/office/drawing/2014/main" id="{6B4D5D06-EC96-7A8B-206B-7CB542B67E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8" name="Google Shape;898;p41">
            <a:extLst>
              <a:ext uri="{FF2B5EF4-FFF2-40B4-BE49-F238E27FC236}">
                <a16:creationId xmlns:a16="http://schemas.microsoft.com/office/drawing/2014/main" id="{074F5802-5D99-293C-080A-BCA405469D7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itre 1">
            <a:extLst>
              <a:ext uri="{FF2B5EF4-FFF2-40B4-BE49-F238E27FC236}">
                <a16:creationId xmlns:a16="http://schemas.microsoft.com/office/drawing/2014/main" id="{8DA7A490-03A7-A48A-9998-904746DA21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</p:spPr>
        <p:txBody>
          <a:bodyPr/>
          <a:lstStyle/>
          <a:p>
            <a:pPr defTabSz="342900">
              <a:spcAft>
                <a:spcPts val="300"/>
              </a:spcAft>
              <a:defRPr/>
            </a:pPr>
            <a:r>
              <a:rPr lang="fr-FR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Voici une autre question.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D59436A-B1AF-6DC9-2C25-C1F5A22E895A}"/>
              </a:ext>
            </a:extLst>
          </p:cNvPr>
          <p:cNvSpPr txBox="1"/>
          <p:nvPr/>
        </p:nvSpPr>
        <p:spPr>
          <a:xfrm>
            <a:off x="680792" y="1268696"/>
            <a:ext cx="970145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>
              <a:defRPr/>
            </a:pPr>
            <a:r>
              <a:rPr lang="ar-MA" sz="2400" b="1" kern="1200" dirty="0">
                <a:solidFill>
                  <a:prstClr val="black"/>
                </a:solidFill>
                <a:latin typeface="Calibri" panose="020F0502020204030204"/>
                <a:cs typeface="Arial"/>
              </a:rPr>
              <a:t>2</a:t>
            </a:r>
            <a:r>
              <a:rPr lang="fr-FR" sz="2400" b="1" kern="1200" dirty="0">
                <a:solidFill>
                  <a:prstClr val="black"/>
                </a:solidFill>
                <a:latin typeface="Calibri" panose="020F0502020204030204"/>
                <a:cs typeface="Arial"/>
              </a:rPr>
              <a:t>. Répondez par « Vrai » ou « Faux » :</a:t>
            </a:r>
          </a:p>
        </p:txBody>
      </p:sp>
      <p:sp>
        <p:nvSpPr>
          <p:cNvPr id="18" name="Google Shape;883;p40">
            <a:extLst>
              <a:ext uri="{FF2B5EF4-FFF2-40B4-BE49-F238E27FC236}">
                <a16:creationId xmlns:a16="http://schemas.microsoft.com/office/drawing/2014/main" id="{F36EEC2E-884C-7728-78FA-05490984B27D}"/>
              </a:ext>
            </a:extLst>
          </p:cNvPr>
          <p:cNvSpPr txBox="1">
            <a:spLocks/>
          </p:cNvSpPr>
          <p:nvPr/>
        </p:nvSpPr>
        <p:spPr>
          <a:xfrm>
            <a:off x="791138" y="632149"/>
            <a:ext cx="5822394" cy="326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None/>
              <a:defRPr sz="105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28600">
              <a:spcBef>
                <a:spcPts val="0"/>
              </a:spcBef>
              <a:buSzPts val="1000"/>
            </a:pPr>
            <a:r>
              <a:rPr lang="fr-FR" sz="1200">
                <a:solidFill>
                  <a:schemeClr val="tx1">
                    <a:lumMod val="50000"/>
                    <a:lumOff val="50000"/>
                  </a:schemeClr>
                </a:solidFill>
              </a:rPr>
              <a:t>L’enseignant·e clarifie la question et peut utiliser l’alternance linguistique si besoin.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AF29D64-4D71-10D7-F7A6-11BCE4027FD2}"/>
              </a:ext>
            </a:extLst>
          </p:cNvPr>
          <p:cNvGrpSpPr/>
          <p:nvPr/>
        </p:nvGrpSpPr>
        <p:grpSpPr>
          <a:xfrm>
            <a:off x="680792" y="2413215"/>
            <a:ext cx="10708134" cy="591474"/>
            <a:chOff x="7921466" y="2594892"/>
            <a:chExt cx="10708134" cy="510779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ED7DDDCE-3813-5305-42E2-A2DCB3C64432}"/>
                </a:ext>
              </a:extLst>
            </p:cNvPr>
            <p:cNvSpPr/>
            <p:nvPr/>
          </p:nvSpPr>
          <p:spPr>
            <a:xfrm>
              <a:off x="8369183" y="2594893"/>
              <a:ext cx="6819335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200" b="1" dirty="0">
                  <a:solidFill>
                    <a:srgbClr val="002060"/>
                  </a:solidFill>
                  <a:latin typeface="Calibri" panose="020F0502020204030204"/>
                </a:rPr>
                <a:t>L’axe de rotation de la Terre est incliné.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E14E07D5-9E5C-47E4-F027-43E7C3D9C771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200" b="1" dirty="0">
                  <a:solidFill>
                    <a:srgbClr val="002060"/>
                  </a:solidFill>
                  <a:latin typeface="Calibri" panose="020F0502020204030204"/>
                </a:rPr>
                <a:t>a</a:t>
              </a: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0FC182AD-5DFF-F94E-0705-77129CB3CBE0}"/>
                </a:ext>
              </a:extLst>
            </p:cNvPr>
            <p:cNvSpPr/>
            <p:nvPr/>
          </p:nvSpPr>
          <p:spPr>
            <a:xfrm>
              <a:off x="15264375" y="2594892"/>
              <a:ext cx="1628789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200" b="1" dirty="0">
                  <a:solidFill>
                    <a:srgbClr val="002060"/>
                  </a:solidFill>
                  <a:latin typeface="Calibri" panose="020F0502020204030204"/>
                </a:rPr>
                <a:t>Vrai </a:t>
              </a: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5CF94EC-BA5A-3233-DEBA-4135246C0082}"/>
                </a:ext>
              </a:extLst>
            </p:cNvPr>
            <p:cNvSpPr/>
            <p:nvPr/>
          </p:nvSpPr>
          <p:spPr>
            <a:xfrm>
              <a:off x="17000811" y="2594893"/>
              <a:ext cx="1628789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200" b="1" dirty="0">
                  <a:solidFill>
                    <a:srgbClr val="002060"/>
                  </a:solidFill>
                  <a:latin typeface="Calibri" panose="020F0502020204030204"/>
                </a:rPr>
                <a:t>Faux  </a:t>
              </a: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6C35AC2-CBA7-7C44-F8EE-7789A861D3F3}"/>
              </a:ext>
            </a:extLst>
          </p:cNvPr>
          <p:cNvGrpSpPr/>
          <p:nvPr/>
        </p:nvGrpSpPr>
        <p:grpSpPr>
          <a:xfrm>
            <a:off x="680792" y="3429000"/>
            <a:ext cx="10708134" cy="591474"/>
            <a:chOff x="7921466" y="2594892"/>
            <a:chExt cx="10708134" cy="510779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601FE4C0-E5CE-E06B-0DA6-E4B78ED4FE66}"/>
                </a:ext>
              </a:extLst>
            </p:cNvPr>
            <p:cNvSpPr/>
            <p:nvPr/>
          </p:nvSpPr>
          <p:spPr>
            <a:xfrm>
              <a:off x="8369183" y="2594893"/>
              <a:ext cx="6819335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200" b="1" dirty="0">
                  <a:solidFill>
                    <a:srgbClr val="002060"/>
                  </a:solidFill>
                  <a:latin typeface="Calibri" panose="020F0502020204030204"/>
                </a:rPr>
                <a:t>Une rotation de la Terre correspond à une nuit.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54364494-21F5-814E-03D2-403A65861815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200" b="1" dirty="0">
                  <a:solidFill>
                    <a:srgbClr val="002060"/>
                  </a:solidFill>
                  <a:latin typeface="Calibri" panose="020F0502020204030204"/>
                </a:rPr>
                <a:t>b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DDF746C8-EE15-80EA-9668-12156A8B4BA6}"/>
                </a:ext>
              </a:extLst>
            </p:cNvPr>
            <p:cNvSpPr/>
            <p:nvPr/>
          </p:nvSpPr>
          <p:spPr>
            <a:xfrm>
              <a:off x="15264375" y="2594892"/>
              <a:ext cx="1628789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200" b="1" dirty="0">
                  <a:solidFill>
                    <a:srgbClr val="002060"/>
                  </a:solidFill>
                  <a:latin typeface="Calibri" panose="020F0502020204030204"/>
                </a:rPr>
                <a:t>Vrai 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A596072E-4938-58D3-A108-01903FF8E4C4}"/>
                </a:ext>
              </a:extLst>
            </p:cNvPr>
            <p:cNvSpPr/>
            <p:nvPr/>
          </p:nvSpPr>
          <p:spPr>
            <a:xfrm>
              <a:off x="17000811" y="2594893"/>
              <a:ext cx="1628789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200" b="1" dirty="0">
                  <a:solidFill>
                    <a:srgbClr val="002060"/>
                  </a:solidFill>
                  <a:latin typeface="Calibri" panose="020F0502020204030204"/>
                </a:rPr>
                <a:t>Faux  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259C5E6E-D37A-E385-0F25-A5753CCA5391}"/>
              </a:ext>
            </a:extLst>
          </p:cNvPr>
          <p:cNvGrpSpPr/>
          <p:nvPr/>
        </p:nvGrpSpPr>
        <p:grpSpPr>
          <a:xfrm>
            <a:off x="680792" y="4536166"/>
            <a:ext cx="10708134" cy="591474"/>
            <a:chOff x="7921466" y="2594892"/>
            <a:chExt cx="10708134" cy="510779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06E6B32C-7DBD-548E-3A77-7842128D54A2}"/>
                </a:ext>
              </a:extLst>
            </p:cNvPr>
            <p:cNvSpPr/>
            <p:nvPr/>
          </p:nvSpPr>
          <p:spPr>
            <a:xfrm>
              <a:off x="8369183" y="2594893"/>
              <a:ext cx="6819335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200" b="1" dirty="0">
                  <a:solidFill>
                    <a:srgbClr val="002060"/>
                  </a:solidFill>
                  <a:latin typeface="Calibri" panose="020F0502020204030204"/>
                </a:rPr>
                <a:t>L’axe de rotation de la Terre passent par les deux pôles .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AB5024F9-402B-791A-CD65-C1257D6A157B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200" b="1" dirty="0">
                  <a:solidFill>
                    <a:srgbClr val="002060"/>
                  </a:solidFill>
                  <a:latin typeface="Calibri" panose="020F0502020204030204"/>
                </a:rPr>
                <a:t>c</a:t>
              </a: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B6B63A4F-3063-627A-7F95-E9012228F509}"/>
                </a:ext>
              </a:extLst>
            </p:cNvPr>
            <p:cNvSpPr/>
            <p:nvPr/>
          </p:nvSpPr>
          <p:spPr>
            <a:xfrm>
              <a:off x="15264375" y="2594892"/>
              <a:ext cx="1628789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200" b="1" dirty="0">
                  <a:solidFill>
                    <a:srgbClr val="002060"/>
                  </a:solidFill>
                  <a:latin typeface="Calibri" panose="020F0502020204030204"/>
                </a:rPr>
                <a:t>Vrai </a:t>
              </a: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44E9DD05-7E21-BD08-2E93-1CC07935430C}"/>
                </a:ext>
              </a:extLst>
            </p:cNvPr>
            <p:cNvSpPr/>
            <p:nvPr/>
          </p:nvSpPr>
          <p:spPr>
            <a:xfrm>
              <a:off x="17000811" y="2594893"/>
              <a:ext cx="1628789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200" b="1" dirty="0">
                  <a:solidFill>
                    <a:srgbClr val="002060"/>
                  </a:solidFill>
                  <a:latin typeface="Calibri" panose="020F0502020204030204"/>
                </a:rPr>
                <a:t>Faux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059424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>
          <a:extLst>
            <a:ext uri="{FF2B5EF4-FFF2-40B4-BE49-F238E27FC236}">
              <a16:creationId xmlns:a16="http://schemas.microsoft.com/office/drawing/2014/main" id="{25666FEF-4702-F911-449A-2A226F4109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8" name="Google Shape;898;p41">
            <a:extLst>
              <a:ext uri="{FF2B5EF4-FFF2-40B4-BE49-F238E27FC236}">
                <a16:creationId xmlns:a16="http://schemas.microsoft.com/office/drawing/2014/main" id="{89D00BFA-0B8E-25C0-641F-8C2CC9073EB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itre 1">
            <a:extLst>
              <a:ext uri="{FF2B5EF4-FFF2-40B4-BE49-F238E27FC236}">
                <a16:creationId xmlns:a16="http://schemas.microsoft.com/office/drawing/2014/main" id="{5F00931F-1C0A-88F2-2D85-901F5D042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483" y="400789"/>
            <a:ext cx="10529279" cy="267549"/>
          </a:xfrm>
        </p:spPr>
        <p:txBody>
          <a:bodyPr/>
          <a:lstStyle/>
          <a:p>
            <a:pPr defTabSz="342900">
              <a:spcAft>
                <a:spcPts val="300"/>
              </a:spcAft>
              <a:defRPr/>
            </a:pPr>
            <a:r>
              <a:rPr lang="fr-FR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Parfait ! Une rotation complète de la Terre correspond à 24 heures, c’est-à-dire à un jour et une nuit.</a:t>
            </a:r>
            <a:endParaRPr lang="fr-FR" sz="18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6474869-A8F6-EEC0-2330-3B940E8E2890}"/>
              </a:ext>
            </a:extLst>
          </p:cNvPr>
          <p:cNvGrpSpPr/>
          <p:nvPr/>
        </p:nvGrpSpPr>
        <p:grpSpPr>
          <a:xfrm>
            <a:off x="680792" y="2413215"/>
            <a:ext cx="10708134" cy="591474"/>
            <a:chOff x="7921466" y="2594892"/>
            <a:chExt cx="10708134" cy="510779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A16EEDD-D12A-B683-D590-FC80FDC10F19}"/>
                </a:ext>
              </a:extLst>
            </p:cNvPr>
            <p:cNvSpPr/>
            <p:nvPr/>
          </p:nvSpPr>
          <p:spPr>
            <a:xfrm>
              <a:off x="8369183" y="2594893"/>
              <a:ext cx="6819335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200" b="1" dirty="0">
                  <a:solidFill>
                    <a:srgbClr val="002060"/>
                  </a:solidFill>
                  <a:latin typeface="Calibri" panose="020F0502020204030204"/>
                </a:rPr>
                <a:t>L’axe de rotation de la Terre est incliné.</a:t>
              </a:r>
            </a:p>
          </p:txBody>
        </p: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A8A45067-B85C-83FE-98B0-DF8183C90CD0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200" b="1" dirty="0">
                  <a:solidFill>
                    <a:srgbClr val="002060"/>
                  </a:solidFill>
                  <a:latin typeface="Calibri" panose="020F0502020204030204"/>
                </a:rPr>
                <a:t>a</a:t>
              </a:r>
            </a:p>
          </p:txBody>
        </p: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F473166C-F189-05CF-8627-342EF2D4745C}"/>
                </a:ext>
              </a:extLst>
            </p:cNvPr>
            <p:cNvSpPr/>
            <p:nvPr/>
          </p:nvSpPr>
          <p:spPr>
            <a:xfrm>
              <a:off x="15264375" y="2594892"/>
              <a:ext cx="1628789" cy="510778"/>
            </a:xfrm>
            <a:prstGeom prst="roundRect">
              <a:avLst/>
            </a:prstGeom>
            <a:solidFill>
              <a:srgbClr val="002060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200" b="1" dirty="0">
                  <a:solidFill>
                    <a:schemeClr val="bg1"/>
                  </a:solidFill>
                  <a:latin typeface="Calibri" panose="020F0502020204030204"/>
                </a:rPr>
                <a:t>Vrai </a:t>
              </a: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19F3BAB-9AC4-093E-B935-18F6D5C4D05A}"/>
                </a:ext>
              </a:extLst>
            </p:cNvPr>
            <p:cNvSpPr/>
            <p:nvPr/>
          </p:nvSpPr>
          <p:spPr>
            <a:xfrm>
              <a:off x="17000811" y="2594893"/>
              <a:ext cx="1628789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200" b="1" dirty="0">
                  <a:solidFill>
                    <a:srgbClr val="002060"/>
                  </a:solidFill>
                  <a:latin typeface="Calibri" panose="020F0502020204030204"/>
                </a:rPr>
                <a:t>Faux  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6BB89827-29C5-FAF5-CACE-78A9455437C3}"/>
              </a:ext>
            </a:extLst>
          </p:cNvPr>
          <p:cNvGrpSpPr/>
          <p:nvPr/>
        </p:nvGrpSpPr>
        <p:grpSpPr>
          <a:xfrm>
            <a:off x="680792" y="3429000"/>
            <a:ext cx="10708134" cy="591474"/>
            <a:chOff x="7921466" y="2594892"/>
            <a:chExt cx="10708134" cy="510779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D5C4C58B-06D8-34C1-B1DB-51A49DFC7385}"/>
                </a:ext>
              </a:extLst>
            </p:cNvPr>
            <p:cNvSpPr/>
            <p:nvPr/>
          </p:nvSpPr>
          <p:spPr>
            <a:xfrm>
              <a:off x="8369183" y="2594893"/>
              <a:ext cx="6819335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200" b="1" dirty="0">
                  <a:solidFill>
                    <a:srgbClr val="002060"/>
                  </a:solidFill>
                  <a:latin typeface="Calibri" panose="020F0502020204030204"/>
                </a:rPr>
                <a:t>Une rotation de la Terre correspond à une nuit.</a:t>
              </a: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01093572-FBE8-4291-1365-6502C7883424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200" b="1" dirty="0">
                  <a:solidFill>
                    <a:srgbClr val="002060"/>
                  </a:solidFill>
                  <a:latin typeface="Calibri" panose="020F0502020204030204"/>
                </a:rPr>
                <a:t>b</a:t>
              </a: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9FBB144F-D0DD-5BA8-4C66-4D7904508EE6}"/>
                </a:ext>
              </a:extLst>
            </p:cNvPr>
            <p:cNvSpPr/>
            <p:nvPr/>
          </p:nvSpPr>
          <p:spPr>
            <a:xfrm>
              <a:off x="15264375" y="2594892"/>
              <a:ext cx="1628789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200" b="1" dirty="0">
                  <a:solidFill>
                    <a:srgbClr val="002060"/>
                  </a:solidFill>
                  <a:latin typeface="Calibri" panose="020F0502020204030204"/>
                </a:rPr>
                <a:t>Vrai 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643A667E-F041-0AE1-CAA9-A6240A421FDE}"/>
                </a:ext>
              </a:extLst>
            </p:cNvPr>
            <p:cNvSpPr/>
            <p:nvPr/>
          </p:nvSpPr>
          <p:spPr>
            <a:xfrm>
              <a:off x="17000811" y="2594893"/>
              <a:ext cx="1628789" cy="510778"/>
            </a:xfrm>
            <a:prstGeom prst="roundRect">
              <a:avLst/>
            </a:prstGeom>
            <a:solidFill>
              <a:srgbClr val="002060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200" b="1" dirty="0">
                  <a:solidFill>
                    <a:schemeClr val="bg1"/>
                  </a:solidFill>
                  <a:latin typeface="Calibri" panose="020F0502020204030204"/>
                </a:rPr>
                <a:t>Faux  </a:t>
              </a: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5660563C-E54B-080D-494A-A368764F6AD0}"/>
              </a:ext>
            </a:extLst>
          </p:cNvPr>
          <p:cNvGrpSpPr/>
          <p:nvPr/>
        </p:nvGrpSpPr>
        <p:grpSpPr>
          <a:xfrm>
            <a:off x="680792" y="4536166"/>
            <a:ext cx="10708134" cy="591474"/>
            <a:chOff x="7921466" y="2594892"/>
            <a:chExt cx="10708134" cy="510779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658E5C92-C265-1C35-F632-0533AFF640DB}"/>
                </a:ext>
              </a:extLst>
            </p:cNvPr>
            <p:cNvSpPr/>
            <p:nvPr/>
          </p:nvSpPr>
          <p:spPr>
            <a:xfrm>
              <a:off x="8369183" y="2594893"/>
              <a:ext cx="6819335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200" b="1" dirty="0">
                  <a:solidFill>
                    <a:srgbClr val="002060"/>
                  </a:solidFill>
                  <a:latin typeface="Calibri" panose="020F0502020204030204"/>
                </a:rPr>
                <a:t>L’axe de rotation de la Terre passent par les deux pôles .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652D3BD-84C8-EB4E-AE0E-9B691DF358A8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200" b="1" dirty="0">
                  <a:solidFill>
                    <a:srgbClr val="002060"/>
                  </a:solidFill>
                  <a:latin typeface="Calibri" panose="020F0502020204030204"/>
                </a:rPr>
                <a:t>c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5D3800B1-87E2-FEC1-4EB2-54393A73A28E}"/>
                </a:ext>
              </a:extLst>
            </p:cNvPr>
            <p:cNvSpPr/>
            <p:nvPr/>
          </p:nvSpPr>
          <p:spPr>
            <a:xfrm>
              <a:off x="15264375" y="2594892"/>
              <a:ext cx="1628789" cy="510778"/>
            </a:xfrm>
            <a:prstGeom prst="roundRect">
              <a:avLst/>
            </a:prstGeom>
            <a:solidFill>
              <a:srgbClr val="002060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200" b="1" dirty="0">
                  <a:solidFill>
                    <a:schemeClr val="bg1"/>
                  </a:solidFill>
                  <a:latin typeface="Calibri" panose="020F0502020204030204"/>
                </a:rPr>
                <a:t>Vrai 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7F50F508-6C79-6AA6-3A32-D490E61F1DFA}"/>
                </a:ext>
              </a:extLst>
            </p:cNvPr>
            <p:cNvSpPr/>
            <p:nvPr/>
          </p:nvSpPr>
          <p:spPr>
            <a:xfrm>
              <a:off x="17000811" y="2594893"/>
              <a:ext cx="1628789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200" b="1" dirty="0">
                  <a:solidFill>
                    <a:srgbClr val="002060"/>
                  </a:solidFill>
                  <a:latin typeface="Calibri" panose="020F0502020204030204"/>
                </a:rPr>
                <a:t>Faux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900715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>
          <a:extLst>
            <a:ext uri="{FF2B5EF4-FFF2-40B4-BE49-F238E27FC236}">
              <a16:creationId xmlns:a16="http://schemas.microsoft.com/office/drawing/2014/main" id="{71099238-D836-F3EB-ECBB-5F57B1F34D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e 12">
            <a:extLst>
              <a:ext uri="{FF2B5EF4-FFF2-40B4-BE49-F238E27FC236}">
                <a16:creationId xmlns:a16="http://schemas.microsoft.com/office/drawing/2014/main" id="{839F1947-986D-593A-3672-D6248C92CCC1}"/>
              </a:ext>
            </a:extLst>
          </p:cNvPr>
          <p:cNvGrpSpPr/>
          <p:nvPr/>
        </p:nvGrpSpPr>
        <p:grpSpPr>
          <a:xfrm>
            <a:off x="3912278" y="1723038"/>
            <a:ext cx="4883808" cy="4502813"/>
            <a:chOff x="3912278" y="1723038"/>
            <a:chExt cx="4883808" cy="4502813"/>
          </a:xfrm>
        </p:grpSpPr>
        <p:pic>
          <p:nvPicPr>
            <p:cNvPr id="14" name="Image 13" descr="Une image contenant capture d’écran, cercle, carte, diagramme&#10;&#10;Le contenu généré par l’IA peut être incorrect.">
              <a:extLst>
                <a:ext uri="{FF2B5EF4-FFF2-40B4-BE49-F238E27FC236}">
                  <a16:creationId xmlns:a16="http://schemas.microsoft.com/office/drawing/2014/main" id="{3BD71041-B405-9643-544D-156915C6285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6404" r="51484" b="7254"/>
            <a:stretch>
              <a:fillRect/>
            </a:stretch>
          </p:blipFill>
          <p:spPr>
            <a:xfrm>
              <a:off x="3912278" y="1723038"/>
              <a:ext cx="4367441" cy="4502813"/>
            </a:xfrm>
            <a:prstGeom prst="rect">
              <a:avLst/>
            </a:prstGeom>
          </p:spPr>
        </p:pic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DD54CDE1-2228-D5BF-C0F0-2A8E64618842}"/>
                </a:ext>
              </a:extLst>
            </p:cNvPr>
            <p:cNvGrpSpPr/>
            <p:nvPr/>
          </p:nvGrpSpPr>
          <p:grpSpPr>
            <a:xfrm>
              <a:off x="4563906" y="2261393"/>
              <a:ext cx="4232180" cy="3863016"/>
              <a:chOff x="4563906" y="2261393"/>
              <a:chExt cx="4232180" cy="3863016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B538363A-81F8-9B5F-646C-E3AF31F072D3}"/>
                  </a:ext>
                </a:extLst>
              </p:cNvPr>
              <p:cNvSpPr/>
              <p:nvPr/>
            </p:nvSpPr>
            <p:spPr>
              <a:xfrm>
                <a:off x="6666834" y="2261393"/>
                <a:ext cx="2129252" cy="373224"/>
              </a:xfrm>
              <a:prstGeom prst="roundRect">
                <a:avLst/>
              </a:prstGeom>
              <a:solidFill>
                <a:schemeClr val="bg1"/>
              </a:solidFill>
              <a:ln w="63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b="1" dirty="0">
                    <a:solidFill>
                      <a:schemeClr val="tx1"/>
                    </a:solidFill>
                  </a:rPr>
                  <a:t>1</a:t>
                </a:r>
                <a:r>
                  <a:rPr lang="fr-FR" dirty="0">
                    <a:solidFill>
                      <a:schemeClr val="tx1"/>
                    </a:solidFill>
                  </a:rPr>
                  <a:t>………………………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4D8FCD9E-E39F-C48F-355B-3E34AB2653C4}"/>
                  </a:ext>
                </a:extLst>
              </p:cNvPr>
              <p:cNvSpPr/>
              <p:nvPr/>
            </p:nvSpPr>
            <p:spPr>
              <a:xfrm>
                <a:off x="4563906" y="4859965"/>
                <a:ext cx="1532092" cy="513179"/>
              </a:xfrm>
              <a:prstGeom prst="roundRect">
                <a:avLst/>
              </a:prstGeom>
              <a:solidFill>
                <a:schemeClr val="bg1"/>
              </a:solidFill>
              <a:ln w="63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b="1" dirty="0">
                    <a:solidFill>
                      <a:schemeClr val="tx1"/>
                    </a:solidFill>
                  </a:rPr>
                  <a:t>2 . Région </a:t>
                </a:r>
                <a:r>
                  <a:rPr lang="fr-FR" dirty="0">
                    <a:solidFill>
                      <a:schemeClr val="tx1"/>
                    </a:solidFill>
                  </a:rPr>
                  <a:t>………………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FCFFCA7C-FEAB-A666-1566-921A618F6079}"/>
                  </a:ext>
                </a:extLst>
              </p:cNvPr>
              <p:cNvSpPr/>
              <p:nvPr/>
            </p:nvSpPr>
            <p:spPr>
              <a:xfrm>
                <a:off x="4563906" y="5611230"/>
                <a:ext cx="1532092" cy="513179"/>
              </a:xfrm>
              <a:prstGeom prst="roundRect">
                <a:avLst/>
              </a:prstGeom>
              <a:solidFill>
                <a:schemeClr val="bg1"/>
              </a:solidFill>
              <a:ln w="63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b="1" dirty="0">
                    <a:solidFill>
                      <a:schemeClr val="tx1"/>
                    </a:solidFill>
                  </a:rPr>
                  <a:t>3 .</a:t>
                </a:r>
                <a:r>
                  <a:rPr lang="fr-FR" dirty="0">
                    <a:solidFill>
                      <a:schemeClr val="tx1"/>
                    </a:solidFill>
                  </a:rPr>
                  <a:t>………………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4" name="Flèche : bas 23">
                <a:extLst>
                  <a:ext uri="{FF2B5EF4-FFF2-40B4-BE49-F238E27FC236}">
                    <a16:creationId xmlns:a16="http://schemas.microsoft.com/office/drawing/2014/main" id="{72587E19-3C34-DF42-216B-697B846A3A8A}"/>
                  </a:ext>
                </a:extLst>
              </p:cNvPr>
              <p:cNvSpPr/>
              <p:nvPr/>
            </p:nvSpPr>
            <p:spPr>
              <a:xfrm>
                <a:off x="5115348" y="5430034"/>
                <a:ext cx="429208" cy="124305"/>
              </a:xfrm>
              <a:prstGeom prst="downArrow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ectangle : coins arrondis 24">
                <a:extLst>
                  <a:ext uri="{FF2B5EF4-FFF2-40B4-BE49-F238E27FC236}">
                    <a16:creationId xmlns:a16="http://schemas.microsoft.com/office/drawing/2014/main" id="{09939A45-926E-DBFF-EF01-9E79FD0A4A10}"/>
                  </a:ext>
                </a:extLst>
              </p:cNvPr>
              <p:cNvSpPr/>
              <p:nvPr/>
            </p:nvSpPr>
            <p:spPr>
              <a:xfrm>
                <a:off x="7263994" y="4803074"/>
                <a:ext cx="1532092" cy="513179"/>
              </a:xfrm>
              <a:prstGeom prst="roundRect">
                <a:avLst/>
              </a:prstGeom>
              <a:solidFill>
                <a:schemeClr val="bg1"/>
              </a:solidFill>
              <a:ln w="63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b="1" dirty="0">
                    <a:solidFill>
                      <a:schemeClr val="tx1"/>
                    </a:solidFill>
                  </a:rPr>
                  <a:t>4 . Région </a:t>
                </a:r>
                <a:r>
                  <a:rPr lang="fr-FR" dirty="0">
                    <a:solidFill>
                      <a:schemeClr val="tx1"/>
                    </a:solidFill>
                  </a:rPr>
                  <a:t>………………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23937FA2-09DF-20A4-3D0F-017013CE6051}"/>
                  </a:ext>
                </a:extLst>
              </p:cNvPr>
              <p:cNvSpPr/>
              <p:nvPr/>
            </p:nvSpPr>
            <p:spPr>
              <a:xfrm>
                <a:off x="7263994" y="5554339"/>
                <a:ext cx="1532092" cy="513179"/>
              </a:xfrm>
              <a:prstGeom prst="roundRect">
                <a:avLst/>
              </a:prstGeom>
              <a:solidFill>
                <a:schemeClr val="bg1"/>
              </a:solidFill>
              <a:ln w="63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b="1" dirty="0">
                    <a:solidFill>
                      <a:schemeClr val="tx1"/>
                    </a:solidFill>
                  </a:rPr>
                  <a:t>5 .</a:t>
                </a:r>
                <a:r>
                  <a:rPr lang="fr-FR" dirty="0">
                    <a:solidFill>
                      <a:schemeClr val="tx1"/>
                    </a:solidFill>
                  </a:rPr>
                  <a:t>………………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Flèche : bas 26">
                <a:extLst>
                  <a:ext uri="{FF2B5EF4-FFF2-40B4-BE49-F238E27FC236}">
                    <a16:creationId xmlns:a16="http://schemas.microsoft.com/office/drawing/2014/main" id="{139D37A5-9F33-BA0F-509E-66248A7D1E4B}"/>
                  </a:ext>
                </a:extLst>
              </p:cNvPr>
              <p:cNvSpPr/>
              <p:nvPr/>
            </p:nvSpPr>
            <p:spPr>
              <a:xfrm>
                <a:off x="7815436" y="5373143"/>
                <a:ext cx="429208" cy="124305"/>
              </a:xfrm>
              <a:prstGeom prst="downArrow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30" name="Google Shape;898;p41">
            <a:extLst>
              <a:ext uri="{FF2B5EF4-FFF2-40B4-BE49-F238E27FC236}">
                <a16:creationId xmlns:a16="http://schemas.microsoft.com/office/drawing/2014/main" id="{972B97DB-1FEB-9EBD-B256-221B17122B4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616094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Titre 1">
            <a:extLst>
              <a:ext uri="{FF2B5EF4-FFF2-40B4-BE49-F238E27FC236}">
                <a16:creationId xmlns:a16="http://schemas.microsoft.com/office/drawing/2014/main" id="{BE22ED13-E15B-F2CD-F20B-AE20299BD8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</p:spPr>
        <p:txBody>
          <a:bodyPr/>
          <a:lstStyle/>
          <a:p>
            <a:pPr defTabSz="342900">
              <a:spcAft>
                <a:spcPts val="300"/>
              </a:spcAft>
              <a:defRPr/>
            </a:pPr>
            <a:r>
              <a:rPr lang="fr-FR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Voici une autre question.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341EBC04-4E57-3332-ADDC-66C0F6DFB1A6}"/>
              </a:ext>
            </a:extLst>
          </p:cNvPr>
          <p:cNvSpPr txBox="1"/>
          <p:nvPr/>
        </p:nvSpPr>
        <p:spPr>
          <a:xfrm>
            <a:off x="712065" y="1175422"/>
            <a:ext cx="1076786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>
              <a:defRPr/>
            </a:pPr>
            <a:r>
              <a:rPr lang="fr-FR" sz="2400" b="1" kern="1200" dirty="0">
                <a:solidFill>
                  <a:prstClr val="black"/>
                </a:solidFill>
                <a:latin typeface="Calibri" panose="020F0502020204030204"/>
                <a:cs typeface="Arial"/>
              </a:rPr>
              <a:t>3. Complétez par : axe de rotation ; éclairée ; sombre ; jour ; nuit. </a:t>
            </a:r>
          </a:p>
        </p:txBody>
      </p:sp>
      <p:sp>
        <p:nvSpPr>
          <p:cNvPr id="33" name="Google Shape;883;p40">
            <a:extLst>
              <a:ext uri="{FF2B5EF4-FFF2-40B4-BE49-F238E27FC236}">
                <a16:creationId xmlns:a16="http://schemas.microsoft.com/office/drawing/2014/main" id="{ABB2852E-FE11-287F-00B3-D745AD4AB074}"/>
              </a:ext>
            </a:extLst>
          </p:cNvPr>
          <p:cNvSpPr txBox="1">
            <a:spLocks/>
          </p:cNvSpPr>
          <p:nvPr/>
        </p:nvSpPr>
        <p:spPr>
          <a:xfrm>
            <a:off x="791138" y="632149"/>
            <a:ext cx="5822394" cy="326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None/>
              <a:defRPr sz="105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28600">
              <a:spcBef>
                <a:spcPts val="0"/>
              </a:spcBef>
              <a:buSzPts val="1000"/>
            </a:pP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L’</a:t>
            </a:r>
            <a:r>
              <a:rPr lang="fr-FR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enseignant·e</a:t>
            </a: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clarifie la question et peut utiliser l’alternance linguistique si besoin.</a:t>
            </a:r>
          </a:p>
        </p:txBody>
      </p:sp>
      <p:pic>
        <p:nvPicPr>
          <p:cNvPr id="34" name="Google Shape;1005;p49">
            <a:extLst>
              <a:ext uri="{FF2B5EF4-FFF2-40B4-BE49-F238E27FC236}">
                <a16:creationId xmlns:a16="http://schemas.microsoft.com/office/drawing/2014/main" id="{9C87E3BA-297D-D86F-3896-58D9F05A679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932668" y="248258"/>
            <a:ext cx="648055" cy="6480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64798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>
          <a:extLst>
            <a:ext uri="{FF2B5EF4-FFF2-40B4-BE49-F238E27FC236}">
              <a16:creationId xmlns:a16="http://schemas.microsoft.com/office/drawing/2014/main" id="{B01D86AB-AD4D-23AB-AF50-7675C37301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8" name="Google Shape;898;p41">
            <a:extLst>
              <a:ext uri="{FF2B5EF4-FFF2-40B4-BE49-F238E27FC236}">
                <a16:creationId xmlns:a16="http://schemas.microsoft.com/office/drawing/2014/main" id="{6786AA11-7A4D-B5AC-98F7-620DA0B8BB2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616094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D1D923BA-F2C7-2B3D-0B3D-6DEF053B9A9A}"/>
              </a:ext>
            </a:extLst>
          </p:cNvPr>
          <p:cNvGrpSpPr/>
          <p:nvPr/>
        </p:nvGrpSpPr>
        <p:grpSpPr>
          <a:xfrm>
            <a:off x="3912278" y="1723038"/>
            <a:ext cx="4883808" cy="4502813"/>
            <a:chOff x="3912278" y="1723038"/>
            <a:chExt cx="4883808" cy="4502813"/>
          </a:xfrm>
        </p:grpSpPr>
        <p:pic>
          <p:nvPicPr>
            <p:cNvPr id="2" name="Image 1" descr="Une image contenant capture d’écran, cercle, carte, diagramme&#10;&#10;Le contenu généré par l’IA peut être incorrect.">
              <a:extLst>
                <a:ext uri="{FF2B5EF4-FFF2-40B4-BE49-F238E27FC236}">
                  <a16:creationId xmlns:a16="http://schemas.microsoft.com/office/drawing/2014/main" id="{F425351E-9246-CB88-3834-9B401CAF1B4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6404" r="51484" b="7254"/>
            <a:stretch>
              <a:fillRect/>
            </a:stretch>
          </p:blipFill>
          <p:spPr>
            <a:xfrm>
              <a:off x="3912278" y="1723038"/>
              <a:ext cx="4367441" cy="4502813"/>
            </a:xfrm>
            <a:prstGeom prst="rect">
              <a:avLst/>
            </a:prstGeom>
          </p:spPr>
        </p:pic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75C67F0F-892F-51C2-2167-35495CB1ABA7}"/>
                </a:ext>
              </a:extLst>
            </p:cNvPr>
            <p:cNvGrpSpPr/>
            <p:nvPr/>
          </p:nvGrpSpPr>
          <p:grpSpPr>
            <a:xfrm>
              <a:off x="4563906" y="2261393"/>
              <a:ext cx="4232180" cy="3863016"/>
              <a:chOff x="4563906" y="2261393"/>
              <a:chExt cx="4232180" cy="3863016"/>
            </a:xfrm>
          </p:grpSpPr>
          <p:sp>
            <p:nvSpPr>
              <p:cNvPr id="3" name="Rectangle : coins arrondis 2">
                <a:extLst>
                  <a:ext uri="{FF2B5EF4-FFF2-40B4-BE49-F238E27FC236}">
                    <a16:creationId xmlns:a16="http://schemas.microsoft.com/office/drawing/2014/main" id="{AAC917DA-8572-FEF0-021C-3A85397AC1AD}"/>
                  </a:ext>
                </a:extLst>
              </p:cNvPr>
              <p:cNvSpPr/>
              <p:nvPr/>
            </p:nvSpPr>
            <p:spPr>
              <a:xfrm>
                <a:off x="6666834" y="2261393"/>
                <a:ext cx="2001305" cy="373224"/>
              </a:xfrm>
              <a:prstGeom prst="roundRect">
                <a:avLst/>
              </a:prstGeom>
              <a:solidFill>
                <a:schemeClr val="bg1"/>
              </a:solidFill>
              <a:ln w="63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600" b="1" dirty="0">
                    <a:solidFill>
                      <a:schemeClr val="tx1"/>
                    </a:solidFill>
                  </a:rPr>
                  <a:t>1</a:t>
                </a:r>
                <a:r>
                  <a:rPr lang="fr-FR" sz="1600" dirty="0">
                    <a:solidFill>
                      <a:schemeClr val="tx1"/>
                    </a:solidFill>
                  </a:rPr>
                  <a:t>- </a:t>
                </a:r>
                <a:r>
                  <a:rPr lang="fr-FR" sz="1800" b="1" kern="1200" dirty="0">
                    <a:solidFill>
                      <a:srgbClr val="FF0000"/>
                    </a:solidFill>
                    <a:latin typeface="Calibri" panose="020F0502020204030204"/>
                    <a:cs typeface="Arial"/>
                  </a:rPr>
                  <a:t>Axe de rotation </a:t>
                </a:r>
                <a:endParaRPr lang="en-US" sz="16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8BEC648E-36B3-1792-0F6F-CC6059FCB140}"/>
                  </a:ext>
                </a:extLst>
              </p:cNvPr>
              <p:cNvSpPr/>
              <p:nvPr/>
            </p:nvSpPr>
            <p:spPr>
              <a:xfrm>
                <a:off x="4563906" y="4859965"/>
                <a:ext cx="1532092" cy="513179"/>
              </a:xfrm>
              <a:prstGeom prst="roundRect">
                <a:avLst/>
              </a:prstGeom>
              <a:solidFill>
                <a:schemeClr val="bg1"/>
              </a:solidFill>
              <a:ln w="63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b="1" dirty="0">
                    <a:solidFill>
                      <a:schemeClr val="tx1"/>
                    </a:solidFill>
                  </a:rPr>
                  <a:t>2 . Zone </a:t>
                </a:r>
                <a:r>
                  <a:rPr lang="fr-FR" sz="1800" b="1" kern="1200" dirty="0">
                    <a:solidFill>
                      <a:srgbClr val="FF0000"/>
                    </a:solidFill>
                    <a:latin typeface="Calibri" panose="020F0502020204030204"/>
                    <a:cs typeface="Arial"/>
                  </a:rPr>
                  <a:t>éclairée</a:t>
                </a:r>
                <a:endParaRPr lang="en-US" sz="1600" b="1" kern="1200" dirty="0">
                  <a:solidFill>
                    <a:srgbClr val="FF0000"/>
                  </a:solidFill>
                  <a:latin typeface="Calibri" panose="020F0502020204030204"/>
                  <a:cs typeface="Arial"/>
                </a:endParaRPr>
              </a:p>
            </p:txBody>
          </p:sp>
          <p:sp>
            <p:nvSpPr>
              <p:cNvPr id="5" name="Rectangle : coins arrondis 4">
                <a:extLst>
                  <a:ext uri="{FF2B5EF4-FFF2-40B4-BE49-F238E27FC236}">
                    <a16:creationId xmlns:a16="http://schemas.microsoft.com/office/drawing/2014/main" id="{6CB08A3B-9172-AE8B-785F-C32D28056B65}"/>
                  </a:ext>
                </a:extLst>
              </p:cNvPr>
              <p:cNvSpPr/>
              <p:nvPr/>
            </p:nvSpPr>
            <p:spPr>
              <a:xfrm>
                <a:off x="4563906" y="5611230"/>
                <a:ext cx="1532092" cy="513179"/>
              </a:xfrm>
              <a:prstGeom prst="roundRect">
                <a:avLst/>
              </a:prstGeom>
              <a:solidFill>
                <a:schemeClr val="bg1"/>
              </a:solidFill>
              <a:ln w="63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b="1" dirty="0">
                    <a:solidFill>
                      <a:schemeClr val="tx1"/>
                    </a:solidFill>
                  </a:rPr>
                  <a:t>3- </a:t>
                </a:r>
                <a:r>
                  <a:rPr lang="fr-FR" sz="1800" b="1" dirty="0">
                    <a:solidFill>
                      <a:srgbClr val="FF0000"/>
                    </a:solidFill>
                  </a:rPr>
                  <a:t>Jour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6" name="Flèche : bas 5">
                <a:extLst>
                  <a:ext uri="{FF2B5EF4-FFF2-40B4-BE49-F238E27FC236}">
                    <a16:creationId xmlns:a16="http://schemas.microsoft.com/office/drawing/2014/main" id="{F09F8296-D57C-387F-CC12-75EAE4736918}"/>
                  </a:ext>
                </a:extLst>
              </p:cNvPr>
              <p:cNvSpPr/>
              <p:nvPr/>
            </p:nvSpPr>
            <p:spPr>
              <a:xfrm>
                <a:off x="5115348" y="5430034"/>
                <a:ext cx="429208" cy="124305"/>
              </a:xfrm>
              <a:prstGeom prst="downArrow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Rectangle : coins arrondis 6">
                <a:extLst>
                  <a:ext uri="{FF2B5EF4-FFF2-40B4-BE49-F238E27FC236}">
                    <a16:creationId xmlns:a16="http://schemas.microsoft.com/office/drawing/2014/main" id="{BF6FDA71-8BF9-40DE-A0D2-78787EEDA1AD}"/>
                  </a:ext>
                </a:extLst>
              </p:cNvPr>
              <p:cNvSpPr/>
              <p:nvPr/>
            </p:nvSpPr>
            <p:spPr>
              <a:xfrm>
                <a:off x="7263994" y="4803074"/>
                <a:ext cx="1532092" cy="513179"/>
              </a:xfrm>
              <a:prstGeom prst="roundRect">
                <a:avLst/>
              </a:prstGeom>
              <a:solidFill>
                <a:schemeClr val="bg1"/>
              </a:solidFill>
              <a:ln w="63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b="1" dirty="0">
                    <a:solidFill>
                      <a:schemeClr val="tx1"/>
                    </a:solidFill>
                  </a:rPr>
                  <a:t>4 . Zone </a:t>
                </a:r>
                <a:r>
                  <a:rPr lang="fr-FR" sz="1800" b="1" kern="1200" dirty="0">
                    <a:solidFill>
                      <a:srgbClr val="FF0000"/>
                    </a:solidFill>
                    <a:latin typeface="Calibri" panose="020F0502020204030204"/>
                    <a:cs typeface="Arial"/>
                  </a:rPr>
                  <a:t>sombre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C1E46C16-8285-2E8F-AD15-DA70D5CF3BF8}"/>
                  </a:ext>
                </a:extLst>
              </p:cNvPr>
              <p:cNvSpPr/>
              <p:nvPr/>
            </p:nvSpPr>
            <p:spPr>
              <a:xfrm>
                <a:off x="7263994" y="5554339"/>
                <a:ext cx="1532092" cy="513179"/>
              </a:xfrm>
              <a:prstGeom prst="roundRect">
                <a:avLst/>
              </a:prstGeom>
              <a:solidFill>
                <a:schemeClr val="bg1"/>
              </a:solidFill>
              <a:ln w="63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b="1" dirty="0">
                    <a:solidFill>
                      <a:schemeClr val="tx1"/>
                    </a:solidFill>
                  </a:rPr>
                  <a:t>5- </a:t>
                </a:r>
                <a:r>
                  <a:rPr lang="fr-FR" sz="1800" b="1" dirty="0">
                    <a:solidFill>
                      <a:srgbClr val="FF0000"/>
                    </a:solidFill>
                  </a:rPr>
                  <a:t>Nuit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4" name="Flèche : bas 23">
                <a:extLst>
                  <a:ext uri="{FF2B5EF4-FFF2-40B4-BE49-F238E27FC236}">
                    <a16:creationId xmlns:a16="http://schemas.microsoft.com/office/drawing/2014/main" id="{C0A17780-A594-CED9-E01B-F2C747ADB229}"/>
                  </a:ext>
                </a:extLst>
              </p:cNvPr>
              <p:cNvSpPr/>
              <p:nvPr/>
            </p:nvSpPr>
            <p:spPr>
              <a:xfrm>
                <a:off x="7815436" y="5373143"/>
                <a:ext cx="429208" cy="124305"/>
              </a:xfrm>
              <a:prstGeom prst="downArrow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33" name="Titre 1">
            <a:extLst>
              <a:ext uri="{FF2B5EF4-FFF2-40B4-BE49-F238E27FC236}">
                <a16:creationId xmlns:a16="http://schemas.microsoft.com/office/drawing/2014/main" id="{62F8C17D-44BB-DC56-8C45-71B05FF44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483" y="400789"/>
            <a:ext cx="10529279" cy="267549"/>
          </a:xfrm>
        </p:spPr>
        <p:txBody>
          <a:bodyPr/>
          <a:lstStyle/>
          <a:p>
            <a:pPr defTabSz="342900">
              <a:spcAft>
                <a:spcPts val="300"/>
              </a:spcAft>
              <a:defRPr/>
            </a:pPr>
            <a:r>
              <a:rPr lang="fr-FR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Parfait ! </a:t>
            </a:r>
            <a:endParaRPr lang="fr-FR" sz="18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2209547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Google Shape;958;p44"/>
          <p:cNvSpPr txBox="1">
            <a:spLocks noGrp="1"/>
          </p:cNvSpPr>
          <p:nvPr>
            <p:ph type="body" idx="1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 dirty="0"/>
              <a:t>10 min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3" name="Google Shape;963;p45"/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Maintenant, vous allez travailler en binôme. Chacun prend 3 minutes pour réaliser l’activité de la page 48 sur le livret. Ensuite, vous comparez vos réponses en justifiant.</a:t>
            </a:r>
            <a:endParaRPr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64" name="Google Shape;964;p45"/>
          <p:cNvSpPr txBox="1">
            <a:spLocks noGrp="1"/>
          </p:cNvSpPr>
          <p:nvPr>
            <p:ph type="body" idx="1"/>
          </p:nvPr>
        </p:nvSpPr>
        <p:spPr>
          <a:xfrm>
            <a:off x="935304" y="750834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Lire et expliquer les consignes aux élèves. Puis suivre de près les élèves et apporter de l’aide si nécessaire. </a:t>
            </a:r>
            <a:endParaRPr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14733A0-DF3B-CCCA-77C6-54E7A697F2AF}"/>
              </a:ext>
            </a:extLst>
          </p:cNvPr>
          <p:cNvGrpSpPr/>
          <p:nvPr/>
        </p:nvGrpSpPr>
        <p:grpSpPr>
          <a:xfrm>
            <a:off x="3946012" y="1050161"/>
            <a:ext cx="4242234" cy="5489546"/>
            <a:chOff x="3946012" y="1050161"/>
            <a:chExt cx="4242234" cy="5489546"/>
          </a:xfrm>
        </p:grpSpPr>
        <p:pic>
          <p:nvPicPr>
            <p:cNvPr id="5" name="Image 4" descr="Une image contenant ciel, plein air, arbre, texte&#10;&#10;Le contenu généré par l’IA peut être incorrect.">
              <a:extLst>
                <a:ext uri="{FF2B5EF4-FFF2-40B4-BE49-F238E27FC236}">
                  <a16:creationId xmlns:a16="http://schemas.microsoft.com/office/drawing/2014/main" id="{9AD6BF5A-6C43-E804-9047-E7E92455BF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2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946012" y="1050161"/>
              <a:ext cx="4242233" cy="1818100"/>
            </a:xfrm>
            <a:prstGeom prst="rect">
              <a:avLst/>
            </a:prstGeom>
          </p:spPr>
        </p:pic>
        <p:pic>
          <p:nvPicPr>
            <p:cNvPr id="7" name="Image 6" descr="Une image contenant texte, capture d’écran, Police, logiciel&#10;&#10;Le contenu généré par l’IA peut être incorrect.">
              <a:extLst>
                <a:ext uri="{FF2B5EF4-FFF2-40B4-BE49-F238E27FC236}">
                  <a16:creationId xmlns:a16="http://schemas.microsoft.com/office/drawing/2014/main" id="{B095DF48-0DDE-DBD8-75E1-8DACD531258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2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946012" y="2979768"/>
              <a:ext cx="4242234" cy="3559939"/>
            </a:xfrm>
            <a:prstGeom prst="rect">
              <a:avLst/>
            </a:prstGeom>
          </p:spPr>
        </p:pic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0C7C67AE-D03B-DBBE-FA0C-7AB99C93067C}"/>
              </a:ext>
            </a:extLst>
          </p:cNvPr>
          <p:cNvSpPr/>
          <p:nvPr/>
        </p:nvSpPr>
        <p:spPr>
          <a:xfrm>
            <a:off x="5547280" y="6274952"/>
            <a:ext cx="1148080" cy="29932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Page 48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2" name="Google Shape;982;p47"/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Le temps est terminé. </a:t>
            </a:r>
            <a:endParaRPr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83" name="Google Shape;983;p47"/>
          <p:cNvSpPr txBox="1">
            <a:spLocks noGrp="1"/>
          </p:cNvSpPr>
          <p:nvPr>
            <p:ph type="body" idx="2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</a:pPr>
            <a:endParaRPr>
              <a:solidFill>
                <a:srgbClr val="A5A5A5"/>
              </a:solidFill>
            </a:endParaRPr>
          </a:p>
        </p:txBody>
      </p:sp>
      <p:sp>
        <p:nvSpPr>
          <p:cNvPr id="984" name="Google Shape;984;p47"/>
          <p:cNvSpPr/>
          <p:nvPr/>
        </p:nvSpPr>
        <p:spPr>
          <a:xfrm>
            <a:off x="4327156" y="1899780"/>
            <a:ext cx="3728187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Temps Écoulé</a:t>
            </a:r>
            <a:endParaRPr dirty="0"/>
          </a:p>
        </p:txBody>
      </p:sp>
      <p:pic>
        <p:nvPicPr>
          <p:cNvPr id="985" name="Google Shape;985;p47"/>
          <p:cNvPicPr preferRelativeResize="0"/>
          <p:nvPr/>
        </p:nvPicPr>
        <p:blipFill rotWithShape="1">
          <a:blip r:embed="rId3">
            <a:alphaModFix/>
          </a:blip>
          <a:srcRect l="10491" t="15401" r="10044" b="20982"/>
          <a:stretch/>
        </p:blipFill>
        <p:spPr>
          <a:xfrm>
            <a:off x="4495800" y="2989489"/>
            <a:ext cx="3390900" cy="2714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0" name="Google Shape;990;p48"/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Correction.</a:t>
            </a:r>
            <a:endParaRPr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91" name="Google Shape;991;p48"/>
          <p:cNvSpPr txBox="1">
            <a:spLocks noGrp="1"/>
          </p:cNvSpPr>
          <p:nvPr>
            <p:ph type="body" idx="2"/>
          </p:nvPr>
        </p:nvSpPr>
        <p:spPr>
          <a:xfrm>
            <a:off x="935305" y="629426"/>
            <a:ext cx="9673702" cy="26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000"/>
              <a:buNone/>
            </a:pPr>
            <a:r>
              <a:rPr lang="fr-FR" sz="1100" dirty="0">
                <a:solidFill>
                  <a:srgbClr val="A5A5A5"/>
                </a:solidFill>
              </a:rPr>
              <a:t>Invitez les élèves à passer au tableau pour rédiger leurs réponses.</a:t>
            </a:r>
            <a:endParaRPr sz="1100" dirty="0"/>
          </a:p>
        </p:txBody>
      </p:sp>
      <p:pic>
        <p:nvPicPr>
          <p:cNvPr id="992" name="Google Shape;992;p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932668" y="248258"/>
            <a:ext cx="648055" cy="64805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 descr="Une image contenant ciel, plein air, arbre, texte&#10;&#10;Le contenu généré par l’IA peut être incorrect.">
            <a:extLst>
              <a:ext uri="{FF2B5EF4-FFF2-40B4-BE49-F238E27FC236}">
                <a16:creationId xmlns:a16="http://schemas.microsoft.com/office/drawing/2014/main" id="{336ED656-F720-E392-9789-2B7E708FA5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95534" y="1103128"/>
            <a:ext cx="9400932" cy="4028972"/>
          </a:xfrm>
          <a:prstGeom prst="rect">
            <a:avLst/>
          </a:prstGeom>
        </p:spPr>
      </p:pic>
      <p:pic>
        <p:nvPicPr>
          <p:cNvPr id="5" name="Image 4" descr="Une image contenant texte, capture d’écran, Police, logiciel&#10;&#10;Le contenu généré par l’IA peut être incorrect.">
            <a:extLst>
              <a:ext uri="{FF2B5EF4-FFF2-40B4-BE49-F238E27FC236}">
                <a16:creationId xmlns:a16="http://schemas.microsoft.com/office/drawing/2014/main" id="{7CB13C14-B7C3-AFED-9666-C725F0A3D9E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b="87381"/>
          <a:stretch>
            <a:fillRect/>
          </a:stretch>
        </p:blipFill>
        <p:spPr>
          <a:xfrm>
            <a:off x="208483" y="5132100"/>
            <a:ext cx="11775034" cy="1246919"/>
          </a:xfrm>
          <a:prstGeom prst="rect">
            <a:avLst/>
          </a:prstGeom>
        </p:spPr>
      </p:pic>
      <p:pic>
        <p:nvPicPr>
          <p:cNvPr id="1026" name="Picture 2" descr="OK png images | PNGEgg">
            <a:extLst>
              <a:ext uri="{FF2B5EF4-FFF2-40B4-BE49-F238E27FC236}">
                <a16:creationId xmlns:a16="http://schemas.microsoft.com/office/drawing/2014/main" id="{008EB12A-FB3B-B1F0-988E-2463D90522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7777" y="5742355"/>
            <a:ext cx="494749" cy="486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texte, capture d’écran, Police, logiciel&#10;&#10;Le contenu généré par l’IA peut être incorrect.">
            <a:extLst>
              <a:ext uri="{FF2B5EF4-FFF2-40B4-BE49-F238E27FC236}">
                <a16:creationId xmlns:a16="http://schemas.microsoft.com/office/drawing/2014/main" id="{DB08FA2C-358B-DAAF-F2E1-7CAF0A705E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t="12413" b="66396"/>
          <a:stretch>
            <a:fillRect/>
          </a:stretch>
        </p:blipFill>
        <p:spPr>
          <a:xfrm>
            <a:off x="227533" y="4526055"/>
            <a:ext cx="11775034" cy="2093820"/>
          </a:xfrm>
          <a:prstGeom prst="rect">
            <a:avLst/>
          </a:prstGeom>
        </p:spPr>
      </p:pic>
      <p:sp>
        <p:nvSpPr>
          <p:cNvPr id="1003" name="Google Shape;1003;p49"/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Prenez la correction sur vos livrets.</a:t>
            </a:r>
            <a:endParaRPr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04" name="Google Shape;1004;p49"/>
          <p:cNvSpPr txBox="1">
            <a:spLocks noGrp="1"/>
          </p:cNvSpPr>
          <p:nvPr>
            <p:ph type="body" idx="2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000"/>
              <a:buNone/>
            </a:pPr>
            <a:r>
              <a:rPr lang="fr-FR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Invitez les élèves à passer au tableau pour rédiger leurs réponses.</a:t>
            </a:r>
            <a:endParaRPr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005" name="Google Shape;1005;p4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932668" y="248258"/>
            <a:ext cx="648055" cy="64805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 descr="Une image contenant ciel, plein air, arbre, texte&#10;&#10;Le contenu généré par l’IA peut être incorrect.">
            <a:extLst>
              <a:ext uri="{FF2B5EF4-FFF2-40B4-BE49-F238E27FC236}">
                <a16:creationId xmlns:a16="http://schemas.microsoft.com/office/drawing/2014/main" id="{462CC00A-B4ED-C0F0-A9F9-31FC9C94F4F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40792" y="1050161"/>
            <a:ext cx="8110416" cy="3475894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D2DD945-C4BB-7058-9DF2-DF711C1E6B4C}"/>
              </a:ext>
            </a:extLst>
          </p:cNvPr>
          <p:cNvSpPr txBox="1"/>
          <p:nvPr/>
        </p:nvSpPr>
        <p:spPr>
          <a:xfrm>
            <a:off x="4488871" y="5401590"/>
            <a:ext cx="13946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éclairé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B4300D2-49C3-3CCB-4DC9-9BD48600280F}"/>
              </a:ext>
            </a:extLst>
          </p:cNvPr>
          <p:cNvSpPr txBox="1"/>
          <p:nvPr/>
        </p:nvSpPr>
        <p:spPr>
          <a:xfrm>
            <a:off x="4285672" y="5958829"/>
            <a:ext cx="13946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sombre 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2">
          <a:extLst>
            <a:ext uri="{FF2B5EF4-FFF2-40B4-BE49-F238E27FC236}">
              <a16:creationId xmlns:a16="http://schemas.microsoft.com/office/drawing/2014/main" id="{5A6CD903-C672-8148-C2C4-82E3BED691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Police, logiciel&#10;&#10;Le contenu généré par l’IA peut être incorrect.">
            <a:extLst>
              <a:ext uri="{FF2B5EF4-FFF2-40B4-BE49-F238E27FC236}">
                <a16:creationId xmlns:a16="http://schemas.microsoft.com/office/drawing/2014/main" id="{E5992E07-27B5-5CD3-76FA-151C06A540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t="33025" b="-128"/>
          <a:stretch>
            <a:fillRect/>
          </a:stretch>
        </p:blipFill>
        <p:spPr>
          <a:xfrm>
            <a:off x="960432" y="896313"/>
            <a:ext cx="10271136" cy="5783444"/>
          </a:xfrm>
          <a:prstGeom prst="rect">
            <a:avLst/>
          </a:prstGeom>
        </p:spPr>
      </p:pic>
      <p:sp>
        <p:nvSpPr>
          <p:cNvPr id="1003" name="Google Shape;1003;p49">
            <a:extLst>
              <a:ext uri="{FF2B5EF4-FFF2-40B4-BE49-F238E27FC236}">
                <a16:creationId xmlns:a16="http://schemas.microsoft.com/office/drawing/2014/main" id="{222138C7-CA05-845E-3A42-305A036765B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Prenez la correction sur vos livrets.</a:t>
            </a:r>
            <a:endParaRPr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04" name="Google Shape;1004;p49">
            <a:extLst>
              <a:ext uri="{FF2B5EF4-FFF2-40B4-BE49-F238E27FC236}">
                <a16:creationId xmlns:a16="http://schemas.microsoft.com/office/drawing/2014/main" id="{D3917EEF-004F-1647-DDF6-3AEE9FF9A9F2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960432" y="596986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000"/>
              <a:buNone/>
            </a:pPr>
            <a:r>
              <a:rPr lang="fr-FR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Invitez les élèves à passer au tableau pour rédiger leurs réponses.</a:t>
            </a:r>
            <a:endParaRPr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005" name="Google Shape;1005;p49">
            <a:extLst>
              <a:ext uri="{FF2B5EF4-FFF2-40B4-BE49-F238E27FC236}">
                <a16:creationId xmlns:a16="http://schemas.microsoft.com/office/drawing/2014/main" id="{B1DDE7D2-D715-F62C-B9D4-F1BE7167496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932668" y="248258"/>
            <a:ext cx="648055" cy="64805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576AD74-E0B7-9687-70C7-50BF64F5DE3E}"/>
              </a:ext>
            </a:extLst>
          </p:cNvPr>
          <p:cNvSpPr txBox="1"/>
          <p:nvPr/>
        </p:nvSpPr>
        <p:spPr>
          <a:xfrm>
            <a:off x="5637269" y="4303229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i="0" dirty="0">
                <a:solidFill>
                  <a:srgbClr val="FF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le mouvement de rotation de la Terre sur elle-même</a:t>
            </a:r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EAEDD32-91D8-ADE8-63D1-B771B6C38D66}"/>
              </a:ext>
            </a:extLst>
          </p:cNvPr>
          <p:cNvSpPr txBox="1"/>
          <p:nvPr/>
        </p:nvSpPr>
        <p:spPr>
          <a:xfrm>
            <a:off x="7121813" y="5074098"/>
            <a:ext cx="26193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2000" b="1">
                <a:solidFill>
                  <a:srgbClr val="FF0000"/>
                </a:solidFill>
                <a:effectLst/>
                <a:latin typeface="Ink Free" panose="03080402000500000000" pitchFamily="66" charset="0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tournée vers le soleil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A6D43F9-E36D-8F88-277E-AA30124B7F0B}"/>
              </a:ext>
            </a:extLst>
          </p:cNvPr>
          <p:cNvSpPr txBox="1"/>
          <p:nvPr/>
        </p:nvSpPr>
        <p:spPr>
          <a:xfrm>
            <a:off x="4123876" y="5474208"/>
            <a:ext cx="26193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2000" b="1">
                <a:solidFill>
                  <a:srgbClr val="FF0000"/>
                </a:solidFill>
                <a:effectLst/>
                <a:latin typeface="Ink Free" panose="03080402000500000000" pitchFamily="66" charset="0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le jour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DEBE66E-0290-5F01-B056-8B11F5AC9174}"/>
              </a:ext>
            </a:extLst>
          </p:cNvPr>
          <p:cNvSpPr txBox="1"/>
          <p:nvPr/>
        </p:nvSpPr>
        <p:spPr>
          <a:xfrm>
            <a:off x="5494582" y="5844967"/>
            <a:ext cx="325446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2000" b="1">
                <a:solidFill>
                  <a:srgbClr val="FF0000"/>
                </a:solidFill>
                <a:effectLst/>
                <a:latin typeface="Ink Free" panose="03080402000500000000" pitchFamily="66" charset="0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tournée à l’opposé du soleil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75EAD6D-779E-48C5-B8D9-5616E2C70641}"/>
              </a:ext>
            </a:extLst>
          </p:cNvPr>
          <p:cNvSpPr txBox="1"/>
          <p:nvPr/>
        </p:nvSpPr>
        <p:spPr>
          <a:xfrm>
            <a:off x="3187827" y="6245077"/>
            <a:ext cx="26193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2000" b="1">
                <a:solidFill>
                  <a:srgbClr val="FF0000"/>
                </a:solidFill>
                <a:effectLst/>
                <a:latin typeface="Ink Free" panose="03080402000500000000" pitchFamily="66" charset="0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la nuit</a:t>
            </a:r>
          </a:p>
        </p:txBody>
      </p:sp>
    </p:spTree>
    <p:extLst>
      <p:ext uri="{BB962C8B-B14F-4D97-AF65-F5344CB8AC3E}">
        <p14:creationId xmlns:p14="http://schemas.microsoft.com/office/powerpoint/2010/main" val="13864556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9" grpId="0"/>
      <p:bldP spid="10" grpId="0"/>
      <p:bldP spid="12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7" name="Google Shape;1047;p52"/>
          <p:cNvSpPr txBox="1">
            <a:spLocks noGrp="1"/>
          </p:cNvSpPr>
          <p:nvPr>
            <p:ph type="body" idx="1"/>
          </p:nvPr>
        </p:nvSpPr>
        <p:spPr>
          <a:xfrm>
            <a:off x="8979409" y="5148686"/>
            <a:ext cx="1488776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 dirty="0"/>
              <a:t>10 min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" name="Google Shape;1052;p53"/>
          <p:cNvSpPr txBox="1">
            <a:spLocks noGrp="1"/>
          </p:cNvSpPr>
          <p:nvPr>
            <p:ph type="title"/>
          </p:nvPr>
        </p:nvSpPr>
        <p:spPr>
          <a:xfrm>
            <a:off x="935304" y="271092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Maintenant, vous allez travailler chacun pour soi; prenez l’activité de la page 49 sur le livret.</a:t>
            </a:r>
            <a:endParaRPr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53" name="Google Shape;1053;p53"/>
          <p:cNvSpPr txBox="1">
            <a:spLocks noGrp="1"/>
          </p:cNvSpPr>
          <p:nvPr>
            <p:ph type="body" idx="1"/>
          </p:nvPr>
        </p:nvSpPr>
        <p:spPr>
          <a:xfrm>
            <a:off x="935304" y="621137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 sz="1100">
                <a:solidFill>
                  <a:schemeClr val="tx1">
                    <a:lumMod val="50000"/>
                    <a:lumOff val="50000"/>
                  </a:schemeClr>
                </a:solidFill>
              </a:rPr>
              <a:t>Circuler entre les rangs, cibler les élèves en difficultés, Insister sur le travail individuel.  Inciter les élèves à demander de l'aide en cas de besoin.</a:t>
            </a:r>
            <a:endParaRPr sz="1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1057" name="Google Shape;1057;p53"/>
          <p:cNvGrpSpPr/>
          <p:nvPr/>
        </p:nvGrpSpPr>
        <p:grpSpPr>
          <a:xfrm>
            <a:off x="10844783" y="252485"/>
            <a:ext cx="611417" cy="513055"/>
            <a:chOff x="582302" y="4447623"/>
            <a:chExt cx="630930" cy="597556"/>
          </a:xfrm>
        </p:grpSpPr>
        <p:pic>
          <p:nvPicPr>
            <p:cNvPr id="1058" name="Google Shape;1058;p53"/>
            <p:cNvPicPr preferRelativeResize="0"/>
            <p:nvPr/>
          </p:nvPicPr>
          <p:blipFill rotWithShape="1">
            <a:blip r:embed="rId3">
              <a:alphaModFix/>
            </a:blip>
            <a:srcRect l="11664" t="23325" r="25922" b="30054"/>
            <a:stretch/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59" name="Google Shape;1059;p53"/>
            <p:cNvPicPr preferRelativeResize="0"/>
            <p:nvPr/>
          </p:nvPicPr>
          <p:blipFill rotWithShape="1">
            <a:blip r:embed="rId4">
              <a:alphaModFix/>
            </a:blip>
            <a:srcRect l="74744" t="23325" r="10688" b="30054"/>
            <a:stretch/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DCC9E2D5-12F4-7F38-F491-CC4A749E013C}"/>
              </a:ext>
            </a:extLst>
          </p:cNvPr>
          <p:cNvGrpSpPr/>
          <p:nvPr/>
        </p:nvGrpSpPr>
        <p:grpSpPr>
          <a:xfrm>
            <a:off x="3813891" y="1002959"/>
            <a:ext cx="4714998" cy="5398666"/>
            <a:chOff x="3813891" y="1002959"/>
            <a:chExt cx="4714998" cy="5398666"/>
          </a:xfrm>
        </p:grpSpPr>
        <p:pic>
          <p:nvPicPr>
            <p:cNvPr id="7" name="Image 6" descr="Une image contenant lit, meubles, intérieur, décoration d’intérieur&#10;&#10;Le contenu généré par l’IA peut être incorrect.">
              <a:extLst>
                <a:ext uri="{FF2B5EF4-FFF2-40B4-BE49-F238E27FC236}">
                  <a16:creationId xmlns:a16="http://schemas.microsoft.com/office/drawing/2014/main" id="{1F5EFDA7-8829-48A1-ADE4-7CEA5CDC3F3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2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823436" y="1002959"/>
              <a:ext cx="4695908" cy="1959315"/>
            </a:xfrm>
            <a:prstGeom prst="rect">
              <a:avLst/>
            </a:prstGeom>
          </p:spPr>
        </p:pic>
        <p:pic>
          <p:nvPicPr>
            <p:cNvPr id="9" name="Image 8" descr="Une image contenant texte, capture d’écran&#10;&#10;Le contenu généré par l’IA peut être incorrect.">
              <a:extLst>
                <a:ext uri="{FF2B5EF4-FFF2-40B4-BE49-F238E27FC236}">
                  <a16:creationId xmlns:a16="http://schemas.microsoft.com/office/drawing/2014/main" id="{56E867C1-4346-6764-C63C-5FA98A12893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2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813891" y="3044769"/>
              <a:ext cx="4714998" cy="3356856"/>
            </a:xfrm>
            <a:prstGeom prst="rect">
              <a:avLst/>
            </a:prstGeom>
          </p:spPr>
        </p:pic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56DE64F5-42A2-6690-8279-FE84BAC3E884}"/>
              </a:ext>
            </a:extLst>
          </p:cNvPr>
          <p:cNvSpPr/>
          <p:nvPr/>
        </p:nvSpPr>
        <p:spPr>
          <a:xfrm>
            <a:off x="5547041" y="6309097"/>
            <a:ext cx="1248697" cy="35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Page 49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4" name="Google Shape;1074;p55"/>
          <p:cNvSpPr txBox="1">
            <a:spLocks noGrp="1"/>
          </p:cNvSpPr>
          <p:nvPr>
            <p:ph type="title"/>
          </p:nvPr>
        </p:nvSpPr>
        <p:spPr>
          <a:xfrm>
            <a:off x="935304" y="271092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Le temps est terminé. </a:t>
            </a:r>
            <a:endParaRPr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75" name="Google Shape;1075;p55"/>
          <p:cNvSpPr txBox="1">
            <a:spLocks noGrp="1"/>
          </p:cNvSpPr>
          <p:nvPr>
            <p:ph type="body" idx="2"/>
          </p:nvPr>
        </p:nvSpPr>
        <p:spPr>
          <a:xfrm>
            <a:off x="935304" y="621137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</a:pPr>
            <a:endParaRPr/>
          </a:p>
        </p:txBody>
      </p:sp>
      <p:sp>
        <p:nvSpPr>
          <p:cNvPr id="1076" name="Google Shape;1076;p55"/>
          <p:cNvSpPr/>
          <p:nvPr/>
        </p:nvSpPr>
        <p:spPr>
          <a:xfrm>
            <a:off x="4663972" y="1864949"/>
            <a:ext cx="3222727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Temps Écoulé</a:t>
            </a:r>
            <a:endParaRPr dirty="0"/>
          </a:p>
        </p:txBody>
      </p:sp>
      <p:pic>
        <p:nvPicPr>
          <p:cNvPr id="1077" name="Google Shape;1077;p55"/>
          <p:cNvPicPr preferRelativeResize="0"/>
          <p:nvPr/>
        </p:nvPicPr>
        <p:blipFill rotWithShape="1">
          <a:blip r:embed="rId3">
            <a:alphaModFix/>
          </a:blip>
          <a:srcRect l="10491" t="15401" r="10044" b="20982"/>
          <a:stretch/>
        </p:blipFill>
        <p:spPr>
          <a:xfrm>
            <a:off x="4495800" y="2989489"/>
            <a:ext cx="3390900" cy="2714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BC95FF51-3529-F8CF-E461-D78DFF7037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b="84581"/>
          <a:stretch>
            <a:fillRect/>
          </a:stretch>
        </p:blipFill>
        <p:spPr>
          <a:xfrm>
            <a:off x="374489" y="5330767"/>
            <a:ext cx="11443021" cy="1256141"/>
          </a:xfrm>
          <a:prstGeom prst="rect">
            <a:avLst/>
          </a:prstGeom>
        </p:spPr>
      </p:pic>
      <p:sp>
        <p:nvSpPr>
          <p:cNvPr id="1082" name="Google Shape;1082;p56"/>
          <p:cNvSpPr txBox="1">
            <a:spLocks noGrp="1"/>
          </p:cNvSpPr>
          <p:nvPr>
            <p:ph type="title"/>
          </p:nvPr>
        </p:nvSpPr>
        <p:spPr>
          <a:xfrm>
            <a:off x="935304" y="271092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Correction.</a:t>
            </a:r>
            <a:endParaRPr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83" name="Google Shape;1083;p56"/>
          <p:cNvSpPr txBox="1">
            <a:spLocks noGrp="1"/>
          </p:cNvSpPr>
          <p:nvPr>
            <p:ph type="body" idx="2"/>
          </p:nvPr>
        </p:nvSpPr>
        <p:spPr>
          <a:xfrm>
            <a:off x="935304" y="621137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 sz="1100">
                <a:solidFill>
                  <a:schemeClr val="tx1">
                    <a:lumMod val="50000"/>
                    <a:lumOff val="50000"/>
                  </a:schemeClr>
                </a:solidFill>
              </a:rPr>
              <a:t>Invitez les élèves à passer au tableau pour rédiger leurs réponses </a:t>
            </a:r>
            <a:endParaRPr sz="1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086" name="Google Shape;1086;p5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932668" y="248258"/>
            <a:ext cx="648055" cy="64805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 descr="Une image contenant lit, meubles, intérieur, décoration d’intérieur&#10;&#10;Le contenu généré par l’IA peut être incorrect.">
            <a:extLst>
              <a:ext uri="{FF2B5EF4-FFF2-40B4-BE49-F238E27FC236}">
                <a16:creationId xmlns:a16="http://schemas.microsoft.com/office/drawing/2014/main" id="{DD8A77DE-73B1-9ED0-0C09-08BFB3577D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7454" y="1035302"/>
            <a:ext cx="10237092" cy="4271314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23C0547-D638-F296-747F-5C81EB4D91E6}"/>
              </a:ext>
            </a:extLst>
          </p:cNvPr>
          <p:cNvSpPr txBox="1"/>
          <p:nvPr/>
        </p:nvSpPr>
        <p:spPr>
          <a:xfrm>
            <a:off x="4552661" y="5859642"/>
            <a:ext cx="27494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L’état de l’éclairage 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1" name="Google Shape;1091;p57"/>
          <p:cNvSpPr txBox="1">
            <a:spLocks noGrp="1"/>
          </p:cNvSpPr>
          <p:nvPr>
            <p:ph type="title"/>
          </p:nvPr>
        </p:nvSpPr>
        <p:spPr>
          <a:xfrm>
            <a:off x="935304" y="271092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Prenez la correction sur vos livrets.</a:t>
            </a:r>
            <a:endParaRPr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92" name="Google Shape;1092;p57"/>
          <p:cNvSpPr txBox="1">
            <a:spLocks noGrp="1"/>
          </p:cNvSpPr>
          <p:nvPr>
            <p:ph type="body" idx="2"/>
          </p:nvPr>
        </p:nvSpPr>
        <p:spPr>
          <a:xfrm>
            <a:off x="935304" y="621137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Invitez les élèves à passer au tableau pour rédiger leurs réponses </a:t>
            </a:r>
            <a:endParaRPr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093" name="Google Shape;1093;p5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932668" y="248258"/>
            <a:ext cx="648055" cy="64805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928F3D2C-A784-BE20-852C-7F77DEF695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t="14654" b="64184"/>
          <a:stretch>
            <a:fillRect/>
          </a:stretch>
        </p:blipFill>
        <p:spPr>
          <a:xfrm>
            <a:off x="374489" y="4885717"/>
            <a:ext cx="11443021" cy="1724025"/>
          </a:xfrm>
          <a:prstGeom prst="rect">
            <a:avLst/>
          </a:prstGeom>
        </p:spPr>
      </p:pic>
      <p:pic>
        <p:nvPicPr>
          <p:cNvPr id="9" name="Image 8" descr="Une image contenant lit, meubles, intérieur, décoration d’intérieur&#10;&#10;Le contenu généré par l’IA peut être incorrect.">
            <a:extLst>
              <a:ext uri="{FF2B5EF4-FFF2-40B4-BE49-F238E27FC236}">
                <a16:creationId xmlns:a16="http://schemas.microsoft.com/office/drawing/2014/main" id="{153B5B52-5BC4-A28B-2ED6-A9F79B65049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28966" y="1074627"/>
            <a:ext cx="9134067" cy="381109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7BAA451-DF2D-FD78-6270-6E1EB94180A9}"/>
              </a:ext>
            </a:extLst>
          </p:cNvPr>
          <p:cNvSpPr txBox="1"/>
          <p:nvPr/>
        </p:nvSpPr>
        <p:spPr>
          <a:xfrm>
            <a:off x="3767570" y="5416297"/>
            <a:ext cx="32608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chambre est éclairée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0C2ECB5-07B1-4131-5D51-904C46FB5BEF}"/>
              </a:ext>
            </a:extLst>
          </p:cNvPr>
          <p:cNvSpPr txBox="1"/>
          <p:nvPr/>
        </p:nvSpPr>
        <p:spPr>
          <a:xfrm>
            <a:off x="3767570" y="6006030"/>
            <a:ext cx="32223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chambre est sombre 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0">
          <a:extLst>
            <a:ext uri="{FF2B5EF4-FFF2-40B4-BE49-F238E27FC236}">
              <a16:creationId xmlns:a16="http://schemas.microsoft.com/office/drawing/2014/main" id="{ED36BEFB-CF53-1455-79BD-A5A3AF158F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1" name="Google Shape;1091;p57">
            <a:extLst>
              <a:ext uri="{FF2B5EF4-FFF2-40B4-BE49-F238E27FC236}">
                <a16:creationId xmlns:a16="http://schemas.microsoft.com/office/drawing/2014/main" id="{7C17E838-DDEA-CBF7-D5FC-49EB2361CBB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35304" y="271092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Prenez la correction sur vos livrets.</a:t>
            </a:r>
            <a:endParaRPr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92" name="Google Shape;1092;p57">
            <a:extLst>
              <a:ext uri="{FF2B5EF4-FFF2-40B4-BE49-F238E27FC236}">
                <a16:creationId xmlns:a16="http://schemas.microsoft.com/office/drawing/2014/main" id="{AF61A324-03F0-6B30-DA22-0ACB90AD0BFB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935304" y="621137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 sz="1100">
                <a:solidFill>
                  <a:schemeClr val="tx1">
                    <a:lumMod val="50000"/>
                    <a:lumOff val="50000"/>
                  </a:schemeClr>
                </a:solidFill>
              </a:rPr>
              <a:t>Invitez les élèves à passer au tableau pour rédiger leurs réponses </a:t>
            </a:r>
            <a:endParaRPr sz="1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093" name="Google Shape;1093;p57">
            <a:extLst>
              <a:ext uri="{FF2B5EF4-FFF2-40B4-BE49-F238E27FC236}">
                <a16:creationId xmlns:a16="http://schemas.microsoft.com/office/drawing/2014/main" id="{96CAE2B7-5FA1-578F-428F-3CE0263326B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932668" y="248258"/>
            <a:ext cx="648055" cy="64805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9F1A9BC6-F560-07C6-38D7-0C59BE2F24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t="35221" b="-109"/>
          <a:stretch>
            <a:fillRect/>
          </a:stretch>
        </p:blipFill>
        <p:spPr>
          <a:xfrm>
            <a:off x="374489" y="1114424"/>
            <a:ext cx="11443021" cy="528637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61DD1AC-A653-D2BD-0A0B-01FC70BD38A2}"/>
              </a:ext>
            </a:extLst>
          </p:cNvPr>
          <p:cNvSpPr txBox="1"/>
          <p:nvPr/>
        </p:nvSpPr>
        <p:spPr>
          <a:xfrm>
            <a:off x="5721510" y="4119423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i="0" dirty="0">
                <a:solidFill>
                  <a:srgbClr val="FF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le mouvement de rotation de la Terre sur elle-même</a:t>
            </a:r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137CE2F-30D3-C429-A94F-536BFDC8EDF4}"/>
              </a:ext>
            </a:extLst>
          </p:cNvPr>
          <p:cNvSpPr txBox="1"/>
          <p:nvPr/>
        </p:nvSpPr>
        <p:spPr>
          <a:xfrm>
            <a:off x="7459822" y="4555129"/>
            <a:ext cx="26193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2000" b="1">
                <a:solidFill>
                  <a:srgbClr val="FF0000"/>
                </a:solidFill>
                <a:effectLst/>
                <a:latin typeface="Ink Free" panose="03080402000500000000" pitchFamily="66" charset="0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tournée vers le soleil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AF5B393-DC4E-B505-D0CD-D1EADD426ED3}"/>
              </a:ext>
            </a:extLst>
          </p:cNvPr>
          <p:cNvSpPr txBox="1"/>
          <p:nvPr/>
        </p:nvSpPr>
        <p:spPr>
          <a:xfrm>
            <a:off x="2413849" y="4996081"/>
            <a:ext cx="26193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2000" b="1">
                <a:solidFill>
                  <a:srgbClr val="FF0000"/>
                </a:solidFill>
                <a:effectLst/>
                <a:latin typeface="Ink Free" panose="03080402000500000000" pitchFamily="66" charset="0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plus de lumière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F123B08-38E2-E43F-FC9D-2ABDCF23A4A7}"/>
              </a:ext>
            </a:extLst>
          </p:cNvPr>
          <p:cNvSpPr txBox="1"/>
          <p:nvPr/>
        </p:nvSpPr>
        <p:spPr>
          <a:xfrm>
            <a:off x="6189434" y="5400879"/>
            <a:ext cx="325446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2000" b="1">
                <a:solidFill>
                  <a:srgbClr val="FF0000"/>
                </a:solidFill>
                <a:effectLst/>
                <a:latin typeface="Ink Free" panose="03080402000500000000" pitchFamily="66" charset="0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tournée à l’opposé du soleil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0D33DE5-5918-1758-D396-7B9030EB04DF}"/>
              </a:ext>
            </a:extLst>
          </p:cNvPr>
          <p:cNvSpPr txBox="1"/>
          <p:nvPr/>
        </p:nvSpPr>
        <p:spPr>
          <a:xfrm>
            <a:off x="782291" y="5836753"/>
            <a:ext cx="26193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2000" b="1">
                <a:solidFill>
                  <a:srgbClr val="FF0000"/>
                </a:solidFill>
                <a:effectLst/>
                <a:latin typeface="Ink Free" panose="03080402000500000000" pitchFamily="66" charset="0"/>
              </a:defRPr>
            </a:lvl1pPr>
          </a:lstStyle>
          <a:p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moins de lumière</a:t>
            </a:r>
          </a:p>
        </p:txBody>
      </p:sp>
    </p:spTree>
    <p:extLst>
      <p:ext uri="{BB962C8B-B14F-4D97-AF65-F5344CB8AC3E}">
        <p14:creationId xmlns:p14="http://schemas.microsoft.com/office/powerpoint/2010/main" val="27350897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9" grpId="0"/>
      <p:bldP spid="10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9" name="Google Shape;1129;p60"/>
          <p:cNvSpPr txBox="1">
            <a:spLocks noGrp="1"/>
          </p:cNvSpPr>
          <p:nvPr>
            <p:ph type="body" idx="1"/>
          </p:nvPr>
        </p:nvSpPr>
        <p:spPr>
          <a:xfrm>
            <a:off x="8860537" y="5229083"/>
            <a:ext cx="1499616" cy="503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 dirty="0"/>
              <a:t>5 min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4" name="Google Shape;1134;p61"/>
          <p:cNvSpPr txBox="1">
            <a:spLocks noGrp="1"/>
          </p:cNvSpPr>
          <p:nvPr>
            <p:ph type="title"/>
          </p:nvPr>
        </p:nvSpPr>
        <p:spPr>
          <a:xfrm>
            <a:off x="1030246" y="298847"/>
            <a:ext cx="10277091" cy="286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Qui peut me dire ce que nous avons appris aujourd’hui? </a:t>
            </a:r>
            <a:endParaRPr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35" name="Google Shape;1135;p61"/>
          <p:cNvSpPr txBox="1">
            <a:spLocks noGrp="1"/>
          </p:cNvSpPr>
          <p:nvPr>
            <p:ph type="body" idx="2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</a:pPr>
            <a:endParaRPr/>
          </a:p>
        </p:txBody>
      </p:sp>
      <p:pic>
        <p:nvPicPr>
          <p:cNvPr id="1136" name="Google Shape;1136;p61" descr="A cartoon character leaning on a question mark&#10;&#10;AI-generated content may be incorrect.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3973115" y="1306115"/>
            <a:ext cx="4245769" cy="42457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1" name="Google Shape;1141;p62"/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endParaRPr dirty="0"/>
          </a:p>
        </p:txBody>
      </p:sp>
      <p:sp>
        <p:nvSpPr>
          <p:cNvPr id="1142" name="Google Shape;1142;p62"/>
          <p:cNvSpPr txBox="1">
            <a:spLocks noGrp="1"/>
          </p:cNvSpPr>
          <p:nvPr>
            <p:ph type="body" idx="2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L’enseignant donne un rappel de la séance.</a:t>
            </a:r>
            <a:endParaRPr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43" name="Google Shape;1143;p62"/>
          <p:cNvSpPr/>
          <p:nvPr/>
        </p:nvSpPr>
        <p:spPr>
          <a:xfrm>
            <a:off x="1230364" y="2952359"/>
            <a:ext cx="9946841" cy="805544"/>
          </a:xfrm>
          <a:prstGeom prst="roundRect">
            <a:avLst>
              <a:gd name="adj" fmla="val 50000"/>
            </a:avLst>
          </a:prstGeom>
          <a:noFill/>
          <a:ln w="19050" cap="flat" cmpd="sng">
            <a:solidFill>
              <a:srgbClr val="72B6D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4" name="Google Shape;1144;p62"/>
          <p:cNvSpPr txBox="1"/>
          <p:nvPr/>
        </p:nvSpPr>
        <p:spPr>
          <a:xfrm>
            <a:off x="1864267" y="2934426"/>
            <a:ext cx="8887469" cy="8055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 b="1" kern="1200" dirty="0">
                <a:solidFill>
                  <a:srgbClr val="106585"/>
                </a:solidFill>
                <a:latin typeface="Calibri"/>
                <a:ea typeface="+mn-ea"/>
                <a:cs typeface="+mn-cs"/>
                <a:sym typeface="Calibri"/>
              </a:rPr>
              <a:t>Expliquer le rôle de la rotation terrestre dans l’alternance des jours et nuits.</a:t>
            </a:r>
            <a:endParaRPr sz="2800" b="1" kern="1200" dirty="0">
              <a:solidFill>
                <a:srgbClr val="106585"/>
              </a:solidFill>
              <a:latin typeface="Calibri"/>
              <a:ea typeface="+mn-ea"/>
              <a:cs typeface="+mn-cs"/>
              <a:sym typeface="Calibri"/>
            </a:endParaRPr>
          </a:p>
        </p:txBody>
      </p:sp>
      <p:pic>
        <p:nvPicPr>
          <p:cNvPr id="1145" name="Google Shape;1145;p6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23925" y="2669082"/>
            <a:ext cx="805544" cy="8055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0" name="Google Shape;1150;p63"/>
          <p:cNvSpPr txBox="1"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Pour expliquer mon phénomène je dois suivre les 3 étapes ci-dessous: </a:t>
            </a:r>
            <a:endParaRPr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51" name="Google Shape;1151;p63"/>
          <p:cNvSpPr txBox="1">
            <a:spLocks noGrp="1"/>
          </p:cNvSpPr>
          <p:nvPr>
            <p:ph type="body" idx="2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</a:pPr>
            <a:endParaRPr/>
          </a:p>
        </p:txBody>
      </p:sp>
      <p:pic>
        <p:nvPicPr>
          <p:cNvPr id="1173" name="Google Shape;1173;p6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6F3C6B4-81DE-1BB9-1783-A0AB172627C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3730" b="56714"/>
          <a:stretch>
            <a:fillRect/>
          </a:stretch>
        </p:blipFill>
        <p:spPr>
          <a:xfrm>
            <a:off x="961463" y="1970149"/>
            <a:ext cx="4603573" cy="1248054"/>
          </a:xfrm>
          <a:prstGeom prst="rect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1D9E9065-4F38-7CF7-BAA7-35E1DE085BB5}"/>
              </a:ext>
            </a:extLst>
          </p:cNvPr>
          <p:cNvSpPr/>
          <p:nvPr/>
        </p:nvSpPr>
        <p:spPr>
          <a:xfrm>
            <a:off x="1849121" y="1267558"/>
            <a:ext cx="3759200" cy="54135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Expliquer le rôle de la rotation terrestre dans l’alternance des jours et nuits </a:t>
            </a:r>
            <a:endParaRPr lang="fr-FR" b="1" spc="-30" noProof="0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48D797D1-8939-C1E3-CB0C-BE5FFCE96B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824" b="89706" l="5532" r="99574">
                        <a14:foregroundMark x1="16170" y1="14706" x2="5532" y2="61765"/>
                        <a14:foregroundMark x1="14043" y1="67647" x2="72766" y2="89706"/>
                        <a14:foregroundMark x1="99025" y1="59457" x2="99574" y2="58824"/>
                        <a14:foregroundMark x1="72766" y1="89706" x2="97257" y2="61493"/>
                        <a14:foregroundMark x1="98140" y1="58116" x2="46202" y2="32474"/>
                        <a14:foregroundMark x1="99574" y1="58824" x2="99234" y2="58656"/>
                        <a14:foregroundMark x1="41800" y1="33892" x2="22128" y2="41176"/>
                        <a14:backgroundMark x1="45106" y1="27941" x2="45106" y2="27941"/>
                        <a14:backgroundMark x1="44681" y1="27941" x2="44681" y2="27941"/>
                        <a14:backgroundMark x1="44681" y1="30882" x2="44681" y2="30882"/>
                        <a14:backgroundMark x1="42979" y1="27941" x2="46809" y2="29412"/>
                        <a14:backgroundMark x1="98723" y1="55882" x2="99574" y2="5735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9622" y="1171141"/>
            <a:ext cx="1549498" cy="448366"/>
          </a:xfrm>
          <a:prstGeom prst="rect">
            <a:avLst/>
          </a:prstGeom>
        </p:spPr>
      </p:pic>
      <p:sp>
        <p:nvSpPr>
          <p:cNvPr id="14" name="Accolade fermante 13">
            <a:extLst>
              <a:ext uri="{FF2B5EF4-FFF2-40B4-BE49-F238E27FC236}">
                <a16:creationId xmlns:a16="http://schemas.microsoft.com/office/drawing/2014/main" id="{66347A82-2051-6913-5E7D-2B58E1CB681D}"/>
              </a:ext>
            </a:extLst>
          </p:cNvPr>
          <p:cNvSpPr/>
          <p:nvPr/>
        </p:nvSpPr>
        <p:spPr>
          <a:xfrm>
            <a:off x="5078258" y="2092819"/>
            <a:ext cx="254643" cy="982482"/>
          </a:xfrm>
          <a:prstGeom prst="rightBrace">
            <a:avLst/>
          </a:prstGeom>
          <a:noFill/>
          <a:ln w="19050">
            <a:solidFill>
              <a:srgbClr val="0273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2E4E1CA-3283-EAE8-A6E7-547FDF6F98DE}"/>
              </a:ext>
            </a:extLst>
          </p:cNvPr>
          <p:cNvSpPr/>
          <p:nvPr/>
        </p:nvSpPr>
        <p:spPr>
          <a:xfrm>
            <a:off x="5835721" y="2245422"/>
            <a:ext cx="5028034" cy="681541"/>
          </a:xfrm>
          <a:prstGeom prst="rect">
            <a:avLst/>
          </a:prstGeom>
          <a:solidFill>
            <a:srgbClr val="CCDBEE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Tx/>
              <a:buChar char="-"/>
            </a:pPr>
            <a:r>
              <a:rPr lang="fr-FR" b="1" dirty="0">
                <a:solidFill>
                  <a:srgbClr val="0273B4"/>
                </a:solidFill>
              </a:rPr>
              <a:t>L’état de l’éclairage du café.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64437685-942F-717F-B3C3-3933A95E473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3286" b="34631"/>
          <a:stretch>
            <a:fillRect/>
          </a:stretch>
        </p:blipFill>
        <p:spPr>
          <a:xfrm>
            <a:off x="961463" y="3218204"/>
            <a:ext cx="4603573" cy="1409286"/>
          </a:xfrm>
          <a:prstGeom prst="rect">
            <a:avLst/>
          </a:prstGeom>
        </p:spPr>
      </p:pic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7A05E717-4261-2D7F-AEB6-A4396658EB46}"/>
              </a:ext>
            </a:extLst>
          </p:cNvPr>
          <p:cNvCxnSpPr>
            <a:cxnSpLocks/>
            <a:stCxn id="14" idx="1"/>
            <a:endCxn id="15" idx="1"/>
          </p:cNvCxnSpPr>
          <p:nvPr/>
        </p:nvCxnSpPr>
        <p:spPr>
          <a:xfrm>
            <a:off x="5332901" y="2584060"/>
            <a:ext cx="502820" cy="2133"/>
          </a:xfrm>
          <a:prstGeom prst="straightConnector1">
            <a:avLst/>
          </a:prstGeom>
          <a:ln w="28575">
            <a:solidFill>
              <a:srgbClr val="0273B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Accolade fermante 17">
            <a:extLst>
              <a:ext uri="{FF2B5EF4-FFF2-40B4-BE49-F238E27FC236}">
                <a16:creationId xmlns:a16="http://schemas.microsoft.com/office/drawing/2014/main" id="{05D2FA4C-B25E-26A7-F22F-54FFD093B065}"/>
              </a:ext>
            </a:extLst>
          </p:cNvPr>
          <p:cNvSpPr/>
          <p:nvPr/>
        </p:nvSpPr>
        <p:spPr>
          <a:xfrm>
            <a:off x="5078258" y="3508502"/>
            <a:ext cx="254643" cy="982482"/>
          </a:xfrm>
          <a:prstGeom prst="rightBrace">
            <a:avLst/>
          </a:prstGeom>
          <a:ln w="19050">
            <a:solidFill>
              <a:srgbClr val="2CB5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8F4A378-64BC-E9C1-3DA5-E7B8192F239A}"/>
              </a:ext>
            </a:extLst>
          </p:cNvPr>
          <p:cNvSpPr/>
          <p:nvPr/>
        </p:nvSpPr>
        <p:spPr>
          <a:xfrm>
            <a:off x="5835721" y="3661105"/>
            <a:ext cx="5028034" cy="681541"/>
          </a:xfrm>
          <a:prstGeom prst="rect">
            <a:avLst/>
          </a:prstGeom>
          <a:solidFill>
            <a:srgbClr val="F2F7D9"/>
          </a:solidFill>
          <a:ln>
            <a:solidFill>
              <a:srgbClr val="2CB55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b="1" dirty="0">
                <a:solidFill>
                  <a:srgbClr val="00663F"/>
                </a:solidFill>
              </a:rPr>
              <a:t>- A 10h du matin: Le café est éclairé </a:t>
            </a:r>
            <a:r>
              <a:rPr lang="fr-FR" b="1" dirty="0">
                <a:solidFill>
                  <a:srgbClr val="00663F"/>
                </a:solidFill>
                <a:sym typeface="Wingdings" panose="05000000000000000000" pitchFamily="2" charset="2"/>
              </a:rPr>
              <a:t> c’est le jour</a:t>
            </a:r>
            <a:endParaRPr lang="fr-FR" b="1" dirty="0">
              <a:solidFill>
                <a:srgbClr val="00663F"/>
              </a:solidFill>
            </a:endParaRPr>
          </a:p>
          <a:p>
            <a:r>
              <a:rPr lang="fr-FR" b="1" dirty="0">
                <a:solidFill>
                  <a:srgbClr val="00663F"/>
                </a:solidFill>
              </a:rPr>
              <a:t>- A 10h du soir: Le café est sombre </a:t>
            </a:r>
            <a:r>
              <a:rPr lang="fr-FR" b="1" dirty="0">
                <a:solidFill>
                  <a:srgbClr val="00663F"/>
                </a:solidFill>
                <a:sym typeface="Wingdings" panose="05000000000000000000" pitchFamily="2" charset="2"/>
              </a:rPr>
              <a:t> c’est la nuit</a:t>
            </a:r>
            <a:endParaRPr lang="fr-FR" b="1" dirty="0">
              <a:solidFill>
                <a:srgbClr val="00663F"/>
              </a:solidFill>
            </a:endParaRP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A6C0155C-4FE3-C0AB-F9CF-680A2A6A4646}"/>
              </a:ext>
            </a:extLst>
          </p:cNvPr>
          <p:cNvCxnSpPr>
            <a:cxnSpLocks/>
            <a:stCxn id="18" idx="1"/>
            <a:endCxn id="19" idx="1"/>
          </p:cNvCxnSpPr>
          <p:nvPr/>
        </p:nvCxnSpPr>
        <p:spPr>
          <a:xfrm>
            <a:off x="5332901" y="3999743"/>
            <a:ext cx="502820" cy="2133"/>
          </a:xfrm>
          <a:prstGeom prst="straightConnector1">
            <a:avLst/>
          </a:prstGeom>
          <a:ln w="28575">
            <a:solidFill>
              <a:srgbClr val="2CB55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5D8A82AC-3299-F8BB-1952-B9480119AF4F}"/>
              </a:ext>
            </a:extLst>
          </p:cNvPr>
          <p:cNvGrpSpPr/>
          <p:nvPr/>
        </p:nvGrpSpPr>
        <p:grpSpPr>
          <a:xfrm>
            <a:off x="961462" y="4626368"/>
            <a:ext cx="9854808" cy="1629484"/>
            <a:chOff x="961462" y="4545979"/>
            <a:chExt cx="9854808" cy="1629484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E7FC0915-62EE-FCBA-19D6-D5DABDE1D2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65074" b="12844"/>
            <a:stretch>
              <a:fillRect/>
            </a:stretch>
          </p:blipFill>
          <p:spPr>
            <a:xfrm>
              <a:off x="961462" y="4545979"/>
              <a:ext cx="4603573" cy="1409286"/>
            </a:xfrm>
            <a:prstGeom prst="rect">
              <a:avLst/>
            </a:prstGeom>
          </p:spPr>
        </p:pic>
        <p:sp>
          <p:nvSpPr>
            <p:cNvPr id="23" name="Accolade fermante 22">
              <a:extLst>
                <a:ext uri="{FF2B5EF4-FFF2-40B4-BE49-F238E27FC236}">
                  <a16:creationId xmlns:a16="http://schemas.microsoft.com/office/drawing/2014/main" id="{BD774008-39C6-742C-111E-87367817A9D6}"/>
                </a:ext>
              </a:extLst>
            </p:cNvPr>
            <p:cNvSpPr/>
            <p:nvPr/>
          </p:nvSpPr>
          <p:spPr>
            <a:xfrm>
              <a:off x="5078258" y="4841664"/>
              <a:ext cx="254643" cy="982482"/>
            </a:xfrm>
            <a:prstGeom prst="rightBrace">
              <a:avLst/>
            </a:prstGeom>
            <a:ln w="19050">
              <a:solidFill>
                <a:srgbClr val="BF459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noProof="0" dirty="0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DFDC205-3CE0-FCCC-C456-F739809E96C5}"/>
                </a:ext>
              </a:extLst>
            </p:cNvPr>
            <p:cNvSpPr/>
            <p:nvPr/>
          </p:nvSpPr>
          <p:spPr>
            <a:xfrm>
              <a:off x="5788236" y="4766178"/>
              <a:ext cx="5028034" cy="1409285"/>
            </a:xfrm>
            <a:prstGeom prst="rect">
              <a:avLst/>
            </a:prstGeom>
            <a:solidFill>
              <a:srgbClr val="F3DFED"/>
            </a:solidFill>
            <a:ln>
              <a:solidFill>
                <a:srgbClr val="BF45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/>
            <a:lstStyle/>
            <a:p>
              <a:r>
                <a:rPr lang="fr-FR" sz="1300" b="1" noProof="0" dirty="0">
                  <a:solidFill>
                    <a:srgbClr val="BF4598"/>
                  </a:solidFill>
                </a:rPr>
                <a:t>L’alternance des jours et nuits s’explique par le mouvement de rotation de la Terre en 24h selon un axe incliné.</a:t>
              </a:r>
              <a:br>
                <a:rPr lang="fr-FR" sz="1300" b="1" noProof="0" dirty="0">
                  <a:solidFill>
                    <a:srgbClr val="BF4598"/>
                  </a:solidFill>
                </a:rPr>
              </a:br>
              <a:r>
                <a:rPr lang="fr-FR" sz="1300" b="1" noProof="0" dirty="0">
                  <a:solidFill>
                    <a:srgbClr val="BF4598"/>
                  </a:solidFill>
                </a:rPr>
                <a:t> Quand la partie de la Terre où se trouve le café est tournée vers le Soleil, elle reçoit plus de lumière c’est le jour .</a:t>
              </a:r>
              <a:br>
                <a:rPr lang="fr-FR" sz="1300" b="1" noProof="0" dirty="0">
                  <a:solidFill>
                    <a:srgbClr val="BF4598"/>
                  </a:solidFill>
                </a:rPr>
              </a:br>
              <a:r>
                <a:rPr lang="fr-FR" sz="1300" b="1" noProof="0" dirty="0">
                  <a:solidFill>
                    <a:srgbClr val="BF4598"/>
                  </a:solidFill>
                </a:rPr>
                <a:t> Quand cette même partie de la Terre est à l’opposé du Soleil, elle reçoit moins de lumière . c’est la nuit. </a:t>
              </a:r>
            </a:p>
          </p:txBody>
        </p:sp>
        <p:cxnSp>
          <p:nvCxnSpPr>
            <p:cNvPr id="25" name="Connecteur droit avec flèche 24">
              <a:extLst>
                <a:ext uri="{FF2B5EF4-FFF2-40B4-BE49-F238E27FC236}">
                  <a16:creationId xmlns:a16="http://schemas.microsoft.com/office/drawing/2014/main" id="{1C9D1027-29F2-D4A4-A206-CCF6D69A06D8}"/>
                </a:ext>
              </a:extLst>
            </p:cNvPr>
            <p:cNvCxnSpPr>
              <a:cxnSpLocks/>
              <a:stCxn id="23" idx="1"/>
            </p:cNvCxnSpPr>
            <p:nvPr/>
          </p:nvCxnSpPr>
          <p:spPr>
            <a:xfrm flipV="1">
              <a:off x="5332901" y="5328640"/>
              <a:ext cx="502820" cy="4265"/>
            </a:xfrm>
            <a:prstGeom prst="straightConnector1">
              <a:avLst/>
            </a:prstGeom>
            <a:ln w="28575">
              <a:solidFill>
                <a:srgbClr val="BF4598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Flèche : bas 25">
            <a:extLst>
              <a:ext uri="{FF2B5EF4-FFF2-40B4-BE49-F238E27FC236}">
                <a16:creationId xmlns:a16="http://schemas.microsoft.com/office/drawing/2014/main" id="{DB36E69D-6417-E20D-14FD-34FB733D4873}"/>
              </a:ext>
            </a:extLst>
          </p:cNvPr>
          <p:cNvSpPr/>
          <p:nvPr/>
        </p:nvSpPr>
        <p:spPr>
          <a:xfrm>
            <a:off x="7915687" y="3062994"/>
            <a:ext cx="868102" cy="450546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08D5297-6570-5607-897B-664C38929BA6}"/>
              </a:ext>
            </a:extLst>
          </p:cNvPr>
          <p:cNvSpPr txBox="1"/>
          <p:nvPr/>
        </p:nvSpPr>
        <p:spPr>
          <a:xfrm>
            <a:off x="5788236" y="1218059"/>
            <a:ext cx="1037437" cy="55399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endParaRPr kumimoji="0" lang="fr-FR" sz="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sym typeface="Arial"/>
            </a:endParaRPr>
          </a:p>
          <a:p>
            <a:r>
              <a:rPr kumimoji="0" lang="fr-FR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sym typeface="Arial"/>
              </a:rPr>
              <a:t>Question:</a:t>
            </a:r>
          </a:p>
          <a:p>
            <a:endParaRPr lang="fr-FR" sz="800" dirty="0"/>
          </a:p>
        </p:txBody>
      </p:sp>
      <p:sp>
        <p:nvSpPr>
          <p:cNvPr id="28" name="Flèche : bas 27">
            <a:extLst>
              <a:ext uri="{FF2B5EF4-FFF2-40B4-BE49-F238E27FC236}">
                <a16:creationId xmlns:a16="http://schemas.microsoft.com/office/drawing/2014/main" id="{256E1679-1126-6D76-6F12-32D53A440BC5}"/>
              </a:ext>
            </a:extLst>
          </p:cNvPr>
          <p:cNvSpPr/>
          <p:nvPr/>
        </p:nvSpPr>
        <p:spPr>
          <a:xfrm>
            <a:off x="7915687" y="4448124"/>
            <a:ext cx="868102" cy="450546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D34AAF21-0B65-927D-456C-6E882B66245F}"/>
              </a:ext>
            </a:extLst>
          </p:cNvPr>
          <p:cNvSpPr txBox="1"/>
          <p:nvPr/>
        </p:nvSpPr>
        <p:spPr>
          <a:xfrm>
            <a:off x="6705599" y="1228332"/>
            <a:ext cx="4359563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b="1" dirty="0"/>
              <a:t>Comment expliquer le rôle de la rotation terrestre dans l’alternance des jours et nuits ?</a:t>
            </a:r>
            <a:endParaRPr lang="fr-FR" b="1" spc="-30" noProof="0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42A2F7-A127-79A6-1FBC-996A600845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E9D29D1-33A0-F4D5-7BC5-85FA1BCFBE4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Google Shape;2000;p176">
            <a:extLst>
              <a:ext uri="{FF2B5EF4-FFF2-40B4-BE49-F238E27FC236}">
                <a16:creationId xmlns:a16="http://schemas.microsoft.com/office/drawing/2014/main" id="{3CE84197-8550-38EB-5788-01416BBC64E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fr-FR" sz="1600" b="1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 on termine par cette carte lexicale.</a:t>
            </a:r>
          </a:p>
        </p:txBody>
      </p:sp>
      <p:grpSp>
        <p:nvGrpSpPr>
          <p:cNvPr id="10" name="Google Shape;2004;p176">
            <a:extLst>
              <a:ext uri="{FF2B5EF4-FFF2-40B4-BE49-F238E27FC236}">
                <a16:creationId xmlns:a16="http://schemas.microsoft.com/office/drawing/2014/main" id="{517EC03A-5F50-A15A-DD2B-A7332603A652}"/>
              </a:ext>
            </a:extLst>
          </p:cNvPr>
          <p:cNvGrpSpPr/>
          <p:nvPr/>
        </p:nvGrpSpPr>
        <p:grpSpPr>
          <a:xfrm>
            <a:off x="378372" y="1263731"/>
            <a:ext cx="11435255" cy="5199899"/>
            <a:chOff x="279385" y="1039998"/>
            <a:chExt cx="8585230" cy="3899924"/>
          </a:xfrm>
        </p:grpSpPr>
        <p:sp>
          <p:nvSpPr>
            <p:cNvPr id="11" name="Google Shape;2005;p176">
              <a:extLst>
                <a:ext uri="{FF2B5EF4-FFF2-40B4-BE49-F238E27FC236}">
                  <a16:creationId xmlns:a16="http://schemas.microsoft.com/office/drawing/2014/main" id="{515B2D7E-A000-12D9-549A-A9369A4345FA}"/>
                </a:ext>
              </a:extLst>
            </p:cNvPr>
            <p:cNvSpPr/>
            <p:nvPr/>
          </p:nvSpPr>
          <p:spPr>
            <a:xfrm>
              <a:off x="302037" y="1426310"/>
              <a:ext cx="8562578" cy="351361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46" cap="flat">
              <a:noFill/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867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Google Shape;2006;p176">
              <a:extLst>
                <a:ext uri="{FF2B5EF4-FFF2-40B4-BE49-F238E27FC236}">
                  <a16:creationId xmlns:a16="http://schemas.microsoft.com/office/drawing/2014/main" id="{1EDC52B9-6636-608C-9E99-B0C94BCCA5F8}"/>
                </a:ext>
              </a:extLst>
            </p:cNvPr>
            <p:cNvSpPr/>
            <p:nvPr/>
          </p:nvSpPr>
          <p:spPr>
            <a:xfrm>
              <a:off x="3472891" y="2090675"/>
              <a:ext cx="2027023" cy="1287447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w="19046" cap="flat">
              <a:solidFill>
                <a:srgbClr val="54AFE9"/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lvl="0" algn="ctr" defTabSz="457200">
                <a:buClrTx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Expliquer le rôle de la rotation terrestre dans l’alternance des jours et nuits.</a:t>
              </a:r>
            </a:p>
          </p:txBody>
        </p:sp>
        <p:sp>
          <p:nvSpPr>
            <p:cNvPr id="13" name="Google Shape;2007;p176">
              <a:extLst>
                <a:ext uri="{FF2B5EF4-FFF2-40B4-BE49-F238E27FC236}">
                  <a16:creationId xmlns:a16="http://schemas.microsoft.com/office/drawing/2014/main" id="{A88638D1-0117-440F-F5A3-3D2C880BB20F}"/>
                </a:ext>
              </a:extLst>
            </p:cNvPr>
            <p:cNvSpPr/>
            <p:nvPr/>
          </p:nvSpPr>
          <p:spPr>
            <a:xfrm>
              <a:off x="477984" y="1867113"/>
              <a:ext cx="2126254" cy="1628546"/>
            </a:xfrm>
            <a:custGeom>
              <a:avLst>
                <a:gd name="f0" fmla="val 1749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w="19046" cap="flat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Google Shape;2008;p176">
              <a:extLst>
                <a:ext uri="{FF2B5EF4-FFF2-40B4-BE49-F238E27FC236}">
                  <a16:creationId xmlns:a16="http://schemas.microsoft.com/office/drawing/2014/main" id="{F24B657B-A153-5014-FD22-78DE095C3277}"/>
                </a:ext>
              </a:extLst>
            </p:cNvPr>
            <p:cNvSpPr txBox="1"/>
            <p:nvPr/>
          </p:nvSpPr>
          <p:spPr>
            <a:xfrm>
              <a:off x="3627285" y="1722686"/>
              <a:ext cx="1714500" cy="34621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1" compatLnSpc="1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FR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54AFE9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Ma leçon :</a:t>
              </a:r>
            </a:p>
          </p:txBody>
        </p:sp>
        <p:sp>
          <p:nvSpPr>
            <p:cNvPr id="24" name="Google Shape;2009;p176">
              <a:extLst>
                <a:ext uri="{FF2B5EF4-FFF2-40B4-BE49-F238E27FC236}">
                  <a16:creationId xmlns:a16="http://schemas.microsoft.com/office/drawing/2014/main" id="{F6A9FC48-6533-6B59-2389-D6B83DB6761B}"/>
                </a:ext>
              </a:extLst>
            </p:cNvPr>
            <p:cNvSpPr txBox="1"/>
            <p:nvPr/>
          </p:nvSpPr>
          <p:spPr>
            <a:xfrm>
              <a:off x="579223" y="1589910"/>
              <a:ext cx="1788990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1" compatLnSpc="1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FR" sz="1867" b="1" i="0" u="none" strike="noStrike" kern="0" cap="none" spc="0" normalizeH="0" baseline="0" noProof="0" dirty="0">
                  <a:ln>
                    <a:noFill/>
                  </a:ln>
                  <a:solidFill>
                    <a:srgbClr val="1D9A78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Termes thématiques :</a:t>
              </a:r>
            </a:p>
          </p:txBody>
        </p:sp>
        <p:sp>
          <p:nvSpPr>
            <p:cNvPr id="25" name="Google Shape;2010;p176">
              <a:extLst>
                <a:ext uri="{FF2B5EF4-FFF2-40B4-BE49-F238E27FC236}">
                  <a16:creationId xmlns:a16="http://schemas.microsoft.com/office/drawing/2014/main" id="{845532FD-3B1C-7FF9-C92E-6A714278CC5C}"/>
                </a:ext>
              </a:extLst>
            </p:cNvPr>
            <p:cNvSpPr/>
            <p:nvPr/>
          </p:nvSpPr>
          <p:spPr>
            <a:xfrm>
              <a:off x="6446463" y="1515824"/>
              <a:ext cx="2040393" cy="837439"/>
            </a:xfrm>
            <a:prstGeom prst="rect">
              <a:avLst/>
            </a:prstGeom>
            <a:solidFill>
              <a:schemeClr val="tx2">
                <a:lumMod val="10000"/>
                <a:lumOff val="90000"/>
                <a:alpha val="29800"/>
              </a:schemeClr>
            </a:solidFill>
            <a:ln w="19046" cap="flat">
              <a:solidFill>
                <a:schemeClr val="accent1">
                  <a:lumMod val="20000"/>
                  <a:lumOff val="80000"/>
                </a:schemeClr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Google Shape;2011;p176">
              <a:extLst>
                <a:ext uri="{FF2B5EF4-FFF2-40B4-BE49-F238E27FC236}">
                  <a16:creationId xmlns:a16="http://schemas.microsoft.com/office/drawing/2014/main" id="{588F9C4D-3F77-3B4D-BBCC-200AF0B7DCF9}"/>
                </a:ext>
              </a:extLst>
            </p:cNvPr>
            <p:cNvSpPr txBox="1"/>
            <p:nvPr/>
          </p:nvSpPr>
          <p:spPr>
            <a:xfrm>
              <a:off x="6436297" y="1473333"/>
              <a:ext cx="1714500" cy="27696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1" compatLnSpc="1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FR" sz="1800" b="1" i="1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Verbes de consigne</a:t>
              </a:r>
            </a:p>
          </p:txBody>
        </p:sp>
        <p:sp>
          <p:nvSpPr>
            <p:cNvPr id="27" name="Google Shape;2012;p176">
              <a:extLst>
                <a:ext uri="{FF2B5EF4-FFF2-40B4-BE49-F238E27FC236}">
                  <a16:creationId xmlns:a16="http://schemas.microsoft.com/office/drawing/2014/main" id="{0F142F07-76D1-C674-FFB9-8C3B3FFCA1E6}"/>
                </a:ext>
              </a:extLst>
            </p:cNvPr>
            <p:cNvSpPr/>
            <p:nvPr/>
          </p:nvSpPr>
          <p:spPr>
            <a:xfrm>
              <a:off x="645868" y="3995012"/>
              <a:ext cx="4778096" cy="807874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w="28575" cap="flat">
              <a:solidFill>
                <a:srgbClr val="DCE6F2"/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Google Shape;2013;p176">
              <a:extLst>
                <a:ext uri="{FF2B5EF4-FFF2-40B4-BE49-F238E27FC236}">
                  <a16:creationId xmlns:a16="http://schemas.microsoft.com/office/drawing/2014/main" id="{0EC74FB1-6CB4-6E28-56B1-58AF473F71CD}"/>
                </a:ext>
              </a:extLst>
            </p:cNvPr>
            <p:cNvSpPr txBox="1"/>
            <p:nvPr/>
          </p:nvSpPr>
          <p:spPr>
            <a:xfrm>
              <a:off x="630227" y="3731581"/>
              <a:ext cx="2540248" cy="27696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FR" sz="1800" b="1" i="1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Structures pour répondre </a:t>
              </a:r>
            </a:p>
          </p:txBody>
        </p:sp>
        <p:sp>
          <p:nvSpPr>
            <p:cNvPr id="29" name="Google Shape;2015;p176">
              <a:extLst>
                <a:ext uri="{FF2B5EF4-FFF2-40B4-BE49-F238E27FC236}">
                  <a16:creationId xmlns:a16="http://schemas.microsoft.com/office/drawing/2014/main" id="{6F28A608-6CD6-C053-EA93-7265147129A4}"/>
                </a:ext>
              </a:extLst>
            </p:cNvPr>
            <p:cNvSpPr txBox="1"/>
            <p:nvPr/>
          </p:nvSpPr>
          <p:spPr>
            <a:xfrm>
              <a:off x="504904" y="2385482"/>
              <a:ext cx="2051594" cy="48471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marL="287857" marR="0" lvl="0" indent="-296331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Char char="•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1" dirty="0">
                  <a:latin typeface="Calibri" panose="020F0502020204030204"/>
                  <a:ea typeface="+mn-ea"/>
                  <a:cs typeface="+mn-cs"/>
                </a:rPr>
                <a:t>Rotation de la Terre  </a:t>
              </a:r>
            </a:p>
            <a:p>
              <a:pPr marL="287857" marR="0" lvl="0" indent="-296331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Char char="•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1" dirty="0">
                  <a:latin typeface="Calibri" panose="020F0502020204030204"/>
                  <a:ea typeface="+mn-ea"/>
                  <a:cs typeface="+mn-cs"/>
                </a:rPr>
                <a:t>Alternance jours/nuits</a:t>
              </a:r>
            </a:p>
          </p:txBody>
        </p:sp>
        <p:sp>
          <p:nvSpPr>
            <p:cNvPr id="30" name="Google Shape;2016;p176">
              <a:extLst>
                <a:ext uri="{FF2B5EF4-FFF2-40B4-BE49-F238E27FC236}">
                  <a16:creationId xmlns:a16="http://schemas.microsoft.com/office/drawing/2014/main" id="{CB9F0762-26E9-C4DB-55C3-1BF94C195335}"/>
                </a:ext>
              </a:extLst>
            </p:cNvPr>
            <p:cNvSpPr txBox="1"/>
            <p:nvPr/>
          </p:nvSpPr>
          <p:spPr>
            <a:xfrm>
              <a:off x="6499914" y="1684343"/>
              <a:ext cx="1599592" cy="646293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marL="287857" marR="0" lvl="0" indent="-296331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Char char="•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FR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Identifier </a:t>
              </a:r>
            </a:p>
            <a:p>
              <a:pPr marL="287857" marR="0" lvl="0" indent="-296331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Char char="•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FR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Décrire</a:t>
              </a:r>
            </a:p>
            <a:p>
              <a:pPr marL="287857" marR="0" lvl="0" indent="-296331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Char char="•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FR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Expliquer </a:t>
              </a:r>
            </a:p>
          </p:txBody>
        </p:sp>
        <p:sp>
          <p:nvSpPr>
            <p:cNvPr id="31" name="Google Shape;2017;p176">
              <a:extLst>
                <a:ext uri="{FF2B5EF4-FFF2-40B4-BE49-F238E27FC236}">
                  <a16:creationId xmlns:a16="http://schemas.microsoft.com/office/drawing/2014/main" id="{C02B5997-19E3-61A3-620E-54335FF0F114}"/>
                </a:ext>
              </a:extLst>
            </p:cNvPr>
            <p:cNvSpPr/>
            <p:nvPr/>
          </p:nvSpPr>
          <p:spPr>
            <a:xfrm>
              <a:off x="6459925" y="2620118"/>
              <a:ext cx="2027023" cy="1038475"/>
            </a:xfrm>
            <a:custGeom>
              <a:avLst>
                <a:gd name="f0" fmla="val 1749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tx2">
                <a:lumMod val="10000"/>
                <a:lumOff val="90000"/>
                <a:alpha val="29800"/>
              </a:schemeClr>
            </a:solidFill>
            <a:ln w="19046" cap="flat">
              <a:solidFill>
                <a:schemeClr val="accent1">
                  <a:lumMod val="20000"/>
                  <a:lumOff val="80000"/>
                </a:schemeClr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Google Shape;2018;p176">
              <a:extLst>
                <a:ext uri="{FF2B5EF4-FFF2-40B4-BE49-F238E27FC236}">
                  <a16:creationId xmlns:a16="http://schemas.microsoft.com/office/drawing/2014/main" id="{A2277BA5-12D6-CB00-50AF-E66E41746E0F}"/>
                </a:ext>
              </a:extLst>
            </p:cNvPr>
            <p:cNvSpPr txBox="1"/>
            <p:nvPr/>
          </p:nvSpPr>
          <p:spPr>
            <a:xfrm>
              <a:off x="6464508" y="2597226"/>
              <a:ext cx="1924708" cy="27696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1" compatLnSpc="1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FR" sz="1800" b="1" i="1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Vocabulaire scientifique</a:t>
              </a:r>
            </a:p>
          </p:txBody>
        </p:sp>
        <p:sp>
          <p:nvSpPr>
            <p:cNvPr id="33" name="Google Shape;2019;p176">
              <a:extLst>
                <a:ext uri="{FF2B5EF4-FFF2-40B4-BE49-F238E27FC236}">
                  <a16:creationId xmlns:a16="http://schemas.microsoft.com/office/drawing/2014/main" id="{2DFF9117-2DD9-BA12-E9FE-8E059F62D931}"/>
                </a:ext>
              </a:extLst>
            </p:cNvPr>
            <p:cNvSpPr txBox="1"/>
            <p:nvPr/>
          </p:nvSpPr>
          <p:spPr>
            <a:xfrm>
              <a:off x="6548434" y="2820574"/>
              <a:ext cx="1859176" cy="62321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marL="287857" marR="0" lvl="0" indent="-296331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Char char="•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FR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Axe de rotation </a:t>
              </a:r>
            </a:p>
            <a:p>
              <a:pPr marL="287857" marR="0" lvl="0" indent="-296331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Char char="•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FR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Alternance </a:t>
              </a:r>
            </a:p>
            <a:p>
              <a:pPr marL="287857" marR="0" lvl="0" indent="-296331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Char char="•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dirty="0">
                  <a:latin typeface="Calibri" panose="020F0502020204030204"/>
                  <a:ea typeface="+mn-ea"/>
                  <a:cs typeface="+mn-cs"/>
                </a:rPr>
                <a:t>Jour/nuit</a:t>
              </a: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Google Shape;2022;p176">
              <a:extLst>
                <a:ext uri="{FF2B5EF4-FFF2-40B4-BE49-F238E27FC236}">
                  <a16:creationId xmlns:a16="http://schemas.microsoft.com/office/drawing/2014/main" id="{F67666CD-1432-211F-8D55-38E4B16AD78F}"/>
                </a:ext>
              </a:extLst>
            </p:cNvPr>
            <p:cNvSpPr txBox="1"/>
            <p:nvPr/>
          </p:nvSpPr>
          <p:spPr>
            <a:xfrm>
              <a:off x="630227" y="4132047"/>
              <a:ext cx="4697775" cy="80787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marL="186265" lvl="0" indent="-186265">
                <a:buSzPts val="1100"/>
                <a:buFont typeface="Arial"/>
                <a:buChar char="•"/>
              </a:pPr>
              <a:r>
                <a:rPr lang="fr-FR" sz="1600" b="1" i="1" dirty="0">
                  <a:latin typeface="Calibri"/>
                  <a:ea typeface="Calibri"/>
                  <a:cs typeface="Calibri"/>
                  <a:sym typeface="Calibri"/>
                </a:rPr>
                <a:t>Ce qu’on observe : ………………………………………………</a:t>
              </a:r>
            </a:p>
            <a:p>
              <a:pPr marL="186265" lvl="0" indent="-186265">
                <a:buSzPts val="1100"/>
                <a:buFont typeface="Arial"/>
                <a:buChar char="•"/>
              </a:pPr>
              <a:r>
                <a:rPr lang="fr-FR" sz="1600" b="1" i="1" dirty="0">
                  <a:latin typeface="Calibri"/>
                  <a:ea typeface="Calibri"/>
                  <a:cs typeface="Calibri"/>
                  <a:sym typeface="Calibri"/>
                </a:rPr>
                <a:t>La région tournée vers le Soleil reçoit……………….. C’est ………………..…</a:t>
              </a:r>
            </a:p>
            <a:p>
              <a:pPr marL="186265" indent="-186265">
                <a:buSzPts val="1100"/>
                <a:buFont typeface="Arial"/>
                <a:buChar char="•"/>
              </a:pPr>
              <a:r>
                <a:rPr lang="fr-FR" sz="1600" b="1" i="1" dirty="0">
                  <a:latin typeface="Calibri"/>
                  <a:ea typeface="Calibri"/>
                  <a:cs typeface="Calibri"/>
                  <a:sym typeface="Calibri"/>
                </a:rPr>
                <a:t>La région tournée à l’opposé du Soleil reçoit……….. C’est …………………</a:t>
              </a:r>
            </a:p>
            <a:p>
              <a:pPr lvl="0">
                <a:buSzPts val="1100"/>
              </a:pPr>
              <a:endParaRPr lang="fr-FR" sz="1600" b="1" i="1" dirty="0"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35" name="Google Shape;2023;p176">
              <a:extLst>
                <a:ext uri="{FF2B5EF4-FFF2-40B4-BE49-F238E27FC236}">
                  <a16:creationId xmlns:a16="http://schemas.microsoft.com/office/drawing/2014/main" id="{C729895B-DFC1-9A98-4A76-1F0712F21E6E}"/>
                </a:ext>
              </a:extLst>
            </p:cNvPr>
            <p:cNvCxnSpPr>
              <a:cxnSpLocks/>
              <a:stCxn id="12" idx="2"/>
              <a:endCxn id="27" idx="0"/>
            </p:cNvCxnSpPr>
            <p:nvPr/>
          </p:nvCxnSpPr>
          <p:spPr>
            <a:xfrm rot="5400000">
              <a:off x="3452215" y="2960824"/>
              <a:ext cx="616890" cy="1451486"/>
            </a:xfrm>
            <a:prstGeom prst="bentConnector3">
              <a:avLst>
                <a:gd name="adj1" fmla="val 50000"/>
              </a:avLst>
            </a:prstGeom>
            <a:noFill/>
            <a:ln w="7150" cap="flat">
              <a:solidFill>
                <a:srgbClr val="54AFE9"/>
              </a:solidFill>
              <a:prstDash val="solid"/>
              <a:round/>
            </a:ln>
          </p:spPr>
        </p:cxnSp>
        <p:sp>
          <p:nvSpPr>
            <p:cNvPr id="36" name="Google Shape;2024;p176">
              <a:extLst>
                <a:ext uri="{FF2B5EF4-FFF2-40B4-BE49-F238E27FC236}">
                  <a16:creationId xmlns:a16="http://schemas.microsoft.com/office/drawing/2014/main" id="{E6D7A2E2-C398-7966-5CF3-BD21A83E2A26}"/>
                </a:ext>
              </a:extLst>
            </p:cNvPr>
            <p:cNvSpPr/>
            <p:nvPr/>
          </p:nvSpPr>
          <p:spPr>
            <a:xfrm>
              <a:off x="6459925" y="3783214"/>
              <a:ext cx="2027023" cy="934796"/>
            </a:xfrm>
            <a:prstGeom prst="rect">
              <a:avLst/>
            </a:prstGeom>
            <a:solidFill>
              <a:schemeClr val="tx2">
                <a:lumMod val="10000"/>
                <a:lumOff val="90000"/>
                <a:alpha val="29800"/>
              </a:schemeClr>
            </a:solidFill>
            <a:ln w="19046" cap="flat">
              <a:solidFill>
                <a:schemeClr val="accent1">
                  <a:lumMod val="20000"/>
                  <a:lumOff val="80000"/>
                </a:schemeClr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Google Shape;2025;p176">
              <a:extLst>
                <a:ext uri="{FF2B5EF4-FFF2-40B4-BE49-F238E27FC236}">
                  <a16:creationId xmlns:a16="http://schemas.microsoft.com/office/drawing/2014/main" id="{F2CDB572-A32E-29AA-44D5-A9FB070BB556}"/>
                </a:ext>
              </a:extLst>
            </p:cNvPr>
            <p:cNvSpPr txBox="1"/>
            <p:nvPr/>
          </p:nvSpPr>
          <p:spPr>
            <a:xfrm>
              <a:off x="6404808" y="3787687"/>
              <a:ext cx="1714500" cy="27696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1" compatLnSpc="1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FR" sz="1800" b="1" i="1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Mots pour décrire</a:t>
              </a:r>
            </a:p>
          </p:txBody>
        </p:sp>
        <p:sp>
          <p:nvSpPr>
            <p:cNvPr id="38" name="Google Shape;2026;p176">
              <a:extLst>
                <a:ext uri="{FF2B5EF4-FFF2-40B4-BE49-F238E27FC236}">
                  <a16:creationId xmlns:a16="http://schemas.microsoft.com/office/drawing/2014/main" id="{687246A2-EEE0-60B2-2F00-432AB4181982}"/>
                </a:ext>
              </a:extLst>
            </p:cNvPr>
            <p:cNvSpPr txBox="1"/>
            <p:nvPr/>
          </p:nvSpPr>
          <p:spPr>
            <a:xfrm>
              <a:off x="6579071" y="4102634"/>
              <a:ext cx="1589909" cy="62321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marL="287857" lvl="0" indent="-296331" defTabSz="1219170"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dirty="0">
                  <a:latin typeface="Calibri" panose="020F0502020204030204"/>
                  <a:ea typeface="+mn-ea"/>
                  <a:cs typeface="+mn-cs"/>
                </a:rPr>
                <a:t>Éclairée/sombre</a:t>
              </a:r>
            </a:p>
            <a:p>
              <a:pPr marL="287857" lvl="0" indent="-296331" defTabSz="1219170"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FR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Plus de lumière/ moins de</a:t>
              </a:r>
              <a:r>
                <a:rPr lang="fr-FR" sz="1600" b="1" dirty="0">
                  <a:latin typeface="Calibri" panose="020F0502020204030204"/>
                </a:rPr>
                <a:t> lumière</a:t>
              </a: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39" name="Google Shape;2027;p176">
              <a:extLst>
                <a:ext uri="{FF2B5EF4-FFF2-40B4-BE49-F238E27FC236}">
                  <a16:creationId xmlns:a16="http://schemas.microsoft.com/office/drawing/2014/main" id="{A1CC757C-2C59-F11D-EAE8-D8C7C1C10BCF}"/>
                </a:ext>
              </a:extLst>
            </p:cNvPr>
            <p:cNvCxnSpPr>
              <a:stCxn id="12" idx="1"/>
            </p:cNvCxnSpPr>
            <p:nvPr/>
          </p:nvCxnSpPr>
          <p:spPr>
            <a:xfrm>
              <a:off x="5499914" y="2734399"/>
              <a:ext cx="960011" cy="1308208"/>
            </a:xfrm>
            <a:prstGeom prst="bentConnector3">
              <a:avLst>
                <a:gd name="adj1" fmla="val 50000"/>
              </a:avLst>
            </a:prstGeom>
            <a:noFill/>
            <a:ln w="7150" cap="flat">
              <a:solidFill>
                <a:srgbClr val="54AFE9"/>
              </a:solidFill>
              <a:prstDash val="solid"/>
              <a:round/>
            </a:ln>
          </p:spPr>
        </p:cxnSp>
        <p:sp>
          <p:nvSpPr>
            <p:cNvPr id="40" name="Google Shape;2028;p176">
              <a:extLst>
                <a:ext uri="{FF2B5EF4-FFF2-40B4-BE49-F238E27FC236}">
                  <a16:creationId xmlns:a16="http://schemas.microsoft.com/office/drawing/2014/main" id="{7AD4A3D9-F3F6-E459-A51D-77C7E60824BC}"/>
                </a:ext>
              </a:extLst>
            </p:cNvPr>
            <p:cNvSpPr/>
            <p:nvPr/>
          </p:nvSpPr>
          <p:spPr>
            <a:xfrm>
              <a:off x="279385" y="1039998"/>
              <a:ext cx="8585230" cy="348454"/>
            </a:xfrm>
            <a:prstGeom prst="rect">
              <a:avLst/>
            </a:prstGeom>
            <a:solidFill>
              <a:schemeClr val="accent4"/>
            </a:solidFill>
            <a:ln cap="flat">
              <a:solidFill>
                <a:srgbClr val="DCE6F2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FR" sz="1867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MA CARTE LEXICALE</a:t>
              </a:r>
              <a:endPara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44" name="Google Shape;2027;p176">
              <a:extLst>
                <a:ext uri="{FF2B5EF4-FFF2-40B4-BE49-F238E27FC236}">
                  <a16:creationId xmlns:a16="http://schemas.microsoft.com/office/drawing/2014/main" id="{8205CB9C-E33C-EE28-63B1-6E879610DEA9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5779183" y="2112856"/>
              <a:ext cx="812104" cy="410631"/>
            </a:xfrm>
            <a:prstGeom prst="bentConnector3">
              <a:avLst>
                <a:gd name="adj1" fmla="val 99261"/>
              </a:avLst>
            </a:prstGeom>
            <a:noFill/>
            <a:ln w="7150" cap="flat">
              <a:solidFill>
                <a:srgbClr val="54AFE9"/>
              </a:solidFill>
              <a:prstDash val="solid"/>
              <a:round/>
            </a:ln>
          </p:spPr>
        </p:cxnSp>
      </p:grp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A92B48D5-D09B-FAE0-1CD6-2B517895FC40}"/>
              </a:ext>
            </a:extLst>
          </p:cNvPr>
          <p:cNvCxnSpPr/>
          <p:nvPr/>
        </p:nvCxnSpPr>
        <p:spPr>
          <a:xfrm>
            <a:off x="7971302" y="3522931"/>
            <a:ext cx="546949" cy="0"/>
          </a:xfrm>
          <a:prstGeom prst="line">
            <a:avLst/>
          </a:prstGeom>
          <a:ln w="3175">
            <a:solidFill>
              <a:srgbClr val="54AFE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66CFF554-011B-45E4-CFD2-11FD1629D70D}"/>
              </a:ext>
            </a:extLst>
          </p:cNvPr>
          <p:cNvCxnSpPr>
            <a:cxnSpLocks/>
          </p:cNvCxnSpPr>
          <p:nvPr/>
        </p:nvCxnSpPr>
        <p:spPr>
          <a:xfrm>
            <a:off x="3485887" y="3452248"/>
            <a:ext cx="1157019" cy="0"/>
          </a:xfrm>
          <a:prstGeom prst="line">
            <a:avLst/>
          </a:prstGeom>
          <a:ln w="3175">
            <a:solidFill>
              <a:srgbClr val="54AFE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3AB8956E-6AF0-D025-3C68-FB0E0521584A}"/>
              </a:ext>
            </a:extLst>
          </p:cNvPr>
          <p:cNvSpPr txBox="1"/>
          <p:nvPr/>
        </p:nvSpPr>
        <p:spPr>
          <a:xfrm>
            <a:off x="777747" y="638794"/>
            <a:ext cx="6096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Faire participer les élèves à la lecture de la carte.</a:t>
            </a:r>
          </a:p>
        </p:txBody>
      </p:sp>
      <p:pic>
        <p:nvPicPr>
          <p:cNvPr id="14" name="Google Shape;1173;p63">
            <a:extLst>
              <a:ext uri="{FF2B5EF4-FFF2-40B4-BE49-F238E27FC236}">
                <a16:creationId xmlns:a16="http://schemas.microsoft.com/office/drawing/2014/main" id="{9925FB33-38C4-0570-74E6-8B11F7AE25F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784079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619508-8181-16DD-B1BF-ACE788E4BF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83FABB-2A66-C371-78CF-555BC47FD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i="1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 C’est la fin de notre séance. N’oubliez pas de réviser votre leçon.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292E3E0-C9A7-842B-A7BD-C0569196BCB0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1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L’enseignant incite les élèves à faire l’exercice à la maison, puis clôt la séance..</a:t>
            </a:r>
          </a:p>
        </p:txBody>
      </p:sp>
      <p:pic>
        <p:nvPicPr>
          <p:cNvPr id="3" name="Google Shape;1141;p76">
            <a:extLst>
              <a:ext uri="{FF2B5EF4-FFF2-40B4-BE49-F238E27FC236}">
                <a16:creationId xmlns:a16="http://schemas.microsoft.com/office/drawing/2014/main" id="{8AB5F802-6679-89FE-33B9-D7A03F37C86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3696790" y="1435830"/>
            <a:ext cx="4798420" cy="4536947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7110117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hème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2000" dirty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3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2000" dirty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TARL" id="{0C4CAB91-F34E-4205-ABF6-3041DDA56795}" vid="{DBB87C20-3F3E-4238-97D1-73A76B480B08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2527</TotalTime>
  <Words>2360</Words>
  <Application>Microsoft Office PowerPoint</Application>
  <PresentationFormat>Grand écran</PresentationFormat>
  <Paragraphs>324</Paragraphs>
  <Slides>62</Slides>
  <Notes>47</Notes>
  <HiddenSlides>5</HiddenSlides>
  <MMClips>0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62</vt:i4>
      </vt:variant>
    </vt:vector>
  </HeadingPairs>
  <TitlesOfParts>
    <vt:vector size="77" baseType="lpstr">
      <vt:lpstr>Noto Sans Symbols</vt:lpstr>
      <vt:lpstr>Play</vt:lpstr>
      <vt:lpstr>Georgia</vt:lpstr>
      <vt:lpstr>Dosis</vt:lpstr>
      <vt:lpstr>Wingdings</vt:lpstr>
      <vt:lpstr>Aptos Display</vt:lpstr>
      <vt:lpstr>Script MT Bold</vt:lpstr>
      <vt:lpstr>Aptos</vt:lpstr>
      <vt:lpstr>Arial</vt:lpstr>
      <vt:lpstr>Calibri-Bold</vt:lpstr>
      <vt:lpstr>Calibri</vt:lpstr>
      <vt:lpstr>Thème Office</vt:lpstr>
      <vt:lpstr>2_Thème Office</vt:lpstr>
      <vt:lpstr>3_Thème Office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Bonjour! Prêts pour démarrer notre séance? Allons-y!</vt:lpstr>
      <vt:lpstr>Présentation PowerPoint</vt:lpstr>
      <vt:lpstr>Qui peut me rappeler la signification de ces icônes?</vt:lpstr>
      <vt:lpstr>Présentation PowerPoint</vt:lpstr>
      <vt:lpstr>Présentation PowerPoint</vt:lpstr>
      <vt:lpstr>Nous allons d’abord nous rappeler la position de notre système solaire dans l’Univers.</vt:lpstr>
      <vt:lpstr>Parfait ! La voie lactée est la galaxie dans laquelle se trouvent notre Soleil, la Terre et des milliards d’autres étoiles.</vt:lpstr>
      <vt:lpstr>L’image ci-dessous montre le système solaire. </vt:lpstr>
      <vt:lpstr>Très bien! La Terre est la 3ème planète du système solaire. Elle est située entre Vénus et Mars.</vt:lpstr>
      <vt:lpstr>Présentation PowerPoint</vt:lpstr>
      <vt:lpstr>Maintenant, rappelons-nous les étapes de la démarche pour expliquer un phénomène naturel. </vt:lpstr>
      <vt:lpstr>Présentation PowerPoint</vt:lpstr>
      <vt:lpstr>Présentation PowerPoint</vt:lpstr>
      <vt:lpstr>A la fin de cette séance, vous serez capables de: </vt:lpstr>
      <vt:lpstr>Présentation PowerPoint</vt:lpstr>
      <vt:lpstr>Présentation PowerPoint</vt:lpstr>
      <vt:lpstr>Nous allons utiliser un modèle pour expliquer l’alternance jours et nuits.</vt:lpstr>
      <vt:lpstr>Le mouvement de rotation de la Terre correspond à son tour sur elle-même en 24 heures autour d’un axe incliné.</vt:lpstr>
      <vt:lpstr>La région tournée vers le Soleil reçoit la lumière : elle est éclairée et correspond au jour.</vt:lpstr>
      <vt:lpstr>La région tournée à l’opposé du Soleil ne reçoit pas de lumière : elle est sombre et correspond à la nuit.</vt:lpstr>
      <vt:lpstr>L’alternance des jours et nuits s’explique par le mouvement de rotation de la Terre sur elle-même en 24 heures, selon un axe de rotation incliné.</vt:lpstr>
      <vt:lpstr>Récapitulons.</vt:lpstr>
      <vt:lpstr>Présentation PowerPoint</vt:lpstr>
      <vt:lpstr>Notre tâche consiste à expliquer le rôle de la rotation terrestre dans l’alternance des jours et nuits.</vt:lpstr>
      <vt:lpstr>Je commence par la première consigne :</vt:lpstr>
      <vt:lpstr>Ensuite, je passe à la deuxième consigne:</vt:lpstr>
      <vt:lpstr>La troisième consigne est : </vt:lpstr>
      <vt:lpstr>Présentation PowerPoint</vt:lpstr>
      <vt:lpstr>Présentation PowerPoint</vt:lpstr>
      <vt:lpstr>Vérifions maintenant est-ce que vous avez bien compris. Répondez à la première question :</vt:lpstr>
      <vt:lpstr>Parfait !</vt:lpstr>
      <vt:lpstr>Voici une autre question.</vt:lpstr>
      <vt:lpstr>Parfait ! Une rotation complète de la Terre correspond à 24 heures, c’est-à-dire à un jour et une nuit.</vt:lpstr>
      <vt:lpstr>Voici une autre question.</vt:lpstr>
      <vt:lpstr>Parfait ! </vt:lpstr>
      <vt:lpstr>Présentation PowerPoint</vt:lpstr>
      <vt:lpstr>Maintenant, vous allez travailler en binôme. Chacun prend 3 minutes pour réaliser l’activité de la page 48 sur le livret. Ensuite, vous comparez vos réponses en justifiant.</vt:lpstr>
      <vt:lpstr>Le temps est terminé. </vt:lpstr>
      <vt:lpstr>Correction.</vt:lpstr>
      <vt:lpstr>Prenez la correction sur vos livrets.</vt:lpstr>
      <vt:lpstr>Prenez la correction sur vos livrets.</vt:lpstr>
      <vt:lpstr>Présentation PowerPoint</vt:lpstr>
      <vt:lpstr>Maintenant, vous allez travailler chacun pour soi; prenez l’activité de la page 49 sur le livret.</vt:lpstr>
      <vt:lpstr>Le temps est terminé. </vt:lpstr>
      <vt:lpstr>Correction.</vt:lpstr>
      <vt:lpstr>Prenez la correction sur vos livrets.</vt:lpstr>
      <vt:lpstr>Prenez la correction sur vos livrets.</vt:lpstr>
      <vt:lpstr>Présentation PowerPoint</vt:lpstr>
      <vt:lpstr>Qui peut me dire ce que nous avons appris aujourd’hui? </vt:lpstr>
      <vt:lpstr>Présentation PowerPoint</vt:lpstr>
      <vt:lpstr>Pour expliquer mon phénomène je dois suivre les 3 étapes ci-dessous: </vt:lpstr>
      <vt:lpstr>Et on termine par cette carte lexicale.</vt:lpstr>
      <vt:lpstr> C’est la fin de notre séance. N’oubliez pas de réviser votre leçon.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Mehdi Alaoui</dc:creator>
  <cp:lastModifiedBy>ahmed el annaoui</cp:lastModifiedBy>
  <cp:revision>309</cp:revision>
  <dcterms:created xsi:type="dcterms:W3CDTF">2025-11-03T10:55:47Z</dcterms:created>
  <dcterms:modified xsi:type="dcterms:W3CDTF">2026-03-19T11:41:30Z</dcterms:modified>
</cp:coreProperties>
</file>