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9"/>
  </p:notesMasterIdLst>
  <p:handoutMasterIdLst>
    <p:handoutMasterId r:id="rId80"/>
  </p:handoutMasterIdLst>
  <p:sldIdLst>
    <p:sldId id="308" r:id="rId2"/>
    <p:sldId id="288" r:id="rId3"/>
    <p:sldId id="289" r:id="rId4"/>
    <p:sldId id="286" r:id="rId5"/>
    <p:sldId id="2147483642" r:id="rId6"/>
    <p:sldId id="371" r:id="rId7"/>
    <p:sldId id="290" r:id="rId8"/>
    <p:sldId id="292" r:id="rId9"/>
    <p:sldId id="293" r:id="rId10"/>
    <p:sldId id="258" r:id="rId11"/>
    <p:sldId id="294" r:id="rId12"/>
    <p:sldId id="256" r:id="rId13"/>
    <p:sldId id="265" r:id="rId14"/>
    <p:sldId id="296" r:id="rId15"/>
    <p:sldId id="281" r:id="rId16"/>
    <p:sldId id="259" r:id="rId17"/>
    <p:sldId id="376" r:id="rId18"/>
    <p:sldId id="257" r:id="rId19"/>
    <p:sldId id="314" r:id="rId20"/>
    <p:sldId id="260" r:id="rId21"/>
    <p:sldId id="2147483643" r:id="rId22"/>
    <p:sldId id="2147483644" r:id="rId23"/>
    <p:sldId id="321" r:id="rId24"/>
    <p:sldId id="276" r:id="rId25"/>
    <p:sldId id="270" r:id="rId26"/>
    <p:sldId id="320" r:id="rId27"/>
    <p:sldId id="298" r:id="rId28"/>
    <p:sldId id="372" r:id="rId29"/>
    <p:sldId id="393" r:id="rId30"/>
    <p:sldId id="279" r:id="rId31"/>
    <p:sldId id="282" r:id="rId32"/>
    <p:sldId id="284" r:id="rId33"/>
    <p:sldId id="373" r:id="rId34"/>
    <p:sldId id="323" r:id="rId35"/>
    <p:sldId id="274" r:id="rId36"/>
    <p:sldId id="2147483645" r:id="rId37"/>
    <p:sldId id="312" r:id="rId38"/>
    <p:sldId id="269" r:id="rId39"/>
    <p:sldId id="285" r:id="rId40"/>
    <p:sldId id="271" r:id="rId41"/>
    <p:sldId id="261" r:id="rId42"/>
    <p:sldId id="311" r:id="rId43"/>
    <p:sldId id="301" r:id="rId44"/>
    <p:sldId id="297" r:id="rId45"/>
    <p:sldId id="287" r:id="rId46"/>
    <p:sldId id="278" r:id="rId47"/>
    <p:sldId id="307" r:id="rId48"/>
    <p:sldId id="272" r:id="rId49"/>
    <p:sldId id="299" r:id="rId50"/>
    <p:sldId id="353" r:id="rId51"/>
    <p:sldId id="273" r:id="rId52"/>
    <p:sldId id="2147483646" r:id="rId53"/>
    <p:sldId id="2147483647" r:id="rId54"/>
    <p:sldId id="275" r:id="rId55"/>
    <p:sldId id="277" r:id="rId56"/>
    <p:sldId id="310" r:id="rId57"/>
    <p:sldId id="283" r:id="rId58"/>
    <p:sldId id="306" r:id="rId59"/>
    <p:sldId id="295" r:id="rId60"/>
    <p:sldId id="300" r:id="rId61"/>
    <p:sldId id="339" r:id="rId62"/>
    <p:sldId id="280" r:id="rId63"/>
    <p:sldId id="264" r:id="rId64"/>
    <p:sldId id="266" r:id="rId65"/>
    <p:sldId id="267" r:id="rId66"/>
    <p:sldId id="303" r:id="rId67"/>
    <p:sldId id="345" r:id="rId68"/>
    <p:sldId id="302" r:id="rId69"/>
    <p:sldId id="341" r:id="rId70"/>
    <p:sldId id="263" r:id="rId71"/>
    <p:sldId id="268" r:id="rId72"/>
    <p:sldId id="305" r:id="rId73"/>
    <p:sldId id="262" r:id="rId74"/>
    <p:sldId id="346" r:id="rId75"/>
    <p:sldId id="347" r:id="rId76"/>
    <p:sldId id="348" r:id="rId77"/>
    <p:sldId id="291" r:id="rId7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147483642"/>
            <p14:sldId id="371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</p14:sldIdLst>
        </p14:section>
        <p14:section name="Contrôle des cahiers" id="{D246771F-C8AA-4F75-BAD7-8024CAB55D79}">
          <p14:sldIdLst/>
        </p14:section>
        <p14:section name="Activation des prérequis" id="{8E8D053C-3AAA-4FF0-9D84-FCA59ECBA887}">
          <p14:sldIdLst>
            <p14:sldId id="296"/>
            <p14:sldId id="281"/>
            <p14:sldId id="259"/>
            <p14:sldId id="376"/>
            <p14:sldId id="257"/>
            <p14:sldId id="314"/>
            <p14:sldId id="260"/>
            <p14:sldId id="2147483643"/>
            <p14:sldId id="2147483644"/>
          </p14:sldIdLst>
        </p14:section>
        <p14:section name="Déclaration de l’objectif" id="{096B6BF6-20D6-43DE-B358-982838B98259}">
          <p14:sldIdLst>
            <p14:sldId id="321"/>
            <p14:sldId id="276"/>
            <p14:sldId id="270"/>
            <p14:sldId id="320"/>
          </p14:sldIdLst>
        </p14:section>
        <p14:section name="Modelage" id="{6D007598-4F88-4283-9E36-970C44D688AD}">
          <p14:sldIdLst>
            <p14:sldId id="298"/>
            <p14:sldId id="372"/>
            <p14:sldId id="393"/>
            <p14:sldId id="279"/>
            <p14:sldId id="282"/>
            <p14:sldId id="284"/>
            <p14:sldId id="373"/>
            <p14:sldId id="323"/>
            <p14:sldId id="274"/>
            <p14:sldId id="2147483645"/>
            <p14:sldId id="312"/>
            <p14:sldId id="269"/>
            <p14:sldId id="285"/>
            <p14:sldId id="271"/>
            <p14:sldId id="261"/>
            <p14:sldId id="311"/>
            <p14:sldId id="301"/>
            <p14:sldId id="297"/>
            <p14:sldId id="287"/>
            <p14:sldId id="278"/>
            <p14:sldId id="307"/>
            <p14:sldId id="272"/>
          </p14:sldIdLst>
        </p14:section>
        <p14:section name="Pratique collective" id="{CF34AB29-930A-422C-8BB3-41EE66488593}">
          <p14:sldIdLst>
            <p14:sldId id="299"/>
            <p14:sldId id="353"/>
            <p14:sldId id="273"/>
            <p14:sldId id="2147483646"/>
            <p14:sldId id="2147483647"/>
            <p14:sldId id="275"/>
            <p14:sldId id="277"/>
            <p14:sldId id="310"/>
            <p14:sldId id="283"/>
            <p14:sldId id="306"/>
            <p14:sldId id="295"/>
          </p14:sldIdLst>
        </p14:section>
        <p14:section name="Pratique en binôme" id="{B5D45BF5-6276-4DCA-B0C6-B46ADF983B36}">
          <p14:sldIdLst>
            <p14:sldId id="300"/>
            <p14:sldId id="339"/>
            <p14:sldId id="280"/>
            <p14:sldId id="264"/>
            <p14:sldId id="266"/>
            <p14:sldId id="267"/>
          </p14:sldIdLst>
        </p14:section>
        <p14:section name="Pratique autonome" id="{89211873-F649-4A72-AB32-DC4F4703E8C4}">
          <p14:sldIdLst>
            <p14:sldId id="303"/>
            <p14:sldId id="345"/>
            <p14:sldId id="302"/>
            <p14:sldId id="341"/>
            <p14:sldId id="263"/>
            <p14:sldId id="268"/>
          </p14:sldIdLst>
        </p14:section>
        <p14:section name="Clôture de la séance" id="{EBCF91DF-0CDC-4636-96C9-6E6A8A771057}">
          <p14:sldIdLst>
            <p14:sldId id="305"/>
            <p14:sldId id="262"/>
            <p14:sldId id="346"/>
            <p14:sldId id="347"/>
            <p14:sldId id="348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HCHOUR YASSINE" initials="YD" lastIdx="1" clrIdx="0">
    <p:extLst>
      <p:ext uri="{19B8F6BF-5375-455C-9EA6-DF929625EA0E}">
        <p15:presenceInfo xmlns:p15="http://schemas.microsoft.com/office/powerpoint/2012/main" userId="S::YASSINE.DAHCHOUR@TAALIM.MA::5813cebf-60d3-4462-ba63-a649e6529b4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0F9ED5"/>
    <a:srgbClr val="F19D19"/>
    <a:srgbClr val="0070C0"/>
    <a:srgbClr val="00A77E"/>
    <a:srgbClr val="8BC145"/>
    <a:srgbClr val="45AF48"/>
    <a:srgbClr val="D6E9CF"/>
    <a:srgbClr val="308BCC"/>
    <a:srgbClr val="39BB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59" autoAdjust="0"/>
    <p:restoredTop sz="94660"/>
  </p:normalViewPr>
  <p:slideViewPr>
    <p:cSldViewPr snapToGrid="0">
      <p:cViewPr varScale="1">
        <p:scale>
          <a:sx n="85" d="100"/>
          <a:sy n="85" d="100"/>
        </p:scale>
        <p:origin x="29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presProps" Target="presProp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handoutMaster" Target="handoutMasters/handoutMaster1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23/03/2026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23/03/2026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37A40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00B050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37A4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6" y="1378425"/>
            <a:ext cx="8955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5400" b="1" i="0" u="none" strike="noStrike" kern="0" cap="none" spc="0" baseline="0" dirty="0">
                <a:solidFill>
                  <a:srgbClr val="037A40"/>
                </a:solidFill>
                <a:uFillTx/>
                <a:latin typeface="Calibri"/>
                <a:cs typeface="Calibri"/>
              </a:rPr>
              <a:t>Science de la vie et de la terre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37A4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37A4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pic>
        <p:nvPicPr>
          <p:cNvPr id="3" name="Image 16">
            <a:extLst>
              <a:ext uri="{FF2B5EF4-FFF2-40B4-BE49-F238E27FC236}">
                <a16:creationId xmlns:a16="http://schemas.microsoft.com/office/drawing/2014/main" id="{90524A8E-E48F-3EF0-D60C-1776D259D3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780" l="4112" r="93586">
                        <a14:foregroundMark x1="23684" y1="23902" x2="23684" y2="23902"/>
                        <a14:foregroundMark x1="23684" y1="23902" x2="22204" y2="56098"/>
                        <a14:foregroundMark x1="22204" y1="56098" x2="43257" y2="40000"/>
                        <a14:foregroundMark x1="43257" y1="40000" x2="66118" y2="34146"/>
                        <a14:foregroundMark x1="66118" y1="34146" x2="53618" y2="34634"/>
                        <a14:foregroundMark x1="53618" y1="34634" x2="52632" y2="54146"/>
                        <a14:foregroundMark x1="52632" y1="54146" x2="61184" y2="35854"/>
                        <a14:foregroundMark x1="61184" y1="35854" x2="68421" y2="52195"/>
                        <a14:foregroundMark x1="68421" y1="52195" x2="57237" y2="75854"/>
                        <a14:foregroundMark x1="57237" y1="75854" x2="69901" y2="75610"/>
                        <a14:foregroundMark x1="69901" y1="75610" x2="53289" y2="79512"/>
                        <a14:foregroundMark x1="53289" y1="79512" x2="77796" y2="81220"/>
                        <a14:foregroundMark x1="77796" y1="81220" x2="24342" y2="80000"/>
                        <a14:foregroundMark x1="24342" y1="80000" x2="11513" y2="88537"/>
                        <a14:foregroundMark x1="11513" y1="88537" x2="18586" y2="68049"/>
                        <a14:foregroundMark x1="18586" y1="68049" x2="31743" y2="70976"/>
                        <a14:foregroundMark x1="31743" y1="70976" x2="38322" y2="89024"/>
                        <a14:foregroundMark x1="38322" y1="89024" x2="38816" y2="92439"/>
                        <a14:foregroundMark x1="27632" y1="40000" x2="13322" y2="80976"/>
                        <a14:foregroundMark x1="13322" y1="80976" x2="37829" y2="47561"/>
                        <a14:foregroundMark x1="37829" y1="47561" x2="36349" y2="73659"/>
                        <a14:foregroundMark x1="36349" y1="73659" x2="33388" y2="54634"/>
                        <a14:foregroundMark x1="33388" y1="54634" x2="29605" y2="82683"/>
                        <a14:foregroundMark x1="29605" y1="82683" x2="12664" y2="87073"/>
                        <a14:foregroundMark x1="12664" y1="87073" x2="10691" y2="67805"/>
                        <a14:foregroundMark x1="10691" y1="67805" x2="7072" y2="94390"/>
                        <a14:foregroundMark x1="7072" y1="94390" x2="19901" y2="88293"/>
                        <a14:foregroundMark x1="19901" y1="88293" x2="30921" y2="92927"/>
                        <a14:foregroundMark x1="30921" y1="92927" x2="67270" y2="85610"/>
                        <a14:foregroundMark x1="67270" y1="85610" x2="79276" y2="90732"/>
                        <a14:foregroundMark x1="79276" y1="90732" x2="45724" y2="96098"/>
                        <a14:foregroundMark x1="45724" y1="96098" x2="66612" y2="92195"/>
                        <a14:foregroundMark x1="66612" y1="92195" x2="76809" y2="69512"/>
                        <a14:foregroundMark x1="76809" y1="69512" x2="57730" y2="88537"/>
                        <a14:foregroundMark x1="57730" y1="88537" x2="25987" y2="93659"/>
                        <a14:foregroundMark x1="25987" y1="93659" x2="11678" y2="86098"/>
                        <a14:foregroundMark x1="11678" y1="86098" x2="30592" y2="48780"/>
                        <a14:foregroundMark x1="30592" y1="48780" x2="58553" y2="65366"/>
                        <a14:foregroundMark x1="58553" y1="65366" x2="70066" y2="64390"/>
                        <a14:foregroundMark x1="70066" y1="64390" x2="72862" y2="56098"/>
                        <a14:foregroundMark x1="21382" y1="35366" x2="5263" y2="85610"/>
                        <a14:foregroundMark x1="5263" y1="85610" x2="21053" y2="97073"/>
                        <a14:foregroundMark x1="21053" y1="97073" x2="45559" y2="93659"/>
                        <a14:foregroundMark x1="45559" y1="93659" x2="61678" y2="94878"/>
                        <a14:foregroundMark x1="61678" y1="94878" x2="87993" y2="93659"/>
                        <a14:foregroundMark x1="87993" y1="93659" x2="88158" y2="76585"/>
                        <a14:foregroundMark x1="88158" y1="76585" x2="80263" y2="61707"/>
                        <a14:foregroundMark x1="80263" y1="61707" x2="70395" y2="29268"/>
                        <a14:foregroundMark x1="70395" y1="29268" x2="60197" y2="19756"/>
                        <a14:foregroundMark x1="60197" y1="19756" x2="59211" y2="19756"/>
                        <a14:foregroundMark x1="15789" y1="30732" x2="5099" y2="56585"/>
                        <a14:foregroundMark x1="5099" y1="56585" x2="3618" y2="77561"/>
                        <a14:foregroundMark x1="3618" y1="77561" x2="7072" y2="93902"/>
                        <a14:foregroundMark x1="7072" y1="93902" x2="18750" y2="97805"/>
                        <a14:foregroundMark x1="18750" y1="97805" x2="26480" y2="97317"/>
                        <a14:foregroundMark x1="11349" y1="53415" x2="1151" y2="70488"/>
                        <a14:foregroundMark x1="1151" y1="70488" x2="4276" y2="87561"/>
                        <a14:foregroundMark x1="4276" y1="87561" x2="15625" y2="92195"/>
                        <a14:foregroundMark x1="15625" y1="92195" x2="15625" y2="92195"/>
                        <a14:foregroundMark x1="49671" y1="56341" x2="72533" y2="57561"/>
                        <a14:foregroundMark x1="72533" y1="57561" x2="73355" y2="77073"/>
                        <a14:foregroundMark x1="73355" y1="77073" x2="56250" y2="82439"/>
                        <a14:foregroundMark x1="56250" y1="82439" x2="50822" y2="61220"/>
                        <a14:foregroundMark x1="50822" y1="61220" x2="53125" y2="57073"/>
                        <a14:foregroundMark x1="69901" y1="61220" x2="60526" y2="74146"/>
                        <a14:foregroundMark x1="60526" y1="74146" x2="71875" y2="70000"/>
                        <a14:foregroundMark x1="71875" y1="70000" x2="68421" y2="61220"/>
                        <a14:foregroundMark x1="44901" y1="92683" x2="87500" y2="69512"/>
                        <a14:foregroundMark x1="87500" y1="69512" x2="93586" y2="87561"/>
                        <a14:foregroundMark x1="93586" y1="87561" x2="91941" y2="98780"/>
                        <a14:foregroundMark x1="75493" y1="58537" x2="76809" y2="41220"/>
                        <a14:foregroundMark x1="76809" y1="41220" x2="72204" y2="25854"/>
                        <a14:foregroundMark x1="72204" y1="25854" x2="60526" y2="23659"/>
                        <a14:foregroundMark x1="60526" y1="23659" x2="56743" y2="248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86894" y="3491604"/>
            <a:ext cx="4255186" cy="2869452"/>
          </a:xfrm>
          <a:prstGeom prst="rect">
            <a:avLst/>
          </a:prstGeom>
        </p:spPr>
      </p:pic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e chapit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</a:t>
            </a:r>
            <a:r>
              <a:rPr lang="fr-FR" sz="3200" b="1" kern="0" dirty="0">
                <a:solidFill>
                  <a:srgbClr val="44546A"/>
                </a:solidFill>
                <a:latin typeface="Calibri"/>
                <a:cs typeface="Calibri"/>
              </a:rPr>
              <a:t>le chapitre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>
            <a:spLocks/>
          </p:cNvSpPr>
          <p:nvPr userDrawn="1"/>
        </p:nvSpPr>
        <p:spPr>
          <a:xfrm>
            <a:off x="3132175" y="2873353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>
            <a:spLocks/>
          </p:cNvSpPr>
          <p:nvPr userDrawn="1"/>
        </p:nvSpPr>
        <p:spPr>
          <a:xfrm>
            <a:off x="1703823" y="287335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>
            <a:spLocks/>
          </p:cNvSpPr>
          <p:nvPr userDrawn="1"/>
        </p:nvSpPr>
        <p:spPr>
          <a:xfrm>
            <a:off x="948074" y="1308144"/>
            <a:ext cx="10321337" cy="55447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6582" y="1308064"/>
            <a:ext cx="10321200" cy="554400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Chapitre 1 : Relations vivant-vivant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03823" y="2873199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1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39379" y="2873199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 type de relation d’exploitation et ses caractéristiques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9CEE65-9627-A065-406C-D0416F5E70D1}"/>
              </a:ext>
            </a:extLst>
          </p:cNvPr>
          <p:cNvSpPr>
            <a:spLocks/>
          </p:cNvSpPr>
          <p:nvPr userDrawn="1"/>
        </p:nvSpPr>
        <p:spPr>
          <a:xfrm>
            <a:off x="1339721" y="2120717"/>
            <a:ext cx="9898863" cy="494615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5C1F621F-48A7-3B73-016A-666E3888307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48223" y="2120637"/>
            <a:ext cx="9898732" cy="494546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Séquence</a:t>
            </a:r>
            <a:r>
              <a:rPr lang="en-US" dirty="0"/>
              <a:t> 1 : Relations </a:t>
            </a:r>
            <a:r>
              <a:rPr lang="en-US" dirty="0" err="1"/>
              <a:t>d’exploitation</a:t>
            </a:r>
            <a:endParaRPr lang="en-US" dirty="0"/>
          </a:p>
        </p:txBody>
      </p:sp>
      <p:sp>
        <p:nvSpPr>
          <p:cNvPr id="9" name="Google Shape;286;p29">
            <a:extLst>
              <a:ext uri="{FF2B5EF4-FFF2-40B4-BE49-F238E27FC236}">
                <a16:creationId xmlns:a16="http://schemas.microsoft.com/office/drawing/2014/main" id="{4D9B2296-F4A8-F01C-635B-95350C14B275}"/>
              </a:ext>
            </a:extLst>
          </p:cNvPr>
          <p:cNvSpPr>
            <a:spLocks/>
          </p:cNvSpPr>
          <p:nvPr userDrawn="1"/>
        </p:nvSpPr>
        <p:spPr>
          <a:xfrm>
            <a:off x="3140677" y="468309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9;p29">
            <a:extLst>
              <a:ext uri="{FF2B5EF4-FFF2-40B4-BE49-F238E27FC236}">
                <a16:creationId xmlns:a16="http://schemas.microsoft.com/office/drawing/2014/main" id="{82EC8553-22FA-A547-D471-3AF6D6395AAE}"/>
              </a:ext>
            </a:extLst>
          </p:cNvPr>
          <p:cNvSpPr>
            <a:spLocks/>
          </p:cNvSpPr>
          <p:nvPr userDrawn="1"/>
        </p:nvSpPr>
        <p:spPr>
          <a:xfrm>
            <a:off x="1702674" y="468293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Text Placeholder 30">
            <a:extLst>
              <a:ext uri="{FF2B5EF4-FFF2-40B4-BE49-F238E27FC236}">
                <a16:creationId xmlns:a16="http://schemas.microsoft.com/office/drawing/2014/main" id="{6CD6B33D-72A6-DA03-1907-6091D050691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02674" y="4682780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2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60559DCE-9034-76AA-7F03-AD960D4C0BC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147881" y="4682937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 type de relation de compétition ou mutualisme et leurs caractéristiques.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1D96935-9C28-F26E-BED5-5A912445CB69}"/>
              </a:ext>
            </a:extLst>
          </p:cNvPr>
          <p:cNvSpPr>
            <a:spLocks/>
          </p:cNvSpPr>
          <p:nvPr userDrawn="1"/>
        </p:nvSpPr>
        <p:spPr>
          <a:xfrm>
            <a:off x="1348223" y="3930455"/>
            <a:ext cx="9898863" cy="494615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Text Placeholder 30">
            <a:extLst>
              <a:ext uri="{FF2B5EF4-FFF2-40B4-BE49-F238E27FC236}">
                <a16:creationId xmlns:a16="http://schemas.microsoft.com/office/drawing/2014/main" id="{31D148C6-5492-AED5-7F54-3E33BB132E1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56725" y="3930375"/>
            <a:ext cx="9898732" cy="494546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Séquence</a:t>
            </a:r>
            <a:r>
              <a:rPr lang="en-US" dirty="0"/>
              <a:t> 2 : </a:t>
            </a:r>
            <a:r>
              <a:rPr lang="fr-FR" dirty="0"/>
              <a:t>Relations de compétition et de mutualisme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é préparato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4995540" y="2500904"/>
            <a:ext cx="5985399" cy="8142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Activité préparatoire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268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claration de l'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3247602"/>
            <a:ext cx="11174095" cy="3153198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capture d’écran illustrant la tâche ciblée par cet objectif</a:t>
            </a:r>
          </a:p>
          <a:p>
            <a:pPr lvl="0"/>
            <a:endParaRPr lang="fr-FR" dirty="0"/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2054;p38">
            <a:extLst>
              <a:ext uri="{FF2B5EF4-FFF2-40B4-BE49-F238E27FC236}">
                <a16:creationId xmlns:a16="http://schemas.microsoft.com/office/drawing/2014/main" id="{E68972AD-29C5-3385-642B-0C5308EE8844}"/>
              </a:ext>
            </a:extLst>
          </p:cNvPr>
          <p:cNvSpPr/>
          <p:nvPr userDrawn="1"/>
        </p:nvSpPr>
        <p:spPr>
          <a:xfrm>
            <a:off x="1396677" y="1831580"/>
            <a:ext cx="9651623" cy="830997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15">
            <a:extLst>
              <a:ext uri="{FF2B5EF4-FFF2-40B4-BE49-F238E27FC236}">
                <a16:creationId xmlns:a16="http://schemas.microsoft.com/office/drawing/2014/main" id="{ED85EDE7-D9A6-2F96-809C-0BCE91611A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38" y="1567130"/>
            <a:ext cx="805544" cy="805544"/>
          </a:xfrm>
          <a:prstGeom prst="rect">
            <a:avLst/>
          </a:prstGeom>
          <a:ln>
            <a:noFill/>
          </a:ln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AFD452F-0A61-50AE-900C-1268716476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12975" y="1831975"/>
            <a:ext cx="8582025" cy="819150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Identifier le type de relation d’exploitation entre deux êtres vivants dans un écosystème donné.</a:t>
            </a:r>
          </a:p>
        </p:txBody>
      </p:sp>
    </p:spTree>
    <p:extLst>
      <p:ext uri="{BB962C8B-B14F-4D97-AF65-F5344CB8AC3E}">
        <p14:creationId xmlns:p14="http://schemas.microsoft.com/office/powerpoint/2010/main" val="27372312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ion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C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Introduction de notions clés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A64A780A-A595-A463-4E76-42D8AE0D8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2948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C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Modelage de la tâche principale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A64A780A-A595-A463-4E76-42D8AE0D8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349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79409" y="5148686"/>
            <a:ext cx="148877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, l'exercice à travaill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60537" y="5229083"/>
            <a:ext cx="149961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35030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67230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9795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23/03/2026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703" r:id="rId19"/>
    <p:sldLayoutId id="2147483687" r:id="rId20"/>
    <p:sldLayoutId id="2147483688" r:id="rId21"/>
    <p:sldLayoutId id="2147483689" r:id="rId22"/>
    <p:sldLayoutId id="2147483699" r:id="rId23"/>
    <p:sldLayoutId id="2147483690" r:id="rId24"/>
    <p:sldLayoutId id="2147483704" r:id="rId25"/>
    <p:sldLayoutId id="2147483705" r:id="rId26"/>
    <p:sldLayoutId id="2147483691" r:id="rId27"/>
    <p:sldLayoutId id="2147483692" r:id="rId28"/>
    <p:sldLayoutId id="2147483693" r:id="rId29"/>
    <p:sldLayoutId id="2147483694" r:id="rId30"/>
    <p:sldLayoutId id="2147483695" r:id="rId31"/>
    <p:sldLayoutId id="2147483696" r:id="rId32"/>
    <p:sldLayoutId id="2147483697" r:id="rId33"/>
    <p:sldLayoutId id="2147483702" r:id="rId34"/>
    <p:sldLayoutId id="2147483700" r:id="rId35"/>
    <p:sldLayoutId id="2147483701" r:id="rId36"/>
    <p:sldLayoutId id="2147483682" r:id="rId37"/>
    <p:sldLayoutId id="2147483683" r:id="rId38"/>
    <p:sldLayoutId id="2147483653" r:id="rId39"/>
    <p:sldLayoutId id="2147483654" r:id="rId40"/>
    <p:sldLayoutId id="2147483655" r:id="rId41"/>
    <p:sldLayoutId id="2147483656" r:id="rId42"/>
    <p:sldLayoutId id="2147483657" r:id="rId43"/>
    <p:sldLayoutId id="2147483658" r:id="rId44"/>
    <p:sldLayoutId id="2147483659" r:id="rId4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70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2.png"/><Relationship Id="rId5" Type="http://schemas.openxmlformats.org/officeDocument/2006/relationships/image" Target="../media/image680.png"/><Relationship Id="rId4" Type="http://schemas.openxmlformats.org/officeDocument/2006/relationships/image" Target="../media/image67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7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7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7.png"/><Relationship Id="rId5" Type="http://schemas.openxmlformats.org/officeDocument/2006/relationships/image" Target="../media/image760.png"/><Relationship Id="rId4" Type="http://schemas.openxmlformats.org/officeDocument/2006/relationships/image" Target="../media/image75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8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7.png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10" Type="http://schemas.openxmlformats.org/officeDocument/2006/relationships/image" Target="../media/image106.png"/><Relationship Id="rId4" Type="http://schemas.openxmlformats.org/officeDocument/2006/relationships/image" Target="../media/image83.png"/><Relationship Id="rId9" Type="http://schemas.openxmlformats.org/officeDocument/2006/relationships/image" Target="../media/image10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4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9.xml"/></Relationships>
</file>

<file path=ppt/slides/_rels/slide6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0.png"/></Relationships>
</file>

<file path=ppt/slides/_rels/slide6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1.png"/></Relationships>
</file>

<file path=ppt/slides/_rels/slide6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2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93.png"/></Relationships>
</file>

<file path=ppt/slides/_rels/slide68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7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5.png"/></Relationships>
</file>

<file path=ppt/slides/_rels/slide7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6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noProof="0" dirty="0"/>
              <a:t>1 AC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1C22208-84FE-450F-4951-F81B343D1D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noProof="0" dirty="0"/>
              <a:t>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965172" y="4562031"/>
            <a:ext cx="4844190" cy="54498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noProof="0" dirty="0">
                <a:solidFill>
                  <a:schemeClr val="bg1"/>
                </a:solidFill>
              </a:rPr>
              <a:t>   Respiration, circulation et santé humaine.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25217" y="4591216"/>
            <a:ext cx="1288409" cy="521999"/>
          </a:xfrm>
        </p:spPr>
        <p:txBody>
          <a:bodyPr/>
          <a:lstStyle/>
          <a:p>
            <a:r>
              <a:rPr lang="fr-FR" noProof="0" dirty="0"/>
              <a:t>Chapitre 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06497" y="5328959"/>
            <a:ext cx="1288409" cy="521999"/>
          </a:xfrm>
        </p:spPr>
        <p:txBody>
          <a:bodyPr/>
          <a:lstStyle/>
          <a:p>
            <a:r>
              <a:rPr lang="fr-FR" noProof="0" dirty="0"/>
              <a:t>Tâche 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096329" y="5286181"/>
            <a:ext cx="4843667" cy="521999"/>
          </a:xfrm>
        </p:spPr>
        <p:txBody>
          <a:bodyPr>
            <a:noAutofit/>
          </a:bodyPr>
          <a:lstStyle/>
          <a:p>
            <a:r>
              <a:rPr lang="fr-FR" sz="1650" noProof="0" dirty="0"/>
              <a:t>Expliquer les échanges respiratoires entre les poumons et le sang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Bonjour! Prêts pour démarrer notre séance? Allons-y!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Google Shape;5926;p4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1" r="6581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2 min</a:t>
            </a:r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bg1">
                    <a:lumMod val="50000"/>
                  </a:schemeClr>
                </a:solidFill>
              </a:rPr>
              <a:t>Qui peut me rappeler la signification de ces icônes?</a:t>
            </a:r>
            <a:endParaRPr lang="fr-FR" noProof="0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!!</a:t>
            </a:r>
            <a:endParaRPr lang="fr-FR" noProof="0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srgbClr val="AEABA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Demander à 3 élèves au hasard</a:t>
            </a:r>
          </a:p>
          <a:p>
            <a:endParaRPr lang="fr-FR" sz="1200" noProof="0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noProof="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noProof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noProof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4 min</a:t>
            </a:r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70753-ACEE-9119-E41F-D1619EAB7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E6BBCF-0532-4B33-3193-89E72F5F2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46868"/>
            <a:ext cx="10529279" cy="435141"/>
          </a:xfrm>
        </p:spPr>
        <p:txBody>
          <a:bodyPr/>
          <a:lstStyle/>
          <a:p>
            <a:pPr defTabSz="342900">
              <a:spcAft>
                <a:spcPts val="300"/>
              </a:spcAft>
              <a:defRPr/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Pour vous rappeler, </a:t>
            </a:r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Voici une question à propos 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d</a:t>
            </a:r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es mouvements respiratoires chez l’Homme.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12A1163-C24B-E54A-B4A2-2A950DEC303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703567"/>
            <a:ext cx="10529705" cy="268287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sz="12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élèves. Ensuite les inviter à passer au tableau.</a:t>
            </a:r>
          </a:p>
          <a:p>
            <a:pPr defTabSz="342900">
              <a:spcAft>
                <a:spcPts val="300"/>
              </a:spcAft>
              <a:buClrTx/>
              <a:defRPr/>
            </a:pPr>
            <a:endParaRPr lang="fr-FR" sz="1200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2FD42178-8097-3937-B39B-82BD066EF410}"/>
              </a:ext>
            </a:extLst>
          </p:cNvPr>
          <p:cNvSpPr txBox="1"/>
          <p:nvPr/>
        </p:nvSpPr>
        <p:spPr>
          <a:xfrm>
            <a:off x="616700" y="1207847"/>
            <a:ext cx="95223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Reliez chaque terme à sa définition :</a:t>
            </a:r>
          </a:p>
        </p:txBody>
      </p:sp>
      <p:sp>
        <p:nvSpPr>
          <p:cNvPr id="12" name="Rectangle: Rounded Corners 22">
            <a:extLst>
              <a:ext uri="{FF2B5EF4-FFF2-40B4-BE49-F238E27FC236}">
                <a16:creationId xmlns:a16="http://schemas.microsoft.com/office/drawing/2014/main" id="{D294F413-A6FF-F523-DF83-87C2A10917A6}"/>
              </a:ext>
            </a:extLst>
          </p:cNvPr>
          <p:cNvSpPr/>
          <p:nvPr/>
        </p:nvSpPr>
        <p:spPr>
          <a:xfrm>
            <a:off x="778059" y="2790119"/>
            <a:ext cx="2087972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Expiration</a:t>
            </a:r>
            <a:endParaRPr lang="fr-FR" sz="2800" b="1" noProof="0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: Rounded Corners 3">
            <a:extLst>
              <a:ext uri="{FF2B5EF4-FFF2-40B4-BE49-F238E27FC236}">
                <a16:creationId xmlns:a16="http://schemas.microsoft.com/office/drawing/2014/main" id="{ECBCC7F0-6E17-EB00-2DCF-88E4F7354CAA}"/>
              </a:ext>
            </a:extLst>
          </p:cNvPr>
          <p:cNvSpPr/>
          <p:nvPr/>
        </p:nvSpPr>
        <p:spPr>
          <a:xfrm>
            <a:off x="778058" y="4455146"/>
            <a:ext cx="2087972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Inspiration</a:t>
            </a:r>
          </a:p>
        </p:txBody>
      </p:sp>
      <p:sp>
        <p:nvSpPr>
          <p:cNvPr id="14" name="Rectangle: Rounded Corners 22">
            <a:extLst>
              <a:ext uri="{FF2B5EF4-FFF2-40B4-BE49-F238E27FC236}">
                <a16:creationId xmlns:a16="http://schemas.microsoft.com/office/drawing/2014/main" id="{082519AF-5C44-8DDC-2BAD-39214D915A45}"/>
              </a:ext>
            </a:extLst>
          </p:cNvPr>
          <p:cNvSpPr/>
          <p:nvPr/>
        </p:nvSpPr>
        <p:spPr>
          <a:xfrm>
            <a:off x="6974006" y="2790119"/>
            <a:ext cx="4333332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Action de faire entrer l’air vers les poumons</a:t>
            </a:r>
          </a:p>
        </p:txBody>
      </p:sp>
      <p:sp>
        <p:nvSpPr>
          <p:cNvPr id="15" name="Rectangle: Rounded Corners 22">
            <a:extLst>
              <a:ext uri="{FF2B5EF4-FFF2-40B4-BE49-F238E27FC236}">
                <a16:creationId xmlns:a16="http://schemas.microsoft.com/office/drawing/2014/main" id="{42EDA755-2528-D83D-F3EF-DDB18EC04485}"/>
              </a:ext>
            </a:extLst>
          </p:cNvPr>
          <p:cNvSpPr/>
          <p:nvPr/>
        </p:nvSpPr>
        <p:spPr>
          <a:xfrm>
            <a:off x="6974006" y="4455146"/>
            <a:ext cx="4346585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Action de faire sortir l’air des poumons</a:t>
            </a:r>
          </a:p>
        </p:txBody>
      </p:sp>
      <p:sp>
        <p:nvSpPr>
          <p:cNvPr id="38" name="Rectangle: Rounded Corners 22">
            <a:extLst>
              <a:ext uri="{FF2B5EF4-FFF2-40B4-BE49-F238E27FC236}">
                <a16:creationId xmlns:a16="http://schemas.microsoft.com/office/drawing/2014/main" id="{C3448C34-0797-E073-5625-C4BEBB8454E5}"/>
              </a:ext>
            </a:extLst>
          </p:cNvPr>
          <p:cNvSpPr/>
          <p:nvPr/>
        </p:nvSpPr>
        <p:spPr>
          <a:xfrm>
            <a:off x="2848398" y="2790119"/>
            <a:ext cx="46003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39" name="Rectangle: Rounded Corners 22">
            <a:extLst>
              <a:ext uri="{FF2B5EF4-FFF2-40B4-BE49-F238E27FC236}">
                <a16:creationId xmlns:a16="http://schemas.microsoft.com/office/drawing/2014/main" id="{7E2D5F7C-AB4D-431D-591F-753304DD8A66}"/>
              </a:ext>
            </a:extLst>
          </p:cNvPr>
          <p:cNvSpPr/>
          <p:nvPr/>
        </p:nvSpPr>
        <p:spPr>
          <a:xfrm>
            <a:off x="2866030" y="4455146"/>
            <a:ext cx="46003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40" name="Rectangle: Rounded Corners 22">
            <a:extLst>
              <a:ext uri="{FF2B5EF4-FFF2-40B4-BE49-F238E27FC236}">
                <a16:creationId xmlns:a16="http://schemas.microsoft.com/office/drawing/2014/main" id="{5A69D1D2-58F9-8BAD-206B-471DAEF53DFD}"/>
              </a:ext>
            </a:extLst>
          </p:cNvPr>
          <p:cNvSpPr/>
          <p:nvPr/>
        </p:nvSpPr>
        <p:spPr>
          <a:xfrm>
            <a:off x="6496335" y="2790119"/>
            <a:ext cx="46003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1" name="Rectangle: Rounded Corners 22">
            <a:extLst>
              <a:ext uri="{FF2B5EF4-FFF2-40B4-BE49-F238E27FC236}">
                <a16:creationId xmlns:a16="http://schemas.microsoft.com/office/drawing/2014/main" id="{3B3509B3-2BC5-6C48-C8ED-E5D2BEB0EC65}"/>
              </a:ext>
            </a:extLst>
          </p:cNvPr>
          <p:cNvSpPr/>
          <p:nvPr/>
        </p:nvSpPr>
        <p:spPr>
          <a:xfrm>
            <a:off x="6513967" y="4455146"/>
            <a:ext cx="46003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3" name="Google Shape;15880;p58">
            <a:extLst>
              <a:ext uri="{FF2B5EF4-FFF2-40B4-BE49-F238E27FC236}">
                <a16:creationId xmlns:a16="http://schemas.microsoft.com/office/drawing/2014/main" id="{DC6C46AC-2EDB-30BC-187F-24BC4313EA44}"/>
              </a:ext>
            </a:extLst>
          </p:cNvPr>
          <p:cNvSpPr txBox="1">
            <a:spLocks/>
          </p:cNvSpPr>
          <p:nvPr/>
        </p:nvSpPr>
        <p:spPr>
          <a:xfrm>
            <a:off x="677330" y="2185728"/>
            <a:ext cx="2648739" cy="351848"/>
          </a:xfrm>
          <a:prstGeom prst="roundRect">
            <a:avLst/>
          </a:prstGeom>
          <a:solidFill>
            <a:srgbClr val="F19D19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>
              <a:lnSpc>
                <a:spcPct val="125000"/>
              </a:lnSpc>
            </a:pPr>
            <a:r>
              <a:rPr lang="fr-FR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fr-FR" sz="2800" noProof="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erme</a:t>
            </a:r>
            <a:endParaRPr lang="fr-FR" sz="28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97439F7B-C69C-2C70-8EE4-934C89F28652}"/>
              </a:ext>
            </a:extLst>
          </p:cNvPr>
          <p:cNvSpPr txBox="1">
            <a:spLocks/>
          </p:cNvSpPr>
          <p:nvPr/>
        </p:nvSpPr>
        <p:spPr>
          <a:xfrm>
            <a:off x="6491933" y="2185728"/>
            <a:ext cx="4842267" cy="351848"/>
          </a:xfrm>
          <a:prstGeom prst="roundRect">
            <a:avLst/>
          </a:prstGeom>
          <a:solidFill>
            <a:srgbClr val="F19D19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>
              <a:lnSpc>
                <a:spcPct val="125000"/>
              </a:lnSpc>
            </a:pPr>
            <a:r>
              <a:rPr lang="fr-FR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fr-FR" sz="2800" noProof="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éfinition</a:t>
            </a:r>
            <a:endParaRPr lang="fr-FR" sz="28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D42F3A8D-9050-3A09-0AB2-411A2610003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4776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ADB4D-BBA1-BB21-998A-642EC95DE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6FF648-2154-471F-385A-C61C00E3E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96068"/>
            <a:ext cx="10529279" cy="435141"/>
          </a:xfrm>
        </p:spPr>
        <p:txBody>
          <a:bodyPr/>
          <a:lstStyle/>
          <a:p>
            <a:pPr defTabSz="342900">
              <a:spcAft>
                <a:spcPts val="300"/>
              </a:spcAft>
              <a:defRPr/>
            </a:pPr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Voici la réponse.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430FFC0-93A3-34A5-BE5F-40F698C5A09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703567"/>
            <a:ext cx="10529705" cy="268287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</a:t>
            </a:r>
            <a:r>
              <a:rPr lang="fr-FR" sz="1200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xpliquer</a:t>
            </a:r>
            <a:r>
              <a:rPr lang="fr-FR" sz="12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pourquoi la réponse est fausse si les élèves se sont trompés , si c’est juste expliquer aussi</a:t>
            </a:r>
          </a:p>
          <a:p>
            <a:pPr defTabSz="342900">
              <a:spcAft>
                <a:spcPts val="300"/>
              </a:spcAft>
              <a:buClrTx/>
              <a:defRPr/>
            </a:pPr>
            <a:endParaRPr lang="fr-FR" sz="1200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Rectangle: Rounded Corners 22">
            <a:extLst>
              <a:ext uri="{FF2B5EF4-FFF2-40B4-BE49-F238E27FC236}">
                <a16:creationId xmlns:a16="http://schemas.microsoft.com/office/drawing/2014/main" id="{6BF1E7B1-D623-4630-FEFB-87D8CD9796ED}"/>
              </a:ext>
            </a:extLst>
          </p:cNvPr>
          <p:cNvSpPr/>
          <p:nvPr/>
        </p:nvSpPr>
        <p:spPr>
          <a:xfrm>
            <a:off x="778059" y="2790119"/>
            <a:ext cx="2087972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Expiration</a:t>
            </a:r>
            <a:endParaRPr lang="fr-FR" sz="2800" b="1" noProof="0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: Rounded Corners 3">
            <a:extLst>
              <a:ext uri="{FF2B5EF4-FFF2-40B4-BE49-F238E27FC236}">
                <a16:creationId xmlns:a16="http://schemas.microsoft.com/office/drawing/2014/main" id="{63F9D082-B894-1E88-8EAA-3ABDD2318DA1}"/>
              </a:ext>
            </a:extLst>
          </p:cNvPr>
          <p:cNvSpPr/>
          <p:nvPr/>
        </p:nvSpPr>
        <p:spPr>
          <a:xfrm>
            <a:off x="778058" y="4455146"/>
            <a:ext cx="2087972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Inspiration</a:t>
            </a:r>
            <a:endParaRPr lang="fr-FR" sz="2800" b="1" noProof="0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: Rounded Corners 22">
            <a:extLst>
              <a:ext uri="{FF2B5EF4-FFF2-40B4-BE49-F238E27FC236}">
                <a16:creationId xmlns:a16="http://schemas.microsoft.com/office/drawing/2014/main" id="{D07F3845-33BD-FA68-89F0-A3C6C3F74D93}"/>
              </a:ext>
            </a:extLst>
          </p:cNvPr>
          <p:cNvSpPr/>
          <p:nvPr/>
        </p:nvSpPr>
        <p:spPr>
          <a:xfrm>
            <a:off x="6974006" y="2790119"/>
            <a:ext cx="4333332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Action de faire entrer l’air vers les poumons</a:t>
            </a:r>
          </a:p>
        </p:txBody>
      </p:sp>
      <p:sp>
        <p:nvSpPr>
          <p:cNvPr id="15" name="Rectangle: Rounded Corners 22">
            <a:extLst>
              <a:ext uri="{FF2B5EF4-FFF2-40B4-BE49-F238E27FC236}">
                <a16:creationId xmlns:a16="http://schemas.microsoft.com/office/drawing/2014/main" id="{6210BD13-F65E-ECCA-1276-A71D65ECA278}"/>
              </a:ext>
            </a:extLst>
          </p:cNvPr>
          <p:cNvSpPr/>
          <p:nvPr/>
        </p:nvSpPr>
        <p:spPr>
          <a:xfrm>
            <a:off x="6974006" y="4455146"/>
            <a:ext cx="4346585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Action de faire sortir l’air des poumons</a:t>
            </a:r>
          </a:p>
        </p:txBody>
      </p:sp>
      <p:sp>
        <p:nvSpPr>
          <p:cNvPr id="38" name="Rectangle: Rounded Corners 22">
            <a:extLst>
              <a:ext uri="{FF2B5EF4-FFF2-40B4-BE49-F238E27FC236}">
                <a16:creationId xmlns:a16="http://schemas.microsoft.com/office/drawing/2014/main" id="{8E324F4D-7D33-B44F-1D13-EAB400D99220}"/>
              </a:ext>
            </a:extLst>
          </p:cNvPr>
          <p:cNvSpPr/>
          <p:nvPr/>
        </p:nvSpPr>
        <p:spPr>
          <a:xfrm>
            <a:off x="2848398" y="2790119"/>
            <a:ext cx="46003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39" name="Rectangle: Rounded Corners 22">
            <a:extLst>
              <a:ext uri="{FF2B5EF4-FFF2-40B4-BE49-F238E27FC236}">
                <a16:creationId xmlns:a16="http://schemas.microsoft.com/office/drawing/2014/main" id="{BEBB9273-4462-3A03-DA43-3174C0B48E85}"/>
              </a:ext>
            </a:extLst>
          </p:cNvPr>
          <p:cNvSpPr/>
          <p:nvPr/>
        </p:nvSpPr>
        <p:spPr>
          <a:xfrm>
            <a:off x="2866030" y="4455146"/>
            <a:ext cx="46003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40" name="Rectangle: Rounded Corners 22">
            <a:extLst>
              <a:ext uri="{FF2B5EF4-FFF2-40B4-BE49-F238E27FC236}">
                <a16:creationId xmlns:a16="http://schemas.microsoft.com/office/drawing/2014/main" id="{EF412E32-39D9-DC5F-6038-B49029D2EF3A}"/>
              </a:ext>
            </a:extLst>
          </p:cNvPr>
          <p:cNvSpPr/>
          <p:nvPr/>
        </p:nvSpPr>
        <p:spPr>
          <a:xfrm>
            <a:off x="6496335" y="2790119"/>
            <a:ext cx="46003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1" name="Rectangle: Rounded Corners 22">
            <a:extLst>
              <a:ext uri="{FF2B5EF4-FFF2-40B4-BE49-F238E27FC236}">
                <a16:creationId xmlns:a16="http://schemas.microsoft.com/office/drawing/2014/main" id="{F84BCD54-888C-E0F4-7C5A-9049AC0A26BA}"/>
              </a:ext>
            </a:extLst>
          </p:cNvPr>
          <p:cNvSpPr/>
          <p:nvPr/>
        </p:nvSpPr>
        <p:spPr>
          <a:xfrm>
            <a:off x="6513967" y="4455146"/>
            <a:ext cx="46003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83F87666-14F4-9F82-696F-6CE78411B960}"/>
              </a:ext>
            </a:extLst>
          </p:cNvPr>
          <p:cNvCxnSpPr>
            <a:cxnSpLocks/>
            <a:endCxn id="40" idx="1"/>
          </p:cNvCxnSpPr>
          <p:nvPr/>
        </p:nvCxnSpPr>
        <p:spPr>
          <a:xfrm flipV="1">
            <a:off x="3326069" y="3229385"/>
            <a:ext cx="3170266" cy="1674715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  <a:tailEnd type="stealth" w="lg" len="lg"/>
          </a:ln>
          <a:effectLst/>
        </p:spPr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983D00D7-A327-5B29-92D6-DFA0F10A3AA8}"/>
              </a:ext>
            </a:extLst>
          </p:cNvPr>
          <p:cNvCxnSpPr>
            <a:cxnSpLocks/>
            <a:endCxn id="41" idx="1"/>
          </p:cNvCxnSpPr>
          <p:nvPr/>
        </p:nvCxnSpPr>
        <p:spPr>
          <a:xfrm>
            <a:off x="3317253" y="3224541"/>
            <a:ext cx="3196714" cy="1669871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  <a:tailEnd type="stealth" w="lg" len="lg"/>
          </a:ln>
          <a:effectLst/>
        </p:spPr>
      </p:cxnSp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E8359759-F1DA-D326-DE69-633EDB2748E6}"/>
              </a:ext>
            </a:extLst>
          </p:cNvPr>
          <p:cNvSpPr txBox="1">
            <a:spLocks/>
          </p:cNvSpPr>
          <p:nvPr/>
        </p:nvSpPr>
        <p:spPr>
          <a:xfrm>
            <a:off x="677330" y="2185728"/>
            <a:ext cx="2648739" cy="351848"/>
          </a:xfrm>
          <a:prstGeom prst="roundRect">
            <a:avLst/>
          </a:prstGeom>
          <a:solidFill>
            <a:srgbClr val="F19D19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>
              <a:lnSpc>
                <a:spcPct val="125000"/>
              </a:lnSpc>
            </a:pPr>
            <a:r>
              <a:rPr lang="fr-FR" sz="2800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Terme</a:t>
            </a:r>
          </a:p>
        </p:txBody>
      </p:sp>
      <p:sp>
        <p:nvSpPr>
          <p:cNvPr id="6" name="Google Shape;15880;p58">
            <a:extLst>
              <a:ext uri="{FF2B5EF4-FFF2-40B4-BE49-F238E27FC236}">
                <a16:creationId xmlns:a16="http://schemas.microsoft.com/office/drawing/2014/main" id="{B187312D-E101-F860-C0CA-6DB7F6769898}"/>
              </a:ext>
            </a:extLst>
          </p:cNvPr>
          <p:cNvSpPr txBox="1">
            <a:spLocks/>
          </p:cNvSpPr>
          <p:nvPr/>
        </p:nvSpPr>
        <p:spPr>
          <a:xfrm>
            <a:off x="6491933" y="2185728"/>
            <a:ext cx="4842267" cy="351848"/>
          </a:xfrm>
          <a:prstGeom prst="roundRect">
            <a:avLst/>
          </a:prstGeom>
          <a:solidFill>
            <a:srgbClr val="F19D19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>
              <a:lnSpc>
                <a:spcPct val="125000"/>
              </a:lnSpc>
            </a:pPr>
            <a:r>
              <a:rPr lang="fr-FR" sz="2800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Définition</a:t>
            </a:r>
          </a:p>
        </p:txBody>
      </p:sp>
      <p:pic>
        <p:nvPicPr>
          <p:cNvPr id="8" name="Image 8">
            <a:extLst>
              <a:ext uri="{FF2B5EF4-FFF2-40B4-BE49-F238E27FC236}">
                <a16:creationId xmlns:a16="http://schemas.microsoft.com/office/drawing/2014/main" id="{982BBA81-40C3-B44C-EF3A-70AB141C0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5309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15325-EA7A-277A-3080-EDE9DA847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64465F-B93F-9FF2-8787-23C3B15F1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360" y="291968"/>
            <a:ext cx="10529279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R</a:t>
            </a:r>
            <a:r>
              <a:rPr lang="fr-FR" noProof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épondez</a:t>
            </a:r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à cette question.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F438EDE-7334-C9BB-FF0D-71F375AC970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1360" y="532867"/>
            <a:ext cx="10682478" cy="461665"/>
          </a:xfrm>
        </p:spPr>
        <p:txBody>
          <a:bodyPr/>
          <a:lstStyle/>
          <a:p>
            <a:r>
              <a:rPr lang="fr-FR" sz="12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élèves. Ensuite demander de consigner leurs réponses sur les ardoises.</a:t>
            </a:r>
          </a:p>
        </p:txBody>
      </p:sp>
      <p:sp>
        <p:nvSpPr>
          <p:cNvPr id="37" name="TextBox 3">
            <a:extLst>
              <a:ext uri="{FF2B5EF4-FFF2-40B4-BE49-F238E27FC236}">
                <a16:creationId xmlns:a16="http://schemas.microsoft.com/office/drawing/2014/main" id="{FE71BAA0-DEA1-F992-D95B-BA56E8C0E21D}"/>
              </a:ext>
            </a:extLst>
          </p:cNvPr>
          <p:cNvSpPr txBox="1"/>
          <p:nvPr/>
        </p:nvSpPr>
        <p:spPr>
          <a:xfrm>
            <a:off x="532963" y="1089018"/>
            <a:ext cx="63124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Choisissez la bonne réponse :</a:t>
            </a: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6AF4BE7D-2EEA-29C8-BC46-5EFA3E7F4E78}"/>
              </a:ext>
            </a:extLst>
          </p:cNvPr>
          <p:cNvSpPr/>
          <p:nvPr/>
        </p:nvSpPr>
        <p:spPr>
          <a:xfrm>
            <a:off x="6277970" y="2805876"/>
            <a:ext cx="4869434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Des bronches</a:t>
            </a:r>
          </a:p>
        </p:txBody>
      </p:sp>
      <p:sp>
        <p:nvSpPr>
          <p:cNvPr id="7" name="Rectangle: Rounded Corners 3">
            <a:extLst>
              <a:ext uri="{FF2B5EF4-FFF2-40B4-BE49-F238E27FC236}">
                <a16:creationId xmlns:a16="http://schemas.microsoft.com/office/drawing/2014/main" id="{41014EB8-A199-81E5-A19A-63FAC8705CD6}"/>
              </a:ext>
            </a:extLst>
          </p:cNvPr>
          <p:cNvSpPr/>
          <p:nvPr/>
        </p:nvSpPr>
        <p:spPr>
          <a:xfrm>
            <a:off x="6277970" y="3957667"/>
            <a:ext cx="4869434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Des </a:t>
            </a:r>
            <a:r>
              <a:rPr lang="fr-FR" sz="28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lvéoles</a:t>
            </a:r>
          </a:p>
        </p:txBody>
      </p:sp>
      <p:sp>
        <p:nvSpPr>
          <p:cNvPr id="8" name="Rectangle: Rounded Corners 4">
            <a:extLst>
              <a:ext uri="{FF2B5EF4-FFF2-40B4-BE49-F238E27FC236}">
                <a16:creationId xmlns:a16="http://schemas.microsoft.com/office/drawing/2014/main" id="{905A87E7-F6ED-42B9-0DF1-DE999226B64E}"/>
              </a:ext>
            </a:extLst>
          </p:cNvPr>
          <p:cNvSpPr/>
          <p:nvPr/>
        </p:nvSpPr>
        <p:spPr>
          <a:xfrm>
            <a:off x="6274686" y="5109458"/>
            <a:ext cx="4832824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la trachée</a:t>
            </a:r>
          </a:p>
        </p:txBody>
      </p:sp>
      <p:sp>
        <p:nvSpPr>
          <p:cNvPr id="16" name="Rectangle: Rounded Corners 22">
            <a:extLst>
              <a:ext uri="{FF2B5EF4-FFF2-40B4-BE49-F238E27FC236}">
                <a16:creationId xmlns:a16="http://schemas.microsoft.com/office/drawing/2014/main" id="{FF31CB5D-8895-5D22-647B-DC2A9B934AE2}"/>
              </a:ext>
            </a:extLst>
          </p:cNvPr>
          <p:cNvSpPr/>
          <p:nvPr/>
        </p:nvSpPr>
        <p:spPr>
          <a:xfrm>
            <a:off x="5424499" y="2805876"/>
            <a:ext cx="830239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: Rounded Corners 3">
            <a:extLst>
              <a:ext uri="{FF2B5EF4-FFF2-40B4-BE49-F238E27FC236}">
                <a16:creationId xmlns:a16="http://schemas.microsoft.com/office/drawing/2014/main" id="{D99FFBEF-2F74-642F-28A4-8345DCFAEDAD}"/>
              </a:ext>
            </a:extLst>
          </p:cNvPr>
          <p:cNvSpPr/>
          <p:nvPr/>
        </p:nvSpPr>
        <p:spPr>
          <a:xfrm>
            <a:off x="5424499" y="3957667"/>
            <a:ext cx="830239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8" name="Rectangle: Rounded Corners 4">
            <a:extLst>
              <a:ext uri="{FF2B5EF4-FFF2-40B4-BE49-F238E27FC236}">
                <a16:creationId xmlns:a16="http://schemas.microsoft.com/office/drawing/2014/main" id="{1AA76724-A778-6746-2534-FEBEE59FC45B}"/>
              </a:ext>
            </a:extLst>
          </p:cNvPr>
          <p:cNvSpPr/>
          <p:nvPr/>
        </p:nvSpPr>
        <p:spPr>
          <a:xfrm>
            <a:off x="5424499" y="5109458"/>
            <a:ext cx="823997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ECD30273-E842-0E2C-03A9-0C8EF0D9B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31360" y="2666021"/>
            <a:ext cx="4068989" cy="3321969"/>
          </a:xfrm>
          <a:prstGeom prst="rect">
            <a:avLst/>
          </a:prstGeom>
        </p:spPr>
      </p:pic>
      <p:grpSp>
        <p:nvGrpSpPr>
          <p:cNvPr id="22" name="Groupe 21">
            <a:extLst>
              <a:ext uri="{FF2B5EF4-FFF2-40B4-BE49-F238E27FC236}">
                <a16:creationId xmlns:a16="http://schemas.microsoft.com/office/drawing/2014/main" id="{90D574E3-AF07-0BE2-69A3-0824884C13B1}"/>
              </a:ext>
            </a:extLst>
          </p:cNvPr>
          <p:cNvGrpSpPr/>
          <p:nvPr/>
        </p:nvGrpSpPr>
        <p:grpSpPr>
          <a:xfrm>
            <a:off x="10883152" y="248387"/>
            <a:ext cx="692154" cy="610914"/>
            <a:chOff x="779844" y="4335989"/>
            <a:chExt cx="563238" cy="575842"/>
          </a:xfrm>
        </p:grpSpPr>
        <p:pic>
          <p:nvPicPr>
            <p:cNvPr id="23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3F589D04-F050-09C7-927C-5086ABB936E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D9B19F7-3173-ED9D-0736-DAC1DEB5F63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BAB385AE-7999-6AC6-B6AB-C79E9036C8BF}"/>
              </a:ext>
            </a:extLst>
          </p:cNvPr>
          <p:cNvSpPr txBox="1"/>
          <p:nvPr/>
        </p:nvSpPr>
        <p:spPr>
          <a:xfrm>
            <a:off x="636494" y="1644745"/>
            <a:ext cx="7628965" cy="519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noProof="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échanges gazeux respiratoires se font au niveau :</a:t>
            </a:r>
          </a:p>
        </p:txBody>
      </p:sp>
    </p:spTree>
    <p:extLst>
      <p:ext uri="{BB962C8B-B14F-4D97-AF65-F5344CB8AC3E}">
        <p14:creationId xmlns:p14="http://schemas.microsoft.com/office/powerpoint/2010/main" val="3225150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98F20-3C20-ADF7-E6E5-83E34B4BC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DC9BF0-EE90-C4D2-AA30-FEDD91AC9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360" y="291968"/>
            <a:ext cx="10529279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Excellent ! Les échanges gazeux respiratoires se font au niveau des alvéoles pulmonaires.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6EEA5E5-A717-691D-16B9-4FC7A4AB026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1360" y="568727"/>
            <a:ext cx="10682478" cy="461665"/>
          </a:xfrm>
        </p:spPr>
        <p:txBody>
          <a:bodyPr/>
          <a:lstStyle/>
          <a:p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Expliquer pourquoi la réponse est fausse si les élèves se sont trompés ; si elle est juste, l’expliquer également.</a:t>
            </a:r>
            <a:endParaRPr lang="fr-FR" sz="1200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927A6FE4-AB34-0613-68A9-69B30EAB99B3}"/>
              </a:ext>
            </a:extLst>
          </p:cNvPr>
          <p:cNvSpPr/>
          <p:nvPr/>
        </p:nvSpPr>
        <p:spPr>
          <a:xfrm>
            <a:off x="6277970" y="2805876"/>
            <a:ext cx="4869434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Des bronches</a:t>
            </a:r>
          </a:p>
        </p:txBody>
      </p:sp>
      <p:sp>
        <p:nvSpPr>
          <p:cNvPr id="7" name="Rectangle: Rounded Corners 3">
            <a:extLst>
              <a:ext uri="{FF2B5EF4-FFF2-40B4-BE49-F238E27FC236}">
                <a16:creationId xmlns:a16="http://schemas.microsoft.com/office/drawing/2014/main" id="{626CF163-B000-F939-722C-B7CA3E86AA59}"/>
              </a:ext>
            </a:extLst>
          </p:cNvPr>
          <p:cNvSpPr/>
          <p:nvPr/>
        </p:nvSpPr>
        <p:spPr>
          <a:xfrm>
            <a:off x="6277970" y="3957667"/>
            <a:ext cx="4869434" cy="878532"/>
          </a:xfrm>
          <a:prstGeom prst="roundRect">
            <a:avLst/>
          </a:prstGeom>
          <a:solidFill>
            <a:srgbClr val="002060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Des alvéoles</a:t>
            </a:r>
          </a:p>
        </p:txBody>
      </p:sp>
      <p:sp>
        <p:nvSpPr>
          <p:cNvPr id="8" name="Rectangle: Rounded Corners 4">
            <a:extLst>
              <a:ext uri="{FF2B5EF4-FFF2-40B4-BE49-F238E27FC236}">
                <a16:creationId xmlns:a16="http://schemas.microsoft.com/office/drawing/2014/main" id="{1611181A-9330-FD3A-3E95-1272FD5EC9C1}"/>
              </a:ext>
            </a:extLst>
          </p:cNvPr>
          <p:cNvSpPr/>
          <p:nvPr/>
        </p:nvSpPr>
        <p:spPr>
          <a:xfrm>
            <a:off x="6274686" y="5109458"/>
            <a:ext cx="4832824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la trachée</a:t>
            </a:r>
          </a:p>
        </p:txBody>
      </p:sp>
      <p:sp>
        <p:nvSpPr>
          <p:cNvPr id="16" name="Rectangle: Rounded Corners 22">
            <a:extLst>
              <a:ext uri="{FF2B5EF4-FFF2-40B4-BE49-F238E27FC236}">
                <a16:creationId xmlns:a16="http://schemas.microsoft.com/office/drawing/2014/main" id="{4E106CBF-1425-E2F5-D1E9-4E38396CD8E6}"/>
              </a:ext>
            </a:extLst>
          </p:cNvPr>
          <p:cNvSpPr/>
          <p:nvPr/>
        </p:nvSpPr>
        <p:spPr>
          <a:xfrm>
            <a:off x="5424499" y="2805876"/>
            <a:ext cx="830239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7" name="Rectangle: Rounded Corners 3">
            <a:extLst>
              <a:ext uri="{FF2B5EF4-FFF2-40B4-BE49-F238E27FC236}">
                <a16:creationId xmlns:a16="http://schemas.microsoft.com/office/drawing/2014/main" id="{DC15EF08-B398-7F70-4D8A-9551DEB3E5C1}"/>
              </a:ext>
            </a:extLst>
          </p:cNvPr>
          <p:cNvSpPr/>
          <p:nvPr/>
        </p:nvSpPr>
        <p:spPr>
          <a:xfrm>
            <a:off x="5424499" y="3957667"/>
            <a:ext cx="830239" cy="878532"/>
          </a:xfrm>
          <a:prstGeom prst="roundRect">
            <a:avLst/>
          </a:prstGeom>
          <a:solidFill>
            <a:srgbClr val="002060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8" name="Rectangle: Rounded Corners 4">
            <a:extLst>
              <a:ext uri="{FF2B5EF4-FFF2-40B4-BE49-F238E27FC236}">
                <a16:creationId xmlns:a16="http://schemas.microsoft.com/office/drawing/2014/main" id="{4844A6E5-FBF8-51E9-92F5-FD95984E2930}"/>
              </a:ext>
            </a:extLst>
          </p:cNvPr>
          <p:cNvSpPr/>
          <p:nvPr/>
        </p:nvSpPr>
        <p:spPr>
          <a:xfrm>
            <a:off x="5424499" y="5109458"/>
            <a:ext cx="823997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6BC6803-3BB9-778D-90C4-D2EC4E206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31360" y="2666021"/>
            <a:ext cx="4068989" cy="332196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2E8E375-4BCC-0BAB-55EE-01C89F7137D8}"/>
              </a:ext>
            </a:extLst>
          </p:cNvPr>
          <p:cNvSpPr txBox="1"/>
          <p:nvPr/>
        </p:nvSpPr>
        <p:spPr>
          <a:xfrm>
            <a:off x="636494" y="1644745"/>
            <a:ext cx="7628965" cy="519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noProof="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échanges gazeux respiratoires se font au niveau :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70E6D3F0-2081-5CF5-492F-FA9746549D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8105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Une autre question 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584580"/>
            <a:ext cx="10529705" cy="268287"/>
          </a:xfrm>
        </p:spPr>
        <p:txBody>
          <a:bodyPr/>
          <a:lstStyle/>
          <a:p>
            <a:r>
              <a:rPr lang="fr-FR" sz="12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élèves, puis les inviter a voter en levant leurs ardoises (A ou B).</a:t>
            </a:r>
          </a:p>
          <a:p>
            <a:endParaRPr lang="fr-FR" sz="1200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sp>
        <p:nvSpPr>
          <p:cNvPr id="22" name="Google Shape;15880;p58">
            <a:extLst>
              <a:ext uri="{FF2B5EF4-FFF2-40B4-BE49-F238E27FC236}">
                <a16:creationId xmlns:a16="http://schemas.microsoft.com/office/drawing/2014/main" id="{A41E6780-8887-F10F-1872-3810BA9094BF}"/>
              </a:ext>
            </a:extLst>
          </p:cNvPr>
          <p:cNvSpPr txBox="1">
            <a:spLocks/>
          </p:cNvSpPr>
          <p:nvPr/>
        </p:nvSpPr>
        <p:spPr>
          <a:xfrm>
            <a:off x="677330" y="2325718"/>
            <a:ext cx="10630007" cy="980625"/>
          </a:xfrm>
          <a:prstGeom prst="roundRect">
            <a:avLst/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fr-FR"/>
            </a:defPPr>
            <a:lvl1pPr marR="0" lvl="0" algn="ctr" defTabSz="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Hammersmith One"/>
              <a:buNone/>
              <a:defRPr sz="2400" b="1" i="0" u="none" strike="noStrike" cap="none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r>
              <a:rPr lang="fr-FR" dirty="0"/>
              <a:t>L’air expiré  (</a:t>
            </a:r>
            <a:r>
              <a:rPr lang="fr-FR" dirty="0" err="1"/>
              <a:t>هواء</a:t>
            </a:r>
            <a:r>
              <a:rPr lang="fr-FR" dirty="0"/>
              <a:t> </a:t>
            </a:r>
            <a:r>
              <a:rPr lang="fr-FR" dirty="0" err="1"/>
              <a:t>الزفير</a:t>
            </a:r>
            <a:r>
              <a:rPr lang="fr-FR" dirty="0"/>
              <a:t>)  est riche en dioxygène (O2)  par rapport à l’air inspiré (</a:t>
            </a:r>
            <a:r>
              <a:rPr lang="fr-FR" dirty="0" err="1"/>
              <a:t>هواء</a:t>
            </a:r>
            <a:r>
              <a:rPr lang="fr-FR" dirty="0"/>
              <a:t> </a:t>
            </a:r>
            <a:r>
              <a:rPr lang="fr-FR" dirty="0" err="1"/>
              <a:t>الشهيق</a:t>
            </a:r>
            <a:r>
              <a:rPr lang="fr-FR" dirty="0"/>
              <a:t>) :</a:t>
            </a:r>
          </a:p>
        </p:txBody>
      </p:sp>
      <p:sp>
        <p:nvSpPr>
          <p:cNvPr id="23" name="Rectangle : coins arrondis 6">
            <a:extLst>
              <a:ext uri="{FF2B5EF4-FFF2-40B4-BE49-F238E27FC236}">
                <a16:creationId xmlns:a16="http://schemas.microsoft.com/office/drawing/2014/main" id="{55B73227-D1E1-2E6D-14FA-DF751D2B78F2}"/>
              </a:ext>
            </a:extLst>
          </p:cNvPr>
          <p:cNvSpPr/>
          <p:nvPr/>
        </p:nvSpPr>
        <p:spPr>
          <a:xfrm>
            <a:off x="778059" y="3770018"/>
            <a:ext cx="4428466" cy="9806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a. Vrai</a:t>
            </a:r>
          </a:p>
        </p:txBody>
      </p:sp>
      <p:sp>
        <p:nvSpPr>
          <p:cNvPr id="24" name="Rectangle : coins arrondis 13">
            <a:extLst>
              <a:ext uri="{FF2B5EF4-FFF2-40B4-BE49-F238E27FC236}">
                <a16:creationId xmlns:a16="http://schemas.microsoft.com/office/drawing/2014/main" id="{CCD4FDC7-EE05-F674-2A4F-6AD1665F4059}"/>
              </a:ext>
            </a:extLst>
          </p:cNvPr>
          <p:cNvSpPr/>
          <p:nvPr/>
        </p:nvSpPr>
        <p:spPr>
          <a:xfrm>
            <a:off x="6878871" y="3770018"/>
            <a:ext cx="4428466" cy="9806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b. Faux</a:t>
            </a:r>
          </a:p>
        </p:txBody>
      </p:sp>
      <p:sp>
        <p:nvSpPr>
          <p:cNvPr id="25" name="Google Shape;15880;p58">
            <a:extLst>
              <a:ext uri="{FF2B5EF4-FFF2-40B4-BE49-F238E27FC236}">
                <a16:creationId xmlns:a16="http://schemas.microsoft.com/office/drawing/2014/main" id="{75B255FF-98A3-4950-796D-48B9E4ADB9E2}"/>
              </a:ext>
            </a:extLst>
          </p:cNvPr>
          <p:cNvSpPr txBox="1">
            <a:spLocks/>
          </p:cNvSpPr>
          <p:nvPr/>
        </p:nvSpPr>
        <p:spPr>
          <a:xfrm>
            <a:off x="1104629" y="1180566"/>
            <a:ext cx="7313230" cy="708675"/>
          </a:xfrm>
          <a:prstGeom prst="roundRect">
            <a:avLst/>
          </a:prstGeom>
          <a:solidFill>
            <a:srgbClr val="FFFFFF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algn="l">
              <a:lnSpc>
                <a:spcPct val="125000"/>
              </a:lnSpc>
            </a:pPr>
            <a:r>
              <a:rPr lang="fr-FR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Répondez par « vrai » ou « faux »: </a:t>
            </a:r>
          </a:p>
          <a:p>
            <a:pPr algn="l">
              <a:lnSpc>
                <a:spcPct val="125000"/>
              </a:lnSpc>
            </a:pP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544E18D-F5C2-C618-7DD1-8C74C9A6FA8A}"/>
              </a:ext>
            </a:extLst>
          </p:cNvPr>
          <p:cNvGrpSpPr/>
          <p:nvPr/>
        </p:nvGrpSpPr>
        <p:grpSpPr>
          <a:xfrm>
            <a:off x="10883152" y="248387"/>
            <a:ext cx="692154" cy="610914"/>
            <a:chOff x="779844" y="4335989"/>
            <a:chExt cx="563238" cy="575842"/>
          </a:xfrm>
        </p:grpSpPr>
        <p:pic>
          <p:nvPicPr>
            <p:cNvPr id="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9FDD5166-1ED3-EED2-78F8-48A3FBD93840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C6F41E0-07D9-2F02-6BAC-BEEF083060BC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05202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DC9A9-680B-9C01-71FB-DEFC91ED7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525D1E-AA20-1D88-87CB-7F235B3DA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L’air expiré est pauvre en dioxygène (O2)  par rapport à l’air inspiré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7AB7EF-FDE9-C8AA-8546-55EB6815EBE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584580"/>
            <a:ext cx="10529705" cy="268287"/>
          </a:xfrm>
        </p:spPr>
        <p:txBody>
          <a:bodyPr/>
          <a:lstStyle/>
          <a:p>
            <a:r>
              <a:rPr lang="fr-FR" sz="1100" b="1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Expliquer davantage si nécessaire</a:t>
            </a:r>
          </a:p>
          <a:p>
            <a:endParaRPr lang="fr-FR" sz="1100" b="1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sp>
        <p:nvSpPr>
          <p:cNvPr id="23" name="Rectangle : coins arrondis 6">
            <a:extLst>
              <a:ext uri="{FF2B5EF4-FFF2-40B4-BE49-F238E27FC236}">
                <a16:creationId xmlns:a16="http://schemas.microsoft.com/office/drawing/2014/main" id="{95ADBE10-DA79-757C-3A39-3C933A83F6AF}"/>
              </a:ext>
            </a:extLst>
          </p:cNvPr>
          <p:cNvSpPr/>
          <p:nvPr/>
        </p:nvSpPr>
        <p:spPr>
          <a:xfrm>
            <a:off x="778059" y="3770018"/>
            <a:ext cx="4428466" cy="9806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a. Vrai</a:t>
            </a:r>
          </a:p>
        </p:txBody>
      </p:sp>
      <p:sp>
        <p:nvSpPr>
          <p:cNvPr id="24" name="Rectangle : coins arrondis 13">
            <a:extLst>
              <a:ext uri="{FF2B5EF4-FFF2-40B4-BE49-F238E27FC236}">
                <a16:creationId xmlns:a16="http://schemas.microsoft.com/office/drawing/2014/main" id="{3BE4DA39-85DD-9808-0333-D9A6716575B9}"/>
              </a:ext>
            </a:extLst>
          </p:cNvPr>
          <p:cNvSpPr/>
          <p:nvPr/>
        </p:nvSpPr>
        <p:spPr>
          <a:xfrm>
            <a:off x="6878871" y="3770018"/>
            <a:ext cx="4428466" cy="980625"/>
          </a:xfrm>
          <a:prstGeom prst="roundRect">
            <a:avLst/>
          </a:prstGeom>
          <a:solidFill>
            <a:srgbClr val="002060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Faux</a:t>
            </a:r>
          </a:p>
        </p:txBody>
      </p:sp>
      <p:sp>
        <p:nvSpPr>
          <p:cNvPr id="3" name="Google Shape;15880;p58">
            <a:extLst>
              <a:ext uri="{FF2B5EF4-FFF2-40B4-BE49-F238E27FC236}">
                <a16:creationId xmlns:a16="http://schemas.microsoft.com/office/drawing/2014/main" id="{9BD706DE-1CB9-BF35-831E-5E7B5E07DDB6}"/>
              </a:ext>
            </a:extLst>
          </p:cNvPr>
          <p:cNvSpPr txBox="1">
            <a:spLocks/>
          </p:cNvSpPr>
          <p:nvPr/>
        </p:nvSpPr>
        <p:spPr>
          <a:xfrm>
            <a:off x="677330" y="2325718"/>
            <a:ext cx="10630007" cy="980625"/>
          </a:xfrm>
          <a:prstGeom prst="roundRect">
            <a:avLst/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fr-FR"/>
            </a:defPPr>
            <a:lvl1pPr marR="0" lvl="0" algn="ctr" defTabSz="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Hammersmith One"/>
              <a:buNone/>
              <a:defRPr sz="2400" b="1" i="0" u="none" strike="noStrike" cap="none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r>
              <a:rPr lang="fr-FR" dirty="0"/>
              <a:t>L’air expiré  (</a:t>
            </a:r>
            <a:r>
              <a:rPr lang="fr-FR" dirty="0" err="1"/>
              <a:t>هواء</a:t>
            </a:r>
            <a:r>
              <a:rPr lang="fr-FR" dirty="0"/>
              <a:t> </a:t>
            </a:r>
            <a:r>
              <a:rPr lang="fr-FR" dirty="0" err="1"/>
              <a:t>الزفير</a:t>
            </a:r>
            <a:r>
              <a:rPr lang="fr-FR" dirty="0"/>
              <a:t>)  est riche en dioxygène (O2)  par rapport à l’air inspiré (</a:t>
            </a:r>
            <a:r>
              <a:rPr lang="fr-FR" dirty="0" err="1"/>
              <a:t>هواء</a:t>
            </a:r>
            <a:r>
              <a:rPr lang="fr-FR" dirty="0"/>
              <a:t> </a:t>
            </a:r>
            <a:r>
              <a:rPr lang="fr-FR" dirty="0" err="1"/>
              <a:t>الشهيق</a:t>
            </a:r>
            <a:r>
              <a:rPr lang="fr-FR" dirty="0"/>
              <a:t>) :</a:t>
            </a: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F492E23C-242C-3A38-DF6E-0BF4408AF4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3644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7364AC-7F5A-F69C-8E51-E6F2B655A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698" y="328453"/>
            <a:ext cx="10529279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Enfin, une dernière question. Pour expliquer un phénomène , je dois suivre les trois étapes suivantes: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1B560B4F-2485-E619-FE80-D3AF539FD77B}"/>
              </a:ext>
            </a:extLst>
          </p:cNvPr>
          <p:cNvGrpSpPr/>
          <p:nvPr/>
        </p:nvGrpSpPr>
        <p:grpSpPr>
          <a:xfrm>
            <a:off x="994918" y="2480240"/>
            <a:ext cx="10539984" cy="3535680"/>
            <a:chOff x="994918" y="2103120"/>
            <a:chExt cx="10539984" cy="3535680"/>
          </a:xfrm>
        </p:grpSpPr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D02ED8B0-9CB9-391A-610D-AB5829641620}"/>
                </a:ext>
              </a:extLst>
            </p:cNvPr>
            <p:cNvGrpSpPr/>
            <p:nvPr/>
          </p:nvGrpSpPr>
          <p:grpSpPr>
            <a:xfrm>
              <a:off x="994918" y="2103120"/>
              <a:ext cx="3064256" cy="3535680"/>
              <a:chOff x="994918" y="2103120"/>
              <a:chExt cx="3064256" cy="3535680"/>
            </a:xfrm>
          </p:grpSpPr>
          <p:grpSp>
            <p:nvGrpSpPr>
              <p:cNvPr id="16" name="Groupe 15">
                <a:extLst>
                  <a:ext uri="{FF2B5EF4-FFF2-40B4-BE49-F238E27FC236}">
                    <a16:creationId xmlns:a16="http://schemas.microsoft.com/office/drawing/2014/main" id="{B4FC8727-E845-D829-BC8E-5F11E2A717CE}"/>
                  </a:ext>
                </a:extLst>
              </p:cNvPr>
              <p:cNvGrpSpPr/>
              <p:nvPr/>
            </p:nvGrpSpPr>
            <p:grpSpPr>
              <a:xfrm>
                <a:off x="994918" y="2103120"/>
                <a:ext cx="3064256" cy="3535680"/>
                <a:chOff x="768350" y="7137400"/>
                <a:chExt cx="1981200" cy="2286000"/>
              </a:xfrm>
            </p:grpSpPr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E49B28E0-0CE8-332B-6D26-40F399A6716C}"/>
                    </a:ext>
                  </a:extLst>
                </p:cNvPr>
                <p:cNvSpPr/>
                <p:nvPr/>
              </p:nvSpPr>
              <p:spPr>
                <a:xfrm>
                  <a:off x="768350" y="7137400"/>
                  <a:ext cx="1981200" cy="2286000"/>
                </a:xfrm>
                <a:prstGeom prst="rect">
                  <a:avLst/>
                </a:prstGeom>
                <a:solidFill>
                  <a:schemeClr val="bg1"/>
                </a:solidFill>
                <a:ln w="317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200" noProof="0" dirty="0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24" name="Image 23">
                  <a:extLst>
                    <a:ext uri="{FF2B5EF4-FFF2-40B4-BE49-F238E27FC236}">
                      <a16:creationId xmlns:a16="http://schemas.microsoft.com/office/drawing/2014/main" id="{DCFFE980-352B-3CF3-3030-1AEF33A3C10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" t="414" r="66345" b="-414"/>
                <a:stretch>
                  <a:fillRect/>
                </a:stretch>
              </p:blipFill>
              <p:spPr>
                <a:xfrm>
                  <a:off x="844550" y="7213600"/>
                  <a:ext cx="1905000" cy="2178442"/>
                </a:xfrm>
                <a:prstGeom prst="rect">
                  <a:avLst/>
                </a:prstGeom>
              </p:spPr>
            </p:pic>
          </p:grpSp>
          <p:sp>
            <p:nvSpPr>
              <p:cNvPr id="15" name="Ellipse 14">
                <a:extLst>
                  <a:ext uri="{FF2B5EF4-FFF2-40B4-BE49-F238E27FC236}">
                    <a16:creationId xmlns:a16="http://schemas.microsoft.com/office/drawing/2014/main" id="{336BE414-761B-A0AD-F8FB-C7A5750C88D4}"/>
                  </a:ext>
                </a:extLst>
              </p:cNvPr>
              <p:cNvSpPr/>
              <p:nvPr/>
            </p:nvSpPr>
            <p:spPr>
              <a:xfrm>
                <a:off x="1115720" y="2235708"/>
                <a:ext cx="389760" cy="389760"/>
              </a:xfrm>
              <a:prstGeom prst="ellipse">
                <a:avLst/>
              </a:prstGeom>
              <a:solidFill>
                <a:srgbClr val="F19D19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noProof="0" dirty="0">
                    <a:solidFill>
                      <a:schemeClr val="tx1"/>
                    </a:solidFill>
                  </a:rPr>
                  <a:t>A</a:t>
                </a:r>
              </a:p>
            </p:txBody>
          </p:sp>
        </p:grpSp>
        <p:grpSp>
          <p:nvGrpSpPr>
            <p:cNvPr id="26" name="Groupe 25">
              <a:extLst>
                <a:ext uri="{FF2B5EF4-FFF2-40B4-BE49-F238E27FC236}">
                  <a16:creationId xmlns:a16="http://schemas.microsoft.com/office/drawing/2014/main" id="{A520786D-7BB4-4478-6085-7DFC2DD1784A}"/>
                </a:ext>
              </a:extLst>
            </p:cNvPr>
            <p:cNvGrpSpPr/>
            <p:nvPr/>
          </p:nvGrpSpPr>
          <p:grpSpPr>
            <a:xfrm>
              <a:off x="8470646" y="2103120"/>
              <a:ext cx="3064256" cy="3535680"/>
              <a:chOff x="8470646" y="2103120"/>
              <a:chExt cx="3064256" cy="3535680"/>
            </a:xfrm>
          </p:grpSpPr>
          <p:grpSp>
            <p:nvGrpSpPr>
              <p:cNvPr id="17" name="Groupe 16">
                <a:extLst>
                  <a:ext uri="{FF2B5EF4-FFF2-40B4-BE49-F238E27FC236}">
                    <a16:creationId xmlns:a16="http://schemas.microsoft.com/office/drawing/2014/main" id="{26222C46-BBCA-DA46-BCF5-CA1684933001}"/>
                  </a:ext>
                </a:extLst>
              </p:cNvPr>
              <p:cNvGrpSpPr/>
              <p:nvPr/>
            </p:nvGrpSpPr>
            <p:grpSpPr>
              <a:xfrm>
                <a:off x="8470646" y="2103120"/>
                <a:ext cx="3064256" cy="3535680"/>
                <a:chOff x="768350" y="7137400"/>
                <a:chExt cx="1981200" cy="2286000"/>
              </a:xfrm>
            </p:grpSpPr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E2506F1F-E1BA-BA09-B168-08142772E543}"/>
                    </a:ext>
                  </a:extLst>
                </p:cNvPr>
                <p:cNvSpPr/>
                <p:nvPr/>
              </p:nvSpPr>
              <p:spPr>
                <a:xfrm>
                  <a:off x="768350" y="7137400"/>
                  <a:ext cx="1981200" cy="2286000"/>
                </a:xfrm>
                <a:prstGeom prst="rect">
                  <a:avLst/>
                </a:prstGeom>
                <a:solidFill>
                  <a:schemeClr val="bg1"/>
                </a:solidFill>
                <a:ln w="317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200" noProof="0" dirty="0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22" name="Image 21">
                  <a:extLst>
                    <a:ext uri="{FF2B5EF4-FFF2-40B4-BE49-F238E27FC236}">
                      <a16:creationId xmlns:a16="http://schemas.microsoft.com/office/drawing/2014/main" id="{3551AB34-EC10-F20E-3963-F6AE7F31E3B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3816" t="1254" r="32631" b="-1254"/>
                <a:stretch>
                  <a:fillRect/>
                </a:stretch>
              </p:blipFill>
              <p:spPr>
                <a:xfrm>
                  <a:off x="826262" y="7213600"/>
                  <a:ext cx="1905000" cy="2178442"/>
                </a:xfrm>
                <a:prstGeom prst="rect">
                  <a:avLst/>
                </a:prstGeom>
              </p:spPr>
            </p:pic>
          </p:grpSp>
          <p:sp>
            <p:nvSpPr>
              <p:cNvPr id="12" name="Ellipse 11">
                <a:extLst>
                  <a:ext uri="{FF2B5EF4-FFF2-40B4-BE49-F238E27FC236}">
                    <a16:creationId xmlns:a16="http://schemas.microsoft.com/office/drawing/2014/main" id="{0870B0D8-7A41-1AA5-76E5-2F9E61D1BCC2}"/>
                  </a:ext>
                </a:extLst>
              </p:cNvPr>
              <p:cNvSpPr/>
              <p:nvPr/>
            </p:nvSpPr>
            <p:spPr>
              <a:xfrm>
                <a:off x="8579663" y="2204476"/>
                <a:ext cx="389760" cy="389760"/>
              </a:xfrm>
              <a:prstGeom prst="ellipse">
                <a:avLst/>
              </a:prstGeom>
              <a:solidFill>
                <a:srgbClr val="F19D19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noProof="0" dirty="0">
                    <a:solidFill>
                      <a:schemeClr val="tx1"/>
                    </a:solidFill>
                  </a:rPr>
                  <a:t>C</a:t>
                </a:r>
              </a:p>
            </p:txBody>
          </p:sp>
        </p:grpSp>
        <p:grpSp>
          <p:nvGrpSpPr>
            <p:cNvPr id="28" name="Groupe 27">
              <a:extLst>
                <a:ext uri="{FF2B5EF4-FFF2-40B4-BE49-F238E27FC236}">
                  <a16:creationId xmlns:a16="http://schemas.microsoft.com/office/drawing/2014/main" id="{226A4357-37D8-9AE2-6B16-D4A634B4EBE5}"/>
                </a:ext>
              </a:extLst>
            </p:cNvPr>
            <p:cNvGrpSpPr/>
            <p:nvPr/>
          </p:nvGrpSpPr>
          <p:grpSpPr>
            <a:xfrm>
              <a:off x="4729734" y="2103120"/>
              <a:ext cx="3064256" cy="3535680"/>
              <a:chOff x="4729734" y="2103120"/>
              <a:chExt cx="3064256" cy="3535680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7705B2E6-6271-8984-556F-BB077EE990E1}"/>
                  </a:ext>
                </a:extLst>
              </p:cNvPr>
              <p:cNvGrpSpPr/>
              <p:nvPr/>
            </p:nvGrpSpPr>
            <p:grpSpPr>
              <a:xfrm>
                <a:off x="4729734" y="2103120"/>
                <a:ext cx="3064256" cy="3535680"/>
                <a:chOff x="768350" y="7137400"/>
                <a:chExt cx="1981200" cy="2286000"/>
              </a:xfrm>
            </p:grpSpPr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5D50CBFA-2545-2CDC-E5E0-5C0A0B93BC70}"/>
                    </a:ext>
                  </a:extLst>
                </p:cNvPr>
                <p:cNvSpPr/>
                <p:nvPr/>
              </p:nvSpPr>
              <p:spPr>
                <a:xfrm>
                  <a:off x="768350" y="7137400"/>
                  <a:ext cx="1981200" cy="2286000"/>
                </a:xfrm>
                <a:prstGeom prst="rect">
                  <a:avLst/>
                </a:prstGeom>
                <a:solidFill>
                  <a:schemeClr val="bg1"/>
                </a:solidFill>
                <a:ln w="317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200" noProof="0" dirty="0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20" name="Image 19">
                  <a:extLst>
                    <a:ext uri="{FF2B5EF4-FFF2-40B4-BE49-F238E27FC236}">
                      <a16:creationId xmlns:a16="http://schemas.microsoft.com/office/drawing/2014/main" id="{E702F0FA-D04B-9A3B-B1C0-44E0D2C5530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7530" t="134" r="-1083" b="-134"/>
                <a:stretch>
                  <a:fillRect/>
                </a:stretch>
              </p:blipFill>
              <p:spPr>
                <a:xfrm>
                  <a:off x="844550" y="7195312"/>
                  <a:ext cx="1905000" cy="2178442"/>
                </a:xfrm>
                <a:prstGeom prst="rect">
                  <a:avLst/>
                </a:prstGeom>
              </p:spPr>
            </p:pic>
          </p:grpSp>
          <p:sp>
            <p:nvSpPr>
              <p:cNvPr id="13" name="Ellipse 12">
                <a:extLst>
                  <a:ext uri="{FF2B5EF4-FFF2-40B4-BE49-F238E27FC236}">
                    <a16:creationId xmlns:a16="http://schemas.microsoft.com/office/drawing/2014/main" id="{D5C7622E-67C1-D0F3-96DF-AC5511749454}"/>
                  </a:ext>
                </a:extLst>
              </p:cNvPr>
              <p:cNvSpPr/>
              <p:nvPr/>
            </p:nvSpPr>
            <p:spPr>
              <a:xfrm>
                <a:off x="4880590" y="2202119"/>
                <a:ext cx="389760" cy="389760"/>
              </a:xfrm>
              <a:prstGeom prst="ellipse">
                <a:avLst/>
              </a:prstGeom>
              <a:solidFill>
                <a:srgbClr val="F19D19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noProof="0" dirty="0">
                    <a:solidFill>
                      <a:schemeClr val="tx1"/>
                    </a:solidFill>
                  </a:rPr>
                  <a:t>B</a:t>
                </a:r>
              </a:p>
            </p:txBody>
          </p:sp>
        </p:grpSp>
      </p:grpSp>
      <p:sp>
        <p:nvSpPr>
          <p:cNvPr id="25" name="Google Shape;15880;p58">
            <a:extLst>
              <a:ext uri="{FF2B5EF4-FFF2-40B4-BE49-F238E27FC236}">
                <a16:creationId xmlns:a16="http://schemas.microsoft.com/office/drawing/2014/main" id="{84D4D87D-F2C1-2041-8365-53E18DA32D7F}"/>
              </a:ext>
            </a:extLst>
          </p:cNvPr>
          <p:cNvSpPr txBox="1">
            <a:spLocks/>
          </p:cNvSpPr>
          <p:nvPr/>
        </p:nvSpPr>
        <p:spPr>
          <a:xfrm>
            <a:off x="931908" y="1282166"/>
            <a:ext cx="10640331" cy="708675"/>
          </a:xfrm>
          <a:prstGeom prst="roundRect">
            <a:avLst/>
          </a:prstGeom>
          <a:solidFill>
            <a:srgbClr val="FFFFFF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algn="l">
              <a:lnSpc>
                <a:spcPct val="125000"/>
              </a:lnSpc>
            </a:pPr>
            <a:r>
              <a:rPr lang="fr-FR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Mettez en ordre:</a:t>
            </a:r>
          </a:p>
          <a:p>
            <a:pPr algn="l">
              <a:lnSpc>
                <a:spcPct val="125000"/>
              </a:lnSpc>
            </a:pPr>
            <a:endParaRPr lang="fr-FR" sz="105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25000"/>
              </a:lnSpc>
            </a:pPr>
            <a:r>
              <a:rPr lang="fr-FR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fr-FR" noProof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 étapes de la démarche pour expliquer un phénomène.</a:t>
            </a:r>
          </a:p>
        </p:txBody>
      </p:sp>
      <p:sp>
        <p:nvSpPr>
          <p:cNvPr id="30" name="Espace réservé du contenu 3">
            <a:extLst>
              <a:ext uri="{FF2B5EF4-FFF2-40B4-BE49-F238E27FC236}">
                <a16:creationId xmlns:a16="http://schemas.microsoft.com/office/drawing/2014/main" id="{9ABBCB79-C78F-D2FC-09D0-A3323B79340D}"/>
              </a:ext>
            </a:extLst>
          </p:cNvPr>
          <p:cNvSpPr txBox="1">
            <a:spLocks/>
          </p:cNvSpPr>
          <p:nvPr/>
        </p:nvSpPr>
        <p:spPr>
          <a:xfrm>
            <a:off x="778058" y="673087"/>
            <a:ext cx="1052970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spcAft>
                <a:spcPts val="300"/>
              </a:spcAft>
              <a:defRPr/>
            </a:pPr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élèves. Ensuite demander de consigner leurs réponses sur les ardoises.</a:t>
            </a:r>
          </a:p>
          <a:p>
            <a:pPr defTabSz="342900">
              <a:spcAft>
                <a:spcPts val="300"/>
              </a:spcAft>
              <a:defRPr/>
            </a:pPr>
            <a:endParaRPr lang="fr-FR" sz="120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A7939121-B58D-2968-93B2-76DE576804D2}"/>
              </a:ext>
            </a:extLst>
          </p:cNvPr>
          <p:cNvGrpSpPr/>
          <p:nvPr/>
        </p:nvGrpSpPr>
        <p:grpSpPr>
          <a:xfrm>
            <a:off x="10883152" y="248387"/>
            <a:ext cx="692154" cy="610914"/>
            <a:chOff x="779844" y="4335989"/>
            <a:chExt cx="563238" cy="575842"/>
          </a:xfrm>
        </p:grpSpPr>
        <p:pic>
          <p:nvPicPr>
            <p:cNvPr id="3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952987BB-9B1F-F7EC-DF30-F4BB87177B34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685CF96-A4CA-338E-E1D9-BE9F70B911B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87568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0F895B-C430-7276-1E8D-19327F76F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25F4F3-2CD1-15DA-3EB3-0122A8A0E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698" y="328453"/>
            <a:ext cx="10529279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30ACD1F-E8E7-D7BE-5B75-5F7D864BD1E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F93256C-459F-E8B5-CB1D-6DB73C3258DC}"/>
              </a:ext>
            </a:extLst>
          </p:cNvPr>
          <p:cNvGrpSpPr/>
          <p:nvPr/>
        </p:nvGrpSpPr>
        <p:grpSpPr>
          <a:xfrm>
            <a:off x="994918" y="2103120"/>
            <a:ext cx="10588752" cy="3535680"/>
            <a:chOff x="994918" y="2103120"/>
            <a:chExt cx="10588752" cy="3535680"/>
          </a:xfrm>
        </p:grpSpPr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BB49CF63-E16D-8784-BB4F-C15FCAD56304}"/>
                </a:ext>
              </a:extLst>
            </p:cNvPr>
            <p:cNvGrpSpPr/>
            <p:nvPr/>
          </p:nvGrpSpPr>
          <p:grpSpPr>
            <a:xfrm>
              <a:off x="994918" y="2103120"/>
              <a:ext cx="3064256" cy="3535680"/>
              <a:chOff x="994918" y="2103120"/>
              <a:chExt cx="3064256" cy="3535680"/>
            </a:xfrm>
          </p:grpSpPr>
          <p:grpSp>
            <p:nvGrpSpPr>
              <p:cNvPr id="16" name="Groupe 15">
                <a:extLst>
                  <a:ext uri="{FF2B5EF4-FFF2-40B4-BE49-F238E27FC236}">
                    <a16:creationId xmlns:a16="http://schemas.microsoft.com/office/drawing/2014/main" id="{AA564C48-76BC-3603-33A2-C3EDEED48D01}"/>
                  </a:ext>
                </a:extLst>
              </p:cNvPr>
              <p:cNvGrpSpPr/>
              <p:nvPr/>
            </p:nvGrpSpPr>
            <p:grpSpPr>
              <a:xfrm>
                <a:off x="994918" y="2103120"/>
                <a:ext cx="3064256" cy="3535680"/>
                <a:chOff x="768350" y="7137400"/>
                <a:chExt cx="1981200" cy="2286000"/>
              </a:xfrm>
            </p:grpSpPr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E395C5F2-602C-8BDF-E5A6-7D69EA5C22AC}"/>
                    </a:ext>
                  </a:extLst>
                </p:cNvPr>
                <p:cNvSpPr/>
                <p:nvPr/>
              </p:nvSpPr>
              <p:spPr>
                <a:xfrm>
                  <a:off x="768350" y="7137400"/>
                  <a:ext cx="1981200" cy="2286000"/>
                </a:xfrm>
                <a:prstGeom prst="rect">
                  <a:avLst/>
                </a:prstGeom>
                <a:solidFill>
                  <a:schemeClr val="bg1"/>
                </a:solidFill>
                <a:ln w="317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200" noProof="0" dirty="0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24" name="Image 23">
                  <a:extLst>
                    <a:ext uri="{FF2B5EF4-FFF2-40B4-BE49-F238E27FC236}">
                      <a16:creationId xmlns:a16="http://schemas.microsoft.com/office/drawing/2014/main" id="{6495BAE6-496B-C4FB-5F70-EE67675FA1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" t="414" r="66345" b="-414"/>
                <a:stretch>
                  <a:fillRect/>
                </a:stretch>
              </p:blipFill>
              <p:spPr>
                <a:xfrm>
                  <a:off x="844550" y="7213600"/>
                  <a:ext cx="1905000" cy="2178442"/>
                </a:xfrm>
                <a:prstGeom prst="rect">
                  <a:avLst/>
                </a:prstGeom>
              </p:spPr>
            </p:pic>
          </p:grpSp>
          <p:sp>
            <p:nvSpPr>
              <p:cNvPr id="15" name="Ellipse 14">
                <a:extLst>
                  <a:ext uri="{FF2B5EF4-FFF2-40B4-BE49-F238E27FC236}">
                    <a16:creationId xmlns:a16="http://schemas.microsoft.com/office/drawing/2014/main" id="{6C240CDE-3EE1-562C-2CB6-9E3F87522FC7}"/>
                  </a:ext>
                </a:extLst>
              </p:cNvPr>
              <p:cNvSpPr/>
              <p:nvPr/>
            </p:nvSpPr>
            <p:spPr>
              <a:xfrm>
                <a:off x="1115720" y="2235708"/>
                <a:ext cx="389760" cy="389760"/>
              </a:xfrm>
              <a:prstGeom prst="ellipse">
                <a:avLst/>
              </a:prstGeom>
              <a:solidFill>
                <a:srgbClr val="F19D19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noProof="0" dirty="0">
                    <a:solidFill>
                      <a:schemeClr val="tx1"/>
                    </a:solidFill>
                  </a:rPr>
                  <a:t>A</a:t>
                </a:r>
              </a:p>
            </p:txBody>
          </p:sp>
        </p:grpSp>
        <p:grpSp>
          <p:nvGrpSpPr>
            <p:cNvPr id="26" name="Groupe 25">
              <a:extLst>
                <a:ext uri="{FF2B5EF4-FFF2-40B4-BE49-F238E27FC236}">
                  <a16:creationId xmlns:a16="http://schemas.microsoft.com/office/drawing/2014/main" id="{B1E149D7-EC14-7112-E0F8-23D699C627C9}"/>
                </a:ext>
              </a:extLst>
            </p:cNvPr>
            <p:cNvGrpSpPr/>
            <p:nvPr/>
          </p:nvGrpSpPr>
          <p:grpSpPr>
            <a:xfrm>
              <a:off x="4701286" y="2103120"/>
              <a:ext cx="3064256" cy="3535680"/>
              <a:chOff x="8470646" y="2103120"/>
              <a:chExt cx="3064256" cy="3535680"/>
            </a:xfrm>
          </p:grpSpPr>
          <p:grpSp>
            <p:nvGrpSpPr>
              <p:cNvPr id="17" name="Groupe 16">
                <a:extLst>
                  <a:ext uri="{FF2B5EF4-FFF2-40B4-BE49-F238E27FC236}">
                    <a16:creationId xmlns:a16="http://schemas.microsoft.com/office/drawing/2014/main" id="{05707E9D-E72B-3DD2-F0E9-AFF8B8076581}"/>
                  </a:ext>
                </a:extLst>
              </p:cNvPr>
              <p:cNvGrpSpPr/>
              <p:nvPr/>
            </p:nvGrpSpPr>
            <p:grpSpPr>
              <a:xfrm>
                <a:off x="8470646" y="2103120"/>
                <a:ext cx="3064256" cy="3535680"/>
                <a:chOff x="768350" y="7137400"/>
                <a:chExt cx="1981200" cy="2286000"/>
              </a:xfrm>
            </p:grpSpPr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B041E332-FE48-A9AA-EC51-F039451FE819}"/>
                    </a:ext>
                  </a:extLst>
                </p:cNvPr>
                <p:cNvSpPr/>
                <p:nvPr/>
              </p:nvSpPr>
              <p:spPr>
                <a:xfrm>
                  <a:off x="768350" y="7137400"/>
                  <a:ext cx="1981200" cy="2286000"/>
                </a:xfrm>
                <a:prstGeom prst="rect">
                  <a:avLst/>
                </a:prstGeom>
                <a:solidFill>
                  <a:schemeClr val="bg1"/>
                </a:solidFill>
                <a:ln w="317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200" noProof="0" dirty="0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22" name="Image 21">
                  <a:extLst>
                    <a:ext uri="{FF2B5EF4-FFF2-40B4-BE49-F238E27FC236}">
                      <a16:creationId xmlns:a16="http://schemas.microsoft.com/office/drawing/2014/main" id="{FB810CDD-BD2D-8A0B-E8A8-088B4485D7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3816" t="1254" r="32631" b="-1254"/>
                <a:stretch>
                  <a:fillRect/>
                </a:stretch>
              </p:blipFill>
              <p:spPr>
                <a:xfrm>
                  <a:off x="826262" y="7213600"/>
                  <a:ext cx="1905000" cy="2178442"/>
                </a:xfrm>
                <a:prstGeom prst="rect">
                  <a:avLst/>
                </a:prstGeom>
              </p:spPr>
            </p:pic>
          </p:grpSp>
          <p:sp>
            <p:nvSpPr>
              <p:cNvPr id="12" name="Ellipse 11">
                <a:extLst>
                  <a:ext uri="{FF2B5EF4-FFF2-40B4-BE49-F238E27FC236}">
                    <a16:creationId xmlns:a16="http://schemas.microsoft.com/office/drawing/2014/main" id="{0B109FE9-5CFD-325E-6283-1E7A9325DDFE}"/>
                  </a:ext>
                </a:extLst>
              </p:cNvPr>
              <p:cNvSpPr/>
              <p:nvPr/>
            </p:nvSpPr>
            <p:spPr>
              <a:xfrm>
                <a:off x="8579663" y="2204476"/>
                <a:ext cx="389760" cy="389760"/>
              </a:xfrm>
              <a:prstGeom prst="ellipse">
                <a:avLst/>
              </a:prstGeom>
              <a:solidFill>
                <a:srgbClr val="F19D19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noProof="0" dirty="0">
                    <a:solidFill>
                      <a:schemeClr val="tx1"/>
                    </a:solidFill>
                  </a:rPr>
                  <a:t>C</a:t>
                </a:r>
              </a:p>
            </p:txBody>
          </p:sp>
        </p:grpSp>
        <p:grpSp>
          <p:nvGrpSpPr>
            <p:cNvPr id="28" name="Groupe 27">
              <a:extLst>
                <a:ext uri="{FF2B5EF4-FFF2-40B4-BE49-F238E27FC236}">
                  <a16:creationId xmlns:a16="http://schemas.microsoft.com/office/drawing/2014/main" id="{DA18A11D-3395-7B62-6F98-9A0DAF5579B3}"/>
                </a:ext>
              </a:extLst>
            </p:cNvPr>
            <p:cNvGrpSpPr/>
            <p:nvPr/>
          </p:nvGrpSpPr>
          <p:grpSpPr>
            <a:xfrm>
              <a:off x="8519414" y="2103120"/>
              <a:ext cx="3064256" cy="3535680"/>
              <a:chOff x="4729734" y="2103120"/>
              <a:chExt cx="3064256" cy="3535680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4319F81E-85E2-B17C-D29E-9EC900A43CF5}"/>
                  </a:ext>
                </a:extLst>
              </p:cNvPr>
              <p:cNvGrpSpPr/>
              <p:nvPr/>
            </p:nvGrpSpPr>
            <p:grpSpPr>
              <a:xfrm>
                <a:off x="4729734" y="2103120"/>
                <a:ext cx="3064256" cy="3535680"/>
                <a:chOff x="768350" y="7137400"/>
                <a:chExt cx="1981200" cy="2286000"/>
              </a:xfrm>
            </p:grpSpPr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105A0F77-9BBC-E5A0-26DC-CF5B9D35D380}"/>
                    </a:ext>
                  </a:extLst>
                </p:cNvPr>
                <p:cNvSpPr/>
                <p:nvPr/>
              </p:nvSpPr>
              <p:spPr>
                <a:xfrm>
                  <a:off x="768350" y="7137400"/>
                  <a:ext cx="1981200" cy="2286000"/>
                </a:xfrm>
                <a:prstGeom prst="rect">
                  <a:avLst/>
                </a:prstGeom>
                <a:solidFill>
                  <a:schemeClr val="bg1"/>
                </a:solidFill>
                <a:ln w="317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200" noProof="0" dirty="0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20" name="Image 19">
                  <a:extLst>
                    <a:ext uri="{FF2B5EF4-FFF2-40B4-BE49-F238E27FC236}">
                      <a16:creationId xmlns:a16="http://schemas.microsoft.com/office/drawing/2014/main" id="{510006E5-2355-52B4-1636-50965F64EB2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7530" t="134" r="-1083" b="-134"/>
                <a:stretch>
                  <a:fillRect/>
                </a:stretch>
              </p:blipFill>
              <p:spPr>
                <a:xfrm>
                  <a:off x="844550" y="7195312"/>
                  <a:ext cx="1905000" cy="2178442"/>
                </a:xfrm>
                <a:prstGeom prst="rect">
                  <a:avLst/>
                </a:prstGeom>
              </p:spPr>
            </p:pic>
          </p:grpSp>
          <p:sp>
            <p:nvSpPr>
              <p:cNvPr id="13" name="Ellipse 12">
                <a:extLst>
                  <a:ext uri="{FF2B5EF4-FFF2-40B4-BE49-F238E27FC236}">
                    <a16:creationId xmlns:a16="http://schemas.microsoft.com/office/drawing/2014/main" id="{180B9D2F-6C50-101B-C653-5A2CB272F528}"/>
                  </a:ext>
                </a:extLst>
              </p:cNvPr>
              <p:cNvSpPr/>
              <p:nvPr/>
            </p:nvSpPr>
            <p:spPr>
              <a:xfrm>
                <a:off x="4880590" y="2202119"/>
                <a:ext cx="389760" cy="389760"/>
              </a:xfrm>
              <a:prstGeom prst="ellipse">
                <a:avLst/>
              </a:prstGeom>
              <a:solidFill>
                <a:srgbClr val="F19D19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noProof="0" dirty="0">
                    <a:solidFill>
                      <a:schemeClr val="tx1"/>
                    </a:solidFill>
                  </a:rPr>
                  <a:t>B</a:t>
                </a:r>
              </a:p>
            </p:txBody>
          </p:sp>
        </p:grpSp>
      </p:grpSp>
      <p:sp>
        <p:nvSpPr>
          <p:cNvPr id="25" name="Google Shape;15880;p58">
            <a:extLst>
              <a:ext uri="{FF2B5EF4-FFF2-40B4-BE49-F238E27FC236}">
                <a16:creationId xmlns:a16="http://schemas.microsoft.com/office/drawing/2014/main" id="{2B969746-CE87-6C7A-4275-0DC9F2826655}"/>
              </a:ext>
            </a:extLst>
          </p:cNvPr>
          <p:cNvSpPr txBox="1">
            <a:spLocks/>
          </p:cNvSpPr>
          <p:nvPr/>
        </p:nvSpPr>
        <p:spPr>
          <a:xfrm>
            <a:off x="931908" y="1282166"/>
            <a:ext cx="10640331" cy="708675"/>
          </a:xfrm>
          <a:prstGeom prst="roundRect">
            <a:avLst/>
          </a:prstGeom>
          <a:solidFill>
            <a:srgbClr val="FFFFFF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algn="l">
              <a:lnSpc>
                <a:spcPct val="125000"/>
              </a:lnSpc>
            </a:pPr>
            <a:r>
              <a:rPr lang="fr-FR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fr-FR" noProof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 étapes de la démarche pour expliquer un phénomène.</a:t>
            </a: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880E4443-1BF1-02AD-ABD5-CEDA4E3A30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7076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 min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978819" y="2012577"/>
            <a:ext cx="3962400" cy="192024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5400" b="1" noProof="0" dirty="0">
                <a:solidFill>
                  <a:srgbClr val="F19D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Activité</a:t>
            </a:r>
            <a:br>
              <a:rPr lang="fr-FR" sz="5400" b="1" noProof="0" dirty="0">
                <a:solidFill>
                  <a:srgbClr val="F19D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5400" b="1" noProof="0" dirty="0">
                <a:solidFill>
                  <a:srgbClr val="F19D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préparatoire</a:t>
            </a:r>
          </a:p>
        </p:txBody>
      </p:sp>
    </p:spTree>
    <p:extLst>
      <p:ext uri="{BB962C8B-B14F-4D97-AF65-F5344CB8AC3E}">
        <p14:creationId xmlns:p14="http://schemas.microsoft.com/office/powerpoint/2010/main" val="6808568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73E62-A609-CAEC-2195-F214F4A77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DA8D27-28BF-5DAA-DDCD-22E844772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30640"/>
            <a:ext cx="10972955" cy="387224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Prenons la situation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6BAEA43-E1F0-780A-2E7E-5882ADDA0A3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96644" y="535022"/>
            <a:ext cx="10972954" cy="505838"/>
          </a:xfrm>
        </p:spPr>
        <p:txBody>
          <a:bodyPr/>
          <a:lstStyle/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Mettre l’accent sur la composition de l’air (inspiré et expiré).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CF5D75-705A-D94E-17EC-357B4FFDEEA6}"/>
              </a:ext>
            </a:extLst>
          </p:cNvPr>
          <p:cNvSpPr/>
          <p:nvPr/>
        </p:nvSpPr>
        <p:spPr>
          <a:xfrm>
            <a:off x="1050587" y="5311302"/>
            <a:ext cx="1643975" cy="505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8BC2817-59DF-4F63-F208-9C9A1C1A07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3756" y="1040860"/>
            <a:ext cx="9764488" cy="5391902"/>
          </a:xfrm>
          <a:prstGeom prst="rect">
            <a:avLst/>
          </a:prstGeom>
          <a:solidFill>
            <a:srgbClr val="FF0000"/>
          </a:solidFill>
        </p:spPr>
      </p:pic>
    </p:spTree>
    <p:extLst>
      <p:ext uri="{BB962C8B-B14F-4D97-AF65-F5344CB8AC3E}">
        <p14:creationId xmlns:p14="http://schemas.microsoft.com/office/powerpoint/2010/main" val="11855346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2 min</a:t>
            </a:r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E9C3F-3FB2-5908-1D32-43442AB49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908" y="580666"/>
            <a:ext cx="10529279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la fin de cette séance, vous serez capables de :</a:t>
            </a:r>
            <a:b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br>
              <a:rPr lang="fr-FR" spc="-5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A158CA-69AB-4D39-679B-48B09F24FD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55802" y="1881933"/>
            <a:ext cx="9066597" cy="789830"/>
          </a:xfrm>
        </p:spPr>
        <p:txBody>
          <a:bodyPr anchor="ctr">
            <a:noAutofit/>
          </a:bodyPr>
          <a:lstStyle/>
          <a:p>
            <a:pPr algn="ctr"/>
            <a:r>
              <a:rPr lang="fr-FR" sz="2800" b="1" noProof="0" dirty="0">
                <a:solidFill>
                  <a:srgbClr val="106585"/>
                </a:solidFill>
                <a:latin typeface="Calibri" panose="020F0502020204030204"/>
                <a:cs typeface="+mn-cs"/>
              </a:rPr>
              <a:t>Expliquer les échanges gazeux respiratoires entre les poumons et le sang.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F7EFF05-451F-2E06-7F7A-0869196C396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bg1">
                    <a:lumMod val="65000"/>
                  </a:schemeClr>
                </a:solidFill>
              </a:rPr>
              <a:t>Déclarer clairement l’objectif de la séance, expliquer cela avec des phrases simples et claires.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0B56BBA-E655-0973-AA9F-6A87FC0F6A09}"/>
              </a:ext>
            </a:extLst>
          </p:cNvPr>
          <p:cNvSpPr/>
          <p:nvPr/>
        </p:nvSpPr>
        <p:spPr>
          <a:xfrm>
            <a:off x="1072032" y="4073935"/>
            <a:ext cx="2133195" cy="301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rgbClr val="1D6FA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Sang entrant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E869CCA-A1E4-17E1-3E15-97014698DFAF}"/>
              </a:ext>
            </a:extLst>
          </p:cNvPr>
          <p:cNvSpPr/>
          <p:nvPr/>
        </p:nvSpPr>
        <p:spPr>
          <a:xfrm>
            <a:off x="8381882" y="4178002"/>
            <a:ext cx="2064841" cy="250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Sang sortant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492A2A1-E4EB-0B65-6A25-5A476D8B8FBA}"/>
              </a:ext>
            </a:extLst>
          </p:cNvPr>
          <p:cNvSpPr/>
          <p:nvPr/>
        </p:nvSpPr>
        <p:spPr>
          <a:xfrm>
            <a:off x="6432624" y="2970177"/>
            <a:ext cx="1494377" cy="372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Air expiré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0AE31AE-B694-A745-BB78-72CF3A3D340B}"/>
              </a:ext>
            </a:extLst>
          </p:cNvPr>
          <p:cNvSpPr/>
          <p:nvPr/>
        </p:nvSpPr>
        <p:spPr>
          <a:xfrm>
            <a:off x="4279207" y="2989381"/>
            <a:ext cx="1399115" cy="3573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Air inspiré 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F6A04A65-CE22-053E-75CB-69876FA7F28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05" b="10406"/>
          <a:stretch>
            <a:fillRect/>
          </a:stretch>
        </p:blipFill>
        <p:spPr>
          <a:xfrm>
            <a:off x="2590992" y="3437367"/>
            <a:ext cx="6336771" cy="3114141"/>
          </a:xfrm>
          <a:prstGeom prst="rect">
            <a:avLst/>
          </a:prstGeom>
        </p:spPr>
      </p:pic>
      <p:sp>
        <p:nvSpPr>
          <p:cNvPr id="27" name="Flèche : droite 26">
            <a:extLst>
              <a:ext uri="{FF2B5EF4-FFF2-40B4-BE49-F238E27FC236}">
                <a16:creationId xmlns:a16="http://schemas.microsoft.com/office/drawing/2014/main" id="{928F2B3E-827E-535B-1642-9C7772819B64}"/>
              </a:ext>
            </a:extLst>
          </p:cNvPr>
          <p:cNvSpPr/>
          <p:nvPr/>
        </p:nvSpPr>
        <p:spPr>
          <a:xfrm>
            <a:off x="2944581" y="4138140"/>
            <a:ext cx="439270" cy="302774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Flèche : droite 27">
            <a:extLst>
              <a:ext uri="{FF2B5EF4-FFF2-40B4-BE49-F238E27FC236}">
                <a16:creationId xmlns:a16="http://schemas.microsoft.com/office/drawing/2014/main" id="{A6F84B89-1B3F-F30C-3BAE-2FF1E5FFEE05}"/>
              </a:ext>
            </a:extLst>
          </p:cNvPr>
          <p:cNvSpPr/>
          <p:nvPr/>
        </p:nvSpPr>
        <p:spPr>
          <a:xfrm>
            <a:off x="8162247" y="4143297"/>
            <a:ext cx="439270" cy="30277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5A3CF3A2-31A7-D742-8C34-16D5AC85264B}"/>
              </a:ext>
            </a:extLst>
          </p:cNvPr>
          <p:cNvSpPr/>
          <p:nvPr/>
        </p:nvSpPr>
        <p:spPr>
          <a:xfrm rot="501466">
            <a:off x="5066910" y="3248822"/>
            <a:ext cx="914400" cy="914400"/>
          </a:xfrm>
          <a:prstGeom prst="arc">
            <a:avLst>
              <a:gd name="adj1" fmla="val 16200000"/>
              <a:gd name="adj2" fmla="val 1653169"/>
            </a:avLst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id="{581A03AB-938B-307D-89E2-70A492BABE71}"/>
              </a:ext>
            </a:extLst>
          </p:cNvPr>
          <p:cNvSpPr/>
          <p:nvPr/>
        </p:nvSpPr>
        <p:spPr>
          <a:xfrm flipH="1">
            <a:off x="6096000" y="3248822"/>
            <a:ext cx="914400" cy="914400"/>
          </a:xfrm>
          <a:prstGeom prst="arc">
            <a:avLst>
              <a:gd name="adj1" fmla="val 16200000"/>
              <a:gd name="adj2" fmla="val 1653169"/>
            </a:avLst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CD4EE0E-EE91-AA04-20B8-3B1A00541C5A}"/>
              </a:ext>
            </a:extLst>
          </p:cNvPr>
          <p:cNvSpPr/>
          <p:nvPr/>
        </p:nvSpPr>
        <p:spPr>
          <a:xfrm>
            <a:off x="5017720" y="4701839"/>
            <a:ext cx="1935653" cy="5897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Alvéole</a:t>
            </a:r>
            <a:endParaRPr lang="fr-FR" sz="28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0273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BCBA0E-5563-9DFC-E677-627BEC9EC3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7900206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BECE2-A646-4F1F-2021-2C9C1B932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A63F29-D938-71E1-E1A8-EC86386CC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8" y="444179"/>
            <a:ext cx="10277091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Je commence par définir quelques notions qu'on aura besoin pour résoudre la tâche.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571E7D5F-42AC-12DB-312F-C95E2304A5F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62747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43685AFE-6649-B21F-DAC9-2CF70AA47EA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753989F-6DFD-CD65-1E49-6DF471B134A7}"/>
              </a:ext>
            </a:extLst>
          </p:cNvPr>
          <p:cNvSpPr txBox="1"/>
          <p:nvPr/>
        </p:nvSpPr>
        <p:spPr>
          <a:xfrm>
            <a:off x="451900" y="1191109"/>
            <a:ext cx="7150170" cy="563857"/>
          </a:xfrm>
          <a:prstGeom prst="roundRect">
            <a:avLst>
              <a:gd name="adj" fmla="val 35835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Échanges gazeux respiratoires </a:t>
            </a:r>
            <a:r>
              <a:rPr lang="fr-FR" noProof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التبادلات</a:t>
            </a:r>
            <a:r>
              <a:rPr lang="fr-FR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noProof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الغازية</a:t>
            </a:r>
            <a:r>
              <a:rPr lang="fr-FR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noProof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التنفسية</a:t>
            </a:r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2CCE577-ABB3-9379-4CEF-01F2B3539594}"/>
              </a:ext>
            </a:extLst>
          </p:cNvPr>
          <p:cNvSpPr txBox="1"/>
          <p:nvPr/>
        </p:nvSpPr>
        <p:spPr>
          <a:xfrm>
            <a:off x="532063" y="1969367"/>
            <a:ext cx="11130684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 sont les échanges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gazeux </a:t>
            </a:r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entre l’organisme et le milieu extérieur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se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manifestent par l’absorption de dioxygène (</a:t>
            </a:r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O₂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et le rejet du dioxyde carbone (</a:t>
            </a:r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CO₂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 </a:t>
            </a:r>
            <a:endParaRPr lang="fr-FR" sz="24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4D347E1-C6C7-AFD7-1979-F32FBA00EBC8}"/>
              </a:ext>
            </a:extLst>
          </p:cNvPr>
          <p:cNvSpPr txBox="1"/>
          <p:nvPr/>
        </p:nvSpPr>
        <p:spPr>
          <a:xfrm>
            <a:off x="582707" y="3083964"/>
            <a:ext cx="3146611" cy="563857"/>
          </a:xfrm>
          <a:prstGeom prst="roundRect">
            <a:avLst>
              <a:gd name="adj" fmla="val 35835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Inspiration </a:t>
            </a:r>
            <a:r>
              <a:rPr lang="ar-M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شهيق</a:t>
            </a:r>
            <a:r>
              <a:rPr lang="fr-FR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51498D5-7E4F-02B3-5376-DE214CF4B8BD}"/>
              </a:ext>
            </a:extLst>
          </p:cNvPr>
          <p:cNvSpPr txBox="1"/>
          <p:nvPr/>
        </p:nvSpPr>
        <p:spPr>
          <a:xfrm>
            <a:off x="582707" y="3840717"/>
            <a:ext cx="1108004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defRPr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Action de respiration qui consiste à faire </a:t>
            </a:r>
            <a:r>
              <a:rPr lang="fr-FR" b="1" dirty="0">
                <a:solidFill>
                  <a:srgbClr val="C00000"/>
                </a:solidFill>
              </a:rPr>
              <a:t>entrer</a:t>
            </a:r>
            <a:r>
              <a:rPr lang="fr-FR" dirty="0"/>
              <a:t> l’air dans les poumons.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5D07574-FA72-D860-5F8C-F0C4765E7D47}"/>
              </a:ext>
            </a:extLst>
          </p:cNvPr>
          <p:cNvSpPr txBox="1"/>
          <p:nvPr/>
        </p:nvSpPr>
        <p:spPr>
          <a:xfrm>
            <a:off x="582707" y="4613279"/>
            <a:ext cx="3146612" cy="563857"/>
          </a:xfrm>
          <a:prstGeom prst="roundRect">
            <a:avLst>
              <a:gd name="adj" fmla="val 35835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/>
              <a:t>Expiration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زفير</a:t>
            </a:r>
            <a:r>
              <a:rPr lang="fr-FR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78598B7-95E0-AA73-01CF-7B55C99A51A0}"/>
              </a:ext>
            </a:extLst>
          </p:cNvPr>
          <p:cNvSpPr txBox="1"/>
          <p:nvPr/>
        </p:nvSpPr>
        <p:spPr>
          <a:xfrm>
            <a:off x="582707" y="5488033"/>
            <a:ext cx="1108004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defRPr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Action de respiration qui consiste à faire </a:t>
            </a:r>
            <a:r>
              <a:rPr lang="fr-FR" b="1" dirty="0">
                <a:solidFill>
                  <a:srgbClr val="C00000"/>
                </a:solidFill>
              </a:rPr>
              <a:t>sortir</a:t>
            </a:r>
            <a:r>
              <a:rPr lang="fr-FR" dirty="0"/>
              <a:t> l’air des poumons.</a:t>
            </a:r>
          </a:p>
        </p:txBody>
      </p:sp>
    </p:spTree>
    <p:extLst>
      <p:ext uri="{BB962C8B-B14F-4D97-AF65-F5344CB8AC3E}">
        <p14:creationId xmlns:p14="http://schemas.microsoft.com/office/powerpoint/2010/main" val="33785511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E9372-5B21-4D9F-7BEE-6EC5E2A57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1984B5-2616-0541-F7A8-F7501D8BA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398443"/>
            <a:ext cx="10277091" cy="470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</a:t>
            </a:r>
            <a:r>
              <a:rPr lang="fr-FR" noProof="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our</a:t>
            </a:r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expliquer les mécanismes de ces échanges, on doit d’abord comprendre la loi de diffusion des gaz.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6B2D11-A9B3-7371-98DC-8C896FFB6BB6}"/>
              </a:ext>
            </a:extLst>
          </p:cNvPr>
          <p:cNvSpPr/>
          <p:nvPr/>
        </p:nvSpPr>
        <p:spPr>
          <a:xfrm>
            <a:off x="2959014" y="3918606"/>
            <a:ext cx="4875836" cy="164318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" name="Straight Connector 7">
            <a:extLst>
              <a:ext uri="{FF2B5EF4-FFF2-40B4-BE49-F238E27FC236}">
                <a16:creationId xmlns:a16="http://schemas.microsoft.com/office/drawing/2014/main" id="{00289395-9F4E-BF40-9B0C-54FA52196392}"/>
              </a:ext>
            </a:extLst>
          </p:cNvPr>
          <p:cNvCxnSpPr>
            <a:cxnSpLocks/>
          </p:cNvCxnSpPr>
          <p:nvPr/>
        </p:nvCxnSpPr>
        <p:spPr>
          <a:xfrm>
            <a:off x="5511418" y="3831323"/>
            <a:ext cx="0" cy="1736382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11A1F4C8-EB8E-28C2-D79F-B26D593183E6}"/>
              </a:ext>
            </a:extLst>
          </p:cNvPr>
          <p:cNvSpPr/>
          <p:nvPr/>
        </p:nvSpPr>
        <p:spPr>
          <a:xfrm>
            <a:off x="2959014" y="3271488"/>
            <a:ext cx="4875835" cy="230014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D12017-B6CB-128E-800F-5CCF645894D8}"/>
              </a:ext>
            </a:extLst>
          </p:cNvPr>
          <p:cNvSpPr/>
          <p:nvPr/>
        </p:nvSpPr>
        <p:spPr>
          <a:xfrm>
            <a:off x="2978678" y="5649073"/>
            <a:ext cx="2448076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Compartiment 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2F381FD-C6EA-54AE-C5AA-8B9590530816}"/>
              </a:ext>
            </a:extLst>
          </p:cNvPr>
          <p:cNvSpPr/>
          <p:nvPr/>
        </p:nvSpPr>
        <p:spPr>
          <a:xfrm>
            <a:off x="5511418" y="5649073"/>
            <a:ext cx="2323431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Compartiment B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2EF796-4E78-AE64-0765-442C77E86414}"/>
              </a:ext>
            </a:extLst>
          </p:cNvPr>
          <p:cNvSpPr/>
          <p:nvPr/>
        </p:nvSpPr>
        <p:spPr>
          <a:xfrm>
            <a:off x="2930755" y="2958149"/>
            <a:ext cx="4949186" cy="658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3D04C5B-1717-02F1-D517-DE2439613B4C}"/>
              </a:ext>
            </a:extLst>
          </p:cNvPr>
          <p:cNvSpPr/>
          <p:nvPr/>
        </p:nvSpPr>
        <p:spPr>
          <a:xfrm>
            <a:off x="4084654" y="2583635"/>
            <a:ext cx="2853527" cy="6165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Membrane perméable aux gaz</a:t>
            </a: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" name="Straight Arrow Connector 41">
            <a:extLst>
              <a:ext uri="{FF2B5EF4-FFF2-40B4-BE49-F238E27FC236}">
                <a16:creationId xmlns:a16="http://schemas.microsoft.com/office/drawing/2014/main" id="{57562CE1-8404-9344-E08B-5FF601183D54}"/>
              </a:ext>
            </a:extLst>
          </p:cNvPr>
          <p:cNvCxnSpPr>
            <a:cxnSpLocks/>
          </p:cNvCxnSpPr>
          <p:nvPr/>
        </p:nvCxnSpPr>
        <p:spPr>
          <a:xfrm>
            <a:off x="5511417" y="3271488"/>
            <a:ext cx="0" cy="48239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9329FEEF-8CA0-337E-6212-9E83B121AE20}"/>
              </a:ext>
            </a:extLst>
          </p:cNvPr>
          <p:cNvSpPr/>
          <p:nvPr/>
        </p:nvSpPr>
        <p:spPr>
          <a:xfrm>
            <a:off x="9164354" y="4006646"/>
            <a:ext cx="912250" cy="3637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Eau</a:t>
            </a:r>
          </a:p>
        </p:txBody>
      </p:sp>
      <p:cxnSp>
        <p:nvCxnSpPr>
          <p:cNvPr id="18" name="Straight Arrow Connector 45">
            <a:extLst>
              <a:ext uri="{FF2B5EF4-FFF2-40B4-BE49-F238E27FC236}">
                <a16:creationId xmlns:a16="http://schemas.microsoft.com/office/drawing/2014/main" id="{7762FEE6-503F-7DE2-D880-36F6B7FB2DFC}"/>
              </a:ext>
            </a:extLst>
          </p:cNvPr>
          <p:cNvCxnSpPr>
            <a:cxnSpLocks/>
          </p:cNvCxnSpPr>
          <p:nvPr/>
        </p:nvCxnSpPr>
        <p:spPr>
          <a:xfrm flipH="1">
            <a:off x="7005598" y="4238278"/>
            <a:ext cx="227605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6F7908ED-E73C-A39A-D874-D3207C3826BB}"/>
              </a:ext>
            </a:extLst>
          </p:cNvPr>
          <p:cNvSpPr txBox="1"/>
          <p:nvPr/>
        </p:nvSpPr>
        <p:spPr>
          <a:xfrm>
            <a:off x="279148" y="1181782"/>
            <a:ext cx="11638532" cy="1143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Soient deux compartiments A et B séparés par une membrane perméable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غشاء نفوذ</a:t>
            </a:r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aux gaz</a:t>
            </a:r>
            <a:b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(qui laisse passer les particules de gaz).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0A4C9C2E-C624-806C-379F-91E04C77EFB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35024" y="470256"/>
            <a:ext cx="553927" cy="469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70531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D9E26-DE98-B670-E9E9-25B5FBAFA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1BCEA7-7CE4-2E2C-870D-868F1B871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398443"/>
            <a:ext cx="10277091" cy="470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 !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218A9648-017D-39D8-2266-07E4508D265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35024" y="470256"/>
            <a:ext cx="553927" cy="469999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BC2C9707-2C46-41D7-45D7-ACAD84A88306}"/>
              </a:ext>
            </a:extLst>
          </p:cNvPr>
          <p:cNvSpPr txBox="1"/>
          <p:nvPr/>
        </p:nvSpPr>
        <p:spPr>
          <a:xfrm>
            <a:off x="279148" y="1181782"/>
            <a:ext cx="116385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Soit un gaz qui se trouve en quantités différentes dans les deux compartiments.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A601EA-2C1A-B7FC-B24A-32443066E4FE}"/>
              </a:ext>
            </a:extLst>
          </p:cNvPr>
          <p:cNvSpPr/>
          <p:nvPr/>
        </p:nvSpPr>
        <p:spPr>
          <a:xfrm>
            <a:off x="3753240" y="3709616"/>
            <a:ext cx="4875836" cy="164318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6" name="Straight Connector 47">
            <a:extLst>
              <a:ext uri="{FF2B5EF4-FFF2-40B4-BE49-F238E27FC236}">
                <a16:creationId xmlns:a16="http://schemas.microsoft.com/office/drawing/2014/main" id="{1AE8549D-D622-4B43-9D2E-DC843F372EE4}"/>
              </a:ext>
            </a:extLst>
          </p:cNvPr>
          <p:cNvCxnSpPr>
            <a:cxnSpLocks/>
          </p:cNvCxnSpPr>
          <p:nvPr/>
        </p:nvCxnSpPr>
        <p:spPr>
          <a:xfrm>
            <a:off x="6305644" y="3622333"/>
            <a:ext cx="0" cy="1736382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99D925E4-1405-1AE6-D0B1-F0F8E4AAF780}"/>
              </a:ext>
            </a:extLst>
          </p:cNvPr>
          <p:cNvSpPr/>
          <p:nvPr/>
        </p:nvSpPr>
        <p:spPr>
          <a:xfrm>
            <a:off x="3753240" y="3062498"/>
            <a:ext cx="4875835" cy="230014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038D137-5180-0608-4B34-8D4734EC88D1}"/>
              </a:ext>
            </a:extLst>
          </p:cNvPr>
          <p:cNvSpPr/>
          <p:nvPr/>
        </p:nvSpPr>
        <p:spPr>
          <a:xfrm>
            <a:off x="3772904" y="5440083"/>
            <a:ext cx="2448076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Compartiment A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E17E174-5F48-5178-E679-859325C92D99}"/>
              </a:ext>
            </a:extLst>
          </p:cNvPr>
          <p:cNvSpPr/>
          <p:nvPr/>
        </p:nvSpPr>
        <p:spPr>
          <a:xfrm>
            <a:off x="6305644" y="5440083"/>
            <a:ext cx="2323431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Compartiment B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1F10888-7B89-577F-AF41-3352F5E1D8D4}"/>
              </a:ext>
            </a:extLst>
          </p:cNvPr>
          <p:cNvSpPr/>
          <p:nvPr/>
        </p:nvSpPr>
        <p:spPr>
          <a:xfrm>
            <a:off x="3724981" y="2749159"/>
            <a:ext cx="4949186" cy="658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46D7497-89A8-C04E-8146-7485CEF82DCF}"/>
              </a:ext>
            </a:extLst>
          </p:cNvPr>
          <p:cNvSpPr/>
          <p:nvPr/>
        </p:nvSpPr>
        <p:spPr>
          <a:xfrm>
            <a:off x="4739242" y="2249406"/>
            <a:ext cx="2853527" cy="6165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Membrane perméable aux gaz</a:t>
            </a: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3" name="Straight Arrow Connector 53">
            <a:extLst>
              <a:ext uri="{FF2B5EF4-FFF2-40B4-BE49-F238E27FC236}">
                <a16:creationId xmlns:a16="http://schemas.microsoft.com/office/drawing/2014/main" id="{2CB6FC5A-C36E-864D-94A3-ECAE813D2448}"/>
              </a:ext>
            </a:extLst>
          </p:cNvPr>
          <p:cNvCxnSpPr>
            <a:cxnSpLocks/>
          </p:cNvCxnSpPr>
          <p:nvPr/>
        </p:nvCxnSpPr>
        <p:spPr>
          <a:xfrm>
            <a:off x="6308492" y="3031785"/>
            <a:ext cx="0" cy="4183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EC58D727-7B70-B3D3-FB44-8B99F3BC4F9C}"/>
              </a:ext>
            </a:extLst>
          </p:cNvPr>
          <p:cNvSpPr/>
          <p:nvPr/>
        </p:nvSpPr>
        <p:spPr>
          <a:xfrm>
            <a:off x="8060088" y="2646969"/>
            <a:ext cx="912250" cy="3637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Eau</a:t>
            </a: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6" name="Straight Arrow Connector 55">
            <a:extLst>
              <a:ext uri="{FF2B5EF4-FFF2-40B4-BE49-F238E27FC236}">
                <a16:creationId xmlns:a16="http://schemas.microsoft.com/office/drawing/2014/main" id="{93EA1B38-F334-C884-419D-53D11ED69505}"/>
              </a:ext>
            </a:extLst>
          </p:cNvPr>
          <p:cNvCxnSpPr>
            <a:cxnSpLocks/>
          </p:cNvCxnSpPr>
          <p:nvPr/>
        </p:nvCxnSpPr>
        <p:spPr>
          <a:xfrm flipH="1">
            <a:off x="7799824" y="3078536"/>
            <a:ext cx="525912" cy="9507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56">
            <a:extLst>
              <a:ext uri="{FF2B5EF4-FFF2-40B4-BE49-F238E27FC236}">
                <a16:creationId xmlns:a16="http://schemas.microsoft.com/office/drawing/2014/main" id="{699F8ED7-F2E3-F35D-A359-10BE154A5C08}"/>
              </a:ext>
            </a:extLst>
          </p:cNvPr>
          <p:cNvCxnSpPr>
            <a:cxnSpLocks/>
          </p:cNvCxnSpPr>
          <p:nvPr/>
        </p:nvCxnSpPr>
        <p:spPr>
          <a:xfrm>
            <a:off x="6305644" y="3622333"/>
            <a:ext cx="0" cy="1736382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Oval 57">
            <a:extLst>
              <a:ext uri="{FF2B5EF4-FFF2-40B4-BE49-F238E27FC236}">
                <a16:creationId xmlns:a16="http://schemas.microsoft.com/office/drawing/2014/main" id="{DC5C349E-D62C-9C34-AE9B-2DED1293B032}"/>
              </a:ext>
            </a:extLst>
          </p:cNvPr>
          <p:cNvSpPr/>
          <p:nvPr/>
        </p:nvSpPr>
        <p:spPr>
          <a:xfrm>
            <a:off x="4256232" y="4219645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Oval 58">
            <a:extLst>
              <a:ext uri="{FF2B5EF4-FFF2-40B4-BE49-F238E27FC236}">
                <a16:creationId xmlns:a16="http://schemas.microsoft.com/office/drawing/2014/main" id="{085CAF89-346E-9E45-855C-AEE68DB8577E}"/>
              </a:ext>
            </a:extLst>
          </p:cNvPr>
          <p:cNvSpPr/>
          <p:nvPr/>
        </p:nvSpPr>
        <p:spPr>
          <a:xfrm>
            <a:off x="4924826" y="4008250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Oval 59">
            <a:extLst>
              <a:ext uri="{FF2B5EF4-FFF2-40B4-BE49-F238E27FC236}">
                <a16:creationId xmlns:a16="http://schemas.microsoft.com/office/drawing/2014/main" id="{EA275DA1-C71E-7B25-DF13-2F5B9D66BD60}"/>
              </a:ext>
            </a:extLst>
          </p:cNvPr>
          <p:cNvSpPr/>
          <p:nvPr/>
        </p:nvSpPr>
        <p:spPr>
          <a:xfrm>
            <a:off x="5212420" y="4317970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Oval 61">
            <a:extLst>
              <a:ext uri="{FF2B5EF4-FFF2-40B4-BE49-F238E27FC236}">
                <a16:creationId xmlns:a16="http://schemas.microsoft.com/office/drawing/2014/main" id="{4FBED676-584A-233D-6C9D-DB2F94C89292}"/>
              </a:ext>
            </a:extLst>
          </p:cNvPr>
          <p:cNvSpPr/>
          <p:nvPr/>
        </p:nvSpPr>
        <p:spPr>
          <a:xfrm>
            <a:off x="5624148" y="4961981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Oval 62">
            <a:extLst>
              <a:ext uri="{FF2B5EF4-FFF2-40B4-BE49-F238E27FC236}">
                <a16:creationId xmlns:a16="http://schemas.microsoft.com/office/drawing/2014/main" id="{C78247F3-1D19-0440-2344-8CADD91B78B6}"/>
              </a:ext>
            </a:extLst>
          </p:cNvPr>
          <p:cNvSpPr/>
          <p:nvPr/>
        </p:nvSpPr>
        <p:spPr>
          <a:xfrm>
            <a:off x="4452880" y="5079972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Oval 63">
            <a:extLst>
              <a:ext uri="{FF2B5EF4-FFF2-40B4-BE49-F238E27FC236}">
                <a16:creationId xmlns:a16="http://schemas.microsoft.com/office/drawing/2014/main" id="{665188FC-27E2-476A-454B-0855B156A80D}"/>
              </a:ext>
            </a:extLst>
          </p:cNvPr>
          <p:cNvSpPr/>
          <p:nvPr/>
        </p:nvSpPr>
        <p:spPr>
          <a:xfrm>
            <a:off x="7108818" y="4428586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Oval 64">
            <a:extLst>
              <a:ext uri="{FF2B5EF4-FFF2-40B4-BE49-F238E27FC236}">
                <a16:creationId xmlns:a16="http://schemas.microsoft.com/office/drawing/2014/main" id="{B1646112-27B4-EB1E-299C-B06DE4F17912}"/>
              </a:ext>
            </a:extLst>
          </p:cNvPr>
          <p:cNvSpPr/>
          <p:nvPr/>
        </p:nvSpPr>
        <p:spPr>
          <a:xfrm>
            <a:off x="4739242" y="4475286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Oval 65">
            <a:extLst>
              <a:ext uri="{FF2B5EF4-FFF2-40B4-BE49-F238E27FC236}">
                <a16:creationId xmlns:a16="http://schemas.microsoft.com/office/drawing/2014/main" id="{A5F54BE6-364A-E2BC-75EE-1EDB375B6015}"/>
              </a:ext>
            </a:extLst>
          </p:cNvPr>
          <p:cNvSpPr/>
          <p:nvPr/>
        </p:nvSpPr>
        <p:spPr>
          <a:xfrm>
            <a:off x="5482499" y="4008250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Oval 66">
            <a:extLst>
              <a:ext uri="{FF2B5EF4-FFF2-40B4-BE49-F238E27FC236}">
                <a16:creationId xmlns:a16="http://schemas.microsoft.com/office/drawing/2014/main" id="{26EF3547-32B0-9D9D-E1BE-5AF22DF0FD0F}"/>
              </a:ext>
            </a:extLst>
          </p:cNvPr>
          <p:cNvSpPr/>
          <p:nvPr/>
        </p:nvSpPr>
        <p:spPr>
          <a:xfrm>
            <a:off x="5228396" y="4775167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Oval 67">
            <a:extLst>
              <a:ext uri="{FF2B5EF4-FFF2-40B4-BE49-F238E27FC236}">
                <a16:creationId xmlns:a16="http://schemas.microsoft.com/office/drawing/2014/main" id="{FBD1525D-59DC-4CA2-3E40-85B386589D88}"/>
              </a:ext>
            </a:extLst>
          </p:cNvPr>
          <p:cNvSpPr/>
          <p:nvPr/>
        </p:nvSpPr>
        <p:spPr>
          <a:xfrm>
            <a:off x="7873275" y="4681760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Oval 68">
            <a:extLst>
              <a:ext uri="{FF2B5EF4-FFF2-40B4-BE49-F238E27FC236}">
                <a16:creationId xmlns:a16="http://schemas.microsoft.com/office/drawing/2014/main" id="{47DA802C-8BB4-69D8-C33E-FEA3AE2108E9}"/>
              </a:ext>
            </a:extLst>
          </p:cNvPr>
          <p:cNvSpPr/>
          <p:nvPr/>
        </p:nvSpPr>
        <p:spPr>
          <a:xfrm>
            <a:off x="4998569" y="4841538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7880633-972C-14EF-C6FF-687F1F473924}"/>
              </a:ext>
            </a:extLst>
          </p:cNvPr>
          <p:cNvSpPr/>
          <p:nvPr/>
        </p:nvSpPr>
        <p:spPr>
          <a:xfrm>
            <a:off x="1964784" y="2441364"/>
            <a:ext cx="2017451" cy="4707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Particules du gaz</a:t>
            </a: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1" name="Straight Arrow Connector 70">
            <a:extLst>
              <a:ext uri="{FF2B5EF4-FFF2-40B4-BE49-F238E27FC236}">
                <a16:creationId xmlns:a16="http://schemas.microsoft.com/office/drawing/2014/main" id="{DE8EC779-D5D0-A538-A7CE-F3DD2C4922D2}"/>
              </a:ext>
            </a:extLst>
          </p:cNvPr>
          <p:cNvCxnSpPr>
            <a:cxnSpLocks/>
            <a:stCxn id="40" idx="3"/>
            <a:endCxn id="29" idx="1"/>
          </p:cNvCxnSpPr>
          <p:nvPr/>
        </p:nvCxnSpPr>
        <p:spPr>
          <a:xfrm>
            <a:off x="3982235" y="2676724"/>
            <a:ext cx="969949" cy="135888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71">
            <a:extLst>
              <a:ext uri="{FF2B5EF4-FFF2-40B4-BE49-F238E27FC236}">
                <a16:creationId xmlns:a16="http://schemas.microsoft.com/office/drawing/2014/main" id="{A8561DDC-A535-F8F3-1329-D2640FEE02D6}"/>
              </a:ext>
            </a:extLst>
          </p:cNvPr>
          <p:cNvCxnSpPr>
            <a:cxnSpLocks/>
            <a:stCxn id="40" idx="3"/>
            <a:endCxn id="28" idx="1"/>
          </p:cNvCxnSpPr>
          <p:nvPr/>
        </p:nvCxnSpPr>
        <p:spPr>
          <a:xfrm>
            <a:off x="3982235" y="2676724"/>
            <a:ext cx="301355" cy="157027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72">
            <a:extLst>
              <a:ext uri="{FF2B5EF4-FFF2-40B4-BE49-F238E27FC236}">
                <a16:creationId xmlns:a16="http://schemas.microsoft.com/office/drawing/2014/main" id="{ED255397-5F27-CF6F-A7E6-C0D97CAD7F42}"/>
              </a:ext>
            </a:extLst>
          </p:cNvPr>
          <p:cNvCxnSpPr>
            <a:cxnSpLocks/>
            <a:stCxn id="40" idx="3"/>
            <a:endCxn id="35" idx="1"/>
          </p:cNvCxnSpPr>
          <p:nvPr/>
        </p:nvCxnSpPr>
        <p:spPr>
          <a:xfrm>
            <a:off x="3982235" y="2676724"/>
            <a:ext cx="784365" cy="182592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Oval 63">
            <a:extLst>
              <a:ext uri="{FF2B5EF4-FFF2-40B4-BE49-F238E27FC236}">
                <a16:creationId xmlns:a16="http://schemas.microsoft.com/office/drawing/2014/main" id="{92DD176F-C42D-8726-5268-09780B70B349}"/>
              </a:ext>
            </a:extLst>
          </p:cNvPr>
          <p:cNvSpPr/>
          <p:nvPr/>
        </p:nvSpPr>
        <p:spPr>
          <a:xfrm>
            <a:off x="7202224" y="4926739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Oval 62">
            <a:extLst>
              <a:ext uri="{FF2B5EF4-FFF2-40B4-BE49-F238E27FC236}">
                <a16:creationId xmlns:a16="http://schemas.microsoft.com/office/drawing/2014/main" id="{F58B647F-4C34-9AA3-500E-72967FEB0241}"/>
              </a:ext>
            </a:extLst>
          </p:cNvPr>
          <p:cNvSpPr/>
          <p:nvPr/>
        </p:nvSpPr>
        <p:spPr>
          <a:xfrm>
            <a:off x="3914558" y="4633794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Oval 62">
            <a:extLst>
              <a:ext uri="{FF2B5EF4-FFF2-40B4-BE49-F238E27FC236}">
                <a16:creationId xmlns:a16="http://schemas.microsoft.com/office/drawing/2014/main" id="{E5642363-09E8-DA75-131F-B032B0EEA190}"/>
              </a:ext>
            </a:extLst>
          </p:cNvPr>
          <p:cNvSpPr/>
          <p:nvPr/>
        </p:nvSpPr>
        <p:spPr>
          <a:xfrm>
            <a:off x="4360238" y="4644597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572E5349-125C-45D5-21CC-EBBF7F9F3318}"/>
              </a:ext>
            </a:extLst>
          </p:cNvPr>
          <p:cNvSpPr/>
          <p:nvPr/>
        </p:nvSpPr>
        <p:spPr>
          <a:xfrm>
            <a:off x="3925085" y="5817377"/>
            <a:ext cx="2150376" cy="3637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 particules</a:t>
            </a:r>
            <a:endParaRPr lang="fr-FR" noProof="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010F4E7-4B6C-E6A0-FF8D-00000730F380}"/>
              </a:ext>
            </a:extLst>
          </p:cNvPr>
          <p:cNvSpPr/>
          <p:nvPr/>
        </p:nvSpPr>
        <p:spPr>
          <a:xfrm>
            <a:off x="6305644" y="5842500"/>
            <a:ext cx="2150376" cy="3637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particules</a:t>
            </a:r>
            <a:endParaRPr lang="fr-FR" noProof="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0" name="Groupe 59">
            <a:extLst>
              <a:ext uri="{FF2B5EF4-FFF2-40B4-BE49-F238E27FC236}">
                <a16:creationId xmlns:a16="http://schemas.microsoft.com/office/drawing/2014/main" id="{07B54B17-8DA4-BE7B-2BEE-6489CB9459FB}"/>
              </a:ext>
            </a:extLst>
          </p:cNvPr>
          <p:cNvGrpSpPr/>
          <p:nvPr/>
        </p:nvGrpSpPr>
        <p:grpSpPr>
          <a:xfrm>
            <a:off x="483135" y="4056587"/>
            <a:ext cx="3408145" cy="2029253"/>
            <a:chOff x="483135" y="4056587"/>
            <a:chExt cx="3408145" cy="2029253"/>
          </a:xfrm>
        </p:grpSpPr>
        <p:sp>
          <p:nvSpPr>
            <p:cNvPr id="44" name="Rectangle: Rounded Corners 73">
              <a:extLst>
                <a:ext uri="{FF2B5EF4-FFF2-40B4-BE49-F238E27FC236}">
                  <a16:creationId xmlns:a16="http://schemas.microsoft.com/office/drawing/2014/main" id="{03709A98-518A-AB21-D5C4-827C46C32420}"/>
                </a:ext>
              </a:extLst>
            </p:cNvPr>
            <p:cNvSpPr/>
            <p:nvPr/>
          </p:nvSpPr>
          <p:spPr>
            <a:xfrm>
              <a:off x="483135" y="4056587"/>
              <a:ext cx="2980524" cy="783193"/>
            </a:xfrm>
            <a:prstGeom prst="roundRect">
              <a:avLst/>
            </a:prstGeom>
            <a:solidFill>
              <a:srgbClr val="C00000"/>
            </a:solidFill>
            <a:ln w="19050"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fr-FR" sz="2000" b="1" dirty="0">
                  <a:solidFill>
                    <a:schemeClr val="bg1"/>
                  </a:solidFill>
                  <a:latin typeface="+mj-lt"/>
                </a:rPr>
                <a:t>L</a:t>
              </a:r>
              <a:r>
                <a:rPr lang="fr-FR" sz="2000" b="1" noProof="0" dirty="0">
                  <a:solidFill>
                    <a:schemeClr val="bg1"/>
                  </a:solidFill>
                  <a:latin typeface="+mj-lt"/>
                </a:rPr>
                <a:t>e gaz se trouve en grande quantité.</a:t>
              </a:r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361D5386-D620-E1D3-9B2A-0C080B7C8BC6}"/>
                </a:ext>
              </a:extLst>
            </p:cNvPr>
            <p:cNvSpPr/>
            <p:nvPr/>
          </p:nvSpPr>
          <p:spPr>
            <a:xfrm>
              <a:off x="1326063" y="4815840"/>
              <a:ext cx="2565217" cy="1270000"/>
            </a:xfrm>
            <a:custGeom>
              <a:avLst/>
              <a:gdLst>
                <a:gd name="connsiteX0" fmla="*/ 614497 w 2778577"/>
                <a:gd name="connsiteY0" fmla="*/ 0 h 1009291"/>
                <a:gd name="connsiteX1" fmla="*/ 136977 w 2778577"/>
                <a:gd name="connsiteY1" fmla="*/ 914400 h 1009291"/>
                <a:gd name="connsiteX2" fmla="*/ 2778577 w 2778577"/>
                <a:gd name="connsiteY2" fmla="*/ 934720 h 1009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78577" h="1009291">
                  <a:moveTo>
                    <a:pt x="614497" y="0"/>
                  </a:moveTo>
                  <a:cubicBezTo>
                    <a:pt x="195397" y="379306"/>
                    <a:pt x="-223703" y="758613"/>
                    <a:pt x="136977" y="914400"/>
                  </a:cubicBezTo>
                  <a:cubicBezTo>
                    <a:pt x="497657" y="1070187"/>
                    <a:pt x="1638117" y="1002453"/>
                    <a:pt x="2778577" y="93472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grpSp>
        <p:nvGrpSpPr>
          <p:cNvPr id="59" name="Groupe 58">
            <a:extLst>
              <a:ext uri="{FF2B5EF4-FFF2-40B4-BE49-F238E27FC236}">
                <a16:creationId xmlns:a16="http://schemas.microsoft.com/office/drawing/2014/main" id="{86009CF8-2AA9-D56D-6457-968E38459DFF}"/>
              </a:ext>
            </a:extLst>
          </p:cNvPr>
          <p:cNvGrpSpPr/>
          <p:nvPr/>
        </p:nvGrpSpPr>
        <p:grpSpPr>
          <a:xfrm>
            <a:off x="8382000" y="3989672"/>
            <a:ext cx="3504811" cy="2086008"/>
            <a:chOff x="8361680" y="3969352"/>
            <a:chExt cx="3504811" cy="2086008"/>
          </a:xfrm>
        </p:grpSpPr>
        <p:sp>
          <p:nvSpPr>
            <p:cNvPr id="45" name="Rectangle: Rounded Corners 75">
              <a:extLst>
                <a:ext uri="{FF2B5EF4-FFF2-40B4-BE49-F238E27FC236}">
                  <a16:creationId xmlns:a16="http://schemas.microsoft.com/office/drawing/2014/main" id="{B7438CC7-0FC9-77B0-B4E9-BF7C558B372A}"/>
                </a:ext>
              </a:extLst>
            </p:cNvPr>
            <p:cNvSpPr/>
            <p:nvPr/>
          </p:nvSpPr>
          <p:spPr>
            <a:xfrm>
              <a:off x="8821267" y="3969352"/>
              <a:ext cx="3045224" cy="783193"/>
            </a:xfrm>
            <a:prstGeom prst="roundRect">
              <a:avLst/>
            </a:prstGeom>
            <a:solidFill>
              <a:srgbClr val="C00000"/>
            </a:solidFill>
            <a:ln w="19050"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fr-FR" sz="20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</a:t>
              </a:r>
              <a:r>
                <a:rPr lang="fr-FR" sz="2000" b="1" noProof="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 gaz se trouve en faible quantité.</a:t>
              </a:r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DA5AA3B1-7D77-05B1-C787-922EEB977105}"/>
                </a:ext>
              </a:extLst>
            </p:cNvPr>
            <p:cNvSpPr/>
            <p:nvPr/>
          </p:nvSpPr>
          <p:spPr>
            <a:xfrm flipH="1">
              <a:off x="8361680" y="4765012"/>
              <a:ext cx="2872150" cy="1290348"/>
            </a:xfrm>
            <a:custGeom>
              <a:avLst/>
              <a:gdLst>
                <a:gd name="connsiteX0" fmla="*/ 614497 w 2778577"/>
                <a:gd name="connsiteY0" fmla="*/ 0 h 1009291"/>
                <a:gd name="connsiteX1" fmla="*/ 136977 w 2778577"/>
                <a:gd name="connsiteY1" fmla="*/ 914400 h 1009291"/>
                <a:gd name="connsiteX2" fmla="*/ 2778577 w 2778577"/>
                <a:gd name="connsiteY2" fmla="*/ 934720 h 1009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78577" h="1009291">
                  <a:moveTo>
                    <a:pt x="614497" y="0"/>
                  </a:moveTo>
                  <a:cubicBezTo>
                    <a:pt x="195397" y="379306"/>
                    <a:pt x="-223703" y="758613"/>
                    <a:pt x="136977" y="914400"/>
                  </a:cubicBezTo>
                  <a:cubicBezTo>
                    <a:pt x="497657" y="1070187"/>
                    <a:pt x="1638117" y="1002453"/>
                    <a:pt x="2778577" y="93472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3357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FA4B1-2455-8294-C5D2-1DC91BEB1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B04BE8-6D64-5D30-9146-896B4BAB9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398443"/>
            <a:ext cx="10277091" cy="470000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l’énoncé de la loi de diffusion des gaz.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22A39A20-7F71-EF1F-EE86-55065B4AF4F1}"/>
              </a:ext>
            </a:extLst>
          </p:cNvPr>
          <p:cNvSpPr txBox="1"/>
          <p:nvPr/>
        </p:nvSpPr>
        <p:spPr>
          <a:xfrm>
            <a:off x="82625" y="6156910"/>
            <a:ext cx="116385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Donc, le gaz se </a:t>
            </a:r>
            <a:r>
              <a:rPr lang="fr-FR" sz="24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déplace</a:t>
            </a:r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du compartiment </a:t>
            </a:r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vers le compartiment </a:t>
            </a:r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BB9AAD-141B-C80A-7566-875FCAF5B4EF}"/>
              </a:ext>
            </a:extLst>
          </p:cNvPr>
          <p:cNvSpPr/>
          <p:nvPr/>
        </p:nvSpPr>
        <p:spPr>
          <a:xfrm>
            <a:off x="3681522" y="3889304"/>
            <a:ext cx="4875836" cy="164318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6" name="Straight Connector 47">
            <a:extLst>
              <a:ext uri="{FF2B5EF4-FFF2-40B4-BE49-F238E27FC236}">
                <a16:creationId xmlns:a16="http://schemas.microsoft.com/office/drawing/2014/main" id="{14CF4129-44BD-50AE-EC88-FEC55A3DF740}"/>
              </a:ext>
            </a:extLst>
          </p:cNvPr>
          <p:cNvCxnSpPr>
            <a:cxnSpLocks/>
          </p:cNvCxnSpPr>
          <p:nvPr/>
        </p:nvCxnSpPr>
        <p:spPr>
          <a:xfrm>
            <a:off x="6233926" y="3802021"/>
            <a:ext cx="0" cy="1736382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59230331-D24F-BFA0-AEBB-6EF4D6EB9271}"/>
              </a:ext>
            </a:extLst>
          </p:cNvPr>
          <p:cNvSpPr/>
          <p:nvPr/>
        </p:nvSpPr>
        <p:spPr>
          <a:xfrm>
            <a:off x="3681522" y="3242186"/>
            <a:ext cx="4875835" cy="230014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0FE4E96-9F8D-BD6C-89B7-E6F0479DC1BF}"/>
              </a:ext>
            </a:extLst>
          </p:cNvPr>
          <p:cNvSpPr/>
          <p:nvPr/>
        </p:nvSpPr>
        <p:spPr>
          <a:xfrm>
            <a:off x="3701186" y="5619771"/>
            <a:ext cx="2448076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Compartiment A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BB08C78-0946-A9EE-04E1-42F3EE542685}"/>
              </a:ext>
            </a:extLst>
          </p:cNvPr>
          <p:cNvSpPr/>
          <p:nvPr/>
        </p:nvSpPr>
        <p:spPr>
          <a:xfrm>
            <a:off x="6233926" y="5619771"/>
            <a:ext cx="2323431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Compartiment B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8A87F32-CFDF-B714-E437-1FF08C00EBCF}"/>
              </a:ext>
            </a:extLst>
          </p:cNvPr>
          <p:cNvSpPr/>
          <p:nvPr/>
        </p:nvSpPr>
        <p:spPr>
          <a:xfrm>
            <a:off x="3653263" y="2928847"/>
            <a:ext cx="4949186" cy="658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E0C7A0B-4B9D-17F7-2EC1-D6DEE130987B}"/>
              </a:ext>
            </a:extLst>
          </p:cNvPr>
          <p:cNvSpPr/>
          <p:nvPr/>
        </p:nvSpPr>
        <p:spPr>
          <a:xfrm>
            <a:off x="4667524" y="2429094"/>
            <a:ext cx="2853527" cy="6165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Membrane perméable aux gaz</a:t>
            </a: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3" name="Straight Arrow Connector 53">
            <a:extLst>
              <a:ext uri="{FF2B5EF4-FFF2-40B4-BE49-F238E27FC236}">
                <a16:creationId xmlns:a16="http://schemas.microsoft.com/office/drawing/2014/main" id="{27127E0C-7A03-2401-B6F7-D239CB678AC0}"/>
              </a:ext>
            </a:extLst>
          </p:cNvPr>
          <p:cNvCxnSpPr>
            <a:cxnSpLocks/>
          </p:cNvCxnSpPr>
          <p:nvPr/>
        </p:nvCxnSpPr>
        <p:spPr>
          <a:xfrm>
            <a:off x="6236774" y="3211473"/>
            <a:ext cx="0" cy="4183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CD6BC436-A176-45CC-EBB6-D69C53FF3583}"/>
              </a:ext>
            </a:extLst>
          </p:cNvPr>
          <p:cNvSpPr/>
          <p:nvPr/>
        </p:nvSpPr>
        <p:spPr>
          <a:xfrm>
            <a:off x="7988370" y="2826657"/>
            <a:ext cx="912250" cy="3637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Eau</a:t>
            </a: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6" name="Straight Arrow Connector 55">
            <a:extLst>
              <a:ext uri="{FF2B5EF4-FFF2-40B4-BE49-F238E27FC236}">
                <a16:creationId xmlns:a16="http://schemas.microsoft.com/office/drawing/2014/main" id="{C74AA8E2-9991-F6BA-598E-EA00FBEC90CB}"/>
              </a:ext>
            </a:extLst>
          </p:cNvPr>
          <p:cNvCxnSpPr>
            <a:cxnSpLocks/>
          </p:cNvCxnSpPr>
          <p:nvPr/>
        </p:nvCxnSpPr>
        <p:spPr>
          <a:xfrm flipH="1">
            <a:off x="7728106" y="3258224"/>
            <a:ext cx="525912" cy="9507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56">
            <a:extLst>
              <a:ext uri="{FF2B5EF4-FFF2-40B4-BE49-F238E27FC236}">
                <a16:creationId xmlns:a16="http://schemas.microsoft.com/office/drawing/2014/main" id="{BC45F4FD-EA7E-10EB-B831-9C953C00FB0C}"/>
              </a:ext>
            </a:extLst>
          </p:cNvPr>
          <p:cNvCxnSpPr>
            <a:cxnSpLocks/>
          </p:cNvCxnSpPr>
          <p:nvPr/>
        </p:nvCxnSpPr>
        <p:spPr>
          <a:xfrm>
            <a:off x="6233926" y="3802021"/>
            <a:ext cx="0" cy="1736382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Oval 57">
            <a:extLst>
              <a:ext uri="{FF2B5EF4-FFF2-40B4-BE49-F238E27FC236}">
                <a16:creationId xmlns:a16="http://schemas.microsoft.com/office/drawing/2014/main" id="{8F8FF91D-D2E3-B35F-545A-10E92BA578FF}"/>
              </a:ext>
            </a:extLst>
          </p:cNvPr>
          <p:cNvSpPr/>
          <p:nvPr/>
        </p:nvSpPr>
        <p:spPr>
          <a:xfrm>
            <a:off x="4184514" y="4399333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Oval 58">
            <a:extLst>
              <a:ext uri="{FF2B5EF4-FFF2-40B4-BE49-F238E27FC236}">
                <a16:creationId xmlns:a16="http://schemas.microsoft.com/office/drawing/2014/main" id="{5313E075-7BC7-0F83-3EE0-C803B31A8305}"/>
              </a:ext>
            </a:extLst>
          </p:cNvPr>
          <p:cNvSpPr/>
          <p:nvPr/>
        </p:nvSpPr>
        <p:spPr>
          <a:xfrm>
            <a:off x="4853108" y="4187938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Oval 59">
            <a:extLst>
              <a:ext uri="{FF2B5EF4-FFF2-40B4-BE49-F238E27FC236}">
                <a16:creationId xmlns:a16="http://schemas.microsoft.com/office/drawing/2014/main" id="{F113975D-3A90-FADF-C5B9-39C0811BC259}"/>
              </a:ext>
            </a:extLst>
          </p:cNvPr>
          <p:cNvSpPr/>
          <p:nvPr/>
        </p:nvSpPr>
        <p:spPr>
          <a:xfrm>
            <a:off x="5140702" y="4497658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Oval 61">
            <a:extLst>
              <a:ext uri="{FF2B5EF4-FFF2-40B4-BE49-F238E27FC236}">
                <a16:creationId xmlns:a16="http://schemas.microsoft.com/office/drawing/2014/main" id="{2F451F13-BEBC-DF66-19B8-425F73DD23EB}"/>
              </a:ext>
            </a:extLst>
          </p:cNvPr>
          <p:cNvSpPr/>
          <p:nvPr/>
        </p:nvSpPr>
        <p:spPr>
          <a:xfrm>
            <a:off x="5552430" y="5141669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Oval 62">
            <a:extLst>
              <a:ext uri="{FF2B5EF4-FFF2-40B4-BE49-F238E27FC236}">
                <a16:creationId xmlns:a16="http://schemas.microsoft.com/office/drawing/2014/main" id="{6817E4D8-958C-56A8-13BC-ECD9D1029EE4}"/>
              </a:ext>
            </a:extLst>
          </p:cNvPr>
          <p:cNvSpPr/>
          <p:nvPr/>
        </p:nvSpPr>
        <p:spPr>
          <a:xfrm>
            <a:off x="4381162" y="5259660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Oval 63">
            <a:extLst>
              <a:ext uri="{FF2B5EF4-FFF2-40B4-BE49-F238E27FC236}">
                <a16:creationId xmlns:a16="http://schemas.microsoft.com/office/drawing/2014/main" id="{0C7ED591-1B81-5568-7AE1-33EC065E1399}"/>
              </a:ext>
            </a:extLst>
          </p:cNvPr>
          <p:cNvSpPr/>
          <p:nvPr/>
        </p:nvSpPr>
        <p:spPr>
          <a:xfrm>
            <a:off x="7037100" y="4608274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Oval 64">
            <a:extLst>
              <a:ext uri="{FF2B5EF4-FFF2-40B4-BE49-F238E27FC236}">
                <a16:creationId xmlns:a16="http://schemas.microsoft.com/office/drawing/2014/main" id="{0B8EBCA2-11C5-3002-8D8B-7551EABAB8DB}"/>
              </a:ext>
            </a:extLst>
          </p:cNvPr>
          <p:cNvSpPr/>
          <p:nvPr/>
        </p:nvSpPr>
        <p:spPr>
          <a:xfrm>
            <a:off x="4667524" y="4654974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Oval 65">
            <a:extLst>
              <a:ext uri="{FF2B5EF4-FFF2-40B4-BE49-F238E27FC236}">
                <a16:creationId xmlns:a16="http://schemas.microsoft.com/office/drawing/2014/main" id="{4683A6B4-3947-C73D-15E3-DF28331439E3}"/>
              </a:ext>
            </a:extLst>
          </p:cNvPr>
          <p:cNvSpPr/>
          <p:nvPr/>
        </p:nvSpPr>
        <p:spPr>
          <a:xfrm>
            <a:off x="5410781" y="4187938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Oval 66">
            <a:extLst>
              <a:ext uri="{FF2B5EF4-FFF2-40B4-BE49-F238E27FC236}">
                <a16:creationId xmlns:a16="http://schemas.microsoft.com/office/drawing/2014/main" id="{F92FE03E-FA49-20C3-1E0C-08AB7F2E7BEA}"/>
              </a:ext>
            </a:extLst>
          </p:cNvPr>
          <p:cNvSpPr/>
          <p:nvPr/>
        </p:nvSpPr>
        <p:spPr>
          <a:xfrm>
            <a:off x="5156678" y="4954855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Oval 67">
            <a:extLst>
              <a:ext uri="{FF2B5EF4-FFF2-40B4-BE49-F238E27FC236}">
                <a16:creationId xmlns:a16="http://schemas.microsoft.com/office/drawing/2014/main" id="{3D90EF4A-DCCA-EA19-1D53-4F20D5C78F74}"/>
              </a:ext>
            </a:extLst>
          </p:cNvPr>
          <p:cNvSpPr/>
          <p:nvPr/>
        </p:nvSpPr>
        <p:spPr>
          <a:xfrm>
            <a:off x="7801557" y="4861448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Oval 68">
            <a:extLst>
              <a:ext uri="{FF2B5EF4-FFF2-40B4-BE49-F238E27FC236}">
                <a16:creationId xmlns:a16="http://schemas.microsoft.com/office/drawing/2014/main" id="{71F27AB6-663C-8F19-1D02-527B745D0C1A}"/>
              </a:ext>
            </a:extLst>
          </p:cNvPr>
          <p:cNvSpPr/>
          <p:nvPr/>
        </p:nvSpPr>
        <p:spPr>
          <a:xfrm>
            <a:off x="4926851" y="5021226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3F16778-E6F3-DF03-FA01-1C984B1719B4}"/>
              </a:ext>
            </a:extLst>
          </p:cNvPr>
          <p:cNvSpPr/>
          <p:nvPr/>
        </p:nvSpPr>
        <p:spPr>
          <a:xfrm>
            <a:off x="1835916" y="2518182"/>
            <a:ext cx="2017451" cy="4707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Particules du gaz</a:t>
            </a: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1" name="Straight Arrow Connector 70">
            <a:extLst>
              <a:ext uri="{FF2B5EF4-FFF2-40B4-BE49-F238E27FC236}">
                <a16:creationId xmlns:a16="http://schemas.microsoft.com/office/drawing/2014/main" id="{73C1C064-10D3-818F-5579-F8FF6359E82E}"/>
              </a:ext>
            </a:extLst>
          </p:cNvPr>
          <p:cNvCxnSpPr>
            <a:cxnSpLocks/>
            <a:stCxn id="40" idx="3"/>
            <a:endCxn id="29" idx="1"/>
          </p:cNvCxnSpPr>
          <p:nvPr/>
        </p:nvCxnSpPr>
        <p:spPr>
          <a:xfrm>
            <a:off x="3853367" y="2753542"/>
            <a:ext cx="1027099" cy="146175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71">
            <a:extLst>
              <a:ext uri="{FF2B5EF4-FFF2-40B4-BE49-F238E27FC236}">
                <a16:creationId xmlns:a16="http://schemas.microsoft.com/office/drawing/2014/main" id="{F96B38C1-3CAF-0C87-2CB7-875F5FD0F729}"/>
              </a:ext>
            </a:extLst>
          </p:cNvPr>
          <p:cNvCxnSpPr>
            <a:cxnSpLocks/>
            <a:stCxn id="40" idx="3"/>
            <a:endCxn id="28" idx="1"/>
          </p:cNvCxnSpPr>
          <p:nvPr/>
        </p:nvCxnSpPr>
        <p:spPr>
          <a:xfrm>
            <a:off x="3853367" y="2753542"/>
            <a:ext cx="358505" cy="16731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72">
            <a:extLst>
              <a:ext uri="{FF2B5EF4-FFF2-40B4-BE49-F238E27FC236}">
                <a16:creationId xmlns:a16="http://schemas.microsoft.com/office/drawing/2014/main" id="{0AB0FA70-738B-CAF8-DDB9-F81714B54AF9}"/>
              </a:ext>
            </a:extLst>
          </p:cNvPr>
          <p:cNvCxnSpPr>
            <a:cxnSpLocks/>
            <a:stCxn id="40" idx="3"/>
            <a:endCxn id="35" idx="1"/>
          </p:cNvCxnSpPr>
          <p:nvPr/>
        </p:nvCxnSpPr>
        <p:spPr>
          <a:xfrm>
            <a:off x="3853367" y="2753542"/>
            <a:ext cx="841515" cy="192879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Oval 63">
            <a:extLst>
              <a:ext uri="{FF2B5EF4-FFF2-40B4-BE49-F238E27FC236}">
                <a16:creationId xmlns:a16="http://schemas.microsoft.com/office/drawing/2014/main" id="{F258EBF1-5148-9BB1-8643-D4C8D38C49DF}"/>
              </a:ext>
            </a:extLst>
          </p:cNvPr>
          <p:cNvSpPr/>
          <p:nvPr/>
        </p:nvSpPr>
        <p:spPr>
          <a:xfrm>
            <a:off x="7130506" y="5106427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Oval 62">
            <a:extLst>
              <a:ext uri="{FF2B5EF4-FFF2-40B4-BE49-F238E27FC236}">
                <a16:creationId xmlns:a16="http://schemas.microsoft.com/office/drawing/2014/main" id="{8897BC9B-28B1-A365-81C9-DFEAFFE3B0EA}"/>
              </a:ext>
            </a:extLst>
          </p:cNvPr>
          <p:cNvSpPr/>
          <p:nvPr/>
        </p:nvSpPr>
        <p:spPr>
          <a:xfrm>
            <a:off x="3842840" y="4813482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Oval 62">
            <a:extLst>
              <a:ext uri="{FF2B5EF4-FFF2-40B4-BE49-F238E27FC236}">
                <a16:creationId xmlns:a16="http://schemas.microsoft.com/office/drawing/2014/main" id="{ACED5504-53AC-8E44-3034-1F059306A350}"/>
              </a:ext>
            </a:extLst>
          </p:cNvPr>
          <p:cNvSpPr/>
          <p:nvPr/>
        </p:nvSpPr>
        <p:spPr>
          <a:xfrm>
            <a:off x="4288520" y="4824285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Arrow: Right 22">
            <a:extLst>
              <a:ext uri="{FF2B5EF4-FFF2-40B4-BE49-F238E27FC236}">
                <a16:creationId xmlns:a16="http://schemas.microsoft.com/office/drawing/2014/main" id="{B606A748-AED7-6226-737C-E35FC5373CED}"/>
              </a:ext>
            </a:extLst>
          </p:cNvPr>
          <p:cNvSpPr/>
          <p:nvPr/>
        </p:nvSpPr>
        <p:spPr>
          <a:xfrm>
            <a:off x="5657510" y="4533401"/>
            <a:ext cx="1334498" cy="491403"/>
          </a:xfrm>
          <a:prstGeom prst="rightArrow">
            <a:avLst>
              <a:gd name="adj1" fmla="val 50000"/>
              <a:gd name="adj2" fmla="val 90541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Diffusion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F50D83C-FD69-C9D1-C01C-1EEF5EDDD992}"/>
              </a:ext>
            </a:extLst>
          </p:cNvPr>
          <p:cNvSpPr txBox="1"/>
          <p:nvPr/>
        </p:nvSpPr>
        <p:spPr>
          <a:xfrm>
            <a:off x="331296" y="1308347"/>
            <a:ext cx="3583262" cy="844749"/>
          </a:xfrm>
          <a:prstGeom prst="roundRect">
            <a:avLst>
              <a:gd name="adj" fmla="val 35835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noProof="0" dirty="0">
                <a:latin typeface="Calibri" panose="020F0502020204030204" pitchFamily="34" charset="0"/>
                <a:cs typeface="Calibri" panose="020F0502020204030204" pitchFamily="34" charset="0"/>
              </a:rPr>
              <a:t>Loi de diffusion des gaz </a:t>
            </a:r>
            <a:r>
              <a:rPr lang="fr-FR" noProof="0" dirty="0" err="1">
                <a:latin typeface="Calibri" panose="020F0502020204030204" pitchFamily="34" charset="0"/>
                <a:cs typeface="Calibri" panose="020F0502020204030204" pitchFamily="34" charset="0"/>
              </a:rPr>
              <a:t>قانون</a:t>
            </a:r>
            <a:r>
              <a:rPr lang="fr-FR" noProof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noProof="0" dirty="0" err="1">
                <a:latin typeface="Calibri" panose="020F0502020204030204" pitchFamily="34" charset="0"/>
                <a:cs typeface="Calibri" panose="020F0502020204030204" pitchFamily="34" charset="0"/>
              </a:rPr>
              <a:t>انتشار</a:t>
            </a:r>
            <a:r>
              <a:rPr lang="fr-FR" noProof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noProof="0" dirty="0" err="1">
                <a:latin typeface="Calibri" panose="020F0502020204030204" pitchFamily="34" charset="0"/>
                <a:cs typeface="Calibri" panose="020F0502020204030204" pitchFamily="34" charset="0"/>
              </a:rPr>
              <a:t>الغازات</a:t>
            </a:r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7B4079C-BF99-4D2C-E972-D61C5E5DE156}"/>
              </a:ext>
            </a:extLst>
          </p:cNvPr>
          <p:cNvSpPr txBox="1"/>
          <p:nvPr/>
        </p:nvSpPr>
        <p:spPr>
          <a:xfrm>
            <a:off x="4101371" y="1340967"/>
            <a:ext cx="7691504" cy="830997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just"/>
            <a:r>
              <a:rPr lang="fr-FR" sz="24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gaz diffuse du milieu où il est en grande quantité vers le milieu où il est en faible quantité.</a:t>
            </a:r>
          </a:p>
        </p:txBody>
      </p:sp>
      <p:pic>
        <p:nvPicPr>
          <p:cNvPr id="7" name="Google Shape;289;p51">
            <a:extLst>
              <a:ext uri="{FF2B5EF4-FFF2-40B4-BE49-F238E27FC236}">
                <a16:creationId xmlns:a16="http://schemas.microsoft.com/office/drawing/2014/main" id="{7005983A-D05F-F595-06F5-EC0E6255AD1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35024" y="470256"/>
            <a:ext cx="553927" cy="469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81963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35000" decel="3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7.40741E-7 L 0.03529 0.000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8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4.44444E-6 L 0.14883 0.0018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3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4.44444E-6 L 0.18763 0.00533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75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07407E-6 L 0.20169 -0.0020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78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11111E-6 L 0.25 -1.11111E-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0" grpId="0" animBg="1"/>
      <p:bldP spid="32" grpId="0" animBg="1"/>
      <p:bldP spid="36" grpId="0" animBg="1"/>
      <p:bldP spid="37" grpId="0" animBg="1"/>
      <p:bldP spid="6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84328F-9260-2AC3-D17D-926965718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23115197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104" y="205544"/>
            <a:ext cx="10778296" cy="625980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Notre tâche consiste à expliquer les échanges gazeux respiratoires entre les poumons et le sang.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80290" y="689687"/>
            <a:ext cx="10277475" cy="268287"/>
          </a:xfrm>
        </p:spPr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Indiquer les différents supports utilisés et les étapes à suivre pour réaliser cette tâche.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37916" y="497458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à coins arrondis 6">
            <a:extLst>
              <a:ext uri="{FF2B5EF4-FFF2-40B4-BE49-F238E27FC236}">
                <a16:creationId xmlns:a16="http://schemas.microsoft.com/office/drawing/2014/main" id="{75E8FA03-1EAB-8A53-4775-38F04D156E40}"/>
              </a:ext>
            </a:extLst>
          </p:cNvPr>
          <p:cNvSpPr/>
          <p:nvPr/>
        </p:nvSpPr>
        <p:spPr>
          <a:xfrm>
            <a:off x="343495" y="1735494"/>
            <a:ext cx="11056025" cy="4914988"/>
          </a:xfrm>
          <a:prstGeom prst="roundRect">
            <a:avLst>
              <a:gd name="adj" fmla="val 5694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ts val="1800"/>
              </a:spcBef>
              <a:spcAft>
                <a:spcPts val="1800"/>
              </a:spcAft>
              <a:defRPr/>
            </a:pPr>
            <a:endParaRPr lang="fr-FR" b="1" noProof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à coins arrondis 4">
            <a:extLst>
              <a:ext uri="{FF2B5EF4-FFF2-40B4-BE49-F238E27FC236}">
                <a16:creationId xmlns:a16="http://schemas.microsoft.com/office/drawing/2014/main" id="{E2B8CBC6-AD1A-EC69-CECB-FD87C15A46F0}"/>
              </a:ext>
            </a:extLst>
          </p:cNvPr>
          <p:cNvSpPr/>
          <p:nvPr/>
        </p:nvSpPr>
        <p:spPr>
          <a:xfrm>
            <a:off x="343495" y="1202709"/>
            <a:ext cx="2519464" cy="466928"/>
          </a:xfrm>
          <a:prstGeom prst="roundRect">
            <a:avLst/>
          </a:prstGeom>
          <a:solidFill>
            <a:srgbClr val="1D9A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Tâche à réussir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567B457-6BD9-19E6-C31E-12813BF04C1C}"/>
              </a:ext>
            </a:extLst>
          </p:cNvPr>
          <p:cNvSpPr txBox="1"/>
          <p:nvPr/>
        </p:nvSpPr>
        <p:spPr>
          <a:xfrm>
            <a:off x="4907280" y="2938098"/>
            <a:ext cx="6045199" cy="3560684"/>
          </a:xfrm>
          <a:prstGeom prst="roundRect">
            <a:avLst>
              <a:gd name="adj" fmla="val 5952"/>
            </a:avLst>
          </a:prstGeom>
          <a:solidFill>
            <a:srgbClr val="1D9A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>
              <a:spcBef>
                <a:spcPts val="1800"/>
              </a:spcBef>
              <a:spcAft>
                <a:spcPts val="1800"/>
              </a:spcAft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2400" b="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1- J’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fr-FR" sz="2400" noProof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dentifie</a:t>
            </a:r>
            <a:r>
              <a:rPr lang="fr-FR" sz="2400" b="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les caractéristiques observables</a:t>
            </a:r>
          </a:p>
          <a:p>
            <a:r>
              <a:rPr lang="fr-FR" sz="2400" b="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2- je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fr-FR" sz="2400" noProof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ompare</a:t>
            </a:r>
            <a:r>
              <a:rPr lang="fr-FR" sz="2400" b="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 composition des gaz dans les deux milieux ( compartiments).</a:t>
            </a:r>
          </a:p>
          <a:p>
            <a:r>
              <a:rPr lang="fr-FR" sz="2400" b="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3- J</a:t>
            </a:r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fr-FR" sz="2400" noProof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xplique</a:t>
            </a:r>
            <a:r>
              <a:rPr lang="fr-FR" sz="2400" b="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les échanges respiratoires en appliquant la loi de diffusion des gaz.</a:t>
            </a:r>
          </a:p>
        </p:txBody>
      </p:sp>
      <p:sp>
        <p:nvSpPr>
          <p:cNvPr id="6" name="Rectangle à coins arrondis 3">
            <a:extLst>
              <a:ext uri="{FF2B5EF4-FFF2-40B4-BE49-F238E27FC236}">
                <a16:creationId xmlns:a16="http://schemas.microsoft.com/office/drawing/2014/main" id="{5E5E85B4-40BF-81A1-208F-E8837DA931B5}"/>
              </a:ext>
            </a:extLst>
          </p:cNvPr>
          <p:cNvSpPr/>
          <p:nvPr/>
        </p:nvSpPr>
        <p:spPr>
          <a:xfrm>
            <a:off x="583811" y="1809405"/>
            <a:ext cx="4098096" cy="37118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noProof="0" dirty="0">
                <a:solidFill>
                  <a:schemeClr val="tx1"/>
                </a:solidFill>
              </a:rPr>
              <a:t>Support : </a:t>
            </a:r>
            <a:r>
              <a:rPr lang="fr-FR" b="1" noProof="0" dirty="0">
                <a:solidFill>
                  <a:schemeClr val="tx1"/>
                </a:solidFill>
                <a:sym typeface="Calibri"/>
              </a:rPr>
              <a:t>Schéma + Loi de diffusion</a:t>
            </a:r>
            <a:endParaRPr lang="fr-FR" b="1" noProof="0" dirty="0">
              <a:solidFill>
                <a:schemeClr val="tx1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676ABFC-731A-BD91-AB35-F29EEF3CE21E}"/>
              </a:ext>
            </a:extLst>
          </p:cNvPr>
          <p:cNvSpPr txBox="1"/>
          <p:nvPr/>
        </p:nvSpPr>
        <p:spPr>
          <a:xfrm>
            <a:off x="4630716" y="2381912"/>
            <a:ext cx="680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noProof="0" dirty="0">
                <a:latin typeface="Arial" panose="020B0604020202020204" pitchFamily="34" charset="0"/>
                <a:cs typeface="Arial" panose="020B0604020202020204" pitchFamily="34" charset="0"/>
              </a:rPr>
              <a:t>Je réalise ma tâche en répondant aux trois consignes : </a:t>
            </a:r>
          </a:p>
          <a:p>
            <a:pPr algn="ctr"/>
            <a:endParaRPr lang="fr-FR" sz="20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3C148B6-3E77-F25B-DCF4-D5E789707B7B}"/>
              </a:ext>
            </a:extLst>
          </p:cNvPr>
          <p:cNvGrpSpPr/>
          <p:nvPr/>
        </p:nvGrpSpPr>
        <p:grpSpPr>
          <a:xfrm>
            <a:off x="379954" y="2949387"/>
            <a:ext cx="4380304" cy="3307978"/>
            <a:chOff x="711350" y="3030069"/>
            <a:chExt cx="3323066" cy="2052920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63B1DF3-A8CB-8724-92A5-80CCF7161A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6037" b="69824"/>
            <a:stretch>
              <a:fillRect/>
            </a:stretch>
          </p:blipFill>
          <p:spPr>
            <a:xfrm>
              <a:off x="711350" y="3030069"/>
              <a:ext cx="3305138" cy="1021977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A2FB250A-E8D5-17AA-3042-F7F0E71BE9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814" t="62785" r="-814" b="15194"/>
            <a:stretch>
              <a:fillRect/>
            </a:stretch>
          </p:blipFill>
          <p:spPr>
            <a:xfrm>
              <a:off x="729278" y="4150659"/>
              <a:ext cx="3305138" cy="9323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365953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C0000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DA739E-9D5A-04F9-95E5-F01F36A5F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6CA158-7BD0-6418-8467-4743275C5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79" y="461084"/>
            <a:ext cx="10489905" cy="279696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la première consigne, je repère les caractéristiques observables dans l’air et le sang.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80F912B-3128-3E5D-3154-2BA34D42607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9198" y="940713"/>
            <a:ext cx="10277475" cy="268287"/>
          </a:xfrm>
        </p:spPr>
        <p:txBody>
          <a:bodyPr/>
          <a:lstStyle/>
          <a:p>
            <a:r>
              <a:rPr lang="fr-FR" noProof="0" dirty="0"/>
              <a:t>.</a:t>
            </a:r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EE9AAA57-63CD-A5E7-C942-12B2F54009D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59A59F9-60B6-396A-5C78-735D72ACDE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89" r="6923"/>
          <a:stretch>
            <a:fillRect/>
          </a:stretch>
        </p:blipFill>
        <p:spPr>
          <a:xfrm>
            <a:off x="1074420" y="2555274"/>
            <a:ext cx="8801100" cy="3022566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93689E4E-0570-E9D3-CD25-697051A29473}"/>
              </a:ext>
            </a:extLst>
          </p:cNvPr>
          <p:cNvGrpSpPr/>
          <p:nvPr/>
        </p:nvGrpSpPr>
        <p:grpSpPr>
          <a:xfrm>
            <a:off x="579812" y="1183409"/>
            <a:ext cx="11037454" cy="399011"/>
            <a:chOff x="526472" y="1937789"/>
            <a:chExt cx="11037454" cy="399011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9549BBA-DF92-BA07-7944-51BA2D435733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Identifiez les caractéristiques observables. 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1F3FAF9D-70D0-C9B0-A2E2-6A8D5AD06EFA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6C2986E6-C371-6EF7-463A-F678DDCBDA35}"/>
              </a:ext>
            </a:extLst>
          </p:cNvPr>
          <p:cNvSpPr txBox="1"/>
          <p:nvPr/>
        </p:nvSpPr>
        <p:spPr>
          <a:xfrm>
            <a:off x="9897087" y="2673608"/>
            <a:ext cx="19307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La quantité</a:t>
            </a:r>
            <a:b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 de O2 et CO2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E6A61AE-6F2D-8106-AFED-840E278956B7}"/>
              </a:ext>
            </a:extLst>
          </p:cNvPr>
          <p:cNvSpPr txBox="1"/>
          <p:nvPr/>
        </p:nvSpPr>
        <p:spPr>
          <a:xfrm>
            <a:off x="4205113" y="1636206"/>
            <a:ext cx="3300587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 qu’on observe :</a:t>
            </a:r>
            <a:endParaRPr lang="fr-FR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75B870D-C63E-D1D3-623B-1AFAB818918B}"/>
              </a:ext>
            </a:extLst>
          </p:cNvPr>
          <p:cNvSpPr txBox="1"/>
          <p:nvPr/>
        </p:nvSpPr>
        <p:spPr>
          <a:xfrm rot="16200000">
            <a:off x="-1098407" y="2725866"/>
            <a:ext cx="3300587" cy="837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AIR</a:t>
            </a:r>
            <a:endParaRPr lang="fr-FR" sz="36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Flèche : droite 32">
            <a:extLst>
              <a:ext uri="{FF2B5EF4-FFF2-40B4-BE49-F238E27FC236}">
                <a16:creationId xmlns:a16="http://schemas.microsoft.com/office/drawing/2014/main" id="{0C3CB753-F1DF-8A33-C5E5-3C79C6D44097}"/>
              </a:ext>
            </a:extLst>
          </p:cNvPr>
          <p:cNvSpPr/>
          <p:nvPr/>
        </p:nvSpPr>
        <p:spPr>
          <a:xfrm>
            <a:off x="9338310" y="2967990"/>
            <a:ext cx="689610" cy="346710"/>
          </a:xfrm>
          <a:prstGeom prst="rightArrow">
            <a:avLst>
              <a:gd name="adj1" fmla="val 50000"/>
              <a:gd name="adj2" fmla="val 115625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1121CD87-A6FF-020A-55DB-4E153352B8A0}"/>
              </a:ext>
            </a:extLst>
          </p:cNvPr>
          <p:cNvGrpSpPr/>
          <p:nvPr/>
        </p:nvGrpSpPr>
        <p:grpSpPr>
          <a:xfrm>
            <a:off x="352425" y="2469677"/>
            <a:ext cx="11464290" cy="3079588"/>
            <a:chOff x="342900" y="2498252"/>
            <a:chExt cx="11464290" cy="3079588"/>
          </a:xfrm>
        </p:grpSpPr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FA7E77B9-1C6F-F1AC-740F-02398AD2BCE2}"/>
                </a:ext>
              </a:extLst>
            </p:cNvPr>
            <p:cNvSpPr txBox="1"/>
            <p:nvPr/>
          </p:nvSpPr>
          <p:spPr>
            <a:xfrm>
              <a:off x="342900" y="2498252"/>
              <a:ext cx="11464290" cy="1257975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FC0E24B1-A5A0-4D31-DED4-84A48DA093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2789" t="40882" r="6923"/>
            <a:stretch>
              <a:fillRect/>
            </a:stretch>
          </p:blipFill>
          <p:spPr>
            <a:xfrm>
              <a:off x="1083945" y="3790950"/>
              <a:ext cx="8801100" cy="17868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564168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C0000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07CF1E-BF1F-1495-26F9-3A93E8E91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282D18-64E3-36C6-777E-0AFD559D2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488" y="520700"/>
            <a:ext cx="10277475" cy="268288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la première consigne , je repère les caractéristiques observables dans l’air et le sang.</a:t>
            </a:r>
          </a:p>
        </p:txBody>
      </p:sp>
      <p:sp>
        <p:nvSpPr>
          <p:cNvPr id="51" name="Espace réservé du contenu 50">
            <a:extLst>
              <a:ext uri="{FF2B5EF4-FFF2-40B4-BE49-F238E27FC236}">
                <a16:creationId xmlns:a16="http://schemas.microsoft.com/office/drawing/2014/main" id="{1514F9BB-19C5-5499-912F-F1A9624375F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F8B5EC60-FBBF-D58E-B06B-9B8DC243154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E1B5F6B-1405-0B98-F35D-B181412CECD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2789" r="6923"/>
          <a:stretch>
            <a:fillRect/>
          </a:stretch>
        </p:blipFill>
        <p:spPr>
          <a:xfrm>
            <a:off x="1074420" y="2555274"/>
            <a:ext cx="8801100" cy="3022566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84877FD7-2BDD-ACB6-E078-702822A1DC4E}"/>
              </a:ext>
            </a:extLst>
          </p:cNvPr>
          <p:cNvGrpSpPr/>
          <p:nvPr/>
        </p:nvGrpSpPr>
        <p:grpSpPr>
          <a:xfrm>
            <a:off x="579812" y="1183409"/>
            <a:ext cx="11037454" cy="399011"/>
            <a:chOff x="526472" y="1937789"/>
            <a:chExt cx="11037454" cy="399011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6992D26C-59D2-5941-B940-3A8F44EDB2E7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Identifiez les caractéristiques observables. 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2A9FB5B0-1D17-9E75-77EF-1000D5D1C0EC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8C170AE6-81F4-2737-7024-9805A0850D83}"/>
              </a:ext>
            </a:extLst>
          </p:cNvPr>
          <p:cNvSpPr txBox="1"/>
          <p:nvPr/>
        </p:nvSpPr>
        <p:spPr>
          <a:xfrm>
            <a:off x="9820887" y="2768858"/>
            <a:ext cx="19307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La quantité</a:t>
            </a:r>
            <a:b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 de O2 et CO2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7DD44C9-B3D6-D201-69E0-426F8DD8F897}"/>
              </a:ext>
            </a:extLst>
          </p:cNvPr>
          <p:cNvSpPr txBox="1"/>
          <p:nvPr/>
        </p:nvSpPr>
        <p:spPr>
          <a:xfrm>
            <a:off x="4205113" y="1636206"/>
            <a:ext cx="3300587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 qu’on observe :</a:t>
            </a:r>
            <a:endParaRPr lang="fr-FR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706273DE-3217-233C-1779-CF661DD24312}"/>
              </a:ext>
            </a:extLst>
          </p:cNvPr>
          <p:cNvSpPr txBox="1"/>
          <p:nvPr/>
        </p:nvSpPr>
        <p:spPr>
          <a:xfrm rot="16200000">
            <a:off x="-1098407" y="2725866"/>
            <a:ext cx="3300587" cy="837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AIR</a:t>
            </a:r>
            <a:endParaRPr lang="fr-FR" sz="36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02CB0474-3985-94C3-4278-689D9D5DE1AA}"/>
              </a:ext>
            </a:extLst>
          </p:cNvPr>
          <p:cNvSpPr txBox="1"/>
          <p:nvPr/>
        </p:nvSpPr>
        <p:spPr>
          <a:xfrm rot="16200000">
            <a:off x="-1075547" y="4348926"/>
            <a:ext cx="3300587" cy="837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SANG</a:t>
            </a:r>
            <a:endParaRPr lang="fr-FR" sz="36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Flèche : droite 32">
            <a:extLst>
              <a:ext uri="{FF2B5EF4-FFF2-40B4-BE49-F238E27FC236}">
                <a16:creationId xmlns:a16="http://schemas.microsoft.com/office/drawing/2014/main" id="{3C04AE8A-2C3E-5CC6-6654-E8A1B4E8C14A}"/>
              </a:ext>
            </a:extLst>
          </p:cNvPr>
          <p:cNvSpPr/>
          <p:nvPr/>
        </p:nvSpPr>
        <p:spPr>
          <a:xfrm>
            <a:off x="9338310" y="2967990"/>
            <a:ext cx="689610" cy="346710"/>
          </a:xfrm>
          <a:prstGeom prst="rightArrow">
            <a:avLst>
              <a:gd name="adj1" fmla="val 50000"/>
              <a:gd name="adj2" fmla="val 115625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BBD2F2F-D7DD-2DAF-816A-2F932D121CB3}"/>
              </a:ext>
            </a:extLst>
          </p:cNvPr>
          <p:cNvGrpSpPr/>
          <p:nvPr/>
        </p:nvGrpSpPr>
        <p:grpSpPr>
          <a:xfrm>
            <a:off x="342900" y="2498252"/>
            <a:ext cx="11464290" cy="3079588"/>
            <a:chOff x="342900" y="2498252"/>
            <a:chExt cx="11464290" cy="3079588"/>
          </a:xfrm>
        </p:grpSpPr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7F95EACE-4B1B-A9B3-27DD-DA69CAB4CB54}"/>
                </a:ext>
              </a:extLst>
            </p:cNvPr>
            <p:cNvSpPr txBox="1"/>
            <p:nvPr/>
          </p:nvSpPr>
          <p:spPr>
            <a:xfrm>
              <a:off x="342900" y="2498252"/>
              <a:ext cx="11464290" cy="1257975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7D250B85-7B78-0727-FBDF-051E192668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789" t="40882" r="6923"/>
            <a:stretch>
              <a:fillRect/>
            </a:stretch>
          </p:blipFill>
          <p:spPr>
            <a:xfrm>
              <a:off x="1083945" y="3790950"/>
              <a:ext cx="8801100" cy="1786890"/>
            </a:xfrm>
            <a:prstGeom prst="rect">
              <a:avLst/>
            </a:prstGeom>
          </p:spPr>
        </p:pic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id="{67AC9C6D-DB50-5C57-6701-76A227E07768}"/>
              </a:ext>
            </a:extLst>
          </p:cNvPr>
          <p:cNvSpPr txBox="1"/>
          <p:nvPr/>
        </p:nvSpPr>
        <p:spPr>
          <a:xfrm>
            <a:off x="356235" y="3791747"/>
            <a:ext cx="11452860" cy="172322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39C508E1-8214-91DC-6B7A-AA02B39AE640}"/>
              </a:ext>
            </a:extLst>
          </p:cNvPr>
          <p:cNvSpPr txBox="1"/>
          <p:nvPr/>
        </p:nvSpPr>
        <p:spPr>
          <a:xfrm>
            <a:off x="9780882" y="4303653"/>
            <a:ext cx="19307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La quantité</a:t>
            </a:r>
            <a:b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 de O2 et CO2</a:t>
            </a:r>
          </a:p>
        </p:txBody>
      </p:sp>
      <p:sp>
        <p:nvSpPr>
          <p:cNvPr id="53" name="Flèche : droite 52">
            <a:extLst>
              <a:ext uri="{FF2B5EF4-FFF2-40B4-BE49-F238E27FC236}">
                <a16:creationId xmlns:a16="http://schemas.microsoft.com/office/drawing/2014/main" id="{ABAA2A94-8BE1-EE56-87A9-B8EEDC10433E}"/>
              </a:ext>
            </a:extLst>
          </p:cNvPr>
          <p:cNvSpPr/>
          <p:nvPr/>
        </p:nvSpPr>
        <p:spPr>
          <a:xfrm>
            <a:off x="9328785" y="4662805"/>
            <a:ext cx="689610" cy="346710"/>
          </a:xfrm>
          <a:prstGeom prst="rightArrow">
            <a:avLst>
              <a:gd name="adj1" fmla="val 50000"/>
              <a:gd name="adj2" fmla="val 115625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133180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C0000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8B8466-63EF-7A73-0F59-0FC9800BE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0B14BE-973F-776E-8AA8-932E73DB0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6054" y="361299"/>
            <a:ext cx="10277091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Ensuite, je passe à la deuxième consigne.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ea typeface="Calibri" panose="020F0502020204030204" pitchFamily="34" charset="0"/>
              </a:rPr>
              <a:t> Commençons par la composition de l’air inspiré et l’air expiré.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ABB9E10D-ACC0-18CE-D744-3BC5DC3F231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39F566AC-C193-0FCF-1803-61EA2F089948}"/>
              </a:ext>
            </a:extLst>
          </p:cNvPr>
          <p:cNvGrpSpPr/>
          <p:nvPr/>
        </p:nvGrpSpPr>
        <p:grpSpPr>
          <a:xfrm>
            <a:off x="518852" y="1152929"/>
            <a:ext cx="11037454" cy="399011"/>
            <a:chOff x="526472" y="1937789"/>
            <a:chExt cx="11037454" cy="399011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C636111-DD72-4144-0C4F-A871B20110EA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Comparez la composition des gaz dans les deux compartiments. 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E29F6F73-1038-0400-31EE-9466CCC112DF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33D416D3-99D4-A4EE-95EB-9C28BCC97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655" y="2211109"/>
            <a:ext cx="10068650" cy="3174597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80848DC1-16A8-025D-8249-08A3B8DD658D}"/>
              </a:ext>
            </a:extLst>
          </p:cNvPr>
          <p:cNvSpPr/>
          <p:nvPr/>
        </p:nvSpPr>
        <p:spPr>
          <a:xfrm>
            <a:off x="1488756" y="4426851"/>
            <a:ext cx="1812026" cy="711830"/>
          </a:xfrm>
          <a:prstGeom prst="rect">
            <a:avLst/>
          </a:prstGeom>
          <a:solidFill>
            <a:srgbClr val="DFF4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5F56027A-315C-34F7-9CBA-CE4DCFA9912E}"/>
              </a:ext>
            </a:extLst>
          </p:cNvPr>
          <p:cNvGrpSpPr/>
          <p:nvPr/>
        </p:nvGrpSpPr>
        <p:grpSpPr>
          <a:xfrm>
            <a:off x="3326129" y="2606380"/>
            <a:ext cx="4931048" cy="397722"/>
            <a:chOff x="3319153" y="1505319"/>
            <a:chExt cx="4916019" cy="334781"/>
          </a:xfrm>
        </p:grpSpPr>
        <p:cxnSp>
          <p:nvCxnSpPr>
            <p:cNvPr id="53" name="Connecteur droit 52">
              <a:extLst>
                <a:ext uri="{FF2B5EF4-FFF2-40B4-BE49-F238E27FC236}">
                  <a16:creationId xmlns:a16="http://schemas.microsoft.com/office/drawing/2014/main" id="{99504469-01F9-A008-05EA-2E8FE3411A83}"/>
                </a:ext>
              </a:extLst>
            </p:cNvPr>
            <p:cNvCxnSpPr>
              <a:cxnSpLocks/>
            </p:cNvCxnSpPr>
            <p:nvPr/>
          </p:nvCxnSpPr>
          <p:spPr>
            <a:xfrm>
              <a:off x="4470065" y="1679800"/>
              <a:ext cx="2567636" cy="0"/>
            </a:xfrm>
            <a:prstGeom prst="line">
              <a:avLst/>
            </a:prstGeom>
            <a:ln w="38100">
              <a:solidFill>
                <a:srgbClr val="C00000"/>
              </a:solidFill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Ellipse 53">
              <a:extLst>
                <a:ext uri="{FF2B5EF4-FFF2-40B4-BE49-F238E27FC236}">
                  <a16:creationId xmlns:a16="http://schemas.microsoft.com/office/drawing/2014/main" id="{29454590-918B-DBA7-F140-7BAFCC5E863F}"/>
                </a:ext>
              </a:extLst>
            </p:cNvPr>
            <p:cNvSpPr/>
            <p:nvPr/>
          </p:nvSpPr>
          <p:spPr>
            <a:xfrm>
              <a:off x="3319153" y="1525775"/>
              <a:ext cx="1201482" cy="314325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5" name="Ellipse 54">
              <a:extLst>
                <a:ext uri="{FF2B5EF4-FFF2-40B4-BE49-F238E27FC236}">
                  <a16:creationId xmlns:a16="http://schemas.microsoft.com/office/drawing/2014/main" id="{71FEC7F1-2D3D-F97F-7C77-7548243925DA}"/>
                </a:ext>
              </a:extLst>
            </p:cNvPr>
            <p:cNvSpPr/>
            <p:nvPr/>
          </p:nvSpPr>
          <p:spPr>
            <a:xfrm>
              <a:off x="7077277" y="1505319"/>
              <a:ext cx="1157895" cy="314325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6C30BD5A-170C-EA8F-7B06-7B953072879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35542"/>
          <a:stretch>
            <a:fillRect/>
          </a:stretch>
        </p:blipFill>
        <p:spPr>
          <a:xfrm>
            <a:off x="995590" y="3382958"/>
            <a:ext cx="10068650" cy="2046292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C4E7BCD1-2BC6-A80E-B609-19AD86D458A4}"/>
              </a:ext>
            </a:extLst>
          </p:cNvPr>
          <p:cNvSpPr txBox="1"/>
          <p:nvPr/>
        </p:nvSpPr>
        <p:spPr>
          <a:xfrm>
            <a:off x="219919" y="5890669"/>
            <a:ext cx="1181090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expiré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contient </a:t>
            </a:r>
            <a:r>
              <a:rPr lang="fr-FR" sz="2400" b="1" dirty="0">
                <a:solidFill>
                  <a:srgbClr val="45AF4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moins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dioxygène que 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inspiré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C95A9D5-F9F9-9BD0-FC2F-D3CECE03AC5F}"/>
                  </a:ext>
                </a:extLst>
              </p:cNvPr>
              <p:cNvSpPr txBox="1"/>
              <p:nvPr/>
            </p:nvSpPr>
            <p:spPr>
              <a:xfrm>
                <a:off x="634801" y="1636381"/>
                <a:ext cx="8592123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2000" b="1" noProof="0" dirty="0">
                    <a:solidFill>
                      <a:srgbClr val="C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1</a:t>
                </a:r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. </a:t>
                </a:r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Je compare la quantité d’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 noProof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FR" sz="2000" b="1" i="0" noProof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𝐎</m:t>
                        </m:r>
                      </m:e>
                      <m:sub>
                        <m:r>
                          <a:rPr lang="fr-FR" sz="2000" b="1" i="0" noProof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dans l’air </a:t>
                </a:r>
                <a:r>
                  <a:rPr lang="fr-FR" sz="2000" b="1" noProof="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inspiré</a:t>
                </a:r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et l’air </a:t>
                </a:r>
                <a:r>
                  <a:rPr lang="fr-FR" sz="2000" b="1" noProof="0" dirty="0">
                    <a:solidFill>
                      <a:srgbClr val="0070C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expiré</a:t>
                </a:r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C95A9D5-F9F9-9BD0-FC2F-D3CECE03AC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801" y="1636381"/>
                <a:ext cx="8592123" cy="400110"/>
              </a:xfrm>
              <a:prstGeom prst="rect">
                <a:avLst/>
              </a:prstGeom>
              <a:blipFill>
                <a:blip r:embed="rId4"/>
                <a:stretch>
                  <a:fillRect l="-709"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itre 1">
            <a:extLst>
              <a:ext uri="{FF2B5EF4-FFF2-40B4-BE49-F238E27FC236}">
                <a16:creationId xmlns:a16="http://schemas.microsoft.com/office/drawing/2014/main" id="{3A7DAD36-7BFF-FDB8-9F50-515ABED700C1}"/>
              </a:ext>
            </a:extLst>
          </p:cNvPr>
          <p:cNvSpPr txBox="1">
            <a:spLocks/>
          </p:cNvSpPr>
          <p:nvPr/>
        </p:nvSpPr>
        <p:spPr>
          <a:xfrm>
            <a:off x="1358774" y="767699"/>
            <a:ext cx="10277091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endParaRPr lang="fr-FR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CF0BC9CE-A8BD-B306-586A-7F953EE67D5F}"/>
              </a:ext>
            </a:extLst>
          </p:cNvPr>
          <p:cNvSpPr txBox="1">
            <a:spLocks/>
          </p:cNvSpPr>
          <p:nvPr/>
        </p:nvSpPr>
        <p:spPr>
          <a:xfrm>
            <a:off x="1211431" y="679527"/>
            <a:ext cx="6406030" cy="2653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Informer les élèves que nous allons comparer l’air expiré par rapport à l’air inspiré.</a:t>
            </a:r>
          </a:p>
        </p:txBody>
      </p:sp>
    </p:spTree>
    <p:extLst>
      <p:ext uri="{BB962C8B-B14F-4D97-AF65-F5344CB8AC3E}">
        <p14:creationId xmlns:p14="http://schemas.microsoft.com/office/powerpoint/2010/main" val="10284146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C0000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1E78DD-34B9-ACA7-95A4-E95F152F2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F906D4-9C29-92C6-604D-16CE4E852FE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9198" y="940713"/>
            <a:ext cx="10277475" cy="268287"/>
          </a:xfrm>
        </p:spPr>
        <p:txBody>
          <a:bodyPr/>
          <a:lstStyle/>
          <a:p>
            <a:r>
              <a:rPr lang="fr-FR" noProof="0" dirty="0"/>
              <a:t>.</a:t>
            </a:r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8C6E6332-9987-E376-CE8C-08109AF35F1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BC49C0E5-0278-7B67-B161-9D09ACAD9FC9}"/>
              </a:ext>
            </a:extLst>
          </p:cNvPr>
          <p:cNvGrpSpPr/>
          <p:nvPr/>
        </p:nvGrpSpPr>
        <p:grpSpPr>
          <a:xfrm>
            <a:off x="518852" y="1152929"/>
            <a:ext cx="11037454" cy="399011"/>
            <a:chOff x="526472" y="1937789"/>
            <a:chExt cx="11037454" cy="399011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6E99C60-1605-CBD9-C887-B26C5323EB44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Comparez la composition des gaz dans les deux compartiments. 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89ADD4A7-C6F8-6C39-B519-5522D13B8D0F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2CA6460F-B31C-3023-EE36-981C2BFF40AE}"/>
              </a:ext>
            </a:extLst>
          </p:cNvPr>
          <p:cNvGrpSpPr/>
          <p:nvPr/>
        </p:nvGrpSpPr>
        <p:grpSpPr>
          <a:xfrm>
            <a:off x="993655" y="2211109"/>
            <a:ext cx="10070585" cy="3218141"/>
            <a:chOff x="1034828" y="1884121"/>
            <a:chExt cx="10039891" cy="2708860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7E9DCEAE-9692-FC31-1FCA-6B5A1CC4C8B2}"/>
                </a:ext>
              </a:extLst>
            </p:cNvPr>
            <p:cNvGrpSpPr/>
            <p:nvPr/>
          </p:nvGrpSpPr>
          <p:grpSpPr>
            <a:xfrm>
              <a:off x="1034828" y="1884121"/>
              <a:ext cx="10037962" cy="2672207"/>
              <a:chOff x="-10167745" y="1673106"/>
              <a:chExt cx="10037962" cy="2672207"/>
            </a:xfrm>
          </p:grpSpPr>
          <p:pic>
            <p:nvPicPr>
              <p:cNvPr id="7" name="Image 6">
                <a:extLst>
                  <a:ext uri="{FF2B5EF4-FFF2-40B4-BE49-F238E27FC236}">
                    <a16:creationId xmlns:a16="http://schemas.microsoft.com/office/drawing/2014/main" id="{CAC59341-6F0E-7ED8-748F-01CBDB1F74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10167745" y="1673106"/>
                <a:ext cx="10037962" cy="2672207"/>
              </a:xfrm>
              <a:prstGeom prst="rect">
                <a:avLst/>
              </a:prstGeom>
            </p:spPr>
          </p:pic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A1DE07C-F9F4-B020-6F0F-9E5B509DD792}"/>
                  </a:ext>
                </a:extLst>
              </p:cNvPr>
              <p:cNvSpPr/>
              <p:nvPr/>
            </p:nvSpPr>
            <p:spPr>
              <a:xfrm>
                <a:off x="-9674153" y="3538200"/>
                <a:ext cx="1806503" cy="599181"/>
              </a:xfrm>
              <a:prstGeom prst="rect">
                <a:avLst/>
              </a:prstGeom>
              <a:solidFill>
                <a:srgbClr val="DFF4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noProof="0" dirty="0"/>
              </a:p>
            </p:txBody>
          </p: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C5602C1F-F995-6D51-895E-FE21F383C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t="35542"/>
            <a:stretch>
              <a:fillRect/>
            </a:stretch>
          </p:blipFill>
          <p:spPr>
            <a:xfrm>
              <a:off x="1036757" y="2870521"/>
              <a:ext cx="10037962" cy="172246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4148D62B-8124-B21F-58F6-F35FCE2649BC}"/>
                  </a:ext>
                </a:extLst>
              </p:cNvPr>
              <p:cNvSpPr txBox="1"/>
              <p:nvPr/>
            </p:nvSpPr>
            <p:spPr>
              <a:xfrm>
                <a:off x="634801" y="1636381"/>
                <a:ext cx="8592123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2000" b="1" noProof="0" dirty="0">
                    <a:solidFill>
                      <a:srgbClr val="C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2</a:t>
                </a:r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. </a:t>
                </a:r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Je compare la quantité du C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 noProof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FR" sz="2000" b="1" i="0" noProof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𝐎</m:t>
                        </m:r>
                      </m:e>
                      <m:sub>
                        <m:r>
                          <a:rPr lang="fr-FR" sz="2000" b="1" i="0" noProof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dans l’air </a:t>
                </a:r>
                <a:r>
                  <a:rPr lang="fr-FR" sz="2000" b="1" noProof="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inspiré</a:t>
                </a:r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et l’air </a:t>
                </a:r>
                <a:r>
                  <a:rPr lang="fr-FR" sz="2000" b="1" noProof="0" dirty="0">
                    <a:solidFill>
                      <a:srgbClr val="0070C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expiré</a:t>
                </a:r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4148D62B-8124-B21F-58F6-F35FCE2649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801" y="1636381"/>
                <a:ext cx="8592123" cy="400110"/>
              </a:xfrm>
              <a:prstGeom prst="rect">
                <a:avLst/>
              </a:prstGeom>
              <a:blipFill>
                <a:blip r:embed="rId4"/>
                <a:stretch>
                  <a:fillRect l="-709"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2893585E-6BE9-E6DA-9CA6-4ECFFE6626F7}"/>
              </a:ext>
            </a:extLst>
          </p:cNvPr>
          <p:cNvCxnSpPr>
            <a:cxnSpLocks/>
            <a:stCxn id="24" idx="6"/>
          </p:cNvCxnSpPr>
          <p:nvPr/>
        </p:nvCxnSpPr>
        <p:spPr>
          <a:xfrm flipV="1">
            <a:off x="4625340" y="3110845"/>
            <a:ext cx="2430706" cy="3727"/>
          </a:xfrm>
          <a:prstGeom prst="line">
            <a:avLst/>
          </a:prstGeom>
          <a:ln w="38100">
            <a:solidFill>
              <a:srgbClr val="C00000"/>
            </a:solidFill>
            <a:headEnd type="triangl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Ellipse 23">
            <a:extLst>
              <a:ext uri="{FF2B5EF4-FFF2-40B4-BE49-F238E27FC236}">
                <a16:creationId xmlns:a16="http://schemas.microsoft.com/office/drawing/2014/main" id="{D4B1AE18-372A-EC64-15E7-902CB21D4637}"/>
              </a:ext>
            </a:extLst>
          </p:cNvPr>
          <p:cNvSpPr/>
          <p:nvPr/>
        </p:nvSpPr>
        <p:spPr>
          <a:xfrm>
            <a:off x="3326129" y="2927862"/>
            <a:ext cx="1299211" cy="37342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C048F61E-8757-13D6-76D7-F2FC0BDC4CC5}"/>
              </a:ext>
            </a:extLst>
          </p:cNvPr>
          <p:cNvSpPr/>
          <p:nvPr/>
        </p:nvSpPr>
        <p:spPr>
          <a:xfrm>
            <a:off x="7095742" y="2903560"/>
            <a:ext cx="1161435" cy="37342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8" name="Titre 1">
            <a:extLst>
              <a:ext uri="{FF2B5EF4-FFF2-40B4-BE49-F238E27FC236}">
                <a16:creationId xmlns:a16="http://schemas.microsoft.com/office/drawing/2014/main" id="{DC5C7751-49BE-0D47-5FDC-EE8EAEA360D5}"/>
              </a:ext>
            </a:extLst>
          </p:cNvPr>
          <p:cNvSpPr txBox="1">
            <a:spLocks/>
          </p:cNvSpPr>
          <p:nvPr/>
        </p:nvSpPr>
        <p:spPr>
          <a:xfrm>
            <a:off x="1163194" y="460359"/>
            <a:ext cx="10277091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le dioxyde du carbone.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F1FFC98-CDEE-CD8C-DDF8-69D0EA0CFA8D}"/>
              </a:ext>
            </a:extLst>
          </p:cNvPr>
          <p:cNvSpPr txBox="1"/>
          <p:nvPr/>
        </p:nvSpPr>
        <p:spPr>
          <a:xfrm>
            <a:off x="219919" y="5890669"/>
            <a:ext cx="1181090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expiré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contient </a:t>
            </a:r>
            <a:r>
              <a:rPr lang="fr-FR" sz="2400" b="1" dirty="0">
                <a:solidFill>
                  <a:srgbClr val="45AF4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plus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dioxyde de carbone que 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inspiré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320206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C0000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04EEF3-6CB8-A1C0-25CC-5AECEA697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9EB3F90-CEF2-C1A7-4570-8BEE678CB75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9198" y="940713"/>
            <a:ext cx="10277475" cy="268287"/>
          </a:xfrm>
        </p:spPr>
        <p:txBody>
          <a:bodyPr/>
          <a:lstStyle/>
          <a:p>
            <a:r>
              <a:rPr lang="fr-FR" noProof="0" dirty="0"/>
              <a:t>.</a:t>
            </a:r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034E4C54-CFDE-29D2-716E-CF7F557689B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C51EC639-DD70-EEB5-2D8B-A7336CCB3884}"/>
              </a:ext>
            </a:extLst>
          </p:cNvPr>
          <p:cNvGrpSpPr/>
          <p:nvPr/>
        </p:nvGrpSpPr>
        <p:grpSpPr>
          <a:xfrm>
            <a:off x="518852" y="1152929"/>
            <a:ext cx="11037454" cy="399011"/>
            <a:chOff x="526472" y="1937789"/>
            <a:chExt cx="11037454" cy="399011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39068A3-C38F-CBFF-D0D4-13D2149D7EAE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Comparez la composition des gaz dans les deux compartiments. 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81BFC78C-7546-1BA5-EECF-D12DEB45E097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3047EB26-AD5E-3DC7-7281-FF53596EBBE0}"/>
              </a:ext>
            </a:extLst>
          </p:cNvPr>
          <p:cNvGrpSpPr/>
          <p:nvPr/>
        </p:nvGrpSpPr>
        <p:grpSpPr>
          <a:xfrm>
            <a:off x="993655" y="2211109"/>
            <a:ext cx="10070585" cy="3218141"/>
            <a:chOff x="1034828" y="1884121"/>
            <a:chExt cx="10039891" cy="2708860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ECA35F80-917D-8D97-E67E-B462C771754B}"/>
                </a:ext>
              </a:extLst>
            </p:cNvPr>
            <p:cNvGrpSpPr/>
            <p:nvPr/>
          </p:nvGrpSpPr>
          <p:grpSpPr>
            <a:xfrm>
              <a:off x="1034828" y="1884121"/>
              <a:ext cx="10037962" cy="2672207"/>
              <a:chOff x="-10167745" y="1673106"/>
              <a:chExt cx="10037962" cy="2672207"/>
            </a:xfrm>
          </p:grpSpPr>
          <p:pic>
            <p:nvPicPr>
              <p:cNvPr id="7" name="Image 6">
                <a:extLst>
                  <a:ext uri="{FF2B5EF4-FFF2-40B4-BE49-F238E27FC236}">
                    <a16:creationId xmlns:a16="http://schemas.microsoft.com/office/drawing/2014/main" id="{92662B06-D9FC-7A96-4CA4-9A6F263ABC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-10167745" y="1673106"/>
                <a:ext cx="10037962" cy="2672207"/>
              </a:xfrm>
              <a:prstGeom prst="rect">
                <a:avLst/>
              </a:prstGeom>
            </p:spPr>
          </p:pic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1B4EF92F-51FA-A07D-B082-0803388D6E05}"/>
                  </a:ext>
                </a:extLst>
              </p:cNvPr>
              <p:cNvSpPr/>
              <p:nvPr/>
            </p:nvSpPr>
            <p:spPr>
              <a:xfrm>
                <a:off x="-9674153" y="3538200"/>
                <a:ext cx="1806503" cy="599181"/>
              </a:xfrm>
              <a:prstGeom prst="rect">
                <a:avLst/>
              </a:prstGeom>
              <a:solidFill>
                <a:srgbClr val="DFF4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noProof="0" dirty="0"/>
              </a:p>
            </p:txBody>
          </p: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7317D2D-7534-BD1B-4BC1-EBCB2EC5B5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35542"/>
            <a:stretch>
              <a:fillRect/>
            </a:stretch>
          </p:blipFill>
          <p:spPr>
            <a:xfrm>
              <a:off x="1036757" y="2870521"/>
              <a:ext cx="10037962" cy="172246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4A11AC14-9F59-270E-8C8F-CCC6C6D4E205}"/>
                  </a:ext>
                </a:extLst>
              </p:cNvPr>
              <p:cNvSpPr txBox="1"/>
              <p:nvPr/>
            </p:nvSpPr>
            <p:spPr>
              <a:xfrm>
                <a:off x="634801" y="1636381"/>
                <a:ext cx="8592123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2000" b="1" noProof="0" dirty="0">
                    <a:solidFill>
                      <a:srgbClr val="C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3</a:t>
                </a:r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. </a:t>
                </a:r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Je compare la quantité d’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 noProof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FR" sz="2000" b="1" i="0" noProof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𝐎</m:t>
                        </m:r>
                      </m:e>
                      <m:sub>
                        <m:r>
                          <a:rPr lang="fr-FR" sz="2000" b="1" i="0" noProof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dans le sang </a:t>
                </a:r>
                <a:r>
                  <a:rPr lang="fr-FR" sz="2000" b="1" noProof="0" dirty="0">
                    <a:solidFill>
                      <a:srgbClr val="0070C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entrant</a:t>
                </a:r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:r>
                  <a:rPr lang="fr-FR" sz="2000" b="1" noProof="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sortant</a:t>
                </a:r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des poumons.</a:t>
                </a: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4A11AC14-9F59-270E-8C8F-CCC6C6D4E2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801" y="1636381"/>
                <a:ext cx="8592123" cy="400110"/>
              </a:xfrm>
              <a:prstGeom prst="rect">
                <a:avLst/>
              </a:prstGeom>
              <a:blipFill>
                <a:blip r:embed="rId4"/>
                <a:stretch>
                  <a:fillRect l="-709"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F613FFC-DCDB-0092-A3BC-4E936D9F1331}"/>
              </a:ext>
            </a:extLst>
          </p:cNvPr>
          <p:cNvCxnSpPr>
            <a:cxnSpLocks/>
            <a:stCxn id="24" idx="6"/>
            <a:endCxn id="25" idx="2"/>
          </p:cNvCxnSpPr>
          <p:nvPr/>
        </p:nvCxnSpPr>
        <p:spPr>
          <a:xfrm flipV="1">
            <a:off x="3109056" y="4641276"/>
            <a:ext cx="5711313" cy="24303"/>
          </a:xfrm>
          <a:prstGeom prst="line">
            <a:avLst/>
          </a:prstGeom>
          <a:ln w="38100">
            <a:solidFill>
              <a:srgbClr val="C00000"/>
            </a:solidFill>
            <a:headEnd type="triangl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Ellipse 23">
            <a:extLst>
              <a:ext uri="{FF2B5EF4-FFF2-40B4-BE49-F238E27FC236}">
                <a16:creationId xmlns:a16="http://schemas.microsoft.com/office/drawing/2014/main" id="{60C06D9B-AC78-8D9E-B5D4-E941A27E4A60}"/>
              </a:ext>
            </a:extLst>
          </p:cNvPr>
          <p:cNvSpPr/>
          <p:nvPr/>
        </p:nvSpPr>
        <p:spPr>
          <a:xfrm>
            <a:off x="1809845" y="4478869"/>
            <a:ext cx="1299211" cy="37342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5A8C4730-84B2-ED47-5164-0314543E2DE0}"/>
              </a:ext>
            </a:extLst>
          </p:cNvPr>
          <p:cNvSpPr/>
          <p:nvPr/>
        </p:nvSpPr>
        <p:spPr>
          <a:xfrm>
            <a:off x="8820369" y="4454566"/>
            <a:ext cx="1161435" cy="37342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8" name="Titre 1">
            <a:extLst>
              <a:ext uri="{FF2B5EF4-FFF2-40B4-BE49-F238E27FC236}">
                <a16:creationId xmlns:a16="http://schemas.microsoft.com/office/drawing/2014/main" id="{C78B9802-15A6-84BD-7F4D-A516BC9D07AF}"/>
              </a:ext>
            </a:extLst>
          </p:cNvPr>
          <p:cNvSpPr txBox="1">
            <a:spLocks/>
          </p:cNvSpPr>
          <p:nvPr/>
        </p:nvSpPr>
        <p:spPr>
          <a:xfrm>
            <a:off x="1112394" y="389239"/>
            <a:ext cx="10277091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 nous allons voir la composition du sang entrant et du sang sortant du poumon.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D499028-EC96-E333-3035-0E3D498D8917}"/>
              </a:ext>
            </a:extLst>
          </p:cNvPr>
          <p:cNvSpPr txBox="1"/>
          <p:nvPr/>
        </p:nvSpPr>
        <p:spPr>
          <a:xfrm>
            <a:off x="219919" y="5787765"/>
            <a:ext cx="1197208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 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sortant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contient </a:t>
            </a:r>
            <a:r>
              <a:rPr lang="fr-FR" sz="2400" b="1" dirty="0">
                <a:solidFill>
                  <a:srgbClr val="45AF4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plus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dioxygène que le sang </a:t>
            </a:r>
            <a:r>
              <a:rPr lang="fr-FR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entrant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2" name="Espace réservé du contenu 3">
            <a:extLst>
              <a:ext uri="{FF2B5EF4-FFF2-40B4-BE49-F238E27FC236}">
                <a16:creationId xmlns:a16="http://schemas.microsoft.com/office/drawing/2014/main" id="{C2159EFF-E11C-E837-B51E-D3B2DB457FFB}"/>
              </a:ext>
            </a:extLst>
          </p:cNvPr>
          <p:cNvSpPr txBox="1">
            <a:spLocks/>
          </p:cNvSpPr>
          <p:nvPr/>
        </p:nvSpPr>
        <p:spPr>
          <a:xfrm>
            <a:off x="1211431" y="679527"/>
            <a:ext cx="6406030" cy="2653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Informer les élèves que nous allons comparer le sang sortant par rapport au sang entrant.</a:t>
            </a:r>
          </a:p>
        </p:txBody>
      </p:sp>
    </p:spTree>
    <p:extLst>
      <p:ext uri="{BB962C8B-B14F-4D97-AF65-F5344CB8AC3E}">
        <p14:creationId xmlns:p14="http://schemas.microsoft.com/office/powerpoint/2010/main" val="9403416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cartoon of a person working on a plant&#10;&#10;AI-generated content may be incorrect.">
            <a:extLst>
              <a:ext uri="{FF2B5EF4-FFF2-40B4-BE49-F238E27FC236}">
                <a16:creationId xmlns:a16="http://schemas.microsoft.com/office/drawing/2014/main" id="{4AD6A894-977A-5AB6-270A-61E73FD9B5C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" r="162"/>
          <a:stretch>
            <a:fillRect/>
          </a:stretch>
        </p:blipFill>
        <p:spPr/>
      </p:pic>
      <p:pic>
        <p:nvPicPr>
          <p:cNvPr id="11" name="Espace réservé pour une image  10">
            <a:extLst>
              <a:ext uri="{FF2B5EF4-FFF2-40B4-BE49-F238E27FC236}">
                <a16:creationId xmlns:a16="http://schemas.microsoft.com/office/drawing/2014/main" id="{38FA120C-0834-2AA3-EA28-836B661A326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2" b="312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C0000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1D2561-7D8B-DC7D-425D-A11FD90A9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C592257-2649-01C9-3CF1-CE82B162819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9198" y="940713"/>
            <a:ext cx="10277475" cy="268287"/>
          </a:xfrm>
        </p:spPr>
        <p:txBody>
          <a:bodyPr/>
          <a:lstStyle/>
          <a:p>
            <a:r>
              <a:rPr lang="fr-FR" noProof="0" dirty="0"/>
              <a:t>.</a:t>
            </a:r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0C53A5F8-2BC5-A5FD-D717-A1526DB439E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8CBF1755-B41A-F6C1-E8AD-A0C83CD037E6}"/>
              </a:ext>
            </a:extLst>
          </p:cNvPr>
          <p:cNvGrpSpPr/>
          <p:nvPr/>
        </p:nvGrpSpPr>
        <p:grpSpPr>
          <a:xfrm>
            <a:off x="518852" y="1152929"/>
            <a:ext cx="11037454" cy="399011"/>
            <a:chOff x="526472" y="1937789"/>
            <a:chExt cx="11037454" cy="399011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A204E51-D254-4BB1-7A3F-FA7AD5EE9DEB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Comparez la composition des gaz dans les deux compartiments. 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88EF39D7-8987-9AED-A015-21E7DA79531A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2471A18D-AAA0-6C33-A6F4-D03A359C7702}"/>
              </a:ext>
            </a:extLst>
          </p:cNvPr>
          <p:cNvGrpSpPr/>
          <p:nvPr/>
        </p:nvGrpSpPr>
        <p:grpSpPr>
          <a:xfrm>
            <a:off x="993655" y="2211109"/>
            <a:ext cx="10070585" cy="3218141"/>
            <a:chOff x="1034828" y="1884121"/>
            <a:chExt cx="10039891" cy="2708860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050A4EE7-D675-619E-5952-83CAC3162831}"/>
                </a:ext>
              </a:extLst>
            </p:cNvPr>
            <p:cNvGrpSpPr/>
            <p:nvPr/>
          </p:nvGrpSpPr>
          <p:grpSpPr>
            <a:xfrm>
              <a:off x="1034828" y="1884121"/>
              <a:ext cx="10037962" cy="2672207"/>
              <a:chOff x="-10167745" y="1673106"/>
              <a:chExt cx="10037962" cy="2672207"/>
            </a:xfrm>
          </p:grpSpPr>
          <p:pic>
            <p:nvPicPr>
              <p:cNvPr id="7" name="Image 6">
                <a:extLst>
                  <a:ext uri="{FF2B5EF4-FFF2-40B4-BE49-F238E27FC236}">
                    <a16:creationId xmlns:a16="http://schemas.microsoft.com/office/drawing/2014/main" id="{20A51751-5C9C-E78F-31C4-BE64C3BC10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-10167745" y="1673106"/>
                <a:ext cx="10037962" cy="2672207"/>
              </a:xfrm>
              <a:prstGeom prst="rect">
                <a:avLst/>
              </a:prstGeom>
            </p:spPr>
          </p:pic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D220C4FE-CC98-9501-5531-DB395DC07AF1}"/>
                  </a:ext>
                </a:extLst>
              </p:cNvPr>
              <p:cNvSpPr/>
              <p:nvPr/>
            </p:nvSpPr>
            <p:spPr>
              <a:xfrm>
                <a:off x="-9674153" y="3538200"/>
                <a:ext cx="1806503" cy="599181"/>
              </a:xfrm>
              <a:prstGeom prst="rect">
                <a:avLst/>
              </a:prstGeom>
              <a:solidFill>
                <a:srgbClr val="DFF4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noProof="0" dirty="0"/>
              </a:p>
            </p:txBody>
          </p: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93391472-A016-27F7-1ACC-F7B1A6904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35542"/>
            <a:stretch>
              <a:fillRect/>
            </a:stretch>
          </p:blipFill>
          <p:spPr>
            <a:xfrm>
              <a:off x="1036757" y="2870521"/>
              <a:ext cx="10037962" cy="172246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FF6B58D-06F2-7E98-54AB-77FC309F1DBE}"/>
                  </a:ext>
                </a:extLst>
              </p:cNvPr>
              <p:cNvSpPr txBox="1"/>
              <p:nvPr/>
            </p:nvSpPr>
            <p:spPr>
              <a:xfrm>
                <a:off x="634801" y="1636381"/>
                <a:ext cx="8592123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2000" b="1" noProof="0" dirty="0">
                    <a:solidFill>
                      <a:srgbClr val="C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4</a:t>
                </a:r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. </a:t>
                </a:r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Je compare la quantité 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 noProof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FR" sz="2000" b="1" i="0" noProof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𝐂𝐎</m:t>
                        </m:r>
                      </m:e>
                      <m:sub>
                        <m:r>
                          <a:rPr lang="fr-FR" sz="2000" b="1" i="0" noProof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dans le sang </a:t>
                </a:r>
                <a:r>
                  <a:rPr lang="fr-FR" sz="2000" b="1" noProof="0" dirty="0">
                    <a:solidFill>
                      <a:srgbClr val="0070C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entrant</a:t>
                </a:r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:r>
                  <a:rPr lang="fr-FR" sz="2000" b="1" noProof="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sortant</a:t>
                </a:r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des poumons.</a:t>
                </a: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FF6B58D-06F2-7E98-54AB-77FC309F1D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801" y="1636381"/>
                <a:ext cx="8592123" cy="400110"/>
              </a:xfrm>
              <a:prstGeom prst="rect">
                <a:avLst/>
              </a:prstGeom>
              <a:blipFill>
                <a:blip r:embed="rId4"/>
                <a:stretch>
                  <a:fillRect l="-709"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A7DABD13-17DE-2230-65FE-5A22B733D47D}"/>
              </a:ext>
            </a:extLst>
          </p:cNvPr>
          <p:cNvCxnSpPr>
            <a:cxnSpLocks/>
            <a:stCxn id="24" idx="6"/>
            <a:endCxn id="25" idx="2"/>
          </p:cNvCxnSpPr>
          <p:nvPr/>
        </p:nvCxnSpPr>
        <p:spPr>
          <a:xfrm flipV="1">
            <a:off x="3100091" y="4928149"/>
            <a:ext cx="5711313" cy="24303"/>
          </a:xfrm>
          <a:prstGeom prst="line">
            <a:avLst/>
          </a:prstGeom>
          <a:ln w="38100">
            <a:solidFill>
              <a:srgbClr val="C00000"/>
            </a:solidFill>
            <a:headEnd type="triangl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Ellipse 23">
            <a:extLst>
              <a:ext uri="{FF2B5EF4-FFF2-40B4-BE49-F238E27FC236}">
                <a16:creationId xmlns:a16="http://schemas.microsoft.com/office/drawing/2014/main" id="{9EF77BD9-2B06-48BA-A3AE-36D9B821F11D}"/>
              </a:ext>
            </a:extLst>
          </p:cNvPr>
          <p:cNvSpPr/>
          <p:nvPr/>
        </p:nvSpPr>
        <p:spPr>
          <a:xfrm>
            <a:off x="1800880" y="4765742"/>
            <a:ext cx="1299211" cy="37342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647AC8DB-459D-59FF-418F-71FEAFE843DA}"/>
              </a:ext>
            </a:extLst>
          </p:cNvPr>
          <p:cNvSpPr/>
          <p:nvPr/>
        </p:nvSpPr>
        <p:spPr>
          <a:xfrm>
            <a:off x="8811404" y="4741439"/>
            <a:ext cx="1161435" cy="37342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8" name="Titre 1">
            <a:extLst>
              <a:ext uri="{FF2B5EF4-FFF2-40B4-BE49-F238E27FC236}">
                <a16:creationId xmlns:a16="http://schemas.microsoft.com/office/drawing/2014/main" id="{BA5F784C-3275-E6FF-91F0-AA34EEE54873}"/>
              </a:ext>
            </a:extLst>
          </p:cNvPr>
          <p:cNvSpPr txBox="1">
            <a:spLocks/>
          </p:cNvSpPr>
          <p:nvPr/>
        </p:nvSpPr>
        <p:spPr>
          <a:xfrm>
            <a:off x="1163194" y="460359"/>
            <a:ext cx="10277091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 nous allons voir la composition du sang entrant et sortant du poumon.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A873BDC-4426-812B-6C43-81DE1C463311}"/>
              </a:ext>
            </a:extLst>
          </p:cNvPr>
          <p:cNvSpPr txBox="1"/>
          <p:nvPr/>
        </p:nvSpPr>
        <p:spPr>
          <a:xfrm>
            <a:off x="219919" y="5787765"/>
            <a:ext cx="1197208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 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sortant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contient </a:t>
            </a:r>
            <a:r>
              <a:rPr lang="fr-FR" sz="2400" b="1" dirty="0">
                <a:solidFill>
                  <a:srgbClr val="45AF4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moins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dioxyde de carbone que le sang </a:t>
            </a:r>
            <a:r>
              <a:rPr lang="fr-FR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entrant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838987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E4813-84E0-883C-4B5E-4E7B74A68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78ADB7-CB1F-F03E-88BF-74EE7FBC3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337483"/>
            <a:ext cx="10277091" cy="470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 comparant les quantités des gaz, on constate qu’à l’intérieur des poumons se font les échanges gazeux entre l’air et le sang comme suit 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5DCDC150-899C-A41D-47E6-266F59CE61E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25425" y="470257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8671813-F485-E266-C337-85867E5CDA88}"/>
              </a:ext>
            </a:extLst>
          </p:cNvPr>
          <p:cNvSpPr/>
          <p:nvPr/>
        </p:nvSpPr>
        <p:spPr>
          <a:xfrm>
            <a:off x="3524080" y="1306847"/>
            <a:ext cx="4969680" cy="669263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400" b="1" noProof="0" dirty="0">
                <a:solidFill>
                  <a:schemeClr val="bg1"/>
                </a:solidFill>
              </a:rPr>
              <a:t>Les échanges dans les poumons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BA72EF48-8E26-3E96-0B29-08BD70FB7B3C}"/>
              </a:ext>
            </a:extLst>
          </p:cNvPr>
          <p:cNvGrpSpPr/>
          <p:nvPr/>
        </p:nvGrpSpPr>
        <p:grpSpPr>
          <a:xfrm>
            <a:off x="711200" y="2795264"/>
            <a:ext cx="4561840" cy="2953979"/>
            <a:chOff x="619760" y="2663184"/>
            <a:chExt cx="4561840" cy="295397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E9D010F-DBFD-93F2-AD33-05BEA7E8199D}"/>
                </a:ext>
              </a:extLst>
            </p:cNvPr>
            <p:cNvSpPr/>
            <p:nvPr/>
          </p:nvSpPr>
          <p:spPr>
            <a:xfrm>
              <a:off x="1171523" y="2663184"/>
              <a:ext cx="3031486" cy="59870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07000"/>
                </a:lnSpc>
                <a:spcAft>
                  <a:spcPts val="800"/>
                </a:spcAft>
              </a:pPr>
              <a:r>
                <a:rPr lang="fr-FR" sz="2400" b="1" kern="1200" noProof="0" dirty="0">
                  <a:solidFill>
                    <a:srgbClr val="FF0000"/>
                  </a:solidFill>
                  <a:effectLst/>
                  <a:ea typeface="Aptos" panose="020B0004020202020204" pitchFamily="34" charset="0"/>
                  <a:cs typeface="Arial" panose="020B0604020202020204" pitchFamily="34" charset="0"/>
                </a:rPr>
                <a:t>L’</a:t>
              </a:r>
              <a:r>
                <a:rPr lang="fr-FR" sz="2400" b="1" dirty="0">
                  <a:solidFill>
                    <a:srgbClr val="FF0000"/>
                  </a:solidFill>
                  <a:ea typeface="Aptos" panose="020B0004020202020204" pitchFamily="34" charset="0"/>
                  <a:cs typeface="Arial" panose="020B0604020202020204" pitchFamily="34" charset="0"/>
                </a:rPr>
                <a:t>a</a:t>
              </a:r>
              <a:r>
                <a:rPr lang="fr-FR" sz="2400" b="1" kern="1200" noProof="0" dirty="0" err="1">
                  <a:solidFill>
                    <a:srgbClr val="FF0000"/>
                  </a:solidFill>
                  <a:effectLst/>
                  <a:ea typeface="Aptos" panose="020B0004020202020204" pitchFamily="34" charset="0"/>
                  <a:cs typeface="Arial" panose="020B0604020202020204" pitchFamily="34" charset="0"/>
                </a:rPr>
                <a:t>ir</a:t>
              </a:r>
              <a:r>
                <a:rPr lang="fr-FR" sz="2400" b="1" kern="1200" noProof="0" dirty="0">
                  <a:solidFill>
                    <a:srgbClr val="FF0000"/>
                  </a:solidFill>
                  <a:effectLst/>
                  <a:ea typeface="Aptos" panose="020B0004020202020204" pitchFamily="34" charset="0"/>
                  <a:cs typeface="Arial" panose="020B0604020202020204" pitchFamily="34" charset="0"/>
                </a:rPr>
                <a:t> inspiré</a:t>
              </a:r>
              <a:endParaRPr lang="fr-FR" sz="2400" kern="100" noProof="0" dirty="0">
                <a:solidFill>
                  <a:srgbClr val="FF0000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F31C202-DF65-AD04-1BA4-CB3A286BBAFE}"/>
                </a:ext>
              </a:extLst>
            </p:cNvPr>
            <p:cNvSpPr/>
            <p:nvPr/>
          </p:nvSpPr>
          <p:spPr>
            <a:xfrm>
              <a:off x="1171523" y="5018456"/>
              <a:ext cx="3031486" cy="59870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07000"/>
                </a:lnSpc>
                <a:spcAft>
                  <a:spcPts val="800"/>
                </a:spcAft>
              </a:pPr>
              <a:r>
                <a:rPr lang="fr-FR" sz="2400" b="1" kern="1200" noProof="0" dirty="0">
                  <a:solidFill>
                    <a:srgbClr val="0070C0"/>
                  </a:solidFill>
                  <a:effectLst/>
                  <a:ea typeface="Aptos" panose="020B0004020202020204" pitchFamily="34" charset="0"/>
                  <a:cs typeface="Arial" panose="020B0604020202020204" pitchFamily="34" charset="0"/>
                </a:rPr>
                <a:t>L’</a:t>
              </a:r>
              <a:r>
                <a:rPr lang="fr-FR" sz="2400" b="1" dirty="0">
                  <a:solidFill>
                    <a:srgbClr val="0070C0"/>
                  </a:solidFill>
                  <a:ea typeface="Aptos" panose="020B0004020202020204" pitchFamily="34" charset="0"/>
                  <a:cs typeface="Arial" panose="020B0604020202020204" pitchFamily="34" charset="0"/>
                </a:rPr>
                <a:t>a</a:t>
              </a:r>
              <a:r>
                <a:rPr lang="fr-FR" sz="2400" b="1" kern="1200" noProof="0" dirty="0" err="1">
                  <a:solidFill>
                    <a:srgbClr val="0070C0"/>
                  </a:solidFill>
                  <a:effectLst/>
                  <a:ea typeface="Aptos" panose="020B0004020202020204" pitchFamily="34" charset="0"/>
                  <a:cs typeface="Arial" panose="020B0604020202020204" pitchFamily="34" charset="0"/>
                </a:rPr>
                <a:t>ir</a:t>
              </a:r>
              <a:r>
                <a:rPr lang="fr-FR" sz="2400" b="1" kern="1200" noProof="0" dirty="0">
                  <a:solidFill>
                    <a:srgbClr val="0070C0"/>
                  </a:solidFill>
                  <a:effectLst/>
                  <a:ea typeface="Aptos" panose="020B0004020202020204" pitchFamily="34" charset="0"/>
                  <a:cs typeface="Arial" panose="020B0604020202020204" pitchFamily="34" charset="0"/>
                </a:rPr>
                <a:t> expiré</a:t>
              </a:r>
              <a:endParaRPr lang="fr-FR" sz="2400" kern="100" noProof="0" dirty="0">
                <a:solidFill>
                  <a:srgbClr val="0070C0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" name="Connecteur droit avec flèche 6">
              <a:extLst>
                <a:ext uri="{FF2B5EF4-FFF2-40B4-BE49-F238E27FC236}">
                  <a16:creationId xmlns:a16="http://schemas.microsoft.com/office/drawing/2014/main" id="{5E46049C-3230-97D9-23C9-8E14F29D51A1}"/>
                </a:ext>
              </a:extLst>
            </p:cNvPr>
            <p:cNvCxnSpPr>
              <a:cxnSpLocks/>
              <a:stCxn id="16" idx="2"/>
              <a:endCxn id="6" idx="0"/>
            </p:cNvCxnSpPr>
            <p:nvPr/>
          </p:nvCxnSpPr>
          <p:spPr>
            <a:xfrm>
              <a:off x="2687266" y="3261891"/>
              <a:ext cx="0" cy="1756565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oupe 27">
              <a:extLst>
                <a:ext uri="{FF2B5EF4-FFF2-40B4-BE49-F238E27FC236}">
                  <a16:creationId xmlns:a16="http://schemas.microsoft.com/office/drawing/2014/main" id="{543A7C04-3E4E-A3A8-3765-92FE5EA8B81A}"/>
                </a:ext>
              </a:extLst>
            </p:cNvPr>
            <p:cNvGrpSpPr/>
            <p:nvPr/>
          </p:nvGrpSpPr>
          <p:grpSpPr>
            <a:xfrm>
              <a:off x="1454959" y="3597260"/>
              <a:ext cx="2512060" cy="981205"/>
              <a:chOff x="1454959" y="3597260"/>
              <a:chExt cx="2512060" cy="981205"/>
            </a:xfrm>
          </p:grpSpPr>
          <p:sp>
            <p:nvSpPr>
              <p:cNvPr id="13" name="Arc 12">
                <a:extLst>
                  <a:ext uri="{FF2B5EF4-FFF2-40B4-BE49-F238E27FC236}">
                    <a16:creationId xmlns:a16="http://schemas.microsoft.com/office/drawing/2014/main" id="{FD9532A2-FB35-683C-07B4-95DDD5CC781B}"/>
                  </a:ext>
                </a:extLst>
              </p:cNvPr>
              <p:cNvSpPr/>
              <p:nvPr/>
            </p:nvSpPr>
            <p:spPr>
              <a:xfrm rot="15677136">
                <a:off x="2978728" y="3590174"/>
                <a:ext cx="960582" cy="1016000"/>
              </a:xfrm>
              <a:prstGeom prst="arc">
                <a:avLst>
                  <a:gd name="adj1" fmla="val 11922706"/>
                  <a:gd name="adj2" fmla="val 0"/>
                </a:avLst>
              </a:prstGeom>
              <a:ln>
                <a:headEnd type="triangl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" name="Arc 13">
                <a:extLst>
                  <a:ext uri="{FF2B5EF4-FFF2-40B4-BE49-F238E27FC236}">
                    <a16:creationId xmlns:a16="http://schemas.microsoft.com/office/drawing/2014/main" id="{3282E90C-B989-83FA-A7D0-4B91C194BF3C}"/>
                  </a:ext>
                </a:extLst>
              </p:cNvPr>
              <p:cNvSpPr/>
              <p:nvPr/>
            </p:nvSpPr>
            <p:spPr>
              <a:xfrm rot="5400000" flipH="1">
                <a:off x="1482668" y="3569551"/>
                <a:ext cx="960582" cy="1016000"/>
              </a:xfrm>
              <a:prstGeom prst="arc">
                <a:avLst>
                  <a:gd name="adj1" fmla="val 11922706"/>
                  <a:gd name="adj2" fmla="val 0"/>
                </a:avLst>
              </a:prstGeom>
              <a:ln>
                <a:headEnd type="triangl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20" name="Groupe 19">
              <a:extLst>
                <a:ext uri="{FF2B5EF4-FFF2-40B4-BE49-F238E27FC236}">
                  <a16:creationId xmlns:a16="http://schemas.microsoft.com/office/drawing/2014/main" id="{336B50F2-8160-70D5-8D27-6BF22EAD1762}"/>
                </a:ext>
              </a:extLst>
            </p:cNvPr>
            <p:cNvGrpSpPr/>
            <p:nvPr/>
          </p:nvGrpSpPr>
          <p:grpSpPr>
            <a:xfrm>
              <a:off x="619760" y="3366254"/>
              <a:ext cx="1625600" cy="1324372"/>
              <a:chOff x="375920" y="3366254"/>
              <a:chExt cx="1625600" cy="132437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" name="ZoneTexte 17">
                    <a:extLst>
                      <a:ext uri="{FF2B5EF4-FFF2-40B4-BE49-F238E27FC236}">
                        <a16:creationId xmlns:a16="http://schemas.microsoft.com/office/drawing/2014/main" id="{B5257E3A-2D6C-0491-2200-846BA89FDC10}"/>
                      </a:ext>
                    </a:extLst>
                  </p:cNvPr>
                  <p:cNvSpPr txBox="1"/>
                  <p:nvPr/>
                </p:nvSpPr>
                <p:spPr>
                  <a:xfrm>
                    <a:off x="375920" y="3366254"/>
                    <a:ext cx="1625600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fr-FR" b="1" dirty="0"/>
                      <a:t>Riche en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fr-FR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1">
                                <a:latin typeface="Cambria Math" panose="02040503050406030204" pitchFamily="18" charset="0"/>
                              </a:rPr>
                              <m:t>𝐎</m:t>
                            </m:r>
                          </m:e>
                          <m:sub>
                            <m:r>
                              <a:rPr lang="fr-FR" b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a14:m>
                    <a:r>
                      <a:rPr lang="fr-FR" b="1" dirty="0"/>
                      <a:t> </a:t>
                    </a:r>
                  </a:p>
                </p:txBody>
              </p:sp>
            </mc:Choice>
            <mc:Fallback xmlns="">
              <p:sp>
                <p:nvSpPr>
                  <p:cNvPr id="18" name="ZoneTexte 17">
                    <a:extLst>
                      <a:ext uri="{FF2B5EF4-FFF2-40B4-BE49-F238E27FC236}">
                        <a16:creationId xmlns:a16="http://schemas.microsoft.com/office/drawing/2014/main" id="{B5257E3A-2D6C-0491-2200-846BA89FDC1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5920" y="3366254"/>
                    <a:ext cx="1625600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3383" t="-8333" b="-28333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ZoneTexte 18">
                    <a:extLst>
                      <a:ext uri="{FF2B5EF4-FFF2-40B4-BE49-F238E27FC236}">
                        <a16:creationId xmlns:a16="http://schemas.microsoft.com/office/drawing/2014/main" id="{264CE870-8EC3-8B72-1597-1ED3993E062B}"/>
                      </a:ext>
                    </a:extLst>
                  </p:cNvPr>
                  <p:cNvSpPr txBox="1"/>
                  <p:nvPr/>
                </p:nvSpPr>
                <p:spPr>
                  <a:xfrm>
                    <a:off x="375920" y="4321294"/>
                    <a:ext cx="1625600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fr-FR" b="1" dirty="0"/>
                      <a:t>Pauvre en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fr-FR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1">
                                <a:latin typeface="Cambria Math" panose="02040503050406030204" pitchFamily="18" charset="0"/>
                              </a:rPr>
                              <m:t>𝐎</m:t>
                            </m:r>
                          </m:e>
                          <m:sub>
                            <m:r>
                              <a:rPr lang="fr-FR" b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a14:m>
                    <a:r>
                      <a:rPr lang="fr-FR" b="1" dirty="0"/>
                      <a:t> </a:t>
                    </a:r>
                  </a:p>
                </p:txBody>
              </p:sp>
            </mc:Choice>
            <mc:Fallback xmlns="">
              <p:sp>
                <p:nvSpPr>
                  <p:cNvPr id="19" name="ZoneTexte 18">
                    <a:extLst>
                      <a:ext uri="{FF2B5EF4-FFF2-40B4-BE49-F238E27FC236}">
                        <a16:creationId xmlns:a16="http://schemas.microsoft.com/office/drawing/2014/main" id="{264CE870-8EC3-8B72-1597-1ED3993E062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5920" y="4321294"/>
                    <a:ext cx="1625600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3383" t="-8333" b="-28333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FE2A52AA-0CA2-9573-7C9D-8574EE368ECB}"/>
                </a:ext>
              </a:extLst>
            </p:cNvPr>
            <p:cNvGrpSpPr/>
            <p:nvPr/>
          </p:nvGrpSpPr>
          <p:grpSpPr>
            <a:xfrm>
              <a:off x="3423920" y="3406894"/>
              <a:ext cx="1757680" cy="1283732"/>
              <a:chOff x="375920" y="3315454"/>
              <a:chExt cx="1757680" cy="128373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ZoneTexte 21">
                    <a:extLst>
                      <a:ext uri="{FF2B5EF4-FFF2-40B4-BE49-F238E27FC236}">
                        <a16:creationId xmlns:a16="http://schemas.microsoft.com/office/drawing/2014/main" id="{7403E0F9-73D9-D207-9BEB-74105E83E1A2}"/>
                      </a:ext>
                    </a:extLst>
                  </p:cNvPr>
                  <p:cNvSpPr txBox="1"/>
                  <p:nvPr/>
                </p:nvSpPr>
                <p:spPr>
                  <a:xfrm>
                    <a:off x="375920" y="3315454"/>
                    <a:ext cx="1757680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fr-FR" b="1" dirty="0"/>
                      <a:t>Pauvre en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fr-FR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𝑪</m:t>
                            </m:r>
                            <m:r>
                              <a:rPr lang="fr-FR" b="1" smtClean="0">
                                <a:latin typeface="Cambria Math" panose="02040503050406030204" pitchFamily="18" charset="0"/>
                              </a:rPr>
                              <m:t>𝐎</m:t>
                            </m:r>
                          </m:e>
                          <m:sub>
                            <m:r>
                              <a:rPr lang="fr-FR" b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a14:m>
                    <a:r>
                      <a:rPr lang="fr-FR" b="1" dirty="0"/>
                      <a:t> </a:t>
                    </a:r>
                  </a:p>
                </p:txBody>
              </p:sp>
            </mc:Choice>
            <mc:Fallback xmlns="">
              <p:sp>
                <p:nvSpPr>
                  <p:cNvPr id="22" name="ZoneTexte 21">
                    <a:extLst>
                      <a:ext uri="{FF2B5EF4-FFF2-40B4-BE49-F238E27FC236}">
                        <a16:creationId xmlns:a16="http://schemas.microsoft.com/office/drawing/2014/main" id="{7403E0F9-73D9-D207-9BEB-74105E83E1A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5920" y="3315454"/>
                    <a:ext cx="1757680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3125" t="-8333" b="-28333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ZoneTexte 22">
                    <a:extLst>
                      <a:ext uri="{FF2B5EF4-FFF2-40B4-BE49-F238E27FC236}">
                        <a16:creationId xmlns:a16="http://schemas.microsoft.com/office/drawing/2014/main" id="{A2D046B4-1410-E8C8-783B-7D736FA38F76}"/>
                      </a:ext>
                    </a:extLst>
                  </p:cNvPr>
                  <p:cNvSpPr txBox="1"/>
                  <p:nvPr/>
                </p:nvSpPr>
                <p:spPr>
                  <a:xfrm>
                    <a:off x="375920" y="4229854"/>
                    <a:ext cx="1625600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fr-FR" b="1" dirty="0"/>
                      <a:t>Riche en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fr-FR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1" i="0" smtClean="0">
                                <a:latin typeface="Cambria Math" panose="02040503050406030204" pitchFamily="18" charset="0"/>
                              </a:rPr>
                              <m:t>𝐂</m:t>
                            </m:r>
                            <m:r>
                              <a:rPr lang="fr-FR" b="1">
                                <a:latin typeface="Cambria Math" panose="02040503050406030204" pitchFamily="18" charset="0"/>
                              </a:rPr>
                              <m:t>𝐎</m:t>
                            </m:r>
                          </m:e>
                          <m:sub>
                            <m:r>
                              <a:rPr lang="fr-FR" b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a14:m>
                    <a:r>
                      <a:rPr lang="fr-FR" b="1" dirty="0"/>
                      <a:t> </a:t>
                    </a:r>
                  </a:p>
                </p:txBody>
              </p:sp>
            </mc:Choice>
            <mc:Fallback xmlns="">
              <p:sp>
                <p:nvSpPr>
                  <p:cNvPr id="23" name="ZoneTexte 22">
                    <a:extLst>
                      <a:ext uri="{FF2B5EF4-FFF2-40B4-BE49-F238E27FC236}">
                        <a16:creationId xmlns:a16="http://schemas.microsoft.com/office/drawing/2014/main" id="{A2D046B4-1410-E8C8-783B-7D736FA38F7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5920" y="4229854"/>
                    <a:ext cx="1625600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3383" t="-8333" b="-28333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D3347EDA-8BBA-84A8-E311-D2594B4154A0}"/>
              </a:ext>
            </a:extLst>
          </p:cNvPr>
          <p:cNvGrpSpPr/>
          <p:nvPr/>
        </p:nvGrpSpPr>
        <p:grpSpPr>
          <a:xfrm>
            <a:off x="7325360" y="2734304"/>
            <a:ext cx="4673600" cy="2953979"/>
            <a:chOff x="528320" y="2663184"/>
            <a:chExt cx="4673600" cy="2953979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00FAD79-B04E-BBC7-5C9F-B4B5D802163C}"/>
                </a:ext>
              </a:extLst>
            </p:cNvPr>
            <p:cNvSpPr/>
            <p:nvPr/>
          </p:nvSpPr>
          <p:spPr>
            <a:xfrm>
              <a:off x="1171523" y="2663184"/>
              <a:ext cx="3031486" cy="59870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07000"/>
                </a:lnSpc>
                <a:spcAft>
                  <a:spcPts val="800"/>
                </a:spcAft>
              </a:pPr>
              <a:r>
                <a:rPr lang="fr-FR" sz="2400" b="1" kern="1200" noProof="0" dirty="0">
                  <a:solidFill>
                    <a:srgbClr val="0070C0"/>
                  </a:solidFill>
                  <a:effectLst/>
                  <a:ea typeface="Aptos" panose="020B0004020202020204" pitchFamily="34" charset="0"/>
                  <a:cs typeface="Arial" panose="020B0604020202020204" pitchFamily="34" charset="0"/>
                </a:rPr>
                <a:t>Sang entrant</a:t>
              </a:r>
              <a:endParaRPr lang="fr-FR" sz="2400" kern="100" noProof="0" dirty="0">
                <a:solidFill>
                  <a:srgbClr val="0070C0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029F5DA-2FD5-191A-B91F-07AB8DE96995}"/>
                </a:ext>
              </a:extLst>
            </p:cNvPr>
            <p:cNvSpPr/>
            <p:nvPr/>
          </p:nvSpPr>
          <p:spPr>
            <a:xfrm>
              <a:off x="1171523" y="5018456"/>
              <a:ext cx="3031486" cy="59870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07000"/>
                </a:lnSpc>
                <a:spcAft>
                  <a:spcPts val="800"/>
                </a:spcAft>
              </a:pPr>
              <a:r>
                <a:rPr lang="fr-FR" sz="2400" b="1" kern="1200" noProof="0" dirty="0">
                  <a:solidFill>
                    <a:srgbClr val="FF0000"/>
                  </a:solidFill>
                  <a:effectLst/>
                  <a:ea typeface="Aptos" panose="020B0004020202020204" pitchFamily="34" charset="0"/>
                  <a:cs typeface="Arial" panose="020B0604020202020204" pitchFamily="34" charset="0"/>
                </a:rPr>
                <a:t>Sang entrant</a:t>
              </a:r>
              <a:endParaRPr lang="fr-FR" sz="2400" kern="100" noProof="0" dirty="0">
                <a:solidFill>
                  <a:srgbClr val="FF0000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3" name="Connecteur droit avec flèche 32">
              <a:extLst>
                <a:ext uri="{FF2B5EF4-FFF2-40B4-BE49-F238E27FC236}">
                  <a16:creationId xmlns:a16="http://schemas.microsoft.com/office/drawing/2014/main" id="{0424CD01-00BC-2F6D-3A13-39A51C4B4F61}"/>
                </a:ext>
              </a:extLst>
            </p:cNvPr>
            <p:cNvCxnSpPr>
              <a:cxnSpLocks/>
              <a:stCxn id="31" idx="2"/>
              <a:endCxn id="32" idx="0"/>
            </p:cNvCxnSpPr>
            <p:nvPr/>
          </p:nvCxnSpPr>
          <p:spPr>
            <a:xfrm>
              <a:off x="2687266" y="3261891"/>
              <a:ext cx="0" cy="1756565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Groupe 33">
              <a:extLst>
                <a:ext uri="{FF2B5EF4-FFF2-40B4-BE49-F238E27FC236}">
                  <a16:creationId xmlns:a16="http://schemas.microsoft.com/office/drawing/2014/main" id="{10413131-9BA5-B1F2-0284-69495C078D07}"/>
                </a:ext>
              </a:extLst>
            </p:cNvPr>
            <p:cNvGrpSpPr/>
            <p:nvPr/>
          </p:nvGrpSpPr>
          <p:grpSpPr>
            <a:xfrm>
              <a:off x="1454959" y="3658523"/>
              <a:ext cx="2512060" cy="980599"/>
              <a:chOff x="1454959" y="3658523"/>
              <a:chExt cx="2512060" cy="980599"/>
            </a:xfrm>
          </p:grpSpPr>
          <p:sp>
            <p:nvSpPr>
              <p:cNvPr id="41" name="Arc 40">
                <a:extLst>
                  <a:ext uri="{FF2B5EF4-FFF2-40B4-BE49-F238E27FC236}">
                    <a16:creationId xmlns:a16="http://schemas.microsoft.com/office/drawing/2014/main" id="{6E13BAAF-BE1E-6108-035A-71A5B03A5D27}"/>
                  </a:ext>
                </a:extLst>
              </p:cNvPr>
              <p:cNvSpPr/>
              <p:nvPr/>
            </p:nvSpPr>
            <p:spPr>
              <a:xfrm rot="15677136">
                <a:off x="2978728" y="3630814"/>
                <a:ext cx="960582" cy="1016000"/>
              </a:xfrm>
              <a:prstGeom prst="arc">
                <a:avLst>
                  <a:gd name="adj1" fmla="val 11922706"/>
                  <a:gd name="adj2" fmla="val 0"/>
                </a:avLst>
              </a:prstGeom>
              <a:ln>
                <a:headEnd type="triangl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2" name="Arc 41">
                <a:extLst>
                  <a:ext uri="{FF2B5EF4-FFF2-40B4-BE49-F238E27FC236}">
                    <a16:creationId xmlns:a16="http://schemas.microsoft.com/office/drawing/2014/main" id="{C7DD5A9C-8C41-5477-B4B7-EE4460D08F7E}"/>
                  </a:ext>
                </a:extLst>
              </p:cNvPr>
              <p:cNvSpPr/>
              <p:nvPr/>
            </p:nvSpPr>
            <p:spPr>
              <a:xfrm rot="5400000" flipH="1">
                <a:off x="1482668" y="3650831"/>
                <a:ext cx="960582" cy="1016000"/>
              </a:xfrm>
              <a:prstGeom prst="arc">
                <a:avLst>
                  <a:gd name="adj1" fmla="val 11922706"/>
                  <a:gd name="adj2" fmla="val 0"/>
                </a:avLst>
              </a:prstGeom>
              <a:ln>
                <a:headEnd type="triangl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DB8369DC-B73E-3512-2538-C286CF68CA29}"/>
                </a:ext>
              </a:extLst>
            </p:cNvPr>
            <p:cNvGrpSpPr/>
            <p:nvPr/>
          </p:nvGrpSpPr>
          <p:grpSpPr>
            <a:xfrm>
              <a:off x="528320" y="3447534"/>
              <a:ext cx="1717040" cy="1232932"/>
              <a:chOff x="284480" y="3447534"/>
              <a:chExt cx="1717040" cy="123293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9" name="ZoneTexte 38">
                    <a:extLst>
                      <a:ext uri="{FF2B5EF4-FFF2-40B4-BE49-F238E27FC236}">
                        <a16:creationId xmlns:a16="http://schemas.microsoft.com/office/drawing/2014/main" id="{0C7574D7-D07B-036E-9F72-20705F07AF77}"/>
                      </a:ext>
                    </a:extLst>
                  </p:cNvPr>
                  <p:cNvSpPr txBox="1"/>
                  <p:nvPr/>
                </p:nvSpPr>
                <p:spPr>
                  <a:xfrm>
                    <a:off x="284480" y="3447534"/>
                    <a:ext cx="1625600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fr-FR" b="1" dirty="0"/>
                      <a:t>Pauvre en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fr-FR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1">
                                <a:latin typeface="Cambria Math" panose="02040503050406030204" pitchFamily="18" charset="0"/>
                              </a:rPr>
                              <m:t>𝐎</m:t>
                            </m:r>
                          </m:e>
                          <m:sub>
                            <m:r>
                              <a:rPr lang="fr-FR" b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a14:m>
                    <a:r>
                      <a:rPr lang="fr-FR" b="1" dirty="0"/>
                      <a:t> </a:t>
                    </a:r>
                  </a:p>
                </p:txBody>
              </p:sp>
            </mc:Choice>
            <mc:Fallback xmlns="">
              <p:sp>
                <p:nvSpPr>
                  <p:cNvPr id="39" name="ZoneTexte 38">
                    <a:extLst>
                      <a:ext uri="{FF2B5EF4-FFF2-40B4-BE49-F238E27FC236}">
                        <a16:creationId xmlns:a16="http://schemas.microsoft.com/office/drawing/2014/main" id="{0C7574D7-D07B-036E-9F72-20705F07AF7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4480" y="3447534"/>
                    <a:ext cx="1625600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3383" t="-6557" b="-26230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0" name="ZoneTexte 39">
                    <a:extLst>
                      <a:ext uri="{FF2B5EF4-FFF2-40B4-BE49-F238E27FC236}">
                        <a16:creationId xmlns:a16="http://schemas.microsoft.com/office/drawing/2014/main" id="{95A9029B-0788-8A76-46E2-3930DEB9BAD7}"/>
                      </a:ext>
                    </a:extLst>
                  </p:cNvPr>
                  <p:cNvSpPr txBox="1"/>
                  <p:nvPr/>
                </p:nvSpPr>
                <p:spPr>
                  <a:xfrm>
                    <a:off x="375920" y="4311134"/>
                    <a:ext cx="1625600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fr-FR" b="1" dirty="0"/>
                      <a:t>Riche en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fr-FR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1">
                                <a:latin typeface="Cambria Math" panose="02040503050406030204" pitchFamily="18" charset="0"/>
                              </a:rPr>
                              <m:t>𝐎</m:t>
                            </m:r>
                          </m:e>
                          <m:sub>
                            <m:r>
                              <a:rPr lang="fr-FR" b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a14:m>
                    <a:r>
                      <a:rPr lang="fr-FR" b="1" dirty="0"/>
                      <a:t> </a:t>
                    </a:r>
                  </a:p>
                </p:txBody>
              </p:sp>
            </mc:Choice>
            <mc:Fallback xmlns="">
              <p:sp>
                <p:nvSpPr>
                  <p:cNvPr id="40" name="ZoneTexte 39">
                    <a:extLst>
                      <a:ext uri="{FF2B5EF4-FFF2-40B4-BE49-F238E27FC236}">
                        <a16:creationId xmlns:a16="http://schemas.microsoft.com/office/drawing/2014/main" id="{95A9029B-0788-8A76-46E2-3930DEB9BAD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5920" y="4311134"/>
                    <a:ext cx="1625600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3383" t="-8333" b="-28333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A3D10EC4-AB68-3677-7BA0-445824B0CB5F}"/>
                </a:ext>
              </a:extLst>
            </p:cNvPr>
            <p:cNvGrpSpPr/>
            <p:nvPr/>
          </p:nvGrpSpPr>
          <p:grpSpPr>
            <a:xfrm>
              <a:off x="3423920" y="3457694"/>
              <a:ext cx="1778000" cy="1263412"/>
              <a:chOff x="375920" y="3366254"/>
              <a:chExt cx="1778000" cy="126341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7" name="ZoneTexte 36">
                    <a:extLst>
                      <a:ext uri="{FF2B5EF4-FFF2-40B4-BE49-F238E27FC236}">
                        <a16:creationId xmlns:a16="http://schemas.microsoft.com/office/drawing/2014/main" id="{E7ADB87F-5D13-3E23-B783-4068A05827E5}"/>
                      </a:ext>
                    </a:extLst>
                  </p:cNvPr>
                  <p:cNvSpPr txBox="1"/>
                  <p:nvPr/>
                </p:nvSpPr>
                <p:spPr>
                  <a:xfrm>
                    <a:off x="375920" y="3366254"/>
                    <a:ext cx="1757680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fr-FR" b="1" dirty="0"/>
                      <a:t>Riche en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fr-FR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𝑪</m:t>
                            </m:r>
                            <m:r>
                              <a:rPr lang="fr-FR" b="1" smtClean="0">
                                <a:latin typeface="Cambria Math" panose="02040503050406030204" pitchFamily="18" charset="0"/>
                              </a:rPr>
                              <m:t>𝐎</m:t>
                            </m:r>
                          </m:e>
                          <m:sub>
                            <m:r>
                              <a:rPr lang="fr-FR" b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a14:m>
                    <a:r>
                      <a:rPr lang="fr-FR" b="1" dirty="0"/>
                      <a:t> </a:t>
                    </a:r>
                  </a:p>
                </p:txBody>
              </p:sp>
            </mc:Choice>
            <mc:Fallback xmlns="">
              <p:sp>
                <p:nvSpPr>
                  <p:cNvPr id="37" name="ZoneTexte 36">
                    <a:extLst>
                      <a:ext uri="{FF2B5EF4-FFF2-40B4-BE49-F238E27FC236}">
                        <a16:creationId xmlns:a16="http://schemas.microsoft.com/office/drawing/2014/main" id="{E7ADB87F-5D13-3E23-B783-4068A05827E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5920" y="3366254"/>
                    <a:ext cx="1757680" cy="369332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l="-3125" t="-8333" b="-28333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8" name="ZoneTexte 37">
                    <a:extLst>
                      <a:ext uri="{FF2B5EF4-FFF2-40B4-BE49-F238E27FC236}">
                        <a16:creationId xmlns:a16="http://schemas.microsoft.com/office/drawing/2014/main" id="{FBA1A49D-7A65-D54E-96A1-7BC4D9D115D4}"/>
                      </a:ext>
                    </a:extLst>
                  </p:cNvPr>
                  <p:cNvSpPr txBox="1"/>
                  <p:nvPr/>
                </p:nvSpPr>
                <p:spPr>
                  <a:xfrm>
                    <a:off x="375920" y="4260334"/>
                    <a:ext cx="1778000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fr-FR" b="1" dirty="0"/>
                      <a:t>Pauvre en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fr-FR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1" i="0" smtClean="0">
                                <a:latin typeface="Cambria Math" panose="02040503050406030204" pitchFamily="18" charset="0"/>
                              </a:rPr>
                              <m:t>𝐂</m:t>
                            </m:r>
                            <m:r>
                              <a:rPr lang="fr-FR" b="1">
                                <a:latin typeface="Cambria Math" panose="02040503050406030204" pitchFamily="18" charset="0"/>
                              </a:rPr>
                              <m:t>𝐎</m:t>
                            </m:r>
                          </m:e>
                          <m:sub>
                            <m:r>
                              <a:rPr lang="fr-FR" b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a14:m>
                    <a:r>
                      <a:rPr lang="fr-FR" b="1" dirty="0"/>
                      <a:t> </a:t>
                    </a:r>
                  </a:p>
                </p:txBody>
              </p:sp>
            </mc:Choice>
            <mc:Fallback xmlns="">
              <p:sp>
                <p:nvSpPr>
                  <p:cNvPr id="38" name="ZoneTexte 37">
                    <a:extLst>
                      <a:ext uri="{FF2B5EF4-FFF2-40B4-BE49-F238E27FC236}">
                        <a16:creationId xmlns:a16="http://schemas.microsoft.com/office/drawing/2014/main" id="{FBA1A49D-7A65-D54E-96A1-7BC4D9D115D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5920" y="4260334"/>
                    <a:ext cx="1778000" cy="369332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3093" t="-8333" b="-28333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1E4FAC59-03D4-6B97-D20A-F68277AA5C90}"/>
              </a:ext>
            </a:extLst>
          </p:cNvPr>
          <p:cNvCxnSpPr>
            <a:cxnSpLocks/>
            <a:stCxn id="3" idx="2"/>
            <a:endCxn id="16" idx="0"/>
          </p:cNvCxnSpPr>
          <p:nvPr/>
        </p:nvCxnSpPr>
        <p:spPr>
          <a:xfrm flipH="1">
            <a:off x="2778706" y="1976110"/>
            <a:ext cx="3230214" cy="81915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CAC8074D-4322-5B97-AC56-9435BC86A837}"/>
              </a:ext>
            </a:extLst>
          </p:cNvPr>
          <p:cNvCxnSpPr>
            <a:cxnSpLocks/>
            <a:stCxn id="3" idx="2"/>
            <a:endCxn id="31" idx="0"/>
          </p:cNvCxnSpPr>
          <p:nvPr/>
        </p:nvCxnSpPr>
        <p:spPr>
          <a:xfrm>
            <a:off x="6008920" y="1976110"/>
            <a:ext cx="3475386" cy="75819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6475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C0000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02D579-16B2-64B7-0462-B81D76749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5520C1-C8B4-A946-EFF9-4767869C4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734" y="506079"/>
            <a:ext cx="10518266" cy="248301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Appliquons maintenant cette loi pour expliquer les échanges respiratoires entre le poumon et le sang.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E7E5D64-92C6-3559-90A8-B3614210A6A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9198" y="940713"/>
            <a:ext cx="10277475" cy="268287"/>
          </a:xfrm>
        </p:spPr>
        <p:txBody>
          <a:bodyPr/>
          <a:lstStyle/>
          <a:p>
            <a:r>
              <a:rPr lang="fr-FR" noProof="0" dirty="0"/>
              <a:t>.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9206C7D-B68B-D5AF-42B7-F910A1BA9E78}"/>
              </a:ext>
            </a:extLst>
          </p:cNvPr>
          <p:cNvSpPr/>
          <p:nvPr/>
        </p:nvSpPr>
        <p:spPr>
          <a:xfrm>
            <a:off x="795412" y="4744114"/>
            <a:ext cx="2756855" cy="36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Compartiment A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0B742C3-9939-76C5-34B3-B642A34DCAF3}"/>
              </a:ext>
            </a:extLst>
          </p:cNvPr>
          <p:cNvSpPr/>
          <p:nvPr/>
        </p:nvSpPr>
        <p:spPr>
          <a:xfrm>
            <a:off x="795413" y="5228719"/>
            <a:ext cx="2756853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Compartiment B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B387FA4-DE6D-3329-6E02-39E998A817C9}"/>
              </a:ext>
            </a:extLst>
          </p:cNvPr>
          <p:cNvSpPr/>
          <p:nvPr/>
        </p:nvSpPr>
        <p:spPr>
          <a:xfrm>
            <a:off x="795411" y="5648733"/>
            <a:ext cx="2756855" cy="36379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Membrane perméable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A54366E-A634-8086-C5E0-4FBFE15CB6EA}"/>
              </a:ext>
            </a:extLst>
          </p:cNvPr>
          <p:cNvSpPr/>
          <p:nvPr/>
        </p:nvSpPr>
        <p:spPr>
          <a:xfrm>
            <a:off x="795411" y="6123261"/>
            <a:ext cx="2756855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Eau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75DBEEA-402F-BF5B-1E22-3C7B2376C663}"/>
              </a:ext>
            </a:extLst>
          </p:cNvPr>
          <p:cNvSpPr/>
          <p:nvPr/>
        </p:nvSpPr>
        <p:spPr>
          <a:xfrm>
            <a:off x="6467429" y="4738832"/>
            <a:ext cx="4760016" cy="3771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Alvéole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02AA025-0552-E75D-2E78-0A1AE287DBC0}"/>
              </a:ext>
            </a:extLst>
          </p:cNvPr>
          <p:cNvSpPr/>
          <p:nvPr/>
        </p:nvSpPr>
        <p:spPr>
          <a:xfrm>
            <a:off x="6467431" y="5223437"/>
            <a:ext cx="4764894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Capillaire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10D6521-0F2F-45CF-F8A5-E96CF2C80AFD}"/>
              </a:ext>
            </a:extLst>
          </p:cNvPr>
          <p:cNvSpPr/>
          <p:nvPr/>
        </p:nvSpPr>
        <p:spPr>
          <a:xfrm>
            <a:off x="6467429" y="5643451"/>
            <a:ext cx="4764896" cy="36379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Paroi de l’alvéole et du capillaire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A5FEE73-45AF-512F-80F9-AFC6D1C54721}"/>
              </a:ext>
            </a:extLst>
          </p:cNvPr>
          <p:cNvSpPr/>
          <p:nvPr/>
        </p:nvSpPr>
        <p:spPr>
          <a:xfrm>
            <a:off x="6467429" y="6117979"/>
            <a:ext cx="4791790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Air et sang</a:t>
            </a:r>
            <a:endParaRPr lang="en-US" sz="2000" b="1" dirty="0">
              <a:solidFill>
                <a:schemeClr val="tx1"/>
              </a:solidFill>
            </a:endParaRPr>
          </a:p>
        </p:txBody>
      </p:sp>
      <p:cxnSp>
        <p:nvCxnSpPr>
          <p:cNvPr id="42" name="Straight Arrow Connector 61">
            <a:extLst>
              <a:ext uri="{FF2B5EF4-FFF2-40B4-BE49-F238E27FC236}">
                <a16:creationId xmlns:a16="http://schemas.microsoft.com/office/drawing/2014/main" id="{35A4DF8B-09D8-4063-C123-2973E8BB39BF}"/>
              </a:ext>
            </a:extLst>
          </p:cNvPr>
          <p:cNvCxnSpPr>
            <a:cxnSpLocks/>
            <a:stCxn id="34" idx="3"/>
            <a:endCxn id="38" idx="1"/>
          </p:cNvCxnSpPr>
          <p:nvPr/>
        </p:nvCxnSpPr>
        <p:spPr>
          <a:xfrm>
            <a:off x="3552267" y="4924114"/>
            <a:ext cx="2915162" cy="3307"/>
          </a:xfrm>
          <a:prstGeom prst="straightConnector1">
            <a:avLst/>
          </a:prstGeom>
          <a:ln w="28575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63">
            <a:extLst>
              <a:ext uri="{FF2B5EF4-FFF2-40B4-BE49-F238E27FC236}">
                <a16:creationId xmlns:a16="http://schemas.microsoft.com/office/drawing/2014/main" id="{C8C4D71F-92BE-D7F0-5191-59A6EEAFBC3B}"/>
              </a:ext>
            </a:extLst>
          </p:cNvPr>
          <p:cNvCxnSpPr>
            <a:cxnSpLocks/>
            <a:stCxn id="35" idx="3"/>
            <a:endCxn id="39" idx="1"/>
          </p:cNvCxnSpPr>
          <p:nvPr/>
        </p:nvCxnSpPr>
        <p:spPr>
          <a:xfrm flipV="1">
            <a:off x="3552266" y="5405334"/>
            <a:ext cx="2915165" cy="5282"/>
          </a:xfrm>
          <a:prstGeom prst="straightConnector1">
            <a:avLst/>
          </a:prstGeom>
          <a:ln w="28575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64">
            <a:extLst>
              <a:ext uri="{FF2B5EF4-FFF2-40B4-BE49-F238E27FC236}">
                <a16:creationId xmlns:a16="http://schemas.microsoft.com/office/drawing/2014/main" id="{99518354-83DF-83B2-5010-85077B237196}"/>
              </a:ext>
            </a:extLst>
          </p:cNvPr>
          <p:cNvCxnSpPr>
            <a:cxnSpLocks/>
            <a:stCxn id="36" idx="3"/>
            <a:endCxn id="40" idx="1"/>
          </p:cNvCxnSpPr>
          <p:nvPr/>
        </p:nvCxnSpPr>
        <p:spPr>
          <a:xfrm flipV="1">
            <a:off x="3552266" y="5825349"/>
            <a:ext cx="2915163" cy="5282"/>
          </a:xfrm>
          <a:prstGeom prst="straightConnector1">
            <a:avLst/>
          </a:prstGeom>
          <a:ln w="28575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65">
            <a:extLst>
              <a:ext uri="{FF2B5EF4-FFF2-40B4-BE49-F238E27FC236}">
                <a16:creationId xmlns:a16="http://schemas.microsoft.com/office/drawing/2014/main" id="{93080D8D-DDD0-8B27-E697-25F1958C0D69}"/>
              </a:ext>
            </a:extLst>
          </p:cNvPr>
          <p:cNvCxnSpPr>
            <a:cxnSpLocks/>
            <a:stCxn id="37" idx="3"/>
            <a:endCxn id="41" idx="1"/>
          </p:cNvCxnSpPr>
          <p:nvPr/>
        </p:nvCxnSpPr>
        <p:spPr>
          <a:xfrm flipV="1">
            <a:off x="3552266" y="6299876"/>
            <a:ext cx="2915163" cy="5282"/>
          </a:xfrm>
          <a:prstGeom prst="straightConnector1">
            <a:avLst/>
          </a:prstGeom>
          <a:ln w="28575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Google Shape;289;p51">
            <a:extLst>
              <a:ext uri="{FF2B5EF4-FFF2-40B4-BE49-F238E27FC236}">
                <a16:creationId xmlns:a16="http://schemas.microsoft.com/office/drawing/2014/main" id="{892A4E51-F843-95B9-06FC-443559C0AD0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539319" y="504855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Image 84">
            <a:extLst>
              <a:ext uri="{FF2B5EF4-FFF2-40B4-BE49-F238E27FC236}">
                <a16:creationId xmlns:a16="http://schemas.microsoft.com/office/drawing/2014/main" id="{B287FF1D-B3FA-0BEB-444D-F45D1ABFF0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1262" y="1632609"/>
            <a:ext cx="5893057" cy="2919741"/>
          </a:xfrm>
          <a:prstGeom prst="rect">
            <a:avLst/>
          </a:prstGeom>
        </p:spPr>
      </p:pic>
      <p:sp>
        <p:nvSpPr>
          <p:cNvPr id="87" name="Rectangle 86">
            <a:extLst>
              <a:ext uri="{FF2B5EF4-FFF2-40B4-BE49-F238E27FC236}">
                <a16:creationId xmlns:a16="http://schemas.microsoft.com/office/drawing/2014/main" id="{CCA8DE32-3635-CAF4-665A-97965482C5D6}"/>
              </a:ext>
            </a:extLst>
          </p:cNvPr>
          <p:cNvSpPr/>
          <p:nvPr/>
        </p:nvSpPr>
        <p:spPr>
          <a:xfrm>
            <a:off x="613227" y="2311372"/>
            <a:ext cx="4875836" cy="164318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88" name="Straight Connector 7">
            <a:extLst>
              <a:ext uri="{FF2B5EF4-FFF2-40B4-BE49-F238E27FC236}">
                <a16:creationId xmlns:a16="http://schemas.microsoft.com/office/drawing/2014/main" id="{0281B07A-7731-9A2C-1961-E4F75A42E4CE}"/>
              </a:ext>
            </a:extLst>
          </p:cNvPr>
          <p:cNvCxnSpPr>
            <a:cxnSpLocks/>
          </p:cNvCxnSpPr>
          <p:nvPr/>
        </p:nvCxnSpPr>
        <p:spPr>
          <a:xfrm>
            <a:off x="3165631" y="2224089"/>
            <a:ext cx="0" cy="1736382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Rectangle 88">
            <a:extLst>
              <a:ext uri="{FF2B5EF4-FFF2-40B4-BE49-F238E27FC236}">
                <a16:creationId xmlns:a16="http://schemas.microsoft.com/office/drawing/2014/main" id="{0B139D71-ABFC-0A57-B1B6-5201FCFFDD18}"/>
              </a:ext>
            </a:extLst>
          </p:cNvPr>
          <p:cNvSpPr/>
          <p:nvPr/>
        </p:nvSpPr>
        <p:spPr>
          <a:xfrm>
            <a:off x="613227" y="1664254"/>
            <a:ext cx="4875835" cy="230014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E34FF80-FAD8-C7A6-01E3-46E1CD915B95}"/>
              </a:ext>
            </a:extLst>
          </p:cNvPr>
          <p:cNvSpPr/>
          <p:nvPr/>
        </p:nvSpPr>
        <p:spPr>
          <a:xfrm>
            <a:off x="632891" y="4041839"/>
            <a:ext cx="2448076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Compartiment A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EB3AAA54-9201-3DB9-DAD7-5D4CA65951CA}"/>
              </a:ext>
            </a:extLst>
          </p:cNvPr>
          <p:cNvSpPr/>
          <p:nvPr/>
        </p:nvSpPr>
        <p:spPr>
          <a:xfrm>
            <a:off x="3165631" y="4041839"/>
            <a:ext cx="2323431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Compartiment B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E451A9F6-9BC5-9D0E-6428-11CE495FCDD7}"/>
              </a:ext>
            </a:extLst>
          </p:cNvPr>
          <p:cNvSpPr/>
          <p:nvPr/>
        </p:nvSpPr>
        <p:spPr>
          <a:xfrm>
            <a:off x="539248" y="1457595"/>
            <a:ext cx="4949186" cy="658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10E38DE3-30EB-70D4-63E8-23697528E459}"/>
              </a:ext>
            </a:extLst>
          </p:cNvPr>
          <p:cNvSpPr/>
          <p:nvPr/>
        </p:nvSpPr>
        <p:spPr>
          <a:xfrm>
            <a:off x="483399" y="1537580"/>
            <a:ext cx="2853527" cy="6165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Membrane perméable aux gaz</a:t>
            </a: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94" name="Straight Arrow Connector 41">
            <a:extLst>
              <a:ext uri="{FF2B5EF4-FFF2-40B4-BE49-F238E27FC236}">
                <a16:creationId xmlns:a16="http://schemas.microsoft.com/office/drawing/2014/main" id="{2F8F37F7-1FF7-B5DB-0080-39497C07ADEA}"/>
              </a:ext>
            </a:extLst>
          </p:cNvPr>
          <p:cNvCxnSpPr>
            <a:cxnSpLocks/>
          </p:cNvCxnSpPr>
          <p:nvPr/>
        </p:nvCxnSpPr>
        <p:spPr>
          <a:xfrm>
            <a:off x="2773680" y="1981200"/>
            <a:ext cx="391950" cy="16544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45">
            <a:extLst>
              <a:ext uri="{FF2B5EF4-FFF2-40B4-BE49-F238E27FC236}">
                <a16:creationId xmlns:a16="http://schemas.microsoft.com/office/drawing/2014/main" id="{D809E3D4-0B67-8CAA-F126-FB3A040C7FB0}"/>
              </a:ext>
            </a:extLst>
          </p:cNvPr>
          <p:cNvCxnSpPr>
            <a:cxnSpLocks/>
          </p:cNvCxnSpPr>
          <p:nvPr/>
        </p:nvCxnSpPr>
        <p:spPr>
          <a:xfrm flipH="1">
            <a:off x="562481" y="4563007"/>
            <a:ext cx="10861543" cy="0"/>
          </a:xfrm>
          <a:prstGeom prst="straightConnector1">
            <a:avLst/>
          </a:prstGeom>
          <a:ln w="9525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Rectangle 96">
            <a:extLst>
              <a:ext uri="{FF2B5EF4-FFF2-40B4-BE49-F238E27FC236}">
                <a16:creationId xmlns:a16="http://schemas.microsoft.com/office/drawing/2014/main" id="{576ABA8F-E1E6-0297-DF38-0C23FF8958E8}"/>
              </a:ext>
            </a:extLst>
          </p:cNvPr>
          <p:cNvSpPr/>
          <p:nvPr/>
        </p:nvSpPr>
        <p:spPr>
          <a:xfrm>
            <a:off x="2952279" y="1689980"/>
            <a:ext cx="2853527" cy="6165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Eau</a:t>
            </a: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98" name="Straight Arrow Connector 41">
            <a:extLst>
              <a:ext uri="{FF2B5EF4-FFF2-40B4-BE49-F238E27FC236}">
                <a16:creationId xmlns:a16="http://schemas.microsoft.com/office/drawing/2014/main" id="{D327271A-78DF-CDB3-07BD-2CD9F6E27339}"/>
              </a:ext>
            </a:extLst>
          </p:cNvPr>
          <p:cNvCxnSpPr>
            <a:cxnSpLocks/>
          </p:cNvCxnSpPr>
          <p:nvPr/>
        </p:nvCxnSpPr>
        <p:spPr>
          <a:xfrm>
            <a:off x="4389120" y="2148840"/>
            <a:ext cx="0" cy="41148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81170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E4BCB-9264-5100-08DD-7BF84F3F7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34B82B-73C7-DC9B-03A8-F03194ACA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398443"/>
            <a:ext cx="10277091" cy="470000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Appliquons maintenant cette loi pour expliquer les échanges respiratoires entre le poumon et le sang. </a:t>
            </a:r>
            <a:endParaRPr lang="fr-FR" noProof="0" dirty="0">
              <a:solidFill>
                <a:srgbClr val="FFFF00"/>
              </a:solidFill>
            </a:endParaRP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423E363-1B65-4E33-B251-557C725A5C0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25425" y="470257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E1B66857-B5F9-08A3-F76B-27880ED080CF}"/>
              </a:ext>
            </a:extLst>
          </p:cNvPr>
          <p:cNvSpPr txBox="1"/>
          <p:nvPr/>
        </p:nvSpPr>
        <p:spPr>
          <a:xfrm>
            <a:off x="355401" y="1542586"/>
            <a:ext cx="603523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defRPr sz="20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srgbClr val="C00000"/>
                </a:solidFill>
                <a:sym typeface="Wingdings" panose="05000000000000000000" pitchFamily="2" charset="2"/>
              </a:rPr>
              <a:t>1</a:t>
            </a:r>
            <a:r>
              <a:rPr lang="fr-FR" dirty="0">
                <a:sym typeface="Wingdings" panose="05000000000000000000" pitchFamily="2" charset="2"/>
              </a:rPr>
              <a:t> . je précise le sens de la diffusion d’O2 </a:t>
            </a:r>
            <a:endParaRPr lang="fr-FR" dirty="0"/>
          </a:p>
        </p:txBody>
      </p: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60F5A60C-4B5B-08B1-F859-EF71D754D075}"/>
              </a:ext>
            </a:extLst>
          </p:cNvPr>
          <p:cNvGrpSpPr/>
          <p:nvPr/>
        </p:nvGrpSpPr>
        <p:grpSpPr>
          <a:xfrm>
            <a:off x="333657" y="1106630"/>
            <a:ext cx="11037454" cy="399011"/>
            <a:chOff x="526472" y="1937789"/>
            <a:chExt cx="11037454" cy="399011"/>
          </a:xfrm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A2B186F-1003-D3EB-D2D3-79D1A7FBD3C8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Expliquez les échanges respiratoires en appliquant la loi de diffusion des gaz. </a:t>
              </a:r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56671F76-C3C8-6941-896F-82BFB8CBB914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CD928016-55FD-ED11-202F-BD75C7F8A2C2}"/>
              </a:ext>
            </a:extLst>
          </p:cNvPr>
          <p:cNvSpPr/>
          <p:nvPr/>
        </p:nvSpPr>
        <p:spPr>
          <a:xfrm>
            <a:off x="469358" y="3191125"/>
            <a:ext cx="2133195" cy="301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rgbClr val="1D6FA9"/>
                </a:solidFill>
              </a:rPr>
              <a:t>Sang entrant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7B97F6C2-876B-E003-28C7-A544D18FD034}"/>
              </a:ext>
            </a:extLst>
          </p:cNvPr>
          <p:cNvSpPr/>
          <p:nvPr/>
        </p:nvSpPr>
        <p:spPr>
          <a:xfrm>
            <a:off x="9439961" y="3126959"/>
            <a:ext cx="2064841" cy="250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rgbClr val="FF0000"/>
                </a:solidFill>
              </a:rPr>
              <a:t>Sang sortant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A631730B-F6F5-5762-917D-F13D8B3BED53}"/>
              </a:ext>
            </a:extLst>
          </p:cNvPr>
          <p:cNvSpPr/>
          <p:nvPr/>
        </p:nvSpPr>
        <p:spPr>
          <a:xfrm>
            <a:off x="6824752" y="1840241"/>
            <a:ext cx="1494377" cy="372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accent5">
                    <a:lumMod val="75000"/>
                  </a:schemeClr>
                </a:solidFill>
              </a:rPr>
              <a:t>Air expiré 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90704FBF-A54E-FAE0-FB6A-E8932E84DBAC}"/>
              </a:ext>
            </a:extLst>
          </p:cNvPr>
          <p:cNvSpPr/>
          <p:nvPr/>
        </p:nvSpPr>
        <p:spPr>
          <a:xfrm>
            <a:off x="4155270" y="1840241"/>
            <a:ext cx="1399115" cy="3573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accent5">
                    <a:lumMod val="75000"/>
                  </a:schemeClr>
                </a:solidFill>
              </a:rPr>
              <a:t>Air inspiré </a:t>
            </a:r>
          </a:p>
        </p:txBody>
      </p:sp>
      <p:pic>
        <p:nvPicPr>
          <p:cNvPr id="64" name="Image 63">
            <a:extLst>
              <a:ext uri="{FF2B5EF4-FFF2-40B4-BE49-F238E27FC236}">
                <a16:creationId xmlns:a16="http://schemas.microsoft.com/office/drawing/2014/main" id="{623FBB05-24EE-85B8-33C8-E63C4CF4DF7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05" b="10406"/>
          <a:stretch>
            <a:fillRect/>
          </a:stretch>
        </p:blipFill>
        <p:spPr>
          <a:xfrm>
            <a:off x="2635539" y="2700899"/>
            <a:ext cx="6439014" cy="3164388"/>
          </a:xfrm>
          <a:prstGeom prst="rect">
            <a:avLst/>
          </a:prstGeom>
        </p:spPr>
      </p:pic>
      <p:sp>
        <p:nvSpPr>
          <p:cNvPr id="65" name="Flèche : droite 64">
            <a:extLst>
              <a:ext uri="{FF2B5EF4-FFF2-40B4-BE49-F238E27FC236}">
                <a16:creationId xmlns:a16="http://schemas.microsoft.com/office/drawing/2014/main" id="{DBDC4B37-2877-88FF-5BD3-48F92E54B33F}"/>
              </a:ext>
            </a:extLst>
          </p:cNvPr>
          <p:cNvSpPr/>
          <p:nvPr/>
        </p:nvSpPr>
        <p:spPr>
          <a:xfrm>
            <a:off x="2602553" y="3160855"/>
            <a:ext cx="439270" cy="302774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66" name="Flèche : droite 65">
            <a:extLst>
              <a:ext uri="{FF2B5EF4-FFF2-40B4-BE49-F238E27FC236}">
                <a16:creationId xmlns:a16="http://schemas.microsoft.com/office/drawing/2014/main" id="{3F03B82F-7539-FA01-950B-2A3BBF799E1C}"/>
              </a:ext>
            </a:extLst>
          </p:cNvPr>
          <p:cNvSpPr/>
          <p:nvPr/>
        </p:nvSpPr>
        <p:spPr>
          <a:xfrm>
            <a:off x="9185783" y="3100955"/>
            <a:ext cx="439270" cy="30277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67" name="Arc 66">
            <a:extLst>
              <a:ext uri="{FF2B5EF4-FFF2-40B4-BE49-F238E27FC236}">
                <a16:creationId xmlns:a16="http://schemas.microsoft.com/office/drawing/2014/main" id="{F7636590-30D1-4CE9-1479-FEFBF2302700}"/>
              </a:ext>
            </a:extLst>
          </p:cNvPr>
          <p:cNvSpPr/>
          <p:nvPr/>
        </p:nvSpPr>
        <p:spPr>
          <a:xfrm rot="501466">
            <a:off x="5213526" y="2424312"/>
            <a:ext cx="914400" cy="914400"/>
          </a:xfrm>
          <a:prstGeom prst="arc">
            <a:avLst>
              <a:gd name="adj1" fmla="val 16200000"/>
              <a:gd name="adj2" fmla="val 1653169"/>
            </a:avLst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68" name="Arc 67">
            <a:extLst>
              <a:ext uri="{FF2B5EF4-FFF2-40B4-BE49-F238E27FC236}">
                <a16:creationId xmlns:a16="http://schemas.microsoft.com/office/drawing/2014/main" id="{F17DFA63-72CE-A05C-A2CF-AF4AA891D826}"/>
              </a:ext>
            </a:extLst>
          </p:cNvPr>
          <p:cNvSpPr/>
          <p:nvPr/>
        </p:nvSpPr>
        <p:spPr>
          <a:xfrm flipH="1">
            <a:off x="6239665" y="2495065"/>
            <a:ext cx="914400" cy="914400"/>
          </a:xfrm>
          <a:prstGeom prst="arc">
            <a:avLst>
              <a:gd name="adj1" fmla="val 16200000"/>
              <a:gd name="adj2" fmla="val 1653169"/>
            </a:avLst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B969BC9A-9748-0B1F-2E0E-00ABF067A34C}"/>
              </a:ext>
            </a:extLst>
          </p:cNvPr>
          <p:cNvSpPr/>
          <p:nvPr/>
        </p:nvSpPr>
        <p:spPr>
          <a:xfrm>
            <a:off x="5241572" y="3752290"/>
            <a:ext cx="1935653" cy="5897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Alvéole</a:t>
            </a:r>
            <a:endParaRPr lang="fr-FR" sz="28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ZoneTexte 69">
                <a:extLst>
                  <a:ext uri="{FF2B5EF4-FFF2-40B4-BE49-F238E27FC236}">
                    <a16:creationId xmlns:a16="http://schemas.microsoft.com/office/drawing/2014/main" id="{795CAD26-52B0-60C2-51D4-38520D0867DC}"/>
                  </a:ext>
                </a:extLst>
              </p:cNvPr>
              <p:cNvSpPr txBox="1"/>
              <p:nvPr/>
            </p:nvSpPr>
            <p:spPr>
              <a:xfrm>
                <a:off x="540702" y="3432026"/>
                <a:ext cx="213392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3200" b="1" i="1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FR" sz="32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𝐎</m:t>
                        </m:r>
                      </m:e>
                      <m:sub>
                        <m:r>
                          <a:rPr lang="fr-FR" sz="32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sz="32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32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:15%</a:t>
                </a:r>
                <a:endParaRPr lang="fr-FR" sz="3200" b="1" noProof="0" dirty="0">
                  <a:solidFill>
                    <a:schemeClr val="tx1"/>
                  </a:solidFill>
                  <a:latin typeface="+mj-lt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0" name="ZoneTexte 69">
                <a:extLst>
                  <a:ext uri="{FF2B5EF4-FFF2-40B4-BE49-F238E27FC236}">
                    <a16:creationId xmlns:a16="http://schemas.microsoft.com/office/drawing/2014/main" id="{795CAD26-52B0-60C2-51D4-38520D0867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702" y="3432026"/>
                <a:ext cx="2133929" cy="584775"/>
              </a:xfrm>
              <a:prstGeom prst="rect">
                <a:avLst/>
              </a:prstGeom>
              <a:blipFill>
                <a:blip r:embed="rId4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ZoneTexte 70">
            <a:extLst>
              <a:ext uri="{FF2B5EF4-FFF2-40B4-BE49-F238E27FC236}">
                <a16:creationId xmlns:a16="http://schemas.microsoft.com/office/drawing/2014/main" id="{64D345BF-4938-BBFA-4CEE-F20227C2A6B3}"/>
              </a:ext>
            </a:extLst>
          </p:cNvPr>
          <p:cNvSpPr txBox="1"/>
          <p:nvPr/>
        </p:nvSpPr>
        <p:spPr>
          <a:xfrm>
            <a:off x="489411" y="6180418"/>
            <a:ext cx="114263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dioxygène </a:t>
            </a:r>
            <a:r>
              <a:rPr lang="fr-FR" sz="2400" b="1" noProof="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diffuse</a:t>
            </a:r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alvéolaire </a:t>
            </a:r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vers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 sang capillaire </a:t>
            </a:r>
            <a:endParaRPr lang="fr-FR" sz="2400" b="1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ZoneTexte 71">
                <a:extLst>
                  <a:ext uri="{FF2B5EF4-FFF2-40B4-BE49-F238E27FC236}">
                    <a16:creationId xmlns:a16="http://schemas.microsoft.com/office/drawing/2014/main" id="{6E19E859-CF26-6F97-5634-56663CA5652E}"/>
                  </a:ext>
                </a:extLst>
              </p:cNvPr>
              <p:cNvSpPr txBox="1"/>
              <p:nvPr/>
            </p:nvSpPr>
            <p:spPr>
              <a:xfrm>
                <a:off x="3567360" y="2243522"/>
                <a:ext cx="2311497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>
                <a:defPPr>
                  <a:defRPr lang="fr-FR"/>
                </a:defPPr>
                <a:lvl1pPr algn="ctr">
                  <a:defRPr sz="3200" b="1" i="1"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0" noProof="0">
                            <a:latin typeface="Cambria Math" panose="02040503050406030204" pitchFamily="18" charset="0"/>
                          </a:rPr>
                          <m:t>𝐎</m:t>
                        </m:r>
                      </m:e>
                      <m:sub>
                        <m:r>
                          <a:rPr lang="fr-FR" i="0" noProof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i="0" noProof="0" dirty="0"/>
                  <a:t> </a:t>
                </a:r>
                <a:r>
                  <a:rPr lang="fr-FR" i="0" noProof="0" dirty="0">
                    <a:sym typeface="Wingdings" panose="05000000000000000000" pitchFamily="2" charset="2"/>
                  </a:rPr>
                  <a:t>: 21%</a:t>
                </a:r>
                <a:endParaRPr lang="fr-FR" i="0" noProof="0" dirty="0"/>
              </a:p>
            </p:txBody>
          </p:sp>
        </mc:Choice>
        <mc:Fallback xmlns="">
          <p:sp>
            <p:nvSpPr>
              <p:cNvPr id="72" name="ZoneTexte 71">
                <a:extLst>
                  <a:ext uri="{FF2B5EF4-FFF2-40B4-BE49-F238E27FC236}">
                    <a16:creationId xmlns:a16="http://schemas.microsoft.com/office/drawing/2014/main" id="{6E19E859-CF26-6F97-5634-56663CA565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7360" y="2243522"/>
                <a:ext cx="2311497" cy="584775"/>
              </a:xfrm>
              <a:prstGeom prst="rect">
                <a:avLst/>
              </a:prstGeom>
              <a:blipFill>
                <a:blip r:embed="rId5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ZoneTexte 72">
                <a:extLst>
                  <a:ext uri="{FF2B5EF4-FFF2-40B4-BE49-F238E27FC236}">
                    <a16:creationId xmlns:a16="http://schemas.microsoft.com/office/drawing/2014/main" id="{09236CA4-7DB8-C72E-300E-8AD57813DE87}"/>
                  </a:ext>
                </a:extLst>
              </p:cNvPr>
              <p:cNvSpPr txBox="1"/>
              <p:nvPr/>
            </p:nvSpPr>
            <p:spPr>
              <a:xfrm>
                <a:off x="6747758" y="2233032"/>
                <a:ext cx="213392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fr-FR"/>
                </a:defPPr>
                <a:lvl1pPr algn="ctr">
                  <a:defRPr sz="3200" b="1"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noProof="0">
                            <a:latin typeface="Cambria Math" panose="02040503050406030204" pitchFamily="18" charset="0"/>
                          </a:rPr>
                          <m:t>𝐎</m:t>
                        </m:r>
                      </m:e>
                      <m:sub>
                        <m:r>
                          <a:rPr lang="fr-FR" noProof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noProof="0" dirty="0"/>
                  <a:t> </a:t>
                </a:r>
                <a:r>
                  <a:rPr lang="fr-FR" noProof="0" dirty="0">
                    <a:sym typeface="Wingdings" panose="05000000000000000000" pitchFamily="2" charset="2"/>
                  </a:rPr>
                  <a:t>: 16%</a:t>
                </a:r>
                <a:endParaRPr lang="fr-FR" noProof="0" dirty="0"/>
              </a:p>
            </p:txBody>
          </p:sp>
        </mc:Choice>
        <mc:Fallback xmlns="">
          <p:sp>
            <p:nvSpPr>
              <p:cNvPr id="73" name="ZoneTexte 72">
                <a:extLst>
                  <a:ext uri="{FF2B5EF4-FFF2-40B4-BE49-F238E27FC236}">
                    <a16:creationId xmlns:a16="http://schemas.microsoft.com/office/drawing/2014/main" id="{09236CA4-7DB8-C72E-300E-8AD57813DE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7758" y="2233032"/>
                <a:ext cx="2133929" cy="584775"/>
              </a:xfrm>
              <a:prstGeom prst="rect">
                <a:avLst/>
              </a:prstGeom>
              <a:blipFill>
                <a:blip r:embed="rId6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ZoneTexte 73">
                <a:extLst>
                  <a:ext uri="{FF2B5EF4-FFF2-40B4-BE49-F238E27FC236}">
                    <a16:creationId xmlns:a16="http://schemas.microsoft.com/office/drawing/2014/main" id="{6D17CDDF-7173-1274-14DA-6E142D1232AC}"/>
                  </a:ext>
                </a:extLst>
              </p:cNvPr>
              <p:cNvSpPr txBox="1"/>
              <p:nvPr/>
            </p:nvSpPr>
            <p:spPr>
              <a:xfrm>
                <a:off x="9275295" y="3480219"/>
                <a:ext cx="2133929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>
                <a:defPPr>
                  <a:defRPr lang="fr-FR"/>
                </a:defPPr>
                <a:lvl1pPr algn="ctr">
                  <a:defRPr sz="3200" b="1"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noProof="0">
                            <a:latin typeface="Cambria Math" panose="02040503050406030204" pitchFamily="18" charset="0"/>
                          </a:rPr>
                          <m:t>𝐎</m:t>
                        </m:r>
                      </m:e>
                      <m:sub>
                        <m:r>
                          <a:rPr lang="fr-FR" noProof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noProof="0" dirty="0"/>
                  <a:t> </a:t>
                </a:r>
                <a:r>
                  <a:rPr lang="fr-FR" noProof="0" dirty="0">
                    <a:sym typeface="Wingdings" panose="05000000000000000000" pitchFamily="2" charset="2"/>
                  </a:rPr>
                  <a:t>: 20%</a:t>
                </a:r>
                <a:endParaRPr lang="fr-FR" noProof="0" dirty="0"/>
              </a:p>
            </p:txBody>
          </p:sp>
        </mc:Choice>
        <mc:Fallback xmlns="">
          <p:sp>
            <p:nvSpPr>
              <p:cNvPr id="74" name="ZoneTexte 73">
                <a:extLst>
                  <a:ext uri="{FF2B5EF4-FFF2-40B4-BE49-F238E27FC236}">
                    <a16:creationId xmlns:a16="http://schemas.microsoft.com/office/drawing/2014/main" id="{6D17CDDF-7173-1274-14DA-6E142D1232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5295" y="3480219"/>
                <a:ext cx="2133929" cy="584775"/>
              </a:xfrm>
              <a:prstGeom prst="rect">
                <a:avLst/>
              </a:prstGeom>
              <a:blipFill>
                <a:blip r:embed="rId7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Rectangle 74">
            <a:extLst>
              <a:ext uri="{FF2B5EF4-FFF2-40B4-BE49-F238E27FC236}">
                <a16:creationId xmlns:a16="http://schemas.microsoft.com/office/drawing/2014/main" id="{3756B6AB-622F-12EC-B6B6-CF5FD56975DE}"/>
              </a:ext>
            </a:extLst>
          </p:cNvPr>
          <p:cNvSpPr/>
          <p:nvPr/>
        </p:nvSpPr>
        <p:spPr>
          <a:xfrm>
            <a:off x="6890452" y="1817733"/>
            <a:ext cx="4131005" cy="1115504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solidFill>
                <a:schemeClr val="bg2"/>
              </a:solidFill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4F505C2C-98C0-9A9B-24FE-DCC18C507A0D}"/>
              </a:ext>
            </a:extLst>
          </p:cNvPr>
          <p:cNvSpPr/>
          <p:nvPr/>
        </p:nvSpPr>
        <p:spPr>
          <a:xfrm>
            <a:off x="8896144" y="2809286"/>
            <a:ext cx="2999730" cy="128894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solidFill>
                <a:schemeClr val="bg2"/>
              </a:solidFill>
            </a:endParaRPr>
          </a:p>
        </p:txBody>
      </p:sp>
      <p:sp>
        <p:nvSpPr>
          <p:cNvPr id="77" name="Arrow: Right 22">
            <a:extLst>
              <a:ext uri="{FF2B5EF4-FFF2-40B4-BE49-F238E27FC236}">
                <a16:creationId xmlns:a16="http://schemas.microsoft.com/office/drawing/2014/main" id="{7DFDB54C-E817-B819-9A34-DE89B3F8DE87}"/>
              </a:ext>
            </a:extLst>
          </p:cNvPr>
          <p:cNvSpPr/>
          <p:nvPr/>
        </p:nvSpPr>
        <p:spPr>
          <a:xfrm rot="5400000">
            <a:off x="5567304" y="4734764"/>
            <a:ext cx="1207826" cy="477302"/>
          </a:xfrm>
          <a:prstGeom prst="rightArrow">
            <a:avLst>
              <a:gd name="adj1" fmla="val 50000"/>
              <a:gd name="adj2" fmla="val 90541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b="1" noProof="0" dirty="0">
                <a:solidFill>
                  <a:schemeClr val="tx1"/>
                </a:solidFill>
              </a:rPr>
              <a:t>Diffusion O2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B8FA00A7-0033-A137-D704-15C9DAF4FDCF}"/>
              </a:ext>
            </a:extLst>
          </p:cNvPr>
          <p:cNvSpPr/>
          <p:nvPr/>
        </p:nvSpPr>
        <p:spPr>
          <a:xfrm>
            <a:off x="5311347" y="5605452"/>
            <a:ext cx="1935653" cy="5897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Capillaire</a:t>
            </a:r>
            <a:endParaRPr lang="fr-FR" sz="28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6099BB3-E2AC-53AF-4F5D-6C5EB8320811}"/>
              </a:ext>
            </a:extLst>
          </p:cNvPr>
          <p:cNvGrpSpPr/>
          <p:nvPr/>
        </p:nvGrpSpPr>
        <p:grpSpPr>
          <a:xfrm>
            <a:off x="578760" y="2723604"/>
            <a:ext cx="5269103" cy="1610562"/>
            <a:chOff x="578760" y="2723604"/>
            <a:chExt cx="5269103" cy="1610562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E8439F45-BEA5-B1B3-8EA7-14D9A51B1549}"/>
                </a:ext>
              </a:extLst>
            </p:cNvPr>
            <p:cNvSpPr txBox="1"/>
            <p:nvPr/>
          </p:nvSpPr>
          <p:spPr>
            <a:xfrm>
              <a:off x="578760" y="3934056"/>
              <a:ext cx="2029627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fr-FR"/>
              </a:defPPr>
              <a:lvl1pPr algn="ctr">
                <a:defRPr sz="2800" b="1">
                  <a:solidFill>
                    <a:srgbClr val="002060"/>
                  </a:solidFill>
                  <a:latin typeface="Calibri"/>
                  <a:ea typeface="Calibri"/>
                  <a:cs typeface="Calibri"/>
                </a:defRPr>
              </a:lvl1pPr>
            </a:lstStyle>
            <a:p>
              <a:r>
                <a:rPr lang="fr-FR" sz="2000" dirty="0">
                  <a:solidFill>
                    <a:srgbClr val="C00000"/>
                  </a:solidFill>
                </a:rPr>
                <a:t>Faible quantité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4BDCB635-0BF8-F20B-248D-3B8D3F8A5049}"/>
                </a:ext>
              </a:extLst>
            </p:cNvPr>
            <p:cNvSpPr txBox="1"/>
            <p:nvPr/>
          </p:nvSpPr>
          <p:spPr>
            <a:xfrm>
              <a:off x="3581797" y="2723604"/>
              <a:ext cx="2266066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fr-FR"/>
              </a:defPPr>
              <a:lvl1pPr algn="ctr">
                <a:defRPr sz="2000" b="1">
                  <a:solidFill>
                    <a:srgbClr val="C00000"/>
                  </a:solidFill>
                  <a:latin typeface="Calibri"/>
                  <a:ea typeface="Calibri"/>
                  <a:cs typeface="Calibri"/>
                </a:defRPr>
              </a:lvl1pPr>
            </a:lstStyle>
            <a:p>
              <a:r>
                <a:rPr lang="fr-FR" dirty="0"/>
                <a:t>Grande quantité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682580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E71FA-077C-2263-8333-35C11E1E5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2A1851-80EC-7B9D-24B7-44F98092A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398443"/>
            <a:ext cx="10277091" cy="470000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Appliquons maintenant cette loi pour expliquer les échanges respiratoires entre le poumon et le sang. </a:t>
            </a:r>
            <a:endParaRPr lang="fr-FR" noProof="0" dirty="0">
              <a:solidFill>
                <a:srgbClr val="FFFF00"/>
              </a:solidFill>
            </a:endParaRP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77F79BB3-98D8-6583-F303-D9A2DBDD0C1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25425" y="470257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" name="Groupe 31">
            <a:extLst>
              <a:ext uri="{FF2B5EF4-FFF2-40B4-BE49-F238E27FC236}">
                <a16:creationId xmlns:a16="http://schemas.microsoft.com/office/drawing/2014/main" id="{C80568CA-90C5-4244-4388-4A39D3D4AC76}"/>
              </a:ext>
            </a:extLst>
          </p:cNvPr>
          <p:cNvGrpSpPr/>
          <p:nvPr/>
        </p:nvGrpSpPr>
        <p:grpSpPr>
          <a:xfrm>
            <a:off x="333657" y="1106630"/>
            <a:ext cx="11037454" cy="399011"/>
            <a:chOff x="526472" y="1937789"/>
            <a:chExt cx="11037454" cy="399011"/>
          </a:xfrm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39EF0C7-7835-369D-0F42-95F8F0C5FE44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Expliquez les échanges respiratoires en appliquant la loi de la diffusion des gaz. </a:t>
              </a:r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790C52C7-A765-C64C-7DD7-89E371582849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3EE2B6D2-9BAC-CE6C-782C-357498DB173F}"/>
              </a:ext>
            </a:extLst>
          </p:cNvPr>
          <p:cNvSpPr/>
          <p:nvPr/>
        </p:nvSpPr>
        <p:spPr>
          <a:xfrm>
            <a:off x="469358" y="3343525"/>
            <a:ext cx="2133195" cy="301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rgbClr val="1D6FA9"/>
                </a:solidFill>
              </a:rPr>
              <a:t>Sang entrant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208085DC-F495-8A59-612D-C600F3481E1F}"/>
              </a:ext>
            </a:extLst>
          </p:cNvPr>
          <p:cNvSpPr/>
          <p:nvPr/>
        </p:nvSpPr>
        <p:spPr>
          <a:xfrm>
            <a:off x="9439961" y="3279359"/>
            <a:ext cx="2064841" cy="250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rgbClr val="FF0000"/>
                </a:solidFill>
              </a:rPr>
              <a:t>Sang sortant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D0F0EEF-3A38-2104-C575-84E276121949}"/>
              </a:ext>
            </a:extLst>
          </p:cNvPr>
          <p:cNvSpPr/>
          <p:nvPr/>
        </p:nvSpPr>
        <p:spPr>
          <a:xfrm>
            <a:off x="6824752" y="1840241"/>
            <a:ext cx="1494377" cy="372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accent5">
                    <a:lumMod val="75000"/>
                  </a:schemeClr>
                </a:solidFill>
              </a:rPr>
              <a:t>Air expiré 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D64E5FE-EA7C-7113-AA7C-EEBBDAC067D3}"/>
              </a:ext>
            </a:extLst>
          </p:cNvPr>
          <p:cNvSpPr/>
          <p:nvPr/>
        </p:nvSpPr>
        <p:spPr>
          <a:xfrm>
            <a:off x="4297510" y="1840241"/>
            <a:ext cx="1399115" cy="3573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accent5">
                    <a:lumMod val="75000"/>
                  </a:schemeClr>
                </a:solidFill>
              </a:rPr>
              <a:t>Air inspiré </a:t>
            </a:r>
          </a:p>
        </p:txBody>
      </p:sp>
      <p:pic>
        <p:nvPicPr>
          <p:cNvPr id="64" name="Image 63">
            <a:extLst>
              <a:ext uri="{FF2B5EF4-FFF2-40B4-BE49-F238E27FC236}">
                <a16:creationId xmlns:a16="http://schemas.microsoft.com/office/drawing/2014/main" id="{3F94F57E-71C6-2495-63E9-103EF76C751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05" b="10406"/>
          <a:stretch>
            <a:fillRect/>
          </a:stretch>
        </p:blipFill>
        <p:spPr>
          <a:xfrm>
            <a:off x="2045229" y="2367163"/>
            <a:ext cx="7719257" cy="3793550"/>
          </a:xfrm>
          <a:prstGeom prst="rect">
            <a:avLst/>
          </a:prstGeom>
        </p:spPr>
      </p:pic>
      <p:sp>
        <p:nvSpPr>
          <p:cNvPr id="65" name="Flèche : droite 64">
            <a:extLst>
              <a:ext uri="{FF2B5EF4-FFF2-40B4-BE49-F238E27FC236}">
                <a16:creationId xmlns:a16="http://schemas.microsoft.com/office/drawing/2014/main" id="{6CAAB671-8750-DB27-F293-88A041E85B0B}"/>
              </a:ext>
            </a:extLst>
          </p:cNvPr>
          <p:cNvSpPr/>
          <p:nvPr/>
        </p:nvSpPr>
        <p:spPr>
          <a:xfrm>
            <a:off x="2602553" y="3313255"/>
            <a:ext cx="439270" cy="302774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66" name="Flèche : droite 65">
            <a:extLst>
              <a:ext uri="{FF2B5EF4-FFF2-40B4-BE49-F238E27FC236}">
                <a16:creationId xmlns:a16="http://schemas.microsoft.com/office/drawing/2014/main" id="{50D6C493-938A-1C85-0AD5-DDCB246D7C97}"/>
              </a:ext>
            </a:extLst>
          </p:cNvPr>
          <p:cNvSpPr/>
          <p:nvPr/>
        </p:nvSpPr>
        <p:spPr>
          <a:xfrm>
            <a:off x="9185783" y="3253355"/>
            <a:ext cx="439270" cy="30277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67" name="Arc 66">
            <a:extLst>
              <a:ext uri="{FF2B5EF4-FFF2-40B4-BE49-F238E27FC236}">
                <a16:creationId xmlns:a16="http://schemas.microsoft.com/office/drawing/2014/main" id="{6E13C7DF-5472-DD3E-9B23-A00EE99EC0C4}"/>
              </a:ext>
            </a:extLst>
          </p:cNvPr>
          <p:cNvSpPr/>
          <p:nvPr/>
        </p:nvSpPr>
        <p:spPr>
          <a:xfrm rot="501466">
            <a:off x="5303173" y="2262947"/>
            <a:ext cx="914400" cy="914400"/>
          </a:xfrm>
          <a:prstGeom prst="arc">
            <a:avLst>
              <a:gd name="adj1" fmla="val 16200000"/>
              <a:gd name="adj2" fmla="val 1653169"/>
            </a:avLst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68" name="Arc 67">
            <a:extLst>
              <a:ext uri="{FF2B5EF4-FFF2-40B4-BE49-F238E27FC236}">
                <a16:creationId xmlns:a16="http://schemas.microsoft.com/office/drawing/2014/main" id="{3E0FAB63-6A9C-4796-3064-8296224A5420}"/>
              </a:ext>
            </a:extLst>
          </p:cNvPr>
          <p:cNvSpPr/>
          <p:nvPr/>
        </p:nvSpPr>
        <p:spPr>
          <a:xfrm flipH="1">
            <a:off x="6365171" y="2235088"/>
            <a:ext cx="914400" cy="914400"/>
          </a:xfrm>
          <a:prstGeom prst="arc">
            <a:avLst>
              <a:gd name="adj1" fmla="val 16200000"/>
              <a:gd name="adj2" fmla="val 1653169"/>
            </a:avLst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2AF1A2D3-9376-A6C2-BD95-98F487BD3C0B}"/>
              </a:ext>
            </a:extLst>
          </p:cNvPr>
          <p:cNvSpPr/>
          <p:nvPr/>
        </p:nvSpPr>
        <p:spPr>
          <a:xfrm>
            <a:off x="5241572" y="3904690"/>
            <a:ext cx="1935653" cy="5897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Alvéole</a:t>
            </a:r>
            <a:endParaRPr lang="fr-FR" sz="28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ZoneTexte 69">
                <a:extLst>
                  <a:ext uri="{FF2B5EF4-FFF2-40B4-BE49-F238E27FC236}">
                    <a16:creationId xmlns:a16="http://schemas.microsoft.com/office/drawing/2014/main" id="{310B3436-7877-228B-BD07-E3CF03C69D3E}"/>
                  </a:ext>
                </a:extLst>
              </p:cNvPr>
              <p:cNvSpPr txBox="1"/>
              <p:nvPr/>
            </p:nvSpPr>
            <p:spPr>
              <a:xfrm>
                <a:off x="352742" y="3731746"/>
                <a:ext cx="3792538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3200" b="1" i="1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FR" sz="3200" b="1" i="0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𝐏𝐚𝐮𝐯𝐫𝐞</m:t>
                        </m:r>
                        <m:r>
                          <a:rPr lang="fr-FR" sz="3200" b="1" i="0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3200" b="1" i="0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𝐞𝐧</m:t>
                        </m:r>
                        <m:r>
                          <a:rPr lang="fr-FR" sz="3200" b="1" i="0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32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𝐎</m:t>
                        </m:r>
                      </m:e>
                      <m:sub>
                        <m:r>
                          <a:rPr lang="fr-FR" sz="32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sz="32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32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:15%</a:t>
                </a:r>
                <a:endParaRPr lang="fr-FR" sz="3200" b="1" noProof="0" dirty="0">
                  <a:solidFill>
                    <a:schemeClr val="tx1"/>
                  </a:solidFill>
                  <a:latin typeface="+mj-lt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0" name="ZoneTexte 69">
                <a:extLst>
                  <a:ext uri="{FF2B5EF4-FFF2-40B4-BE49-F238E27FC236}">
                    <a16:creationId xmlns:a16="http://schemas.microsoft.com/office/drawing/2014/main" id="{310B3436-7877-228B-BD07-E3CF03C69D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42" y="3731746"/>
                <a:ext cx="3792538" cy="584775"/>
              </a:xfrm>
              <a:prstGeom prst="rect">
                <a:avLst/>
              </a:prstGeom>
              <a:blipFill>
                <a:blip r:embed="rId4"/>
                <a:stretch>
                  <a:fillRect t="-12500" r="-2090" b="-343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ZoneTexte 70">
            <a:extLst>
              <a:ext uri="{FF2B5EF4-FFF2-40B4-BE49-F238E27FC236}">
                <a16:creationId xmlns:a16="http://schemas.microsoft.com/office/drawing/2014/main" id="{D96779B9-B04C-7499-669B-7CDD2001EC03}"/>
              </a:ext>
            </a:extLst>
          </p:cNvPr>
          <p:cNvSpPr txBox="1"/>
          <p:nvPr/>
        </p:nvSpPr>
        <p:spPr>
          <a:xfrm>
            <a:off x="489411" y="6332818"/>
            <a:ext cx="114263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ZoneTexte 71">
                <a:extLst>
                  <a:ext uri="{FF2B5EF4-FFF2-40B4-BE49-F238E27FC236}">
                    <a16:creationId xmlns:a16="http://schemas.microsoft.com/office/drawing/2014/main" id="{FFC2ADF6-9506-2F80-6501-30D809EDAA90}"/>
                  </a:ext>
                </a:extLst>
              </p:cNvPr>
              <p:cNvSpPr txBox="1"/>
              <p:nvPr/>
            </p:nvSpPr>
            <p:spPr>
              <a:xfrm>
                <a:off x="1965960" y="2395922"/>
                <a:ext cx="3831617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>
                <a:defPPr>
                  <a:defRPr lang="fr-FR"/>
                </a:defPPr>
                <a:lvl1pPr algn="ctr">
                  <a:defRPr sz="3200" b="1" i="1"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𝐑𝐢𝐜𝐡𝐞</m:t>
                        </m:r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𝐞𝐧</m:t>
                        </m:r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i="0" noProof="0">
                            <a:latin typeface="Cambria Math" panose="02040503050406030204" pitchFamily="18" charset="0"/>
                          </a:rPr>
                          <m:t>𝐎</m:t>
                        </m:r>
                      </m:e>
                      <m:sub>
                        <m:r>
                          <a:rPr lang="fr-FR" i="0" noProof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i="0" noProof="0" dirty="0"/>
                  <a:t> </a:t>
                </a:r>
                <a:r>
                  <a:rPr lang="fr-FR" i="0" noProof="0" dirty="0">
                    <a:sym typeface="Wingdings" panose="05000000000000000000" pitchFamily="2" charset="2"/>
                  </a:rPr>
                  <a:t>: 21% </a:t>
                </a:r>
                <a:endParaRPr lang="fr-FR" i="0" noProof="0" dirty="0"/>
              </a:p>
            </p:txBody>
          </p:sp>
        </mc:Choice>
        <mc:Fallback xmlns="">
          <p:sp>
            <p:nvSpPr>
              <p:cNvPr id="72" name="ZoneTexte 71">
                <a:extLst>
                  <a:ext uri="{FF2B5EF4-FFF2-40B4-BE49-F238E27FC236}">
                    <a16:creationId xmlns:a16="http://schemas.microsoft.com/office/drawing/2014/main" id="{FFC2ADF6-9506-2F80-6501-30D809EDAA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5960" y="2395922"/>
                <a:ext cx="3831617" cy="584775"/>
              </a:xfrm>
              <a:prstGeom prst="rect">
                <a:avLst/>
              </a:prstGeom>
              <a:blipFill>
                <a:blip r:embed="rId5"/>
                <a:stretch>
                  <a:fillRect t="-12500" r="-2070" b="-343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ZoneTexte 72">
                <a:extLst>
                  <a:ext uri="{FF2B5EF4-FFF2-40B4-BE49-F238E27FC236}">
                    <a16:creationId xmlns:a16="http://schemas.microsoft.com/office/drawing/2014/main" id="{D9C34C30-71C4-6195-5AB3-01CD82BB3D24}"/>
                  </a:ext>
                </a:extLst>
              </p:cNvPr>
              <p:cNvSpPr txBox="1"/>
              <p:nvPr/>
            </p:nvSpPr>
            <p:spPr>
              <a:xfrm>
                <a:off x="6890513" y="2385432"/>
                <a:ext cx="383844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fr-FR"/>
                </a:defPPr>
                <a:lvl1pPr algn="ctr">
                  <a:defRPr sz="3200" b="1"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𝐏𝐚𝐮𝐯𝐫𝐞</m:t>
                        </m:r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𝐞𝐧</m:t>
                        </m:r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noProof="0">
                            <a:latin typeface="Cambria Math" panose="02040503050406030204" pitchFamily="18" charset="0"/>
                          </a:rPr>
                          <m:t>𝐎</m:t>
                        </m:r>
                      </m:e>
                      <m:sub>
                        <m:r>
                          <a:rPr lang="fr-FR" noProof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noProof="0" dirty="0"/>
                  <a:t> </a:t>
                </a:r>
                <a:r>
                  <a:rPr lang="fr-FR" noProof="0" dirty="0">
                    <a:sym typeface="Wingdings" panose="05000000000000000000" pitchFamily="2" charset="2"/>
                  </a:rPr>
                  <a:t>: 16%</a:t>
                </a:r>
                <a:endParaRPr lang="fr-FR" noProof="0" dirty="0"/>
              </a:p>
            </p:txBody>
          </p:sp>
        </mc:Choice>
        <mc:Fallback xmlns="">
          <p:sp>
            <p:nvSpPr>
              <p:cNvPr id="73" name="ZoneTexte 72">
                <a:extLst>
                  <a:ext uri="{FF2B5EF4-FFF2-40B4-BE49-F238E27FC236}">
                    <a16:creationId xmlns:a16="http://schemas.microsoft.com/office/drawing/2014/main" id="{D9C34C30-71C4-6195-5AB3-01CD82BB3D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0513" y="2385432"/>
                <a:ext cx="3838447" cy="584775"/>
              </a:xfrm>
              <a:prstGeom prst="rect">
                <a:avLst/>
              </a:prstGeom>
              <a:blipFill>
                <a:blip r:embed="rId6"/>
                <a:stretch>
                  <a:fillRect t="-12500" r="-2540" b="-343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ZoneTexte 73">
                <a:extLst>
                  <a:ext uri="{FF2B5EF4-FFF2-40B4-BE49-F238E27FC236}">
                    <a16:creationId xmlns:a16="http://schemas.microsoft.com/office/drawing/2014/main" id="{077E3C5E-5C6D-1972-2D78-ACDE46204EA6}"/>
                  </a:ext>
                </a:extLst>
              </p:cNvPr>
              <p:cNvSpPr txBox="1"/>
              <p:nvPr/>
            </p:nvSpPr>
            <p:spPr>
              <a:xfrm>
                <a:off x="8138160" y="3632619"/>
                <a:ext cx="3820159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>
                <a:defPPr>
                  <a:defRPr lang="fr-FR"/>
                </a:defPPr>
                <a:lvl1pPr algn="ctr">
                  <a:defRPr sz="3200" b="1"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𝐑𝐢𝐜𝐡𝐞</m:t>
                        </m:r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𝐞𝐧</m:t>
                        </m:r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noProof="0">
                            <a:latin typeface="Cambria Math" panose="02040503050406030204" pitchFamily="18" charset="0"/>
                          </a:rPr>
                          <m:t>𝐎</m:t>
                        </m:r>
                      </m:e>
                      <m:sub>
                        <m:r>
                          <a:rPr lang="fr-FR" noProof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noProof="0" dirty="0"/>
                  <a:t> </a:t>
                </a:r>
                <a:r>
                  <a:rPr lang="fr-FR" noProof="0" dirty="0">
                    <a:sym typeface="Wingdings" panose="05000000000000000000" pitchFamily="2" charset="2"/>
                  </a:rPr>
                  <a:t>: 20%</a:t>
                </a:r>
                <a:endParaRPr lang="fr-FR" noProof="0" dirty="0"/>
              </a:p>
            </p:txBody>
          </p:sp>
        </mc:Choice>
        <mc:Fallback xmlns="">
          <p:sp>
            <p:nvSpPr>
              <p:cNvPr id="74" name="ZoneTexte 73">
                <a:extLst>
                  <a:ext uri="{FF2B5EF4-FFF2-40B4-BE49-F238E27FC236}">
                    <a16:creationId xmlns:a16="http://schemas.microsoft.com/office/drawing/2014/main" id="{077E3C5E-5C6D-1972-2D78-ACDE46204E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8160" y="3632619"/>
                <a:ext cx="3820159" cy="584775"/>
              </a:xfrm>
              <a:prstGeom prst="rect">
                <a:avLst/>
              </a:prstGeom>
              <a:blipFill>
                <a:blip r:embed="rId7"/>
                <a:stretch>
                  <a:fillRect t="-12500" r="-319" b="-343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Arrow: Right 22">
            <a:extLst>
              <a:ext uri="{FF2B5EF4-FFF2-40B4-BE49-F238E27FC236}">
                <a16:creationId xmlns:a16="http://schemas.microsoft.com/office/drawing/2014/main" id="{5898CC2D-0D52-A82E-5D44-B917C02D8A2D}"/>
              </a:ext>
            </a:extLst>
          </p:cNvPr>
          <p:cNvSpPr/>
          <p:nvPr/>
        </p:nvSpPr>
        <p:spPr>
          <a:xfrm rot="5400000">
            <a:off x="5567304" y="4887164"/>
            <a:ext cx="1207826" cy="477302"/>
          </a:xfrm>
          <a:prstGeom prst="rightArrow">
            <a:avLst>
              <a:gd name="adj1" fmla="val 50000"/>
              <a:gd name="adj2" fmla="val 90541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b="1" noProof="0" dirty="0">
                <a:solidFill>
                  <a:schemeClr val="tx1"/>
                </a:solidFill>
              </a:rPr>
              <a:t>Diffusion O2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537AFE46-FA86-0E7D-5DC9-AB4D0277FCC7}"/>
              </a:ext>
            </a:extLst>
          </p:cNvPr>
          <p:cNvSpPr/>
          <p:nvPr/>
        </p:nvSpPr>
        <p:spPr>
          <a:xfrm>
            <a:off x="5250387" y="5879772"/>
            <a:ext cx="1935653" cy="5897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Capillaire</a:t>
            </a:r>
            <a:endParaRPr lang="fr-FR" sz="28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830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2EB19-AC9E-BCA4-7CCE-D793EC7AF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22A49D-933B-8E2F-CCE8-A8563CBFE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398443"/>
            <a:ext cx="10277091" cy="470000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Appliquons maintenant cette loi pour expliquer les échanges respiratoires entre le poumon et le sang. </a:t>
            </a:r>
            <a:endParaRPr lang="fr-FR" noProof="0" dirty="0">
              <a:solidFill>
                <a:srgbClr val="FFFF00"/>
              </a:solidFill>
            </a:endParaRP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98ED23BF-D782-71D6-BBF4-810A1A7E2A2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25425" y="470257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352DAAD5-A486-D859-C2D4-47E2ACBCFC5D}"/>
              </a:ext>
            </a:extLst>
          </p:cNvPr>
          <p:cNvSpPr txBox="1"/>
          <p:nvPr/>
        </p:nvSpPr>
        <p:spPr>
          <a:xfrm>
            <a:off x="355401" y="1542586"/>
            <a:ext cx="603523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defRPr sz="20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srgbClr val="C00000"/>
                </a:solidFill>
                <a:sym typeface="Wingdings" panose="05000000000000000000" pitchFamily="2" charset="2"/>
              </a:rPr>
              <a:t>2</a:t>
            </a:r>
            <a:r>
              <a:rPr lang="fr-FR" dirty="0">
                <a:sym typeface="Wingdings" panose="05000000000000000000" pitchFamily="2" charset="2"/>
              </a:rPr>
              <a:t> . je précise le sens de la diffusion du CO2 </a:t>
            </a:r>
            <a:endParaRPr lang="fr-FR" dirty="0"/>
          </a:p>
        </p:txBody>
      </p: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7C3456FF-2205-DC24-E20C-EB9D583FA93F}"/>
              </a:ext>
            </a:extLst>
          </p:cNvPr>
          <p:cNvGrpSpPr/>
          <p:nvPr/>
        </p:nvGrpSpPr>
        <p:grpSpPr>
          <a:xfrm>
            <a:off x="333657" y="1106630"/>
            <a:ext cx="11037454" cy="399011"/>
            <a:chOff x="526472" y="1937789"/>
            <a:chExt cx="11037454" cy="399011"/>
          </a:xfrm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D7E1CBD-A77B-EFE6-CEE9-AFD85FC9834D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Expliquez les échanges respiratoires en appliquant la loi de diffusion des gaz. </a:t>
              </a:r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A0071F25-E13B-FB52-75ED-E5C1FF1A7704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89779B11-7345-5801-5B72-69CEEFA92E92}"/>
              </a:ext>
            </a:extLst>
          </p:cNvPr>
          <p:cNvSpPr/>
          <p:nvPr/>
        </p:nvSpPr>
        <p:spPr>
          <a:xfrm>
            <a:off x="469358" y="3191125"/>
            <a:ext cx="2133195" cy="301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rgbClr val="1D6FA9"/>
                </a:solidFill>
              </a:rPr>
              <a:t>Sang entrant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ABA859F9-C3B9-5A55-A5E1-3CF1CF16AE05}"/>
              </a:ext>
            </a:extLst>
          </p:cNvPr>
          <p:cNvSpPr/>
          <p:nvPr/>
        </p:nvSpPr>
        <p:spPr>
          <a:xfrm>
            <a:off x="9439961" y="3126959"/>
            <a:ext cx="2064841" cy="250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rgbClr val="FF0000"/>
                </a:solidFill>
              </a:rPr>
              <a:t>Sang sortant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121452D8-B645-E867-282E-F194773FB692}"/>
              </a:ext>
            </a:extLst>
          </p:cNvPr>
          <p:cNvSpPr/>
          <p:nvPr/>
        </p:nvSpPr>
        <p:spPr>
          <a:xfrm>
            <a:off x="6824752" y="1840241"/>
            <a:ext cx="1494377" cy="372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accent5">
                    <a:lumMod val="75000"/>
                  </a:schemeClr>
                </a:solidFill>
              </a:rPr>
              <a:t>Air expiré 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AD763C7A-FC71-7132-32B5-7151BA326C55}"/>
              </a:ext>
            </a:extLst>
          </p:cNvPr>
          <p:cNvSpPr/>
          <p:nvPr/>
        </p:nvSpPr>
        <p:spPr>
          <a:xfrm>
            <a:off x="4155270" y="1840241"/>
            <a:ext cx="1399115" cy="3573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accent5">
                    <a:lumMod val="75000"/>
                  </a:schemeClr>
                </a:solidFill>
              </a:rPr>
              <a:t>Air inspiré </a:t>
            </a:r>
          </a:p>
        </p:txBody>
      </p:sp>
      <p:pic>
        <p:nvPicPr>
          <p:cNvPr id="64" name="Image 63">
            <a:extLst>
              <a:ext uri="{FF2B5EF4-FFF2-40B4-BE49-F238E27FC236}">
                <a16:creationId xmlns:a16="http://schemas.microsoft.com/office/drawing/2014/main" id="{279855BC-78CC-4928-9F4F-2D2E7FA991A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05" b="10406"/>
          <a:stretch>
            <a:fillRect/>
          </a:stretch>
        </p:blipFill>
        <p:spPr>
          <a:xfrm>
            <a:off x="2045229" y="2214763"/>
            <a:ext cx="7719257" cy="3793550"/>
          </a:xfrm>
          <a:prstGeom prst="rect">
            <a:avLst/>
          </a:prstGeom>
        </p:spPr>
      </p:pic>
      <p:sp>
        <p:nvSpPr>
          <p:cNvPr id="65" name="Flèche : droite 64">
            <a:extLst>
              <a:ext uri="{FF2B5EF4-FFF2-40B4-BE49-F238E27FC236}">
                <a16:creationId xmlns:a16="http://schemas.microsoft.com/office/drawing/2014/main" id="{7479B459-BC9E-09F4-2166-DC50D4CE9249}"/>
              </a:ext>
            </a:extLst>
          </p:cNvPr>
          <p:cNvSpPr/>
          <p:nvPr/>
        </p:nvSpPr>
        <p:spPr>
          <a:xfrm>
            <a:off x="2602553" y="3160855"/>
            <a:ext cx="439270" cy="302774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66" name="Flèche : droite 65">
            <a:extLst>
              <a:ext uri="{FF2B5EF4-FFF2-40B4-BE49-F238E27FC236}">
                <a16:creationId xmlns:a16="http://schemas.microsoft.com/office/drawing/2014/main" id="{339E2F53-9069-91B4-06D1-CF964085C3D4}"/>
              </a:ext>
            </a:extLst>
          </p:cNvPr>
          <p:cNvSpPr/>
          <p:nvPr/>
        </p:nvSpPr>
        <p:spPr>
          <a:xfrm>
            <a:off x="9185783" y="3100955"/>
            <a:ext cx="439270" cy="30277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67" name="Arc 66">
            <a:extLst>
              <a:ext uri="{FF2B5EF4-FFF2-40B4-BE49-F238E27FC236}">
                <a16:creationId xmlns:a16="http://schemas.microsoft.com/office/drawing/2014/main" id="{71E0FB28-E128-1AE9-0FA0-462A89AABFFD}"/>
              </a:ext>
            </a:extLst>
          </p:cNvPr>
          <p:cNvSpPr/>
          <p:nvPr/>
        </p:nvSpPr>
        <p:spPr>
          <a:xfrm rot="501466">
            <a:off x="5303173" y="2110547"/>
            <a:ext cx="914400" cy="914400"/>
          </a:xfrm>
          <a:prstGeom prst="arc">
            <a:avLst>
              <a:gd name="adj1" fmla="val 16200000"/>
              <a:gd name="adj2" fmla="val 1653169"/>
            </a:avLst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68" name="Arc 67">
            <a:extLst>
              <a:ext uri="{FF2B5EF4-FFF2-40B4-BE49-F238E27FC236}">
                <a16:creationId xmlns:a16="http://schemas.microsoft.com/office/drawing/2014/main" id="{7F85FD2C-740F-C8CD-60B7-B6DF9C75EEF8}"/>
              </a:ext>
            </a:extLst>
          </p:cNvPr>
          <p:cNvSpPr/>
          <p:nvPr/>
        </p:nvSpPr>
        <p:spPr>
          <a:xfrm flipH="1">
            <a:off x="6365171" y="2082688"/>
            <a:ext cx="914400" cy="914400"/>
          </a:xfrm>
          <a:prstGeom prst="arc">
            <a:avLst>
              <a:gd name="adj1" fmla="val 16200000"/>
              <a:gd name="adj2" fmla="val 1653169"/>
            </a:avLst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36C55A36-A2EA-99DF-13F4-B8967364374E}"/>
              </a:ext>
            </a:extLst>
          </p:cNvPr>
          <p:cNvSpPr/>
          <p:nvPr/>
        </p:nvSpPr>
        <p:spPr>
          <a:xfrm>
            <a:off x="5241572" y="3752290"/>
            <a:ext cx="1935653" cy="5897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Alvéole</a:t>
            </a:r>
            <a:endParaRPr lang="fr-FR" sz="28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ZoneTexte 69">
                <a:extLst>
                  <a:ext uri="{FF2B5EF4-FFF2-40B4-BE49-F238E27FC236}">
                    <a16:creationId xmlns:a16="http://schemas.microsoft.com/office/drawing/2014/main" id="{85AB3DD7-B41E-8BF3-8ABF-E911F4DB9C4E}"/>
                  </a:ext>
                </a:extLst>
              </p:cNvPr>
              <p:cNvSpPr txBox="1"/>
              <p:nvPr/>
            </p:nvSpPr>
            <p:spPr>
              <a:xfrm>
                <a:off x="540702" y="3432026"/>
                <a:ext cx="213392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3200" b="1" i="1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FR" sz="3200" b="1" i="0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𝐂</m:t>
                        </m:r>
                        <m:r>
                          <a:rPr lang="fr-FR" sz="32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𝐎</m:t>
                        </m:r>
                      </m:e>
                      <m:sub>
                        <m:r>
                          <a:rPr lang="fr-FR" sz="32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sz="32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32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:53%</a:t>
                </a:r>
                <a:endParaRPr lang="fr-FR" sz="3200" b="1" noProof="0" dirty="0">
                  <a:solidFill>
                    <a:schemeClr val="tx1"/>
                  </a:solidFill>
                  <a:latin typeface="+mj-lt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0" name="ZoneTexte 69">
                <a:extLst>
                  <a:ext uri="{FF2B5EF4-FFF2-40B4-BE49-F238E27FC236}">
                    <a16:creationId xmlns:a16="http://schemas.microsoft.com/office/drawing/2014/main" id="{85AB3DD7-B41E-8BF3-8ABF-E911F4DB9C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702" y="3432026"/>
                <a:ext cx="2133929" cy="584775"/>
              </a:xfrm>
              <a:prstGeom prst="rect">
                <a:avLst/>
              </a:prstGeom>
              <a:blipFill>
                <a:blip r:embed="rId4"/>
                <a:stretch>
                  <a:fillRect t="-12500" r="-1143" b="-343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ZoneTexte 70">
            <a:extLst>
              <a:ext uri="{FF2B5EF4-FFF2-40B4-BE49-F238E27FC236}">
                <a16:creationId xmlns:a16="http://schemas.microsoft.com/office/drawing/2014/main" id="{DEAE3B49-5DC9-D1AA-CAB8-1345198D355C}"/>
              </a:ext>
            </a:extLst>
          </p:cNvPr>
          <p:cNvSpPr txBox="1"/>
          <p:nvPr/>
        </p:nvSpPr>
        <p:spPr>
          <a:xfrm>
            <a:off x="489411" y="6180418"/>
            <a:ext cx="114263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dioxyde de carbone </a:t>
            </a:r>
            <a:r>
              <a:rPr lang="fr-FR" sz="2400" b="1" noProof="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diffuse</a:t>
            </a:r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 sang capillaire </a:t>
            </a:r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vers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alvéolaire. </a:t>
            </a:r>
            <a:endParaRPr lang="fr-FR" sz="2400" b="1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ZoneTexte 71">
                <a:extLst>
                  <a:ext uri="{FF2B5EF4-FFF2-40B4-BE49-F238E27FC236}">
                    <a16:creationId xmlns:a16="http://schemas.microsoft.com/office/drawing/2014/main" id="{4699A7A8-F984-7A65-E392-D850167562E3}"/>
                  </a:ext>
                </a:extLst>
              </p:cNvPr>
              <p:cNvSpPr txBox="1"/>
              <p:nvPr/>
            </p:nvSpPr>
            <p:spPr>
              <a:xfrm>
                <a:off x="3567360" y="2243522"/>
                <a:ext cx="2311497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>
                <a:defPPr>
                  <a:defRPr lang="fr-FR"/>
                </a:defPPr>
                <a:lvl1pPr algn="ctr">
                  <a:defRPr sz="3200" b="1" i="1"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𝐂</m:t>
                        </m:r>
                        <m:r>
                          <a:rPr lang="fr-FR" i="0" noProof="0">
                            <a:latin typeface="Cambria Math" panose="02040503050406030204" pitchFamily="18" charset="0"/>
                          </a:rPr>
                          <m:t>𝐎</m:t>
                        </m:r>
                      </m:e>
                      <m:sub>
                        <m:r>
                          <a:rPr lang="fr-FR" i="0" noProof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i="0" noProof="0" dirty="0"/>
                  <a:t> </a:t>
                </a:r>
                <a:r>
                  <a:rPr lang="fr-FR" i="0" noProof="0" dirty="0">
                    <a:sym typeface="Wingdings" panose="05000000000000000000" pitchFamily="2" charset="2"/>
                  </a:rPr>
                  <a:t>: 0,03%</a:t>
                </a:r>
                <a:endParaRPr lang="fr-FR" i="0" noProof="0" dirty="0"/>
              </a:p>
            </p:txBody>
          </p:sp>
        </mc:Choice>
        <mc:Fallback xmlns="">
          <p:sp>
            <p:nvSpPr>
              <p:cNvPr id="72" name="ZoneTexte 71">
                <a:extLst>
                  <a:ext uri="{FF2B5EF4-FFF2-40B4-BE49-F238E27FC236}">
                    <a16:creationId xmlns:a16="http://schemas.microsoft.com/office/drawing/2014/main" id="{4699A7A8-F984-7A65-E392-D850167562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7360" y="2243522"/>
                <a:ext cx="2311497" cy="584775"/>
              </a:xfrm>
              <a:prstGeom prst="rect">
                <a:avLst/>
              </a:prstGeom>
              <a:blipFill>
                <a:blip r:embed="rId5"/>
                <a:stretch>
                  <a:fillRect t="-12500" r="-6069" b="-343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ZoneTexte 72">
                <a:extLst>
                  <a:ext uri="{FF2B5EF4-FFF2-40B4-BE49-F238E27FC236}">
                    <a16:creationId xmlns:a16="http://schemas.microsoft.com/office/drawing/2014/main" id="{95B4A88C-06DE-B8CD-B15D-33EFFA5F0E4E}"/>
                  </a:ext>
                </a:extLst>
              </p:cNvPr>
              <p:cNvSpPr txBox="1"/>
              <p:nvPr/>
            </p:nvSpPr>
            <p:spPr>
              <a:xfrm>
                <a:off x="6747758" y="2233032"/>
                <a:ext cx="213392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fr-FR"/>
                </a:defPPr>
                <a:lvl1pPr algn="ctr">
                  <a:defRPr sz="3200" b="1"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𝐂</m:t>
                        </m:r>
                        <m:r>
                          <a:rPr lang="fr-FR" noProof="0">
                            <a:latin typeface="Cambria Math" panose="02040503050406030204" pitchFamily="18" charset="0"/>
                          </a:rPr>
                          <m:t>𝐎</m:t>
                        </m:r>
                      </m:e>
                      <m:sub>
                        <m:r>
                          <a:rPr lang="fr-FR" noProof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noProof="0" dirty="0"/>
                  <a:t> </a:t>
                </a:r>
                <a:r>
                  <a:rPr lang="fr-FR" noProof="0" dirty="0">
                    <a:sym typeface="Wingdings" panose="05000000000000000000" pitchFamily="2" charset="2"/>
                  </a:rPr>
                  <a:t>: 4,5%</a:t>
                </a:r>
                <a:endParaRPr lang="fr-FR" noProof="0" dirty="0"/>
              </a:p>
            </p:txBody>
          </p:sp>
        </mc:Choice>
        <mc:Fallback xmlns="">
          <p:sp>
            <p:nvSpPr>
              <p:cNvPr id="73" name="ZoneTexte 72">
                <a:extLst>
                  <a:ext uri="{FF2B5EF4-FFF2-40B4-BE49-F238E27FC236}">
                    <a16:creationId xmlns:a16="http://schemas.microsoft.com/office/drawing/2014/main" id="{95B4A88C-06DE-B8CD-B15D-33EFFA5F0E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7758" y="2233032"/>
                <a:ext cx="2133929" cy="584775"/>
              </a:xfrm>
              <a:prstGeom prst="rect">
                <a:avLst/>
              </a:prstGeom>
              <a:blipFill>
                <a:blip r:embed="rId6"/>
                <a:stretch>
                  <a:fillRect t="-12500" r="-5429" b="-343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ZoneTexte 73">
                <a:extLst>
                  <a:ext uri="{FF2B5EF4-FFF2-40B4-BE49-F238E27FC236}">
                    <a16:creationId xmlns:a16="http://schemas.microsoft.com/office/drawing/2014/main" id="{40D168EF-DA35-09FE-96EA-B406AF401822}"/>
                  </a:ext>
                </a:extLst>
              </p:cNvPr>
              <p:cNvSpPr txBox="1"/>
              <p:nvPr/>
            </p:nvSpPr>
            <p:spPr>
              <a:xfrm>
                <a:off x="9275295" y="3480219"/>
                <a:ext cx="2133929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>
                <a:defPPr>
                  <a:defRPr lang="fr-FR"/>
                </a:defPPr>
                <a:lvl1pPr algn="ctr">
                  <a:defRPr sz="3200" b="1"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noProof="0">
                            <a:latin typeface="Cambria Math" panose="02040503050406030204" pitchFamily="18" charset="0"/>
                          </a:rPr>
                          <m:t>𝐎</m:t>
                        </m:r>
                      </m:e>
                      <m:sub>
                        <m:r>
                          <a:rPr lang="fr-FR" noProof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noProof="0" dirty="0"/>
                  <a:t> </a:t>
                </a:r>
                <a:r>
                  <a:rPr lang="fr-FR" noProof="0" dirty="0">
                    <a:sym typeface="Wingdings" panose="05000000000000000000" pitchFamily="2" charset="2"/>
                  </a:rPr>
                  <a:t>: 49%</a:t>
                </a:r>
                <a:endParaRPr lang="fr-FR" noProof="0" dirty="0"/>
              </a:p>
            </p:txBody>
          </p:sp>
        </mc:Choice>
        <mc:Fallback xmlns="">
          <p:sp>
            <p:nvSpPr>
              <p:cNvPr id="74" name="ZoneTexte 73">
                <a:extLst>
                  <a:ext uri="{FF2B5EF4-FFF2-40B4-BE49-F238E27FC236}">
                    <a16:creationId xmlns:a16="http://schemas.microsoft.com/office/drawing/2014/main" id="{40D168EF-DA35-09FE-96EA-B406AF4018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5295" y="3480219"/>
                <a:ext cx="2133929" cy="584775"/>
              </a:xfrm>
              <a:prstGeom prst="rect">
                <a:avLst/>
              </a:prstGeom>
              <a:blipFill>
                <a:blip r:embed="rId7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Rectangle 74">
            <a:extLst>
              <a:ext uri="{FF2B5EF4-FFF2-40B4-BE49-F238E27FC236}">
                <a16:creationId xmlns:a16="http://schemas.microsoft.com/office/drawing/2014/main" id="{6910BAF1-BE3D-BCC3-DBAF-47D8648E573F}"/>
              </a:ext>
            </a:extLst>
          </p:cNvPr>
          <p:cNvSpPr/>
          <p:nvPr/>
        </p:nvSpPr>
        <p:spPr>
          <a:xfrm>
            <a:off x="6821004" y="1771435"/>
            <a:ext cx="4131005" cy="1115504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solidFill>
                <a:schemeClr val="bg2"/>
              </a:solidFill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E73F298C-74C1-534C-D9D4-3C7A8878C5C0}"/>
              </a:ext>
            </a:extLst>
          </p:cNvPr>
          <p:cNvSpPr/>
          <p:nvPr/>
        </p:nvSpPr>
        <p:spPr>
          <a:xfrm>
            <a:off x="9069765" y="2925034"/>
            <a:ext cx="2759562" cy="128894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solidFill>
                <a:schemeClr val="bg2"/>
              </a:solidFill>
            </a:endParaRPr>
          </a:p>
        </p:txBody>
      </p:sp>
      <p:sp>
        <p:nvSpPr>
          <p:cNvPr id="77" name="Arrow: Right 22">
            <a:extLst>
              <a:ext uri="{FF2B5EF4-FFF2-40B4-BE49-F238E27FC236}">
                <a16:creationId xmlns:a16="http://schemas.microsoft.com/office/drawing/2014/main" id="{A1AABBF3-E709-1765-5AC8-95733EA3251B}"/>
              </a:ext>
            </a:extLst>
          </p:cNvPr>
          <p:cNvSpPr/>
          <p:nvPr/>
        </p:nvSpPr>
        <p:spPr>
          <a:xfrm rot="16200000">
            <a:off x="5567304" y="4734764"/>
            <a:ext cx="1207826" cy="477302"/>
          </a:xfrm>
          <a:prstGeom prst="rightArrow">
            <a:avLst>
              <a:gd name="adj1" fmla="val 50000"/>
              <a:gd name="adj2" fmla="val 90541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b="1" noProof="0" dirty="0">
                <a:solidFill>
                  <a:schemeClr val="tx1"/>
                </a:solidFill>
              </a:rPr>
              <a:t>Diffusion </a:t>
            </a:r>
            <a:r>
              <a:rPr lang="fr-FR" sz="1000" b="1" dirty="0">
                <a:solidFill>
                  <a:schemeClr val="tx1"/>
                </a:solidFill>
              </a:rPr>
              <a:t>C</a:t>
            </a:r>
            <a:r>
              <a:rPr lang="fr-FR" sz="1000" b="1" noProof="0" dirty="0">
                <a:solidFill>
                  <a:schemeClr val="tx1"/>
                </a:solidFill>
              </a:rPr>
              <a:t>O2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AEA3569C-D0E9-7F27-6A6B-3B6951B21064}"/>
              </a:ext>
            </a:extLst>
          </p:cNvPr>
          <p:cNvSpPr/>
          <p:nvPr/>
        </p:nvSpPr>
        <p:spPr>
          <a:xfrm>
            <a:off x="5311347" y="5605452"/>
            <a:ext cx="1935653" cy="5897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Capillaire</a:t>
            </a:r>
            <a:endParaRPr lang="fr-FR" sz="28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82113434-E253-495C-5708-75EA701438CB}"/>
              </a:ext>
            </a:extLst>
          </p:cNvPr>
          <p:cNvGrpSpPr/>
          <p:nvPr/>
        </p:nvGrpSpPr>
        <p:grpSpPr>
          <a:xfrm>
            <a:off x="578760" y="2723604"/>
            <a:ext cx="5269103" cy="1610562"/>
            <a:chOff x="578760" y="2723604"/>
            <a:chExt cx="5269103" cy="1610562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3A810BF2-A943-9540-A93F-42F2B04C84DA}"/>
                </a:ext>
              </a:extLst>
            </p:cNvPr>
            <p:cNvSpPr txBox="1"/>
            <p:nvPr/>
          </p:nvSpPr>
          <p:spPr>
            <a:xfrm>
              <a:off x="578760" y="3934056"/>
              <a:ext cx="2029627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fr-FR"/>
              </a:defPPr>
              <a:lvl1pPr algn="ctr">
                <a:defRPr sz="2800" b="1">
                  <a:solidFill>
                    <a:srgbClr val="002060"/>
                  </a:solidFill>
                  <a:latin typeface="Calibri"/>
                  <a:ea typeface="Calibri"/>
                  <a:cs typeface="Calibri"/>
                </a:defRPr>
              </a:lvl1pPr>
            </a:lstStyle>
            <a:p>
              <a:r>
                <a:rPr lang="fr-FR" sz="2000" dirty="0">
                  <a:solidFill>
                    <a:srgbClr val="C00000"/>
                  </a:solidFill>
                </a:rPr>
                <a:t>Grande quantité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49DDEFC6-FDA8-FF8B-152B-8987840BFE86}"/>
                </a:ext>
              </a:extLst>
            </p:cNvPr>
            <p:cNvSpPr txBox="1"/>
            <p:nvPr/>
          </p:nvSpPr>
          <p:spPr>
            <a:xfrm>
              <a:off x="3581797" y="2723604"/>
              <a:ext cx="2266066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fr-FR"/>
              </a:defPPr>
              <a:lvl1pPr algn="ctr">
                <a:defRPr sz="2000" b="1">
                  <a:solidFill>
                    <a:srgbClr val="C00000"/>
                  </a:solidFill>
                  <a:latin typeface="Calibri"/>
                  <a:ea typeface="Calibri"/>
                  <a:cs typeface="Calibri"/>
                </a:defRPr>
              </a:lvl1pPr>
            </a:lstStyle>
            <a:p>
              <a:r>
                <a:rPr lang="fr-FR" dirty="0"/>
                <a:t>Faible quantité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345056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23D9C-CC62-A5E5-B356-C977863BD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3FD91D-0B92-1179-04A0-D3F603353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398443"/>
            <a:ext cx="10277091" cy="470000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Appliquons maintenant cette loi pour expliquer les échanges respiratoires entre le poumon et le sang. </a:t>
            </a:r>
            <a:endParaRPr lang="fr-FR" noProof="0" dirty="0">
              <a:solidFill>
                <a:srgbClr val="FFFF00"/>
              </a:solidFill>
            </a:endParaRP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EE039904-E15A-3147-B9F7-B5EFED548CD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25425" y="470257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" name="Groupe 31">
            <a:extLst>
              <a:ext uri="{FF2B5EF4-FFF2-40B4-BE49-F238E27FC236}">
                <a16:creationId xmlns:a16="http://schemas.microsoft.com/office/drawing/2014/main" id="{D97376BF-7FCD-E466-F223-DEDD92C49001}"/>
              </a:ext>
            </a:extLst>
          </p:cNvPr>
          <p:cNvGrpSpPr/>
          <p:nvPr/>
        </p:nvGrpSpPr>
        <p:grpSpPr>
          <a:xfrm>
            <a:off x="333657" y="1106630"/>
            <a:ext cx="11037454" cy="399011"/>
            <a:chOff x="526472" y="1937789"/>
            <a:chExt cx="11037454" cy="399011"/>
          </a:xfrm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26CB332-7F44-826E-79EA-E0AE79A09980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Expliquez les échanges respiratoires en appliquant la loi de diffusion des gaz. </a:t>
              </a:r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338679FC-CCF9-76A4-1824-6A25B3341E1D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F53FE070-0247-7C1B-0448-FBEFC8113425}"/>
              </a:ext>
            </a:extLst>
          </p:cNvPr>
          <p:cNvSpPr/>
          <p:nvPr/>
        </p:nvSpPr>
        <p:spPr>
          <a:xfrm>
            <a:off x="469358" y="3389245"/>
            <a:ext cx="2133195" cy="301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rgbClr val="1D6FA9"/>
                </a:solidFill>
              </a:rPr>
              <a:t>Sang entrant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FD09EED-3C3C-345B-45A3-8F55751F6B9D}"/>
              </a:ext>
            </a:extLst>
          </p:cNvPr>
          <p:cNvSpPr/>
          <p:nvPr/>
        </p:nvSpPr>
        <p:spPr>
          <a:xfrm>
            <a:off x="9439961" y="3325079"/>
            <a:ext cx="2064841" cy="250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rgbClr val="FF0000"/>
                </a:solidFill>
              </a:rPr>
              <a:t>Sang sortant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8DD2B8A2-3B44-7BA6-D242-40A4A1998078}"/>
              </a:ext>
            </a:extLst>
          </p:cNvPr>
          <p:cNvSpPr/>
          <p:nvPr/>
        </p:nvSpPr>
        <p:spPr>
          <a:xfrm>
            <a:off x="6824752" y="2038361"/>
            <a:ext cx="1494377" cy="372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accent5">
                    <a:lumMod val="75000"/>
                  </a:schemeClr>
                </a:solidFill>
              </a:rPr>
              <a:t>Air expiré 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7FB279A7-D622-7C8B-854E-1FE526506FD7}"/>
              </a:ext>
            </a:extLst>
          </p:cNvPr>
          <p:cNvSpPr/>
          <p:nvPr/>
        </p:nvSpPr>
        <p:spPr>
          <a:xfrm>
            <a:off x="4155270" y="2038361"/>
            <a:ext cx="1399115" cy="3573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accent5">
                    <a:lumMod val="75000"/>
                  </a:schemeClr>
                </a:solidFill>
              </a:rPr>
              <a:t>Air inspiré </a:t>
            </a:r>
          </a:p>
        </p:txBody>
      </p:sp>
      <p:pic>
        <p:nvPicPr>
          <p:cNvPr id="64" name="Image 63">
            <a:extLst>
              <a:ext uri="{FF2B5EF4-FFF2-40B4-BE49-F238E27FC236}">
                <a16:creationId xmlns:a16="http://schemas.microsoft.com/office/drawing/2014/main" id="{402C31BD-F7D9-D643-EF99-DDDF1657EE9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05" b="10406"/>
          <a:stretch>
            <a:fillRect/>
          </a:stretch>
        </p:blipFill>
        <p:spPr>
          <a:xfrm>
            <a:off x="2045229" y="2412883"/>
            <a:ext cx="7719257" cy="3793550"/>
          </a:xfrm>
          <a:prstGeom prst="rect">
            <a:avLst/>
          </a:prstGeom>
        </p:spPr>
      </p:pic>
      <p:sp>
        <p:nvSpPr>
          <p:cNvPr id="65" name="Flèche : droite 64">
            <a:extLst>
              <a:ext uri="{FF2B5EF4-FFF2-40B4-BE49-F238E27FC236}">
                <a16:creationId xmlns:a16="http://schemas.microsoft.com/office/drawing/2014/main" id="{CB581787-E732-F85E-77C7-0483A4138B94}"/>
              </a:ext>
            </a:extLst>
          </p:cNvPr>
          <p:cNvSpPr/>
          <p:nvPr/>
        </p:nvSpPr>
        <p:spPr>
          <a:xfrm>
            <a:off x="2602553" y="3358975"/>
            <a:ext cx="439270" cy="302774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66" name="Flèche : droite 65">
            <a:extLst>
              <a:ext uri="{FF2B5EF4-FFF2-40B4-BE49-F238E27FC236}">
                <a16:creationId xmlns:a16="http://schemas.microsoft.com/office/drawing/2014/main" id="{E5A573E1-27BC-51F3-2BEA-A8095499A84B}"/>
              </a:ext>
            </a:extLst>
          </p:cNvPr>
          <p:cNvSpPr/>
          <p:nvPr/>
        </p:nvSpPr>
        <p:spPr>
          <a:xfrm>
            <a:off x="9185783" y="3299075"/>
            <a:ext cx="439270" cy="30277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67" name="Arc 66">
            <a:extLst>
              <a:ext uri="{FF2B5EF4-FFF2-40B4-BE49-F238E27FC236}">
                <a16:creationId xmlns:a16="http://schemas.microsoft.com/office/drawing/2014/main" id="{8B917067-BAF2-47DD-663A-045CC06AA8CF}"/>
              </a:ext>
            </a:extLst>
          </p:cNvPr>
          <p:cNvSpPr/>
          <p:nvPr/>
        </p:nvSpPr>
        <p:spPr>
          <a:xfrm rot="501466">
            <a:off x="5303173" y="2308667"/>
            <a:ext cx="914400" cy="914400"/>
          </a:xfrm>
          <a:prstGeom prst="arc">
            <a:avLst>
              <a:gd name="adj1" fmla="val 16200000"/>
              <a:gd name="adj2" fmla="val 1653169"/>
            </a:avLst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68" name="Arc 67">
            <a:extLst>
              <a:ext uri="{FF2B5EF4-FFF2-40B4-BE49-F238E27FC236}">
                <a16:creationId xmlns:a16="http://schemas.microsoft.com/office/drawing/2014/main" id="{7798E324-EE7C-8A8A-D980-DD4082E2FFF1}"/>
              </a:ext>
            </a:extLst>
          </p:cNvPr>
          <p:cNvSpPr/>
          <p:nvPr/>
        </p:nvSpPr>
        <p:spPr>
          <a:xfrm flipH="1">
            <a:off x="6365171" y="2280808"/>
            <a:ext cx="914400" cy="914400"/>
          </a:xfrm>
          <a:prstGeom prst="arc">
            <a:avLst>
              <a:gd name="adj1" fmla="val 16200000"/>
              <a:gd name="adj2" fmla="val 1653169"/>
            </a:avLst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F0FC9F0A-421C-A507-2886-D847A42DB0E2}"/>
              </a:ext>
            </a:extLst>
          </p:cNvPr>
          <p:cNvSpPr/>
          <p:nvPr/>
        </p:nvSpPr>
        <p:spPr>
          <a:xfrm>
            <a:off x="5241572" y="3950410"/>
            <a:ext cx="1935653" cy="5897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Alvéole</a:t>
            </a:r>
            <a:endParaRPr lang="fr-FR" sz="28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ZoneTexte 69">
                <a:extLst>
                  <a:ext uri="{FF2B5EF4-FFF2-40B4-BE49-F238E27FC236}">
                    <a16:creationId xmlns:a16="http://schemas.microsoft.com/office/drawing/2014/main" id="{69D76753-6FA7-1767-1320-0859EFE1D3EC}"/>
                  </a:ext>
                </a:extLst>
              </p:cNvPr>
              <p:cNvSpPr txBox="1"/>
              <p:nvPr/>
            </p:nvSpPr>
            <p:spPr>
              <a:xfrm>
                <a:off x="479742" y="3873986"/>
                <a:ext cx="374173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3200" b="1" i="1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FR" sz="3200" b="1" i="0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𝐑𝐢𝐜𝐡𝐞</m:t>
                        </m:r>
                        <m:r>
                          <a:rPr lang="fr-FR" sz="3200" b="1" i="0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3200" b="1" i="0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𝐞𝐧</m:t>
                        </m:r>
                        <m:r>
                          <a:rPr lang="fr-FR" sz="3200" b="1" i="0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3200" b="1" i="0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𝐂𝐎</m:t>
                        </m:r>
                      </m:e>
                      <m:sub>
                        <m:r>
                          <a:rPr lang="fr-FR" sz="32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sz="32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32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:53%</a:t>
                </a:r>
                <a:endParaRPr lang="fr-FR" sz="3200" b="1" noProof="0" dirty="0">
                  <a:solidFill>
                    <a:schemeClr val="tx1"/>
                  </a:solidFill>
                  <a:latin typeface="+mj-lt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0" name="ZoneTexte 69">
                <a:extLst>
                  <a:ext uri="{FF2B5EF4-FFF2-40B4-BE49-F238E27FC236}">
                    <a16:creationId xmlns:a16="http://schemas.microsoft.com/office/drawing/2014/main" id="{69D76753-6FA7-1767-1320-0859EFE1D3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742" y="3873986"/>
                <a:ext cx="3741738" cy="584775"/>
              </a:xfrm>
              <a:prstGeom prst="rect">
                <a:avLst/>
              </a:prstGeom>
              <a:blipFill>
                <a:blip r:embed="rId4"/>
                <a:stretch>
                  <a:fillRect t="-12500" r="-2117" b="-343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ZoneTexte 71">
                <a:extLst>
                  <a:ext uri="{FF2B5EF4-FFF2-40B4-BE49-F238E27FC236}">
                    <a16:creationId xmlns:a16="http://schemas.microsoft.com/office/drawing/2014/main" id="{8F0C8F00-06E8-BC91-CC53-9EDC1A6D1ABA}"/>
                  </a:ext>
                </a:extLst>
              </p:cNvPr>
              <p:cNvSpPr txBox="1"/>
              <p:nvPr/>
            </p:nvSpPr>
            <p:spPr>
              <a:xfrm>
                <a:off x="1143000" y="2441642"/>
                <a:ext cx="473585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fr-FR"/>
                </a:defPPr>
                <a:lvl1pPr algn="ctr">
                  <a:defRPr sz="3200" b="1" i="1"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𝐏𝐚𝐮𝐯𝐫𝐞</m:t>
                        </m:r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𝐞𝐧</m:t>
                        </m:r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𝐂</m:t>
                        </m:r>
                        <m:r>
                          <a:rPr lang="fr-FR" i="0" noProof="0">
                            <a:latin typeface="Cambria Math" panose="02040503050406030204" pitchFamily="18" charset="0"/>
                          </a:rPr>
                          <m:t>𝐎</m:t>
                        </m:r>
                      </m:e>
                      <m:sub>
                        <m:r>
                          <a:rPr lang="fr-FR" i="0" noProof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i="0" noProof="0" dirty="0"/>
                  <a:t> </a:t>
                </a:r>
                <a:r>
                  <a:rPr lang="fr-FR" i="0" noProof="0" dirty="0">
                    <a:sym typeface="Wingdings" panose="05000000000000000000" pitchFamily="2" charset="2"/>
                  </a:rPr>
                  <a:t>: 0,03%</a:t>
                </a:r>
                <a:endParaRPr lang="fr-FR" i="0" noProof="0" dirty="0"/>
              </a:p>
            </p:txBody>
          </p:sp>
        </mc:Choice>
        <mc:Fallback xmlns="">
          <p:sp>
            <p:nvSpPr>
              <p:cNvPr id="72" name="ZoneTexte 71">
                <a:extLst>
                  <a:ext uri="{FF2B5EF4-FFF2-40B4-BE49-F238E27FC236}">
                    <a16:creationId xmlns:a16="http://schemas.microsoft.com/office/drawing/2014/main" id="{8F0C8F00-06E8-BC91-CC53-9EDC1A6D1A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2441642"/>
                <a:ext cx="4735857" cy="584775"/>
              </a:xfrm>
              <a:prstGeom prst="rect">
                <a:avLst/>
              </a:prstGeom>
              <a:blipFill>
                <a:blip r:embed="rId5"/>
                <a:stretch>
                  <a:fillRect t="-12632" b="-357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ZoneTexte 72">
                <a:extLst>
                  <a:ext uri="{FF2B5EF4-FFF2-40B4-BE49-F238E27FC236}">
                    <a16:creationId xmlns:a16="http://schemas.microsoft.com/office/drawing/2014/main" id="{73A09305-6B2F-FD72-6B7C-C602502C490F}"/>
                  </a:ext>
                </a:extLst>
              </p:cNvPr>
              <p:cNvSpPr txBox="1"/>
              <p:nvPr/>
            </p:nvSpPr>
            <p:spPr>
              <a:xfrm>
                <a:off x="6747758" y="2431152"/>
                <a:ext cx="390500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fr-FR"/>
                </a:defPPr>
                <a:lvl1pPr algn="ctr">
                  <a:defRPr sz="3200" b="1"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𝐑𝐢𝐜𝐡𝐞</m:t>
                        </m:r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𝐞𝐧</m:t>
                        </m:r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𝐂</m:t>
                        </m:r>
                        <m:r>
                          <a:rPr lang="fr-FR" noProof="0">
                            <a:latin typeface="Cambria Math" panose="02040503050406030204" pitchFamily="18" charset="0"/>
                          </a:rPr>
                          <m:t>𝐎</m:t>
                        </m:r>
                      </m:e>
                      <m:sub>
                        <m:r>
                          <a:rPr lang="fr-FR" noProof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noProof="0" dirty="0"/>
                  <a:t> </a:t>
                </a:r>
                <a:r>
                  <a:rPr lang="fr-FR" noProof="0" dirty="0">
                    <a:sym typeface="Wingdings" panose="05000000000000000000" pitchFamily="2" charset="2"/>
                  </a:rPr>
                  <a:t>: 4,5%</a:t>
                </a:r>
                <a:endParaRPr lang="fr-FR" noProof="0" dirty="0"/>
              </a:p>
            </p:txBody>
          </p:sp>
        </mc:Choice>
        <mc:Fallback xmlns="">
          <p:sp>
            <p:nvSpPr>
              <p:cNvPr id="73" name="ZoneTexte 72">
                <a:extLst>
                  <a:ext uri="{FF2B5EF4-FFF2-40B4-BE49-F238E27FC236}">
                    <a16:creationId xmlns:a16="http://schemas.microsoft.com/office/drawing/2014/main" id="{73A09305-6B2F-FD72-6B7C-C602502C49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7758" y="2431152"/>
                <a:ext cx="3905002" cy="584775"/>
              </a:xfrm>
              <a:prstGeom prst="rect">
                <a:avLst/>
              </a:prstGeom>
              <a:blipFill>
                <a:blip r:embed="rId6"/>
                <a:stretch>
                  <a:fillRect t="-12500" r="-2340" b="-343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ZoneTexte 73">
                <a:extLst>
                  <a:ext uri="{FF2B5EF4-FFF2-40B4-BE49-F238E27FC236}">
                    <a16:creationId xmlns:a16="http://schemas.microsoft.com/office/drawing/2014/main" id="{3B269204-763D-8D41-490C-FBB3A1AE5ED4}"/>
                  </a:ext>
                </a:extLst>
              </p:cNvPr>
              <p:cNvSpPr txBox="1"/>
              <p:nvPr/>
            </p:nvSpPr>
            <p:spPr>
              <a:xfrm>
                <a:off x="7924800" y="3724059"/>
                <a:ext cx="431291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fr-FR"/>
                </a:defPPr>
                <a:lvl1pPr algn="ctr">
                  <a:defRPr sz="3200" b="1"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𝐏𝐚𝐮𝐯𝐫𝐞</m:t>
                        </m:r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𝐞𝐧</m:t>
                        </m:r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𝐂</m:t>
                        </m:r>
                        <m:r>
                          <a:rPr lang="fr-FR" noProof="0">
                            <a:latin typeface="Cambria Math" panose="02040503050406030204" pitchFamily="18" charset="0"/>
                          </a:rPr>
                          <m:t>𝐎</m:t>
                        </m:r>
                      </m:e>
                      <m:sub>
                        <m:r>
                          <a:rPr lang="fr-FR" noProof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noProof="0" dirty="0"/>
                  <a:t> </a:t>
                </a:r>
                <a:r>
                  <a:rPr lang="fr-FR" noProof="0" dirty="0">
                    <a:sym typeface="Wingdings" panose="05000000000000000000" pitchFamily="2" charset="2"/>
                  </a:rPr>
                  <a:t>: 49%</a:t>
                </a:r>
                <a:endParaRPr lang="fr-FR" noProof="0" dirty="0"/>
              </a:p>
            </p:txBody>
          </p:sp>
        </mc:Choice>
        <mc:Fallback xmlns="">
          <p:sp>
            <p:nvSpPr>
              <p:cNvPr id="74" name="ZoneTexte 73">
                <a:extLst>
                  <a:ext uri="{FF2B5EF4-FFF2-40B4-BE49-F238E27FC236}">
                    <a16:creationId xmlns:a16="http://schemas.microsoft.com/office/drawing/2014/main" id="{3B269204-763D-8D41-490C-FBB3A1AE5E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4800" y="3724059"/>
                <a:ext cx="4312919" cy="584775"/>
              </a:xfrm>
              <a:prstGeom prst="rect">
                <a:avLst/>
              </a:prstGeom>
              <a:blipFill>
                <a:blip r:embed="rId7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Arrow: Right 22">
            <a:extLst>
              <a:ext uri="{FF2B5EF4-FFF2-40B4-BE49-F238E27FC236}">
                <a16:creationId xmlns:a16="http://schemas.microsoft.com/office/drawing/2014/main" id="{D4BB2D1F-BDA4-167E-5BFA-FD7AA71E179C}"/>
              </a:ext>
            </a:extLst>
          </p:cNvPr>
          <p:cNvSpPr/>
          <p:nvPr/>
        </p:nvSpPr>
        <p:spPr>
          <a:xfrm rot="16200000">
            <a:off x="5567304" y="4932884"/>
            <a:ext cx="1207826" cy="477302"/>
          </a:xfrm>
          <a:prstGeom prst="rightArrow">
            <a:avLst>
              <a:gd name="adj1" fmla="val 50000"/>
              <a:gd name="adj2" fmla="val 90541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b="1" noProof="0" dirty="0">
                <a:solidFill>
                  <a:schemeClr val="tx1"/>
                </a:solidFill>
              </a:rPr>
              <a:t>Diffusion </a:t>
            </a:r>
            <a:r>
              <a:rPr lang="fr-FR" sz="1000" b="1" dirty="0">
                <a:solidFill>
                  <a:schemeClr val="tx1"/>
                </a:solidFill>
              </a:rPr>
              <a:t>C</a:t>
            </a:r>
            <a:r>
              <a:rPr lang="fr-FR" sz="1000" b="1" noProof="0" dirty="0">
                <a:solidFill>
                  <a:schemeClr val="tx1"/>
                </a:solidFill>
              </a:rPr>
              <a:t>O2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4322155E-251F-EBF8-3DC4-4D543D6750ED}"/>
              </a:ext>
            </a:extLst>
          </p:cNvPr>
          <p:cNvSpPr/>
          <p:nvPr/>
        </p:nvSpPr>
        <p:spPr>
          <a:xfrm>
            <a:off x="5311347" y="5803572"/>
            <a:ext cx="1935653" cy="5897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Capillaire</a:t>
            </a:r>
            <a:endParaRPr lang="fr-FR" sz="28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361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595D8-5DAD-F902-0E64-261DD01F7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5D9AE8-EE8D-C5AB-C492-02A97DE75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398443"/>
            <a:ext cx="10452226" cy="470000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On récapitule. Selon la loi de diffusion des gaz. 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F390D04C-932F-CE51-A5A6-96F1A14FCC8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25425" y="470257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256DF034-5A94-D7E0-9007-3A073E9D5FE3}"/>
              </a:ext>
            </a:extLst>
          </p:cNvPr>
          <p:cNvSpPr/>
          <p:nvPr/>
        </p:nvSpPr>
        <p:spPr>
          <a:xfrm>
            <a:off x="9439961" y="2307586"/>
            <a:ext cx="2064841" cy="250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rgbClr val="FF0000"/>
                </a:solidFill>
              </a:rPr>
              <a:t>Sang sortant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6E3FF5E-90A5-3D6E-15FB-6977DB119C64}"/>
              </a:ext>
            </a:extLst>
          </p:cNvPr>
          <p:cNvSpPr/>
          <p:nvPr/>
        </p:nvSpPr>
        <p:spPr>
          <a:xfrm>
            <a:off x="6824752" y="1020868"/>
            <a:ext cx="1494377" cy="372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accent5">
                    <a:lumMod val="75000"/>
                  </a:schemeClr>
                </a:solidFill>
              </a:rPr>
              <a:t>Air expiré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AD320F1-1E41-00FA-BDBB-1DD755860284}"/>
              </a:ext>
            </a:extLst>
          </p:cNvPr>
          <p:cNvSpPr/>
          <p:nvPr/>
        </p:nvSpPr>
        <p:spPr>
          <a:xfrm>
            <a:off x="4297510" y="1020868"/>
            <a:ext cx="1399115" cy="3573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accent5">
                    <a:lumMod val="75000"/>
                  </a:schemeClr>
                </a:solidFill>
              </a:rPr>
              <a:t>Air inspiré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E7701C6-7A03-6FB3-0A76-0F3F86F959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05" b="10406"/>
          <a:stretch>
            <a:fillRect/>
          </a:stretch>
        </p:blipFill>
        <p:spPr>
          <a:xfrm>
            <a:off x="1937948" y="1393785"/>
            <a:ext cx="7719257" cy="3793550"/>
          </a:xfrm>
          <a:prstGeom prst="rect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3" name="Flèche : droite 12">
            <a:extLst>
              <a:ext uri="{FF2B5EF4-FFF2-40B4-BE49-F238E27FC236}">
                <a16:creationId xmlns:a16="http://schemas.microsoft.com/office/drawing/2014/main" id="{03BB8A6A-1846-40AE-6621-5C91F726DA97}"/>
              </a:ext>
            </a:extLst>
          </p:cNvPr>
          <p:cNvSpPr/>
          <p:nvPr/>
        </p:nvSpPr>
        <p:spPr>
          <a:xfrm>
            <a:off x="2602553" y="2341482"/>
            <a:ext cx="439270" cy="302774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14" name="Flèche : droite 13">
            <a:extLst>
              <a:ext uri="{FF2B5EF4-FFF2-40B4-BE49-F238E27FC236}">
                <a16:creationId xmlns:a16="http://schemas.microsoft.com/office/drawing/2014/main" id="{EA76152B-F132-452D-E863-003624EB8F44}"/>
              </a:ext>
            </a:extLst>
          </p:cNvPr>
          <p:cNvSpPr/>
          <p:nvPr/>
        </p:nvSpPr>
        <p:spPr>
          <a:xfrm>
            <a:off x="9185783" y="2281582"/>
            <a:ext cx="439270" cy="30277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36" name="Arc 35">
            <a:extLst>
              <a:ext uri="{FF2B5EF4-FFF2-40B4-BE49-F238E27FC236}">
                <a16:creationId xmlns:a16="http://schemas.microsoft.com/office/drawing/2014/main" id="{765FE5F7-5349-30F6-383F-DA126D753241}"/>
              </a:ext>
            </a:extLst>
          </p:cNvPr>
          <p:cNvSpPr/>
          <p:nvPr/>
        </p:nvSpPr>
        <p:spPr>
          <a:xfrm rot="501466">
            <a:off x="5186139" y="1273720"/>
            <a:ext cx="914400" cy="914400"/>
          </a:xfrm>
          <a:prstGeom prst="arc">
            <a:avLst>
              <a:gd name="adj1" fmla="val 16200000"/>
              <a:gd name="adj2" fmla="val 1653169"/>
            </a:avLst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37" name="Arc 36">
            <a:extLst>
              <a:ext uri="{FF2B5EF4-FFF2-40B4-BE49-F238E27FC236}">
                <a16:creationId xmlns:a16="http://schemas.microsoft.com/office/drawing/2014/main" id="{70E62D6B-52EF-3E7A-980F-FBAA0A38E252}"/>
              </a:ext>
            </a:extLst>
          </p:cNvPr>
          <p:cNvSpPr/>
          <p:nvPr/>
        </p:nvSpPr>
        <p:spPr>
          <a:xfrm flipH="1">
            <a:off x="6221735" y="1290210"/>
            <a:ext cx="914400" cy="914400"/>
          </a:xfrm>
          <a:prstGeom prst="arc">
            <a:avLst>
              <a:gd name="adj1" fmla="val 16200000"/>
              <a:gd name="adj2" fmla="val 1653169"/>
            </a:avLst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91C3487-F0AC-5408-9761-A0E0D563F1EC}"/>
              </a:ext>
            </a:extLst>
          </p:cNvPr>
          <p:cNvSpPr/>
          <p:nvPr/>
        </p:nvSpPr>
        <p:spPr>
          <a:xfrm>
            <a:off x="5241572" y="2932917"/>
            <a:ext cx="1935653" cy="5897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Alvéole</a:t>
            </a:r>
            <a:endParaRPr lang="fr-FR" sz="28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8AAAD96A-3E24-313E-8D10-A0F11A64DFE3}"/>
                  </a:ext>
                </a:extLst>
              </p:cNvPr>
              <p:cNvSpPr txBox="1"/>
              <p:nvPr/>
            </p:nvSpPr>
            <p:spPr>
              <a:xfrm>
                <a:off x="644637" y="3210393"/>
                <a:ext cx="2133929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3200" b="1" i="1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FR" sz="3200" b="1" i="0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𝐂</m:t>
                        </m:r>
                        <m:r>
                          <a:rPr lang="fr-FR" sz="32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𝐎</m:t>
                        </m:r>
                      </m:e>
                      <m:sub>
                        <m:r>
                          <a:rPr lang="fr-FR" sz="32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sz="32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32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:53%</a:t>
                </a:r>
                <a:endParaRPr lang="fr-FR" sz="3200" b="1" noProof="0" dirty="0">
                  <a:solidFill>
                    <a:schemeClr val="tx1"/>
                  </a:solidFill>
                  <a:latin typeface="+mj-lt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8AAAD96A-3E24-313E-8D10-A0F11A64DF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637" y="3210393"/>
                <a:ext cx="2133929" cy="584775"/>
              </a:xfrm>
              <a:prstGeom prst="rect">
                <a:avLst/>
              </a:prstGeom>
              <a:blipFill>
                <a:blip r:embed="rId4"/>
                <a:stretch>
                  <a:fillRect t="-12500" r="-1143" b="-343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ZoneTexte 43">
                <a:extLst>
                  <a:ext uri="{FF2B5EF4-FFF2-40B4-BE49-F238E27FC236}">
                    <a16:creationId xmlns:a16="http://schemas.microsoft.com/office/drawing/2014/main" id="{CFEBA5E5-95CA-753F-0035-F8B5FFCDC058}"/>
                  </a:ext>
                </a:extLst>
              </p:cNvPr>
              <p:cNvSpPr txBox="1"/>
              <p:nvPr/>
            </p:nvSpPr>
            <p:spPr>
              <a:xfrm>
                <a:off x="3486080" y="1791707"/>
                <a:ext cx="231149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fr-FR"/>
                </a:defPPr>
                <a:lvl1pPr algn="ctr">
                  <a:defRPr sz="3200" b="1" i="1"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𝐂</m:t>
                        </m:r>
                        <m:r>
                          <a:rPr lang="fr-FR" i="0" noProof="0">
                            <a:latin typeface="Cambria Math" panose="02040503050406030204" pitchFamily="18" charset="0"/>
                          </a:rPr>
                          <m:t>𝐎</m:t>
                        </m:r>
                      </m:e>
                      <m:sub>
                        <m:r>
                          <a:rPr lang="fr-FR" i="0" noProof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i="0" noProof="0" dirty="0"/>
                  <a:t> </a:t>
                </a:r>
                <a:r>
                  <a:rPr lang="fr-FR" i="0" noProof="0" dirty="0">
                    <a:sym typeface="Wingdings" panose="05000000000000000000" pitchFamily="2" charset="2"/>
                  </a:rPr>
                  <a:t>: 0,03%</a:t>
                </a:r>
                <a:endParaRPr lang="fr-FR" i="0" noProof="0" dirty="0"/>
              </a:p>
            </p:txBody>
          </p:sp>
        </mc:Choice>
        <mc:Fallback xmlns="">
          <p:sp>
            <p:nvSpPr>
              <p:cNvPr id="44" name="ZoneTexte 43">
                <a:extLst>
                  <a:ext uri="{FF2B5EF4-FFF2-40B4-BE49-F238E27FC236}">
                    <a16:creationId xmlns:a16="http://schemas.microsoft.com/office/drawing/2014/main" id="{CFEBA5E5-95CA-753F-0035-F8B5FFCDC0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6080" y="1791707"/>
                <a:ext cx="2311497" cy="584775"/>
              </a:xfrm>
              <a:prstGeom prst="rect">
                <a:avLst/>
              </a:prstGeom>
              <a:blipFill>
                <a:blip r:embed="rId6"/>
                <a:stretch>
                  <a:fillRect t="-12500" r="-5805" b="-343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ZoneTexte 44">
                <a:extLst>
                  <a:ext uri="{FF2B5EF4-FFF2-40B4-BE49-F238E27FC236}">
                    <a16:creationId xmlns:a16="http://schemas.microsoft.com/office/drawing/2014/main" id="{8C6DBACD-AFC6-6598-1DB7-DF3AD9765A21}"/>
                  </a:ext>
                </a:extLst>
              </p:cNvPr>
              <p:cNvSpPr txBox="1"/>
              <p:nvPr/>
            </p:nvSpPr>
            <p:spPr>
              <a:xfrm>
                <a:off x="6571288" y="1761829"/>
                <a:ext cx="213392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fr-FR"/>
                </a:defPPr>
                <a:lvl1pPr algn="ctr">
                  <a:defRPr sz="3200" b="1"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𝐂</m:t>
                        </m:r>
                        <m:r>
                          <a:rPr lang="fr-FR" noProof="0">
                            <a:latin typeface="Cambria Math" panose="02040503050406030204" pitchFamily="18" charset="0"/>
                          </a:rPr>
                          <m:t>𝐎</m:t>
                        </m:r>
                      </m:e>
                      <m:sub>
                        <m:r>
                          <a:rPr lang="fr-FR" noProof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noProof="0" dirty="0"/>
                  <a:t> </a:t>
                </a:r>
                <a:r>
                  <a:rPr lang="fr-FR" noProof="0" dirty="0">
                    <a:sym typeface="Wingdings" panose="05000000000000000000" pitchFamily="2" charset="2"/>
                  </a:rPr>
                  <a:t>: 4,5%</a:t>
                </a:r>
                <a:endParaRPr lang="fr-FR" noProof="0" dirty="0"/>
              </a:p>
            </p:txBody>
          </p:sp>
        </mc:Choice>
        <mc:Fallback xmlns="">
          <p:sp>
            <p:nvSpPr>
              <p:cNvPr id="45" name="ZoneTexte 44">
                <a:extLst>
                  <a:ext uri="{FF2B5EF4-FFF2-40B4-BE49-F238E27FC236}">
                    <a16:creationId xmlns:a16="http://schemas.microsoft.com/office/drawing/2014/main" id="{8C6DBACD-AFC6-6598-1DB7-DF3AD9765A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1288" y="1761829"/>
                <a:ext cx="2133929" cy="584775"/>
              </a:xfrm>
              <a:prstGeom prst="rect">
                <a:avLst/>
              </a:prstGeom>
              <a:blipFill>
                <a:blip r:embed="rId7"/>
                <a:stretch>
                  <a:fillRect t="-12500" r="-5429" b="-343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ZoneTexte 45">
                <a:extLst>
                  <a:ext uri="{FF2B5EF4-FFF2-40B4-BE49-F238E27FC236}">
                    <a16:creationId xmlns:a16="http://schemas.microsoft.com/office/drawing/2014/main" id="{8676A9A1-498E-AB7A-AE85-668444101F49}"/>
                  </a:ext>
                </a:extLst>
              </p:cNvPr>
              <p:cNvSpPr txBox="1"/>
              <p:nvPr/>
            </p:nvSpPr>
            <p:spPr>
              <a:xfrm>
                <a:off x="9194612" y="3028404"/>
                <a:ext cx="2133929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>
                <a:defPPr>
                  <a:defRPr lang="fr-FR"/>
                </a:defPPr>
                <a:lvl1pPr algn="ctr">
                  <a:defRPr sz="3200" b="1"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0" noProof="0" smtClean="0">
                            <a:latin typeface="Cambria Math" panose="02040503050406030204" pitchFamily="18" charset="0"/>
                          </a:rPr>
                          <m:t>𝐂</m:t>
                        </m:r>
                        <m:r>
                          <a:rPr lang="fr-FR" noProof="0">
                            <a:latin typeface="Cambria Math" panose="02040503050406030204" pitchFamily="18" charset="0"/>
                          </a:rPr>
                          <m:t>𝐎</m:t>
                        </m:r>
                      </m:e>
                      <m:sub>
                        <m:r>
                          <a:rPr lang="fr-FR" noProof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noProof="0" dirty="0"/>
                  <a:t> </a:t>
                </a:r>
                <a:r>
                  <a:rPr lang="fr-FR" noProof="0" dirty="0">
                    <a:sym typeface="Wingdings" panose="05000000000000000000" pitchFamily="2" charset="2"/>
                  </a:rPr>
                  <a:t>: 49%</a:t>
                </a:r>
                <a:endParaRPr lang="fr-FR" noProof="0" dirty="0"/>
              </a:p>
            </p:txBody>
          </p:sp>
        </mc:Choice>
        <mc:Fallback xmlns="">
          <p:sp>
            <p:nvSpPr>
              <p:cNvPr id="46" name="ZoneTexte 45">
                <a:extLst>
                  <a:ext uri="{FF2B5EF4-FFF2-40B4-BE49-F238E27FC236}">
                    <a16:creationId xmlns:a16="http://schemas.microsoft.com/office/drawing/2014/main" id="{8676A9A1-498E-AB7A-AE85-668444101F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4612" y="3028404"/>
                <a:ext cx="2133929" cy="584775"/>
              </a:xfrm>
              <a:prstGeom prst="rect">
                <a:avLst/>
              </a:prstGeom>
              <a:blipFill>
                <a:blip r:embed="rId8"/>
                <a:stretch>
                  <a:fillRect t="-12500" r="-3143" b="-343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rrow: Right 22">
            <a:extLst>
              <a:ext uri="{FF2B5EF4-FFF2-40B4-BE49-F238E27FC236}">
                <a16:creationId xmlns:a16="http://schemas.microsoft.com/office/drawing/2014/main" id="{EAA0EBE4-E02D-BEF7-C6B2-29340F6E0547}"/>
              </a:ext>
            </a:extLst>
          </p:cNvPr>
          <p:cNvSpPr/>
          <p:nvPr/>
        </p:nvSpPr>
        <p:spPr>
          <a:xfrm rot="5069830">
            <a:off x="5470475" y="3951823"/>
            <a:ext cx="1142405" cy="477302"/>
          </a:xfrm>
          <a:prstGeom prst="rightArrow">
            <a:avLst>
              <a:gd name="adj1" fmla="val 50000"/>
              <a:gd name="adj2" fmla="val 90541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b="1" noProof="0" dirty="0">
                <a:solidFill>
                  <a:schemeClr val="tx1"/>
                </a:solidFill>
              </a:rPr>
              <a:t>Diffusion O2</a:t>
            </a:r>
          </a:p>
        </p:txBody>
      </p:sp>
      <p:sp>
        <p:nvSpPr>
          <p:cNvPr id="4" name="Arrow: Right 22">
            <a:extLst>
              <a:ext uri="{FF2B5EF4-FFF2-40B4-BE49-F238E27FC236}">
                <a16:creationId xmlns:a16="http://schemas.microsoft.com/office/drawing/2014/main" id="{AFB4F2EC-A809-C82A-A9C7-D45BB6873226}"/>
              </a:ext>
            </a:extLst>
          </p:cNvPr>
          <p:cNvSpPr/>
          <p:nvPr/>
        </p:nvSpPr>
        <p:spPr>
          <a:xfrm rot="16024697">
            <a:off x="5962050" y="3863246"/>
            <a:ext cx="1207826" cy="477302"/>
          </a:xfrm>
          <a:prstGeom prst="rightArrow">
            <a:avLst>
              <a:gd name="adj1" fmla="val 50000"/>
              <a:gd name="adj2" fmla="val 90541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b="1" noProof="0" dirty="0">
                <a:solidFill>
                  <a:schemeClr val="tx1"/>
                </a:solidFill>
              </a:rPr>
              <a:t>Diffusion CO2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B98A59AB-040E-D313-21F9-EFE427BF0561}"/>
                  </a:ext>
                </a:extLst>
              </p:cNvPr>
              <p:cNvSpPr txBox="1"/>
              <p:nvPr/>
            </p:nvSpPr>
            <p:spPr>
              <a:xfrm>
                <a:off x="571727" y="2766873"/>
                <a:ext cx="213392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3200" b="1" i="1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FR" sz="32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𝐎</m:t>
                        </m:r>
                      </m:e>
                      <m:sub>
                        <m:r>
                          <a:rPr lang="fr-FR" sz="32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sz="3200" b="1" noProof="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3200" b="1" noProof="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: 15%</a:t>
                </a:r>
                <a:endParaRPr lang="fr-FR" sz="32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B98A59AB-040E-D313-21F9-EFE427BF05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727" y="2766873"/>
                <a:ext cx="2133929" cy="584775"/>
              </a:xfrm>
              <a:prstGeom prst="rect">
                <a:avLst/>
              </a:prstGeom>
              <a:blipFill>
                <a:blip r:embed="rId9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ABBD1024-1020-E3C2-2366-A184232AF8DE}"/>
                  </a:ext>
                </a:extLst>
              </p:cNvPr>
              <p:cNvSpPr txBox="1"/>
              <p:nvPr/>
            </p:nvSpPr>
            <p:spPr>
              <a:xfrm>
                <a:off x="3646009" y="1325537"/>
                <a:ext cx="1775050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>
                <a:defPPr>
                  <a:defRPr lang="fr-FR"/>
                </a:defPPr>
                <a:lvl1pPr algn="ctr">
                  <a:defRPr sz="3200" b="1" i="1"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 noProof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0" noProof="0">
                            <a:latin typeface="Cambria Math" panose="02040503050406030204" pitchFamily="18" charset="0"/>
                          </a:rPr>
                          <m:t>𝐎</m:t>
                        </m:r>
                      </m:e>
                      <m:sub>
                        <m:r>
                          <a:rPr lang="fr-FR" i="0" noProof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i="0" noProof="0" dirty="0">
                    <a:latin typeface="Calibri" panose="020F0502020204030204" pitchFamily="34" charset="0"/>
                  </a:rPr>
                  <a:t> </a:t>
                </a:r>
                <a:r>
                  <a:rPr lang="fr-FR" i="0" noProof="0" dirty="0">
                    <a:latin typeface="Calibri" panose="020F0502020204030204" pitchFamily="34" charset="0"/>
                    <a:sym typeface="Wingdings" panose="05000000000000000000" pitchFamily="2" charset="2"/>
                  </a:rPr>
                  <a:t>: 21%</a:t>
                </a:r>
                <a:endParaRPr lang="fr-FR" i="0" noProof="0" dirty="0"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ABBD1024-1020-E3C2-2366-A184232AF8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6009" y="1325537"/>
                <a:ext cx="1775050" cy="584775"/>
              </a:xfrm>
              <a:prstGeom prst="rect">
                <a:avLst/>
              </a:prstGeom>
              <a:blipFill>
                <a:blip r:embed="rId10"/>
                <a:stretch>
                  <a:fillRect t="-12500" r="-6186" b="-343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775DB42D-A6AD-B0A2-AE9C-D19542C936F6}"/>
                  </a:ext>
                </a:extLst>
              </p:cNvPr>
              <p:cNvSpPr txBox="1"/>
              <p:nvPr/>
            </p:nvSpPr>
            <p:spPr>
              <a:xfrm>
                <a:off x="6570731" y="1303625"/>
                <a:ext cx="213392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fr-FR"/>
                </a:defPPr>
                <a:lvl1pPr algn="ctr">
                  <a:defRPr sz="3200" b="1"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 noProof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noProof="0">
                            <a:latin typeface="Cambria Math" panose="02040503050406030204" pitchFamily="18" charset="0"/>
                          </a:rPr>
                          <m:t>𝐎</m:t>
                        </m:r>
                      </m:e>
                      <m:sub>
                        <m:r>
                          <a:rPr lang="fr-FR" noProof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noProof="0" dirty="0">
                    <a:latin typeface="Calibri" panose="020F0502020204030204" pitchFamily="34" charset="0"/>
                  </a:rPr>
                  <a:t> </a:t>
                </a:r>
                <a:r>
                  <a:rPr lang="fr-FR" noProof="0" dirty="0">
                    <a:latin typeface="Calibri" panose="020F0502020204030204" pitchFamily="34" charset="0"/>
                    <a:sym typeface="Wingdings" panose="05000000000000000000" pitchFamily="2" charset="2"/>
                  </a:rPr>
                  <a:t>: 16%</a:t>
                </a:r>
                <a:endParaRPr lang="fr-FR" noProof="0" dirty="0"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775DB42D-A6AD-B0A2-AE9C-D19542C936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0731" y="1303625"/>
                <a:ext cx="2133929" cy="584775"/>
              </a:xfrm>
              <a:prstGeom prst="rect">
                <a:avLst/>
              </a:prstGeom>
              <a:blipFill>
                <a:blip r:embed="rId11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DE910E4-D665-5E3E-1B4A-35388B6E32CA}"/>
                  </a:ext>
                </a:extLst>
              </p:cNvPr>
              <p:cNvSpPr txBox="1"/>
              <p:nvPr/>
            </p:nvSpPr>
            <p:spPr>
              <a:xfrm>
                <a:off x="9239435" y="2562234"/>
                <a:ext cx="2133929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>
                <a:defPPr>
                  <a:defRPr lang="fr-FR"/>
                </a:defPPr>
                <a:lvl1pPr algn="ctr">
                  <a:defRPr sz="3200" b="1"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 noProof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noProof="0">
                            <a:latin typeface="Cambria Math" panose="02040503050406030204" pitchFamily="18" charset="0"/>
                          </a:rPr>
                          <m:t>𝐎</m:t>
                        </m:r>
                      </m:e>
                      <m:sub>
                        <m:r>
                          <a:rPr lang="fr-FR" noProof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noProof="0" dirty="0">
                    <a:latin typeface="Calibri" panose="020F0502020204030204" pitchFamily="34" charset="0"/>
                  </a:rPr>
                  <a:t> </a:t>
                </a:r>
                <a:r>
                  <a:rPr lang="fr-FR" noProof="0" dirty="0">
                    <a:latin typeface="Calibri" panose="020F0502020204030204" pitchFamily="34" charset="0"/>
                    <a:sym typeface="Wingdings" panose="05000000000000000000" pitchFamily="2" charset="2"/>
                  </a:rPr>
                  <a:t>: 20%</a:t>
                </a:r>
                <a:endParaRPr lang="fr-FR" noProof="0" dirty="0"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DE910E4-D665-5E3E-1B4A-35388B6E32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9435" y="2562234"/>
                <a:ext cx="2133929" cy="584775"/>
              </a:xfrm>
              <a:prstGeom prst="rect">
                <a:avLst/>
              </a:prstGeom>
              <a:blipFill>
                <a:blip r:embed="rId12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>
            <a:extLst>
              <a:ext uri="{FF2B5EF4-FFF2-40B4-BE49-F238E27FC236}">
                <a16:creationId xmlns:a16="http://schemas.microsoft.com/office/drawing/2014/main" id="{CF6EF6DF-5B33-76B1-D167-BD72367E1B3E}"/>
              </a:ext>
            </a:extLst>
          </p:cNvPr>
          <p:cNvSpPr/>
          <p:nvPr/>
        </p:nvSpPr>
        <p:spPr>
          <a:xfrm>
            <a:off x="5200482" y="4837998"/>
            <a:ext cx="1935653" cy="5897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Capillaire</a:t>
            </a:r>
            <a:endParaRPr lang="fr-FR" sz="28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165746E-1826-F002-4B71-3BE196A8AD03}"/>
              </a:ext>
            </a:extLst>
          </p:cNvPr>
          <p:cNvSpPr/>
          <p:nvPr/>
        </p:nvSpPr>
        <p:spPr>
          <a:xfrm>
            <a:off x="504851" y="2371261"/>
            <a:ext cx="2133195" cy="301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rgbClr val="1D6FA9"/>
                </a:solidFill>
              </a:rPr>
              <a:t>Sang entrant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4DC0B2B-D5D6-9BC7-CA11-2BF6FF96D2F1}"/>
              </a:ext>
            </a:extLst>
          </p:cNvPr>
          <p:cNvSpPr txBox="1"/>
          <p:nvPr/>
        </p:nvSpPr>
        <p:spPr>
          <a:xfrm>
            <a:off x="1407458" y="5392742"/>
            <a:ext cx="102107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Selon la loi de diffusion des gaz : 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dioxygène </a:t>
            </a:r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diffuse</a:t>
            </a: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l’air alvéolaire vers le sang capillaire.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dioxyde de carbon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diffuse</a:t>
            </a: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du sang capillaire vers l’air alvéolaire.</a:t>
            </a:r>
            <a:endParaRPr lang="en-US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1181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" grpId="0" animBg="1"/>
      <p:bldP spid="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57E37F-14E2-13E0-7FAF-AFBF1A1AE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289;p51">
            <a:extLst>
              <a:ext uri="{FF2B5EF4-FFF2-40B4-BE49-F238E27FC236}">
                <a16:creationId xmlns:a16="http://schemas.microsoft.com/office/drawing/2014/main" id="{CD68D2D9-CD14-F824-ECF3-F61E9C8AD7F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1B596258-3352-A29C-15F5-CCB92508069B}"/>
              </a:ext>
            </a:extLst>
          </p:cNvPr>
          <p:cNvSpPr txBox="1">
            <a:spLocks/>
          </p:cNvSpPr>
          <p:nvPr/>
        </p:nvSpPr>
        <p:spPr>
          <a:xfrm>
            <a:off x="1241934" y="444633"/>
            <a:ext cx="10277091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les trois étapes , que j’ai suivi pour répondre à la question liée au phénomène étudié.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71E84C7-9A27-DE2E-FB3B-DC40FF563822}"/>
              </a:ext>
            </a:extLst>
          </p:cNvPr>
          <p:cNvSpPr/>
          <p:nvPr/>
        </p:nvSpPr>
        <p:spPr>
          <a:xfrm>
            <a:off x="1172059" y="1697360"/>
            <a:ext cx="3631879" cy="54135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/>
              <a:t>Les échanges gazeux respiratoires chez l’Homme</a:t>
            </a:r>
          </a:p>
        </p:txBody>
      </p:sp>
      <p:sp>
        <p:nvSpPr>
          <p:cNvPr id="6" name="Accolade fermante 5">
            <a:extLst>
              <a:ext uri="{FF2B5EF4-FFF2-40B4-BE49-F238E27FC236}">
                <a16:creationId xmlns:a16="http://schemas.microsoft.com/office/drawing/2014/main" id="{7B019625-A067-9155-7B16-92FCB82CF890}"/>
              </a:ext>
            </a:extLst>
          </p:cNvPr>
          <p:cNvSpPr/>
          <p:nvPr/>
        </p:nvSpPr>
        <p:spPr>
          <a:xfrm>
            <a:off x="4803938" y="2478899"/>
            <a:ext cx="254643" cy="982482"/>
          </a:xfrm>
          <a:prstGeom prst="rightBrace">
            <a:avLst/>
          </a:prstGeom>
          <a:noFill/>
          <a:ln w="19050">
            <a:solidFill>
              <a:srgbClr val="0273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4AC5DD-2FA4-6647-E430-BB2DBA2E5A08}"/>
              </a:ext>
            </a:extLst>
          </p:cNvPr>
          <p:cNvSpPr/>
          <p:nvPr/>
        </p:nvSpPr>
        <p:spPr>
          <a:xfrm>
            <a:off x="5561400" y="2478900"/>
            <a:ext cx="5919399" cy="834144"/>
          </a:xfrm>
          <a:prstGeom prst="rect">
            <a:avLst/>
          </a:prstGeom>
          <a:solidFill>
            <a:srgbClr val="CCDBEE"/>
          </a:solidFill>
          <a:ln>
            <a:solidFill>
              <a:srgbClr val="78B6C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273B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quantités d’O2 et CO2 dans l’air et le sang</a:t>
            </a:r>
          </a:p>
        </p:txBody>
      </p:sp>
      <p:sp>
        <p:nvSpPr>
          <p:cNvPr id="11" name="Accolade fermante 10">
            <a:extLst>
              <a:ext uri="{FF2B5EF4-FFF2-40B4-BE49-F238E27FC236}">
                <a16:creationId xmlns:a16="http://schemas.microsoft.com/office/drawing/2014/main" id="{FB9DEC62-7E52-3C70-E76C-05035C11D8CF}"/>
              </a:ext>
            </a:extLst>
          </p:cNvPr>
          <p:cNvSpPr/>
          <p:nvPr/>
        </p:nvSpPr>
        <p:spPr>
          <a:xfrm>
            <a:off x="4803938" y="3894582"/>
            <a:ext cx="254643" cy="982482"/>
          </a:xfrm>
          <a:prstGeom prst="rightBrace">
            <a:avLst/>
          </a:prstGeom>
          <a:ln w="19050">
            <a:solidFill>
              <a:srgbClr val="2CB5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EAEEDB0-47B0-72D5-AACE-136AE9EA68F6}"/>
              </a:ext>
            </a:extLst>
          </p:cNvPr>
          <p:cNvSpPr/>
          <p:nvPr/>
        </p:nvSpPr>
        <p:spPr>
          <a:xfrm>
            <a:off x="5561400" y="3796818"/>
            <a:ext cx="5919397" cy="992519"/>
          </a:xfrm>
          <a:prstGeom prst="rect">
            <a:avLst/>
          </a:prstGeom>
          <a:solidFill>
            <a:srgbClr val="F2F7D9"/>
          </a:solidFill>
          <a:ln>
            <a:solidFill>
              <a:srgbClr val="2CB5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b="1" dirty="0">
                <a:solidFill>
                  <a:srgbClr val="00663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quantité d’O₂ diminue dans l’air expiré et augmente dans le sang sortant, et la quantité du CO₂ augmente dans l’air expiré et diminue dans le sang sortant.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4362F94-B66C-3B1A-A657-AD71348607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730" b="56714"/>
          <a:stretch>
            <a:fillRect/>
          </a:stretch>
        </p:blipFill>
        <p:spPr>
          <a:xfrm>
            <a:off x="687143" y="2325749"/>
            <a:ext cx="4603573" cy="124805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92EECC8-65CC-7E35-C28B-6BFECE97F4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3286" b="34631"/>
          <a:stretch>
            <a:fillRect/>
          </a:stretch>
        </p:blipFill>
        <p:spPr>
          <a:xfrm>
            <a:off x="686097" y="3573243"/>
            <a:ext cx="4603573" cy="1409286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35FE378A-F505-DB64-6B45-DDF2B6104E74}"/>
              </a:ext>
            </a:extLst>
          </p:cNvPr>
          <p:cNvGrpSpPr/>
          <p:nvPr/>
        </p:nvGrpSpPr>
        <p:grpSpPr>
          <a:xfrm>
            <a:off x="687142" y="4981968"/>
            <a:ext cx="10793655" cy="1409286"/>
            <a:chOff x="961462" y="4545979"/>
            <a:chExt cx="10793655" cy="1409286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8B25218C-6D46-6EB4-A0E1-DD3FD56FE2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65074" b="12844"/>
            <a:stretch>
              <a:fillRect/>
            </a:stretch>
          </p:blipFill>
          <p:spPr>
            <a:xfrm>
              <a:off x="961462" y="4545979"/>
              <a:ext cx="4603573" cy="1409286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0F7ED9D-BF8A-997E-3E35-3BB96DD58282}"/>
                </a:ext>
              </a:extLst>
            </p:cNvPr>
            <p:cNvSpPr/>
            <p:nvPr/>
          </p:nvSpPr>
          <p:spPr>
            <a:xfrm>
              <a:off x="5835721" y="4863148"/>
              <a:ext cx="5919396" cy="960998"/>
            </a:xfrm>
            <a:prstGeom prst="rect">
              <a:avLst/>
            </a:prstGeom>
            <a:solidFill>
              <a:srgbClr val="F3DFED"/>
            </a:solidFill>
            <a:ln>
              <a:solidFill>
                <a:srgbClr val="BF459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FR" b="1" dirty="0">
                  <a:solidFill>
                    <a:srgbClr val="BF4598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Selon la loi de diffusion des gaz , l</a:t>
              </a:r>
              <a:r>
                <a:rPr lang="fr-FR" b="1" noProof="0" dirty="0">
                  <a:solidFill>
                    <a:srgbClr val="BF4598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’O₂ diffuse vers le sang et le CO₂ diffuse vers l’air expiré. </a:t>
              </a:r>
              <a:r>
                <a:rPr lang="fr-FR" b="1" dirty="0">
                  <a:solidFill>
                    <a:srgbClr val="BF4598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Alors</a:t>
              </a:r>
              <a:r>
                <a:rPr lang="fr-FR" b="1" noProof="0" dirty="0">
                  <a:solidFill>
                    <a:srgbClr val="BF4598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l’air expiré contient moins d’O₂ et plus de CO₂ que l’air inspiré.</a:t>
              </a:r>
              <a:endParaRPr lang="fr-FR" b="1" dirty="0">
                <a:solidFill>
                  <a:srgbClr val="BF459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9" name="Flèche : bas 18">
            <a:extLst>
              <a:ext uri="{FF2B5EF4-FFF2-40B4-BE49-F238E27FC236}">
                <a16:creationId xmlns:a16="http://schemas.microsoft.com/office/drawing/2014/main" id="{9DE273A5-EEEE-D3B1-8360-A798B7E2E89A}"/>
              </a:ext>
            </a:extLst>
          </p:cNvPr>
          <p:cNvSpPr/>
          <p:nvPr/>
        </p:nvSpPr>
        <p:spPr>
          <a:xfrm>
            <a:off x="7893062" y="3303402"/>
            <a:ext cx="868102" cy="450546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997F96D-6771-C9B7-502E-5036EE37172F}"/>
              </a:ext>
            </a:extLst>
          </p:cNvPr>
          <p:cNvSpPr txBox="1"/>
          <p:nvPr/>
        </p:nvSpPr>
        <p:spPr>
          <a:xfrm>
            <a:off x="5549769" y="1623985"/>
            <a:ext cx="5919399" cy="5847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ctr">
              <a:defRPr sz="16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1800" dirty="0"/>
              <a:t>Comment expliquer que l’air rejeté contient moins d’O2 et plus de CO₂  ?</a:t>
            </a:r>
          </a:p>
        </p:txBody>
      </p:sp>
      <p:sp>
        <p:nvSpPr>
          <p:cNvPr id="23" name="Flèche : bas 22">
            <a:extLst>
              <a:ext uri="{FF2B5EF4-FFF2-40B4-BE49-F238E27FC236}">
                <a16:creationId xmlns:a16="http://schemas.microsoft.com/office/drawing/2014/main" id="{BBB08D67-3FE8-BC69-7AAE-65E4956DAB3E}"/>
              </a:ext>
            </a:extLst>
          </p:cNvPr>
          <p:cNvSpPr/>
          <p:nvPr/>
        </p:nvSpPr>
        <p:spPr>
          <a:xfrm>
            <a:off x="7893062" y="4823385"/>
            <a:ext cx="868102" cy="450546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28" name="Flèche : droite 27">
            <a:extLst>
              <a:ext uri="{FF2B5EF4-FFF2-40B4-BE49-F238E27FC236}">
                <a16:creationId xmlns:a16="http://schemas.microsoft.com/office/drawing/2014/main" id="{885D69D7-706B-A1B5-04E6-C5CCD143F24E}"/>
              </a:ext>
            </a:extLst>
          </p:cNvPr>
          <p:cNvSpPr/>
          <p:nvPr/>
        </p:nvSpPr>
        <p:spPr>
          <a:xfrm>
            <a:off x="4869900" y="2793927"/>
            <a:ext cx="609498" cy="352425"/>
          </a:xfrm>
          <a:prstGeom prst="rightArrow">
            <a:avLst/>
          </a:prstGeom>
          <a:solidFill>
            <a:srgbClr val="CCDBEE"/>
          </a:solidFill>
          <a:ln>
            <a:solidFill>
              <a:srgbClr val="78B6C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2" name="Organigramme : Terminateur 31">
            <a:extLst>
              <a:ext uri="{FF2B5EF4-FFF2-40B4-BE49-F238E27FC236}">
                <a16:creationId xmlns:a16="http://schemas.microsoft.com/office/drawing/2014/main" id="{43C0A932-893B-AC97-51B3-C3BE0A7EBBD5}"/>
              </a:ext>
            </a:extLst>
          </p:cNvPr>
          <p:cNvSpPr/>
          <p:nvPr/>
        </p:nvSpPr>
        <p:spPr>
          <a:xfrm>
            <a:off x="7893062" y="1208320"/>
            <a:ext cx="1232812" cy="286867"/>
          </a:xfrm>
          <a:prstGeom prst="flowChartTerminator">
            <a:avLst/>
          </a:prstGeom>
          <a:solidFill>
            <a:srgbClr val="00A77D"/>
          </a:solidFill>
          <a:ln>
            <a:solidFill>
              <a:srgbClr val="39BB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Question</a:t>
            </a:r>
          </a:p>
        </p:txBody>
      </p:sp>
      <p:sp>
        <p:nvSpPr>
          <p:cNvPr id="34" name="Organigramme : Terminateur 33">
            <a:extLst>
              <a:ext uri="{FF2B5EF4-FFF2-40B4-BE49-F238E27FC236}">
                <a16:creationId xmlns:a16="http://schemas.microsoft.com/office/drawing/2014/main" id="{C537EC96-B59B-6A0B-1F6A-6EBC365CBD69}"/>
              </a:ext>
            </a:extLst>
          </p:cNvPr>
          <p:cNvSpPr/>
          <p:nvPr/>
        </p:nvSpPr>
        <p:spPr>
          <a:xfrm>
            <a:off x="2346077" y="1177871"/>
            <a:ext cx="1324252" cy="317316"/>
          </a:xfrm>
          <a:prstGeom prst="flowChartTerminator">
            <a:avLst/>
          </a:prstGeom>
          <a:solidFill>
            <a:srgbClr val="00A77D"/>
          </a:solidFill>
          <a:ln>
            <a:solidFill>
              <a:srgbClr val="39BB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Phénomène</a:t>
            </a:r>
          </a:p>
        </p:txBody>
      </p:sp>
      <p:sp>
        <p:nvSpPr>
          <p:cNvPr id="35" name="Flèche : droite 34">
            <a:extLst>
              <a:ext uri="{FF2B5EF4-FFF2-40B4-BE49-F238E27FC236}">
                <a16:creationId xmlns:a16="http://schemas.microsoft.com/office/drawing/2014/main" id="{1A7ABE55-2937-DC09-34DD-CB3EE1C9BBAC}"/>
              </a:ext>
            </a:extLst>
          </p:cNvPr>
          <p:cNvSpPr/>
          <p:nvPr/>
        </p:nvSpPr>
        <p:spPr>
          <a:xfrm>
            <a:off x="4887252" y="4101673"/>
            <a:ext cx="609498" cy="352425"/>
          </a:xfrm>
          <a:prstGeom prst="rightArrow">
            <a:avLst/>
          </a:prstGeom>
          <a:solidFill>
            <a:srgbClr val="F2F7D9"/>
          </a:solidFill>
          <a:ln>
            <a:solidFill>
              <a:srgbClr val="2CB5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b="1" dirty="0">
              <a:solidFill>
                <a:srgbClr val="00663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Flèche : droite 35">
            <a:extLst>
              <a:ext uri="{FF2B5EF4-FFF2-40B4-BE49-F238E27FC236}">
                <a16:creationId xmlns:a16="http://schemas.microsoft.com/office/drawing/2014/main" id="{C3CDF139-199F-2A44-B6C6-6918ACA60A54}"/>
              </a:ext>
            </a:extLst>
          </p:cNvPr>
          <p:cNvSpPr/>
          <p:nvPr/>
        </p:nvSpPr>
        <p:spPr>
          <a:xfrm>
            <a:off x="4869900" y="5540844"/>
            <a:ext cx="609498" cy="352425"/>
          </a:xfrm>
          <a:prstGeom prst="rightArrow">
            <a:avLst/>
          </a:prstGeom>
          <a:solidFill>
            <a:srgbClr val="F3DFED"/>
          </a:solidFill>
          <a:ln>
            <a:solidFill>
              <a:srgbClr val="BF45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b="1" dirty="0">
              <a:solidFill>
                <a:srgbClr val="BF459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9440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89BF96-0313-F392-D622-FDAA9480D0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DF061A-525C-931B-1620-48DA5ACAB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e 21">
            <a:extLst>
              <a:ext uri="{FF2B5EF4-FFF2-40B4-BE49-F238E27FC236}">
                <a16:creationId xmlns:a16="http://schemas.microsoft.com/office/drawing/2014/main" id="{F21AD5E8-426F-A0F4-AE31-5359272AA98D}"/>
              </a:ext>
            </a:extLst>
          </p:cNvPr>
          <p:cNvGrpSpPr/>
          <p:nvPr/>
        </p:nvGrpSpPr>
        <p:grpSpPr>
          <a:xfrm>
            <a:off x="935662" y="2210582"/>
            <a:ext cx="10265100" cy="602662"/>
            <a:chOff x="963450" y="3092649"/>
            <a:chExt cx="10265100" cy="560284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23" name="Google Shape;292;p29">
              <a:extLst>
                <a:ext uri="{FF2B5EF4-FFF2-40B4-BE49-F238E27FC236}">
                  <a16:creationId xmlns:a16="http://schemas.microsoft.com/office/drawing/2014/main" id="{734CCB68-C0AD-F4EF-BAF5-4096B797615A}"/>
                </a:ext>
              </a:extLst>
            </p:cNvPr>
            <p:cNvSpPr/>
            <p:nvPr/>
          </p:nvSpPr>
          <p:spPr>
            <a:xfrm>
              <a:off x="2428129" y="3092649"/>
              <a:ext cx="8800421" cy="560284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95C790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Google Shape;293;p29">
              <a:extLst>
                <a:ext uri="{FF2B5EF4-FFF2-40B4-BE49-F238E27FC236}">
                  <a16:creationId xmlns:a16="http://schemas.microsoft.com/office/drawing/2014/main" id="{F7682218-6984-C03F-C4D2-7736109FDB20}"/>
                </a:ext>
              </a:extLst>
            </p:cNvPr>
            <p:cNvSpPr/>
            <p:nvPr/>
          </p:nvSpPr>
          <p:spPr>
            <a:xfrm>
              <a:off x="963450" y="3092649"/>
              <a:ext cx="1349096" cy="560284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95C790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110004020202020204"/>
                  <a:ea typeface="Calibri"/>
                  <a:cs typeface="Calibri"/>
                </a:rPr>
                <a:t>Tâche</a:t>
              </a:r>
              <a:r>
                <a:rPr kumimoji="0" lang="fr-FR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 7</a:t>
              </a:r>
            </a:p>
          </p:txBody>
        </p:sp>
      </p:grpSp>
      <p:sp>
        <p:nvSpPr>
          <p:cNvPr id="31" name="ZoneTexte 30">
            <a:extLst>
              <a:ext uri="{FF2B5EF4-FFF2-40B4-BE49-F238E27FC236}">
                <a16:creationId xmlns:a16="http://schemas.microsoft.com/office/drawing/2014/main" id="{D9758819-D2AD-D82D-7FB6-1F033F8B7BAA}"/>
              </a:ext>
            </a:extLst>
          </p:cNvPr>
          <p:cNvSpPr txBox="1"/>
          <p:nvPr/>
        </p:nvSpPr>
        <p:spPr>
          <a:xfrm>
            <a:off x="2423124" y="2291734"/>
            <a:ext cx="86743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fr-FR" sz="2000" noProof="0" dirty="0"/>
              <a:t>Identifier les organes respiratoires et leurs fonctions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E67EFB3-3C65-9A35-4FCB-1A0998D74D9D}"/>
              </a:ext>
            </a:extLst>
          </p:cNvPr>
          <p:cNvSpPr/>
          <p:nvPr/>
        </p:nvSpPr>
        <p:spPr>
          <a:xfrm>
            <a:off x="900664" y="1450795"/>
            <a:ext cx="10439999" cy="57713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Séquence 1: Respiration et circulation sanguine.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85C4EB7-03E8-7DD4-675C-B10C8C519C36}"/>
              </a:ext>
            </a:extLst>
          </p:cNvPr>
          <p:cNvSpPr/>
          <p:nvPr/>
        </p:nvSpPr>
        <p:spPr>
          <a:xfrm>
            <a:off x="900663" y="5407205"/>
            <a:ext cx="10439999" cy="57713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Séquence 2: L’exercice physique et la santé des systèmes respiratoire et circulatoire.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E5507358-EC68-DF89-1213-BCEB208C9940}"/>
              </a:ext>
            </a:extLst>
          </p:cNvPr>
          <p:cNvSpPr txBox="1"/>
          <p:nvPr/>
        </p:nvSpPr>
        <p:spPr>
          <a:xfrm>
            <a:off x="969002" y="856997"/>
            <a:ext cx="10303324" cy="400110"/>
          </a:xfrm>
          <a:prstGeom prst="rect">
            <a:avLst/>
          </a:prstGeom>
          <a:solidFill>
            <a:srgbClr val="0034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ctr">
              <a:defRPr sz="20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Chapitre 2:  Respiration, circulation et santé humaine.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EC101AE-3A6A-D420-718D-E80377065834}"/>
              </a:ext>
            </a:extLst>
          </p:cNvPr>
          <p:cNvGrpSpPr/>
          <p:nvPr/>
        </p:nvGrpSpPr>
        <p:grpSpPr>
          <a:xfrm>
            <a:off x="876000" y="3003163"/>
            <a:ext cx="10440000" cy="1585029"/>
            <a:chOff x="919674" y="3127320"/>
            <a:chExt cx="10440000" cy="1585029"/>
          </a:xfrm>
        </p:grpSpPr>
        <p:sp>
          <p:nvSpPr>
            <p:cNvPr id="28" name="Rectangle: Rounded Corners 11">
              <a:extLst>
                <a:ext uri="{FF2B5EF4-FFF2-40B4-BE49-F238E27FC236}">
                  <a16:creationId xmlns:a16="http://schemas.microsoft.com/office/drawing/2014/main" id="{3D08A759-333C-A738-1887-158D42AC7CE2}"/>
                </a:ext>
              </a:extLst>
            </p:cNvPr>
            <p:cNvSpPr/>
            <p:nvPr/>
          </p:nvSpPr>
          <p:spPr>
            <a:xfrm>
              <a:off x="919674" y="3962105"/>
              <a:ext cx="10440000" cy="750244"/>
            </a:xfrm>
            <a:prstGeom prst="roundRect">
              <a:avLst/>
            </a:prstGeom>
            <a:noFill/>
            <a:ln w="38100"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Google Shape;510;p5">
              <a:extLst>
                <a:ext uri="{FF2B5EF4-FFF2-40B4-BE49-F238E27FC236}">
                  <a16:creationId xmlns:a16="http://schemas.microsoft.com/office/drawing/2014/main" id="{41ACF08C-9461-479C-C9B9-27E5CB8B3E0A}"/>
                </a:ext>
              </a:extLst>
            </p:cNvPr>
            <p:cNvSpPr txBox="1">
              <a:spLocks/>
            </p:cNvSpPr>
            <p:nvPr/>
          </p:nvSpPr>
          <p:spPr>
            <a:xfrm>
              <a:off x="979336" y="3127320"/>
              <a:ext cx="1349096" cy="594021"/>
            </a:xfrm>
            <a:prstGeom prst="roundRect">
              <a:avLst/>
            </a:prstGeom>
            <a:solidFill>
              <a:srgbClr val="95C790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>
              <a:defPPr>
                <a:defRPr lang="fr-FR"/>
              </a:defPPr>
              <a:lvl1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110004020202020204"/>
                  <a:ea typeface="Calibri"/>
                  <a:cs typeface="Calibri"/>
                </a:defRPr>
              </a:lvl1pPr>
              <a:lvl2pPr>
                <a:defRPr>
                  <a:solidFill>
                    <a:schemeClr val="tx1"/>
                  </a:solidFill>
                </a:defRPr>
              </a:lvl2pPr>
              <a:lvl3pPr>
                <a:defRPr>
                  <a:solidFill>
                    <a:schemeClr val="tx1"/>
                  </a:solidFill>
                </a:defRPr>
              </a:lvl3pPr>
              <a:lvl4pPr>
                <a:defRPr>
                  <a:solidFill>
                    <a:schemeClr val="tx1"/>
                  </a:solidFill>
                </a:defRPr>
              </a:lvl4pPr>
              <a:lvl5pPr>
                <a:defRPr>
                  <a:solidFill>
                    <a:schemeClr val="tx1"/>
                  </a:solidFill>
                </a:defRPr>
              </a:lvl5pPr>
              <a:lvl6pPr>
                <a:defRPr>
                  <a:solidFill>
                    <a:schemeClr val="tx1"/>
                  </a:solidFill>
                </a:defRPr>
              </a:lvl6pPr>
              <a:lvl7pPr>
                <a:defRPr>
                  <a:solidFill>
                    <a:schemeClr val="tx1"/>
                  </a:solidFill>
                </a:defRPr>
              </a:lvl7pPr>
              <a:lvl8pPr>
                <a:defRPr>
                  <a:solidFill>
                    <a:schemeClr val="tx1"/>
                  </a:solidFill>
                </a:defRPr>
              </a:lvl8pPr>
              <a:lvl9pPr>
                <a:defRPr>
                  <a:solidFill>
                    <a:schemeClr val="tx1"/>
                  </a:solidFill>
                </a:defRPr>
              </a:lvl9pPr>
            </a:lstStyle>
            <a:p>
              <a:r>
                <a:rPr lang="fr-FR" noProof="0" dirty="0"/>
                <a:t>Tâche 8</a:t>
              </a:r>
            </a:p>
          </p:txBody>
        </p:sp>
        <p:sp>
          <p:nvSpPr>
            <p:cNvPr id="3" name="Google Shape;511;p5">
              <a:extLst>
                <a:ext uri="{FF2B5EF4-FFF2-40B4-BE49-F238E27FC236}">
                  <a16:creationId xmlns:a16="http://schemas.microsoft.com/office/drawing/2014/main" id="{39CB3824-3DB4-A081-B7A5-44A06BF8AA55}"/>
                </a:ext>
              </a:extLst>
            </p:cNvPr>
            <p:cNvSpPr txBox="1">
              <a:spLocks/>
            </p:cNvSpPr>
            <p:nvPr/>
          </p:nvSpPr>
          <p:spPr>
            <a:xfrm>
              <a:off x="2466798" y="3137903"/>
              <a:ext cx="8777638" cy="594021"/>
            </a:xfrm>
            <a:prstGeom prst="roundRect">
              <a:avLst/>
            </a:prstGeom>
            <a:solidFill>
              <a:srgbClr val="95C790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>
              <a:defPPr>
                <a:defRPr lang="fr-FR"/>
              </a:defPPr>
              <a:lvl1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110004020202020204"/>
                  <a:ea typeface="Calibri"/>
                  <a:cs typeface="Calibri"/>
                </a:defRPr>
              </a:lvl1pPr>
              <a:lvl2pPr>
                <a:defRPr>
                  <a:solidFill>
                    <a:schemeClr val="tx1"/>
                  </a:solidFill>
                </a:defRPr>
              </a:lvl2pPr>
              <a:lvl3pPr>
                <a:defRPr>
                  <a:solidFill>
                    <a:schemeClr val="tx1"/>
                  </a:solidFill>
                </a:defRPr>
              </a:lvl3pPr>
              <a:lvl4pPr>
                <a:defRPr>
                  <a:solidFill>
                    <a:schemeClr val="tx1"/>
                  </a:solidFill>
                </a:defRPr>
              </a:lvl4pPr>
              <a:lvl5pPr>
                <a:defRPr>
                  <a:solidFill>
                    <a:schemeClr val="tx1"/>
                  </a:solidFill>
                </a:defRPr>
              </a:lvl5pPr>
              <a:lvl6pPr>
                <a:defRPr>
                  <a:solidFill>
                    <a:schemeClr val="tx1"/>
                  </a:solidFill>
                </a:defRPr>
              </a:lvl6pPr>
              <a:lvl7pPr>
                <a:defRPr>
                  <a:solidFill>
                    <a:schemeClr val="tx1"/>
                  </a:solidFill>
                </a:defRPr>
              </a:lvl7pPr>
              <a:lvl8pPr>
                <a:defRPr>
                  <a:solidFill>
                    <a:schemeClr val="tx1"/>
                  </a:solidFill>
                </a:defRPr>
              </a:lvl8pPr>
              <a:lvl9pPr>
                <a:defRPr>
                  <a:solidFill>
                    <a:schemeClr val="tx1"/>
                  </a:solidFill>
                </a:defRPr>
              </a:lvl9pPr>
            </a:lstStyle>
            <a:p>
              <a:pPr algn="l">
                <a:defRPr/>
              </a:pPr>
              <a:r>
                <a:rPr lang="fr-FR" sz="2000" b="0" kern="12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Identifier les organes circulatoires, leurs fonctions et le sens de la circulation sanguine.</a:t>
              </a:r>
            </a:p>
          </p:txBody>
        </p:sp>
      </p:grpSp>
      <p:sp>
        <p:nvSpPr>
          <p:cNvPr id="4" name="Google Shape;510;p5">
            <a:extLst>
              <a:ext uri="{FF2B5EF4-FFF2-40B4-BE49-F238E27FC236}">
                <a16:creationId xmlns:a16="http://schemas.microsoft.com/office/drawing/2014/main" id="{67D85AC5-DA5E-86DC-1D9D-3878D43B9DFC}"/>
              </a:ext>
            </a:extLst>
          </p:cNvPr>
          <p:cNvSpPr txBox="1">
            <a:spLocks/>
          </p:cNvSpPr>
          <p:nvPr/>
        </p:nvSpPr>
        <p:spPr>
          <a:xfrm>
            <a:off x="1007226" y="3917428"/>
            <a:ext cx="1349096" cy="594021"/>
          </a:xfrm>
          <a:prstGeom prst="roundRect">
            <a:avLst/>
          </a:pr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>
            <a:defPPr>
              <a:defRPr lang="fr-F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kern="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Calibri"/>
                <a:cs typeface="Calibri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fr-FR" noProof="0" dirty="0"/>
              <a:t>Tâche 1</a:t>
            </a:r>
          </a:p>
        </p:txBody>
      </p:sp>
      <p:sp>
        <p:nvSpPr>
          <p:cNvPr id="5" name="Google Shape;511;p5">
            <a:extLst>
              <a:ext uri="{FF2B5EF4-FFF2-40B4-BE49-F238E27FC236}">
                <a16:creationId xmlns:a16="http://schemas.microsoft.com/office/drawing/2014/main" id="{9C445D34-8D91-1740-97AC-257641673B64}"/>
              </a:ext>
            </a:extLst>
          </p:cNvPr>
          <p:cNvSpPr txBox="1">
            <a:spLocks/>
          </p:cNvSpPr>
          <p:nvPr/>
        </p:nvSpPr>
        <p:spPr>
          <a:xfrm>
            <a:off x="2494688" y="3928011"/>
            <a:ext cx="8777638" cy="594021"/>
          </a:xfrm>
          <a:prstGeom prst="roundRect">
            <a:avLst/>
          </a:prstGeom>
          <a:solidFill>
            <a:schemeClr val="bg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defPPr>
              <a:defRPr lang="fr-FR"/>
            </a:defPPr>
            <a:lvl1pPr marR="0" lvl="0" indent="0"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fr-FR" b="1" noProof="0" dirty="0"/>
              <a:t>Expliquer les échanges gazeux respiratoires entre les poumons et le sang.</a:t>
            </a:r>
          </a:p>
        </p:txBody>
      </p:sp>
      <p:sp>
        <p:nvSpPr>
          <p:cNvPr id="6" name="Google Shape;510;p5">
            <a:extLst>
              <a:ext uri="{FF2B5EF4-FFF2-40B4-BE49-F238E27FC236}">
                <a16:creationId xmlns:a16="http://schemas.microsoft.com/office/drawing/2014/main" id="{91198CA3-7EE8-DC3C-695D-7B52D16BA746}"/>
              </a:ext>
            </a:extLst>
          </p:cNvPr>
          <p:cNvSpPr txBox="1">
            <a:spLocks/>
          </p:cNvSpPr>
          <p:nvPr/>
        </p:nvSpPr>
        <p:spPr>
          <a:xfrm>
            <a:off x="979336" y="4707536"/>
            <a:ext cx="1349096" cy="503899"/>
          </a:xfrm>
          <a:prstGeom prst="roundRect">
            <a:avLst/>
          </a:prstGeom>
          <a:solidFill>
            <a:schemeClr val="accent6">
              <a:alpha val="5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>
              <a:spcBef>
                <a:spcPts val="0"/>
              </a:spcBef>
            </a:pPr>
            <a:r>
              <a:rPr lang="fr-FR" sz="1800" b="1" noProof="0" dirty="0"/>
              <a:t>Tâche 2</a:t>
            </a:r>
          </a:p>
        </p:txBody>
      </p:sp>
      <p:sp>
        <p:nvSpPr>
          <p:cNvPr id="7" name="Google Shape;511;p5">
            <a:extLst>
              <a:ext uri="{FF2B5EF4-FFF2-40B4-BE49-F238E27FC236}">
                <a16:creationId xmlns:a16="http://schemas.microsoft.com/office/drawing/2014/main" id="{26CC4EA1-F8DA-05C8-AA50-12E66C56C293}"/>
              </a:ext>
            </a:extLst>
          </p:cNvPr>
          <p:cNvSpPr txBox="1">
            <a:spLocks/>
          </p:cNvSpPr>
          <p:nvPr/>
        </p:nvSpPr>
        <p:spPr>
          <a:xfrm>
            <a:off x="2466798" y="4718119"/>
            <a:ext cx="8777638" cy="503899"/>
          </a:xfrm>
          <a:prstGeom prst="roundRect">
            <a:avLst/>
          </a:prstGeom>
          <a:solidFill>
            <a:schemeClr val="accent6">
              <a:alpha val="5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algn="l">
              <a:spcBef>
                <a:spcPts val="0"/>
              </a:spcBef>
            </a:pPr>
            <a:r>
              <a:rPr lang="fr-FR" noProof="0" dirty="0"/>
              <a:t>Expliquer les échanges gazeux respiratoires entre le sang et les cellules.</a:t>
            </a:r>
          </a:p>
        </p:txBody>
      </p:sp>
    </p:spTree>
    <p:extLst>
      <p:ext uri="{BB962C8B-B14F-4D97-AF65-F5344CB8AC3E}">
        <p14:creationId xmlns:p14="http://schemas.microsoft.com/office/powerpoint/2010/main" val="12898455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26857-0455-16B9-367A-BF07F9F67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03EB1C-8790-0638-8B14-F68F96EB9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B0FC92-9510-27DD-4BF5-F7FF054D437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983" y="630841"/>
            <a:ext cx="10372459" cy="299327"/>
          </a:xfrm>
        </p:spPr>
        <p:txBody>
          <a:bodyPr/>
          <a:lstStyle/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  <a:endParaRPr lang="fr-FR" sz="12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91F7B11-FFA0-7FA7-CF8C-A0B9BD02810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02895AD0-70CC-1F79-C097-2F6DAB7CFCD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69C575A-2AB3-1573-F1B7-36CE5D64AAA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B57BB1A2-8AE7-29D9-15D9-46FBA04CAAE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02" r="31943"/>
          <a:stretch>
            <a:fillRect/>
          </a:stretch>
        </p:blipFill>
        <p:spPr>
          <a:xfrm>
            <a:off x="1021080" y="2388326"/>
            <a:ext cx="2682240" cy="3653245"/>
          </a:xfrm>
          <a:prstGeom prst="rect">
            <a:avLst/>
          </a:prstGeom>
        </p:spPr>
      </p:pic>
      <p:sp>
        <p:nvSpPr>
          <p:cNvPr id="14" name="Google Shape;1376;p31">
            <a:extLst>
              <a:ext uri="{FF2B5EF4-FFF2-40B4-BE49-F238E27FC236}">
                <a16:creationId xmlns:a16="http://schemas.microsoft.com/office/drawing/2014/main" id="{6E635D63-A40E-4662-4FC0-3099965E3DB5}"/>
              </a:ext>
            </a:extLst>
          </p:cNvPr>
          <p:cNvSpPr/>
          <p:nvPr/>
        </p:nvSpPr>
        <p:spPr>
          <a:xfrm>
            <a:off x="737995" y="1732420"/>
            <a:ext cx="6120180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En vous basant sur le document ci-dessous:</a:t>
            </a:r>
          </a:p>
        </p:txBody>
      </p:sp>
      <p:sp>
        <p:nvSpPr>
          <p:cNvPr id="17" name="Google Shape;1403;p31">
            <a:extLst>
              <a:ext uri="{FF2B5EF4-FFF2-40B4-BE49-F238E27FC236}">
                <a16:creationId xmlns:a16="http://schemas.microsoft.com/office/drawing/2014/main" id="{D355759B-0893-E53F-EE31-42D2E7CB4827}"/>
              </a:ext>
            </a:extLst>
          </p:cNvPr>
          <p:cNvSpPr/>
          <p:nvPr/>
        </p:nvSpPr>
        <p:spPr>
          <a:xfrm>
            <a:off x="320040" y="2724842"/>
            <a:ext cx="4481314" cy="3386398"/>
          </a:xfrm>
          <a:prstGeom prst="roundRect">
            <a:avLst/>
          </a:prstGeom>
          <a:noFill/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4D6F3F9-F362-C488-5698-7D6426B15093}"/>
              </a:ext>
            </a:extLst>
          </p:cNvPr>
          <p:cNvSpPr/>
          <p:nvPr/>
        </p:nvSpPr>
        <p:spPr>
          <a:xfrm>
            <a:off x="2882768" y="3337436"/>
            <a:ext cx="1808168" cy="6066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O2 : 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18.5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%</a:t>
            </a:r>
            <a:b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CO2 :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4,5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%</a:t>
            </a:r>
            <a:endParaRPr lang="en-US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18F7B1E-C10D-86EE-DD83-9EECFB0D0A32}"/>
              </a:ext>
            </a:extLst>
          </p:cNvPr>
          <p:cNvSpPr/>
          <p:nvPr/>
        </p:nvSpPr>
        <p:spPr>
          <a:xfrm>
            <a:off x="172383" y="3350108"/>
            <a:ext cx="1808168" cy="6288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O2 : 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21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%</a:t>
            </a:r>
            <a:b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CO2 : 0,03%</a:t>
            </a:r>
            <a:r>
              <a:rPr lang="fr-FR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D437FBF-FEE7-5E79-EBAE-5DA3DE02D9EB}"/>
              </a:ext>
            </a:extLst>
          </p:cNvPr>
          <p:cNvSpPr/>
          <p:nvPr/>
        </p:nvSpPr>
        <p:spPr>
          <a:xfrm>
            <a:off x="176767" y="2871588"/>
            <a:ext cx="1808168" cy="432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inspiré</a:t>
            </a:r>
            <a:endParaRPr lang="en-US" sz="20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FF9DCC3-8050-3157-216E-3F1EACE78B27}"/>
              </a:ext>
            </a:extLst>
          </p:cNvPr>
          <p:cNvSpPr/>
          <p:nvPr/>
        </p:nvSpPr>
        <p:spPr>
          <a:xfrm>
            <a:off x="2885752" y="2902188"/>
            <a:ext cx="1808168" cy="4320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expiré</a:t>
            </a:r>
            <a:endParaRPr lang="en-US" sz="1600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3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5706382B-0654-5644-E930-30944159D2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749042" flipH="1">
            <a:off x="1597945" y="3700828"/>
            <a:ext cx="563246" cy="38988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93B113D-B83D-8F66-1BDE-C4CD7D52AB37}"/>
              </a:ext>
            </a:extLst>
          </p:cNvPr>
          <p:cNvSpPr txBox="1"/>
          <p:nvPr/>
        </p:nvSpPr>
        <p:spPr>
          <a:xfrm>
            <a:off x="585595" y="1190987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1- Répondez par vrai ou faux.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6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3C5A126-A7C1-0EFA-3E67-BEB113314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75074" flipH="1">
            <a:off x="2727498" y="3691863"/>
            <a:ext cx="563246" cy="389880"/>
          </a:xfrm>
          <a:prstGeom prst="rect">
            <a:avLst/>
          </a:prstGeom>
        </p:spPr>
      </p:pic>
      <p:sp>
        <p:nvSpPr>
          <p:cNvPr id="3" name="Rectangle: Rounded Corners 22">
            <a:extLst>
              <a:ext uri="{FF2B5EF4-FFF2-40B4-BE49-F238E27FC236}">
                <a16:creationId xmlns:a16="http://schemas.microsoft.com/office/drawing/2014/main" id="{10CE40BE-71D5-D2CA-DED2-BCF099ED8BCE}"/>
              </a:ext>
            </a:extLst>
          </p:cNvPr>
          <p:cNvSpPr/>
          <p:nvPr/>
        </p:nvSpPr>
        <p:spPr>
          <a:xfrm>
            <a:off x="5059680" y="3478532"/>
            <a:ext cx="6705600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inspiré est plus riche en dioxygène que l’air expiré</a:t>
            </a: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F0E9BFFE-36DE-D737-7304-AB6AA1509C1C}"/>
              </a:ext>
            </a:extLst>
          </p:cNvPr>
          <p:cNvSpPr/>
          <p:nvPr/>
        </p:nvSpPr>
        <p:spPr>
          <a:xfrm>
            <a:off x="5626019" y="488300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Vrai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DA64AD21-60BF-5D39-73BC-8EDBD473127A}"/>
              </a:ext>
            </a:extLst>
          </p:cNvPr>
          <p:cNvSpPr/>
          <p:nvPr/>
        </p:nvSpPr>
        <p:spPr>
          <a:xfrm>
            <a:off x="8409859" y="488300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aux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932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78B09-8CDD-0F42-4E42-1FEC9CDB3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AFE3CD-C3FA-9A61-24BF-655F5E65E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7D6373F-A09C-5A01-FA73-CB298F2A9F1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983" y="630841"/>
            <a:ext cx="10372459" cy="299327"/>
          </a:xfrm>
        </p:spPr>
        <p:txBody>
          <a:bodyPr/>
          <a:lstStyle/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</a:t>
            </a:r>
            <a:endParaRPr lang="fr-FR" sz="12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68B4978-40E7-6B75-A1BA-057DEEC90DF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02" r="31943"/>
          <a:stretch>
            <a:fillRect/>
          </a:stretch>
        </p:blipFill>
        <p:spPr>
          <a:xfrm>
            <a:off x="1021080" y="2388326"/>
            <a:ext cx="2682240" cy="3653245"/>
          </a:xfrm>
          <a:prstGeom prst="rect">
            <a:avLst/>
          </a:prstGeom>
        </p:spPr>
      </p:pic>
      <p:sp>
        <p:nvSpPr>
          <p:cNvPr id="14" name="Google Shape;1376;p31">
            <a:extLst>
              <a:ext uri="{FF2B5EF4-FFF2-40B4-BE49-F238E27FC236}">
                <a16:creationId xmlns:a16="http://schemas.microsoft.com/office/drawing/2014/main" id="{B639DD91-7FF6-D641-441C-277711C60E19}"/>
              </a:ext>
            </a:extLst>
          </p:cNvPr>
          <p:cNvSpPr/>
          <p:nvPr/>
        </p:nvSpPr>
        <p:spPr>
          <a:xfrm>
            <a:off x="737995" y="1732420"/>
            <a:ext cx="6120180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En vous basant sur le document ci-dessous:</a:t>
            </a:r>
          </a:p>
        </p:txBody>
      </p:sp>
      <p:sp>
        <p:nvSpPr>
          <p:cNvPr id="17" name="Google Shape;1403;p31">
            <a:extLst>
              <a:ext uri="{FF2B5EF4-FFF2-40B4-BE49-F238E27FC236}">
                <a16:creationId xmlns:a16="http://schemas.microsoft.com/office/drawing/2014/main" id="{98F560DD-2BBF-EF31-C372-5E9FC89ED8D2}"/>
              </a:ext>
            </a:extLst>
          </p:cNvPr>
          <p:cNvSpPr/>
          <p:nvPr/>
        </p:nvSpPr>
        <p:spPr>
          <a:xfrm>
            <a:off x="320040" y="2724842"/>
            <a:ext cx="4481314" cy="3386398"/>
          </a:xfrm>
          <a:prstGeom prst="roundRect">
            <a:avLst/>
          </a:prstGeom>
          <a:noFill/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00041C6-D636-DB71-EC65-3372458EF830}"/>
              </a:ext>
            </a:extLst>
          </p:cNvPr>
          <p:cNvSpPr/>
          <p:nvPr/>
        </p:nvSpPr>
        <p:spPr>
          <a:xfrm>
            <a:off x="2882768" y="3337436"/>
            <a:ext cx="1808168" cy="6066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O2 : 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18.5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%</a:t>
            </a:r>
            <a:b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CO2 :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4,5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%</a:t>
            </a:r>
            <a:endParaRPr lang="en-US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4475133-C8A2-3C59-9BDC-22F91112A3AB}"/>
              </a:ext>
            </a:extLst>
          </p:cNvPr>
          <p:cNvSpPr/>
          <p:nvPr/>
        </p:nvSpPr>
        <p:spPr>
          <a:xfrm>
            <a:off x="172383" y="3350108"/>
            <a:ext cx="1808168" cy="6288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O2 : 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21 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%</a:t>
            </a:r>
            <a:b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CO2 : 0,03%</a:t>
            </a:r>
            <a:r>
              <a:rPr lang="fr-FR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A8C5870-6111-59BF-2271-E0FCC484ABCA}"/>
              </a:ext>
            </a:extLst>
          </p:cNvPr>
          <p:cNvSpPr/>
          <p:nvPr/>
        </p:nvSpPr>
        <p:spPr>
          <a:xfrm>
            <a:off x="176767" y="2871588"/>
            <a:ext cx="1808168" cy="432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inspiré</a:t>
            </a:r>
            <a:endParaRPr lang="en-US" sz="20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6E7ABA4-6A01-5B0E-1EAA-A5E1B4EEA4C5}"/>
              </a:ext>
            </a:extLst>
          </p:cNvPr>
          <p:cNvSpPr/>
          <p:nvPr/>
        </p:nvSpPr>
        <p:spPr>
          <a:xfrm>
            <a:off x="2885752" y="2902188"/>
            <a:ext cx="1808168" cy="4320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expiré</a:t>
            </a:r>
            <a:endParaRPr lang="en-US" sz="1600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3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A153628E-B218-A325-EB20-3C59D7A8FB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749042" flipH="1">
            <a:off x="1597945" y="3700828"/>
            <a:ext cx="563246" cy="389880"/>
          </a:xfrm>
          <a:prstGeom prst="rect">
            <a:avLst/>
          </a:prstGeom>
        </p:spPr>
      </p:pic>
      <p:pic>
        <p:nvPicPr>
          <p:cNvPr id="46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A52FAFE-B85D-509D-305E-1AAF69ABF9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75074" flipH="1">
            <a:off x="2727498" y="3691863"/>
            <a:ext cx="563246" cy="389880"/>
          </a:xfrm>
          <a:prstGeom prst="rect">
            <a:avLst/>
          </a:prstGeom>
        </p:spPr>
      </p:pic>
      <p:sp>
        <p:nvSpPr>
          <p:cNvPr id="3" name="Rectangle: Rounded Corners 22">
            <a:extLst>
              <a:ext uri="{FF2B5EF4-FFF2-40B4-BE49-F238E27FC236}">
                <a16:creationId xmlns:a16="http://schemas.microsoft.com/office/drawing/2014/main" id="{6430F4A6-30ED-1CBB-7F8C-562A1FE1BB6D}"/>
              </a:ext>
            </a:extLst>
          </p:cNvPr>
          <p:cNvSpPr/>
          <p:nvPr/>
        </p:nvSpPr>
        <p:spPr>
          <a:xfrm>
            <a:off x="5059680" y="3478532"/>
            <a:ext cx="6705600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inspiré est plus riche en dioxygène que l’air expiré</a:t>
            </a: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E6A1740B-2F02-5F20-79EC-03B33A7794E7}"/>
              </a:ext>
            </a:extLst>
          </p:cNvPr>
          <p:cNvSpPr/>
          <p:nvPr/>
        </p:nvSpPr>
        <p:spPr>
          <a:xfrm>
            <a:off x="5626019" y="4883003"/>
            <a:ext cx="2520000" cy="720000"/>
          </a:xfrm>
          <a:prstGeom prst="roundRect">
            <a:avLst/>
          </a:prstGeom>
          <a:solidFill>
            <a:srgbClr val="002060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Vrai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9BD7FBDD-C13D-7437-44A1-F28C9326708A}"/>
              </a:ext>
            </a:extLst>
          </p:cNvPr>
          <p:cNvSpPr/>
          <p:nvPr/>
        </p:nvSpPr>
        <p:spPr>
          <a:xfrm>
            <a:off x="8409859" y="488300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aux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A16640E-168A-3447-FA35-2602EA2B46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2892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A7E55-AF15-B67F-AA51-7D1634ABC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A4D851-4152-DFE1-856D-7E4EA919D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F3236D4-D4AC-24A9-D2B7-B73BA3C4BE9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983" y="630841"/>
            <a:ext cx="10372459" cy="299327"/>
          </a:xfrm>
        </p:spPr>
        <p:txBody>
          <a:bodyPr/>
          <a:lstStyle/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  <a:endParaRPr lang="fr-FR" sz="12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C407558-6DEB-5750-2EB4-8C88D7F3C476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58CF10-DAC7-2163-AE26-B2C150F94CE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7BCC2F9-D6D2-BE3F-29B8-FCF84CD0861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9225FC61-AD24-01AB-F4EC-FA81D8164D4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02" r="31943"/>
          <a:stretch>
            <a:fillRect/>
          </a:stretch>
        </p:blipFill>
        <p:spPr>
          <a:xfrm>
            <a:off x="1021080" y="2388326"/>
            <a:ext cx="2682240" cy="3653245"/>
          </a:xfrm>
          <a:prstGeom prst="rect">
            <a:avLst/>
          </a:prstGeom>
        </p:spPr>
      </p:pic>
      <p:sp>
        <p:nvSpPr>
          <p:cNvPr id="14" name="Google Shape;1376;p31">
            <a:extLst>
              <a:ext uri="{FF2B5EF4-FFF2-40B4-BE49-F238E27FC236}">
                <a16:creationId xmlns:a16="http://schemas.microsoft.com/office/drawing/2014/main" id="{68332450-DD37-FD63-C485-FC3659360A4C}"/>
              </a:ext>
            </a:extLst>
          </p:cNvPr>
          <p:cNvSpPr/>
          <p:nvPr/>
        </p:nvSpPr>
        <p:spPr>
          <a:xfrm>
            <a:off x="737995" y="1732420"/>
            <a:ext cx="6120180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En vous basant sur le document ci-dessous:</a:t>
            </a:r>
          </a:p>
        </p:txBody>
      </p:sp>
      <p:sp>
        <p:nvSpPr>
          <p:cNvPr id="17" name="Google Shape;1403;p31">
            <a:extLst>
              <a:ext uri="{FF2B5EF4-FFF2-40B4-BE49-F238E27FC236}">
                <a16:creationId xmlns:a16="http://schemas.microsoft.com/office/drawing/2014/main" id="{DD9A8BAD-477F-6C30-26A3-3AD446FF4E41}"/>
              </a:ext>
            </a:extLst>
          </p:cNvPr>
          <p:cNvSpPr/>
          <p:nvPr/>
        </p:nvSpPr>
        <p:spPr>
          <a:xfrm>
            <a:off x="320040" y="2724842"/>
            <a:ext cx="4481314" cy="3386398"/>
          </a:xfrm>
          <a:prstGeom prst="roundRect">
            <a:avLst/>
          </a:prstGeom>
          <a:noFill/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0963DB8-370F-D987-FB3D-F1AFC819DF22}"/>
              </a:ext>
            </a:extLst>
          </p:cNvPr>
          <p:cNvSpPr/>
          <p:nvPr/>
        </p:nvSpPr>
        <p:spPr>
          <a:xfrm>
            <a:off x="2882768" y="3337436"/>
            <a:ext cx="1808168" cy="6066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O2 : 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18.5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%</a:t>
            </a:r>
            <a:b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CO2 :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4,5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%</a:t>
            </a:r>
            <a:endParaRPr lang="en-US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8121A45-1B04-5B00-DA5B-88A67065BEF6}"/>
              </a:ext>
            </a:extLst>
          </p:cNvPr>
          <p:cNvSpPr/>
          <p:nvPr/>
        </p:nvSpPr>
        <p:spPr>
          <a:xfrm>
            <a:off x="172383" y="3350108"/>
            <a:ext cx="1808168" cy="6288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O2 : 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21 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%</a:t>
            </a:r>
            <a:b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CO2 : 0,03%</a:t>
            </a:r>
            <a:r>
              <a:rPr lang="fr-FR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55B02F-59D1-CADE-B990-FA10712EFA76}"/>
              </a:ext>
            </a:extLst>
          </p:cNvPr>
          <p:cNvSpPr/>
          <p:nvPr/>
        </p:nvSpPr>
        <p:spPr>
          <a:xfrm>
            <a:off x="176767" y="2871588"/>
            <a:ext cx="1808168" cy="432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inspiré</a:t>
            </a:r>
            <a:endParaRPr lang="en-US" sz="20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C7D83CF-40AE-27CE-8279-ED218133A85E}"/>
              </a:ext>
            </a:extLst>
          </p:cNvPr>
          <p:cNvSpPr/>
          <p:nvPr/>
        </p:nvSpPr>
        <p:spPr>
          <a:xfrm>
            <a:off x="2885752" y="2902188"/>
            <a:ext cx="1808168" cy="4320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expiré</a:t>
            </a:r>
            <a:endParaRPr lang="en-US" sz="1600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3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D8EB4A7-62CA-FF78-5B73-9DAF75AB16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749042" flipH="1">
            <a:off x="1597945" y="3700828"/>
            <a:ext cx="563246" cy="38988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A4193BA-1EC8-7688-3691-1AD5CC756EDE}"/>
              </a:ext>
            </a:extLst>
          </p:cNvPr>
          <p:cNvSpPr txBox="1"/>
          <p:nvPr/>
        </p:nvSpPr>
        <p:spPr>
          <a:xfrm>
            <a:off x="585595" y="1190987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2- Répondez par vrai ou faux.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Rectangle: Rounded Corners 22">
            <a:extLst>
              <a:ext uri="{FF2B5EF4-FFF2-40B4-BE49-F238E27FC236}">
                <a16:creationId xmlns:a16="http://schemas.microsoft.com/office/drawing/2014/main" id="{90D0B003-E82E-454F-7B74-21E966079264}"/>
              </a:ext>
            </a:extLst>
          </p:cNvPr>
          <p:cNvSpPr/>
          <p:nvPr/>
        </p:nvSpPr>
        <p:spPr>
          <a:xfrm>
            <a:off x="5059680" y="3478532"/>
            <a:ext cx="6705600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inspiré est plus riche en dioxyde de carbone que l’air expiré</a:t>
            </a:r>
          </a:p>
        </p:txBody>
      </p:sp>
      <p:sp>
        <p:nvSpPr>
          <p:cNvPr id="41" name="Rectangle: Rounded Corners 22">
            <a:extLst>
              <a:ext uri="{FF2B5EF4-FFF2-40B4-BE49-F238E27FC236}">
                <a16:creationId xmlns:a16="http://schemas.microsoft.com/office/drawing/2014/main" id="{44FD28AC-70C7-383B-90FD-5567D2A3C4DE}"/>
              </a:ext>
            </a:extLst>
          </p:cNvPr>
          <p:cNvSpPr/>
          <p:nvPr/>
        </p:nvSpPr>
        <p:spPr>
          <a:xfrm>
            <a:off x="5626019" y="488300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Vrai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6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30FB3F1-08AE-B1A9-D364-AAA3E2F002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75074" flipH="1">
            <a:off x="2727498" y="3691863"/>
            <a:ext cx="563246" cy="389880"/>
          </a:xfrm>
          <a:prstGeom prst="rect">
            <a:avLst/>
          </a:prstGeom>
        </p:spPr>
      </p:pic>
      <p:sp>
        <p:nvSpPr>
          <p:cNvPr id="3" name="Rectangle: Rounded Corners 22">
            <a:extLst>
              <a:ext uri="{FF2B5EF4-FFF2-40B4-BE49-F238E27FC236}">
                <a16:creationId xmlns:a16="http://schemas.microsoft.com/office/drawing/2014/main" id="{AE3FDCF0-012C-9EA6-E2F6-14672F46C2B5}"/>
              </a:ext>
            </a:extLst>
          </p:cNvPr>
          <p:cNvSpPr/>
          <p:nvPr/>
        </p:nvSpPr>
        <p:spPr>
          <a:xfrm>
            <a:off x="8409859" y="488300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aux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0484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3EF45-E2F2-C7AE-9165-E7C398D9B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5E1A4EA-102F-99BA-683E-4BA73C9B0A2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02" r="31943"/>
          <a:stretch>
            <a:fillRect/>
          </a:stretch>
        </p:blipFill>
        <p:spPr>
          <a:xfrm>
            <a:off x="1021080" y="2388326"/>
            <a:ext cx="2682240" cy="3653245"/>
          </a:xfrm>
          <a:prstGeom prst="rect">
            <a:avLst/>
          </a:prstGeom>
        </p:spPr>
      </p:pic>
      <p:sp>
        <p:nvSpPr>
          <p:cNvPr id="14" name="Google Shape;1376;p31">
            <a:extLst>
              <a:ext uri="{FF2B5EF4-FFF2-40B4-BE49-F238E27FC236}">
                <a16:creationId xmlns:a16="http://schemas.microsoft.com/office/drawing/2014/main" id="{E8FB532E-3491-EFF8-8A47-07875BB48F41}"/>
              </a:ext>
            </a:extLst>
          </p:cNvPr>
          <p:cNvSpPr/>
          <p:nvPr/>
        </p:nvSpPr>
        <p:spPr>
          <a:xfrm>
            <a:off x="737995" y="1732420"/>
            <a:ext cx="6120180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En vous basant sur le document ci-dessous:</a:t>
            </a:r>
          </a:p>
        </p:txBody>
      </p:sp>
      <p:sp>
        <p:nvSpPr>
          <p:cNvPr id="17" name="Google Shape;1403;p31">
            <a:extLst>
              <a:ext uri="{FF2B5EF4-FFF2-40B4-BE49-F238E27FC236}">
                <a16:creationId xmlns:a16="http://schemas.microsoft.com/office/drawing/2014/main" id="{885249AA-0E21-6BF5-17E1-3756A1C80C02}"/>
              </a:ext>
            </a:extLst>
          </p:cNvPr>
          <p:cNvSpPr/>
          <p:nvPr/>
        </p:nvSpPr>
        <p:spPr>
          <a:xfrm>
            <a:off x="320040" y="2724842"/>
            <a:ext cx="4481314" cy="3386398"/>
          </a:xfrm>
          <a:prstGeom prst="roundRect">
            <a:avLst/>
          </a:prstGeom>
          <a:noFill/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601E6D5-AF43-DC38-28F4-8675B290D140}"/>
              </a:ext>
            </a:extLst>
          </p:cNvPr>
          <p:cNvSpPr/>
          <p:nvPr/>
        </p:nvSpPr>
        <p:spPr>
          <a:xfrm>
            <a:off x="2882768" y="3337436"/>
            <a:ext cx="1808168" cy="6066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O2 :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18.5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%</a:t>
            </a:r>
            <a:b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CO2 :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4,5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%</a:t>
            </a:r>
            <a:endParaRPr lang="en-US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FCFED0-8BEC-6EFF-C23C-0912247AE54E}"/>
              </a:ext>
            </a:extLst>
          </p:cNvPr>
          <p:cNvSpPr/>
          <p:nvPr/>
        </p:nvSpPr>
        <p:spPr>
          <a:xfrm>
            <a:off x="172383" y="3350108"/>
            <a:ext cx="1808168" cy="6288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O2 : 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21 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%</a:t>
            </a:r>
            <a:b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CO2 : 0,03%</a:t>
            </a:r>
            <a:r>
              <a:rPr lang="fr-FR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858F0C2-F2EF-F251-A598-963B24C5DA06}"/>
              </a:ext>
            </a:extLst>
          </p:cNvPr>
          <p:cNvSpPr/>
          <p:nvPr/>
        </p:nvSpPr>
        <p:spPr>
          <a:xfrm>
            <a:off x="176767" y="2871588"/>
            <a:ext cx="1808168" cy="432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inspiré</a:t>
            </a:r>
            <a:endParaRPr lang="en-US" sz="20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BE541DA-0D39-43FC-663C-C8A5EEAB5CBC}"/>
              </a:ext>
            </a:extLst>
          </p:cNvPr>
          <p:cNvSpPr/>
          <p:nvPr/>
        </p:nvSpPr>
        <p:spPr>
          <a:xfrm>
            <a:off x="2885752" y="2902188"/>
            <a:ext cx="1808168" cy="4320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expiré</a:t>
            </a:r>
            <a:endParaRPr lang="en-US" sz="1600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3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A9E3483-DED3-9C7A-E4C4-0AF0E56606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749042" flipH="1">
            <a:off x="1597945" y="3700828"/>
            <a:ext cx="563246" cy="389880"/>
          </a:xfrm>
          <a:prstGeom prst="rect">
            <a:avLst/>
          </a:prstGeom>
        </p:spPr>
      </p:pic>
      <p:sp>
        <p:nvSpPr>
          <p:cNvPr id="38" name="Rectangle: Rounded Corners 22">
            <a:extLst>
              <a:ext uri="{FF2B5EF4-FFF2-40B4-BE49-F238E27FC236}">
                <a16:creationId xmlns:a16="http://schemas.microsoft.com/office/drawing/2014/main" id="{EB7FCAB1-E59E-5356-3A6A-A3B516602A4C}"/>
              </a:ext>
            </a:extLst>
          </p:cNvPr>
          <p:cNvSpPr/>
          <p:nvPr/>
        </p:nvSpPr>
        <p:spPr>
          <a:xfrm>
            <a:off x="5059680" y="3478532"/>
            <a:ext cx="6705600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inspiré est plus riche en dioxyde de carbone que l’air expiré</a:t>
            </a:r>
          </a:p>
        </p:txBody>
      </p:sp>
      <p:sp>
        <p:nvSpPr>
          <p:cNvPr id="41" name="Rectangle: Rounded Corners 22">
            <a:extLst>
              <a:ext uri="{FF2B5EF4-FFF2-40B4-BE49-F238E27FC236}">
                <a16:creationId xmlns:a16="http://schemas.microsoft.com/office/drawing/2014/main" id="{B0B3FD78-7F50-803C-BE3F-EE4D42675201}"/>
              </a:ext>
            </a:extLst>
          </p:cNvPr>
          <p:cNvSpPr/>
          <p:nvPr/>
        </p:nvSpPr>
        <p:spPr>
          <a:xfrm>
            <a:off x="5626019" y="488300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Vrai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6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94AA999-C006-5791-468C-6EA9EFF82B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75074" flipH="1">
            <a:off x="2727498" y="3691863"/>
            <a:ext cx="563246" cy="389880"/>
          </a:xfrm>
          <a:prstGeom prst="rect">
            <a:avLst/>
          </a:prstGeom>
        </p:spPr>
      </p:pic>
      <p:sp>
        <p:nvSpPr>
          <p:cNvPr id="3" name="Rectangle: Rounded Corners 22">
            <a:extLst>
              <a:ext uri="{FF2B5EF4-FFF2-40B4-BE49-F238E27FC236}">
                <a16:creationId xmlns:a16="http://schemas.microsoft.com/office/drawing/2014/main" id="{4E3B19DF-3704-5EF0-5566-F2A51720DF33}"/>
              </a:ext>
            </a:extLst>
          </p:cNvPr>
          <p:cNvSpPr/>
          <p:nvPr/>
        </p:nvSpPr>
        <p:spPr>
          <a:xfrm>
            <a:off x="8409859" y="4883003"/>
            <a:ext cx="2520000" cy="720000"/>
          </a:xfrm>
          <a:prstGeom prst="roundRect">
            <a:avLst/>
          </a:prstGeom>
          <a:solidFill>
            <a:srgbClr val="002060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fr-FR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aux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BCA39B06-8581-3609-4436-ABEFC1E2EE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FDD294C1-6C5F-2226-A895-DF19B2F82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Excellent !</a:t>
            </a:r>
          </a:p>
        </p:txBody>
      </p:sp>
      <p:sp>
        <p:nvSpPr>
          <p:cNvPr id="16" name="Espace réservé du contenu 3">
            <a:extLst>
              <a:ext uri="{FF2B5EF4-FFF2-40B4-BE49-F238E27FC236}">
                <a16:creationId xmlns:a16="http://schemas.microsoft.com/office/drawing/2014/main" id="{08767C9D-F992-30DB-05BE-57B9958FD79F}"/>
              </a:ext>
            </a:extLst>
          </p:cNvPr>
          <p:cNvSpPr txBox="1">
            <a:spLocks/>
          </p:cNvSpPr>
          <p:nvPr/>
        </p:nvSpPr>
        <p:spPr>
          <a:xfrm>
            <a:off x="909983" y="630841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</a:t>
            </a:r>
          </a:p>
        </p:txBody>
      </p:sp>
    </p:spTree>
    <p:extLst>
      <p:ext uri="{BB962C8B-B14F-4D97-AF65-F5344CB8AC3E}">
        <p14:creationId xmlns:p14="http://schemas.microsoft.com/office/powerpoint/2010/main" val="21117592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6038F-2FFA-3B55-097B-B86F16E05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0031F6-078E-C257-BF01-F7D4ED03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ED0F62D-FF8A-1E54-B08F-8CFA77B25A0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983" y="630841"/>
            <a:ext cx="10372459" cy="299327"/>
          </a:xfrm>
        </p:spPr>
        <p:txBody>
          <a:bodyPr/>
          <a:lstStyle/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  <a:endParaRPr lang="fr-FR" sz="12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D5B57D2A-F3BA-0A74-CB33-1E18209ED50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3A978F1B-7E7B-E406-A6AE-223CC9E179A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9517006-8EC2-E919-8492-9CAA7720C5D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4" name="Google Shape;1376;p31">
            <a:extLst>
              <a:ext uri="{FF2B5EF4-FFF2-40B4-BE49-F238E27FC236}">
                <a16:creationId xmlns:a16="http://schemas.microsoft.com/office/drawing/2014/main" id="{B24333B8-2B71-C587-4A04-23900E4607A3}"/>
              </a:ext>
            </a:extLst>
          </p:cNvPr>
          <p:cNvSpPr/>
          <p:nvPr/>
        </p:nvSpPr>
        <p:spPr>
          <a:xfrm>
            <a:off x="737995" y="1732420"/>
            <a:ext cx="6120180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En vous basant sur le document ci-dessous:</a:t>
            </a:r>
          </a:p>
        </p:txBody>
      </p:sp>
      <p:sp>
        <p:nvSpPr>
          <p:cNvPr id="17" name="Google Shape;1403;p31">
            <a:extLst>
              <a:ext uri="{FF2B5EF4-FFF2-40B4-BE49-F238E27FC236}">
                <a16:creationId xmlns:a16="http://schemas.microsoft.com/office/drawing/2014/main" id="{01C5AEA5-6C37-AB8D-F1B1-C8BDB4D00341}"/>
              </a:ext>
            </a:extLst>
          </p:cNvPr>
          <p:cNvSpPr/>
          <p:nvPr/>
        </p:nvSpPr>
        <p:spPr>
          <a:xfrm>
            <a:off x="320040" y="2724842"/>
            <a:ext cx="4481314" cy="3386398"/>
          </a:xfrm>
          <a:prstGeom prst="roundRect">
            <a:avLst/>
          </a:prstGeom>
          <a:noFill/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D74915-67B2-0B16-E11E-2AB7E1D310E7}"/>
              </a:ext>
            </a:extLst>
          </p:cNvPr>
          <p:cNvSpPr/>
          <p:nvPr/>
        </p:nvSpPr>
        <p:spPr>
          <a:xfrm>
            <a:off x="3096128" y="3428876"/>
            <a:ext cx="1808168" cy="6066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O2 : 20%</a:t>
            </a:r>
            <a:b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CO2 : 49%</a:t>
            </a:r>
            <a:endParaRPr lang="en-US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77444C6-0D98-6147-A710-E881024CA002}"/>
              </a:ext>
            </a:extLst>
          </p:cNvPr>
          <p:cNvSpPr/>
          <p:nvPr/>
        </p:nvSpPr>
        <p:spPr>
          <a:xfrm>
            <a:off x="187623" y="3426308"/>
            <a:ext cx="1808168" cy="6288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O2 : 15%</a:t>
            </a:r>
            <a:b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CO2 : 54%</a:t>
            </a:r>
            <a:r>
              <a:rPr lang="fr-FR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7CB3294-1A34-AC38-4604-ED8F18178401}"/>
              </a:ext>
            </a:extLst>
          </p:cNvPr>
          <p:cNvSpPr/>
          <p:nvPr/>
        </p:nvSpPr>
        <p:spPr>
          <a:xfrm>
            <a:off x="192007" y="2947788"/>
            <a:ext cx="1808168" cy="432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Sang entant</a:t>
            </a:r>
            <a:endParaRPr lang="en-US" sz="2000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CE43CF4-6B8D-969E-4BDA-3D92B63E0138}"/>
              </a:ext>
            </a:extLst>
          </p:cNvPr>
          <p:cNvSpPr/>
          <p:nvPr/>
        </p:nvSpPr>
        <p:spPr>
          <a:xfrm>
            <a:off x="3099112" y="2993628"/>
            <a:ext cx="1808168" cy="4320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Sang sortant</a:t>
            </a:r>
            <a:endParaRPr lang="en-US" sz="16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8308AC95-A71D-CB7A-A6B3-BA8490C86CD9}"/>
              </a:ext>
            </a:extLst>
          </p:cNvPr>
          <p:cNvSpPr txBox="1"/>
          <p:nvPr/>
        </p:nvSpPr>
        <p:spPr>
          <a:xfrm>
            <a:off x="585595" y="1190987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3- Choisissez la bonne réponse.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AE7A468-4D61-B1A9-83BD-D1CD80DC32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31" y="3048001"/>
            <a:ext cx="4536829" cy="3024553"/>
          </a:xfrm>
          <a:prstGeom prst="rect">
            <a:avLst/>
          </a:prstGeom>
        </p:spPr>
      </p:pic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D1C020DA-8C81-436B-41BE-74E22B5ADEF1}"/>
              </a:ext>
            </a:extLst>
          </p:cNvPr>
          <p:cNvCxnSpPr>
            <a:cxnSpLocks/>
          </p:cNvCxnSpPr>
          <p:nvPr/>
        </p:nvCxnSpPr>
        <p:spPr>
          <a:xfrm flipV="1">
            <a:off x="579120" y="4556760"/>
            <a:ext cx="579120" cy="10668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6C001058-5196-AF39-B969-80811D9CCC30}"/>
              </a:ext>
            </a:extLst>
          </p:cNvPr>
          <p:cNvCxnSpPr>
            <a:cxnSpLocks/>
          </p:cNvCxnSpPr>
          <p:nvPr/>
        </p:nvCxnSpPr>
        <p:spPr>
          <a:xfrm>
            <a:off x="3901440" y="4648200"/>
            <a:ext cx="548640" cy="10668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2">
            <a:extLst>
              <a:ext uri="{FF2B5EF4-FFF2-40B4-BE49-F238E27FC236}">
                <a16:creationId xmlns:a16="http://schemas.microsoft.com/office/drawing/2014/main" id="{C53ACDC4-A0B0-DF8D-520E-BFC791ABAEF9}"/>
              </a:ext>
            </a:extLst>
          </p:cNvPr>
          <p:cNvSpPr/>
          <p:nvPr/>
        </p:nvSpPr>
        <p:spPr>
          <a:xfrm>
            <a:off x="5059680" y="3478532"/>
            <a:ext cx="6705600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 entrant est plus riche en dioxyde de carbone que le sang sortant.</a:t>
            </a: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3B0740BA-3553-DA17-EEBD-B6BF28319898}"/>
              </a:ext>
            </a:extLst>
          </p:cNvPr>
          <p:cNvSpPr/>
          <p:nvPr/>
        </p:nvSpPr>
        <p:spPr>
          <a:xfrm>
            <a:off x="5626019" y="488300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Vrai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E7E018A6-54DB-177D-3C6E-98CDE9654611}"/>
              </a:ext>
            </a:extLst>
          </p:cNvPr>
          <p:cNvSpPr/>
          <p:nvPr/>
        </p:nvSpPr>
        <p:spPr>
          <a:xfrm>
            <a:off x="8409859" y="488300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aux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549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8EE3E-EC27-F27C-8E01-666799841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376;p31">
            <a:extLst>
              <a:ext uri="{FF2B5EF4-FFF2-40B4-BE49-F238E27FC236}">
                <a16:creationId xmlns:a16="http://schemas.microsoft.com/office/drawing/2014/main" id="{5A5A77F5-B1C1-244E-88BE-39649A2E09D9}"/>
              </a:ext>
            </a:extLst>
          </p:cNvPr>
          <p:cNvSpPr/>
          <p:nvPr/>
        </p:nvSpPr>
        <p:spPr>
          <a:xfrm>
            <a:off x="737995" y="1732420"/>
            <a:ext cx="6120180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En vous basant sur le document ci-dessous:</a:t>
            </a:r>
          </a:p>
        </p:txBody>
      </p:sp>
      <p:sp>
        <p:nvSpPr>
          <p:cNvPr id="17" name="Google Shape;1403;p31">
            <a:extLst>
              <a:ext uri="{FF2B5EF4-FFF2-40B4-BE49-F238E27FC236}">
                <a16:creationId xmlns:a16="http://schemas.microsoft.com/office/drawing/2014/main" id="{52D69E83-7C6D-0286-03BD-39293BF5346D}"/>
              </a:ext>
            </a:extLst>
          </p:cNvPr>
          <p:cNvSpPr/>
          <p:nvPr/>
        </p:nvSpPr>
        <p:spPr>
          <a:xfrm>
            <a:off x="320040" y="2724842"/>
            <a:ext cx="4481314" cy="3386398"/>
          </a:xfrm>
          <a:prstGeom prst="roundRect">
            <a:avLst/>
          </a:prstGeom>
          <a:noFill/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F00C242-A191-AB5F-FE73-1F703D04186E}"/>
              </a:ext>
            </a:extLst>
          </p:cNvPr>
          <p:cNvSpPr/>
          <p:nvPr/>
        </p:nvSpPr>
        <p:spPr>
          <a:xfrm>
            <a:off x="3096128" y="3428876"/>
            <a:ext cx="1808168" cy="6066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O2 : 20%</a:t>
            </a:r>
            <a:b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CO2 : 49%</a:t>
            </a:r>
            <a:endParaRPr lang="en-US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28C92DB-44FD-D62C-4AFA-214E29EADD3E}"/>
              </a:ext>
            </a:extLst>
          </p:cNvPr>
          <p:cNvSpPr/>
          <p:nvPr/>
        </p:nvSpPr>
        <p:spPr>
          <a:xfrm>
            <a:off x="187623" y="3426308"/>
            <a:ext cx="1808168" cy="6288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O2 : 15%</a:t>
            </a:r>
            <a:b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CO2 : 54%</a:t>
            </a:r>
            <a:r>
              <a:rPr lang="fr-FR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F117575-E851-B2AF-8316-179DE14D5663}"/>
              </a:ext>
            </a:extLst>
          </p:cNvPr>
          <p:cNvSpPr/>
          <p:nvPr/>
        </p:nvSpPr>
        <p:spPr>
          <a:xfrm>
            <a:off x="192007" y="2947788"/>
            <a:ext cx="1808168" cy="432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Sang entant</a:t>
            </a:r>
            <a:endParaRPr lang="en-US" sz="2000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2EF6F65-AB9F-B5A6-20BF-F4BEA6009422}"/>
              </a:ext>
            </a:extLst>
          </p:cNvPr>
          <p:cNvSpPr/>
          <p:nvPr/>
        </p:nvSpPr>
        <p:spPr>
          <a:xfrm>
            <a:off x="3099112" y="2993628"/>
            <a:ext cx="1808168" cy="4320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Sang sortant</a:t>
            </a:r>
            <a:endParaRPr lang="en-US" sz="16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9D1424A-8C0A-BD6F-572C-81FDD500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31" y="3048001"/>
            <a:ext cx="4536829" cy="3024553"/>
          </a:xfrm>
          <a:prstGeom prst="rect">
            <a:avLst/>
          </a:prstGeom>
        </p:spPr>
      </p:pic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02E7806B-7745-43EB-CF15-60A05C8C05F7}"/>
              </a:ext>
            </a:extLst>
          </p:cNvPr>
          <p:cNvCxnSpPr>
            <a:cxnSpLocks/>
          </p:cNvCxnSpPr>
          <p:nvPr/>
        </p:nvCxnSpPr>
        <p:spPr>
          <a:xfrm flipV="1">
            <a:off x="579120" y="4556760"/>
            <a:ext cx="579120" cy="10668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F7FB3B64-7051-04E1-592F-695F7519C535}"/>
              </a:ext>
            </a:extLst>
          </p:cNvPr>
          <p:cNvCxnSpPr>
            <a:cxnSpLocks/>
          </p:cNvCxnSpPr>
          <p:nvPr/>
        </p:nvCxnSpPr>
        <p:spPr>
          <a:xfrm>
            <a:off x="3901440" y="4648200"/>
            <a:ext cx="548640" cy="10668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2">
            <a:extLst>
              <a:ext uri="{FF2B5EF4-FFF2-40B4-BE49-F238E27FC236}">
                <a16:creationId xmlns:a16="http://schemas.microsoft.com/office/drawing/2014/main" id="{CE3C4356-C131-951F-7A1D-0BBE8BBF0F18}"/>
              </a:ext>
            </a:extLst>
          </p:cNvPr>
          <p:cNvSpPr/>
          <p:nvPr/>
        </p:nvSpPr>
        <p:spPr>
          <a:xfrm>
            <a:off x="5059680" y="3478532"/>
            <a:ext cx="6705600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 entrant est plus riche en dioxyde de carbone que le sang sortant.</a:t>
            </a: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ED217B7C-82C0-4C60-5C0E-FE2CBE3F5B69}"/>
              </a:ext>
            </a:extLst>
          </p:cNvPr>
          <p:cNvSpPr/>
          <p:nvPr/>
        </p:nvSpPr>
        <p:spPr>
          <a:xfrm>
            <a:off x="5626019" y="4883003"/>
            <a:ext cx="2520000" cy="720000"/>
          </a:xfrm>
          <a:prstGeom prst="roundRect">
            <a:avLst/>
          </a:prstGeom>
          <a:solidFill>
            <a:srgbClr val="002060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Vrai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FCC3DFB8-EBC0-5725-EE6C-BBBA21F0FF88}"/>
              </a:ext>
            </a:extLst>
          </p:cNvPr>
          <p:cNvSpPr/>
          <p:nvPr/>
        </p:nvSpPr>
        <p:spPr>
          <a:xfrm>
            <a:off x="8409859" y="488300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aux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DBEA8CD5-1246-B8E6-48B7-FE885F7C1E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23" name="Titre 1">
            <a:extLst>
              <a:ext uri="{FF2B5EF4-FFF2-40B4-BE49-F238E27FC236}">
                <a16:creationId xmlns:a16="http://schemas.microsoft.com/office/drawing/2014/main" id="{D3678196-863D-40C4-EAFF-63C9A2543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Bonne réponse !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FB640031-038B-28F8-E621-ECC00220FC9C}"/>
              </a:ext>
            </a:extLst>
          </p:cNvPr>
          <p:cNvSpPr txBox="1">
            <a:spLocks/>
          </p:cNvSpPr>
          <p:nvPr/>
        </p:nvSpPr>
        <p:spPr>
          <a:xfrm>
            <a:off x="909983" y="630841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</a:t>
            </a:r>
          </a:p>
        </p:txBody>
      </p:sp>
    </p:spTree>
    <p:extLst>
      <p:ext uri="{BB962C8B-B14F-4D97-AF65-F5344CB8AC3E}">
        <p14:creationId xmlns:p14="http://schemas.microsoft.com/office/powerpoint/2010/main" val="37214768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48973-F0C8-5128-E9AE-AB2811B12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BB30B-6EDC-A228-1484-154DF8F1A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C68B98C-4FB9-ACFA-A232-269B1835B52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983" y="630841"/>
            <a:ext cx="10372459" cy="299327"/>
          </a:xfrm>
        </p:spPr>
        <p:txBody>
          <a:bodyPr/>
          <a:lstStyle/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  <a:endParaRPr lang="fr-FR" sz="12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AE8683A3-4A50-6BC3-ADA5-762A0AC0206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315EA912-A8CD-677B-A749-D37525AF9E99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5E59D8B-F9A9-FD36-6475-5C1F5A37845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4" name="Google Shape;1376;p31">
            <a:extLst>
              <a:ext uri="{FF2B5EF4-FFF2-40B4-BE49-F238E27FC236}">
                <a16:creationId xmlns:a16="http://schemas.microsoft.com/office/drawing/2014/main" id="{043F186A-90C1-0F27-C367-0DADAA02B795}"/>
              </a:ext>
            </a:extLst>
          </p:cNvPr>
          <p:cNvSpPr/>
          <p:nvPr/>
        </p:nvSpPr>
        <p:spPr>
          <a:xfrm>
            <a:off x="737995" y="1732420"/>
            <a:ext cx="6120180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En vous basant sur le document ci-dessous:</a:t>
            </a:r>
          </a:p>
        </p:txBody>
      </p:sp>
      <p:sp>
        <p:nvSpPr>
          <p:cNvPr id="17" name="Google Shape;1403;p31">
            <a:extLst>
              <a:ext uri="{FF2B5EF4-FFF2-40B4-BE49-F238E27FC236}">
                <a16:creationId xmlns:a16="http://schemas.microsoft.com/office/drawing/2014/main" id="{9B991CA7-FC4B-FCA9-02EF-50627D1A75F0}"/>
              </a:ext>
            </a:extLst>
          </p:cNvPr>
          <p:cNvSpPr/>
          <p:nvPr/>
        </p:nvSpPr>
        <p:spPr>
          <a:xfrm>
            <a:off x="320040" y="2724842"/>
            <a:ext cx="4481314" cy="3386398"/>
          </a:xfrm>
          <a:prstGeom prst="roundRect">
            <a:avLst/>
          </a:prstGeom>
          <a:noFill/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93FC336-0F1D-6E67-4B09-C66CFA5D330A}"/>
              </a:ext>
            </a:extLst>
          </p:cNvPr>
          <p:cNvSpPr/>
          <p:nvPr/>
        </p:nvSpPr>
        <p:spPr>
          <a:xfrm>
            <a:off x="3096128" y="3428876"/>
            <a:ext cx="1808168" cy="6066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O2 : 20%</a:t>
            </a:r>
            <a:b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CO2 : 49%</a:t>
            </a:r>
            <a:endParaRPr lang="en-US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8A04007-6F50-90D7-2B36-E8F398A44126}"/>
              </a:ext>
            </a:extLst>
          </p:cNvPr>
          <p:cNvSpPr/>
          <p:nvPr/>
        </p:nvSpPr>
        <p:spPr>
          <a:xfrm>
            <a:off x="187623" y="3426308"/>
            <a:ext cx="1808168" cy="6288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O2 : 15%</a:t>
            </a:r>
            <a:b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CO2 : 54%</a:t>
            </a:r>
            <a:r>
              <a:rPr lang="fr-FR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374445F-9BD6-4152-5C42-28D47D5BEF69}"/>
              </a:ext>
            </a:extLst>
          </p:cNvPr>
          <p:cNvSpPr/>
          <p:nvPr/>
        </p:nvSpPr>
        <p:spPr>
          <a:xfrm>
            <a:off x="192007" y="2947788"/>
            <a:ext cx="1808168" cy="432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Sang entant</a:t>
            </a:r>
            <a:endParaRPr lang="en-US" sz="2000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736C312-B58B-DC8A-9E2A-D84DB344932C}"/>
              </a:ext>
            </a:extLst>
          </p:cNvPr>
          <p:cNvSpPr/>
          <p:nvPr/>
        </p:nvSpPr>
        <p:spPr>
          <a:xfrm>
            <a:off x="3099112" y="2993628"/>
            <a:ext cx="1808168" cy="4320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Sang sortant</a:t>
            </a:r>
            <a:endParaRPr lang="en-US" sz="16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AB117FDA-3049-15B7-2300-71D9BF7A1684}"/>
              </a:ext>
            </a:extLst>
          </p:cNvPr>
          <p:cNvSpPr txBox="1"/>
          <p:nvPr/>
        </p:nvSpPr>
        <p:spPr>
          <a:xfrm>
            <a:off x="585595" y="1190987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4- Choisissez la bonne réponse.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385E07F-F1A2-AE23-91D9-AAEBE0AB1A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31" y="3048001"/>
            <a:ext cx="4536829" cy="3024553"/>
          </a:xfrm>
          <a:prstGeom prst="rect">
            <a:avLst/>
          </a:prstGeom>
        </p:spPr>
      </p:pic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B9032615-07A4-88AA-F720-7C5B6CBFA346}"/>
              </a:ext>
            </a:extLst>
          </p:cNvPr>
          <p:cNvCxnSpPr>
            <a:cxnSpLocks/>
          </p:cNvCxnSpPr>
          <p:nvPr/>
        </p:nvCxnSpPr>
        <p:spPr>
          <a:xfrm flipV="1">
            <a:off x="579120" y="4556760"/>
            <a:ext cx="579120" cy="10668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84BA9F44-FE20-520F-04D5-9BBDB5CF3CBA}"/>
              </a:ext>
            </a:extLst>
          </p:cNvPr>
          <p:cNvCxnSpPr>
            <a:cxnSpLocks/>
          </p:cNvCxnSpPr>
          <p:nvPr/>
        </p:nvCxnSpPr>
        <p:spPr>
          <a:xfrm>
            <a:off x="3901440" y="4648200"/>
            <a:ext cx="548640" cy="10668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2">
            <a:extLst>
              <a:ext uri="{FF2B5EF4-FFF2-40B4-BE49-F238E27FC236}">
                <a16:creationId xmlns:a16="http://schemas.microsoft.com/office/drawing/2014/main" id="{7E49A3F6-1E96-CA97-C0D7-2C4D1FB58BD9}"/>
              </a:ext>
            </a:extLst>
          </p:cNvPr>
          <p:cNvSpPr/>
          <p:nvPr/>
        </p:nvSpPr>
        <p:spPr>
          <a:xfrm>
            <a:off x="5059680" y="3478532"/>
            <a:ext cx="6705600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spc="-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 entrant est plus riche en dioxygène que le sang sortant.</a:t>
            </a:r>
            <a:endParaRPr lang="fr-FR" sz="28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6F91ACDB-BDAF-B28D-6101-2C913791A86A}"/>
              </a:ext>
            </a:extLst>
          </p:cNvPr>
          <p:cNvSpPr/>
          <p:nvPr/>
        </p:nvSpPr>
        <p:spPr>
          <a:xfrm>
            <a:off x="5626019" y="488300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Vrai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2353AE1C-8E2C-D23A-F7E6-581527B5CEE0}"/>
              </a:ext>
            </a:extLst>
          </p:cNvPr>
          <p:cNvSpPr/>
          <p:nvPr/>
        </p:nvSpPr>
        <p:spPr>
          <a:xfrm>
            <a:off x="8409859" y="488300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aux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2379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17315-FD4F-CEC9-AEE9-EF242223E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376;p31">
            <a:extLst>
              <a:ext uri="{FF2B5EF4-FFF2-40B4-BE49-F238E27FC236}">
                <a16:creationId xmlns:a16="http://schemas.microsoft.com/office/drawing/2014/main" id="{EE58362A-F6F3-6111-C8A9-028F9F95A41B}"/>
              </a:ext>
            </a:extLst>
          </p:cNvPr>
          <p:cNvSpPr/>
          <p:nvPr/>
        </p:nvSpPr>
        <p:spPr>
          <a:xfrm>
            <a:off x="737995" y="1732420"/>
            <a:ext cx="6120180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En vous basant sur le document ci-dessous:</a:t>
            </a:r>
          </a:p>
        </p:txBody>
      </p:sp>
      <p:sp>
        <p:nvSpPr>
          <p:cNvPr id="17" name="Google Shape;1403;p31">
            <a:extLst>
              <a:ext uri="{FF2B5EF4-FFF2-40B4-BE49-F238E27FC236}">
                <a16:creationId xmlns:a16="http://schemas.microsoft.com/office/drawing/2014/main" id="{F3CC37F7-D54B-25F7-1A3E-069F94F3DF7D}"/>
              </a:ext>
            </a:extLst>
          </p:cNvPr>
          <p:cNvSpPr/>
          <p:nvPr/>
        </p:nvSpPr>
        <p:spPr>
          <a:xfrm>
            <a:off x="320040" y="2724842"/>
            <a:ext cx="4481314" cy="3386398"/>
          </a:xfrm>
          <a:prstGeom prst="roundRect">
            <a:avLst/>
          </a:prstGeom>
          <a:noFill/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069DCA4-9664-BA84-CC14-830699D36C2F}"/>
              </a:ext>
            </a:extLst>
          </p:cNvPr>
          <p:cNvSpPr/>
          <p:nvPr/>
        </p:nvSpPr>
        <p:spPr>
          <a:xfrm>
            <a:off x="3096128" y="3428876"/>
            <a:ext cx="1808168" cy="6066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O2 : 20%</a:t>
            </a:r>
            <a:b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CO2 : 49%</a:t>
            </a:r>
            <a:endParaRPr lang="en-US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0FDDA94-74D3-4681-5C77-47DAD8C4E03A}"/>
              </a:ext>
            </a:extLst>
          </p:cNvPr>
          <p:cNvSpPr/>
          <p:nvPr/>
        </p:nvSpPr>
        <p:spPr>
          <a:xfrm>
            <a:off x="187623" y="3426308"/>
            <a:ext cx="1808168" cy="6288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O2 : 15%</a:t>
            </a:r>
            <a:b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CO2 : 54%</a:t>
            </a:r>
            <a:r>
              <a:rPr lang="fr-FR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8DAE273-D70F-9D10-805D-062DAA307A77}"/>
              </a:ext>
            </a:extLst>
          </p:cNvPr>
          <p:cNvSpPr/>
          <p:nvPr/>
        </p:nvSpPr>
        <p:spPr>
          <a:xfrm>
            <a:off x="192007" y="2947788"/>
            <a:ext cx="1808168" cy="432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Sang entant</a:t>
            </a:r>
            <a:endParaRPr lang="en-US" sz="2000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C52F7A1-DA3B-E708-4EEB-79F615C56BC6}"/>
              </a:ext>
            </a:extLst>
          </p:cNvPr>
          <p:cNvSpPr/>
          <p:nvPr/>
        </p:nvSpPr>
        <p:spPr>
          <a:xfrm>
            <a:off x="3099112" y="2993628"/>
            <a:ext cx="1808168" cy="4320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kern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Sang sortant</a:t>
            </a:r>
            <a:endParaRPr lang="en-US" sz="16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952C431-E852-2E35-2A19-2AA1BE9F4C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31" y="3048001"/>
            <a:ext cx="4536829" cy="3024553"/>
          </a:xfrm>
          <a:prstGeom prst="rect">
            <a:avLst/>
          </a:prstGeom>
        </p:spPr>
      </p:pic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E1E63D24-B23D-F254-8C82-C00BE35252B4}"/>
              </a:ext>
            </a:extLst>
          </p:cNvPr>
          <p:cNvCxnSpPr>
            <a:cxnSpLocks/>
          </p:cNvCxnSpPr>
          <p:nvPr/>
        </p:nvCxnSpPr>
        <p:spPr>
          <a:xfrm flipV="1">
            <a:off x="579120" y="4556760"/>
            <a:ext cx="579120" cy="10668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BA37A479-2A6C-E758-1135-5E76AF263514}"/>
              </a:ext>
            </a:extLst>
          </p:cNvPr>
          <p:cNvCxnSpPr>
            <a:cxnSpLocks/>
          </p:cNvCxnSpPr>
          <p:nvPr/>
        </p:nvCxnSpPr>
        <p:spPr>
          <a:xfrm>
            <a:off x="3901440" y="4648200"/>
            <a:ext cx="548640" cy="10668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2">
            <a:extLst>
              <a:ext uri="{FF2B5EF4-FFF2-40B4-BE49-F238E27FC236}">
                <a16:creationId xmlns:a16="http://schemas.microsoft.com/office/drawing/2014/main" id="{5198FA28-4ADE-0A8D-920B-DA4B3D14903F}"/>
              </a:ext>
            </a:extLst>
          </p:cNvPr>
          <p:cNvSpPr/>
          <p:nvPr/>
        </p:nvSpPr>
        <p:spPr>
          <a:xfrm>
            <a:off x="5059680" y="3478532"/>
            <a:ext cx="6705600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spc="-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 entrant est plus riche en dioxygène que le sang sortant.</a:t>
            </a:r>
            <a:endParaRPr lang="fr-FR" sz="28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249774E7-7D8B-42DD-6674-C8062546EA35}"/>
              </a:ext>
            </a:extLst>
          </p:cNvPr>
          <p:cNvSpPr/>
          <p:nvPr/>
        </p:nvSpPr>
        <p:spPr>
          <a:xfrm>
            <a:off x="5626019" y="488300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Vrai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FD7BC523-1B1D-720F-3A23-5524570FB464}"/>
              </a:ext>
            </a:extLst>
          </p:cNvPr>
          <p:cNvSpPr/>
          <p:nvPr/>
        </p:nvSpPr>
        <p:spPr>
          <a:xfrm>
            <a:off x="8409859" y="4883003"/>
            <a:ext cx="2520000" cy="720000"/>
          </a:xfrm>
          <a:prstGeom prst="roundRect">
            <a:avLst/>
          </a:prstGeom>
          <a:solidFill>
            <a:srgbClr val="002060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fr-FR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aux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35C1736-E5EB-3779-677D-BB1F668434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919BFF9E-D3DB-48EF-B557-453D4FBB19BF}"/>
              </a:ext>
            </a:extLst>
          </p:cNvPr>
          <p:cNvSpPr txBox="1">
            <a:spLocks/>
          </p:cNvSpPr>
          <p:nvPr/>
        </p:nvSpPr>
        <p:spPr>
          <a:xfrm>
            <a:off x="909983" y="630841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</a:t>
            </a:r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14131345-8C79-8873-332E-334294006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 proposition est fausse</a:t>
            </a:r>
          </a:p>
        </p:txBody>
      </p:sp>
    </p:spTree>
    <p:extLst>
      <p:ext uri="{BB962C8B-B14F-4D97-AF65-F5344CB8AC3E}">
        <p14:creationId xmlns:p14="http://schemas.microsoft.com/office/powerpoint/2010/main" val="2551378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44CCB23-10A8-01CB-2DE1-7A7053E3606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</a:p>
        </p:txBody>
      </p:sp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22202F7B-A537-FDA4-0B09-BEE6093FE792}"/>
              </a:ext>
            </a:extLst>
          </p:cNvPr>
          <p:cNvSpPr txBox="1">
            <a:spLocks/>
          </p:cNvSpPr>
          <p:nvPr/>
        </p:nvSpPr>
        <p:spPr>
          <a:xfrm>
            <a:off x="387963" y="1808034"/>
            <a:ext cx="10630007" cy="980625"/>
          </a:xfrm>
          <a:prstGeom prst="roundRect">
            <a:avLst/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fr-FR"/>
            </a:defPPr>
            <a:lvl1pPr marR="0" lvl="0" algn="ctr" defTabSz="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Hammersmith One"/>
              <a:buNone/>
              <a:defRPr sz="2400" b="1" i="0" u="none" strike="noStrike" cap="none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r>
              <a:rPr lang="fr-FR" dirty="0"/>
              <a:t>Le schéma qui présente le sens correct de diffusion des particules du gaz est:</a:t>
            </a:r>
          </a:p>
        </p:txBody>
      </p:sp>
      <p:sp>
        <p:nvSpPr>
          <p:cNvPr id="6" name="Rectangle : coins arrondis 6">
            <a:extLst>
              <a:ext uri="{FF2B5EF4-FFF2-40B4-BE49-F238E27FC236}">
                <a16:creationId xmlns:a16="http://schemas.microsoft.com/office/drawing/2014/main" id="{3E7E4232-14FA-0A53-C678-C2F6B20018B4}"/>
              </a:ext>
            </a:extLst>
          </p:cNvPr>
          <p:cNvSpPr/>
          <p:nvPr/>
        </p:nvSpPr>
        <p:spPr>
          <a:xfrm>
            <a:off x="568579" y="2761887"/>
            <a:ext cx="4940969" cy="5831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a. </a:t>
            </a:r>
            <a:r>
              <a:rPr lang="fr-FR" sz="2400" b="1" dirty="0">
                <a:latin typeface="+mj-lt"/>
                <a:cs typeface="Calibri" panose="020F0502020204030204" pitchFamily="34" charset="0"/>
              </a:rPr>
              <a:t>Cas 1</a:t>
            </a:r>
            <a:endParaRPr lang="fr-FR" sz="2400" b="1" noProof="0" dirty="0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8" name="Google Shape;15880;p58">
            <a:extLst>
              <a:ext uri="{FF2B5EF4-FFF2-40B4-BE49-F238E27FC236}">
                <a16:creationId xmlns:a16="http://schemas.microsoft.com/office/drawing/2014/main" id="{484CBDBD-A08C-3761-284C-DD4F3968ACDA}"/>
              </a:ext>
            </a:extLst>
          </p:cNvPr>
          <p:cNvSpPr txBox="1">
            <a:spLocks/>
          </p:cNvSpPr>
          <p:nvPr/>
        </p:nvSpPr>
        <p:spPr>
          <a:xfrm>
            <a:off x="955315" y="1327565"/>
            <a:ext cx="7313230" cy="708675"/>
          </a:xfrm>
          <a:prstGeom prst="roundRect">
            <a:avLst/>
          </a:prstGeom>
          <a:solidFill>
            <a:srgbClr val="FFFFFF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algn="l">
              <a:lnSpc>
                <a:spcPct val="125000"/>
              </a:lnSpc>
            </a:pPr>
            <a:r>
              <a:rPr lang="fr-FR" sz="280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Choisissiez la bonne réponse.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F32860FB-CA09-D2DC-F290-280883441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cette dernière question suivante: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F70467B-C8CA-7C17-A7DD-3CBD4AA48801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3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E433407-1FAD-6405-8CD3-C26340440F6B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1267895-A43F-4ED9-9B0F-0EF60B20146C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3E5E7EB-6231-C0B4-3450-020B78D612E4}"/>
              </a:ext>
            </a:extLst>
          </p:cNvPr>
          <p:cNvSpPr/>
          <p:nvPr/>
        </p:nvSpPr>
        <p:spPr>
          <a:xfrm>
            <a:off x="593348" y="4149447"/>
            <a:ext cx="4875836" cy="164318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3" name="Straight Connector 47">
            <a:extLst>
              <a:ext uri="{FF2B5EF4-FFF2-40B4-BE49-F238E27FC236}">
                <a16:creationId xmlns:a16="http://schemas.microsoft.com/office/drawing/2014/main" id="{9EB4FFBC-090E-D750-DF87-017970CB9D45}"/>
              </a:ext>
            </a:extLst>
          </p:cNvPr>
          <p:cNvCxnSpPr>
            <a:cxnSpLocks/>
          </p:cNvCxnSpPr>
          <p:nvPr/>
        </p:nvCxnSpPr>
        <p:spPr>
          <a:xfrm>
            <a:off x="3145752" y="4062164"/>
            <a:ext cx="0" cy="1736382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4C766234-48EF-C72B-DC35-FD159767428F}"/>
              </a:ext>
            </a:extLst>
          </p:cNvPr>
          <p:cNvSpPr/>
          <p:nvPr/>
        </p:nvSpPr>
        <p:spPr>
          <a:xfrm>
            <a:off x="593348" y="3502329"/>
            <a:ext cx="4875835" cy="230014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31F003F-CF90-B939-2F17-6F053DF9C409}"/>
              </a:ext>
            </a:extLst>
          </p:cNvPr>
          <p:cNvSpPr/>
          <p:nvPr/>
        </p:nvSpPr>
        <p:spPr>
          <a:xfrm>
            <a:off x="613012" y="5879914"/>
            <a:ext cx="2448076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Compartiment A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3D8A408-554B-5CDF-A938-FD2DA4F57BA4}"/>
              </a:ext>
            </a:extLst>
          </p:cNvPr>
          <p:cNvSpPr/>
          <p:nvPr/>
        </p:nvSpPr>
        <p:spPr>
          <a:xfrm>
            <a:off x="3145752" y="5879914"/>
            <a:ext cx="2323431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Compartiment B</a:t>
            </a:r>
          </a:p>
        </p:txBody>
      </p:sp>
      <p:cxnSp>
        <p:nvCxnSpPr>
          <p:cNvPr id="22" name="Straight Connector 56">
            <a:extLst>
              <a:ext uri="{FF2B5EF4-FFF2-40B4-BE49-F238E27FC236}">
                <a16:creationId xmlns:a16="http://schemas.microsoft.com/office/drawing/2014/main" id="{9765F681-192F-5FB2-A071-A5FA401AFE86}"/>
              </a:ext>
            </a:extLst>
          </p:cNvPr>
          <p:cNvCxnSpPr>
            <a:cxnSpLocks/>
          </p:cNvCxnSpPr>
          <p:nvPr/>
        </p:nvCxnSpPr>
        <p:spPr>
          <a:xfrm>
            <a:off x="3145752" y="4062164"/>
            <a:ext cx="0" cy="1736382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57">
            <a:extLst>
              <a:ext uri="{FF2B5EF4-FFF2-40B4-BE49-F238E27FC236}">
                <a16:creationId xmlns:a16="http://schemas.microsoft.com/office/drawing/2014/main" id="{9AAA9A4B-5B9A-D0AA-A929-ECA98A48484D}"/>
              </a:ext>
            </a:extLst>
          </p:cNvPr>
          <p:cNvSpPr/>
          <p:nvPr/>
        </p:nvSpPr>
        <p:spPr>
          <a:xfrm>
            <a:off x="1096340" y="4659476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Oval 61">
            <a:extLst>
              <a:ext uri="{FF2B5EF4-FFF2-40B4-BE49-F238E27FC236}">
                <a16:creationId xmlns:a16="http://schemas.microsoft.com/office/drawing/2014/main" id="{3864DEB1-920B-F0F4-AC80-D2614E9721A5}"/>
              </a:ext>
            </a:extLst>
          </p:cNvPr>
          <p:cNvSpPr/>
          <p:nvPr/>
        </p:nvSpPr>
        <p:spPr>
          <a:xfrm>
            <a:off x="2464256" y="5401812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Oval 62">
            <a:extLst>
              <a:ext uri="{FF2B5EF4-FFF2-40B4-BE49-F238E27FC236}">
                <a16:creationId xmlns:a16="http://schemas.microsoft.com/office/drawing/2014/main" id="{DA86E39E-6D2C-84FD-0FEA-8713939E1BE6}"/>
              </a:ext>
            </a:extLst>
          </p:cNvPr>
          <p:cNvSpPr/>
          <p:nvPr/>
        </p:nvSpPr>
        <p:spPr>
          <a:xfrm>
            <a:off x="1292988" y="5519803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Oval 63">
            <a:extLst>
              <a:ext uri="{FF2B5EF4-FFF2-40B4-BE49-F238E27FC236}">
                <a16:creationId xmlns:a16="http://schemas.microsoft.com/office/drawing/2014/main" id="{5A81AA42-B7D9-7BCB-70CE-222CC95587AF}"/>
              </a:ext>
            </a:extLst>
          </p:cNvPr>
          <p:cNvSpPr/>
          <p:nvPr/>
        </p:nvSpPr>
        <p:spPr>
          <a:xfrm>
            <a:off x="3948926" y="4868417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Oval 65">
            <a:extLst>
              <a:ext uri="{FF2B5EF4-FFF2-40B4-BE49-F238E27FC236}">
                <a16:creationId xmlns:a16="http://schemas.microsoft.com/office/drawing/2014/main" id="{1F930B5F-B011-9187-77EA-778995DAC840}"/>
              </a:ext>
            </a:extLst>
          </p:cNvPr>
          <p:cNvSpPr/>
          <p:nvPr/>
        </p:nvSpPr>
        <p:spPr>
          <a:xfrm>
            <a:off x="2322607" y="4448081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Oval 67">
            <a:extLst>
              <a:ext uri="{FF2B5EF4-FFF2-40B4-BE49-F238E27FC236}">
                <a16:creationId xmlns:a16="http://schemas.microsoft.com/office/drawing/2014/main" id="{CB48DDEF-5997-9053-BD05-C3E9F7166FE3}"/>
              </a:ext>
            </a:extLst>
          </p:cNvPr>
          <p:cNvSpPr/>
          <p:nvPr/>
        </p:nvSpPr>
        <p:spPr>
          <a:xfrm>
            <a:off x="4713383" y="5121591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Oval 68">
            <a:extLst>
              <a:ext uri="{FF2B5EF4-FFF2-40B4-BE49-F238E27FC236}">
                <a16:creationId xmlns:a16="http://schemas.microsoft.com/office/drawing/2014/main" id="{93BAC750-64F3-C071-0C67-149A616796C1}"/>
              </a:ext>
            </a:extLst>
          </p:cNvPr>
          <p:cNvSpPr/>
          <p:nvPr/>
        </p:nvSpPr>
        <p:spPr>
          <a:xfrm>
            <a:off x="1838677" y="4945703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41A4714-E545-2DD4-72AC-A0874FAA74D6}"/>
              </a:ext>
            </a:extLst>
          </p:cNvPr>
          <p:cNvSpPr/>
          <p:nvPr/>
        </p:nvSpPr>
        <p:spPr>
          <a:xfrm>
            <a:off x="621792" y="3459929"/>
            <a:ext cx="2051957" cy="4707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Particule du gaz</a:t>
            </a: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6" name="Straight Arrow Connector 71">
            <a:extLst>
              <a:ext uri="{FF2B5EF4-FFF2-40B4-BE49-F238E27FC236}">
                <a16:creationId xmlns:a16="http://schemas.microsoft.com/office/drawing/2014/main" id="{097D2947-BDFA-EC5B-CA6D-FDE7A0B474E7}"/>
              </a:ext>
            </a:extLst>
          </p:cNvPr>
          <p:cNvCxnSpPr>
            <a:cxnSpLocks/>
          </p:cNvCxnSpPr>
          <p:nvPr/>
        </p:nvCxnSpPr>
        <p:spPr>
          <a:xfrm flipH="1">
            <a:off x="1215339" y="3935385"/>
            <a:ext cx="127321" cy="68290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Oval 62">
            <a:extLst>
              <a:ext uri="{FF2B5EF4-FFF2-40B4-BE49-F238E27FC236}">
                <a16:creationId xmlns:a16="http://schemas.microsoft.com/office/drawing/2014/main" id="{C348F2D2-C439-1B3C-AE29-148EBDCB23B6}"/>
              </a:ext>
            </a:extLst>
          </p:cNvPr>
          <p:cNvSpPr/>
          <p:nvPr/>
        </p:nvSpPr>
        <p:spPr>
          <a:xfrm>
            <a:off x="754666" y="5073625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Oval 62">
            <a:extLst>
              <a:ext uri="{FF2B5EF4-FFF2-40B4-BE49-F238E27FC236}">
                <a16:creationId xmlns:a16="http://schemas.microsoft.com/office/drawing/2014/main" id="{1C4E8449-CD2B-8DA9-3A1E-A3304D04BC9E}"/>
              </a:ext>
            </a:extLst>
          </p:cNvPr>
          <p:cNvSpPr/>
          <p:nvPr/>
        </p:nvSpPr>
        <p:spPr>
          <a:xfrm>
            <a:off x="1200346" y="5084428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Arrow: Right 22">
            <a:extLst>
              <a:ext uri="{FF2B5EF4-FFF2-40B4-BE49-F238E27FC236}">
                <a16:creationId xmlns:a16="http://schemas.microsoft.com/office/drawing/2014/main" id="{EBE2BCC8-F46A-1528-4550-1E3E16F66CD7}"/>
              </a:ext>
            </a:extLst>
          </p:cNvPr>
          <p:cNvSpPr/>
          <p:nvPr/>
        </p:nvSpPr>
        <p:spPr>
          <a:xfrm>
            <a:off x="2497621" y="4625998"/>
            <a:ext cx="1334498" cy="491403"/>
          </a:xfrm>
          <a:prstGeom prst="rightArrow">
            <a:avLst>
              <a:gd name="adj1" fmla="val 50000"/>
              <a:gd name="adj2" fmla="val 90541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Diffusion</a:t>
            </a:r>
          </a:p>
        </p:txBody>
      </p:sp>
      <p:sp>
        <p:nvSpPr>
          <p:cNvPr id="61" name="Rectangle : coins arrondis 6">
            <a:extLst>
              <a:ext uri="{FF2B5EF4-FFF2-40B4-BE49-F238E27FC236}">
                <a16:creationId xmlns:a16="http://schemas.microsoft.com/office/drawing/2014/main" id="{0D480C0E-E206-AE72-F41A-85A152F60543}"/>
              </a:ext>
            </a:extLst>
          </p:cNvPr>
          <p:cNvSpPr/>
          <p:nvPr/>
        </p:nvSpPr>
        <p:spPr>
          <a:xfrm>
            <a:off x="6080058" y="2729092"/>
            <a:ext cx="4940969" cy="5831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a. </a:t>
            </a:r>
            <a:r>
              <a:rPr lang="fr-FR" sz="2400" b="1" dirty="0">
                <a:latin typeface="+mj-lt"/>
                <a:cs typeface="Calibri" panose="020F0502020204030204" pitchFamily="34" charset="0"/>
              </a:rPr>
              <a:t>Cas 2</a:t>
            </a:r>
            <a:endParaRPr lang="fr-FR" sz="2400" b="1" noProof="0" dirty="0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67FF57C6-056A-6A41-27D0-8019AA011A5E}"/>
              </a:ext>
            </a:extLst>
          </p:cNvPr>
          <p:cNvSpPr/>
          <p:nvPr/>
        </p:nvSpPr>
        <p:spPr>
          <a:xfrm>
            <a:off x="6104827" y="4116652"/>
            <a:ext cx="4875836" cy="164318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3" name="Straight Connector 47">
            <a:extLst>
              <a:ext uri="{FF2B5EF4-FFF2-40B4-BE49-F238E27FC236}">
                <a16:creationId xmlns:a16="http://schemas.microsoft.com/office/drawing/2014/main" id="{1EAB0D77-2986-8DCA-D575-D87C81FFC018}"/>
              </a:ext>
            </a:extLst>
          </p:cNvPr>
          <p:cNvCxnSpPr>
            <a:cxnSpLocks/>
          </p:cNvCxnSpPr>
          <p:nvPr/>
        </p:nvCxnSpPr>
        <p:spPr>
          <a:xfrm>
            <a:off x="8657231" y="4029369"/>
            <a:ext cx="0" cy="1736382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Rectangle 63">
            <a:extLst>
              <a:ext uri="{FF2B5EF4-FFF2-40B4-BE49-F238E27FC236}">
                <a16:creationId xmlns:a16="http://schemas.microsoft.com/office/drawing/2014/main" id="{A41E6138-73EE-BAC9-C4C7-048C42527C2E}"/>
              </a:ext>
            </a:extLst>
          </p:cNvPr>
          <p:cNvSpPr/>
          <p:nvPr/>
        </p:nvSpPr>
        <p:spPr>
          <a:xfrm>
            <a:off x="6104827" y="3469534"/>
            <a:ext cx="4875835" cy="230014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8314D325-6684-71A3-CC03-4148E8B730B7}"/>
              </a:ext>
            </a:extLst>
          </p:cNvPr>
          <p:cNvSpPr/>
          <p:nvPr/>
        </p:nvSpPr>
        <p:spPr>
          <a:xfrm>
            <a:off x="6124491" y="5847119"/>
            <a:ext cx="2448076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Compartiment A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8BEBDF02-3290-F68C-1C7C-8E01C2604869}"/>
              </a:ext>
            </a:extLst>
          </p:cNvPr>
          <p:cNvSpPr/>
          <p:nvPr/>
        </p:nvSpPr>
        <p:spPr>
          <a:xfrm>
            <a:off x="8657231" y="5847119"/>
            <a:ext cx="2323431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Compartiment B</a:t>
            </a:r>
          </a:p>
        </p:txBody>
      </p:sp>
      <p:cxnSp>
        <p:nvCxnSpPr>
          <p:cNvPr id="67" name="Straight Connector 56">
            <a:extLst>
              <a:ext uri="{FF2B5EF4-FFF2-40B4-BE49-F238E27FC236}">
                <a16:creationId xmlns:a16="http://schemas.microsoft.com/office/drawing/2014/main" id="{A7DA7A9A-51B8-4DC4-3BBB-1AE493EEA0CF}"/>
              </a:ext>
            </a:extLst>
          </p:cNvPr>
          <p:cNvCxnSpPr>
            <a:cxnSpLocks/>
          </p:cNvCxnSpPr>
          <p:nvPr/>
        </p:nvCxnSpPr>
        <p:spPr>
          <a:xfrm>
            <a:off x="8657231" y="4029369"/>
            <a:ext cx="0" cy="1736382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Oval 57">
            <a:extLst>
              <a:ext uri="{FF2B5EF4-FFF2-40B4-BE49-F238E27FC236}">
                <a16:creationId xmlns:a16="http://schemas.microsoft.com/office/drawing/2014/main" id="{30AAFB17-B425-6472-7F49-2D7C86C59DE0}"/>
              </a:ext>
            </a:extLst>
          </p:cNvPr>
          <p:cNvSpPr/>
          <p:nvPr/>
        </p:nvSpPr>
        <p:spPr>
          <a:xfrm>
            <a:off x="6607819" y="4626681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9" name="Oval 61">
            <a:extLst>
              <a:ext uri="{FF2B5EF4-FFF2-40B4-BE49-F238E27FC236}">
                <a16:creationId xmlns:a16="http://schemas.microsoft.com/office/drawing/2014/main" id="{A6A2A275-AC6D-2408-350E-BA9D9C4E5993}"/>
              </a:ext>
            </a:extLst>
          </p:cNvPr>
          <p:cNvSpPr/>
          <p:nvPr/>
        </p:nvSpPr>
        <p:spPr>
          <a:xfrm>
            <a:off x="7975735" y="5369017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Oval 62">
            <a:extLst>
              <a:ext uri="{FF2B5EF4-FFF2-40B4-BE49-F238E27FC236}">
                <a16:creationId xmlns:a16="http://schemas.microsoft.com/office/drawing/2014/main" id="{0E9BB999-AD19-8AA8-0B99-45EAD4B4CCE4}"/>
              </a:ext>
            </a:extLst>
          </p:cNvPr>
          <p:cNvSpPr/>
          <p:nvPr/>
        </p:nvSpPr>
        <p:spPr>
          <a:xfrm>
            <a:off x="6804467" y="5487008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Oval 63">
            <a:extLst>
              <a:ext uri="{FF2B5EF4-FFF2-40B4-BE49-F238E27FC236}">
                <a16:creationId xmlns:a16="http://schemas.microsoft.com/office/drawing/2014/main" id="{89EA8DED-75A5-F0F9-3B3A-E625431A1236}"/>
              </a:ext>
            </a:extLst>
          </p:cNvPr>
          <p:cNvSpPr/>
          <p:nvPr/>
        </p:nvSpPr>
        <p:spPr>
          <a:xfrm>
            <a:off x="9460405" y="4835622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Oval 65">
            <a:extLst>
              <a:ext uri="{FF2B5EF4-FFF2-40B4-BE49-F238E27FC236}">
                <a16:creationId xmlns:a16="http://schemas.microsoft.com/office/drawing/2014/main" id="{1709C615-A62F-EC66-6C8F-B619AC24AE35}"/>
              </a:ext>
            </a:extLst>
          </p:cNvPr>
          <p:cNvSpPr/>
          <p:nvPr/>
        </p:nvSpPr>
        <p:spPr>
          <a:xfrm>
            <a:off x="7834086" y="4415286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3" name="Oval 67">
            <a:extLst>
              <a:ext uri="{FF2B5EF4-FFF2-40B4-BE49-F238E27FC236}">
                <a16:creationId xmlns:a16="http://schemas.microsoft.com/office/drawing/2014/main" id="{AF0A0091-005C-6ED3-A07C-045A6DC9C3C8}"/>
              </a:ext>
            </a:extLst>
          </p:cNvPr>
          <p:cNvSpPr/>
          <p:nvPr/>
        </p:nvSpPr>
        <p:spPr>
          <a:xfrm>
            <a:off x="10224862" y="5088796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4" name="Oval 68">
            <a:extLst>
              <a:ext uri="{FF2B5EF4-FFF2-40B4-BE49-F238E27FC236}">
                <a16:creationId xmlns:a16="http://schemas.microsoft.com/office/drawing/2014/main" id="{17A45066-FF68-795F-89C6-7B14082416B7}"/>
              </a:ext>
            </a:extLst>
          </p:cNvPr>
          <p:cNvSpPr/>
          <p:nvPr/>
        </p:nvSpPr>
        <p:spPr>
          <a:xfrm>
            <a:off x="7350156" y="4912908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44873B2-2AC4-A97E-3259-6023CE91716D}"/>
              </a:ext>
            </a:extLst>
          </p:cNvPr>
          <p:cNvSpPr/>
          <p:nvPr/>
        </p:nvSpPr>
        <p:spPr>
          <a:xfrm>
            <a:off x="6133271" y="3427134"/>
            <a:ext cx="2051957" cy="4707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Particule du gaz</a:t>
            </a: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6" name="Straight Arrow Connector 71">
            <a:extLst>
              <a:ext uri="{FF2B5EF4-FFF2-40B4-BE49-F238E27FC236}">
                <a16:creationId xmlns:a16="http://schemas.microsoft.com/office/drawing/2014/main" id="{11C24E6C-54C3-7E45-1294-95C19AD96CE3}"/>
              </a:ext>
            </a:extLst>
          </p:cNvPr>
          <p:cNvCxnSpPr>
            <a:cxnSpLocks/>
          </p:cNvCxnSpPr>
          <p:nvPr/>
        </p:nvCxnSpPr>
        <p:spPr>
          <a:xfrm flipH="1">
            <a:off x="6726818" y="3902590"/>
            <a:ext cx="127321" cy="68290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Oval 62">
            <a:extLst>
              <a:ext uri="{FF2B5EF4-FFF2-40B4-BE49-F238E27FC236}">
                <a16:creationId xmlns:a16="http://schemas.microsoft.com/office/drawing/2014/main" id="{678B0722-765F-6AF1-689B-AA1FF253E62B}"/>
              </a:ext>
            </a:extLst>
          </p:cNvPr>
          <p:cNvSpPr/>
          <p:nvPr/>
        </p:nvSpPr>
        <p:spPr>
          <a:xfrm>
            <a:off x="6266145" y="5040830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8" name="Oval 62">
            <a:extLst>
              <a:ext uri="{FF2B5EF4-FFF2-40B4-BE49-F238E27FC236}">
                <a16:creationId xmlns:a16="http://schemas.microsoft.com/office/drawing/2014/main" id="{0B4532A6-FED5-E6EF-DA1C-6557277D16B4}"/>
              </a:ext>
            </a:extLst>
          </p:cNvPr>
          <p:cNvSpPr/>
          <p:nvPr/>
        </p:nvSpPr>
        <p:spPr>
          <a:xfrm>
            <a:off x="6711825" y="5051633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9" name="Arrow: Right 22">
            <a:extLst>
              <a:ext uri="{FF2B5EF4-FFF2-40B4-BE49-F238E27FC236}">
                <a16:creationId xmlns:a16="http://schemas.microsoft.com/office/drawing/2014/main" id="{AA758893-08A6-EE9E-5BC2-1691221B08CE}"/>
              </a:ext>
            </a:extLst>
          </p:cNvPr>
          <p:cNvSpPr/>
          <p:nvPr/>
        </p:nvSpPr>
        <p:spPr>
          <a:xfrm flipH="1">
            <a:off x="8009100" y="4593203"/>
            <a:ext cx="1334498" cy="491403"/>
          </a:xfrm>
          <a:prstGeom prst="rightArrow">
            <a:avLst>
              <a:gd name="adj1" fmla="val 50000"/>
              <a:gd name="adj2" fmla="val 90541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Diffusion</a:t>
            </a:r>
          </a:p>
        </p:txBody>
      </p:sp>
    </p:spTree>
    <p:extLst>
      <p:ext uri="{BB962C8B-B14F-4D97-AF65-F5344CB8AC3E}">
        <p14:creationId xmlns:p14="http://schemas.microsoft.com/office/powerpoint/2010/main" val="70766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3.33333E-6 L 0.0595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69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44444E-6 L -0.04037 -0.0018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8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79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B17E3-0FB6-B908-7002-6D8197C03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6E9503D-4A67-52E2-E942-73D77AFC6AA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Faire un rappel de la loi ci nécessaire.</a:t>
            </a:r>
          </a:p>
        </p:txBody>
      </p:sp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B47B504F-423D-9153-CE67-363158FAF2B7}"/>
              </a:ext>
            </a:extLst>
          </p:cNvPr>
          <p:cNvSpPr txBox="1">
            <a:spLocks/>
          </p:cNvSpPr>
          <p:nvPr/>
        </p:nvSpPr>
        <p:spPr>
          <a:xfrm>
            <a:off x="387963" y="1808034"/>
            <a:ext cx="10630007" cy="980625"/>
          </a:xfrm>
          <a:prstGeom prst="roundRect">
            <a:avLst/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fr-FR"/>
            </a:defPPr>
            <a:lvl1pPr marR="0" lvl="0" algn="ctr" defTabSz="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Hammersmith One"/>
              <a:buNone/>
              <a:defRPr sz="2400" b="1" i="0" u="none" strike="noStrike" cap="none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r>
              <a:rPr lang="fr-FR" dirty="0"/>
              <a:t>Le schéma qui présente le sens correct de diffusion des particules du gaz est:</a:t>
            </a:r>
          </a:p>
        </p:txBody>
      </p:sp>
      <p:sp>
        <p:nvSpPr>
          <p:cNvPr id="6" name="Rectangle : coins arrondis 6">
            <a:extLst>
              <a:ext uri="{FF2B5EF4-FFF2-40B4-BE49-F238E27FC236}">
                <a16:creationId xmlns:a16="http://schemas.microsoft.com/office/drawing/2014/main" id="{EA3BBE74-4915-BE72-3294-621FAE0AAE31}"/>
              </a:ext>
            </a:extLst>
          </p:cNvPr>
          <p:cNvSpPr/>
          <p:nvPr/>
        </p:nvSpPr>
        <p:spPr>
          <a:xfrm>
            <a:off x="568579" y="2761887"/>
            <a:ext cx="4940969" cy="583198"/>
          </a:xfrm>
          <a:prstGeom prst="roundRect">
            <a:avLst/>
          </a:prstGeom>
          <a:solidFill>
            <a:srgbClr val="002060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a. </a:t>
            </a:r>
            <a:r>
              <a:rPr lang="fr-FR" sz="24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Cas 1</a:t>
            </a:r>
            <a:endParaRPr lang="fr-FR" sz="2400" b="1" noProof="0" dirty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E66E7B7E-222C-985D-55C9-CC58908B0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 gaz diffuse du milieu où il est en grande quantité vers le milieu où il est en faible quantité.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1AD7BD-18B4-8FF2-F9E8-6A3EB0614B36}"/>
              </a:ext>
            </a:extLst>
          </p:cNvPr>
          <p:cNvSpPr/>
          <p:nvPr/>
        </p:nvSpPr>
        <p:spPr>
          <a:xfrm>
            <a:off x="593348" y="4149447"/>
            <a:ext cx="4875836" cy="164318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3" name="Straight Connector 47">
            <a:extLst>
              <a:ext uri="{FF2B5EF4-FFF2-40B4-BE49-F238E27FC236}">
                <a16:creationId xmlns:a16="http://schemas.microsoft.com/office/drawing/2014/main" id="{C583C854-C16F-F1E3-6661-EADF7EF6E686}"/>
              </a:ext>
            </a:extLst>
          </p:cNvPr>
          <p:cNvCxnSpPr>
            <a:cxnSpLocks/>
          </p:cNvCxnSpPr>
          <p:nvPr/>
        </p:nvCxnSpPr>
        <p:spPr>
          <a:xfrm>
            <a:off x="3145752" y="4062164"/>
            <a:ext cx="0" cy="1736382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13A6B1CD-449D-2D19-A180-07ECE6D8ABB0}"/>
              </a:ext>
            </a:extLst>
          </p:cNvPr>
          <p:cNvSpPr/>
          <p:nvPr/>
        </p:nvSpPr>
        <p:spPr>
          <a:xfrm>
            <a:off x="593348" y="3502329"/>
            <a:ext cx="4875835" cy="230014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0E63F34-04A7-6E0D-C3E6-BC29CD344FBC}"/>
              </a:ext>
            </a:extLst>
          </p:cNvPr>
          <p:cNvSpPr/>
          <p:nvPr/>
        </p:nvSpPr>
        <p:spPr>
          <a:xfrm>
            <a:off x="613012" y="5879914"/>
            <a:ext cx="2448076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Compartiment A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B751F6F-2F20-E0FC-6367-F97D7C78B0C0}"/>
              </a:ext>
            </a:extLst>
          </p:cNvPr>
          <p:cNvSpPr/>
          <p:nvPr/>
        </p:nvSpPr>
        <p:spPr>
          <a:xfrm>
            <a:off x="3145752" y="5879914"/>
            <a:ext cx="2323431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Compartiment B</a:t>
            </a:r>
          </a:p>
        </p:txBody>
      </p:sp>
      <p:cxnSp>
        <p:nvCxnSpPr>
          <p:cNvPr id="22" name="Straight Connector 56">
            <a:extLst>
              <a:ext uri="{FF2B5EF4-FFF2-40B4-BE49-F238E27FC236}">
                <a16:creationId xmlns:a16="http://schemas.microsoft.com/office/drawing/2014/main" id="{533E613A-BC62-3F6C-00F0-A2D6F12B819E}"/>
              </a:ext>
            </a:extLst>
          </p:cNvPr>
          <p:cNvCxnSpPr>
            <a:cxnSpLocks/>
          </p:cNvCxnSpPr>
          <p:nvPr/>
        </p:nvCxnSpPr>
        <p:spPr>
          <a:xfrm>
            <a:off x="3145752" y="4062164"/>
            <a:ext cx="0" cy="1736382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57">
            <a:extLst>
              <a:ext uri="{FF2B5EF4-FFF2-40B4-BE49-F238E27FC236}">
                <a16:creationId xmlns:a16="http://schemas.microsoft.com/office/drawing/2014/main" id="{FC868E3E-BA88-FF87-1001-19181DC381DC}"/>
              </a:ext>
            </a:extLst>
          </p:cNvPr>
          <p:cNvSpPr/>
          <p:nvPr/>
        </p:nvSpPr>
        <p:spPr>
          <a:xfrm>
            <a:off x="1096340" y="4659476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Oval 61">
            <a:extLst>
              <a:ext uri="{FF2B5EF4-FFF2-40B4-BE49-F238E27FC236}">
                <a16:creationId xmlns:a16="http://schemas.microsoft.com/office/drawing/2014/main" id="{B0707966-C0D6-B996-F161-27981ABEE17B}"/>
              </a:ext>
            </a:extLst>
          </p:cNvPr>
          <p:cNvSpPr/>
          <p:nvPr/>
        </p:nvSpPr>
        <p:spPr>
          <a:xfrm>
            <a:off x="2464256" y="5401812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Oval 62">
            <a:extLst>
              <a:ext uri="{FF2B5EF4-FFF2-40B4-BE49-F238E27FC236}">
                <a16:creationId xmlns:a16="http://schemas.microsoft.com/office/drawing/2014/main" id="{5602DF17-94B0-8D29-8C1A-C49E22824E72}"/>
              </a:ext>
            </a:extLst>
          </p:cNvPr>
          <p:cNvSpPr/>
          <p:nvPr/>
        </p:nvSpPr>
        <p:spPr>
          <a:xfrm>
            <a:off x="1292988" y="5519803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Oval 63">
            <a:extLst>
              <a:ext uri="{FF2B5EF4-FFF2-40B4-BE49-F238E27FC236}">
                <a16:creationId xmlns:a16="http://schemas.microsoft.com/office/drawing/2014/main" id="{E0603744-8D8D-F767-8004-F9B0E9D31FA9}"/>
              </a:ext>
            </a:extLst>
          </p:cNvPr>
          <p:cNvSpPr/>
          <p:nvPr/>
        </p:nvSpPr>
        <p:spPr>
          <a:xfrm>
            <a:off x="3948926" y="4868417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Oval 65">
            <a:extLst>
              <a:ext uri="{FF2B5EF4-FFF2-40B4-BE49-F238E27FC236}">
                <a16:creationId xmlns:a16="http://schemas.microsoft.com/office/drawing/2014/main" id="{DB065E33-8F56-B5FC-4F69-9E43E2789915}"/>
              </a:ext>
            </a:extLst>
          </p:cNvPr>
          <p:cNvSpPr/>
          <p:nvPr/>
        </p:nvSpPr>
        <p:spPr>
          <a:xfrm>
            <a:off x="2322607" y="4448081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Oval 67">
            <a:extLst>
              <a:ext uri="{FF2B5EF4-FFF2-40B4-BE49-F238E27FC236}">
                <a16:creationId xmlns:a16="http://schemas.microsoft.com/office/drawing/2014/main" id="{918DDB78-5B77-434A-A153-D531A0DD958D}"/>
              </a:ext>
            </a:extLst>
          </p:cNvPr>
          <p:cNvSpPr/>
          <p:nvPr/>
        </p:nvSpPr>
        <p:spPr>
          <a:xfrm>
            <a:off x="4713383" y="5121591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Oval 68">
            <a:extLst>
              <a:ext uri="{FF2B5EF4-FFF2-40B4-BE49-F238E27FC236}">
                <a16:creationId xmlns:a16="http://schemas.microsoft.com/office/drawing/2014/main" id="{69896795-759A-7D01-C160-416AB651CD9B}"/>
              </a:ext>
            </a:extLst>
          </p:cNvPr>
          <p:cNvSpPr/>
          <p:nvPr/>
        </p:nvSpPr>
        <p:spPr>
          <a:xfrm>
            <a:off x="1838677" y="4945703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7B25870-A03D-84B4-C188-6A578720746F}"/>
              </a:ext>
            </a:extLst>
          </p:cNvPr>
          <p:cNvSpPr/>
          <p:nvPr/>
        </p:nvSpPr>
        <p:spPr>
          <a:xfrm>
            <a:off x="621792" y="3459929"/>
            <a:ext cx="2051957" cy="4707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Particule du gaz</a:t>
            </a: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6" name="Straight Arrow Connector 71">
            <a:extLst>
              <a:ext uri="{FF2B5EF4-FFF2-40B4-BE49-F238E27FC236}">
                <a16:creationId xmlns:a16="http://schemas.microsoft.com/office/drawing/2014/main" id="{5B64696F-5F34-C016-3110-ED944F623C1F}"/>
              </a:ext>
            </a:extLst>
          </p:cNvPr>
          <p:cNvCxnSpPr>
            <a:cxnSpLocks/>
          </p:cNvCxnSpPr>
          <p:nvPr/>
        </p:nvCxnSpPr>
        <p:spPr>
          <a:xfrm flipH="1">
            <a:off x="1215339" y="3935385"/>
            <a:ext cx="127321" cy="68290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Oval 62">
            <a:extLst>
              <a:ext uri="{FF2B5EF4-FFF2-40B4-BE49-F238E27FC236}">
                <a16:creationId xmlns:a16="http://schemas.microsoft.com/office/drawing/2014/main" id="{D61FACEE-49CD-FE1B-E812-CC7025C6BEC2}"/>
              </a:ext>
            </a:extLst>
          </p:cNvPr>
          <p:cNvSpPr/>
          <p:nvPr/>
        </p:nvSpPr>
        <p:spPr>
          <a:xfrm>
            <a:off x="754666" y="5073625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Oval 62">
            <a:extLst>
              <a:ext uri="{FF2B5EF4-FFF2-40B4-BE49-F238E27FC236}">
                <a16:creationId xmlns:a16="http://schemas.microsoft.com/office/drawing/2014/main" id="{B8F0DD5C-6942-A5B2-7908-1A090C60A6F1}"/>
              </a:ext>
            </a:extLst>
          </p:cNvPr>
          <p:cNvSpPr/>
          <p:nvPr/>
        </p:nvSpPr>
        <p:spPr>
          <a:xfrm>
            <a:off x="1200346" y="5084428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Arrow: Right 22">
            <a:extLst>
              <a:ext uri="{FF2B5EF4-FFF2-40B4-BE49-F238E27FC236}">
                <a16:creationId xmlns:a16="http://schemas.microsoft.com/office/drawing/2014/main" id="{8214EF8D-AFA2-5599-6D85-B1FD98981628}"/>
              </a:ext>
            </a:extLst>
          </p:cNvPr>
          <p:cNvSpPr/>
          <p:nvPr/>
        </p:nvSpPr>
        <p:spPr>
          <a:xfrm>
            <a:off x="2497621" y="4625998"/>
            <a:ext cx="1334498" cy="491403"/>
          </a:xfrm>
          <a:prstGeom prst="rightArrow">
            <a:avLst>
              <a:gd name="adj1" fmla="val 50000"/>
              <a:gd name="adj2" fmla="val 90541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Diffusion</a:t>
            </a:r>
          </a:p>
        </p:txBody>
      </p:sp>
      <p:sp>
        <p:nvSpPr>
          <p:cNvPr id="61" name="Rectangle : coins arrondis 6">
            <a:extLst>
              <a:ext uri="{FF2B5EF4-FFF2-40B4-BE49-F238E27FC236}">
                <a16:creationId xmlns:a16="http://schemas.microsoft.com/office/drawing/2014/main" id="{DF3AEEAC-65DC-F5CB-33EB-D5214107ED09}"/>
              </a:ext>
            </a:extLst>
          </p:cNvPr>
          <p:cNvSpPr/>
          <p:nvPr/>
        </p:nvSpPr>
        <p:spPr>
          <a:xfrm>
            <a:off x="6080058" y="2729092"/>
            <a:ext cx="4940969" cy="5831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a. </a:t>
            </a:r>
            <a:r>
              <a:rPr lang="fr-FR" sz="2400" b="1" dirty="0">
                <a:latin typeface="+mj-lt"/>
                <a:cs typeface="Calibri" panose="020F0502020204030204" pitchFamily="34" charset="0"/>
              </a:rPr>
              <a:t>Cas 2</a:t>
            </a:r>
            <a:endParaRPr lang="fr-FR" sz="2400" b="1" noProof="0" dirty="0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A2A93579-7AB9-8386-3146-2E42785C352B}"/>
              </a:ext>
            </a:extLst>
          </p:cNvPr>
          <p:cNvSpPr/>
          <p:nvPr/>
        </p:nvSpPr>
        <p:spPr>
          <a:xfrm>
            <a:off x="6104827" y="4116652"/>
            <a:ext cx="4875836" cy="164318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3" name="Straight Connector 47">
            <a:extLst>
              <a:ext uri="{FF2B5EF4-FFF2-40B4-BE49-F238E27FC236}">
                <a16:creationId xmlns:a16="http://schemas.microsoft.com/office/drawing/2014/main" id="{3EF5BFDB-B905-80BC-BC25-0AA741FF4C36}"/>
              </a:ext>
            </a:extLst>
          </p:cNvPr>
          <p:cNvCxnSpPr>
            <a:cxnSpLocks/>
          </p:cNvCxnSpPr>
          <p:nvPr/>
        </p:nvCxnSpPr>
        <p:spPr>
          <a:xfrm>
            <a:off x="8657231" y="4029369"/>
            <a:ext cx="0" cy="1736382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Rectangle 63">
            <a:extLst>
              <a:ext uri="{FF2B5EF4-FFF2-40B4-BE49-F238E27FC236}">
                <a16:creationId xmlns:a16="http://schemas.microsoft.com/office/drawing/2014/main" id="{45903C63-3759-6C91-32C9-377C7518B27B}"/>
              </a:ext>
            </a:extLst>
          </p:cNvPr>
          <p:cNvSpPr/>
          <p:nvPr/>
        </p:nvSpPr>
        <p:spPr>
          <a:xfrm>
            <a:off x="6104827" y="3469534"/>
            <a:ext cx="4875835" cy="230014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BD597928-E500-1000-0184-33E2D324F8F7}"/>
              </a:ext>
            </a:extLst>
          </p:cNvPr>
          <p:cNvSpPr/>
          <p:nvPr/>
        </p:nvSpPr>
        <p:spPr>
          <a:xfrm>
            <a:off x="6124491" y="5847119"/>
            <a:ext cx="2448076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Compartiment A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DD46F5B-C893-5558-5BDF-7AE93A4055AB}"/>
              </a:ext>
            </a:extLst>
          </p:cNvPr>
          <p:cNvSpPr/>
          <p:nvPr/>
        </p:nvSpPr>
        <p:spPr>
          <a:xfrm>
            <a:off x="8657231" y="5847119"/>
            <a:ext cx="2323431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Compartiment B</a:t>
            </a:r>
          </a:p>
        </p:txBody>
      </p:sp>
      <p:cxnSp>
        <p:nvCxnSpPr>
          <p:cNvPr id="67" name="Straight Connector 56">
            <a:extLst>
              <a:ext uri="{FF2B5EF4-FFF2-40B4-BE49-F238E27FC236}">
                <a16:creationId xmlns:a16="http://schemas.microsoft.com/office/drawing/2014/main" id="{C7E945E6-3FEF-27B9-724F-7D88BE133C80}"/>
              </a:ext>
            </a:extLst>
          </p:cNvPr>
          <p:cNvCxnSpPr>
            <a:cxnSpLocks/>
          </p:cNvCxnSpPr>
          <p:nvPr/>
        </p:nvCxnSpPr>
        <p:spPr>
          <a:xfrm>
            <a:off x="8657231" y="4029369"/>
            <a:ext cx="0" cy="1736382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Oval 57">
            <a:extLst>
              <a:ext uri="{FF2B5EF4-FFF2-40B4-BE49-F238E27FC236}">
                <a16:creationId xmlns:a16="http://schemas.microsoft.com/office/drawing/2014/main" id="{8E6A5FE5-7DE1-3571-D5B3-11C609528FD1}"/>
              </a:ext>
            </a:extLst>
          </p:cNvPr>
          <p:cNvSpPr/>
          <p:nvPr/>
        </p:nvSpPr>
        <p:spPr>
          <a:xfrm>
            <a:off x="6607819" y="4626681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9" name="Oval 61">
            <a:extLst>
              <a:ext uri="{FF2B5EF4-FFF2-40B4-BE49-F238E27FC236}">
                <a16:creationId xmlns:a16="http://schemas.microsoft.com/office/drawing/2014/main" id="{D423E0E9-520E-180B-3B32-6FB2D31B2DF2}"/>
              </a:ext>
            </a:extLst>
          </p:cNvPr>
          <p:cNvSpPr/>
          <p:nvPr/>
        </p:nvSpPr>
        <p:spPr>
          <a:xfrm>
            <a:off x="7975735" y="5369017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Oval 62">
            <a:extLst>
              <a:ext uri="{FF2B5EF4-FFF2-40B4-BE49-F238E27FC236}">
                <a16:creationId xmlns:a16="http://schemas.microsoft.com/office/drawing/2014/main" id="{13599679-EA23-0197-B7D5-78101454851C}"/>
              </a:ext>
            </a:extLst>
          </p:cNvPr>
          <p:cNvSpPr/>
          <p:nvPr/>
        </p:nvSpPr>
        <p:spPr>
          <a:xfrm>
            <a:off x="6804467" y="5487008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Oval 63">
            <a:extLst>
              <a:ext uri="{FF2B5EF4-FFF2-40B4-BE49-F238E27FC236}">
                <a16:creationId xmlns:a16="http://schemas.microsoft.com/office/drawing/2014/main" id="{A647C1AF-1A55-E859-A218-C883936FA9CA}"/>
              </a:ext>
            </a:extLst>
          </p:cNvPr>
          <p:cNvSpPr/>
          <p:nvPr/>
        </p:nvSpPr>
        <p:spPr>
          <a:xfrm>
            <a:off x="9460405" y="4835622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Oval 65">
            <a:extLst>
              <a:ext uri="{FF2B5EF4-FFF2-40B4-BE49-F238E27FC236}">
                <a16:creationId xmlns:a16="http://schemas.microsoft.com/office/drawing/2014/main" id="{C964AFEC-BDBB-0718-83DE-CA5DD29AE38C}"/>
              </a:ext>
            </a:extLst>
          </p:cNvPr>
          <p:cNvSpPr/>
          <p:nvPr/>
        </p:nvSpPr>
        <p:spPr>
          <a:xfrm>
            <a:off x="7834086" y="4415286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3" name="Oval 67">
            <a:extLst>
              <a:ext uri="{FF2B5EF4-FFF2-40B4-BE49-F238E27FC236}">
                <a16:creationId xmlns:a16="http://schemas.microsoft.com/office/drawing/2014/main" id="{16CAD23F-8EC4-F36F-2CCE-D2D0AB6841D9}"/>
              </a:ext>
            </a:extLst>
          </p:cNvPr>
          <p:cNvSpPr/>
          <p:nvPr/>
        </p:nvSpPr>
        <p:spPr>
          <a:xfrm>
            <a:off x="10224862" y="5088796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4" name="Oval 68">
            <a:extLst>
              <a:ext uri="{FF2B5EF4-FFF2-40B4-BE49-F238E27FC236}">
                <a16:creationId xmlns:a16="http://schemas.microsoft.com/office/drawing/2014/main" id="{4B697E7C-2653-ACC6-59F2-CF3C1B5216A1}"/>
              </a:ext>
            </a:extLst>
          </p:cNvPr>
          <p:cNvSpPr/>
          <p:nvPr/>
        </p:nvSpPr>
        <p:spPr>
          <a:xfrm>
            <a:off x="7350156" y="4912908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8726A77-A5CC-CBFF-1EAA-21303A893056}"/>
              </a:ext>
            </a:extLst>
          </p:cNvPr>
          <p:cNvSpPr/>
          <p:nvPr/>
        </p:nvSpPr>
        <p:spPr>
          <a:xfrm>
            <a:off x="6133271" y="3427134"/>
            <a:ext cx="2051957" cy="4707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Particule du gaz</a:t>
            </a: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6" name="Straight Arrow Connector 71">
            <a:extLst>
              <a:ext uri="{FF2B5EF4-FFF2-40B4-BE49-F238E27FC236}">
                <a16:creationId xmlns:a16="http://schemas.microsoft.com/office/drawing/2014/main" id="{3676A729-E97D-719A-D337-25087ED2C883}"/>
              </a:ext>
            </a:extLst>
          </p:cNvPr>
          <p:cNvCxnSpPr>
            <a:cxnSpLocks/>
          </p:cNvCxnSpPr>
          <p:nvPr/>
        </p:nvCxnSpPr>
        <p:spPr>
          <a:xfrm flipH="1">
            <a:off x="6726818" y="3902590"/>
            <a:ext cx="127321" cy="68290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Oval 62">
            <a:extLst>
              <a:ext uri="{FF2B5EF4-FFF2-40B4-BE49-F238E27FC236}">
                <a16:creationId xmlns:a16="http://schemas.microsoft.com/office/drawing/2014/main" id="{750043FE-F72A-75C2-64F8-6340675588A2}"/>
              </a:ext>
            </a:extLst>
          </p:cNvPr>
          <p:cNvSpPr/>
          <p:nvPr/>
        </p:nvSpPr>
        <p:spPr>
          <a:xfrm>
            <a:off x="6266145" y="5040830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8" name="Oval 62">
            <a:extLst>
              <a:ext uri="{FF2B5EF4-FFF2-40B4-BE49-F238E27FC236}">
                <a16:creationId xmlns:a16="http://schemas.microsoft.com/office/drawing/2014/main" id="{1D47EF30-861D-45DB-EE3E-F77E21AB06EF}"/>
              </a:ext>
            </a:extLst>
          </p:cNvPr>
          <p:cNvSpPr/>
          <p:nvPr/>
        </p:nvSpPr>
        <p:spPr>
          <a:xfrm>
            <a:off x="6711825" y="5051633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9" name="Arrow: Right 22">
            <a:extLst>
              <a:ext uri="{FF2B5EF4-FFF2-40B4-BE49-F238E27FC236}">
                <a16:creationId xmlns:a16="http://schemas.microsoft.com/office/drawing/2014/main" id="{EAC4C182-9D1B-C351-E75A-CB74226332FC}"/>
              </a:ext>
            </a:extLst>
          </p:cNvPr>
          <p:cNvSpPr/>
          <p:nvPr/>
        </p:nvSpPr>
        <p:spPr>
          <a:xfrm flipH="1">
            <a:off x="8009100" y="4593203"/>
            <a:ext cx="1334498" cy="491403"/>
          </a:xfrm>
          <a:prstGeom prst="rightArrow">
            <a:avLst>
              <a:gd name="adj1" fmla="val 50000"/>
              <a:gd name="adj2" fmla="val 90541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Diffusion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D32756E7-734A-4372-74F3-39B709A585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551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3.33333E-6 L 0.0595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69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44444E-6 L -0.04037 -0.0018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8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7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/>
        </p:nvSpPr>
        <p:spPr>
          <a:xfrm>
            <a:off x="2208304" y="1158393"/>
            <a:ext cx="9726520" cy="85174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/>
        </p:nvSpPr>
        <p:spPr>
          <a:xfrm>
            <a:off x="383125" y="1264596"/>
            <a:ext cx="1606147" cy="671210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/>
        </p:nvSpPr>
        <p:spPr>
          <a:xfrm>
            <a:off x="2235200" y="3104542"/>
            <a:ext cx="9699625" cy="2334637"/>
          </a:xfrm>
          <a:custGeom>
            <a:avLst>
              <a:gd name="f0" fmla="val 223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/>
        </p:nvSpPr>
        <p:spPr>
          <a:xfrm>
            <a:off x="412307" y="3104543"/>
            <a:ext cx="1606147" cy="2217104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/>
        </p:nvSpPr>
        <p:spPr>
          <a:xfrm>
            <a:off x="2264055" y="5574618"/>
            <a:ext cx="9670770" cy="1226232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/>
        </p:nvSpPr>
        <p:spPr>
          <a:xfrm>
            <a:off x="412308" y="5565093"/>
            <a:ext cx="1606147" cy="1226232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/>
        </p:nvSpPr>
        <p:spPr>
          <a:xfrm>
            <a:off x="2208303" y="2058069"/>
            <a:ext cx="9726521" cy="94676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Inspiration 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Expiration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O2 /CO2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Échanges gazeux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Alvéoles /capillaires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Diffusion des gaz</a:t>
            </a: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/>
        </p:nvSpPr>
        <p:spPr>
          <a:xfrm>
            <a:off x="412636" y="2223181"/>
            <a:ext cx="1606147" cy="634725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 txBox="1">
            <a:spLocks/>
          </p:cNvSpPr>
          <p:nvPr/>
        </p:nvSpPr>
        <p:spPr>
          <a:xfrm>
            <a:off x="2272235" y="1206325"/>
            <a:ext cx="9463104" cy="851745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noProof="0" dirty="0"/>
              <a:t>La tâche à réussir pendant la séance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noProof="0" dirty="0"/>
              <a:t>Expliquer les échanges respiratoires entre les poumons et le sang.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 txBox="1">
            <a:spLocks/>
          </p:cNvSpPr>
          <p:nvPr/>
        </p:nvSpPr>
        <p:spPr>
          <a:xfrm>
            <a:off x="2294218" y="3108792"/>
            <a:ext cx="9571892" cy="232086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fr-FR" sz="1700" b="1" noProof="0" dirty="0"/>
              <a:t>Les stratégies enseignées pendant le modelage et pratiques pendant la séance sont :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noProof="0" dirty="0"/>
              <a:t>Identifiez la caractéristique observable du phénomène.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noProof="0" dirty="0"/>
              <a:t>Décrivez le phénomène.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noProof="0" dirty="0"/>
              <a:t>Expliquez le phénomène en appliquant une loi</a:t>
            </a:r>
            <a:r>
              <a:rPr lang="fr-FR" sz="1700" dirty="0"/>
              <a:t> de la diffusion des gaz</a:t>
            </a:r>
            <a:r>
              <a:rPr lang="fr-FR" sz="1700" noProof="0" dirty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fr-FR" sz="1700" b="1" noProof="0" dirty="0"/>
              <a:t>Les outils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dirty="0"/>
              <a:t>L</a:t>
            </a:r>
            <a:r>
              <a:rPr lang="fr-FR" sz="1700" noProof="0" dirty="0" err="1"/>
              <a:t>oi</a:t>
            </a:r>
            <a:r>
              <a:rPr lang="fr-FR" sz="1700" noProof="0" dirty="0"/>
              <a:t> de la diffusion des gaz.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noProof="0" dirty="0"/>
              <a:t>Carte lexicale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noProof="0" dirty="0"/>
              <a:t>Fiche technique.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 txBox="1">
            <a:spLocks/>
          </p:cNvSpPr>
          <p:nvPr/>
        </p:nvSpPr>
        <p:spPr>
          <a:xfrm>
            <a:off x="2214759" y="5662712"/>
            <a:ext cx="9818964" cy="1061938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fr-FR" noProof="0" dirty="0"/>
              <a:t> Pendant le feedback, attirer l’attention des élèves sur les erreurs fréquentes :</a:t>
            </a:r>
            <a:br>
              <a:rPr lang="fr-FR" noProof="0" dirty="0"/>
            </a:br>
            <a:r>
              <a:rPr lang="fr-FR" noProof="0" dirty="0"/>
              <a:t>//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/>
        </p:nvSpPr>
        <p:spPr>
          <a:xfrm>
            <a:off x="373396" y="2302295"/>
            <a:ext cx="1605600" cy="34281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/>
        </p:nvSpPr>
        <p:spPr>
          <a:xfrm>
            <a:off x="403219" y="1312474"/>
            <a:ext cx="1605600" cy="58097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Tâche à réussir</a:t>
            </a: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/>
        </p:nvSpPr>
        <p:spPr>
          <a:xfrm>
            <a:off x="412307" y="3171217"/>
            <a:ext cx="1605600" cy="221710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/>
        </p:nvSpPr>
        <p:spPr>
          <a:xfrm>
            <a:off x="412307" y="5550635"/>
            <a:ext cx="1605600" cy="122164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10727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F5BEC-E40C-AE90-BAF2-CDFD2807E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251927"/>
            <a:ext cx="10372033" cy="540647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Maintenant, vous allez travailler en binôme. Chacun prend un moment pour réaliser l’activité de la page 41 sur le livret. Ensuite, vous comparez vos réponses en justifiant.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36E18-3597-EA11-2CA3-AD73D1AE85A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84663" y="702026"/>
            <a:ext cx="10922713" cy="333611"/>
          </a:xfrm>
        </p:spPr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Rappeler aux élèves qu’ils doivent d’abord observer et de repérer les éléments du document avant de réaliser la tâche.  Expliquer les mots difficiles.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EA61E78-3577-C214-D4CC-60B6715C6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225" y="1035637"/>
            <a:ext cx="4276375" cy="55531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04583E4-9B2E-23B7-5CC8-03B3EB9D5807}"/>
              </a:ext>
            </a:extLst>
          </p:cNvPr>
          <p:cNvSpPr/>
          <p:nvPr/>
        </p:nvSpPr>
        <p:spPr>
          <a:xfrm>
            <a:off x="-367533" y="3299209"/>
            <a:ext cx="33588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0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Page </a:t>
            </a:r>
            <a:br>
              <a:rPr lang="fr-FR" sz="40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40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41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04CD6A86-83F7-F97F-D350-3EF37CAE8ADC}"/>
              </a:ext>
            </a:extLst>
          </p:cNvPr>
          <p:cNvCxnSpPr/>
          <p:nvPr/>
        </p:nvCxnSpPr>
        <p:spPr>
          <a:xfrm flipH="1">
            <a:off x="4368800" y="3576320"/>
            <a:ext cx="4196080" cy="82296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190D2A0F-F319-D410-9EF9-54BABF337579}"/>
              </a:ext>
            </a:extLst>
          </p:cNvPr>
          <p:cNvSpPr txBox="1"/>
          <p:nvPr/>
        </p:nvSpPr>
        <p:spPr>
          <a:xfrm>
            <a:off x="8187690" y="3310890"/>
            <a:ext cx="31318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« moins de »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au lieu de « </a:t>
            </a: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plus de  »</a:t>
            </a:r>
          </a:p>
        </p:txBody>
      </p:sp>
    </p:spTree>
    <p:extLst>
      <p:ext uri="{BB962C8B-B14F-4D97-AF65-F5344CB8AC3E}">
        <p14:creationId xmlns:p14="http://schemas.microsoft.com/office/powerpoint/2010/main" val="5536702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BD956-F6E1-EC84-6EB6-B3E641CD0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669E37-A48A-E959-2209-5C0AFB47F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 temps est terminé.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490108A-42E4-3CC8-8D61-0733CD6007D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004DEF-F7CC-BF2E-C88C-CEE3500FCA0C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8152424E-0ED6-B27B-4B4D-37ED921734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9310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AAAAC6-1196-637E-DF9E-533F13026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A8B505-3DC6-B1A7-7894-DF91A62F5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60B8779-01E5-AF75-9C9E-DC7EC7E3E32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7A049E59-3ACA-34FF-66F6-5DAF021D225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2848064-0585-BF57-F833-7111CE9977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605" y="1106469"/>
            <a:ext cx="10979075" cy="550327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C5BB4F9-13BA-2DAF-9D81-A97AFD2B01AC}"/>
              </a:ext>
            </a:extLst>
          </p:cNvPr>
          <p:cNvSpPr txBox="1"/>
          <p:nvPr/>
        </p:nvSpPr>
        <p:spPr>
          <a:xfrm>
            <a:off x="4394872" y="5551405"/>
            <a:ext cx="51178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quantité des gaz respiratoires (O2) et ( CO2)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8520152-C066-61B2-084F-31A999AF3C1E}"/>
              </a:ext>
            </a:extLst>
          </p:cNvPr>
          <p:cNvSpPr txBox="1"/>
          <p:nvPr/>
        </p:nvSpPr>
        <p:spPr>
          <a:xfrm>
            <a:off x="4284036" y="5994751"/>
            <a:ext cx="57475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2000" b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l’air (inspiré et expiré) et le sang ( entrant et sortant)</a:t>
            </a:r>
          </a:p>
        </p:txBody>
      </p:sp>
    </p:spTree>
    <p:extLst>
      <p:ext uri="{BB962C8B-B14F-4D97-AF65-F5344CB8AC3E}">
        <p14:creationId xmlns:p14="http://schemas.microsoft.com/office/powerpoint/2010/main" val="41540118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72DBA-6D6F-44FF-9C39-55261B4F8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08D5B8-5C5B-C453-EB34-7A0A7B388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C4E1166-1013-3408-7CCB-1BA4DA25E18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2372CE5D-1F4D-A4BC-3E56-AA91E8C6D72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E9F5B3B-C5BE-8D02-A670-BC9FE19747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207" y="1847424"/>
            <a:ext cx="11575585" cy="316315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ECA9C30-8B00-8C55-F55F-DBCA56CA16EB}"/>
              </a:ext>
            </a:extLst>
          </p:cNvPr>
          <p:cNvSpPr txBox="1"/>
          <p:nvPr/>
        </p:nvSpPr>
        <p:spPr>
          <a:xfrm>
            <a:off x="4387252" y="3491465"/>
            <a:ext cx="1217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moins</a:t>
            </a:r>
            <a:r>
              <a:rPr lang="ar-MA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8F6C5AC-4647-CB54-42ED-2678104A77BF}"/>
              </a:ext>
            </a:extLst>
          </p:cNvPr>
          <p:cNvSpPr txBox="1"/>
          <p:nvPr/>
        </p:nvSpPr>
        <p:spPr>
          <a:xfrm>
            <a:off x="5621692" y="2986005"/>
            <a:ext cx="23424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dioxyde de carbone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047959E-18D8-94F1-520A-146A52E2A5A6}"/>
              </a:ext>
            </a:extLst>
          </p:cNvPr>
          <p:cNvSpPr txBox="1"/>
          <p:nvPr/>
        </p:nvSpPr>
        <p:spPr>
          <a:xfrm>
            <a:off x="4854612" y="4019785"/>
            <a:ext cx="9509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plus de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2455F8B-9F84-4CDF-A453-7217D6229374}"/>
              </a:ext>
            </a:extLst>
          </p:cNvPr>
          <p:cNvSpPr txBox="1"/>
          <p:nvPr/>
        </p:nvSpPr>
        <p:spPr>
          <a:xfrm>
            <a:off x="4428565" y="4601807"/>
            <a:ext cx="107576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6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 moins de 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7E2015F-0734-6F11-F9C5-72F034E4522C}"/>
              </a:ext>
            </a:extLst>
          </p:cNvPr>
          <p:cNvSpPr txBox="1"/>
          <p:nvPr/>
        </p:nvSpPr>
        <p:spPr>
          <a:xfrm>
            <a:off x="5378822" y="4566035"/>
            <a:ext cx="2232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Dioxyde de carbone</a:t>
            </a:r>
          </a:p>
        </p:txBody>
      </p:sp>
    </p:spTree>
    <p:extLst>
      <p:ext uri="{BB962C8B-B14F-4D97-AF65-F5344CB8AC3E}">
        <p14:creationId xmlns:p14="http://schemas.microsoft.com/office/powerpoint/2010/main" val="16854015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  <p:bldP spid="7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C8B09-9B83-073F-21B8-B396183B6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DCE5BA-F5B2-241F-BB1B-FC910DE54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D85B925-58F7-9DB7-8B81-6617F2BB41C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40B44FB6-7F46-B1FE-0E3D-19CD228D5B4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2533357-E71D-93D8-A158-CE294DFC35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643" y="966348"/>
            <a:ext cx="11252714" cy="5598131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831B042D-8433-B80B-08CD-F38C6C4AEFB1}"/>
              </a:ext>
            </a:extLst>
          </p:cNvPr>
          <p:cNvSpPr txBox="1"/>
          <p:nvPr/>
        </p:nvSpPr>
        <p:spPr>
          <a:xfrm>
            <a:off x="9620777" y="1625600"/>
            <a:ext cx="1979523" cy="163121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Indiquez</a:t>
            </a:r>
            <a:r>
              <a:rPr lang="fr-FR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par des flèches le sens de diffusion des gaz respiratoires sur le schéma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4E0BEF1-3B43-EB77-AF10-A6F9B21FFA1C}"/>
              </a:ext>
            </a:extLst>
          </p:cNvPr>
          <p:cNvSpPr txBox="1"/>
          <p:nvPr/>
        </p:nvSpPr>
        <p:spPr>
          <a:xfrm>
            <a:off x="4138332" y="5208505"/>
            <a:ext cx="17096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alvéolaire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6119D59-5F4F-3CFA-C891-929B5065D966}"/>
              </a:ext>
            </a:extLst>
          </p:cNvPr>
          <p:cNvSpPr txBox="1"/>
          <p:nvPr/>
        </p:nvSpPr>
        <p:spPr>
          <a:xfrm>
            <a:off x="2167292" y="5614905"/>
            <a:ext cx="9244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grande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939C8CE-B08B-77B2-3E79-B4A6FA0164C0}"/>
              </a:ext>
            </a:extLst>
          </p:cNvPr>
          <p:cNvSpPr txBox="1"/>
          <p:nvPr/>
        </p:nvSpPr>
        <p:spPr>
          <a:xfrm>
            <a:off x="4880012" y="5604745"/>
            <a:ext cx="9236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35774C3-A2E6-291B-9885-69261C203E9D}"/>
              </a:ext>
            </a:extLst>
          </p:cNvPr>
          <p:cNvSpPr txBox="1"/>
          <p:nvPr/>
        </p:nvSpPr>
        <p:spPr>
          <a:xfrm>
            <a:off x="897292" y="6011145"/>
            <a:ext cx="11501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capillaire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2421320-1937-B5EB-A155-BEC4BE6112BA}"/>
              </a:ext>
            </a:extLst>
          </p:cNvPr>
          <p:cNvSpPr txBox="1"/>
          <p:nvPr/>
        </p:nvSpPr>
        <p:spPr>
          <a:xfrm>
            <a:off x="3498252" y="6021305"/>
            <a:ext cx="8161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petite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6C606AE-A583-1939-1A26-3C0ADCFB9AFF}"/>
              </a:ext>
            </a:extLst>
          </p:cNvPr>
          <p:cNvSpPr txBox="1"/>
          <p:nvPr/>
        </p:nvSpPr>
        <p:spPr>
          <a:xfrm>
            <a:off x="10600092" y="5218665"/>
            <a:ext cx="6735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sang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B8C3F3D-4077-446F-A180-DA9A2C9E8845}"/>
              </a:ext>
            </a:extLst>
          </p:cNvPr>
          <p:cNvSpPr txBox="1"/>
          <p:nvPr/>
        </p:nvSpPr>
        <p:spPr>
          <a:xfrm>
            <a:off x="6546252" y="5564105"/>
            <a:ext cx="11501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capillaire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11CDD56-85D7-E97F-90BC-7F0620F4DCDD}"/>
              </a:ext>
            </a:extLst>
          </p:cNvPr>
          <p:cNvSpPr txBox="1"/>
          <p:nvPr/>
        </p:nvSpPr>
        <p:spPr>
          <a:xfrm>
            <a:off x="9004972" y="5614905"/>
            <a:ext cx="9244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grande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EA5438E-9DF1-1B0C-C758-C79B515B3244}"/>
              </a:ext>
            </a:extLst>
          </p:cNvPr>
          <p:cNvSpPr txBox="1"/>
          <p:nvPr/>
        </p:nvSpPr>
        <p:spPr>
          <a:xfrm>
            <a:off x="6586892" y="6000985"/>
            <a:ext cx="17096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alvéolaire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1FE931C-F122-B112-ADFA-9B42E7D79D06}"/>
              </a:ext>
            </a:extLst>
          </p:cNvPr>
          <p:cNvSpPr txBox="1"/>
          <p:nvPr/>
        </p:nvSpPr>
        <p:spPr>
          <a:xfrm>
            <a:off x="9533292" y="6021305"/>
            <a:ext cx="8161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petite</a:t>
            </a: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31D08A62-E000-62B7-B46D-39FE3FA34E7D}"/>
              </a:ext>
            </a:extLst>
          </p:cNvPr>
          <p:cNvCxnSpPr>
            <a:cxnSpLocks/>
          </p:cNvCxnSpPr>
          <p:nvPr/>
        </p:nvCxnSpPr>
        <p:spPr>
          <a:xfrm flipH="1">
            <a:off x="7046258" y="3110752"/>
            <a:ext cx="475129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318D6DE1-3F74-1A93-CE20-45B2DC89B443}"/>
              </a:ext>
            </a:extLst>
          </p:cNvPr>
          <p:cNvCxnSpPr>
            <a:cxnSpLocks/>
          </p:cNvCxnSpPr>
          <p:nvPr/>
        </p:nvCxnSpPr>
        <p:spPr>
          <a:xfrm>
            <a:off x="6245711" y="4017981"/>
            <a:ext cx="0" cy="482301"/>
          </a:xfrm>
          <a:prstGeom prst="straightConnector1">
            <a:avLst/>
          </a:prstGeom>
          <a:ln w="38100">
            <a:solidFill>
              <a:srgbClr val="00A77E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01152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2" grpId="0"/>
      <p:bldP spid="14" grpId="0"/>
      <p:bldP spid="15" grpId="0"/>
      <p:bldP spid="16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0406B-42BD-6E24-46AF-128E464FB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Maintenant, vous allez travailler chacun pour soi; prenez l’activité de la page 42 sur le livret.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CCCA30-344D-7644-F9AC-3E1D66EA916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Circuler entre les rangs, cibler les élèves en difficultés, Insister sur le travail individuel.  Inciter les élèves à demander de l'aide en cas de besoin.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50A3FFEC-9C3B-CC23-F982-764C849241F6}"/>
              </a:ext>
            </a:extLst>
          </p:cNvPr>
          <p:cNvGrpSpPr/>
          <p:nvPr/>
        </p:nvGrpSpPr>
        <p:grpSpPr>
          <a:xfrm>
            <a:off x="10844783" y="260549"/>
            <a:ext cx="611417" cy="504991"/>
            <a:chOff x="582302" y="4457015"/>
            <a:chExt cx="630930" cy="588164"/>
          </a:xfrm>
        </p:grpSpPr>
        <p:pic>
          <p:nvPicPr>
            <p:cNvPr id="39" name="Picture 7">
              <a:extLst>
                <a:ext uri="{FF2B5EF4-FFF2-40B4-BE49-F238E27FC236}">
                  <a16:creationId xmlns:a16="http://schemas.microsoft.com/office/drawing/2014/main" id="{E13B05F2-717D-D7CC-C97D-E0B4B35D0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0" name="Picture 7">
              <a:extLst>
                <a:ext uri="{FF2B5EF4-FFF2-40B4-BE49-F238E27FC236}">
                  <a16:creationId xmlns:a16="http://schemas.microsoft.com/office/drawing/2014/main" id="{0E000526-57B7-24FC-4846-A548D69402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F1FA32C1-223E-CE8C-4A24-74A453A7C1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7855" y="1002960"/>
            <a:ext cx="4890400" cy="55839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0C1DE6B-4652-323A-2B42-AD9AD4D83DF2}"/>
              </a:ext>
            </a:extLst>
          </p:cNvPr>
          <p:cNvSpPr/>
          <p:nvPr/>
        </p:nvSpPr>
        <p:spPr>
          <a:xfrm>
            <a:off x="258951" y="4447289"/>
            <a:ext cx="33588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0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Page </a:t>
            </a:r>
            <a:br>
              <a:rPr lang="fr-FR" sz="40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40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42</a:t>
            </a:r>
          </a:p>
        </p:txBody>
      </p:sp>
    </p:spTree>
    <p:extLst>
      <p:ext uri="{BB962C8B-B14F-4D97-AF65-F5344CB8AC3E}">
        <p14:creationId xmlns:p14="http://schemas.microsoft.com/office/powerpoint/2010/main" val="14422697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11843-E097-5486-57E5-792187AE1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5C45A8-EA55-AF65-5299-1BE31D243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Le temps est terminé. 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8B22D4-350B-4D83-BACF-4CF1F56B22C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F888129-7EB4-3E26-CB10-77F5280D3767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6C1251-CF29-1E54-9D78-E106D1BBDD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327627" y="2738280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6854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</a:t>
            </a: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puis à recopier la correction sur les livrets.</a:t>
            </a:r>
          </a:p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BE9E1CAA-35AC-CBDE-C860-856E7C1F517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E39CBE8-ECD5-BF7B-2614-8F7A1DC242B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73"/>
          <a:stretch>
            <a:fillRect/>
          </a:stretch>
        </p:blipFill>
        <p:spPr>
          <a:xfrm>
            <a:off x="375920" y="1117600"/>
            <a:ext cx="11440160" cy="526510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B562333-EF70-C124-EF3B-DDB4DECAC7A3}"/>
              </a:ext>
            </a:extLst>
          </p:cNvPr>
          <p:cNvSpPr txBox="1"/>
          <p:nvPr/>
        </p:nvSpPr>
        <p:spPr>
          <a:xfrm>
            <a:off x="4394872" y="5551405"/>
            <a:ext cx="51178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quantité des gaz respiratoires (O2) et ( CO2)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CB4874-3BE8-393F-04BB-5C5E0607BA39}"/>
              </a:ext>
            </a:extLst>
          </p:cNvPr>
          <p:cNvSpPr txBox="1"/>
          <p:nvPr/>
        </p:nvSpPr>
        <p:spPr>
          <a:xfrm>
            <a:off x="4284036" y="5994751"/>
            <a:ext cx="61879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2000" b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l’air (inspiré et expiré) et le sang ( entrant et sortant)</a:t>
            </a:r>
          </a:p>
        </p:txBody>
      </p:sp>
    </p:spTree>
    <p:extLst>
      <p:ext uri="{BB962C8B-B14F-4D97-AF65-F5344CB8AC3E}">
        <p14:creationId xmlns:p14="http://schemas.microsoft.com/office/powerpoint/2010/main" val="42875639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noProof="0" dirty="0"/>
              <a:t>Le feedback ne doit pas être un jugement sur l’élève ni sur ses capacités</a:t>
            </a:r>
          </a:p>
          <a:p>
            <a:pPr algn="just"/>
            <a:r>
              <a:rPr lang="fr-FR" sz="1200" noProof="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noProof="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noProof="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noProof="0" dirty="0"/>
              <a:t>Demander aux élèves de justifier leurs réponses et de verbaliser leur raisonnement</a:t>
            </a:r>
          </a:p>
          <a:p>
            <a:pPr algn="just"/>
            <a:r>
              <a:rPr lang="fr-FR" sz="1400" noProof="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noProof="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noProof="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noProof="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noProof="0" dirty="0"/>
              <a:t>Ne pas donner de feedback ou donner du feedback de manière occasionnelle seulement</a:t>
            </a:r>
          </a:p>
          <a:p>
            <a:pPr algn="just"/>
            <a:r>
              <a:rPr lang="fr-FR" sz="1400" noProof="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noProof="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noProof="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noProof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noProof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noProof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6E74B-FB0B-F794-2F1F-8662A4A6F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E306F8-E2E5-5CC5-BBA2-1D6C4AB24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0EDF27-BFFD-0D34-DA4D-B120C7C4E4C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</a:t>
            </a: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puis à recopier la correction sur les livrets.</a:t>
            </a:r>
          </a:p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34E0027B-99D4-4F5D-0CBB-C4956CB41B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F6E5CF3-D203-3B4B-DD00-2697ED5405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880" y="2098877"/>
            <a:ext cx="11511280" cy="230067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45198DC-1124-D479-D52F-28368E77D065}"/>
              </a:ext>
            </a:extLst>
          </p:cNvPr>
          <p:cNvSpPr txBox="1"/>
          <p:nvPr/>
        </p:nvSpPr>
        <p:spPr>
          <a:xfrm>
            <a:off x="2070772" y="2739625"/>
            <a:ext cx="62077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expiré contient moins de dioxygène que l’air inspiré.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188DFA1-5DB0-097B-DE0E-84E9F8AEB62F}"/>
              </a:ext>
            </a:extLst>
          </p:cNvPr>
          <p:cNvSpPr txBox="1"/>
          <p:nvPr/>
        </p:nvSpPr>
        <p:spPr>
          <a:xfrm>
            <a:off x="2055532" y="3158725"/>
            <a:ext cx="70005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expiré contient plus de dioxyde de carbone que l’air inspiré.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55B3263-4439-E3DE-CF10-B2292D7173CE}"/>
              </a:ext>
            </a:extLst>
          </p:cNvPr>
          <p:cNvSpPr txBox="1"/>
          <p:nvPr/>
        </p:nvSpPr>
        <p:spPr>
          <a:xfrm>
            <a:off x="2017432" y="3532105"/>
            <a:ext cx="69401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 sortant contient plus de dioxygène que le sang entrant.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9032BA-0A95-A897-C940-DA97C40ECAF9}"/>
              </a:ext>
            </a:extLst>
          </p:cNvPr>
          <p:cNvSpPr txBox="1"/>
          <p:nvPr/>
        </p:nvSpPr>
        <p:spPr>
          <a:xfrm>
            <a:off x="2025052" y="3928345"/>
            <a:ext cx="80919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 sortant contient moins de dioxyde de carbone que le sang entrant.</a:t>
            </a:r>
          </a:p>
        </p:txBody>
      </p:sp>
    </p:spTree>
    <p:extLst>
      <p:ext uri="{BB962C8B-B14F-4D97-AF65-F5344CB8AC3E}">
        <p14:creationId xmlns:p14="http://schemas.microsoft.com/office/powerpoint/2010/main" val="6146025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9B578-B891-DB2E-3B8F-5C91A1559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1B0E70-AAC2-FBFD-3B0B-5F5A20B6E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FFC755E-17CC-0B5C-D61F-BF6F7AD02BA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</a:t>
            </a: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puis à recopier la correction sur les livrets.</a:t>
            </a:r>
          </a:p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4638353B-2293-1D42-B2A5-02F6075BF12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18CF397-7866-7752-1BCF-70A456C54C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879" y="1002960"/>
            <a:ext cx="11303991" cy="523390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98E35A9-D9F5-46A3-DAE8-2EE92C64CFC1}"/>
              </a:ext>
            </a:extLst>
          </p:cNvPr>
          <p:cNvSpPr txBox="1"/>
          <p:nvPr/>
        </p:nvSpPr>
        <p:spPr>
          <a:xfrm>
            <a:off x="518160" y="6197600"/>
            <a:ext cx="11145520" cy="400110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Indiquez par des flèches le sens de diffusion des gaz respiratoires sur le schéma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DAB650C-830D-CE42-5D4C-B404D3E66D36}"/>
              </a:ext>
            </a:extLst>
          </p:cNvPr>
          <p:cNvSpPr txBox="1"/>
          <p:nvPr/>
        </p:nvSpPr>
        <p:spPr>
          <a:xfrm>
            <a:off x="4138332" y="4781785"/>
            <a:ext cx="17096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alvéolaire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3E0D689-CBF6-0E83-AF7D-8429D60E5408}"/>
              </a:ext>
            </a:extLst>
          </p:cNvPr>
          <p:cNvSpPr txBox="1"/>
          <p:nvPr/>
        </p:nvSpPr>
        <p:spPr>
          <a:xfrm>
            <a:off x="2167292" y="5188185"/>
            <a:ext cx="9244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grande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D8E163F-A433-EB5F-A13C-BDBB35169860}"/>
              </a:ext>
            </a:extLst>
          </p:cNvPr>
          <p:cNvSpPr txBox="1"/>
          <p:nvPr/>
        </p:nvSpPr>
        <p:spPr>
          <a:xfrm>
            <a:off x="4880012" y="5178025"/>
            <a:ext cx="9236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EDB0724-C2FC-6255-2DF6-66CBF84EA2CB}"/>
              </a:ext>
            </a:extLst>
          </p:cNvPr>
          <p:cNvSpPr txBox="1"/>
          <p:nvPr/>
        </p:nvSpPr>
        <p:spPr>
          <a:xfrm>
            <a:off x="897292" y="5584425"/>
            <a:ext cx="11501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capillaire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7435F58-3EF4-9B8A-B82F-528592A3BBA2}"/>
              </a:ext>
            </a:extLst>
          </p:cNvPr>
          <p:cNvSpPr txBox="1"/>
          <p:nvPr/>
        </p:nvSpPr>
        <p:spPr>
          <a:xfrm>
            <a:off x="3498252" y="5594585"/>
            <a:ext cx="8161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petite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88F24F0-5567-1A70-E025-9FA92C3532F7}"/>
              </a:ext>
            </a:extLst>
          </p:cNvPr>
          <p:cNvSpPr txBox="1"/>
          <p:nvPr/>
        </p:nvSpPr>
        <p:spPr>
          <a:xfrm>
            <a:off x="10600092" y="4791945"/>
            <a:ext cx="6735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sang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9E5582B-456E-7E21-B3D9-63D582AA91D7}"/>
              </a:ext>
            </a:extLst>
          </p:cNvPr>
          <p:cNvSpPr txBox="1"/>
          <p:nvPr/>
        </p:nvSpPr>
        <p:spPr>
          <a:xfrm>
            <a:off x="6546252" y="5137385"/>
            <a:ext cx="11501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capillaire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76D127B-2DFB-8E24-9883-268FE17B822C}"/>
              </a:ext>
            </a:extLst>
          </p:cNvPr>
          <p:cNvSpPr txBox="1"/>
          <p:nvPr/>
        </p:nvSpPr>
        <p:spPr>
          <a:xfrm>
            <a:off x="9004972" y="5188185"/>
            <a:ext cx="9244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grande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08E23A4-DC3F-7D82-3044-01686BE53F41}"/>
              </a:ext>
            </a:extLst>
          </p:cNvPr>
          <p:cNvSpPr txBox="1"/>
          <p:nvPr/>
        </p:nvSpPr>
        <p:spPr>
          <a:xfrm>
            <a:off x="6586892" y="5574265"/>
            <a:ext cx="17096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L’air alvéolaire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B8C158E-F28F-772B-2EE9-3672FBC472F6}"/>
              </a:ext>
            </a:extLst>
          </p:cNvPr>
          <p:cNvSpPr txBox="1"/>
          <p:nvPr/>
        </p:nvSpPr>
        <p:spPr>
          <a:xfrm>
            <a:off x="9533292" y="5594585"/>
            <a:ext cx="8161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petite</a:t>
            </a: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05D67110-9088-6298-8608-07B2F5B3AE99}"/>
              </a:ext>
            </a:extLst>
          </p:cNvPr>
          <p:cNvCxnSpPr>
            <a:cxnSpLocks/>
          </p:cNvCxnSpPr>
          <p:nvPr/>
        </p:nvCxnSpPr>
        <p:spPr>
          <a:xfrm flipH="1" flipV="1">
            <a:off x="7109012" y="3343835"/>
            <a:ext cx="331694" cy="134471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4F6B2334-7C77-4A05-77BC-8D6CCFE62858}"/>
              </a:ext>
            </a:extLst>
          </p:cNvPr>
          <p:cNvCxnSpPr>
            <a:cxnSpLocks/>
          </p:cNvCxnSpPr>
          <p:nvPr/>
        </p:nvCxnSpPr>
        <p:spPr>
          <a:xfrm flipH="1">
            <a:off x="5056094" y="3487271"/>
            <a:ext cx="268941" cy="277906"/>
          </a:xfrm>
          <a:prstGeom prst="straightConnector1">
            <a:avLst/>
          </a:prstGeom>
          <a:ln w="38100">
            <a:solidFill>
              <a:srgbClr val="00A77E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31024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186612"/>
            <a:ext cx="10277091" cy="399230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553" y="219075"/>
            <a:ext cx="10805322" cy="431801"/>
          </a:xfrm>
        </p:spPr>
        <p:txBody>
          <a:bodyPr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Avant de finir, faisons un petit résumé ensemble ! Alors, qui peut me rappeler ce qu’on a appris?</a:t>
            </a:r>
            <a:endParaRPr lang="fr-FR" noProof="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67553" y="658371"/>
            <a:ext cx="10277475" cy="268287"/>
          </a:xfrm>
        </p:spPr>
        <p:txBody>
          <a:bodyPr/>
          <a:lstStyle/>
          <a:p>
            <a:r>
              <a:rPr lang="fr-F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</a:t>
            </a:r>
            <a:r>
              <a:rPr lang="fr-FR" sz="1100" noProof="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onner</a:t>
            </a:r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un rappel de la séance.</a:t>
            </a:r>
          </a:p>
        </p:txBody>
      </p:sp>
      <p:sp>
        <p:nvSpPr>
          <p:cNvPr id="3" name="Google Shape;2054;p38">
            <a:extLst>
              <a:ext uri="{FF2B5EF4-FFF2-40B4-BE49-F238E27FC236}">
                <a16:creationId xmlns:a16="http://schemas.microsoft.com/office/drawing/2014/main" id="{1C1445F7-285F-7A3A-C5D2-9D27FFF11BE4}"/>
              </a:ext>
            </a:extLst>
          </p:cNvPr>
          <p:cNvSpPr/>
          <p:nvPr/>
        </p:nvSpPr>
        <p:spPr>
          <a:xfrm>
            <a:off x="1230364" y="2952359"/>
            <a:ext cx="9946841" cy="8055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3">
            <a:extLst>
              <a:ext uri="{FF2B5EF4-FFF2-40B4-BE49-F238E27FC236}">
                <a16:creationId xmlns:a16="http://schemas.microsoft.com/office/drawing/2014/main" id="{392561BC-9988-A3D3-C8F4-A4190A0B3601}"/>
              </a:ext>
            </a:extLst>
          </p:cNvPr>
          <p:cNvSpPr txBox="1"/>
          <p:nvPr/>
        </p:nvSpPr>
        <p:spPr>
          <a:xfrm>
            <a:off x="1575881" y="2934427"/>
            <a:ext cx="9731881" cy="805543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fr-FR" b="1" noProof="0" dirty="0">
                <a:solidFill>
                  <a:srgbClr val="106585"/>
                </a:solidFill>
              </a:rPr>
              <a:t>Expliquer les échanges gazeux respiratoires entre les poumons et le sang.</a:t>
            </a:r>
          </a:p>
        </p:txBody>
      </p:sp>
      <p:pic>
        <p:nvPicPr>
          <p:cNvPr id="7" name="Image 23">
            <a:extLst>
              <a:ext uri="{FF2B5EF4-FFF2-40B4-BE49-F238E27FC236}">
                <a16:creationId xmlns:a16="http://schemas.microsoft.com/office/drawing/2014/main" id="{1E606C51-B45B-D112-73F7-3A7ADC8DD2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5" y="2669082"/>
            <a:ext cx="805544" cy="80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40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070" y="320709"/>
            <a:ext cx="10277091" cy="267549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les étapes que j’ai suivi </a:t>
            </a:r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</a:t>
            </a:r>
            <a:r>
              <a:rPr lang="fr-FR" sz="1800" noProof="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our</a:t>
            </a: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résoudre ma tâche: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7070" y="668280"/>
            <a:ext cx="10277475" cy="268287"/>
          </a:xfrm>
        </p:spPr>
        <p:txBody>
          <a:bodyPr/>
          <a:lstStyle/>
          <a:p>
            <a:endParaRPr lang="fr-FR" noProof="0" dirty="0"/>
          </a:p>
        </p:txBody>
      </p:sp>
      <p:pic>
        <p:nvPicPr>
          <p:cNvPr id="30" name="Google Shape;289;p51">
            <a:extLst>
              <a:ext uri="{FF2B5EF4-FFF2-40B4-BE49-F238E27FC236}">
                <a16:creationId xmlns:a16="http://schemas.microsoft.com/office/drawing/2014/main" id="{B630ECC6-AE75-1A9B-8BE2-CEADA872F34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62015EE-5221-EF36-60F1-35A41283A5B0}"/>
              </a:ext>
            </a:extLst>
          </p:cNvPr>
          <p:cNvSpPr/>
          <p:nvPr/>
        </p:nvSpPr>
        <p:spPr>
          <a:xfrm>
            <a:off x="1172059" y="1697360"/>
            <a:ext cx="3631879" cy="54135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/>
              <a:t>Les échanges gazeux respiratoires chez l’Homme</a:t>
            </a:r>
          </a:p>
        </p:txBody>
      </p:sp>
      <p:sp>
        <p:nvSpPr>
          <p:cNvPr id="5" name="Accolade fermante 4">
            <a:extLst>
              <a:ext uri="{FF2B5EF4-FFF2-40B4-BE49-F238E27FC236}">
                <a16:creationId xmlns:a16="http://schemas.microsoft.com/office/drawing/2014/main" id="{A25FA80B-7095-3799-414F-0DE283A01DEA}"/>
              </a:ext>
            </a:extLst>
          </p:cNvPr>
          <p:cNvSpPr/>
          <p:nvPr/>
        </p:nvSpPr>
        <p:spPr>
          <a:xfrm>
            <a:off x="4803938" y="2478899"/>
            <a:ext cx="254643" cy="982482"/>
          </a:xfrm>
          <a:prstGeom prst="rightBrace">
            <a:avLst/>
          </a:prstGeom>
          <a:noFill/>
          <a:ln w="19050">
            <a:solidFill>
              <a:srgbClr val="0273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C50F1D-AAF1-62DB-EB6F-17EB39436C06}"/>
              </a:ext>
            </a:extLst>
          </p:cNvPr>
          <p:cNvSpPr/>
          <p:nvPr/>
        </p:nvSpPr>
        <p:spPr>
          <a:xfrm>
            <a:off x="5561400" y="2478900"/>
            <a:ext cx="5919399" cy="834144"/>
          </a:xfrm>
          <a:prstGeom prst="rect">
            <a:avLst/>
          </a:prstGeom>
          <a:solidFill>
            <a:srgbClr val="CCDBEE"/>
          </a:solidFill>
          <a:ln>
            <a:solidFill>
              <a:srgbClr val="78B6C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273B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Mesure de la quantité d’O2 et CO2 dans l’air et le sang</a:t>
            </a:r>
          </a:p>
        </p:txBody>
      </p:sp>
      <p:sp>
        <p:nvSpPr>
          <p:cNvPr id="7" name="Accolade fermante 6">
            <a:extLst>
              <a:ext uri="{FF2B5EF4-FFF2-40B4-BE49-F238E27FC236}">
                <a16:creationId xmlns:a16="http://schemas.microsoft.com/office/drawing/2014/main" id="{2FAD5909-A2E1-F61D-2B03-EF071E1F2160}"/>
              </a:ext>
            </a:extLst>
          </p:cNvPr>
          <p:cNvSpPr/>
          <p:nvPr/>
        </p:nvSpPr>
        <p:spPr>
          <a:xfrm>
            <a:off x="4803938" y="3894582"/>
            <a:ext cx="254643" cy="982482"/>
          </a:xfrm>
          <a:prstGeom prst="rightBrace">
            <a:avLst/>
          </a:prstGeom>
          <a:ln w="19050">
            <a:solidFill>
              <a:srgbClr val="2CB5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6507C4-34E4-519B-653A-68761BE70207}"/>
              </a:ext>
            </a:extLst>
          </p:cNvPr>
          <p:cNvSpPr/>
          <p:nvPr/>
        </p:nvSpPr>
        <p:spPr>
          <a:xfrm>
            <a:off x="5561400" y="3796818"/>
            <a:ext cx="5919397" cy="992519"/>
          </a:xfrm>
          <a:prstGeom prst="rect">
            <a:avLst/>
          </a:prstGeom>
          <a:solidFill>
            <a:srgbClr val="F2F7D9"/>
          </a:solidFill>
          <a:ln>
            <a:solidFill>
              <a:srgbClr val="2CB5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b="1" dirty="0">
                <a:solidFill>
                  <a:srgbClr val="00663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quantité d’O₂ diminue dans l’air expiré et augmente dans le sang sortant, et la quantité du CO₂ augmente dans l’air expiré et diminue dans le sang sortant.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570136F-6151-BE90-39DF-95B1B0EEBF1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730" b="56714"/>
          <a:stretch>
            <a:fillRect/>
          </a:stretch>
        </p:blipFill>
        <p:spPr>
          <a:xfrm>
            <a:off x="687143" y="2325749"/>
            <a:ext cx="4603573" cy="124805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C846442-8841-5517-530D-4150DACB98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3286" b="34631"/>
          <a:stretch>
            <a:fillRect/>
          </a:stretch>
        </p:blipFill>
        <p:spPr>
          <a:xfrm>
            <a:off x="686097" y="3573243"/>
            <a:ext cx="4603573" cy="1409286"/>
          </a:xfrm>
          <a:prstGeom prst="rect">
            <a:avLst/>
          </a:prstGeom>
        </p:spPr>
      </p:pic>
      <p:grpSp>
        <p:nvGrpSpPr>
          <p:cNvPr id="29" name="Groupe 28">
            <a:extLst>
              <a:ext uri="{FF2B5EF4-FFF2-40B4-BE49-F238E27FC236}">
                <a16:creationId xmlns:a16="http://schemas.microsoft.com/office/drawing/2014/main" id="{E54B3323-0E87-6F08-8006-CA7C0CC89623}"/>
              </a:ext>
            </a:extLst>
          </p:cNvPr>
          <p:cNvGrpSpPr/>
          <p:nvPr/>
        </p:nvGrpSpPr>
        <p:grpSpPr>
          <a:xfrm>
            <a:off x="687142" y="4981968"/>
            <a:ext cx="10793655" cy="1409286"/>
            <a:chOff x="961462" y="4545979"/>
            <a:chExt cx="10793655" cy="1409286"/>
          </a:xfrm>
        </p:grpSpPr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2039F313-E3CB-C2A4-74FF-81583DA5F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65074" b="12844"/>
            <a:stretch>
              <a:fillRect/>
            </a:stretch>
          </p:blipFill>
          <p:spPr>
            <a:xfrm>
              <a:off x="961462" y="4545979"/>
              <a:ext cx="4603573" cy="1409286"/>
            </a:xfrm>
            <a:prstGeom prst="rect">
              <a:avLst/>
            </a:prstGeom>
          </p:spPr>
        </p:pic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2609D0B-828B-0525-811F-29B64B7617D2}"/>
                </a:ext>
              </a:extLst>
            </p:cNvPr>
            <p:cNvSpPr/>
            <p:nvPr/>
          </p:nvSpPr>
          <p:spPr>
            <a:xfrm>
              <a:off x="5835721" y="4863148"/>
              <a:ext cx="5919396" cy="960998"/>
            </a:xfrm>
            <a:prstGeom prst="rect">
              <a:avLst/>
            </a:prstGeom>
            <a:solidFill>
              <a:srgbClr val="F3DFED"/>
            </a:solidFill>
            <a:ln>
              <a:solidFill>
                <a:srgbClr val="BF459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FR" b="1" dirty="0">
                  <a:solidFill>
                    <a:srgbClr val="BF4598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Selon la loi de diffusion des gaz , l</a:t>
              </a:r>
              <a:r>
                <a:rPr lang="fr-FR" b="1" noProof="0" dirty="0">
                  <a:solidFill>
                    <a:srgbClr val="BF4598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’O₂ diffuse vers le sang et le CO₂ diffuse vers l’air expiré. </a:t>
              </a:r>
              <a:r>
                <a:rPr lang="fr-FR" b="1" dirty="0">
                  <a:solidFill>
                    <a:srgbClr val="BF4598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Alors</a:t>
              </a:r>
              <a:r>
                <a:rPr lang="fr-FR" b="1" noProof="0" dirty="0">
                  <a:solidFill>
                    <a:srgbClr val="BF4598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l’air expiré contient moins d’O₂ et plus de CO₂ que l’air inspiré.</a:t>
              </a:r>
              <a:endParaRPr lang="fr-FR" b="1" dirty="0">
                <a:solidFill>
                  <a:srgbClr val="BF459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3" name="Flèche : bas 32">
            <a:extLst>
              <a:ext uri="{FF2B5EF4-FFF2-40B4-BE49-F238E27FC236}">
                <a16:creationId xmlns:a16="http://schemas.microsoft.com/office/drawing/2014/main" id="{B03BE67B-2F52-CBF5-E030-67A11593BA25}"/>
              </a:ext>
            </a:extLst>
          </p:cNvPr>
          <p:cNvSpPr/>
          <p:nvPr/>
        </p:nvSpPr>
        <p:spPr>
          <a:xfrm>
            <a:off x="7893062" y="3303402"/>
            <a:ext cx="868102" cy="450546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F3C8B3E-B225-6440-0DF6-9416CE0AB7B1}"/>
              </a:ext>
            </a:extLst>
          </p:cNvPr>
          <p:cNvSpPr txBox="1"/>
          <p:nvPr/>
        </p:nvSpPr>
        <p:spPr>
          <a:xfrm>
            <a:off x="5549769" y="1623985"/>
            <a:ext cx="5919399" cy="5847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ctr">
              <a:defRPr sz="16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1800" dirty="0"/>
              <a:t>Comment expliquer que l’air rejeté contient moins d’O2 et plus de CO₂  ?</a:t>
            </a:r>
          </a:p>
        </p:txBody>
      </p:sp>
      <p:sp>
        <p:nvSpPr>
          <p:cNvPr id="35" name="Flèche : bas 34">
            <a:extLst>
              <a:ext uri="{FF2B5EF4-FFF2-40B4-BE49-F238E27FC236}">
                <a16:creationId xmlns:a16="http://schemas.microsoft.com/office/drawing/2014/main" id="{A0954C3F-2AFC-0C21-8E1A-3B72652647FC}"/>
              </a:ext>
            </a:extLst>
          </p:cNvPr>
          <p:cNvSpPr/>
          <p:nvPr/>
        </p:nvSpPr>
        <p:spPr>
          <a:xfrm>
            <a:off x="7893062" y="4823385"/>
            <a:ext cx="868102" cy="450546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36" name="Flèche : droite 35">
            <a:extLst>
              <a:ext uri="{FF2B5EF4-FFF2-40B4-BE49-F238E27FC236}">
                <a16:creationId xmlns:a16="http://schemas.microsoft.com/office/drawing/2014/main" id="{94E4CDF3-B020-13EA-9A8E-13F7FDDA1776}"/>
              </a:ext>
            </a:extLst>
          </p:cNvPr>
          <p:cNvSpPr/>
          <p:nvPr/>
        </p:nvSpPr>
        <p:spPr>
          <a:xfrm>
            <a:off x="4869900" y="2793927"/>
            <a:ext cx="609498" cy="352425"/>
          </a:xfrm>
          <a:prstGeom prst="rightArrow">
            <a:avLst/>
          </a:prstGeom>
          <a:solidFill>
            <a:srgbClr val="CCDBEE"/>
          </a:solidFill>
          <a:ln>
            <a:solidFill>
              <a:srgbClr val="78B6C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6F7488BB-2989-0ED6-6A6D-43C3AF982A7A}"/>
              </a:ext>
            </a:extLst>
          </p:cNvPr>
          <p:cNvSpPr/>
          <p:nvPr/>
        </p:nvSpPr>
        <p:spPr>
          <a:xfrm>
            <a:off x="7893062" y="1208320"/>
            <a:ext cx="1232812" cy="286867"/>
          </a:xfrm>
          <a:prstGeom prst="flowChartTerminator">
            <a:avLst/>
          </a:prstGeom>
          <a:solidFill>
            <a:srgbClr val="00A77D"/>
          </a:solidFill>
          <a:ln>
            <a:solidFill>
              <a:srgbClr val="39BB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Question</a:t>
            </a:r>
          </a:p>
        </p:txBody>
      </p:sp>
      <p:sp>
        <p:nvSpPr>
          <p:cNvPr id="38" name="Organigramme : Terminateur 37">
            <a:extLst>
              <a:ext uri="{FF2B5EF4-FFF2-40B4-BE49-F238E27FC236}">
                <a16:creationId xmlns:a16="http://schemas.microsoft.com/office/drawing/2014/main" id="{28102670-335A-52A0-47DF-3E9164960E95}"/>
              </a:ext>
            </a:extLst>
          </p:cNvPr>
          <p:cNvSpPr/>
          <p:nvPr/>
        </p:nvSpPr>
        <p:spPr>
          <a:xfrm>
            <a:off x="2346077" y="1177871"/>
            <a:ext cx="1324252" cy="317316"/>
          </a:xfrm>
          <a:prstGeom prst="flowChartTerminator">
            <a:avLst/>
          </a:prstGeom>
          <a:solidFill>
            <a:srgbClr val="00A77D"/>
          </a:solidFill>
          <a:ln>
            <a:solidFill>
              <a:srgbClr val="39BB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Phénomène</a:t>
            </a:r>
          </a:p>
        </p:txBody>
      </p:sp>
      <p:sp>
        <p:nvSpPr>
          <p:cNvPr id="39" name="Flèche : droite 38">
            <a:extLst>
              <a:ext uri="{FF2B5EF4-FFF2-40B4-BE49-F238E27FC236}">
                <a16:creationId xmlns:a16="http://schemas.microsoft.com/office/drawing/2014/main" id="{D5B6FFF5-FCB7-3866-33C0-2F0C840EF1B4}"/>
              </a:ext>
            </a:extLst>
          </p:cNvPr>
          <p:cNvSpPr/>
          <p:nvPr/>
        </p:nvSpPr>
        <p:spPr>
          <a:xfrm>
            <a:off x="4887252" y="4101673"/>
            <a:ext cx="609498" cy="352425"/>
          </a:xfrm>
          <a:prstGeom prst="rightArrow">
            <a:avLst/>
          </a:prstGeom>
          <a:solidFill>
            <a:srgbClr val="F2F7D9"/>
          </a:solidFill>
          <a:ln>
            <a:solidFill>
              <a:srgbClr val="2CB5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b="1" dirty="0">
              <a:solidFill>
                <a:srgbClr val="00663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Flèche : droite 39">
            <a:extLst>
              <a:ext uri="{FF2B5EF4-FFF2-40B4-BE49-F238E27FC236}">
                <a16:creationId xmlns:a16="http://schemas.microsoft.com/office/drawing/2014/main" id="{B22D98A3-0614-AE2D-5DCE-B34AB51F1D8F}"/>
              </a:ext>
            </a:extLst>
          </p:cNvPr>
          <p:cNvSpPr/>
          <p:nvPr/>
        </p:nvSpPr>
        <p:spPr>
          <a:xfrm>
            <a:off x="4869900" y="5540844"/>
            <a:ext cx="609498" cy="352425"/>
          </a:xfrm>
          <a:prstGeom prst="rightArrow">
            <a:avLst/>
          </a:prstGeom>
          <a:solidFill>
            <a:srgbClr val="F3DFED"/>
          </a:solidFill>
          <a:ln>
            <a:solidFill>
              <a:srgbClr val="BF45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b="1" dirty="0">
              <a:solidFill>
                <a:srgbClr val="BF459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385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Et on termine par cette carte lexicale.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Faire participer les élèves à la lecture de la carte</a:t>
            </a:r>
          </a:p>
        </p:txBody>
      </p:sp>
      <p:grpSp>
        <p:nvGrpSpPr>
          <p:cNvPr id="3" name="Google Shape;2004;p176">
            <a:extLst>
              <a:ext uri="{FF2B5EF4-FFF2-40B4-BE49-F238E27FC236}">
                <a16:creationId xmlns:a16="http://schemas.microsoft.com/office/drawing/2014/main" id="{0856EB9A-7017-4620-1D45-E3DDBCB45426}"/>
              </a:ext>
            </a:extLst>
          </p:cNvPr>
          <p:cNvGrpSpPr/>
          <p:nvPr/>
        </p:nvGrpSpPr>
        <p:grpSpPr>
          <a:xfrm>
            <a:off x="378372" y="1263731"/>
            <a:ext cx="11473312" cy="5046581"/>
            <a:chOff x="279385" y="1039998"/>
            <a:chExt cx="8613802" cy="3784935"/>
          </a:xfrm>
        </p:grpSpPr>
        <p:sp>
          <p:nvSpPr>
            <p:cNvPr id="6" name="Google Shape;2005;p176">
              <a:extLst>
                <a:ext uri="{FF2B5EF4-FFF2-40B4-BE49-F238E27FC236}">
                  <a16:creationId xmlns:a16="http://schemas.microsoft.com/office/drawing/2014/main" id="{9D8FF637-F29E-5926-A68E-04B1AEFD0F8E}"/>
                </a:ext>
              </a:extLst>
            </p:cNvPr>
            <p:cNvSpPr/>
            <p:nvPr/>
          </p:nvSpPr>
          <p:spPr>
            <a:xfrm>
              <a:off x="285691" y="1426310"/>
              <a:ext cx="8562578" cy="3398623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19046" cap="flat">
              <a:noFill/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Google Shape;2006;p176">
              <a:extLst>
                <a:ext uri="{FF2B5EF4-FFF2-40B4-BE49-F238E27FC236}">
                  <a16:creationId xmlns:a16="http://schemas.microsoft.com/office/drawing/2014/main" id="{7BBDD7F7-14F6-1624-BE14-C3D8C3D01247}"/>
                </a:ext>
              </a:extLst>
            </p:cNvPr>
            <p:cNvSpPr/>
            <p:nvPr/>
          </p:nvSpPr>
          <p:spPr>
            <a:xfrm>
              <a:off x="2844218" y="2409883"/>
              <a:ext cx="3061745" cy="812104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rgbClr val="54AFE9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000" b="1" spc="-30" noProof="0" dirty="0">
                  <a:solidFill>
                    <a:srgbClr val="106585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Expliquer les échanges gazeux respiratoires entre les poumons et le sang.</a:t>
              </a:r>
            </a:p>
          </p:txBody>
        </p:sp>
        <p:sp>
          <p:nvSpPr>
            <p:cNvPr id="8" name="Google Shape;2007;p176">
              <a:extLst>
                <a:ext uri="{FF2B5EF4-FFF2-40B4-BE49-F238E27FC236}">
                  <a16:creationId xmlns:a16="http://schemas.microsoft.com/office/drawing/2014/main" id="{51D1B15C-9A61-D37C-77B8-DC795430B4B6}"/>
                </a:ext>
              </a:extLst>
            </p:cNvPr>
            <p:cNvSpPr/>
            <p:nvPr/>
          </p:nvSpPr>
          <p:spPr>
            <a:xfrm>
              <a:off x="615066" y="2082394"/>
              <a:ext cx="1899776" cy="1074017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rgbClr val="1D9A78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3" name="Google Shape;2008;p176">
              <a:extLst>
                <a:ext uri="{FF2B5EF4-FFF2-40B4-BE49-F238E27FC236}">
                  <a16:creationId xmlns:a16="http://schemas.microsoft.com/office/drawing/2014/main" id="{8509BBED-58F4-CA9F-A0DD-F4638083BC99}"/>
                </a:ext>
              </a:extLst>
            </p:cNvPr>
            <p:cNvSpPr txBox="1"/>
            <p:nvPr/>
          </p:nvSpPr>
          <p:spPr>
            <a:xfrm>
              <a:off x="3532344" y="1926967"/>
              <a:ext cx="1714500" cy="30004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54AFE9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 tâche :</a:t>
              </a:r>
            </a:p>
          </p:txBody>
        </p:sp>
        <p:sp>
          <p:nvSpPr>
            <p:cNvPr id="34" name="Google Shape;2009;p176">
              <a:extLst>
                <a:ext uri="{FF2B5EF4-FFF2-40B4-BE49-F238E27FC236}">
                  <a16:creationId xmlns:a16="http://schemas.microsoft.com/office/drawing/2014/main" id="{44215F64-7F36-F2A9-900A-5E0A986B07BE}"/>
                </a:ext>
              </a:extLst>
            </p:cNvPr>
            <p:cNvSpPr txBox="1"/>
            <p:nvPr/>
          </p:nvSpPr>
          <p:spPr>
            <a:xfrm>
              <a:off x="579223" y="1660109"/>
              <a:ext cx="1935619" cy="30004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1D9A78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Termes thématiques :</a:t>
              </a:r>
            </a:p>
          </p:txBody>
        </p:sp>
        <p:sp>
          <p:nvSpPr>
            <p:cNvPr id="35" name="Google Shape;2010;p176">
              <a:extLst>
                <a:ext uri="{FF2B5EF4-FFF2-40B4-BE49-F238E27FC236}">
                  <a16:creationId xmlns:a16="http://schemas.microsoft.com/office/drawing/2014/main" id="{19D72E66-E9BA-8A65-6619-94AF04E81ECB}"/>
                </a:ext>
              </a:extLst>
            </p:cNvPr>
            <p:cNvSpPr/>
            <p:nvPr/>
          </p:nvSpPr>
          <p:spPr>
            <a:xfrm>
              <a:off x="6446463" y="1515825"/>
              <a:ext cx="2040393" cy="647451"/>
            </a:xfrm>
            <a:prstGeom prst="rect">
              <a:avLst/>
            </a:prstGeom>
            <a:solidFill>
              <a:srgbClr val="44546A">
                <a:lumMod val="10000"/>
                <a:lumOff val="90000"/>
                <a:alpha val="29800"/>
              </a:srgbClr>
            </a:solidFill>
            <a:ln w="19046" cap="flat">
              <a:solidFill>
                <a:srgbClr val="1D9A78">
                  <a:lumMod val="20000"/>
                  <a:lumOff val="80000"/>
                </a:srgb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Google Shape;2011;p176">
              <a:extLst>
                <a:ext uri="{FF2B5EF4-FFF2-40B4-BE49-F238E27FC236}">
                  <a16:creationId xmlns:a16="http://schemas.microsoft.com/office/drawing/2014/main" id="{485D79A5-56AA-079B-A422-0D100AA75B49}"/>
                </a:ext>
              </a:extLst>
            </p:cNvPr>
            <p:cNvSpPr txBox="1"/>
            <p:nvPr/>
          </p:nvSpPr>
          <p:spPr>
            <a:xfrm>
              <a:off x="6436297" y="1473333"/>
              <a:ext cx="1714500" cy="30004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Verbes de consigne</a:t>
              </a:r>
            </a:p>
          </p:txBody>
        </p:sp>
        <p:sp>
          <p:nvSpPr>
            <p:cNvPr id="37" name="Google Shape;2012;p176">
              <a:extLst>
                <a:ext uri="{FF2B5EF4-FFF2-40B4-BE49-F238E27FC236}">
                  <a16:creationId xmlns:a16="http://schemas.microsoft.com/office/drawing/2014/main" id="{39BFD0CC-336B-BD16-61C9-DEC22D5334BB}"/>
                </a:ext>
              </a:extLst>
            </p:cNvPr>
            <p:cNvSpPr/>
            <p:nvPr/>
          </p:nvSpPr>
          <p:spPr>
            <a:xfrm>
              <a:off x="574825" y="3995013"/>
              <a:ext cx="5691627" cy="722997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28575" cap="flat">
              <a:solidFill>
                <a:srgbClr val="DCE6F2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" name="Google Shape;2013;p176">
              <a:extLst>
                <a:ext uri="{FF2B5EF4-FFF2-40B4-BE49-F238E27FC236}">
                  <a16:creationId xmlns:a16="http://schemas.microsoft.com/office/drawing/2014/main" id="{6E8CBAFD-8CDB-416F-76A6-BF61AB924FE8}"/>
                </a:ext>
              </a:extLst>
            </p:cNvPr>
            <p:cNvSpPr txBox="1"/>
            <p:nvPr/>
          </p:nvSpPr>
          <p:spPr>
            <a:xfrm>
              <a:off x="630227" y="3698923"/>
              <a:ext cx="2540248" cy="30004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Structures pour répondre </a:t>
              </a:r>
            </a:p>
          </p:txBody>
        </p:sp>
        <p:sp>
          <p:nvSpPr>
            <p:cNvPr id="39" name="Google Shape;2015;p176">
              <a:extLst>
                <a:ext uri="{FF2B5EF4-FFF2-40B4-BE49-F238E27FC236}">
                  <a16:creationId xmlns:a16="http://schemas.microsoft.com/office/drawing/2014/main" id="{1DC2E357-BB4C-A024-0CA9-7AFADFD41E29}"/>
                </a:ext>
              </a:extLst>
            </p:cNvPr>
            <p:cNvSpPr txBox="1"/>
            <p:nvPr/>
          </p:nvSpPr>
          <p:spPr>
            <a:xfrm>
              <a:off x="714909" y="2253384"/>
              <a:ext cx="1664247" cy="76170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5750" marR="0" lvl="0" indent="-28575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2000" b="0" i="0" u="none" strike="noStrike" kern="0" cap="none" spc="-8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Échanges gazeux respiratoires</a:t>
              </a:r>
            </a:p>
            <a:p>
              <a:pPr marL="285750" marR="0" lvl="0" indent="-28575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2000" kern="0" spc="-80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Diffusion des gaz</a:t>
              </a:r>
              <a:endParaRPr kumimoji="0" lang="fr-FR" sz="2000" b="0" i="0" u="none" strike="noStrike" kern="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0" name="Google Shape;2016;p176">
              <a:extLst>
                <a:ext uri="{FF2B5EF4-FFF2-40B4-BE49-F238E27FC236}">
                  <a16:creationId xmlns:a16="http://schemas.microsoft.com/office/drawing/2014/main" id="{1CEFA7F5-787E-E812-4892-0044B7D8E9DF}"/>
                </a:ext>
              </a:extLst>
            </p:cNvPr>
            <p:cNvSpPr txBox="1"/>
            <p:nvPr/>
          </p:nvSpPr>
          <p:spPr>
            <a:xfrm>
              <a:off x="6499914" y="1725165"/>
              <a:ext cx="1599592" cy="6924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Identifier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décrire</a:t>
              </a:r>
              <a:r>
                <a:rPr kumimoji="0" lang="fr-FR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Expliquer</a:t>
              </a:r>
              <a:endParaRPr kumimoji="0" lang="fr-FR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1" name="Google Shape;2017;p176">
              <a:extLst>
                <a:ext uri="{FF2B5EF4-FFF2-40B4-BE49-F238E27FC236}">
                  <a16:creationId xmlns:a16="http://schemas.microsoft.com/office/drawing/2014/main" id="{8B5661CC-211B-3BF2-E35F-A33F2F49EFA5}"/>
                </a:ext>
              </a:extLst>
            </p:cNvPr>
            <p:cNvSpPr/>
            <p:nvPr/>
          </p:nvSpPr>
          <p:spPr>
            <a:xfrm>
              <a:off x="6503744" y="2550881"/>
              <a:ext cx="2218921" cy="2183565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44546A">
                <a:lumMod val="10000"/>
                <a:lumOff val="90000"/>
                <a:alpha val="29800"/>
              </a:srgbClr>
            </a:solidFill>
            <a:ln w="19046" cap="flat">
              <a:solidFill>
                <a:srgbClr val="1D9A78">
                  <a:lumMod val="20000"/>
                  <a:lumOff val="80000"/>
                </a:srgb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2" name="Google Shape;2018;p176">
              <a:extLst>
                <a:ext uri="{FF2B5EF4-FFF2-40B4-BE49-F238E27FC236}">
                  <a16:creationId xmlns:a16="http://schemas.microsoft.com/office/drawing/2014/main" id="{F09795DC-CF96-AC02-C445-D6993927FB60}"/>
                </a:ext>
              </a:extLst>
            </p:cNvPr>
            <p:cNvSpPr txBox="1"/>
            <p:nvPr/>
          </p:nvSpPr>
          <p:spPr>
            <a:xfrm>
              <a:off x="6464508" y="2597226"/>
              <a:ext cx="1924708" cy="5308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Vocabulaire scientifique</a:t>
              </a:r>
            </a:p>
          </p:txBody>
        </p:sp>
        <p:sp>
          <p:nvSpPr>
            <p:cNvPr id="43" name="Google Shape;2019;p176">
              <a:extLst>
                <a:ext uri="{FF2B5EF4-FFF2-40B4-BE49-F238E27FC236}">
                  <a16:creationId xmlns:a16="http://schemas.microsoft.com/office/drawing/2014/main" id="{32F56C74-BF85-EC6D-FFC1-03052CE869FB}"/>
                </a:ext>
              </a:extLst>
            </p:cNvPr>
            <p:cNvSpPr txBox="1"/>
            <p:nvPr/>
          </p:nvSpPr>
          <p:spPr>
            <a:xfrm>
              <a:off x="6543679" y="3125622"/>
              <a:ext cx="2349508" cy="1523456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Poumons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Alvéoles pulmonaires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Capillaires sanguins 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Diffusion des gaz</a:t>
              </a:r>
              <a:r>
                <a:rPr lang="fr-FR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Dioxygène 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Dioxyde de carbone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Sang</a:t>
              </a:r>
            </a:p>
          </p:txBody>
        </p:sp>
        <p:sp>
          <p:nvSpPr>
            <p:cNvPr id="44" name="Google Shape;2022;p176">
              <a:extLst>
                <a:ext uri="{FF2B5EF4-FFF2-40B4-BE49-F238E27FC236}">
                  <a16:creationId xmlns:a16="http://schemas.microsoft.com/office/drawing/2014/main" id="{89697EF0-CC3B-F967-8CA4-3B65E5305173}"/>
                </a:ext>
              </a:extLst>
            </p:cNvPr>
            <p:cNvSpPr txBox="1"/>
            <p:nvPr/>
          </p:nvSpPr>
          <p:spPr>
            <a:xfrm>
              <a:off x="579222" y="4014143"/>
              <a:ext cx="3615445" cy="33640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5750" marR="0" lvl="0" indent="-285750" defTabSz="121917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Tx/>
                <a:buChar char="-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-7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45" name="Google Shape;2023;p176">
              <a:extLst>
                <a:ext uri="{FF2B5EF4-FFF2-40B4-BE49-F238E27FC236}">
                  <a16:creationId xmlns:a16="http://schemas.microsoft.com/office/drawing/2014/main" id="{651FF069-A59D-2E9D-785E-878C9D700465}"/>
                </a:ext>
              </a:extLst>
            </p:cNvPr>
            <p:cNvCxnSpPr>
              <a:cxnSpLocks/>
              <a:stCxn id="7" idx="2"/>
              <a:endCxn id="37" idx="0"/>
            </p:cNvCxnSpPr>
            <p:nvPr/>
          </p:nvCxnSpPr>
          <p:spPr>
            <a:xfrm rot="5400000">
              <a:off x="3511352" y="3131275"/>
              <a:ext cx="773026" cy="954451"/>
            </a:xfrm>
            <a:prstGeom prst="bentConnector3">
              <a:avLst>
                <a:gd name="adj1" fmla="val 50000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cxnSp>
          <p:nvCxnSpPr>
            <p:cNvPr id="49" name="Google Shape;2027;p176">
              <a:extLst>
                <a:ext uri="{FF2B5EF4-FFF2-40B4-BE49-F238E27FC236}">
                  <a16:creationId xmlns:a16="http://schemas.microsoft.com/office/drawing/2014/main" id="{2F763365-9284-AD60-DB38-2EA36B41EADE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>
              <a:off x="5905963" y="2815936"/>
              <a:ext cx="552863" cy="1334630"/>
            </a:xfrm>
            <a:prstGeom prst="bentConnector2">
              <a:avLst/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sp>
          <p:nvSpPr>
            <p:cNvPr id="50" name="Google Shape;2028;p176">
              <a:extLst>
                <a:ext uri="{FF2B5EF4-FFF2-40B4-BE49-F238E27FC236}">
                  <a16:creationId xmlns:a16="http://schemas.microsoft.com/office/drawing/2014/main" id="{68E7F4CD-D9DB-2DAC-0FCE-81943BF66405}"/>
                </a:ext>
              </a:extLst>
            </p:cNvPr>
            <p:cNvSpPr/>
            <p:nvPr/>
          </p:nvSpPr>
          <p:spPr>
            <a:xfrm>
              <a:off x="279385" y="1039998"/>
              <a:ext cx="8585230" cy="348454"/>
            </a:xfrm>
            <a:prstGeom prst="rect">
              <a:avLst/>
            </a:prstGeom>
            <a:solidFill>
              <a:srgbClr val="1D6FA9"/>
            </a:solidFill>
            <a:ln cap="flat">
              <a:solidFill>
                <a:srgbClr val="DCE6F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 CARTE LEXICALE</a:t>
              </a:r>
            </a:p>
          </p:txBody>
        </p:sp>
        <p:cxnSp>
          <p:nvCxnSpPr>
            <p:cNvPr id="54" name="Google Shape;2027;p176">
              <a:extLst>
                <a:ext uri="{FF2B5EF4-FFF2-40B4-BE49-F238E27FC236}">
                  <a16:creationId xmlns:a16="http://schemas.microsoft.com/office/drawing/2014/main" id="{3A8B4766-F876-4489-2CD8-52591F0B8CB8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5737103" y="2136844"/>
              <a:ext cx="932660" cy="452709"/>
            </a:xfrm>
            <a:prstGeom prst="bentConnector3">
              <a:avLst>
                <a:gd name="adj1" fmla="val 50000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7472EE95-64F5-7814-3ADC-F240544DC3AD}"/>
              </a:ext>
            </a:extLst>
          </p:cNvPr>
          <p:cNvSpPr txBox="1"/>
          <p:nvPr/>
        </p:nvSpPr>
        <p:spPr>
          <a:xfrm>
            <a:off x="878802" y="5348547"/>
            <a:ext cx="709250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……..contient </a:t>
            </a:r>
            <a:r>
              <a:rPr lang="fr-FR" sz="2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moins /plus </a:t>
            </a:r>
            <a:r>
              <a:rPr lang="fr-FR" sz="2000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 ………..</a:t>
            </a:r>
            <a:br>
              <a:rPr lang="fr-FR" sz="2000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</a:t>
            </a:r>
            <a:r>
              <a:rPr lang="fr-FR" sz="20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diffuse de ………où il est en </a:t>
            </a: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grande/petite </a:t>
            </a:r>
            <a:r>
              <a:rPr lang="fr-FR" sz="20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quantité vers ……</a:t>
            </a:r>
          </a:p>
          <a:p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521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inciter les élèves à faire l’exercice à la maison, puis clôturer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696790" y="1435830"/>
            <a:ext cx="4798420" cy="453694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110117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10 min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noProof="0" dirty="0"/>
              <a:t>10 min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noProof="0" dirty="0"/>
              <a:t>05 min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noProof="0" dirty="0"/>
              <a:t>10 min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noProof="0" dirty="0"/>
              <a:t>10 min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10206</TotalTime>
  <Words>3676</Words>
  <Application>Microsoft Office PowerPoint</Application>
  <PresentationFormat>Grand écran</PresentationFormat>
  <Paragraphs>570</Paragraphs>
  <Slides>77</Slides>
  <Notes>1</Notes>
  <HiddenSlides>5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77</vt:i4>
      </vt:variant>
    </vt:vector>
  </HeadingPairs>
  <TitlesOfParts>
    <vt:vector size="86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Parfait !!</vt:lpstr>
      <vt:lpstr>Présentation PowerPoint</vt:lpstr>
      <vt:lpstr>Pour vous rappeler, Voici une question à propos des mouvements respiratoires chez l’Homme.</vt:lpstr>
      <vt:lpstr>Voici la réponse.</vt:lpstr>
      <vt:lpstr>Répondez à cette question.</vt:lpstr>
      <vt:lpstr>Excellent ! Les échanges gazeux respiratoires se font au niveau des alvéoles pulmonaires.</vt:lpstr>
      <vt:lpstr>Une autre question .</vt:lpstr>
      <vt:lpstr>L’air expiré est pauvre en dioxygène (O2)  par rapport à l’air inspiré </vt:lpstr>
      <vt:lpstr>Enfin, une dernière question. Pour expliquer un phénomène , je dois suivre les trois étapes suivantes:</vt:lpstr>
      <vt:lpstr>Parfait ! </vt:lpstr>
      <vt:lpstr>Présentation PowerPoint</vt:lpstr>
      <vt:lpstr>Prenons la situation suivante:</vt:lpstr>
      <vt:lpstr>Présentation PowerPoint</vt:lpstr>
      <vt:lpstr>A la fin de cette séance, vous serez capables de :  </vt:lpstr>
      <vt:lpstr>Présentation PowerPoint</vt:lpstr>
      <vt:lpstr>Présentation PowerPoint</vt:lpstr>
      <vt:lpstr>Je commence par définir quelques notions qu'on aura besoin pour résoudre la tâche.</vt:lpstr>
      <vt:lpstr>Pour expliquer les mécanismes de ces échanges, on doit d’abord comprendre la loi de diffusion des gaz. </vt:lpstr>
      <vt:lpstr>Maintenant !</vt:lpstr>
      <vt:lpstr>Voici l’énoncé de la loi de diffusion des gaz.</vt:lpstr>
      <vt:lpstr>Présentation PowerPoint</vt:lpstr>
      <vt:lpstr>Notre tâche consiste à expliquer les échanges gazeux respiratoires entre les poumons et le sang.</vt:lpstr>
      <vt:lpstr>Pour la première consigne, je repère les caractéristiques observables dans l’air et le sang.</vt:lpstr>
      <vt:lpstr>Pour la première consigne , je repère les caractéristiques observables dans l’air et le sang.</vt:lpstr>
      <vt:lpstr>Ensuite, je passe à la deuxième consigne. Commençons par la composition de l’air inspiré et l’air expiré.</vt:lpstr>
      <vt:lpstr>Présentation PowerPoint</vt:lpstr>
      <vt:lpstr>Présentation PowerPoint</vt:lpstr>
      <vt:lpstr>Présentation PowerPoint</vt:lpstr>
      <vt:lpstr>En comparant les quantités des gaz, on constate qu’à l’intérieur des poumons se font les échanges gazeux entre l’air et le sang comme suit :</vt:lpstr>
      <vt:lpstr>Appliquons maintenant cette loi pour expliquer les échanges respiratoires entre le poumon et le sang. </vt:lpstr>
      <vt:lpstr>Appliquons maintenant cette loi pour expliquer les échanges respiratoires entre le poumon et le sang. </vt:lpstr>
      <vt:lpstr>Appliquons maintenant cette loi pour expliquer les échanges respiratoires entre le poumon et le sang. </vt:lpstr>
      <vt:lpstr>Appliquons maintenant cette loi pour expliquer les échanges respiratoires entre le poumon et le sang. </vt:lpstr>
      <vt:lpstr>Appliquons maintenant cette loi pour expliquer les échanges respiratoires entre le poumon et le sang. </vt:lpstr>
      <vt:lpstr>On récapitule. Selon la loi de diffusion des gaz.  </vt:lpstr>
      <vt:lpstr>Présentation PowerPoint</vt:lpstr>
      <vt:lpstr>Présentation PowerPoint</vt:lpstr>
      <vt:lpstr>Répondez à la question suivante:</vt:lpstr>
      <vt:lpstr>Parfait !</vt:lpstr>
      <vt:lpstr>Répondez à la question suivante:</vt:lpstr>
      <vt:lpstr>Excellent !</vt:lpstr>
      <vt:lpstr>Répondez à la question suivante:</vt:lpstr>
      <vt:lpstr>Bonne réponse !</vt:lpstr>
      <vt:lpstr>Répondez à la question suivante:</vt:lpstr>
      <vt:lpstr>La proposition est fausse</vt:lpstr>
      <vt:lpstr>Répondez à cette dernière question suivante:</vt:lpstr>
      <vt:lpstr>Le gaz diffuse du milieu où il est en grande quantité vers le milieu où il est en faible quantité.</vt:lpstr>
      <vt:lpstr>Présentation PowerPoint</vt:lpstr>
      <vt:lpstr>Maintenant, vous allez travailler en binôme. Chacun prend un moment pour réaliser l’activité de la page 41 sur le livret. Ensuite, vous comparez vos réponses en justifiant.</vt:lpstr>
      <vt:lpstr>Le temps est terminé. </vt:lpstr>
      <vt:lpstr>Correction.</vt:lpstr>
      <vt:lpstr>Correction.</vt:lpstr>
      <vt:lpstr>Correction.</vt:lpstr>
      <vt:lpstr>Présentation PowerPoint</vt:lpstr>
      <vt:lpstr>Maintenant, vous allez travailler chacun pour soi; prenez l’activité de la page 42 sur le livret.</vt:lpstr>
      <vt:lpstr>Le temps est terminé. </vt:lpstr>
      <vt:lpstr>Correction. </vt:lpstr>
      <vt:lpstr>Correction.</vt:lpstr>
      <vt:lpstr>Correction.</vt:lpstr>
      <vt:lpstr>Présentation PowerPoint</vt:lpstr>
      <vt:lpstr>Qui peut me dire ce que nous avons appris aujourd’hui? </vt:lpstr>
      <vt:lpstr>Avant de finir, faisons un petit résumé ensemble ! Alors, qui peut me rappeler ce qu’on a appris?</vt:lpstr>
      <vt:lpstr>Voici les étapes que j’ai suivi pour résoudre ma tâche: </vt:lpstr>
      <vt:lpstr>Et on termine par cette carte lexicale.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DAHCHOUR YASSINE</cp:lastModifiedBy>
  <cp:revision>888</cp:revision>
  <dcterms:created xsi:type="dcterms:W3CDTF">2025-11-03T10:55:47Z</dcterms:created>
  <dcterms:modified xsi:type="dcterms:W3CDTF">2026-03-23T16:17:51Z</dcterms:modified>
</cp:coreProperties>
</file>