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0"/>
  </p:notesMasterIdLst>
  <p:handoutMasterIdLst>
    <p:handoutMasterId r:id="rId71"/>
  </p:handoutMasterIdLst>
  <p:sldIdLst>
    <p:sldId id="308" r:id="rId2"/>
    <p:sldId id="288" r:id="rId3"/>
    <p:sldId id="289" r:id="rId4"/>
    <p:sldId id="286" r:id="rId5"/>
    <p:sldId id="2147483642" r:id="rId6"/>
    <p:sldId id="371" r:id="rId7"/>
    <p:sldId id="290" r:id="rId8"/>
    <p:sldId id="292" r:id="rId9"/>
    <p:sldId id="293" r:id="rId10"/>
    <p:sldId id="258" r:id="rId11"/>
    <p:sldId id="294" r:id="rId12"/>
    <p:sldId id="256" r:id="rId13"/>
    <p:sldId id="265" r:id="rId14"/>
    <p:sldId id="257" r:id="rId15"/>
    <p:sldId id="266" r:id="rId16"/>
    <p:sldId id="285" r:id="rId17"/>
    <p:sldId id="295" r:id="rId18"/>
    <p:sldId id="267" r:id="rId19"/>
    <p:sldId id="287" r:id="rId20"/>
    <p:sldId id="296" r:id="rId21"/>
    <p:sldId id="376" r:id="rId22"/>
    <p:sldId id="377" r:id="rId23"/>
    <p:sldId id="314" r:id="rId24"/>
    <p:sldId id="315" r:id="rId25"/>
    <p:sldId id="378" r:id="rId26"/>
    <p:sldId id="379" r:id="rId27"/>
    <p:sldId id="321" r:id="rId28"/>
    <p:sldId id="395" r:id="rId29"/>
    <p:sldId id="270" r:id="rId30"/>
    <p:sldId id="320" r:id="rId31"/>
    <p:sldId id="298" r:id="rId32"/>
    <p:sldId id="372" r:id="rId33"/>
    <p:sldId id="393" r:id="rId34"/>
    <p:sldId id="374" r:id="rId35"/>
    <p:sldId id="373" r:id="rId36"/>
    <p:sldId id="323" r:id="rId37"/>
    <p:sldId id="368" r:id="rId38"/>
    <p:sldId id="375" r:id="rId39"/>
    <p:sldId id="380" r:id="rId40"/>
    <p:sldId id="383" r:id="rId41"/>
    <p:sldId id="381" r:id="rId42"/>
    <p:sldId id="394" r:id="rId43"/>
    <p:sldId id="299" r:id="rId44"/>
    <p:sldId id="353" r:id="rId45"/>
    <p:sldId id="354" r:id="rId46"/>
    <p:sldId id="370" r:id="rId47"/>
    <p:sldId id="384" r:id="rId48"/>
    <p:sldId id="385" r:id="rId49"/>
    <p:sldId id="386" r:id="rId50"/>
    <p:sldId id="389" r:id="rId51"/>
    <p:sldId id="2147483643" r:id="rId52"/>
    <p:sldId id="391" r:id="rId53"/>
    <p:sldId id="2147483644" r:id="rId54"/>
    <p:sldId id="300" r:id="rId55"/>
    <p:sldId id="339" r:id="rId56"/>
    <p:sldId id="280" r:id="rId57"/>
    <p:sldId id="335" r:id="rId58"/>
    <p:sldId id="303" r:id="rId59"/>
    <p:sldId id="345" r:id="rId60"/>
    <p:sldId id="302" r:id="rId61"/>
    <p:sldId id="341" r:id="rId62"/>
    <p:sldId id="344" r:id="rId63"/>
    <p:sldId id="305" r:id="rId64"/>
    <p:sldId id="262" r:id="rId65"/>
    <p:sldId id="346" r:id="rId66"/>
    <p:sldId id="347" r:id="rId67"/>
    <p:sldId id="348" r:id="rId68"/>
    <p:sldId id="291" r:id="rId6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2147483642"/>
            <p14:sldId id="371"/>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256"/>
            <p14:sldId id="265"/>
            <p14:sldId id="257"/>
            <p14:sldId id="266"/>
            <p14:sldId id="285"/>
          </p14:sldIdLst>
        </p14:section>
        <p14:section name="Contrôle des cahiers" id="{D246771F-C8AA-4F75-BAD7-8024CAB55D79}">
          <p14:sldIdLst>
            <p14:sldId id="295"/>
            <p14:sldId id="267"/>
          </p14:sldIdLst>
        </p14:section>
        <p14:section name="Activation des prérequis" id="{8E8D053C-3AAA-4FF0-9D84-FCA59ECBA887}">
          <p14:sldIdLst>
            <p14:sldId id="287"/>
            <p14:sldId id="296"/>
            <p14:sldId id="376"/>
            <p14:sldId id="377"/>
            <p14:sldId id="314"/>
            <p14:sldId id="315"/>
            <p14:sldId id="378"/>
            <p14:sldId id="379"/>
          </p14:sldIdLst>
        </p14:section>
        <p14:section name="Déclaration de l’objectif" id="{096B6BF6-20D6-43DE-B358-982838B98259}">
          <p14:sldIdLst>
            <p14:sldId id="321"/>
            <p14:sldId id="395"/>
            <p14:sldId id="270"/>
            <p14:sldId id="320"/>
          </p14:sldIdLst>
        </p14:section>
        <p14:section name="Modelage" id="{6D007598-4F88-4283-9E36-970C44D688AD}">
          <p14:sldIdLst>
            <p14:sldId id="298"/>
            <p14:sldId id="372"/>
            <p14:sldId id="393"/>
            <p14:sldId id="374"/>
            <p14:sldId id="373"/>
            <p14:sldId id="323"/>
            <p14:sldId id="368"/>
            <p14:sldId id="375"/>
            <p14:sldId id="380"/>
            <p14:sldId id="383"/>
            <p14:sldId id="381"/>
            <p14:sldId id="394"/>
          </p14:sldIdLst>
        </p14:section>
        <p14:section name="Pratique collective" id="{CF34AB29-930A-422C-8BB3-41EE66488593}">
          <p14:sldIdLst>
            <p14:sldId id="299"/>
            <p14:sldId id="353"/>
            <p14:sldId id="354"/>
            <p14:sldId id="370"/>
            <p14:sldId id="384"/>
            <p14:sldId id="385"/>
            <p14:sldId id="386"/>
            <p14:sldId id="389"/>
            <p14:sldId id="2147483643"/>
            <p14:sldId id="391"/>
            <p14:sldId id="2147483644"/>
          </p14:sldIdLst>
        </p14:section>
        <p14:section name="Pratique en binôme" id="{B5D45BF5-6276-4DCA-B0C6-B46ADF983B36}">
          <p14:sldIdLst>
            <p14:sldId id="300"/>
            <p14:sldId id="339"/>
            <p14:sldId id="280"/>
            <p14:sldId id="335"/>
          </p14:sldIdLst>
        </p14:section>
        <p14:section name="Pratique autonome" id="{89211873-F649-4A72-AB32-DC4F4703E8C4}">
          <p14:sldIdLst>
            <p14:sldId id="303"/>
            <p14:sldId id="345"/>
            <p14:sldId id="302"/>
            <p14:sldId id="341"/>
            <p14:sldId id="344"/>
          </p14:sldIdLst>
        </p14:section>
        <p14:section name="Clôture de la séance" id="{EBCF91DF-0CDC-4636-96C9-6E6A8A771057}">
          <p14:sldIdLst>
            <p14:sldId id="305"/>
            <p14:sldId id="262"/>
            <p14:sldId id="346"/>
            <p14:sldId id="347"/>
            <p14:sldId id="348"/>
            <p14:sldId id="29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F9E9D9"/>
    <a:srgbClr val="002060"/>
    <a:srgbClr val="037A40"/>
    <a:srgbClr val="156082"/>
    <a:srgbClr val="1D6FA9"/>
    <a:srgbClr val="DCEAF7"/>
    <a:srgbClr val="7F7F7F"/>
    <a:srgbClr val="F19D19"/>
    <a:srgbClr val="DCE6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118" autoAdjust="0"/>
    <p:restoredTop sz="94660"/>
  </p:normalViewPr>
  <p:slideViewPr>
    <p:cSldViewPr snapToGrid="0">
      <p:cViewPr varScale="1">
        <p:scale>
          <a:sx n="82" d="100"/>
          <a:sy n="82" d="100"/>
        </p:scale>
        <p:origin x="850" y="72"/>
      </p:cViewPr>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4CD1FE-9D6B-40FF-A192-6B69D2481A8D}" type="doc">
      <dgm:prSet loTypeId="urn:microsoft.com/office/officeart/2005/8/layout/orgChart1" loCatId="hierarchy" qsTypeId="urn:microsoft.com/office/officeart/2005/8/quickstyle/simple1" qsCatId="simple" csTypeId="urn:microsoft.com/office/officeart/2005/8/colors/colorful1" csCatId="colorful" phldr="1"/>
      <dgm:spPr/>
      <dgm:t>
        <a:bodyPr/>
        <a:lstStyle/>
        <a:p>
          <a:endParaRPr lang="fr-FR"/>
        </a:p>
      </dgm:t>
    </dgm:pt>
    <dgm:pt modelId="{226CD2FB-D36B-4C57-9BB6-16F4DDC3CB4A}">
      <dgm:prSet phldrT="[Texte]" custT="1"/>
      <dgm:spPr/>
      <dgm:t>
        <a:bodyPr/>
        <a:lstStyle/>
        <a:p>
          <a:r>
            <a:rPr lang="fr-FR" sz="3600" b="1" noProof="0" dirty="0">
              <a:latin typeface="Calibri" panose="020F0502020204030204" pitchFamily="34" charset="0"/>
              <a:cs typeface="Calibri" panose="020F0502020204030204" pitchFamily="34" charset="0"/>
            </a:rPr>
            <a:t>Digestion</a:t>
          </a:r>
        </a:p>
      </dgm:t>
    </dgm:pt>
    <dgm:pt modelId="{9108ED9D-B1A4-4A61-B819-96CBDA85D091}" type="parTrans" cxnId="{BC6A6C3B-C233-4909-BD03-1276A367393C}">
      <dgm:prSet/>
      <dgm:spPr/>
      <dgm:t>
        <a:bodyPr/>
        <a:lstStyle/>
        <a:p>
          <a:endParaRPr lang="fr-FR"/>
        </a:p>
      </dgm:t>
    </dgm:pt>
    <dgm:pt modelId="{DAAE38D0-C74D-481F-AB75-63283594E07E}" type="sibTrans" cxnId="{BC6A6C3B-C233-4909-BD03-1276A367393C}">
      <dgm:prSet/>
      <dgm:spPr/>
      <dgm:t>
        <a:bodyPr/>
        <a:lstStyle/>
        <a:p>
          <a:endParaRPr lang="fr-FR"/>
        </a:p>
      </dgm:t>
    </dgm:pt>
    <dgm:pt modelId="{71F82547-E961-414A-A072-AC9F4602E8BE}">
      <dgm:prSet phldrT="[Texte]" custT="1"/>
      <dgm:spPr/>
      <dgm:t>
        <a:bodyPr/>
        <a:lstStyle/>
        <a:p>
          <a:r>
            <a:rPr lang="fr-FR" sz="2800" b="1" noProof="0" dirty="0">
              <a:latin typeface="Calibri" panose="020F0502020204030204" pitchFamily="34" charset="0"/>
              <a:cs typeface="Calibri" panose="020F0502020204030204" pitchFamily="34" charset="0"/>
            </a:rPr>
            <a:t>Action mécanique</a:t>
          </a:r>
        </a:p>
      </dgm:t>
    </dgm:pt>
    <dgm:pt modelId="{6DE39F29-F3AA-482F-8FF5-4553FCE2E424}" type="parTrans" cxnId="{7F73FC64-2007-44B8-A247-0B1308E46073}">
      <dgm:prSet/>
      <dgm:spPr>
        <a:ln w="38100">
          <a:solidFill>
            <a:schemeClr val="accent2"/>
          </a:solidFill>
          <a:tailEnd type="stealth" w="lg" len="lg"/>
        </a:ln>
      </dgm:spPr>
      <dgm:t>
        <a:bodyPr/>
        <a:lstStyle/>
        <a:p>
          <a:endParaRPr lang="fr-FR"/>
        </a:p>
      </dgm:t>
    </dgm:pt>
    <dgm:pt modelId="{5B9433A3-E5C1-41D4-9180-A469051FE204}" type="sibTrans" cxnId="{7F73FC64-2007-44B8-A247-0B1308E46073}">
      <dgm:prSet/>
      <dgm:spPr/>
      <dgm:t>
        <a:bodyPr/>
        <a:lstStyle/>
        <a:p>
          <a:endParaRPr lang="fr-FR"/>
        </a:p>
      </dgm:t>
    </dgm:pt>
    <dgm:pt modelId="{232571DB-B046-479D-AACD-FB5C124CD284}">
      <dgm:prSet phldrT="[Texte]" custT="1"/>
      <dgm:spPr/>
      <dgm:t>
        <a:bodyPr/>
        <a:lstStyle/>
        <a:p>
          <a:r>
            <a:rPr lang="fr-FR" sz="2800" b="1" noProof="0" dirty="0">
              <a:latin typeface="Calibri" panose="020F0502020204030204" pitchFamily="34" charset="0"/>
              <a:cs typeface="Calibri" panose="020F0502020204030204" pitchFamily="34" charset="0"/>
            </a:rPr>
            <a:t>Action chimique</a:t>
          </a:r>
        </a:p>
      </dgm:t>
    </dgm:pt>
    <dgm:pt modelId="{DC825794-ABD4-47D5-B944-B6F1DB96233A}" type="parTrans" cxnId="{0EA40C0D-BDF7-4ED7-9BBF-D0132AA2DA01}">
      <dgm:prSet/>
      <dgm:spPr>
        <a:ln w="38100">
          <a:solidFill>
            <a:schemeClr val="accent2"/>
          </a:solidFill>
          <a:tailEnd type="stealth" w="lg" len="lg"/>
        </a:ln>
      </dgm:spPr>
      <dgm:t>
        <a:bodyPr/>
        <a:lstStyle/>
        <a:p>
          <a:endParaRPr lang="fr-FR"/>
        </a:p>
      </dgm:t>
    </dgm:pt>
    <dgm:pt modelId="{4F04EA6E-6EA0-4902-BD19-88041383F7DF}" type="sibTrans" cxnId="{0EA40C0D-BDF7-4ED7-9BBF-D0132AA2DA01}">
      <dgm:prSet/>
      <dgm:spPr/>
      <dgm:t>
        <a:bodyPr/>
        <a:lstStyle/>
        <a:p>
          <a:endParaRPr lang="fr-FR"/>
        </a:p>
      </dgm:t>
    </dgm:pt>
    <dgm:pt modelId="{32BEA2B1-158E-47A3-AE5E-1918EDA138BF}" type="pres">
      <dgm:prSet presAssocID="{D44CD1FE-9D6B-40FF-A192-6B69D2481A8D}" presName="hierChild1" presStyleCnt="0">
        <dgm:presLayoutVars>
          <dgm:orgChart val="1"/>
          <dgm:chPref val="1"/>
          <dgm:dir/>
          <dgm:animOne val="branch"/>
          <dgm:animLvl val="lvl"/>
          <dgm:resizeHandles/>
        </dgm:presLayoutVars>
      </dgm:prSet>
      <dgm:spPr/>
    </dgm:pt>
    <dgm:pt modelId="{3607DAA0-125E-4F59-8A6E-C83213CA401C}" type="pres">
      <dgm:prSet presAssocID="{226CD2FB-D36B-4C57-9BB6-16F4DDC3CB4A}" presName="hierRoot1" presStyleCnt="0">
        <dgm:presLayoutVars>
          <dgm:hierBranch val="init"/>
        </dgm:presLayoutVars>
      </dgm:prSet>
      <dgm:spPr/>
    </dgm:pt>
    <dgm:pt modelId="{7EAD3A28-0FC8-44CE-8FA8-183AB92F5131}" type="pres">
      <dgm:prSet presAssocID="{226CD2FB-D36B-4C57-9BB6-16F4DDC3CB4A}" presName="rootComposite1" presStyleCnt="0"/>
      <dgm:spPr/>
    </dgm:pt>
    <dgm:pt modelId="{CD466768-9AEA-4898-9DD0-AC34D25C5022}" type="pres">
      <dgm:prSet presAssocID="{226CD2FB-D36B-4C57-9BB6-16F4DDC3CB4A}" presName="rootText1" presStyleLbl="node0" presStyleIdx="0" presStyleCnt="1">
        <dgm:presLayoutVars>
          <dgm:chPref val="3"/>
        </dgm:presLayoutVars>
      </dgm:prSet>
      <dgm:spPr/>
    </dgm:pt>
    <dgm:pt modelId="{E2B1805B-1325-4C22-9AFF-1ACA8D1D5B90}" type="pres">
      <dgm:prSet presAssocID="{226CD2FB-D36B-4C57-9BB6-16F4DDC3CB4A}" presName="rootConnector1" presStyleLbl="node1" presStyleIdx="0" presStyleCnt="0"/>
      <dgm:spPr/>
    </dgm:pt>
    <dgm:pt modelId="{801EF571-0341-4F6C-AFD7-61F7115EC593}" type="pres">
      <dgm:prSet presAssocID="{226CD2FB-D36B-4C57-9BB6-16F4DDC3CB4A}" presName="hierChild2" presStyleCnt="0"/>
      <dgm:spPr/>
    </dgm:pt>
    <dgm:pt modelId="{E3D0E35E-7B3B-42D1-B154-5D2B697DE0C3}" type="pres">
      <dgm:prSet presAssocID="{6DE39F29-F3AA-482F-8FF5-4553FCE2E424}" presName="Name37" presStyleLbl="parChTrans1D2" presStyleIdx="0" presStyleCnt="2"/>
      <dgm:spPr/>
    </dgm:pt>
    <dgm:pt modelId="{65E6D91F-BD1F-486C-8004-026293ED280F}" type="pres">
      <dgm:prSet presAssocID="{71F82547-E961-414A-A072-AC9F4602E8BE}" presName="hierRoot2" presStyleCnt="0">
        <dgm:presLayoutVars>
          <dgm:hierBranch val="init"/>
        </dgm:presLayoutVars>
      </dgm:prSet>
      <dgm:spPr/>
    </dgm:pt>
    <dgm:pt modelId="{A1655771-8C54-4597-A92E-B1BBFD5E706A}" type="pres">
      <dgm:prSet presAssocID="{71F82547-E961-414A-A072-AC9F4602E8BE}" presName="rootComposite" presStyleCnt="0"/>
      <dgm:spPr/>
    </dgm:pt>
    <dgm:pt modelId="{7A65FEF8-3120-4788-BFDF-1F376446F446}" type="pres">
      <dgm:prSet presAssocID="{71F82547-E961-414A-A072-AC9F4602E8BE}" presName="rootText" presStyleLbl="node2" presStyleIdx="0" presStyleCnt="2" custScaleX="167060" custScaleY="72523" custLinFactNeighborX="-37641" custLinFactNeighborY="2005">
        <dgm:presLayoutVars>
          <dgm:chPref val="3"/>
        </dgm:presLayoutVars>
      </dgm:prSet>
      <dgm:spPr/>
    </dgm:pt>
    <dgm:pt modelId="{96B5BC36-DF44-4009-90C9-4C37BB250C6E}" type="pres">
      <dgm:prSet presAssocID="{71F82547-E961-414A-A072-AC9F4602E8BE}" presName="rootConnector" presStyleLbl="node2" presStyleIdx="0" presStyleCnt="2"/>
      <dgm:spPr/>
    </dgm:pt>
    <dgm:pt modelId="{934A012C-55BD-4891-974C-B18E24F90A9B}" type="pres">
      <dgm:prSet presAssocID="{71F82547-E961-414A-A072-AC9F4602E8BE}" presName="hierChild4" presStyleCnt="0"/>
      <dgm:spPr/>
    </dgm:pt>
    <dgm:pt modelId="{24C86559-F0A4-4201-8703-15EF5E0416A7}" type="pres">
      <dgm:prSet presAssocID="{71F82547-E961-414A-A072-AC9F4602E8BE}" presName="hierChild5" presStyleCnt="0"/>
      <dgm:spPr/>
    </dgm:pt>
    <dgm:pt modelId="{8CA91B5F-F5FC-4248-A3ED-E61DF8EBE7B1}" type="pres">
      <dgm:prSet presAssocID="{DC825794-ABD4-47D5-B944-B6F1DB96233A}" presName="Name37" presStyleLbl="parChTrans1D2" presStyleIdx="1" presStyleCnt="2"/>
      <dgm:spPr/>
    </dgm:pt>
    <dgm:pt modelId="{1CC8A311-F8E6-46E4-878A-22C383AA8BED}" type="pres">
      <dgm:prSet presAssocID="{232571DB-B046-479D-AACD-FB5C124CD284}" presName="hierRoot2" presStyleCnt="0">
        <dgm:presLayoutVars>
          <dgm:hierBranch val="init"/>
        </dgm:presLayoutVars>
      </dgm:prSet>
      <dgm:spPr/>
    </dgm:pt>
    <dgm:pt modelId="{171B6965-684A-4CC8-A45A-786C4FC31DE0}" type="pres">
      <dgm:prSet presAssocID="{232571DB-B046-479D-AACD-FB5C124CD284}" presName="rootComposite" presStyleCnt="0"/>
      <dgm:spPr/>
    </dgm:pt>
    <dgm:pt modelId="{3CB6054D-B3D1-45FF-A164-739CBC3FE9B2}" type="pres">
      <dgm:prSet presAssocID="{232571DB-B046-479D-AACD-FB5C124CD284}" presName="rootText" presStyleLbl="node2" presStyleIdx="1" presStyleCnt="2" custScaleX="175644" custScaleY="72179" custLinFactNeighborX="37130">
        <dgm:presLayoutVars>
          <dgm:chPref val="3"/>
        </dgm:presLayoutVars>
      </dgm:prSet>
      <dgm:spPr/>
    </dgm:pt>
    <dgm:pt modelId="{D15D6E2E-A9B8-4BA1-AB09-21BA39694D18}" type="pres">
      <dgm:prSet presAssocID="{232571DB-B046-479D-AACD-FB5C124CD284}" presName="rootConnector" presStyleLbl="node2" presStyleIdx="1" presStyleCnt="2"/>
      <dgm:spPr/>
    </dgm:pt>
    <dgm:pt modelId="{D738D811-6A00-4429-AB21-D4ADE81F7BDB}" type="pres">
      <dgm:prSet presAssocID="{232571DB-B046-479D-AACD-FB5C124CD284}" presName="hierChild4" presStyleCnt="0"/>
      <dgm:spPr/>
    </dgm:pt>
    <dgm:pt modelId="{C4E120D8-AB96-4273-A971-1DFAEE8598ED}" type="pres">
      <dgm:prSet presAssocID="{232571DB-B046-479D-AACD-FB5C124CD284}" presName="hierChild5" presStyleCnt="0"/>
      <dgm:spPr/>
    </dgm:pt>
    <dgm:pt modelId="{853D7DB8-14C8-4E68-8521-89409ACE6067}" type="pres">
      <dgm:prSet presAssocID="{226CD2FB-D36B-4C57-9BB6-16F4DDC3CB4A}" presName="hierChild3" presStyleCnt="0"/>
      <dgm:spPr/>
    </dgm:pt>
  </dgm:ptLst>
  <dgm:cxnLst>
    <dgm:cxn modelId="{0EA40C0D-BDF7-4ED7-9BBF-D0132AA2DA01}" srcId="{226CD2FB-D36B-4C57-9BB6-16F4DDC3CB4A}" destId="{232571DB-B046-479D-AACD-FB5C124CD284}" srcOrd="1" destOrd="0" parTransId="{DC825794-ABD4-47D5-B944-B6F1DB96233A}" sibTransId="{4F04EA6E-6EA0-4902-BD19-88041383F7DF}"/>
    <dgm:cxn modelId="{0469B821-02A1-4A99-8EA1-9CC89AD80855}" type="presOf" srcId="{226CD2FB-D36B-4C57-9BB6-16F4DDC3CB4A}" destId="{CD466768-9AEA-4898-9DD0-AC34D25C5022}" srcOrd="0" destOrd="0" presId="urn:microsoft.com/office/officeart/2005/8/layout/orgChart1"/>
    <dgm:cxn modelId="{03642B2E-9116-416D-80C0-2ADED61AA1CE}" type="presOf" srcId="{6DE39F29-F3AA-482F-8FF5-4553FCE2E424}" destId="{E3D0E35E-7B3B-42D1-B154-5D2B697DE0C3}" srcOrd="0" destOrd="0" presId="urn:microsoft.com/office/officeart/2005/8/layout/orgChart1"/>
    <dgm:cxn modelId="{BC6A6C3B-C233-4909-BD03-1276A367393C}" srcId="{D44CD1FE-9D6B-40FF-A192-6B69D2481A8D}" destId="{226CD2FB-D36B-4C57-9BB6-16F4DDC3CB4A}" srcOrd="0" destOrd="0" parTransId="{9108ED9D-B1A4-4A61-B819-96CBDA85D091}" sibTransId="{DAAE38D0-C74D-481F-AB75-63283594E07E}"/>
    <dgm:cxn modelId="{7F73FC64-2007-44B8-A247-0B1308E46073}" srcId="{226CD2FB-D36B-4C57-9BB6-16F4DDC3CB4A}" destId="{71F82547-E961-414A-A072-AC9F4602E8BE}" srcOrd="0" destOrd="0" parTransId="{6DE39F29-F3AA-482F-8FF5-4553FCE2E424}" sibTransId="{5B9433A3-E5C1-41D4-9180-A469051FE204}"/>
    <dgm:cxn modelId="{9592324C-D8D7-4F21-9AA2-5A3798C295F9}" type="presOf" srcId="{232571DB-B046-479D-AACD-FB5C124CD284}" destId="{3CB6054D-B3D1-45FF-A164-739CBC3FE9B2}" srcOrd="0" destOrd="0" presId="urn:microsoft.com/office/officeart/2005/8/layout/orgChart1"/>
    <dgm:cxn modelId="{60BA6E6C-2B62-4DDE-B897-7C1AF65E8F85}" type="presOf" srcId="{232571DB-B046-479D-AACD-FB5C124CD284}" destId="{D15D6E2E-A9B8-4BA1-AB09-21BA39694D18}" srcOrd="1" destOrd="0" presId="urn:microsoft.com/office/officeart/2005/8/layout/orgChart1"/>
    <dgm:cxn modelId="{9F9A14A4-E982-4D13-B485-654DFD79AE06}" type="presOf" srcId="{DC825794-ABD4-47D5-B944-B6F1DB96233A}" destId="{8CA91B5F-F5FC-4248-A3ED-E61DF8EBE7B1}" srcOrd="0" destOrd="0" presId="urn:microsoft.com/office/officeart/2005/8/layout/orgChart1"/>
    <dgm:cxn modelId="{0EB9C2B4-0796-45A5-AD1B-B62546AD5385}" type="presOf" srcId="{226CD2FB-D36B-4C57-9BB6-16F4DDC3CB4A}" destId="{E2B1805B-1325-4C22-9AFF-1ACA8D1D5B90}" srcOrd="1" destOrd="0" presId="urn:microsoft.com/office/officeart/2005/8/layout/orgChart1"/>
    <dgm:cxn modelId="{27C233BC-D96F-4D6E-A741-40EE62CECD01}" type="presOf" srcId="{71F82547-E961-414A-A072-AC9F4602E8BE}" destId="{96B5BC36-DF44-4009-90C9-4C37BB250C6E}" srcOrd="1" destOrd="0" presId="urn:microsoft.com/office/officeart/2005/8/layout/orgChart1"/>
    <dgm:cxn modelId="{FAF657CC-D876-4946-B8A0-A3F2DF4947A1}" type="presOf" srcId="{71F82547-E961-414A-A072-AC9F4602E8BE}" destId="{7A65FEF8-3120-4788-BFDF-1F376446F446}" srcOrd="0" destOrd="0" presId="urn:microsoft.com/office/officeart/2005/8/layout/orgChart1"/>
    <dgm:cxn modelId="{963CB0D3-C3C3-416E-B7F5-37ADA2473AA3}" type="presOf" srcId="{D44CD1FE-9D6B-40FF-A192-6B69D2481A8D}" destId="{32BEA2B1-158E-47A3-AE5E-1918EDA138BF}" srcOrd="0" destOrd="0" presId="urn:microsoft.com/office/officeart/2005/8/layout/orgChart1"/>
    <dgm:cxn modelId="{71700DDB-83B6-41D6-8C6E-3FEC5B627521}" type="presParOf" srcId="{32BEA2B1-158E-47A3-AE5E-1918EDA138BF}" destId="{3607DAA0-125E-4F59-8A6E-C83213CA401C}" srcOrd="0" destOrd="0" presId="urn:microsoft.com/office/officeart/2005/8/layout/orgChart1"/>
    <dgm:cxn modelId="{58EE4500-3417-4476-83B0-094138785AAD}" type="presParOf" srcId="{3607DAA0-125E-4F59-8A6E-C83213CA401C}" destId="{7EAD3A28-0FC8-44CE-8FA8-183AB92F5131}" srcOrd="0" destOrd="0" presId="urn:microsoft.com/office/officeart/2005/8/layout/orgChart1"/>
    <dgm:cxn modelId="{75CC38D1-81EE-4C19-B8EF-32422A4A6DC2}" type="presParOf" srcId="{7EAD3A28-0FC8-44CE-8FA8-183AB92F5131}" destId="{CD466768-9AEA-4898-9DD0-AC34D25C5022}" srcOrd="0" destOrd="0" presId="urn:microsoft.com/office/officeart/2005/8/layout/orgChart1"/>
    <dgm:cxn modelId="{43E0FF80-D489-4EDF-8547-1D11E40D65C6}" type="presParOf" srcId="{7EAD3A28-0FC8-44CE-8FA8-183AB92F5131}" destId="{E2B1805B-1325-4C22-9AFF-1ACA8D1D5B90}" srcOrd="1" destOrd="0" presId="urn:microsoft.com/office/officeart/2005/8/layout/orgChart1"/>
    <dgm:cxn modelId="{2EB7F5C6-99E3-4C01-85A9-9B6CFD060F1E}" type="presParOf" srcId="{3607DAA0-125E-4F59-8A6E-C83213CA401C}" destId="{801EF571-0341-4F6C-AFD7-61F7115EC593}" srcOrd="1" destOrd="0" presId="urn:microsoft.com/office/officeart/2005/8/layout/orgChart1"/>
    <dgm:cxn modelId="{10F35DEC-E450-4602-8643-782561DE8B6C}" type="presParOf" srcId="{801EF571-0341-4F6C-AFD7-61F7115EC593}" destId="{E3D0E35E-7B3B-42D1-B154-5D2B697DE0C3}" srcOrd="0" destOrd="0" presId="urn:microsoft.com/office/officeart/2005/8/layout/orgChart1"/>
    <dgm:cxn modelId="{B266D9E8-A2A9-4533-8655-3F2992F0AA29}" type="presParOf" srcId="{801EF571-0341-4F6C-AFD7-61F7115EC593}" destId="{65E6D91F-BD1F-486C-8004-026293ED280F}" srcOrd="1" destOrd="0" presId="urn:microsoft.com/office/officeart/2005/8/layout/orgChart1"/>
    <dgm:cxn modelId="{E72AEF0F-ACDD-42FB-A3ED-7F93AC9C2D6C}" type="presParOf" srcId="{65E6D91F-BD1F-486C-8004-026293ED280F}" destId="{A1655771-8C54-4597-A92E-B1BBFD5E706A}" srcOrd="0" destOrd="0" presId="urn:microsoft.com/office/officeart/2005/8/layout/orgChart1"/>
    <dgm:cxn modelId="{116434D7-9AF2-4ED4-A882-7C7A74065ACC}" type="presParOf" srcId="{A1655771-8C54-4597-A92E-B1BBFD5E706A}" destId="{7A65FEF8-3120-4788-BFDF-1F376446F446}" srcOrd="0" destOrd="0" presId="urn:microsoft.com/office/officeart/2005/8/layout/orgChart1"/>
    <dgm:cxn modelId="{E5EE6C29-5447-481F-BC2C-1521413A8231}" type="presParOf" srcId="{A1655771-8C54-4597-A92E-B1BBFD5E706A}" destId="{96B5BC36-DF44-4009-90C9-4C37BB250C6E}" srcOrd="1" destOrd="0" presId="urn:microsoft.com/office/officeart/2005/8/layout/orgChart1"/>
    <dgm:cxn modelId="{F6ECDA64-6AEF-4560-B0AA-CD45C1E93731}" type="presParOf" srcId="{65E6D91F-BD1F-486C-8004-026293ED280F}" destId="{934A012C-55BD-4891-974C-B18E24F90A9B}" srcOrd="1" destOrd="0" presId="urn:microsoft.com/office/officeart/2005/8/layout/orgChart1"/>
    <dgm:cxn modelId="{6CE86B4F-965D-485A-A28F-9CE9DC1A0470}" type="presParOf" srcId="{65E6D91F-BD1F-486C-8004-026293ED280F}" destId="{24C86559-F0A4-4201-8703-15EF5E0416A7}" srcOrd="2" destOrd="0" presId="urn:microsoft.com/office/officeart/2005/8/layout/orgChart1"/>
    <dgm:cxn modelId="{5BA10581-C4AA-481F-91A0-DC0A4413B04A}" type="presParOf" srcId="{801EF571-0341-4F6C-AFD7-61F7115EC593}" destId="{8CA91B5F-F5FC-4248-A3ED-E61DF8EBE7B1}" srcOrd="2" destOrd="0" presId="urn:microsoft.com/office/officeart/2005/8/layout/orgChart1"/>
    <dgm:cxn modelId="{376C7D73-4E05-4E9C-AAC5-C86756B0768D}" type="presParOf" srcId="{801EF571-0341-4F6C-AFD7-61F7115EC593}" destId="{1CC8A311-F8E6-46E4-878A-22C383AA8BED}" srcOrd="3" destOrd="0" presId="urn:microsoft.com/office/officeart/2005/8/layout/orgChart1"/>
    <dgm:cxn modelId="{B02DE08E-F1B4-4A21-98E8-B090A916198F}" type="presParOf" srcId="{1CC8A311-F8E6-46E4-878A-22C383AA8BED}" destId="{171B6965-684A-4CC8-A45A-786C4FC31DE0}" srcOrd="0" destOrd="0" presId="urn:microsoft.com/office/officeart/2005/8/layout/orgChart1"/>
    <dgm:cxn modelId="{D8FB7439-4893-4227-A0F0-B2550BD0C1BE}" type="presParOf" srcId="{171B6965-684A-4CC8-A45A-786C4FC31DE0}" destId="{3CB6054D-B3D1-45FF-A164-739CBC3FE9B2}" srcOrd="0" destOrd="0" presId="urn:microsoft.com/office/officeart/2005/8/layout/orgChart1"/>
    <dgm:cxn modelId="{2754FF66-2E4D-4127-ABB7-52F6D6AA568C}" type="presParOf" srcId="{171B6965-684A-4CC8-A45A-786C4FC31DE0}" destId="{D15D6E2E-A9B8-4BA1-AB09-21BA39694D18}" srcOrd="1" destOrd="0" presId="urn:microsoft.com/office/officeart/2005/8/layout/orgChart1"/>
    <dgm:cxn modelId="{57E8F108-63B0-4BDB-A54D-C2C4AF373053}" type="presParOf" srcId="{1CC8A311-F8E6-46E4-878A-22C383AA8BED}" destId="{D738D811-6A00-4429-AB21-D4ADE81F7BDB}" srcOrd="1" destOrd="0" presId="urn:microsoft.com/office/officeart/2005/8/layout/orgChart1"/>
    <dgm:cxn modelId="{05B3E318-C1DC-4AE9-AE34-2962F091F8BD}" type="presParOf" srcId="{1CC8A311-F8E6-46E4-878A-22C383AA8BED}" destId="{C4E120D8-AB96-4273-A971-1DFAEE8598ED}" srcOrd="2" destOrd="0" presId="urn:microsoft.com/office/officeart/2005/8/layout/orgChart1"/>
    <dgm:cxn modelId="{365E3AF8-C5A4-414F-A6AA-FFD5CF8AAE39}" type="presParOf" srcId="{3607DAA0-125E-4F59-8A6E-C83213CA401C}" destId="{853D7DB8-14C8-4E68-8521-89409ACE6067}"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A91B5F-F5FC-4248-A3ED-E61DF8EBE7B1}">
      <dsp:nvSpPr>
        <dsp:cNvPr id="0" name=""/>
        <dsp:cNvSpPr/>
      </dsp:nvSpPr>
      <dsp:spPr>
        <a:xfrm>
          <a:off x="4772868" y="1812628"/>
          <a:ext cx="2470337" cy="550581"/>
        </a:xfrm>
        <a:custGeom>
          <a:avLst/>
          <a:gdLst/>
          <a:ahLst/>
          <a:cxnLst/>
          <a:rect l="0" t="0" r="0" b="0"/>
          <a:pathLst>
            <a:path>
              <a:moveTo>
                <a:pt x="0" y="0"/>
              </a:moveTo>
              <a:lnTo>
                <a:pt x="0" y="275290"/>
              </a:lnTo>
              <a:lnTo>
                <a:pt x="2470337" y="275290"/>
              </a:lnTo>
              <a:lnTo>
                <a:pt x="2470337" y="550581"/>
              </a:lnTo>
            </a:path>
          </a:pathLst>
        </a:custGeom>
        <a:noFill/>
        <a:ln w="38100" cap="flat" cmpd="sng" algn="ctr">
          <a:solidFill>
            <a:schemeClr val="accent2"/>
          </a:solidFill>
          <a:prstDash val="solid"/>
          <a:miter lim="800000"/>
          <a:tailEnd type="stealth" w="lg" len="lg"/>
        </a:ln>
        <a:effectLst/>
      </dsp:spPr>
      <dsp:style>
        <a:lnRef idx="2">
          <a:scrgbClr r="0" g="0" b="0"/>
        </a:lnRef>
        <a:fillRef idx="0">
          <a:scrgbClr r="0" g="0" b="0"/>
        </a:fillRef>
        <a:effectRef idx="0">
          <a:scrgbClr r="0" g="0" b="0"/>
        </a:effectRef>
        <a:fontRef idx="minor"/>
      </dsp:style>
    </dsp:sp>
    <dsp:sp modelId="{E3D0E35E-7B3B-42D1-B154-5D2B697DE0C3}">
      <dsp:nvSpPr>
        <dsp:cNvPr id="0" name=""/>
        <dsp:cNvSpPr/>
      </dsp:nvSpPr>
      <dsp:spPr>
        <a:xfrm>
          <a:off x="2190001" y="1812628"/>
          <a:ext cx="2582866" cy="576864"/>
        </a:xfrm>
        <a:custGeom>
          <a:avLst/>
          <a:gdLst/>
          <a:ahLst/>
          <a:cxnLst/>
          <a:rect l="0" t="0" r="0" b="0"/>
          <a:pathLst>
            <a:path>
              <a:moveTo>
                <a:pt x="2582866" y="0"/>
              </a:moveTo>
              <a:lnTo>
                <a:pt x="2582866" y="301574"/>
              </a:lnTo>
              <a:lnTo>
                <a:pt x="0" y="301574"/>
              </a:lnTo>
              <a:lnTo>
                <a:pt x="0" y="576864"/>
              </a:lnTo>
            </a:path>
          </a:pathLst>
        </a:custGeom>
        <a:noFill/>
        <a:ln w="38100" cap="flat" cmpd="sng" algn="ctr">
          <a:solidFill>
            <a:schemeClr val="accent2"/>
          </a:solidFill>
          <a:prstDash val="solid"/>
          <a:miter lim="800000"/>
          <a:tailEnd type="stealth" w="lg" len="lg"/>
        </a:ln>
        <a:effectLst/>
      </dsp:spPr>
      <dsp:style>
        <a:lnRef idx="2">
          <a:scrgbClr r="0" g="0" b="0"/>
        </a:lnRef>
        <a:fillRef idx="0">
          <a:scrgbClr r="0" g="0" b="0"/>
        </a:fillRef>
        <a:effectRef idx="0">
          <a:scrgbClr r="0" g="0" b="0"/>
        </a:effectRef>
        <a:fontRef idx="minor"/>
      </dsp:style>
    </dsp:sp>
    <dsp:sp modelId="{CD466768-9AEA-4898-9DD0-AC34D25C5022}">
      <dsp:nvSpPr>
        <dsp:cNvPr id="0" name=""/>
        <dsp:cNvSpPr/>
      </dsp:nvSpPr>
      <dsp:spPr>
        <a:xfrm>
          <a:off x="3461960" y="501721"/>
          <a:ext cx="2621814" cy="131090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FR" sz="3600" b="1" kern="1200" noProof="0" dirty="0">
              <a:latin typeface="Calibri" panose="020F0502020204030204" pitchFamily="34" charset="0"/>
              <a:cs typeface="Calibri" panose="020F0502020204030204" pitchFamily="34" charset="0"/>
            </a:rPr>
            <a:t>Digestion</a:t>
          </a:r>
        </a:p>
      </dsp:txBody>
      <dsp:txXfrm>
        <a:off x="3461960" y="501721"/>
        <a:ext cx="2621814" cy="1310907"/>
      </dsp:txXfrm>
    </dsp:sp>
    <dsp:sp modelId="{7A65FEF8-3120-4788-BFDF-1F376446F446}">
      <dsp:nvSpPr>
        <dsp:cNvPr id="0" name=""/>
        <dsp:cNvSpPr/>
      </dsp:nvSpPr>
      <dsp:spPr>
        <a:xfrm>
          <a:off x="0" y="2389493"/>
          <a:ext cx="4380003" cy="950709"/>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fr-FR" sz="2800" b="1" kern="1200" noProof="0" dirty="0">
              <a:latin typeface="Calibri" panose="020F0502020204030204" pitchFamily="34" charset="0"/>
              <a:cs typeface="Calibri" panose="020F0502020204030204" pitchFamily="34" charset="0"/>
            </a:rPr>
            <a:t>Action mécanique</a:t>
          </a:r>
        </a:p>
      </dsp:txBody>
      <dsp:txXfrm>
        <a:off x="0" y="2389493"/>
        <a:ext cx="4380003" cy="950709"/>
      </dsp:txXfrm>
    </dsp:sp>
    <dsp:sp modelId="{3CB6054D-B3D1-45FF-A164-739CBC3FE9B2}">
      <dsp:nvSpPr>
        <dsp:cNvPr id="0" name=""/>
        <dsp:cNvSpPr/>
      </dsp:nvSpPr>
      <dsp:spPr>
        <a:xfrm>
          <a:off x="4940675" y="2363210"/>
          <a:ext cx="4605060" cy="946199"/>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fr-FR" sz="2800" b="1" kern="1200" noProof="0" dirty="0">
              <a:latin typeface="Calibri" panose="020F0502020204030204" pitchFamily="34" charset="0"/>
              <a:cs typeface="Calibri" panose="020F0502020204030204" pitchFamily="34" charset="0"/>
            </a:rPr>
            <a:t>Action chimique</a:t>
          </a:r>
        </a:p>
      </dsp:txBody>
      <dsp:txXfrm>
        <a:off x="4940675" y="2363210"/>
        <a:ext cx="4605060" cy="946199"/>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31/01/2026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9T08:45:26.790"/>
    </inkml:context>
    <inkml:brush xml:id="br0">
      <inkml:brushProperty name="width" value="0.2" units="cm"/>
      <inkml:brushProperty name="height" value="0.2" units="cm"/>
      <inkml:brushProperty name="color" value="#FDE2CC"/>
    </inkml:brush>
  </inkml:definitions>
  <inkml:trace contextRef="#ctx0" brushRef="#br0">0 1 24575,'0'0'-8191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9T08:45:26.800"/>
    </inkml:context>
    <inkml:brush xml:id="br0">
      <inkml:brushProperty name="width" value="0.2" units="cm"/>
      <inkml:brushProperty name="height" value="0.2" units="cm"/>
      <inkml:brushProperty name="color" value="#FDE2CC"/>
    </inkml:brush>
  </inkml:definitions>
  <inkml:trace contextRef="#ctx0" brushRef="#br0">1 0 24575,'0'0'-8191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9T08:45:26.801"/>
    </inkml:context>
    <inkml:brush xml:id="br0">
      <inkml:brushProperty name="width" value="0.2" units="cm"/>
      <inkml:brushProperty name="height" value="0.2" units="cm"/>
      <inkml:brushProperty name="color" value="#FDE2CC"/>
    </inkml:brush>
  </inkml:definitions>
  <inkml:trace contextRef="#ctx0" brushRef="#br0">0 1 24575,'0'0'-8191</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9T08:45:26.802"/>
    </inkml:context>
    <inkml:brush xml:id="br0">
      <inkml:brushProperty name="width" value="0.2" units="cm"/>
      <inkml:brushProperty name="height" value="0.2" units="cm"/>
      <inkml:brushProperty name="color" value="#FDE2CC"/>
    </inkml:brush>
  </inkml:definitions>
  <inkml:trace contextRef="#ctx0" brushRef="#br0">1 0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9T08:45:26.791"/>
    </inkml:context>
    <inkml:brush xml:id="br0">
      <inkml:brushProperty name="width" value="0.2" units="cm"/>
      <inkml:brushProperty name="height" value="0.2" units="cm"/>
      <inkml:brushProperty name="color" value="#FDE2CC"/>
    </inkml:brush>
  </inkml:definitions>
  <inkml:trace contextRef="#ctx0" brushRef="#br0">0 1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9T08:45:26.793"/>
    </inkml:context>
    <inkml:brush xml:id="br0">
      <inkml:brushProperty name="width" value="0.2" units="cm"/>
      <inkml:brushProperty name="height" value="0.2" units="cm"/>
      <inkml:brushProperty name="color" value="#FDE2CC"/>
    </inkml:brush>
  </inkml:definitions>
  <inkml:trace contextRef="#ctx0" brushRef="#br0">1 0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9T08:45:26.794"/>
    </inkml:context>
    <inkml:brush xml:id="br0">
      <inkml:brushProperty name="width" value="0.2" units="cm"/>
      <inkml:brushProperty name="height" value="0.2" units="cm"/>
      <inkml:brushProperty name="color" value="#FDE2CC"/>
    </inkml:brush>
  </inkml:definitions>
  <inkml:trace contextRef="#ctx0" brushRef="#br0">0 5 24575,'5'-5'0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9T08:45:26.795"/>
    </inkml:context>
    <inkml:brush xml:id="br0">
      <inkml:brushProperty name="width" value="0.2" units="cm"/>
      <inkml:brushProperty name="height" value="0.2" units="cm"/>
      <inkml:brushProperty name="color" value="#FDE2CC"/>
    </inkml:brush>
  </inkml:definitions>
  <inkml:trace contextRef="#ctx0" brushRef="#br0">0 0 24575,'0'0'-8191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9T08:45:26.796"/>
    </inkml:context>
    <inkml:brush xml:id="br0">
      <inkml:brushProperty name="width" value="0.2" units="cm"/>
      <inkml:brushProperty name="height" value="0.2" units="cm"/>
      <inkml:brushProperty name="color" value="#FDE2CC"/>
    </inkml:brush>
  </inkml:definitions>
  <inkml:trace contextRef="#ctx0" brushRef="#br0">0 1 24575,'0'0'-8191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9T08:45:26.797"/>
    </inkml:context>
    <inkml:brush xml:id="br0">
      <inkml:brushProperty name="width" value="0.2" units="cm"/>
      <inkml:brushProperty name="height" value="0.2" units="cm"/>
      <inkml:brushProperty name="color" value="#FDE2CC"/>
    </inkml:brush>
  </inkml:definitions>
  <inkml:trace contextRef="#ctx0" brushRef="#br0">1 1 24575,'0'0'-8191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9T08:45:26.798"/>
    </inkml:context>
    <inkml:brush xml:id="br0">
      <inkml:brushProperty name="width" value="0.2" units="cm"/>
      <inkml:brushProperty name="height" value="0.2" units="cm"/>
      <inkml:brushProperty name="color" value="#FDE2CC"/>
    </inkml:brush>
  </inkml:definitions>
  <inkml:trace contextRef="#ctx0" brushRef="#br0">0 1 24575,'0'0'-8191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9T08:45:26.799"/>
    </inkml:context>
    <inkml:brush xml:id="br0">
      <inkml:brushProperty name="width" value="0.2" units="cm"/>
      <inkml:brushProperty name="height" value="0.2" units="cm"/>
      <inkml:brushProperty name="color" value="#FDE2CC"/>
    </inkml:brush>
  </inkml:definitions>
  <inkml:trace contextRef="#ctx0" brushRef="#br0">1 0 24575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31/01/2026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dirty="0"/>
          </a:p>
        </p:txBody>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dirty="0"/>
          </a:p>
        </p:txBody>
      </p:sp>
    </p:spTree>
    <p:extLst>
      <p:ext uri="{BB962C8B-B14F-4D97-AF65-F5344CB8AC3E}">
        <p14:creationId xmlns:p14="http://schemas.microsoft.com/office/powerpoint/2010/main" val="31711907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10" Type="http://schemas.microsoft.com/office/2007/relationships/hdphoto" Target="../media/hdphoto3.wdp"/><Relationship Id="rId4" Type="http://schemas.openxmlformats.org/officeDocument/2006/relationships/image" Target="../media/image16.png"/><Relationship Id="rId9" Type="http://schemas.openxmlformats.org/officeDocument/2006/relationships/image" Target="../media/image2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13.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hyperlink" Target="https://drive.google.com/drive/folders/15A4aThGXboZ7RlTminYue4etFTXwyFRM?usp=drive_link" TargetMode="External"/><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30.png"/><Relationship Id="rId5" Type="http://schemas.openxmlformats.org/officeDocument/2006/relationships/image" Target="../media/image29.svg"/><Relationship Id="rId10" Type="http://schemas.openxmlformats.org/officeDocument/2006/relationships/image" Target="../media/image33.svg"/><Relationship Id="rId4" Type="http://schemas.openxmlformats.org/officeDocument/2006/relationships/image" Target="../media/image28.png"/><Relationship Id="rId9" Type="http://schemas.openxmlformats.org/officeDocument/2006/relationships/image" Target="../media/image3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5" Type="http://schemas.openxmlformats.org/officeDocument/2006/relationships/image" Target="../media/image12.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0.png"/><Relationship Id="rId1" Type="http://schemas.openxmlformats.org/officeDocument/2006/relationships/slideMaster" Target="../slideMasters/slideMaster1.xml"/><Relationship Id="rId4" Type="http://schemas.openxmlformats.org/officeDocument/2006/relationships/image" Target="../media/image41.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8.svg"/><Relationship Id="rId2" Type="http://schemas.openxmlformats.org/officeDocument/2006/relationships/image" Target="../media/image35.gif"/><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2.pn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a:solidFill>
                  <a:srgbClr val="FFFFFF"/>
                </a:solidFill>
                <a:latin typeface="Calibri"/>
                <a:ea typeface="Calibri"/>
                <a:cs typeface="Calibri"/>
              </a:rPr>
              <a:t>Niveau</a:t>
            </a:r>
            <a:r>
              <a:rPr lang="fr-FR" sz="1200" b="1">
                <a:solidFill>
                  <a:srgbClr val="FFFFFF"/>
                </a:solidFill>
                <a:latin typeface="Dosis"/>
                <a:ea typeface="Dosis"/>
                <a:cs typeface="Dosis"/>
              </a:rPr>
              <a:t>    </a:t>
            </a:r>
            <a:r>
              <a:rPr lang="fr-FR" sz="1000" b="1">
                <a:solidFill>
                  <a:srgbClr val="FFFFFF"/>
                </a:solidFill>
                <a:latin typeface="Dosis"/>
                <a:ea typeface="Dosis"/>
                <a:cs typeface="Dosis"/>
              </a:rPr>
              <a:t>            </a:t>
            </a:r>
            <a:r>
              <a:rPr lang="fr-FR" sz="1200" b="1">
                <a:solidFill>
                  <a:srgbClr val="FFFFFF"/>
                </a:solidFill>
                <a:latin typeface="Dosis"/>
                <a:ea typeface="Dosis"/>
                <a:cs typeface="Dosis"/>
              </a:rPr>
              <a:t>             </a:t>
            </a:r>
            <a:endParaRPr lang="fr-FR" sz="110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t>
            </a:r>
          </a:p>
        </p:txBody>
      </p:sp>
      <p:grpSp>
        <p:nvGrpSpPr>
          <p:cNvPr id="27" name="Groupe 26">
            <a:extLst>
              <a:ext uri="{FF2B5EF4-FFF2-40B4-BE49-F238E27FC236}">
                <a16:creationId xmlns:a16="http://schemas.microsoft.com/office/drawing/2014/main" id="{4665E728-B129-706A-BDB1-22B94D41AFBF}"/>
              </a:ext>
            </a:extLst>
          </p:cNvPr>
          <p:cNvGrpSpPr/>
          <p:nvPr userDrawn="1"/>
        </p:nvGrpSpPr>
        <p:grpSpPr>
          <a:xfrm>
            <a:off x="271218" y="4592685"/>
            <a:ext cx="6693265" cy="522000"/>
            <a:chOff x="304312" y="4531839"/>
            <a:chExt cx="5990003" cy="696796"/>
          </a:xfrm>
          <a:solidFill>
            <a:srgbClr val="037A40"/>
          </a:solidFill>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grp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userDrawn="1"/>
        </p:nvGrpSpPr>
        <p:grpSpPr>
          <a:xfrm>
            <a:off x="271218" y="5289789"/>
            <a:ext cx="6693265" cy="522000"/>
            <a:chOff x="304312" y="5304657"/>
            <a:chExt cx="5990003" cy="696796"/>
          </a:xfrm>
          <a:solidFill>
            <a:srgbClr val="00B050"/>
          </a:solidFill>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grp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717129"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 AC</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37A4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6" y="1378425"/>
            <a:ext cx="8955203" cy="923330"/>
          </a:xfrm>
          <a:prstGeom prst="rect">
            <a:avLst/>
          </a:prstGeom>
          <a:noFill/>
        </p:spPr>
        <p:txBody>
          <a:bodyPr wrap="square" rtlCol="0">
            <a:spAutoFit/>
          </a:bodyPr>
          <a:lstStyle/>
          <a:p>
            <a:pPr lvl="0"/>
            <a:r>
              <a:rPr lang="fr-FR" sz="5400" b="1" i="0" u="none" strike="noStrike" kern="0" cap="none" spc="0" baseline="0" dirty="0">
                <a:solidFill>
                  <a:srgbClr val="037A40"/>
                </a:solidFill>
                <a:uFillTx/>
                <a:latin typeface="Calibri"/>
                <a:cs typeface="Calibri"/>
              </a:rPr>
              <a:t>Science de la vie et de la terre</a:t>
            </a: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53998"/>
          </a:xfrm>
          <a:prstGeom prst="rect">
            <a:avLst/>
          </a:prstGeom>
          <a:noFill/>
        </p:spPr>
        <p:txBody>
          <a:bodyPr wrap="square" rtlCol="0">
            <a:spAutoFit/>
          </a:bodyPr>
          <a:lstStyle/>
          <a:p>
            <a:pPr lvl="0"/>
            <a:r>
              <a:rPr lang="en-US" sz="3000" b="1" i="0" u="none" strike="noStrike" kern="0" cap="none" spc="0" baseline="0" dirty="0">
                <a:solidFill>
                  <a:srgbClr val="037A4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37A40"/>
              </a:solidFill>
              <a:uFillTx/>
              <a:latin typeface="Calibri" panose="020F0502020204030204" pitchFamily="34" charset="0"/>
              <a:cs typeface="Calibri" panose="020F0502020204030204" pitchFamily="34" charset="0"/>
            </a:endParaRPr>
          </a:p>
        </p:txBody>
      </p:sp>
      <p:sp>
        <p:nvSpPr>
          <p:cNvPr id="2" name="Espace réservé du texte 43">
            <a:extLst>
              <a:ext uri="{FF2B5EF4-FFF2-40B4-BE49-F238E27FC236}">
                <a16:creationId xmlns:a16="http://schemas.microsoft.com/office/drawing/2014/main" id="{7DEC17B5-AD7F-BD47-F7CF-DD89EBC16D6B}"/>
              </a:ext>
            </a:extLst>
          </p:cNvPr>
          <p:cNvSpPr>
            <a:spLocks noGrp="1"/>
          </p:cNvSpPr>
          <p:nvPr>
            <p:ph type="body" sz="quarter" idx="20"/>
          </p:nvPr>
        </p:nvSpPr>
        <p:spPr>
          <a:xfrm>
            <a:off x="2120815" y="4591216"/>
            <a:ext cx="4843667"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a:ea typeface="Calibri"/>
                <a:cs typeface="Calibri"/>
              </a:defRPr>
            </a:lvl1pPr>
          </a:lstStyle>
          <a:p>
            <a:pPr lvl="0"/>
            <a:endParaRPr lang="fr-FR" dirty="0"/>
          </a:p>
        </p:txBody>
      </p:sp>
      <p:sp>
        <p:nvSpPr>
          <p:cNvPr id="5" name="Espace réservé du texte 43">
            <a:extLst>
              <a:ext uri="{FF2B5EF4-FFF2-40B4-BE49-F238E27FC236}">
                <a16:creationId xmlns:a16="http://schemas.microsoft.com/office/drawing/2014/main" id="{DD979FC7-7D7A-BA7E-4DF0-D43F0F90D5D7}"/>
              </a:ext>
            </a:extLst>
          </p:cNvPr>
          <p:cNvSpPr>
            <a:spLocks noGrp="1"/>
          </p:cNvSpPr>
          <p:nvPr>
            <p:ph type="body" sz="quarter" idx="22" hasCustomPrompt="1"/>
          </p:nvPr>
        </p:nvSpPr>
        <p:spPr>
          <a:xfrm>
            <a:off x="271217" y="4591216"/>
            <a:ext cx="1288409"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a:ea typeface="Calibri"/>
                <a:cs typeface="Calibri"/>
              </a:defRPr>
            </a:lvl1pPr>
          </a:lstStyle>
          <a:p>
            <a:pPr lvl="0"/>
            <a:r>
              <a:rPr lang="en-US" dirty="0"/>
              <a:t>Chapitre 2</a:t>
            </a:r>
            <a:endParaRPr lang="fr-FR" dirty="0"/>
          </a:p>
        </p:txBody>
      </p:sp>
      <p:sp>
        <p:nvSpPr>
          <p:cNvPr id="6" name="Espace réservé du texte 43">
            <a:extLst>
              <a:ext uri="{FF2B5EF4-FFF2-40B4-BE49-F238E27FC236}">
                <a16:creationId xmlns:a16="http://schemas.microsoft.com/office/drawing/2014/main" id="{9A565E53-78F6-3990-8269-7E3C33DC136E}"/>
              </a:ext>
            </a:extLst>
          </p:cNvPr>
          <p:cNvSpPr>
            <a:spLocks noGrp="1"/>
          </p:cNvSpPr>
          <p:nvPr>
            <p:ph type="body" sz="quarter" idx="23" hasCustomPrompt="1"/>
          </p:nvPr>
        </p:nvSpPr>
        <p:spPr>
          <a:xfrm>
            <a:off x="271217" y="5288319"/>
            <a:ext cx="1288409"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a:ea typeface="Calibri"/>
                <a:cs typeface="Calibri"/>
              </a:defRPr>
            </a:lvl1pPr>
          </a:lstStyle>
          <a:p>
            <a:pPr lvl="0"/>
            <a:r>
              <a:rPr lang="fr-FR" sz="1800" b="1" dirty="0">
                <a:solidFill>
                  <a:srgbClr val="FFFFFF"/>
                </a:solidFill>
                <a:latin typeface="Calibri"/>
                <a:ea typeface="Calibri"/>
                <a:cs typeface="Calibri"/>
              </a:rPr>
              <a:t>Tâche</a:t>
            </a:r>
            <a:r>
              <a:rPr lang="en-US" dirty="0"/>
              <a:t> 1</a:t>
            </a:r>
            <a:endParaRPr lang="fr-FR" dirty="0"/>
          </a:p>
        </p:txBody>
      </p:sp>
      <p:sp>
        <p:nvSpPr>
          <p:cNvPr id="10" name="Espace réservé du texte 43">
            <a:extLst>
              <a:ext uri="{FF2B5EF4-FFF2-40B4-BE49-F238E27FC236}">
                <a16:creationId xmlns:a16="http://schemas.microsoft.com/office/drawing/2014/main" id="{9D40EE84-97BD-1D2C-C9FD-BC704A6339F3}"/>
              </a:ext>
            </a:extLst>
          </p:cNvPr>
          <p:cNvSpPr>
            <a:spLocks noGrp="1"/>
          </p:cNvSpPr>
          <p:nvPr>
            <p:ph type="body" sz="quarter" idx="24"/>
          </p:nvPr>
        </p:nvSpPr>
        <p:spPr>
          <a:xfrm>
            <a:off x="2120815" y="5288319"/>
            <a:ext cx="4843667" cy="521999"/>
          </a:xfrm>
        </p:spPr>
        <p:txBody>
          <a:bodyPr anchor="ctr">
            <a:norm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stStyle>
          <a:p>
            <a:pPr marL="0" marR="0" lvl="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fr-FR" dirty="0"/>
          </a:p>
        </p:txBody>
      </p:sp>
      <p:pic>
        <p:nvPicPr>
          <p:cNvPr id="3" name="Image 16">
            <a:extLst>
              <a:ext uri="{FF2B5EF4-FFF2-40B4-BE49-F238E27FC236}">
                <a16:creationId xmlns:a16="http://schemas.microsoft.com/office/drawing/2014/main" id="{90524A8E-E48F-3EF0-D60C-1776D259D3BC}"/>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10000" b="98780" l="4112" r="93586">
                        <a14:foregroundMark x1="23684" y1="23902" x2="23684" y2="23902"/>
                        <a14:foregroundMark x1="23684" y1="23902" x2="22204" y2="56098"/>
                        <a14:foregroundMark x1="22204" y1="56098" x2="43257" y2="40000"/>
                        <a14:foregroundMark x1="43257" y1="40000" x2="66118" y2="34146"/>
                        <a14:foregroundMark x1="66118" y1="34146" x2="53618" y2="34634"/>
                        <a14:foregroundMark x1="53618" y1="34634" x2="52632" y2="54146"/>
                        <a14:foregroundMark x1="52632" y1="54146" x2="61184" y2="35854"/>
                        <a14:foregroundMark x1="61184" y1="35854" x2="68421" y2="52195"/>
                        <a14:foregroundMark x1="68421" y1="52195" x2="57237" y2="75854"/>
                        <a14:foregroundMark x1="57237" y1="75854" x2="69901" y2="75610"/>
                        <a14:foregroundMark x1="69901" y1="75610" x2="53289" y2="79512"/>
                        <a14:foregroundMark x1="53289" y1="79512" x2="77796" y2="81220"/>
                        <a14:foregroundMark x1="77796" y1="81220" x2="24342" y2="80000"/>
                        <a14:foregroundMark x1="24342" y1="80000" x2="11513" y2="88537"/>
                        <a14:foregroundMark x1="11513" y1="88537" x2="18586" y2="68049"/>
                        <a14:foregroundMark x1="18586" y1="68049" x2="31743" y2="70976"/>
                        <a14:foregroundMark x1="31743" y1="70976" x2="38322" y2="89024"/>
                        <a14:foregroundMark x1="38322" y1="89024" x2="38816" y2="92439"/>
                        <a14:foregroundMark x1="27632" y1="40000" x2="13322" y2="80976"/>
                        <a14:foregroundMark x1="13322" y1="80976" x2="37829" y2="47561"/>
                        <a14:foregroundMark x1="37829" y1="47561" x2="36349" y2="73659"/>
                        <a14:foregroundMark x1="36349" y1="73659" x2="33388" y2="54634"/>
                        <a14:foregroundMark x1="33388" y1="54634" x2="29605" y2="82683"/>
                        <a14:foregroundMark x1="29605" y1="82683" x2="12664" y2="87073"/>
                        <a14:foregroundMark x1="12664" y1="87073" x2="10691" y2="67805"/>
                        <a14:foregroundMark x1="10691" y1="67805" x2="7072" y2="94390"/>
                        <a14:foregroundMark x1="7072" y1="94390" x2="19901" y2="88293"/>
                        <a14:foregroundMark x1="19901" y1="88293" x2="30921" y2="92927"/>
                        <a14:foregroundMark x1="30921" y1="92927" x2="67270" y2="85610"/>
                        <a14:foregroundMark x1="67270" y1="85610" x2="79276" y2="90732"/>
                        <a14:foregroundMark x1="79276" y1="90732" x2="45724" y2="96098"/>
                        <a14:foregroundMark x1="45724" y1="96098" x2="66612" y2="92195"/>
                        <a14:foregroundMark x1="66612" y1="92195" x2="76809" y2="69512"/>
                        <a14:foregroundMark x1="76809" y1="69512" x2="57730" y2="88537"/>
                        <a14:foregroundMark x1="57730" y1="88537" x2="25987" y2="93659"/>
                        <a14:foregroundMark x1="25987" y1="93659" x2="11678" y2="86098"/>
                        <a14:foregroundMark x1="11678" y1="86098" x2="30592" y2="48780"/>
                        <a14:foregroundMark x1="30592" y1="48780" x2="58553" y2="65366"/>
                        <a14:foregroundMark x1="58553" y1="65366" x2="70066" y2="64390"/>
                        <a14:foregroundMark x1="70066" y1="64390" x2="72862" y2="56098"/>
                        <a14:foregroundMark x1="21382" y1="35366" x2="5263" y2="85610"/>
                        <a14:foregroundMark x1="5263" y1="85610" x2="21053" y2="97073"/>
                        <a14:foregroundMark x1="21053" y1="97073" x2="45559" y2="93659"/>
                        <a14:foregroundMark x1="45559" y1="93659" x2="61678" y2="94878"/>
                        <a14:foregroundMark x1="61678" y1="94878" x2="87993" y2="93659"/>
                        <a14:foregroundMark x1="87993" y1="93659" x2="88158" y2="76585"/>
                        <a14:foregroundMark x1="88158" y1="76585" x2="80263" y2="61707"/>
                        <a14:foregroundMark x1="80263" y1="61707" x2="70395" y2="29268"/>
                        <a14:foregroundMark x1="70395" y1="29268" x2="60197" y2="19756"/>
                        <a14:foregroundMark x1="60197" y1="19756" x2="59211" y2="19756"/>
                        <a14:foregroundMark x1="15789" y1="30732" x2="5099" y2="56585"/>
                        <a14:foregroundMark x1="5099" y1="56585" x2="3618" y2="77561"/>
                        <a14:foregroundMark x1="3618" y1="77561" x2="7072" y2="93902"/>
                        <a14:foregroundMark x1="7072" y1="93902" x2="18750" y2="97805"/>
                        <a14:foregroundMark x1="18750" y1="97805" x2="26480" y2="97317"/>
                        <a14:foregroundMark x1="11349" y1="53415" x2="1151" y2="70488"/>
                        <a14:foregroundMark x1="1151" y1="70488" x2="4276" y2="87561"/>
                        <a14:foregroundMark x1="4276" y1="87561" x2="15625" y2="92195"/>
                        <a14:foregroundMark x1="15625" y1="92195" x2="15625" y2="92195"/>
                        <a14:foregroundMark x1="49671" y1="56341" x2="72533" y2="57561"/>
                        <a14:foregroundMark x1="72533" y1="57561" x2="73355" y2="77073"/>
                        <a14:foregroundMark x1="73355" y1="77073" x2="56250" y2="82439"/>
                        <a14:foregroundMark x1="56250" y1="82439" x2="50822" y2="61220"/>
                        <a14:foregroundMark x1="50822" y1="61220" x2="53125" y2="57073"/>
                        <a14:foregroundMark x1="69901" y1="61220" x2="60526" y2="74146"/>
                        <a14:foregroundMark x1="60526" y1="74146" x2="71875" y2="70000"/>
                        <a14:foregroundMark x1="71875" y1="70000" x2="68421" y2="61220"/>
                        <a14:foregroundMark x1="44901" y1="92683" x2="87500" y2="69512"/>
                        <a14:foregroundMark x1="87500" y1="69512" x2="93586" y2="87561"/>
                        <a14:foregroundMark x1="93586" y1="87561" x2="91941" y2="98780"/>
                        <a14:foregroundMark x1="75493" y1="58537" x2="76809" y2="41220"/>
                        <a14:foregroundMark x1="76809" y1="41220" x2="72204" y2="25854"/>
                        <a14:foregroundMark x1="72204" y1="25854" x2="60526" y2="23659"/>
                        <a14:foregroundMark x1="60526" y1="23659" x2="56743" y2="24878"/>
                      </a14:backgroundRemoval>
                    </a14:imgEffect>
                  </a14:imgLayer>
                </a14:imgProps>
              </a:ext>
            </a:extLst>
          </a:blip>
          <a:stretch>
            <a:fillRect/>
          </a:stretch>
        </p:blipFill>
        <p:spPr>
          <a:xfrm>
            <a:off x="7786894" y="3491604"/>
            <a:ext cx="4255186" cy="2869452"/>
          </a:xfrm>
          <a:prstGeom prst="rect">
            <a:avLst/>
          </a:prstGeom>
        </p:spPr>
      </p:pic>
      <p:sp>
        <p:nvSpPr>
          <p:cNvPr id="4" name="Google Shape;735;p98">
            <a:extLst>
              <a:ext uri="{FF2B5EF4-FFF2-40B4-BE49-F238E27FC236}">
                <a16:creationId xmlns:a16="http://schemas.microsoft.com/office/drawing/2014/main" id="{AA32DAC6-E40B-3260-CF4C-57F69A65368F}"/>
              </a:ext>
            </a:extLst>
          </p:cNvPr>
          <p:cNvSpPr/>
          <p:nvPr userDrawn="1"/>
        </p:nvSpPr>
        <p:spPr>
          <a:xfrm>
            <a:off x="1968787" y="4613885"/>
            <a:ext cx="66642" cy="479598"/>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2400" kern="0" noProof="0" dirty="0">
              <a:solidFill>
                <a:srgbClr val="FFFFFF"/>
              </a:solidFill>
              <a:latin typeface="Calibri"/>
              <a:ea typeface="Calibri"/>
              <a:cs typeface="Calibri"/>
            </a:endParaRPr>
          </a:p>
        </p:txBody>
      </p:sp>
      <p:sp>
        <p:nvSpPr>
          <p:cNvPr id="11" name="Google Shape;735;p98">
            <a:extLst>
              <a:ext uri="{FF2B5EF4-FFF2-40B4-BE49-F238E27FC236}">
                <a16:creationId xmlns:a16="http://schemas.microsoft.com/office/drawing/2014/main" id="{6706102D-42C9-61DB-F81D-8B81F55C8119}"/>
              </a:ext>
            </a:extLst>
          </p:cNvPr>
          <p:cNvSpPr/>
          <p:nvPr userDrawn="1"/>
        </p:nvSpPr>
        <p:spPr>
          <a:xfrm>
            <a:off x="1968787" y="5310990"/>
            <a:ext cx="66642" cy="479598"/>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2400" kern="0" noProof="0" dirty="0">
              <a:solidFill>
                <a:srgbClr val="FFFFFF"/>
              </a:solidFill>
              <a:latin typeface="Calibri"/>
              <a:ea typeface="Calibri"/>
              <a:cs typeface="Calibri"/>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e chapitr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a:t>
            </a:r>
            <a:r>
              <a:rPr lang="fr-FR" sz="3200" b="1" kern="0" dirty="0">
                <a:solidFill>
                  <a:srgbClr val="44546A"/>
                </a:solidFill>
                <a:latin typeface="Calibri"/>
                <a:cs typeface="Calibri"/>
              </a:rPr>
              <a:t>le chapitre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4" name="Google Shape;286;p29">
            <a:extLst>
              <a:ext uri="{FF2B5EF4-FFF2-40B4-BE49-F238E27FC236}">
                <a16:creationId xmlns:a16="http://schemas.microsoft.com/office/drawing/2014/main" id="{ABDCD58E-FB84-201F-97D0-4B520E132A8C}"/>
              </a:ext>
            </a:extLst>
          </p:cNvPr>
          <p:cNvSpPr>
            <a:spLocks/>
          </p:cNvSpPr>
          <p:nvPr userDrawn="1"/>
        </p:nvSpPr>
        <p:spPr>
          <a:xfrm>
            <a:off x="3132175" y="2873353"/>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defRPr/>
            </a:pPr>
            <a:endParaRPr lang="fr-FR" sz="2000" dirty="0">
              <a:solidFill>
                <a:prstClr val="black"/>
              </a:solidFill>
              <a:latin typeface="Calibri" panose="020F0502020204030204" pitchFamily="34" charset="0"/>
              <a:cs typeface="Calibri" panose="020F0502020204030204" pitchFamily="34" charset="0"/>
              <a:sym typeface="Arial"/>
            </a:endParaRPr>
          </a:p>
        </p:txBody>
      </p:sp>
      <p:sp>
        <p:nvSpPr>
          <p:cNvPr id="19" name="Google Shape;289;p29">
            <a:extLst>
              <a:ext uri="{FF2B5EF4-FFF2-40B4-BE49-F238E27FC236}">
                <a16:creationId xmlns:a16="http://schemas.microsoft.com/office/drawing/2014/main" id="{4017964E-FA83-761C-86B1-3E5647955B13}"/>
              </a:ext>
            </a:extLst>
          </p:cNvPr>
          <p:cNvSpPr>
            <a:spLocks/>
          </p:cNvSpPr>
          <p:nvPr userDrawn="1"/>
        </p:nvSpPr>
        <p:spPr>
          <a:xfrm>
            <a:off x="1703823" y="2873356"/>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dirty="0">
              <a:solidFill>
                <a:prstClr val="black"/>
              </a:solidFill>
              <a:latin typeface="Calibri" panose="020F0502020204030204" pitchFamily="34" charset="0"/>
              <a:cs typeface="Calibri" panose="020F0502020204030204" pitchFamily="34" charset="0"/>
              <a:sym typeface="Arial"/>
            </a:endParaRPr>
          </a:p>
        </p:txBody>
      </p:sp>
      <p:sp>
        <p:nvSpPr>
          <p:cNvPr id="25" name="Rectangle 24">
            <a:extLst>
              <a:ext uri="{FF2B5EF4-FFF2-40B4-BE49-F238E27FC236}">
                <a16:creationId xmlns:a16="http://schemas.microsoft.com/office/drawing/2014/main" id="{E2D8B298-C52A-F641-FE46-F63A5D014E5F}"/>
              </a:ext>
            </a:extLst>
          </p:cNvPr>
          <p:cNvSpPr>
            <a:spLocks/>
          </p:cNvSpPr>
          <p:nvPr userDrawn="1"/>
        </p:nvSpPr>
        <p:spPr>
          <a:xfrm>
            <a:off x="948074" y="1308144"/>
            <a:ext cx="10321337" cy="554477"/>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fr-FR" sz="2800" b="1" dirty="0">
              <a:solidFill>
                <a:prstClr val="white"/>
              </a:solidFill>
              <a:latin typeface="Calibri" panose="020F0502020204030204" pitchFamily="34" charset="0"/>
              <a:cs typeface="Calibri" panose="020F050202020403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a:spLocks noGrp="1"/>
          </p:cNvSpPr>
          <p:nvPr>
            <p:ph type="body" sz="quarter" idx="12" hasCustomPrompt="1"/>
          </p:nvPr>
        </p:nvSpPr>
        <p:spPr>
          <a:xfrm>
            <a:off x="956582" y="1308064"/>
            <a:ext cx="10321200" cy="554400"/>
          </a:xfrm>
        </p:spPr>
        <p:txBody>
          <a:bodyPr/>
          <a:lstStyle>
            <a:lvl1pPr>
              <a:buNone/>
              <a:defRPr sz="2800" b="1">
                <a:solidFill>
                  <a:schemeClr val="bg1"/>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lvl="0"/>
            <a:r>
              <a:rPr lang="en-US" dirty="0"/>
              <a:t>Chapitre 1 : Relations vivant-vivant</a:t>
            </a:r>
            <a:endParaRPr lang="fr-FR" dirty="0"/>
          </a:p>
        </p:txBody>
      </p:sp>
      <p:sp>
        <p:nvSpPr>
          <p:cNvPr id="33" name="Text Placeholder 30">
            <a:extLst>
              <a:ext uri="{FF2B5EF4-FFF2-40B4-BE49-F238E27FC236}">
                <a16:creationId xmlns:a16="http://schemas.microsoft.com/office/drawing/2014/main" id="{74B77D63-73E9-1593-011E-46752471AACE}"/>
              </a:ext>
            </a:extLst>
          </p:cNvPr>
          <p:cNvSpPr>
            <a:spLocks noGrp="1"/>
          </p:cNvSpPr>
          <p:nvPr>
            <p:ph type="body" sz="quarter" idx="14" hasCustomPrompt="1"/>
          </p:nvPr>
        </p:nvSpPr>
        <p:spPr>
          <a:xfrm>
            <a:off x="1703823" y="2873199"/>
            <a:ext cx="1227600" cy="734400"/>
          </a:xfrm>
        </p:spPr>
        <p:txBody>
          <a:bodyPr anchor="ctr"/>
          <a:lstStyle>
            <a:lvl1pPr algn="ctr">
              <a:buNone/>
              <a:defRPr sz="2000" b="0">
                <a:solidFill>
                  <a:schemeClr val="tx1"/>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algn="ctr" defTabSz="685783"/>
            <a:r>
              <a:rPr lang="fr-FR" sz="2000" dirty="0">
                <a:solidFill>
                  <a:prstClr val="black"/>
                </a:solidFill>
                <a:latin typeface="Calibri" panose="020F0502020204030204" pitchFamily="34" charset="0"/>
                <a:cs typeface="Calibri" panose="020F0502020204030204" pitchFamily="34" charset="0"/>
                <a:sym typeface="Arial"/>
              </a:rPr>
              <a:t>Tâche 1</a:t>
            </a:r>
          </a:p>
        </p:txBody>
      </p:sp>
      <p:sp>
        <p:nvSpPr>
          <p:cNvPr id="36" name="Text Placeholder 30">
            <a:extLst>
              <a:ext uri="{FF2B5EF4-FFF2-40B4-BE49-F238E27FC236}">
                <a16:creationId xmlns:a16="http://schemas.microsoft.com/office/drawing/2014/main" id="{5F879908-CFB2-F5B3-9CE2-A65F5F3E6223}"/>
              </a:ext>
            </a:extLst>
          </p:cNvPr>
          <p:cNvSpPr>
            <a:spLocks noGrp="1"/>
          </p:cNvSpPr>
          <p:nvPr>
            <p:ph type="body" sz="quarter" idx="17" hasCustomPrompt="1"/>
          </p:nvPr>
        </p:nvSpPr>
        <p:spPr>
          <a:xfrm>
            <a:off x="3139379" y="2873199"/>
            <a:ext cx="8144401" cy="734400"/>
          </a:xfrm>
        </p:spPr>
        <p:txBody>
          <a:bodyPr anchor="ctr"/>
          <a:lstStyle>
            <a:lvl1pPr algn="ctr">
              <a:buNone/>
              <a:defRPr sz="2000" b="0">
                <a:solidFill>
                  <a:schemeClr val="tx1"/>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algn="ctr" defTabSz="685783">
              <a:defRPr/>
            </a:pPr>
            <a:r>
              <a:rPr lang="fr-FR" sz="2000" dirty="0">
                <a:solidFill>
                  <a:prstClr val="black"/>
                </a:solidFill>
                <a:latin typeface="Calibri" panose="020F0502020204030204" pitchFamily="34" charset="0"/>
                <a:cs typeface="Calibri" panose="020F0502020204030204" pitchFamily="34" charset="0"/>
                <a:sym typeface="Arial"/>
              </a:rPr>
              <a:t>Identifier le type de relation d’exploitation et ses caractéristiques</a:t>
            </a:r>
          </a:p>
        </p:txBody>
      </p:sp>
      <p:sp>
        <p:nvSpPr>
          <p:cNvPr id="6" name="Rectangle 5">
            <a:extLst>
              <a:ext uri="{FF2B5EF4-FFF2-40B4-BE49-F238E27FC236}">
                <a16:creationId xmlns:a16="http://schemas.microsoft.com/office/drawing/2014/main" id="{F89CEE65-9627-A065-406C-D0416F5E70D1}"/>
              </a:ext>
            </a:extLst>
          </p:cNvPr>
          <p:cNvSpPr>
            <a:spLocks/>
          </p:cNvSpPr>
          <p:nvPr userDrawn="1"/>
        </p:nvSpPr>
        <p:spPr>
          <a:xfrm>
            <a:off x="1339721" y="2120717"/>
            <a:ext cx="9898863" cy="494615"/>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fr-FR" sz="2800" b="1" dirty="0">
              <a:solidFill>
                <a:prstClr val="white"/>
              </a:solidFill>
              <a:latin typeface="Calibri" panose="020F0502020204030204" pitchFamily="34" charset="0"/>
              <a:cs typeface="Calibri" panose="020F0502020204030204" pitchFamily="34" charset="0"/>
              <a:sym typeface="Arial"/>
            </a:endParaRPr>
          </a:p>
        </p:txBody>
      </p:sp>
      <p:sp>
        <p:nvSpPr>
          <p:cNvPr id="7" name="Text Placeholder 30">
            <a:extLst>
              <a:ext uri="{FF2B5EF4-FFF2-40B4-BE49-F238E27FC236}">
                <a16:creationId xmlns:a16="http://schemas.microsoft.com/office/drawing/2014/main" id="{5C1F621F-48A7-3B73-016A-666E38883073}"/>
              </a:ext>
            </a:extLst>
          </p:cNvPr>
          <p:cNvSpPr>
            <a:spLocks noGrp="1"/>
          </p:cNvSpPr>
          <p:nvPr>
            <p:ph type="body" sz="quarter" idx="24" hasCustomPrompt="1"/>
          </p:nvPr>
        </p:nvSpPr>
        <p:spPr>
          <a:xfrm>
            <a:off x="1348223" y="2120637"/>
            <a:ext cx="9898732" cy="494546"/>
          </a:xfrm>
        </p:spPr>
        <p:txBody>
          <a:bodyPr/>
          <a:lstStyle>
            <a:lvl1pPr>
              <a:buNone/>
              <a:defRPr sz="2800" b="1">
                <a:solidFill>
                  <a:schemeClr val="bg1"/>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lvl="0"/>
            <a:r>
              <a:rPr lang="en-US" dirty="0" err="1"/>
              <a:t>Séquence</a:t>
            </a:r>
            <a:r>
              <a:rPr lang="en-US" dirty="0"/>
              <a:t> 1 : Relations </a:t>
            </a:r>
            <a:r>
              <a:rPr lang="en-US" dirty="0" err="1"/>
              <a:t>d’exploitation</a:t>
            </a:r>
            <a:endParaRPr lang="en-US" dirty="0"/>
          </a:p>
        </p:txBody>
      </p:sp>
      <p:sp>
        <p:nvSpPr>
          <p:cNvPr id="9" name="Google Shape;286;p29">
            <a:extLst>
              <a:ext uri="{FF2B5EF4-FFF2-40B4-BE49-F238E27FC236}">
                <a16:creationId xmlns:a16="http://schemas.microsoft.com/office/drawing/2014/main" id="{4D9B2296-F4A8-F01C-635B-95350C14B275}"/>
              </a:ext>
            </a:extLst>
          </p:cNvPr>
          <p:cNvSpPr>
            <a:spLocks/>
          </p:cNvSpPr>
          <p:nvPr userDrawn="1"/>
        </p:nvSpPr>
        <p:spPr>
          <a:xfrm>
            <a:off x="3140677" y="4683091"/>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1" tIns="34271" rIns="68571" bIns="34271" anchor="ctr" anchorCtr="0" compatLnSpc="1">
            <a:noAutofit/>
          </a:bodyPr>
          <a:lstStyle/>
          <a:p>
            <a:pPr algn="ctr" defTabSz="685783">
              <a:defRPr/>
            </a:pPr>
            <a:endParaRPr lang="fr-FR" sz="2000" dirty="0">
              <a:solidFill>
                <a:schemeClr val="bg2"/>
              </a:solidFill>
              <a:latin typeface="Calibri" panose="020F0502020204030204" pitchFamily="34" charset="0"/>
              <a:cs typeface="Calibri" panose="020F0502020204030204" pitchFamily="34" charset="0"/>
              <a:sym typeface="Arial"/>
            </a:endParaRPr>
          </a:p>
        </p:txBody>
      </p:sp>
      <p:sp>
        <p:nvSpPr>
          <p:cNvPr id="10" name="Google Shape;289;p29">
            <a:extLst>
              <a:ext uri="{FF2B5EF4-FFF2-40B4-BE49-F238E27FC236}">
                <a16:creationId xmlns:a16="http://schemas.microsoft.com/office/drawing/2014/main" id="{82EC8553-22FA-A547-D471-3AF6D6395AAE}"/>
              </a:ext>
            </a:extLst>
          </p:cNvPr>
          <p:cNvSpPr>
            <a:spLocks/>
          </p:cNvSpPr>
          <p:nvPr userDrawn="1"/>
        </p:nvSpPr>
        <p:spPr>
          <a:xfrm>
            <a:off x="1702674" y="468293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dirty="0">
              <a:solidFill>
                <a:schemeClr val="bg2"/>
              </a:solidFill>
              <a:latin typeface="Calibri" panose="020F0502020204030204" pitchFamily="34" charset="0"/>
              <a:cs typeface="Calibri" panose="020F0502020204030204" pitchFamily="34" charset="0"/>
              <a:sym typeface="Arial"/>
            </a:endParaRPr>
          </a:p>
        </p:txBody>
      </p:sp>
      <p:sp>
        <p:nvSpPr>
          <p:cNvPr id="11" name="Text Placeholder 30">
            <a:extLst>
              <a:ext uri="{FF2B5EF4-FFF2-40B4-BE49-F238E27FC236}">
                <a16:creationId xmlns:a16="http://schemas.microsoft.com/office/drawing/2014/main" id="{6CD6B33D-72A6-DA03-1907-6091D0506918}"/>
              </a:ext>
            </a:extLst>
          </p:cNvPr>
          <p:cNvSpPr>
            <a:spLocks noGrp="1"/>
          </p:cNvSpPr>
          <p:nvPr>
            <p:ph type="body" sz="quarter" idx="25" hasCustomPrompt="1"/>
          </p:nvPr>
        </p:nvSpPr>
        <p:spPr>
          <a:xfrm>
            <a:off x="1702674" y="4682780"/>
            <a:ext cx="1227600" cy="734400"/>
          </a:xfrm>
        </p:spPr>
        <p:txBody>
          <a:bodyPr anchor="ctr"/>
          <a:lstStyle>
            <a:lvl1pPr algn="ctr">
              <a:buNone/>
              <a:defRPr sz="2000" b="0">
                <a:solidFill>
                  <a:schemeClr val="bg2"/>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algn="ctr" defTabSz="685783"/>
            <a:r>
              <a:rPr lang="fr-FR" sz="2000" dirty="0">
                <a:solidFill>
                  <a:prstClr val="black"/>
                </a:solidFill>
                <a:latin typeface="Calibri" panose="020F0502020204030204" pitchFamily="34" charset="0"/>
                <a:cs typeface="Calibri" panose="020F0502020204030204" pitchFamily="34" charset="0"/>
                <a:sym typeface="Arial"/>
              </a:rPr>
              <a:t>Tâche 2</a:t>
            </a:r>
          </a:p>
        </p:txBody>
      </p:sp>
      <p:sp>
        <p:nvSpPr>
          <p:cNvPr id="12" name="Text Placeholder 30">
            <a:extLst>
              <a:ext uri="{FF2B5EF4-FFF2-40B4-BE49-F238E27FC236}">
                <a16:creationId xmlns:a16="http://schemas.microsoft.com/office/drawing/2014/main" id="{60559DCE-9034-76AA-7F03-AD960D4C0BC4}"/>
              </a:ext>
            </a:extLst>
          </p:cNvPr>
          <p:cNvSpPr>
            <a:spLocks noGrp="1"/>
          </p:cNvSpPr>
          <p:nvPr>
            <p:ph type="body" sz="quarter" idx="26" hasCustomPrompt="1"/>
          </p:nvPr>
        </p:nvSpPr>
        <p:spPr>
          <a:xfrm>
            <a:off x="3147881" y="4682937"/>
            <a:ext cx="8144401" cy="734400"/>
          </a:xfrm>
        </p:spPr>
        <p:txBody>
          <a:bodyPr anchor="ctr"/>
          <a:lstStyle>
            <a:lvl1pPr algn="ctr">
              <a:buNone/>
              <a:defRPr sz="2000" b="0">
                <a:solidFill>
                  <a:schemeClr val="bg2"/>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algn="ctr" defTabSz="685783">
              <a:defRPr/>
            </a:pPr>
            <a:r>
              <a:rPr lang="fr-FR" sz="2000" dirty="0">
                <a:solidFill>
                  <a:prstClr val="black"/>
                </a:solidFill>
                <a:latin typeface="Calibri" panose="020F0502020204030204" pitchFamily="34" charset="0"/>
                <a:cs typeface="Calibri" panose="020F0502020204030204" pitchFamily="34" charset="0"/>
                <a:sym typeface="Arial"/>
              </a:rPr>
              <a:t>Identifier le type de relation de compétition ou mutualisme et leurs caractéristiques.</a:t>
            </a:r>
          </a:p>
        </p:txBody>
      </p:sp>
      <p:sp>
        <p:nvSpPr>
          <p:cNvPr id="13" name="Rectangle 12">
            <a:extLst>
              <a:ext uri="{FF2B5EF4-FFF2-40B4-BE49-F238E27FC236}">
                <a16:creationId xmlns:a16="http://schemas.microsoft.com/office/drawing/2014/main" id="{31D96935-9C28-F26E-BED5-5A912445CB69}"/>
              </a:ext>
            </a:extLst>
          </p:cNvPr>
          <p:cNvSpPr>
            <a:spLocks/>
          </p:cNvSpPr>
          <p:nvPr userDrawn="1"/>
        </p:nvSpPr>
        <p:spPr>
          <a:xfrm>
            <a:off x="1348223" y="3930455"/>
            <a:ext cx="9898863" cy="494615"/>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fr-FR" sz="2800" b="1" dirty="0">
              <a:solidFill>
                <a:prstClr val="white"/>
              </a:solidFill>
              <a:latin typeface="Calibri" panose="020F0502020204030204" pitchFamily="34" charset="0"/>
              <a:cs typeface="Calibri" panose="020F0502020204030204" pitchFamily="34" charset="0"/>
              <a:sym typeface="Arial"/>
            </a:endParaRPr>
          </a:p>
        </p:txBody>
      </p:sp>
      <p:sp>
        <p:nvSpPr>
          <p:cNvPr id="14" name="Text Placeholder 30">
            <a:extLst>
              <a:ext uri="{FF2B5EF4-FFF2-40B4-BE49-F238E27FC236}">
                <a16:creationId xmlns:a16="http://schemas.microsoft.com/office/drawing/2014/main" id="{31D148C6-5492-AED5-7F54-3E33BB132E1D}"/>
              </a:ext>
            </a:extLst>
          </p:cNvPr>
          <p:cNvSpPr>
            <a:spLocks noGrp="1"/>
          </p:cNvSpPr>
          <p:nvPr>
            <p:ph type="body" sz="quarter" idx="27" hasCustomPrompt="1"/>
          </p:nvPr>
        </p:nvSpPr>
        <p:spPr>
          <a:xfrm>
            <a:off x="1356725" y="3930375"/>
            <a:ext cx="9898732" cy="494546"/>
          </a:xfrm>
        </p:spPr>
        <p:txBody>
          <a:bodyPr/>
          <a:lstStyle>
            <a:lvl1pPr>
              <a:buNone/>
              <a:defRPr sz="2800" b="1">
                <a:solidFill>
                  <a:schemeClr val="bg1"/>
                </a:solidFill>
                <a:latin typeface="Calibri" panose="020F0502020204030204" pitchFamily="34" charset="0"/>
                <a:cs typeface="Calibri" panose="020F0502020204030204" pitchFamily="34" charset="0"/>
              </a:defRPr>
            </a:lvl1pPr>
            <a:lvl2pPr>
              <a:defRPr sz="1800" b="1">
                <a:solidFill>
                  <a:schemeClr val="bg1"/>
                </a:solidFill>
                <a:latin typeface="Calibri" panose="020F0502020204030204" pitchFamily="34" charset="0"/>
                <a:cs typeface="Calibri" panose="020F0502020204030204" pitchFamily="34" charset="0"/>
              </a:defRPr>
            </a:lvl2pPr>
            <a:lvl3pPr>
              <a:defRPr sz="1800" b="1">
                <a:solidFill>
                  <a:schemeClr val="bg1"/>
                </a:solidFill>
                <a:latin typeface="Calibri" panose="020F0502020204030204" pitchFamily="34" charset="0"/>
                <a:cs typeface="Calibri" panose="020F0502020204030204" pitchFamily="34" charset="0"/>
              </a:defRPr>
            </a:lvl3pPr>
            <a:lvl4pPr>
              <a:defRPr sz="1800" b="1">
                <a:solidFill>
                  <a:schemeClr val="bg1"/>
                </a:solidFill>
                <a:latin typeface="Calibri" panose="020F0502020204030204" pitchFamily="34" charset="0"/>
                <a:cs typeface="Calibri" panose="020F0502020204030204" pitchFamily="34" charset="0"/>
              </a:defRPr>
            </a:lvl4pPr>
            <a:lvl5pPr>
              <a:defRPr sz="1800" b="1">
                <a:solidFill>
                  <a:schemeClr val="bg1"/>
                </a:solidFill>
                <a:latin typeface="Calibri" panose="020F0502020204030204" pitchFamily="34" charset="0"/>
                <a:cs typeface="Calibri" panose="020F0502020204030204" pitchFamily="34" charset="0"/>
              </a:defRPr>
            </a:lvl5pPr>
          </a:lstStyle>
          <a:p>
            <a:pPr lvl="0"/>
            <a:r>
              <a:rPr lang="en-US" dirty="0" err="1"/>
              <a:t>Séquence</a:t>
            </a:r>
            <a:r>
              <a:rPr lang="en-US" dirty="0"/>
              <a:t> 2 : </a:t>
            </a:r>
            <a:r>
              <a:rPr lang="fr-FR" dirty="0"/>
              <a:t>Relations de compétition et de mutualisme</a:t>
            </a:r>
            <a:endParaRPr lang="en-US" dirty="0"/>
          </a:p>
        </p:txBody>
      </p:sp>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8"/>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05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ité préparatoir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4995540" y="2500904"/>
            <a:ext cx="5985399" cy="814262"/>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Activité préparatoire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2505268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lide declaration de l'objectif">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3247602"/>
            <a:ext cx="11174095" cy="3153198"/>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capture d’écran illustrant la tâche ciblée par cet objectif</a:t>
            </a:r>
          </a:p>
          <a:p>
            <a:pPr lvl="0"/>
            <a:endParaRPr lang="fr-FR" dirty="0"/>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2054;p38">
            <a:extLst>
              <a:ext uri="{FF2B5EF4-FFF2-40B4-BE49-F238E27FC236}">
                <a16:creationId xmlns:a16="http://schemas.microsoft.com/office/drawing/2014/main" id="{E68972AD-29C5-3385-642B-0C5308EE8844}"/>
              </a:ext>
            </a:extLst>
          </p:cNvPr>
          <p:cNvSpPr/>
          <p:nvPr userDrawn="1"/>
        </p:nvSpPr>
        <p:spPr>
          <a:xfrm>
            <a:off x="1396677" y="1831580"/>
            <a:ext cx="9651623" cy="830997"/>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sz="2400" dirty="0">
              <a:latin typeface="Calibri" panose="020F0502020204030204" pitchFamily="34" charset="0"/>
              <a:cs typeface="Calibri" panose="020F0502020204030204" pitchFamily="34" charset="0"/>
            </a:endParaRPr>
          </a:p>
        </p:txBody>
      </p:sp>
      <p:pic>
        <p:nvPicPr>
          <p:cNvPr id="4" name="Image 15">
            <a:extLst>
              <a:ext uri="{FF2B5EF4-FFF2-40B4-BE49-F238E27FC236}">
                <a16:creationId xmlns:a16="http://schemas.microsoft.com/office/drawing/2014/main" id="{ED85EDE7-D9A6-2F96-809C-0BCE91611A1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0238" y="1567130"/>
            <a:ext cx="805544" cy="805544"/>
          </a:xfrm>
          <a:prstGeom prst="rect">
            <a:avLst/>
          </a:prstGeom>
          <a:ln>
            <a:noFill/>
          </a:ln>
        </p:spPr>
      </p:pic>
      <p:sp>
        <p:nvSpPr>
          <p:cNvPr id="10" name="Text Placeholder 9">
            <a:extLst>
              <a:ext uri="{FF2B5EF4-FFF2-40B4-BE49-F238E27FC236}">
                <a16:creationId xmlns:a16="http://schemas.microsoft.com/office/drawing/2014/main" id="{6AFD452F-0A61-50AE-900C-126871647602}"/>
              </a:ext>
            </a:extLst>
          </p:cNvPr>
          <p:cNvSpPr>
            <a:spLocks noGrp="1"/>
          </p:cNvSpPr>
          <p:nvPr>
            <p:ph type="body" sz="quarter" idx="12" hasCustomPrompt="1"/>
          </p:nvPr>
        </p:nvSpPr>
        <p:spPr>
          <a:xfrm>
            <a:off x="2212975" y="1831975"/>
            <a:ext cx="8582025" cy="819150"/>
          </a:xfrm>
        </p:spPr>
        <p:txBody>
          <a:bodyPr/>
          <a:lstStyle>
            <a:lvl1pPr>
              <a:buNone/>
              <a:defRPr sz="2000">
                <a:latin typeface="Calibri" panose="020F0502020204030204" pitchFamily="34" charset="0"/>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fr-FR" dirty="0"/>
              <a:t>Identifier le type de relation d’exploitation entre deux êtres vivants dans un écosystème donné.</a:t>
            </a:r>
          </a:p>
        </p:txBody>
      </p:sp>
    </p:spTree>
    <p:extLst>
      <p:ext uri="{BB962C8B-B14F-4D97-AF65-F5344CB8AC3E}">
        <p14:creationId xmlns:p14="http://schemas.microsoft.com/office/powerpoint/2010/main" val="27372312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Notions clé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C00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C00000"/>
            </a:solidFill>
            <a:ln cap="flat">
              <a:solidFill>
                <a:srgbClr val="C00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C00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C00000"/>
          </a:solidFill>
          <a:ln w="25402" cap="flat">
            <a:solidFill>
              <a:srgbClr val="C00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C00000"/>
          </a:solidFill>
          <a:ln cap="flat">
            <a:solidFill>
              <a:srgbClr val="C00000"/>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M</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C00000"/>
                </a:solidFill>
                <a:uFillTx/>
                <a:latin typeface="Calibri" panose="020F0502020204030204" pitchFamily="34" charset="0"/>
                <a:ea typeface="+mn-ea"/>
                <a:cs typeface="Calibri" panose="020F0502020204030204" pitchFamily="34" charset="0"/>
              </a:rPr>
              <a:t>Introduction de notions clés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204787" y="2396885"/>
            <a:ext cx="2432604" cy="2432604"/>
          </a:xfrm>
          <a:prstGeom prst="rect">
            <a:avLst/>
          </a:prstGeom>
        </p:spPr>
      </p:pic>
    </p:spTree>
    <p:extLst>
      <p:ext uri="{BB962C8B-B14F-4D97-AF65-F5344CB8AC3E}">
        <p14:creationId xmlns:p14="http://schemas.microsoft.com/office/powerpoint/2010/main" val="10822948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âche principa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C00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C00000"/>
            </a:solidFill>
            <a:ln cap="flat">
              <a:solidFill>
                <a:srgbClr val="C00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C00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C00000"/>
          </a:solidFill>
          <a:ln w="25402" cap="flat">
            <a:solidFill>
              <a:srgbClr val="C00000"/>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C00000"/>
          </a:solidFill>
          <a:ln cap="flat">
            <a:solidFill>
              <a:srgbClr val="C00000"/>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M</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C00000"/>
                </a:solidFill>
                <a:uFillTx/>
                <a:latin typeface="Calibri" panose="020F0502020204030204" pitchFamily="34" charset="0"/>
                <a:ea typeface="+mn-ea"/>
                <a:cs typeface="Calibri" panose="020F0502020204030204" pitchFamily="34" charset="0"/>
              </a:rPr>
              <a:t>Modelage de la tâche principale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204787" y="2396885"/>
            <a:ext cx="2432604" cy="2432604"/>
          </a:xfrm>
          <a:prstGeom prst="rect">
            <a:avLst/>
          </a:prstGeom>
        </p:spPr>
      </p:pic>
    </p:spTree>
    <p:extLst>
      <p:ext uri="{BB962C8B-B14F-4D97-AF65-F5344CB8AC3E}">
        <p14:creationId xmlns:p14="http://schemas.microsoft.com/office/powerpoint/2010/main" val="28068349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B, 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4">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B, 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8979409" y="5148686"/>
            <a:ext cx="1488776"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A, l'exercice à travailler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860537" y="5229083"/>
            <a:ext cx="1499616"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05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7735030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31/01/2026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41167230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31/01/2026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3949795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31/01/2026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31/01/2026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31/01/2026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31/01/2026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31/01/2026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31/01/2026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31/01/2026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31/01/2026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31/01/2026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9">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31/01/2026</a:t>
            </a:fld>
            <a:endParaRPr lang="fr-FR"/>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703" r:id="rId19"/>
    <p:sldLayoutId id="2147483687" r:id="rId20"/>
    <p:sldLayoutId id="2147483688" r:id="rId21"/>
    <p:sldLayoutId id="2147483689" r:id="rId22"/>
    <p:sldLayoutId id="2147483699" r:id="rId23"/>
    <p:sldLayoutId id="2147483690" r:id="rId24"/>
    <p:sldLayoutId id="2147483704" r:id="rId25"/>
    <p:sldLayoutId id="2147483705" r:id="rId26"/>
    <p:sldLayoutId id="2147483691" r:id="rId27"/>
    <p:sldLayoutId id="2147483692" r:id="rId28"/>
    <p:sldLayoutId id="2147483693" r:id="rId29"/>
    <p:sldLayoutId id="2147483694" r:id="rId30"/>
    <p:sldLayoutId id="2147483695" r:id="rId31"/>
    <p:sldLayoutId id="2147483696" r:id="rId32"/>
    <p:sldLayoutId id="2147483697" r:id="rId33"/>
    <p:sldLayoutId id="2147483702" r:id="rId34"/>
    <p:sldLayoutId id="2147483700" r:id="rId35"/>
    <p:sldLayoutId id="2147483701" r:id="rId36"/>
    <p:sldLayoutId id="2147483682" r:id="rId37"/>
    <p:sldLayoutId id="2147483683" r:id="rId38"/>
    <p:sldLayoutId id="2147483653" r:id="rId39"/>
    <p:sldLayoutId id="2147483654" r:id="rId40"/>
    <p:sldLayoutId id="2147483655" r:id="rId41"/>
    <p:sldLayoutId id="2147483656" r:id="rId42"/>
    <p:sldLayoutId id="2147483657" r:id="rId43"/>
    <p:sldLayoutId id="2147483658" r:id="rId44"/>
    <p:sldLayoutId id="2147483659" r:id="rId4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5.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26.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21.png"/><Relationship Id="rId7" Type="http://schemas.openxmlformats.org/officeDocument/2006/relationships/image" Target="../media/image60.png"/><Relationship Id="rId2"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microsoft.com/office/2007/relationships/hdphoto" Target="../media/hdphoto3.wdp"/><Relationship Id="rId9" Type="http://schemas.openxmlformats.org/officeDocument/2006/relationships/image" Target="../media/image6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67.png"/><Relationship Id="rId1" Type="http://schemas.openxmlformats.org/officeDocument/2006/relationships/slideLayout" Target="../slideLayouts/slideLayout3.xml"/><Relationship Id="rId4" Type="http://schemas.openxmlformats.org/officeDocument/2006/relationships/image" Target="../media/image68.png"/></Relationships>
</file>

<file path=ppt/slides/_rels/slide3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8" Type="http://schemas.openxmlformats.org/officeDocument/2006/relationships/customXml" Target="../ink/ink4.xml"/><Relationship Id="rId13" Type="http://schemas.openxmlformats.org/officeDocument/2006/relationships/customXml" Target="../ink/ink8.xml"/><Relationship Id="rId18" Type="http://schemas.openxmlformats.org/officeDocument/2006/relationships/customXml" Target="../ink/ink12.xml"/><Relationship Id="rId3" Type="http://schemas.openxmlformats.org/officeDocument/2006/relationships/customXml" Target="../ink/ink1.xml"/><Relationship Id="rId7" Type="http://schemas.openxmlformats.org/officeDocument/2006/relationships/customXml" Target="../ink/ink3.xml"/><Relationship Id="rId12" Type="http://schemas.openxmlformats.org/officeDocument/2006/relationships/customXml" Target="../ink/ink7.xml"/><Relationship Id="rId17" Type="http://schemas.openxmlformats.org/officeDocument/2006/relationships/image" Target="../media/image660.png"/><Relationship Id="rId2" Type="http://schemas.openxmlformats.org/officeDocument/2006/relationships/image" Target="../media/image70.png"/><Relationship Id="rId16" Type="http://schemas.openxmlformats.org/officeDocument/2006/relationships/customXml" Target="../ink/ink11.xml"/><Relationship Id="rId1" Type="http://schemas.openxmlformats.org/officeDocument/2006/relationships/slideLayout" Target="../slideLayouts/slideLayout3.xml"/><Relationship Id="rId6" Type="http://schemas.openxmlformats.org/officeDocument/2006/relationships/customXml" Target="../ink/ink2.xml"/><Relationship Id="rId11" Type="http://schemas.openxmlformats.org/officeDocument/2006/relationships/customXml" Target="../ink/ink6.xml"/><Relationship Id="rId5" Type="http://schemas.openxmlformats.org/officeDocument/2006/relationships/image" Target="../media/image360.png"/><Relationship Id="rId15" Type="http://schemas.openxmlformats.org/officeDocument/2006/relationships/customXml" Target="../ink/ink10.xml"/><Relationship Id="rId10" Type="http://schemas.openxmlformats.org/officeDocument/2006/relationships/customXml" Target="../ink/ink5.xml"/><Relationship Id="rId19" Type="http://schemas.openxmlformats.org/officeDocument/2006/relationships/image" Target="../media/image71.png"/><Relationship Id="rId9" Type="http://schemas.openxmlformats.org/officeDocument/2006/relationships/image" Target="../media/image370.png"/><Relationship Id="rId14" Type="http://schemas.openxmlformats.org/officeDocument/2006/relationships/customXml" Target="../ink/ink9.xml"/></Relationships>
</file>

<file path=ppt/slides/_rels/slide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18.png"/><Relationship Id="rId1" Type="http://schemas.openxmlformats.org/officeDocument/2006/relationships/slideLayout" Target="../slideLayouts/slideLayout4.xml"/><Relationship Id="rId4" Type="http://schemas.microsoft.com/office/2007/relationships/hdphoto" Target="../media/hdphoto12.wdp"/></Relationships>
</file>

<file path=ppt/slides/_rels/slide4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1.png"/><Relationship Id="rId1" Type="http://schemas.openxmlformats.org/officeDocument/2006/relationships/slideLayout" Target="../slideLayouts/slideLayout4.xml"/><Relationship Id="rId5" Type="http://schemas.microsoft.com/office/2007/relationships/hdphoto" Target="../media/hdphoto12.wdp"/><Relationship Id="rId4" Type="http://schemas.openxmlformats.org/officeDocument/2006/relationships/image" Target="../media/image75.png"/></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41.xml"/></Relationships>
</file>

<file path=ppt/slides/_rels/slide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6.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68.png"/><Relationship Id="rId1" Type="http://schemas.openxmlformats.org/officeDocument/2006/relationships/slideLayout" Target="../slideLayouts/slideLayout4.xml"/><Relationship Id="rId6" Type="http://schemas.microsoft.com/office/2007/relationships/hdphoto" Target="../media/hdphoto3.wdp"/><Relationship Id="rId5" Type="http://schemas.openxmlformats.org/officeDocument/2006/relationships/image" Target="../media/image21.png"/><Relationship Id="rId4" Type="http://schemas.openxmlformats.org/officeDocument/2006/relationships/image" Target="../media/image73.png"/></Relationships>
</file>

<file path=ppt/slides/_rels/slide5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68.png"/><Relationship Id="rId1" Type="http://schemas.openxmlformats.org/officeDocument/2006/relationships/slideLayout" Target="../slideLayouts/slideLayout4.xml"/><Relationship Id="rId4" Type="http://schemas.openxmlformats.org/officeDocument/2006/relationships/image" Target="../media/image7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5.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9.xml"/></Relationships>
</file>

<file path=ppt/slides/_rels/slide56.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78.pn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1.png"/><Relationship Id="rId1" Type="http://schemas.openxmlformats.org/officeDocument/2006/relationships/slideLayout" Target="../slideLayouts/slideLayout5.xml"/><Relationship Id="rId4" Type="http://schemas.openxmlformats.org/officeDocument/2006/relationships/image" Target="../media/image74.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32.xml"/><Relationship Id="rId4" Type="http://schemas.openxmlformats.org/officeDocument/2006/relationships/image" Target="../media/image7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78.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1.png"/><Relationship Id="rId1" Type="http://schemas.openxmlformats.org/officeDocument/2006/relationships/slideLayout" Target="../slideLayouts/slideLayout6.xml"/><Relationship Id="rId4" Type="http://schemas.openxmlformats.org/officeDocument/2006/relationships/image" Target="../media/image79.png"/></Relationships>
</file>

<file path=ppt/slides/_rels/slide6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6.xml"/><Relationship Id="rId4" Type="http://schemas.openxmlformats.org/officeDocument/2006/relationships/image" Target="../media/image79.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4.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80.jp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fr-FR" noProof="0" dirty="0"/>
              <a:t>1 AC</a:t>
            </a:r>
          </a:p>
        </p:txBody>
      </p:sp>
      <p:sp>
        <p:nvSpPr>
          <p:cNvPr id="9" name="Text Placeholder 8">
            <a:extLst>
              <a:ext uri="{FF2B5EF4-FFF2-40B4-BE49-F238E27FC236}">
                <a16:creationId xmlns:a16="http://schemas.microsoft.com/office/drawing/2014/main" id="{C1C22208-84FE-450F-4951-F81B343D1D06}"/>
              </a:ext>
            </a:extLst>
          </p:cNvPr>
          <p:cNvSpPr>
            <a:spLocks noGrp="1"/>
          </p:cNvSpPr>
          <p:nvPr>
            <p:ph type="body" sz="quarter" idx="19"/>
          </p:nvPr>
        </p:nvSpPr>
        <p:spPr/>
        <p:txBody>
          <a:bodyPr/>
          <a:lstStyle/>
          <a:p>
            <a:r>
              <a:rPr lang="fr-FR" noProof="0" dirty="0"/>
              <a:t>3</a:t>
            </a:r>
          </a:p>
        </p:txBody>
      </p:sp>
      <p:sp>
        <p:nvSpPr>
          <p:cNvPr id="4" name="Text Placeholder 3">
            <a:extLst>
              <a:ext uri="{FF2B5EF4-FFF2-40B4-BE49-F238E27FC236}">
                <a16:creationId xmlns:a16="http://schemas.microsoft.com/office/drawing/2014/main" id="{538EAEDA-9B09-E9AF-A7F9-C457C2446A39}"/>
              </a:ext>
            </a:extLst>
          </p:cNvPr>
          <p:cNvSpPr>
            <a:spLocks noGrp="1"/>
          </p:cNvSpPr>
          <p:nvPr>
            <p:ph type="body" sz="quarter" idx="20"/>
          </p:nvPr>
        </p:nvSpPr>
        <p:spPr>
          <a:xfrm>
            <a:off x="1965172" y="4562031"/>
            <a:ext cx="4844190" cy="544989"/>
          </a:xfrm>
        </p:spPr>
        <p:txBody>
          <a:bodyPr>
            <a:noAutofit/>
          </a:bodyPr>
          <a:lstStyle/>
          <a:p>
            <a:pPr>
              <a:lnSpc>
                <a:spcPct val="100000"/>
              </a:lnSpc>
            </a:pPr>
            <a:r>
              <a:rPr lang="fr-FR" noProof="0" dirty="0">
                <a:solidFill>
                  <a:schemeClr val="bg1"/>
                </a:solidFill>
              </a:rPr>
              <a:t>   Digestion et alimentation saine</a:t>
            </a:r>
          </a:p>
        </p:txBody>
      </p:sp>
      <p:sp>
        <p:nvSpPr>
          <p:cNvPr id="5" name="Text Placeholder 4">
            <a:extLst>
              <a:ext uri="{FF2B5EF4-FFF2-40B4-BE49-F238E27FC236}">
                <a16:creationId xmlns:a16="http://schemas.microsoft.com/office/drawing/2014/main" id="{07BA12AC-286E-611E-6564-F58EF395FFB4}"/>
              </a:ext>
            </a:extLst>
          </p:cNvPr>
          <p:cNvSpPr>
            <a:spLocks noGrp="1"/>
          </p:cNvSpPr>
          <p:nvPr>
            <p:ph type="body" sz="quarter" idx="22"/>
          </p:nvPr>
        </p:nvSpPr>
        <p:spPr/>
        <p:txBody>
          <a:bodyPr/>
          <a:lstStyle/>
          <a:p>
            <a:r>
              <a:rPr lang="fr-FR" noProof="0" dirty="0"/>
              <a:t>Chapitre 2</a:t>
            </a:r>
          </a:p>
        </p:txBody>
      </p:sp>
      <p:sp>
        <p:nvSpPr>
          <p:cNvPr id="6" name="Text Placeholder 5">
            <a:extLst>
              <a:ext uri="{FF2B5EF4-FFF2-40B4-BE49-F238E27FC236}">
                <a16:creationId xmlns:a16="http://schemas.microsoft.com/office/drawing/2014/main" id="{DEBD0900-5EEC-DF07-2A76-91F0F440BAC3}"/>
              </a:ext>
            </a:extLst>
          </p:cNvPr>
          <p:cNvSpPr>
            <a:spLocks noGrp="1"/>
          </p:cNvSpPr>
          <p:nvPr>
            <p:ph type="body" sz="quarter" idx="23"/>
          </p:nvPr>
        </p:nvSpPr>
        <p:spPr/>
        <p:txBody>
          <a:bodyPr/>
          <a:lstStyle/>
          <a:p>
            <a:r>
              <a:rPr lang="fr-FR" noProof="0" dirty="0"/>
              <a:t>Tâche 1</a:t>
            </a:r>
          </a:p>
        </p:txBody>
      </p:sp>
      <p:sp>
        <p:nvSpPr>
          <p:cNvPr id="7" name="Text Placeholder 6">
            <a:extLst>
              <a:ext uri="{FF2B5EF4-FFF2-40B4-BE49-F238E27FC236}">
                <a16:creationId xmlns:a16="http://schemas.microsoft.com/office/drawing/2014/main" id="{21BEDC05-80CF-B10E-D5C6-D0C7E83F2FDC}"/>
              </a:ext>
            </a:extLst>
          </p:cNvPr>
          <p:cNvSpPr>
            <a:spLocks noGrp="1"/>
          </p:cNvSpPr>
          <p:nvPr>
            <p:ph type="body" sz="quarter" idx="24"/>
          </p:nvPr>
        </p:nvSpPr>
        <p:spPr>
          <a:xfrm>
            <a:off x="2111087" y="5473145"/>
            <a:ext cx="4843667" cy="521999"/>
          </a:xfrm>
        </p:spPr>
        <p:txBody>
          <a:bodyPr>
            <a:noAutofit/>
          </a:bodyPr>
          <a:lstStyle/>
          <a:p>
            <a:r>
              <a:rPr lang="fr-FR" sz="1650" noProof="0" dirty="0"/>
              <a:t>Identifier les étapes de la digestion et leurs résultats chez l’Homme.</a:t>
            </a:r>
          </a:p>
          <a:p>
            <a:endParaRPr lang="fr-FR" sz="1650" noProof="0" dirty="0"/>
          </a:p>
        </p:txBody>
      </p:sp>
    </p:spTree>
    <p:extLst>
      <p:ext uri="{BB962C8B-B14F-4D97-AF65-F5344CB8AC3E}">
        <p14:creationId xmlns:p14="http://schemas.microsoft.com/office/powerpoint/2010/main" val="30270045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FR" noProof="0" dirty="0">
                <a:solidFill>
                  <a:schemeClr val="tx1">
                    <a:lumMod val="50000"/>
                    <a:lumOff val="50000"/>
                  </a:schemeClr>
                </a:solidFill>
                <a:latin typeface="Calibri" panose="020F0502020204030204"/>
              </a:rPr>
              <a:t>Bonjour! Prêts pour démarrer notre séance? Allons-y!</a:t>
            </a:r>
            <a:endParaRPr lang="fr-FR" noProof="0" dirty="0">
              <a:solidFill>
                <a:schemeClr val="tx1">
                  <a:lumMod val="50000"/>
                  <a:lumOff val="50000"/>
                </a:schemeClr>
              </a:solidFill>
            </a:endParaRPr>
          </a:p>
        </p:txBody>
      </p:sp>
      <p:sp>
        <p:nvSpPr>
          <p:cNvPr id="9" name="Content Placeholder 8">
            <a:extLst>
              <a:ext uri="{FF2B5EF4-FFF2-40B4-BE49-F238E27FC236}">
                <a16:creationId xmlns:a16="http://schemas.microsoft.com/office/drawing/2014/main" id="{7AD43FBD-3D96-5C11-B29E-7B7C90DACC25}"/>
              </a:ext>
            </a:extLst>
          </p:cNvPr>
          <p:cNvSpPr>
            <a:spLocks noGrp="1"/>
          </p:cNvSpPr>
          <p:nvPr>
            <p:ph sz="quarter" idx="11"/>
          </p:nvPr>
        </p:nvSpPr>
        <p:spPr/>
        <p:txBody>
          <a:bodyPr/>
          <a:lstStyle/>
          <a:p>
            <a:endParaRPr lang="fr-FR" noProof="0"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fr-FR" noProof="0" dirty="0"/>
              <a:t>2 min</a:t>
            </a:r>
          </a:p>
        </p:txBody>
      </p:sp>
    </p:spTree>
    <p:extLst>
      <p:ext uri="{BB962C8B-B14F-4D97-AF65-F5344CB8AC3E}">
        <p14:creationId xmlns:p14="http://schemas.microsoft.com/office/powerpoint/2010/main" val="38373934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BFAD14A-5CD2-F115-D5F1-55A9E4D4C943}"/>
              </a:ext>
            </a:extLst>
          </p:cNvPr>
          <p:cNvSpPr>
            <a:spLocks noGrp="1"/>
          </p:cNvSpPr>
          <p:nvPr>
            <p:ph type="title"/>
          </p:nvPr>
        </p:nvSpPr>
        <p:spPr/>
        <p:txBody>
          <a:bodyPr/>
          <a:lstStyle/>
          <a:p>
            <a:r>
              <a:rPr lang="fr-FR" noProof="0" dirty="0">
                <a:solidFill>
                  <a:schemeClr val="bg1">
                    <a:lumMod val="50000"/>
                  </a:schemeClr>
                </a:solidFill>
              </a:rPr>
              <a:t>Qui peut me rappeler la signification de ces icônes?</a:t>
            </a:r>
            <a:endParaRPr lang="fr-FR" noProof="0" dirty="0"/>
          </a:p>
        </p:txBody>
      </p:sp>
      <p:sp>
        <p:nvSpPr>
          <p:cNvPr id="7" name="Espace réservé du contenu 6">
            <a:extLst>
              <a:ext uri="{FF2B5EF4-FFF2-40B4-BE49-F238E27FC236}">
                <a16:creationId xmlns:a16="http://schemas.microsoft.com/office/drawing/2014/main" id="{FF79423D-A211-E359-3ADA-88468D534BA3}"/>
              </a:ext>
            </a:extLst>
          </p:cNvPr>
          <p:cNvSpPr>
            <a:spLocks noGrp="1"/>
          </p:cNvSpPr>
          <p:nvPr>
            <p:ph sz="quarter" idx="11"/>
          </p:nvPr>
        </p:nvSpPr>
        <p:spPr/>
        <p:txBody>
          <a:bodyPr/>
          <a:lstStyle/>
          <a:p>
            <a:r>
              <a:rPr lang="fr-FR" noProof="0" dirty="0">
                <a:solidFill>
                  <a:srgbClr val="AEABAB"/>
                </a:solidFill>
              </a:rPr>
              <a:t>Demander à 3 élèves au hasard</a:t>
            </a:r>
          </a:p>
        </p:txBody>
      </p:sp>
      <p:pic>
        <p:nvPicPr>
          <p:cNvPr id="9" name="Google Shape;1173;p113" descr="Lever la main - Icônes mains et gestes gratuites">
            <a:extLst>
              <a:ext uri="{FF2B5EF4-FFF2-40B4-BE49-F238E27FC236}">
                <a16:creationId xmlns:a16="http://schemas.microsoft.com/office/drawing/2014/main" id="{9F98256E-5527-DC36-48D6-418FD8A63E4F}"/>
              </a:ext>
            </a:extLst>
          </p:cNvPr>
          <p:cNvPicPr>
            <a:picLocks noChangeAspect="1"/>
          </p:cNvPicPr>
          <p:nvPr/>
        </p:nvPicPr>
        <p:blipFill>
          <a:blip r:embed="rId2">
            <a:alphaModFix/>
          </a:blip>
          <a:srcRect/>
          <a:stretch>
            <a:fillRect/>
          </a:stretch>
        </p:blipFill>
        <p:spPr>
          <a:xfrm>
            <a:off x="2133600" y="2115480"/>
            <a:ext cx="1756042" cy="1756042"/>
          </a:xfrm>
          <a:prstGeom prst="rect">
            <a:avLst/>
          </a:prstGeom>
          <a:noFill/>
          <a:ln cap="flat">
            <a:noFill/>
          </a:ln>
        </p:spPr>
      </p:pic>
      <p:pic>
        <p:nvPicPr>
          <p:cNvPr id="10" name="Google Shape;1174;p113">
            <a:extLst>
              <a:ext uri="{FF2B5EF4-FFF2-40B4-BE49-F238E27FC236}">
                <a16:creationId xmlns:a16="http://schemas.microsoft.com/office/drawing/2014/main" id="{730133DB-1135-1E01-7978-D36D96088783}"/>
              </a:ext>
            </a:extLst>
          </p:cNvPr>
          <p:cNvPicPr>
            <a:picLocks noChangeAspect="1"/>
          </p:cNvPicPr>
          <p:nvPr/>
        </p:nvPicPr>
        <p:blipFill>
          <a:blip r:embed="rId3">
            <a:alphaModFix/>
          </a:blip>
          <a:srcRect/>
          <a:stretch>
            <a:fillRect/>
          </a:stretch>
        </p:blipFill>
        <p:spPr>
          <a:xfrm>
            <a:off x="8677197" y="2115480"/>
            <a:ext cx="1747084" cy="1747084"/>
          </a:xfrm>
          <a:prstGeom prst="rect">
            <a:avLst/>
          </a:prstGeom>
          <a:noFill/>
          <a:ln cap="flat">
            <a:noFill/>
          </a:ln>
        </p:spPr>
      </p:pic>
      <p:pic>
        <p:nvPicPr>
          <p:cNvPr id="3" name="Google Shape;1333;p128">
            <a:extLst>
              <a:ext uri="{FF2B5EF4-FFF2-40B4-BE49-F238E27FC236}">
                <a16:creationId xmlns:a16="http://schemas.microsoft.com/office/drawing/2014/main" id="{1EE48F6D-F006-8CF3-F155-FBE9DEF41A91}"/>
              </a:ext>
            </a:extLst>
          </p:cNvPr>
          <p:cNvPicPr>
            <a:picLocks noChangeAspect="1"/>
          </p:cNvPicPr>
          <p:nvPr/>
        </p:nvPicPr>
        <p:blipFill>
          <a:blip r:embed="rId4">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40CF9AB9-32F9-D1BE-825C-8DA659EFA28F}"/>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27090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FCFF5-44F3-ECD3-CD6F-0C38F8831059}"/>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DB545A46-849B-F9C1-A55E-C3B41BAEE263}"/>
              </a:ext>
            </a:extLst>
          </p:cNvPr>
          <p:cNvSpPr>
            <a:spLocks noGrp="1"/>
          </p:cNvSpPr>
          <p:nvPr>
            <p:ph type="title"/>
          </p:nvPr>
        </p:nvSpPr>
        <p:spPr/>
        <p:txBody>
          <a:bodyPr/>
          <a:lstStyle/>
          <a:p>
            <a:r>
              <a:rPr lang="fr-FR" noProof="0" dirty="0">
                <a:solidFill>
                  <a:schemeClr val="tx1">
                    <a:lumMod val="50000"/>
                    <a:lumOff val="50000"/>
                  </a:schemeClr>
                </a:solidFill>
              </a:rPr>
              <a:t>Parfait !!</a:t>
            </a:r>
            <a:endParaRPr lang="fr-FR" noProof="0" dirty="0"/>
          </a:p>
        </p:txBody>
      </p:sp>
      <p:sp>
        <p:nvSpPr>
          <p:cNvPr id="7" name="Espace réservé du contenu 6">
            <a:extLst>
              <a:ext uri="{FF2B5EF4-FFF2-40B4-BE49-F238E27FC236}">
                <a16:creationId xmlns:a16="http://schemas.microsoft.com/office/drawing/2014/main" id="{888A8C63-1272-1FEA-2FC1-240FA8B16AB3}"/>
              </a:ext>
            </a:extLst>
          </p:cNvPr>
          <p:cNvSpPr>
            <a:spLocks noGrp="1"/>
          </p:cNvSpPr>
          <p:nvPr>
            <p:ph sz="quarter" idx="11"/>
          </p:nvPr>
        </p:nvSpPr>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050" b="0" i="1" u="none" strike="noStrike" kern="1200" cap="none" spc="0" normalizeH="0" baseline="0" noProof="0" dirty="0">
                <a:ln>
                  <a:noFill/>
                </a:ln>
                <a:solidFill>
                  <a:srgbClr val="AEABAB"/>
                </a:solidFill>
                <a:effectLst/>
                <a:uLnTx/>
                <a:uFillTx/>
                <a:latin typeface="Calibri" panose="020F0502020204030204" pitchFamily="34" charset="0"/>
                <a:ea typeface="+mn-ea"/>
                <a:cs typeface="Calibri" panose="020F0502020204030204" pitchFamily="34" charset="0"/>
              </a:rPr>
              <a:t>Demander à 3 élèves au hasard</a:t>
            </a:r>
          </a:p>
          <a:p>
            <a:endParaRPr lang="fr-FR" noProof="0" dirty="0">
              <a:solidFill>
                <a:srgbClr val="AEABAB"/>
              </a:solidFill>
            </a:endParaRPr>
          </a:p>
        </p:txBody>
      </p:sp>
      <p:pic>
        <p:nvPicPr>
          <p:cNvPr id="9" name="Google Shape;1173;p113" descr="Lever la main - Icônes mains et gestes gratuites">
            <a:extLst>
              <a:ext uri="{FF2B5EF4-FFF2-40B4-BE49-F238E27FC236}">
                <a16:creationId xmlns:a16="http://schemas.microsoft.com/office/drawing/2014/main" id="{0539993E-512D-55A5-D681-31356781B0F2}"/>
              </a:ext>
            </a:extLst>
          </p:cNvPr>
          <p:cNvPicPr>
            <a:picLocks noChangeAspect="1"/>
          </p:cNvPicPr>
          <p:nvPr/>
        </p:nvPicPr>
        <p:blipFill>
          <a:blip r:embed="rId2">
            <a:alphaModFix/>
          </a:blip>
          <a:srcRect/>
          <a:stretch>
            <a:fillRect/>
          </a:stretch>
        </p:blipFill>
        <p:spPr>
          <a:xfrm>
            <a:off x="2133600" y="2115480"/>
            <a:ext cx="1756042" cy="1756042"/>
          </a:xfrm>
          <a:prstGeom prst="rect">
            <a:avLst/>
          </a:prstGeom>
          <a:noFill/>
          <a:ln cap="flat">
            <a:noFill/>
          </a:ln>
        </p:spPr>
      </p:pic>
      <p:pic>
        <p:nvPicPr>
          <p:cNvPr id="10" name="Google Shape;1174;p113">
            <a:extLst>
              <a:ext uri="{FF2B5EF4-FFF2-40B4-BE49-F238E27FC236}">
                <a16:creationId xmlns:a16="http://schemas.microsoft.com/office/drawing/2014/main" id="{59FEE208-2B5A-6403-1725-A52EA619FD8B}"/>
              </a:ext>
            </a:extLst>
          </p:cNvPr>
          <p:cNvPicPr>
            <a:picLocks noChangeAspect="1"/>
          </p:cNvPicPr>
          <p:nvPr/>
        </p:nvPicPr>
        <p:blipFill>
          <a:blip r:embed="rId3">
            <a:alphaModFix/>
          </a:blip>
          <a:srcRect/>
          <a:stretch>
            <a:fillRect/>
          </a:stretch>
        </p:blipFill>
        <p:spPr>
          <a:xfrm>
            <a:off x="8677197" y="2115480"/>
            <a:ext cx="1747084" cy="1747084"/>
          </a:xfrm>
          <a:prstGeom prst="rect">
            <a:avLst/>
          </a:prstGeom>
          <a:noFill/>
          <a:ln cap="flat">
            <a:noFill/>
          </a:ln>
        </p:spPr>
      </p:pic>
      <p:sp>
        <p:nvSpPr>
          <p:cNvPr id="3" name="ZoneTexte 2">
            <a:extLst>
              <a:ext uri="{FF2B5EF4-FFF2-40B4-BE49-F238E27FC236}">
                <a16:creationId xmlns:a16="http://schemas.microsoft.com/office/drawing/2014/main" id="{DE251DD0-AFBA-78FA-88A3-99DEA1591817}"/>
              </a:ext>
            </a:extLst>
          </p:cNvPr>
          <p:cNvSpPr txBox="1"/>
          <p:nvPr/>
        </p:nvSpPr>
        <p:spPr>
          <a:xfrm>
            <a:off x="1468611" y="4077885"/>
            <a:ext cx="3771982" cy="646331"/>
          </a:xfrm>
          <a:prstGeom prst="rect">
            <a:avLst/>
          </a:prstGeom>
          <a:noFill/>
        </p:spPr>
        <p:txBody>
          <a:bodyPr wrap="square">
            <a:spAutoFit/>
          </a:bodyPr>
          <a:lstStyle/>
          <a:p>
            <a:pPr defTabSz="914378">
              <a:buClrTx/>
              <a:defRPr sz="1800" b="0" i="0" u="none" strike="noStrike" kern="0" cap="none" spc="0" baseline="0">
                <a:solidFill>
                  <a:srgbClr val="000000"/>
                </a:solidFill>
                <a:uFillTx/>
              </a:defRPr>
            </a:pPr>
            <a:r>
              <a:rPr lang="fr-FR" sz="1800" b="1" noProof="0" dirty="0">
                <a:solidFill>
                  <a:srgbClr val="44546A"/>
                </a:solidFill>
                <a:latin typeface="Calibri"/>
                <a:ea typeface="Calibri"/>
                <a:cs typeface="Calibri"/>
              </a:rPr>
              <a:t>Je participe activement.</a:t>
            </a:r>
          </a:p>
          <a:p>
            <a:pPr defTabSz="914378">
              <a:buClrTx/>
              <a:defRPr sz="1800" b="0" i="0" u="none" strike="noStrike" kern="0" cap="none" spc="0" baseline="0">
                <a:solidFill>
                  <a:srgbClr val="000000"/>
                </a:solidFill>
                <a:uFillTx/>
              </a:defRPr>
            </a:pPr>
            <a:r>
              <a:rPr lang="fr-FR" sz="1800" b="1" noProof="0" dirty="0">
                <a:solidFill>
                  <a:srgbClr val="44546A"/>
                </a:solidFill>
                <a:latin typeface="Calibri"/>
                <a:ea typeface="Calibri"/>
                <a:cs typeface="Calibri"/>
              </a:rPr>
              <a:t>Je lève la main pour participer</a:t>
            </a:r>
            <a:endParaRPr lang="fr-FR" sz="1200" noProof="0" dirty="0"/>
          </a:p>
        </p:txBody>
      </p:sp>
      <p:sp>
        <p:nvSpPr>
          <p:cNvPr id="4" name="Google Shape;1186;p114">
            <a:extLst>
              <a:ext uri="{FF2B5EF4-FFF2-40B4-BE49-F238E27FC236}">
                <a16:creationId xmlns:a16="http://schemas.microsoft.com/office/drawing/2014/main" id="{BA912C29-713E-AEE3-8DAC-6D0BEE26707E}"/>
              </a:ext>
            </a:extLst>
          </p:cNvPr>
          <p:cNvSpPr txBox="1"/>
          <p:nvPr/>
        </p:nvSpPr>
        <p:spPr>
          <a:xfrm>
            <a:off x="7350558" y="4077885"/>
            <a:ext cx="4400362" cy="900208"/>
          </a:xfrm>
          <a:prstGeom prst="rect">
            <a:avLst/>
          </a:prstGeom>
          <a:noFill/>
          <a:ln cap="flat">
            <a:noFill/>
          </a:ln>
        </p:spPr>
        <p:txBody>
          <a:bodyPr vert="horz" wrap="square" lIns="68570" tIns="34271" rIns="68570" bIns="34271" anchor="t" anchorCtr="0" compatLnSpc="1">
            <a:spAutoFit/>
          </a:bodyPr>
          <a:lstStyle/>
          <a:p>
            <a:pPr defTabSz="914378">
              <a:buClrTx/>
              <a:defRPr sz="1800" b="0" i="0" u="none" strike="noStrike" kern="0" cap="none" spc="0" baseline="0">
                <a:solidFill>
                  <a:srgbClr val="000000"/>
                </a:solidFill>
                <a:uFillTx/>
              </a:defRPr>
            </a:pPr>
            <a:r>
              <a:rPr lang="fr-FR" b="1" noProof="0" dirty="0">
                <a:solidFill>
                  <a:srgbClr val="44546A"/>
                </a:solidFill>
                <a:latin typeface="Calibri" panose="020F0502020204030204" pitchFamily="34" charset="0"/>
                <a:ea typeface="Calibri"/>
                <a:cs typeface="Calibri" panose="020F0502020204030204" pitchFamily="34" charset="0"/>
              </a:rPr>
              <a:t>Je prête attention quand l’enseignant parle</a:t>
            </a:r>
            <a:endParaRPr lang="fr-FR" noProof="0" dirty="0">
              <a:latin typeface="Calibri" panose="020F0502020204030204" pitchFamily="34" charset="0"/>
              <a:cs typeface="Calibri" panose="020F0502020204030204" pitchFamily="34" charset="0"/>
            </a:endParaRPr>
          </a:p>
          <a:p>
            <a:pPr defTabSz="914378">
              <a:buClrTx/>
              <a:defRPr sz="1800" b="0" i="0" u="none" strike="noStrike" kern="0" cap="none" spc="0" baseline="0">
                <a:solidFill>
                  <a:srgbClr val="000000"/>
                </a:solidFill>
                <a:uFillTx/>
              </a:defRPr>
            </a:pPr>
            <a:r>
              <a:rPr lang="fr-FR" b="1" noProof="0" dirty="0">
                <a:solidFill>
                  <a:srgbClr val="44546A"/>
                </a:solidFill>
                <a:latin typeface="Calibri" panose="020F0502020204030204" pitchFamily="34" charset="0"/>
                <a:ea typeface="Calibri"/>
                <a:cs typeface="Calibri" panose="020F0502020204030204" pitchFamily="34" charset="0"/>
              </a:rPr>
              <a:t>Je prête attention quand d’autres camarades répondent à l’enseignant</a:t>
            </a:r>
            <a:endParaRPr lang="fr-FR" noProof="0" dirty="0">
              <a:latin typeface="Calibri" panose="020F0502020204030204" pitchFamily="34" charset="0"/>
              <a:cs typeface="Calibri" panose="020F0502020204030204" pitchFamily="34" charset="0"/>
            </a:endParaRPr>
          </a:p>
        </p:txBody>
      </p:sp>
      <p:pic>
        <p:nvPicPr>
          <p:cNvPr id="2" name="Image 8">
            <a:extLst>
              <a:ext uri="{FF2B5EF4-FFF2-40B4-BE49-F238E27FC236}">
                <a16:creationId xmlns:a16="http://schemas.microsoft.com/office/drawing/2014/main" id="{C1F8369D-D9F1-260D-479C-3D7615A8CD1A}"/>
              </a:ext>
            </a:extLst>
          </p:cNvPr>
          <p:cNvPicPr>
            <a:picLocks noChangeAspect="1"/>
          </p:cNvPicPr>
          <p:nvPr/>
        </p:nvPicPr>
        <p:blipFill>
          <a:blip r:embed="rId3"/>
          <a:stretch>
            <a:fillRect/>
          </a:stretch>
        </p:blipFill>
        <p:spPr>
          <a:xfrm>
            <a:off x="11645716" y="505406"/>
            <a:ext cx="325863" cy="325863"/>
          </a:xfrm>
          <a:prstGeom prst="rect">
            <a:avLst/>
          </a:prstGeom>
        </p:spPr>
      </p:pic>
    </p:spTree>
    <p:extLst>
      <p:ext uri="{BB962C8B-B14F-4D97-AF65-F5344CB8AC3E}">
        <p14:creationId xmlns:p14="http://schemas.microsoft.com/office/powerpoint/2010/main" val="40319243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D9EE0F-7BF8-0933-E140-43035A872FB1}"/>
              </a:ext>
            </a:extLst>
          </p:cNvPr>
          <p:cNvSpPr>
            <a:spLocks noGrp="1"/>
          </p:cNvSpPr>
          <p:nvPr>
            <p:ph type="title"/>
          </p:nvPr>
        </p:nvSpPr>
        <p:spPr/>
        <p:txBody>
          <a:bodyPr/>
          <a:lstStyle/>
          <a:p>
            <a:r>
              <a:rPr lang="fr-FR" noProof="0" dirty="0">
                <a:solidFill>
                  <a:schemeClr val="tx1">
                    <a:lumMod val="50000"/>
                    <a:lumOff val="50000"/>
                  </a:schemeClr>
                </a:solidFill>
              </a:rPr>
              <a:t>Voici une situation en classe. Que remarquez-vous ? Ce comportement est-il approprié ? Pourquoi ? Que faudrait-il améliorer ou changer ?</a:t>
            </a:r>
          </a:p>
        </p:txBody>
      </p:sp>
      <p:sp>
        <p:nvSpPr>
          <p:cNvPr id="4" name="Espace réservé du contenu 3">
            <a:extLst>
              <a:ext uri="{FF2B5EF4-FFF2-40B4-BE49-F238E27FC236}">
                <a16:creationId xmlns:a16="http://schemas.microsoft.com/office/drawing/2014/main" id="{F512EDA7-2AA9-F227-251C-248049C3776A}"/>
              </a:ext>
            </a:extLst>
          </p:cNvPr>
          <p:cNvSpPr>
            <a:spLocks noGrp="1"/>
          </p:cNvSpPr>
          <p:nvPr>
            <p:ph sz="quarter" idx="11"/>
          </p:nvPr>
        </p:nvSpPr>
        <p:spPr/>
        <p:txBody>
          <a:bodyPr/>
          <a:lstStyle/>
          <a:p>
            <a:r>
              <a:rPr lang="fr-FR" noProof="0" dirty="0">
                <a:solidFill>
                  <a:srgbClr val="AEABAB"/>
                </a:solidFill>
              </a:rPr>
              <a:t>Demander à 3 élèves au hasard en justifiant leurs réponses</a:t>
            </a:r>
          </a:p>
        </p:txBody>
      </p:sp>
      <p:pic>
        <p:nvPicPr>
          <p:cNvPr id="7" name="Google Shape;1333;p128">
            <a:extLst>
              <a:ext uri="{FF2B5EF4-FFF2-40B4-BE49-F238E27FC236}">
                <a16:creationId xmlns:a16="http://schemas.microsoft.com/office/drawing/2014/main" id="{1663B590-049D-FBC5-115B-76383C1CE624}"/>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8" name="Picture 2" descr="Lever la main - Icônes mains et gestes gratuites">
            <a:extLst>
              <a:ext uri="{FF2B5EF4-FFF2-40B4-BE49-F238E27FC236}">
                <a16:creationId xmlns:a16="http://schemas.microsoft.com/office/drawing/2014/main" id="{9E68E381-F390-CFAD-1EA5-DD3C65B475D5}"/>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6">
            <a:extLst>
              <a:ext uri="{FF2B5EF4-FFF2-40B4-BE49-F238E27FC236}">
                <a16:creationId xmlns:a16="http://schemas.microsoft.com/office/drawing/2014/main" id="{71E9D15B-3288-1418-8C55-D2D79C3ABDD5}"/>
              </a:ext>
            </a:extLst>
          </p:cNvPr>
          <p:cNvPicPr>
            <a:picLocks noChangeAspect="1"/>
          </p:cNvPicPr>
          <p:nvPr/>
        </p:nvPicPr>
        <p:blipFill>
          <a:blip r:embed="rId4"/>
          <a:stretch>
            <a:fillRect/>
          </a:stretch>
        </p:blipFill>
        <p:spPr>
          <a:xfrm>
            <a:off x="3468596" y="1379779"/>
            <a:ext cx="4900247" cy="4060207"/>
          </a:xfrm>
          <a:prstGeom prst="rect">
            <a:avLst/>
          </a:prstGeom>
        </p:spPr>
      </p:pic>
    </p:spTree>
    <p:extLst>
      <p:ext uri="{BB962C8B-B14F-4D97-AF65-F5344CB8AC3E}">
        <p14:creationId xmlns:p14="http://schemas.microsoft.com/office/powerpoint/2010/main" val="19305705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736DF-44D0-3B99-F897-8CD91D8AD34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BA38871-8CE2-E490-1DB3-76FEDC726FB5}"/>
              </a:ext>
            </a:extLst>
          </p:cNvPr>
          <p:cNvSpPr>
            <a:spLocks noGrp="1"/>
          </p:cNvSpPr>
          <p:nvPr>
            <p:ph type="title"/>
          </p:nvPr>
        </p:nvSpPr>
        <p:spPr/>
        <p:txBody>
          <a:bodyPr/>
          <a:lstStyle/>
          <a:p>
            <a:r>
              <a:rPr lang="fr-FR" kern="0" noProof="0" dirty="0">
                <a:solidFill>
                  <a:schemeClr val="tx1">
                    <a:lumMod val="50000"/>
                    <a:lumOff val="50000"/>
                  </a:schemeClr>
                </a:solidFill>
                <a:ea typeface="Calibri" panose="020F0502020204030204" pitchFamily="34" charset="0"/>
                <a:sym typeface="Arial"/>
              </a:rPr>
              <a:t>C’est un mauvais comportement. L’élève n’est pas attentif.</a:t>
            </a:r>
            <a:endParaRPr lang="fr-FR" noProof="0" dirty="0">
              <a:solidFill>
                <a:schemeClr val="tx1">
                  <a:lumMod val="50000"/>
                  <a:lumOff val="50000"/>
                </a:schemeClr>
              </a:solidFill>
            </a:endParaRPr>
          </a:p>
        </p:txBody>
      </p:sp>
      <p:sp>
        <p:nvSpPr>
          <p:cNvPr id="4" name="Espace réservé du contenu 3">
            <a:extLst>
              <a:ext uri="{FF2B5EF4-FFF2-40B4-BE49-F238E27FC236}">
                <a16:creationId xmlns:a16="http://schemas.microsoft.com/office/drawing/2014/main" id="{EF8A74BA-AD66-0C46-FC08-81F7652E937B}"/>
              </a:ext>
            </a:extLst>
          </p:cNvPr>
          <p:cNvSpPr>
            <a:spLocks noGrp="1"/>
          </p:cNvSpPr>
          <p:nvPr>
            <p:ph sz="quarter" idx="11"/>
          </p:nvPr>
        </p:nvSpPr>
        <p:spPr/>
        <p:txBody>
          <a:bodyPr/>
          <a:lstStyle/>
          <a:p>
            <a:endParaRPr lang="fr-FR" noProof="0" dirty="0">
              <a:solidFill>
                <a:srgbClr val="AEABAB"/>
              </a:solidFill>
            </a:endParaRPr>
          </a:p>
        </p:txBody>
      </p:sp>
      <p:pic>
        <p:nvPicPr>
          <p:cNvPr id="7" name="Image 8">
            <a:extLst>
              <a:ext uri="{FF2B5EF4-FFF2-40B4-BE49-F238E27FC236}">
                <a16:creationId xmlns:a16="http://schemas.microsoft.com/office/drawing/2014/main" id="{F37BA870-5E81-76EE-1DF9-963D88858458}"/>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0" name="ZoneTexte 10">
            <a:extLst>
              <a:ext uri="{FF2B5EF4-FFF2-40B4-BE49-F238E27FC236}">
                <a16:creationId xmlns:a16="http://schemas.microsoft.com/office/drawing/2014/main" id="{11F69D1D-4E87-AB30-D67D-E31013DC38CE}"/>
              </a:ext>
            </a:extLst>
          </p:cNvPr>
          <p:cNvSpPr txBox="1"/>
          <p:nvPr/>
        </p:nvSpPr>
        <p:spPr>
          <a:xfrm>
            <a:off x="2672323" y="5452427"/>
            <a:ext cx="6847353" cy="830997"/>
          </a:xfrm>
          <a:prstGeom prst="rect">
            <a:avLst/>
          </a:prstGeom>
          <a:noFill/>
        </p:spPr>
        <p:txBody>
          <a:bodyPr wrap="square">
            <a:spAutoFit/>
          </a:bodyPr>
          <a:lstStyle/>
          <a:p>
            <a:pPr algn="ctr" defTabSz="1219170">
              <a:buClr>
                <a:srgbClr val="000000"/>
              </a:buClr>
            </a:pPr>
            <a:r>
              <a:rPr lang="fr-FR" sz="2400" b="1" kern="0"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L'élève est distrait pendant l'explication : il regarde ailleurs et ne prête pas attention à l'enseignant.</a:t>
            </a:r>
          </a:p>
        </p:txBody>
      </p:sp>
      <p:pic>
        <p:nvPicPr>
          <p:cNvPr id="11" name="Image 1">
            <a:extLst>
              <a:ext uri="{FF2B5EF4-FFF2-40B4-BE49-F238E27FC236}">
                <a16:creationId xmlns:a16="http://schemas.microsoft.com/office/drawing/2014/main" id="{04E7B0AF-C820-9B74-222E-D3EF51839626}"/>
              </a:ext>
            </a:extLst>
          </p:cNvPr>
          <p:cNvPicPr>
            <a:picLocks noChangeAspect="1"/>
          </p:cNvPicPr>
          <p:nvPr/>
        </p:nvPicPr>
        <p:blipFill>
          <a:blip r:embed="rId3"/>
          <a:stretch>
            <a:fillRect/>
          </a:stretch>
        </p:blipFill>
        <p:spPr>
          <a:xfrm>
            <a:off x="3645877" y="1264658"/>
            <a:ext cx="4900247" cy="4060207"/>
          </a:xfrm>
          <a:prstGeom prst="rect">
            <a:avLst/>
          </a:prstGeom>
        </p:spPr>
      </p:pic>
    </p:spTree>
    <p:extLst>
      <p:ext uri="{BB962C8B-B14F-4D97-AF65-F5344CB8AC3E}">
        <p14:creationId xmlns:p14="http://schemas.microsoft.com/office/powerpoint/2010/main" val="21662284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CEE50-4919-109A-9103-ADEE1E988B59}"/>
              </a:ext>
            </a:extLst>
          </p:cNvPr>
          <p:cNvSpPr>
            <a:spLocks noGrp="1"/>
          </p:cNvSpPr>
          <p:nvPr>
            <p:ph type="title"/>
          </p:nvPr>
        </p:nvSpPr>
        <p:spPr/>
        <p:txBody>
          <a:bodyPr/>
          <a:lstStyle/>
          <a:p>
            <a:r>
              <a:rPr lang="fr-FR" kern="0" noProof="0" dirty="0">
                <a:solidFill>
                  <a:schemeClr val="tx1">
                    <a:lumMod val="50000"/>
                    <a:lumOff val="50000"/>
                  </a:schemeClr>
                </a:solidFill>
                <a:ea typeface="Calibri" panose="020F0502020204030204" pitchFamily="34" charset="0"/>
                <a:sym typeface="Arial"/>
              </a:rPr>
              <a:t>Voici le comportement attendu.</a:t>
            </a:r>
            <a:endParaRPr lang="fr-FR" noProof="0" dirty="0">
              <a:solidFill>
                <a:schemeClr val="tx1">
                  <a:lumMod val="50000"/>
                  <a:lumOff val="50000"/>
                </a:schemeClr>
              </a:solidFill>
            </a:endParaRPr>
          </a:p>
        </p:txBody>
      </p:sp>
      <p:sp>
        <p:nvSpPr>
          <p:cNvPr id="4" name="Content Placeholder 3">
            <a:extLst>
              <a:ext uri="{FF2B5EF4-FFF2-40B4-BE49-F238E27FC236}">
                <a16:creationId xmlns:a16="http://schemas.microsoft.com/office/drawing/2014/main" id="{0CCFC5FB-D0D2-0BEC-71D3-B8AA939D5F69}"/>
              </a:ext>
            </a:extLst>
          </p:cNvPr>
          <p:cNvSpPr>
            <a:spLocks noGrp="1"/>
          </p:cNvSpPr>
          <p:nvPr>
            <p:ph sz="quarter" idx="11"/>
          </p:nvPr>
        </p:nvSpPr>
        <p:spPr/>
        <p:txBody>
          <a:bodyPr/>
          <a:lstStyle/>
          <a:p>
            <a:endParaRPr lang="fr-FR" noProof="0" dirty="0"/>
          </a:p>
        </p:txBody>
      </p:sp>
      <p:pic>
        <p:nvPicPr>
          <p:cNvPr id="5" name="Picture 4">
            <a:extLst>
              <a:ext uri="{FF2B5EF4-FFF2-40B4-BE49-F238E27FC236}">
                <a16:creationId xmlns:a16="http://schemas.microsoft.com/office/drawing/2014/main" id="{827AF1E7-AFBE-5E1F-1C5A-C784A92569C4}"/>
              </a:ext>
            </a:extLst>
          </p:cNvPr>
          <p:cNvPicPr>
            <a:picLocks noChangeAspect="1"/>
          </p:cNvPicPr>
          <p:nvPr/>
        </p:nvPicPr>
        <p:blipFill>
          <a:blip r:embed="rId2"/>
          <a:stretch>
            <a:fillRect/>
          </a:stretch>
        </p:blipFill>
        <p:spPr>
          <a:xfrm>
            <a:off x="3681667" y="1508086"/>
            <a:ext cx="4864456" cy="4030549"/>
          </a:xfrm>
          <a:prstGeom prst="rect">
            <a:avLst/>
          </a:prstGeom>
        </p:spPr>
      </p:pic>
      <p:sp>
        <p:nvSpPr>
          <p:cNvPr id="3" name="TextBox 2">
            <a:extLst>
              <a:ext uri="{FF2B5EF4-FFF2-40B4-BE49-F238E27FC236}">
                <a16:creationId xmlns:a16="http://schemas.microsoft.com/office/drawing/2014/main" id="{9797DCE9-10BF-C515-7002-3F9C70EF8331}"/>
              </a:ext>
            </a:extLst>
          </p:cNvPr>
          <p:cNvSpPr txBox="1"/>
          <p:nvPr/>
        </p:nvSpPr>
        <p:spPr>
          <a:xfrm>
            <a:off x="2743200" y="5509931"/>
            <a:ext cx="7010400" cy="1200329"/>
          </a:xfrm>
          <a:prstGeom prst="rect">
            <a:avLst/>
          </a:prstGeom>
          <a:noFill/>
        </p:spPr>
        <p:txBody>
          <a:bodyPr wrap="square">
            <a:spAutoFit/>
          </a:bodyPr>
          <a:lstStyle/>
          <a:p>
            <a:pPr algn="ctr"/>
            <a:r>
              <a:rPr lang="fr-FR" sz="2400" b="1" noProof="0" dirty="0">
                <a:latin typeface="Calibri" panose="020F0502020204030204" pitchFamily="34" charset="0"/>
                <a:ea typeface="Calibri" panose="020F0502020204030204" pitchFamily="34" charset="0"/>
                <a:cs typeface="Calibri" panose="020F0502020204030204" pitchFamily="34" charset="0"/>
              </a:rPr>
              <a:t>La concentration passe aussi par le corps. </a:t>
            </a:r>
          </a:p>
          <a:p>
            <a:pPr algn="ctr"/>
            <a:r>
              <a:rPr lang="fr-FR" sz="2400" b="1" noProof="0" dirty="0">
                <a:latin typeface="Calibri" panose="020F0502020204030204" pitchFamily="34" charset="0"/>
                <a:ea typeface="Calibri" panose="020F0502020204030204" pitchFamily="34" charset="0"/>
                <a:cs typeface="Calibri" panose="020F0502020204030204" pitchFamily="34" charset="0"/>
              </a:rPr>
              <a:t>Changer de posture envoie un signal d'alerte au cerveau pour l'inciter à écouter.</a:t>
            </a:r>
          </a:p>
        </p:txBody>
      </p:sp>
    </p:spTree>
    <p:extLst>
      <p:ext uri="{BB962C8B-B14F-4D97-AF65-F5344CB8AC3E}">
        <p14:creationId xmlns:p14="http://schemas.microsoft.com/office/powerpoint/2010/main" val="35390493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r>
              <a:rPr lang="fr-FR" noProof="0" dirty="0"/>
              <a:t>3 min</a:t>
            </a:r>
          </a:p>
        </p:txBody>
      </p:sp>
    </p:spTree>
    <p:extLst>
      <p:ext uri="{BB962C8B-B14F-4D97-AF65-F5344CB8AC3E}">
        <p14:creationId xmlns:p14="http://schemas.microsoft.com/office/powerpoint/2010/main" val="14545525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9BD5B2-7762-593D-23DF-48AD015EA170}"/>
              </a:ext>
            </a:extLst>
          </p:cNvPr>
          <p:cNvSpPr>
            <a:spLocks noGrp="1"/>
          </p:cNvSpPr>
          <p:nvPr>
            <p:ph type="title"/>
          </p:nvPr>
        </p:nvSpPr>
        <p:spPr/>
        <p:txBody>
          <a:bodyPr/>
          <a:lstStyle/>
          <a:p>
            <a:r>
              <a:rPr lang="fr-FR" noProof="0" dirty="0">
                <a:solidFill>
                  <a:schemeClr val="tx1">
                    <a:lumMod val="50000"/>
                    <a:lumOff val="50000"/>
                  </a:schemeClr>
                </a:solidFill>
                <a:latin typeface="Calibri" panose="020F0502020204030204"/>
              </a:rPr>
              <a:t>L’enseignant contrôle les réalisations d’un échantillon d’élèves avant de passer à la correction au tableau.</a:t>
            </a:r>
            <a:endParaRPr lang="fr-FR" noProof="0" dirty="0">
              <a:solidFill>
                <a:schemeClr val="tx1">
                  <a:lumMod val="50000"/>
                  <a:lumOff val="50000"/>
                </a:schemeClr>
              </a:solidFill>
            </a:endParaRPr>
          </a:p>
        </p:txBody>
      </p:sp>
      <p:sp>
        <p:nvSpPr>
          <p:cNvPr id="15" name="Content Placeholder 14">
            <a:extLst>
              <a:ext uri="{FF2B5EF4-FFF2-40B4-BE49-F238E27FC236}">
                <a16:creationId xmlns:a16="http://schemas.microsoft.com/office/drawing/2014/main" id="{336B910D-CB41-E278-94EC-BF24EC7B8D5A}"/>
              </a:ext>
            </a:extLst>
          </p:cNvPr>
          <p:cNvSpPr>
            <a:spLocks noGrp="1"/>
          </p:cNvSpPr>
          <p:nvPr>
            <p:ph sz="quarter" idx="10"/>
          </p:nvPr>
        </p:nvSpPr>
        <p:spPr/>
        <p:txBody>
          <a:bodyPr/>
          <a:lstStyle/>
          <a:p>
            <a:endParaRPr lang="fr-FR" noProof="0" dirty="0"/>
          </a:p>
        </p:txBody>
      </p:sp>
      <p:sp>
        <p:nvSpPr>
          <p:cNvPr id="16" name="Content Placeholder 15">
            <a:extLst>
              <a:ext uri="{FF2B5EF4-FFF2-40B4-BE49-F238E27FC236}">
                <a16:creationId xmlns:a16="http://schemas.microsoft.com/office/drawing/2014/main" id="{085E4A41-1064-F24C-023F-22A5E29EA9B4}"/>
              </a:ext>
            </a:extLst>
          </p:cNvPr>
          <p:cNvSpPr>
            <a:spLocks noGrp="1"/>
          </p:cNvSpPr>
          <p:nvPr>
            <p:ph sz="quarter" idx="11"/>
          </p:nvPr>
        </p:nvSpPr>
        <p:spPr/>
        <p:txBody>
          <a:bodyPr/>
          <a:lstStyle/>
          <a:p>
            <a:endParaRPr lang="fr-FR" noProof="0" dirty="0"/>
          </a:p>
        </p:txBody>
      </p:sp>
      <p:sp>
        <p:nvSpPr>
          <p:cNvPr id="17" name="Text Placeholder 16">
            <a:extLst>
              <a:ext uri="{FF2B5EF4-FFF2-40B4-BE49-F238E27FC236}">
                <a16:creationId xmlns:a16="http://schemas.microsoft.com/office/drawing/2014/main" id="{6FAA6584-8557-0CE2-085A-8632A12501A2}"/>
              </a:ext>
            </a:extLst>
          </p:cNvPr>
          <p:cNvSpPr>
            <a:spLocks noGrp="1"/>
          </p:cNvSpPr>
          <p:nvPr>
            <p:ph type="body" sz="quarter" idx="12"/>
          </p:nvPr>
        </p:nvSpPr>
        <p:spPr/>
        <p:txBody>
          <a:bodyPr/>
          <a:lstStyle/>
          <a:p>
            <a:endParaRPr lang="fr-FR" noProof="0" dirty="0"/>
          </a:p>
        </p:txBody>
      </p:sp>
      <p:pic>
        <p:nvPicPr>
          <p:cNvPr id="5" name="Picture 52">
            <a:extLst>
              <a:ext uri="{FF2B5EF4-FFF2-40B4-BE49-F238E27FC236}">
                <a16:creationId xmlns:a16="http://schemas.microsoft.com/office/drawing/2014/main" id="{F905DF4D-BE2A-A7D3-B5B9-13E9F3B9E7B7}"/>
              </a:ext>
            </a:extLst>
          </p:cNvPr>
          <p:cNvPicPr>
            <a:picLocks noChangeAspect="1"/>
          </p:cNvPicPr>
          <p:nvPr/>
        </p:nvPicPr>
        <p:blipFill>
          <a:blip r:embed="rId2">
            <a:duotone>
              <a:schemeClr val="accent2">
                <a:shade val="45000"/>
                <a:satMod val="135000"/>
              </a:schemeClr>
              <a:prstClr val="white"/>
            </a:duotone>
          </a:blip>
          <a:stretch>
            <a:fillRect/>
          </a:stretch>
        </p:blipFill>
        <p:spPr>
          <a:xfrm>
            <a:off x="11655045" y="457806"/>
            <a:ext cx="404207" cy="412994"/>
          </a:xfrm>
          <a:prstGeom prst="ellipse">
            <a:avLst/>
          </a:prstGeom>
          <a:solidFill>
            <a:srgbClr val="FFC000"/>
          </a:solidFill>
          <a:ln>
            <a:noFill/>
          </a:ln>
        </p:spPr>
      </p:pic>
    </p:spTree>
    <p:extLst>
      <p:ext uri="{BB962C8B-B14F-4D97-AF65-F5344CB8AC3E}">
        <p14:creationId xmlns:p14="http://schemas.microsoft.com/office/powerpoint/2010/main" val="38127921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B24DB2D4-7E59-DD3C-3D4A-9537D095CBDF}"/>
              </a:ext>
            </a:extLst>
          </p:cNvPr>
          <p:cNvSpPr/>
          <p:nvPr/>
        </p:nvSpPr>
        <p:spPr>
          <a:xfrm>
            <a:off x="1444717" y="1040860"/>
            <a:ext cx="9024229" cy="53185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5B936103-7F12-ADA3-A8F7-30644B3C143A}"/>
              </a:ext>
            </a:extLst>
          </p:cNvPr>
          <p:cNvSpPr>
            <a:spLocks noGrp="1"/>
          </p:cNvSpPr>
          <p:nvPr>
            <p:ph type="title"/>
          </p:nvPr>
        </p:nvSpPr>
        <p:spPr>
          <a:xfrm>
            <a:off x="758602" y="270767"/>
            <a:ext cx="10972955" cy="387224"/>
          </a:xfrm>
        </p:spPr>
        <p:txBody>
          <a:bodyPr/>
          <a:lstStyle/>
          <a:p>
            <a:r>
              <a:rPr lang="fr-FR" noProof="0" dirty="0">
                <a:solidFill>
                  <a:schemeClr val="tx1">
                    <a:lumMod val="50000"/>
                    <a:lumOff val="50000"/>
                  </a:schemeClr>
                </a:solidFill>
              </a:rPr>
              <a:t>Commençons par voir comment vous imaginez notre appareil digestif </a:t>
            </a:r>
            <a:r>
              <a:rPr lang="fr-FR" noProof="0" dirty="0" err="1">
                <a:solidFill>
                  <a:schemeClr val="tx1">
                    <a:lumMod val="50000"/>
                    <a:lumOff val="50000"/>
                  </a:schemeClr>
                </a:solidFill>
              </a:rPr>
              <a:t>جهازنا</a:t>
            </a:r>
            <a:r>
              <a:rPr lang="fr-FR" noProof="0" dirty="0">
                <a:solidFill>
                  <a:schemeClr val="tx1">
                    <a:lumMod val="50000"/>
                    <a:lumOff val="50000"/>
                  </a:schemeClr>
                </a:solidFill>
              </a:rPr>
              <a:t> </a:t>
            </a:r>
            <a:r>
              <a:rPr lang="fr-FR" noProof="0" dirty="0" err="1">
                <a:solidFill>
                  <a:schemeClr val="tx1">
                    <a:lumMod val="50000"/>
                    <a:lumOff val="50000"/>
                  </a:schemeClr>
                </a:solidFill>
              </a:rPr>
              <a:t>الهضمي</a:t>
            </a:r>
            <a:r>
              <a:rPr lang="fr-FR" noProof="0" dirty="0">
                <a:solidFill>
                  <a:schemeClr val="tx1">
                    <a:lumMod val="50000"/>
                    <a:lumOff val="50000"/>
                  </a:schemeClr>
                </a:solidFill>
              </a:rPr>
              <a:t>.</a:t>
            </a:r>
            <a:br>
              <a:rPr lang="fr-FR" noProof="0" dirty="0">
                <a:solidFill>
                  <a:schemeClr val="tx1">
                    <a:lumMod val="50000"/>
                    <a:lumOff val="50000"/>
                  </a:schemeClr>
                </a:solidFill>
              </a:rPr>
            </a:br>
            <a:r>
              <a:rPr lang="fr-FR" noProof="0" dirty="0">
                <a:solidFill>
                  <a:schemeClr val="tx1">
                    <a:lumMod val="50000"/>
                    <a:lumOff val="50000"/>
                  </a:schemeClr>
                </a:solidFill>
              </a:rPr>
              <a:t>Observez les dessins ci-dessous de trois élèves 1, 2 et 3 de primaire (9 ans) . À votre avis, lequel des dessins est correcte ? </a:t>
            </a:r>
          </a:p>
        </p:txBody>
      </p:sp>
      <p:sp>
        <p:nvSpPr>
          <p:cNvPr id="4" name="Espace réservé du contenu 3">
            <a:extLst>
              <a:ext uri="{FF2B5EF4-FFF2-40B4-BE49-F238E27FC236}">
                <a16:creationId xmlns:a16="http://schemas.microsoft.com/office/drawing/2014/main" id="{5919F960-10B6-1FFD-346C-3E546E2595FD}"/>
              </a:ext>
            </a:extLst>
          </p:cNvPr>
          <p:cNvSpPr>
            <a:spLocks noGrp="1"/>
          </p:cNvSpPr>
          <p:nvPr>
            <p:ph sz="quarter" idx="11"/>
          </p:nvPr>
        </p:nvSpPr>
        <p:spPr>
          <a:xfrm>
            <a:off x="758602" y="657991"/>
            <a:ext cx="10529705" cy="268287"/>
          </a:xfrm>
        </p:spPr>
        <p:txBody>
          <a:bodyPr/>
          <a:lstStyle/>
          <a:p>
            <a:r>
              <a:rPr lang="fr-FR" sz="1400" noProof="0" dirty="0">
                <a:solidFill>
                  <a:schemeClr val="tx1">
                    <a:lumMod val="50000"/>
                    <a:lumOff val="50000"/>
                  </a:schemeClr>
                </a:solidFill>
              </a:rPr>
              <a:t>Inciter les élèves à exprimer leurs choix pour réactiver leurs représentations concernant l’appareil digestif.</a:t>
            </a:r>
          </a:p>
        </p:txBody>
      </p:sp>
      <p:pic>
        <p:nvPicPr>
          <p:cNvPr id="5" name="Image 4" descr="Une image contenant joint, squelette&#10;&#10;Le contenu généré par l’IA peut être incorrect.">
            <a:extLst>
              <a:ext uri="{FF2B5EF4-FFF2-40B4-BE49-F238E27FC236}">
                <a16:creationId xmlns:a16="http://schemas.microsoft.com/office/drawing/2014/main" id="{1C5F7A0C-D7F9-84A0-BB98-B351280167DA}"/>
              </a:ext>
            </a:extLst>
          </p:cNvPr>
          <p:cNvPicPr>
            <a:picLocks noChangeAspect="1"/>
          </p:cNvPicPr>
          <p:nvPr/>
        </p:nvPicPr>
        <p:blipFill>
          <a:blip r:embed="rId2">
            <a:clrChange>
              <a:clrFrom>
                <a:srgbClr val="FEFEFE"/>
              </a:clrFrom>
              <a:clrTo>
                <a:srgbClr val="FEFEFE">
                  <a:alpha val="0"/>
                </a:srgbClr>
              </a:clrTo>
            </a:clrChange>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r="906" b="5049"/>
          <a:stretch>
            <a:fillRect/>
          </a:stretch>
        </p:blipFill>
        <p:spPr>
          <a:xfrm>
            <a:off x="1857879" y="1040860"/>
            <a:ext cx="8331149" cy="5318536"/>
          </a:xfrm>
          <a:prstGeom prst="rect">
            <a:avLst/>
          </a:prstGeom>
        </p:spPr>
      </p:pic>
      <p:cxnSp>
        <p:nvCxnSpPr>
          <p:cNvPr id="7" name="Connecteur droit avec flèche 6">
            <a:extLst>
              <a:ext uri="{FF2B5EF4-FFF2-40B4-BE49-F238E27FC236}">
                <a16:creationId xmlns:a16="http://schemas.microsoft.com/office/drawing/2014/main" id="{602EE717-C3AF-58B5-8C89-B556922855FE}"/>
              </a:ext>
            </a:extLst>
          </p:cNvPr>
          <p:cNvCxnSpPr>
            <a:cxnSpLocks/>
          </p:cNvCxnSpPr>
          <p:nvPr/>
        </p:nvCxnSpPr>
        <p:spPr>
          <a:xfrm>
            <a:off x="3806890" y="1754155"/>
            <a:ext cx="121298" cy="578498"/>
          </a:xfrm>
          <a:prstGeom prst="straightConnector1">
            <a:avLst/>
          </a:prstGeom>
          <a:ln w="38100">
            <a:solidFill>
              <a:schemeClr val="tx2">
                <a:lumMod val="50000"/>
                <a:lumOff val="5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2" name="Rectangle 11">
            <a:extLst>
              <a:ext uri="{FF2B5EF4-FFF2-40B4-BE49-F238E27FC236}">
                <a16:creationId xmlns:a16="http://schemas.microsoft.com/office/drawing/2014/main" id="{E69945DD-102B-C641-D700-82D1BF07A7EA}"/>
              </a:ext>
            </a:extLst>
          </p:cNvPr>
          <p:cNvSpPr/>
          <p:nvPr/>
        </p:nvSpPr>
        <p:spPr>
          <a:xfrm>
            <a:off x="3270302" y="2589245"/>
            <a:ext cx="174842" cy="261258"/>
          </a:xfrm>
          <a:prstGeom prst="rect">
            <a:avLst/>
          </a:prstGeom>
          <a:solidFill>
            <a:srgbClr val="F9E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Connecteur droit avec flèche 9">
            <a:extLst>
              <a:ext uri="{FF2B5EF4-FFF2-40B4-BE49-F238E27FC236}">
                <a16:creationId xmlns:a16="http://schemas.microsoft.com/office/drawing/2014/main" id="{2A1C6064-EB5C-F827-A6B2-9572BD827783}"/>
              </a:ext>
            </a:extLst>
          </p:cNvPr>
          <p:cNvCxnSpPr>
            <a:cxnSpLocks/>
          </p:cNvCxnSpPr>
          <p:nvPr/>
        </p:nvCxnSpPr>
        <p:spPr>
          <a:xfrm>
            <a:off x="2871852" y="2708444"/>
            <a:ext cx="485871" cy="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 name="Connecteur droit avec flèche 12">
            <a:extLst>
              <a:ext uri="{FF2B5EF4-FFF2-40B4-BE49-F238E27FC236}">
                <a16:creationId xmlns:a16="http://schemas.microsoft.com/office/drawing/2014/main" id="{D0F891A4-EE35-4288-366E-C7E767C64CF2}"/>
              </a:ext>
            </a:extLst>
          </p:cNvPr>
          <p:cNvCxnSpPr>
            <a:cxnSpLocks/>
          </p:cNvCxnSpPr>
          <p:nvPr/>
        </p:nvCxnSpPr>
        <p:spPr>
          <a:xfrm>
            <a:off x="3412808" y="2385324"/>
            <a:ext cx="0" cy="550000"/>
          </a:xfrm>
          <a:prstGeom prst="straightConnector1">
            <a:avLst/>
          </a:prstGeom>
          <a:ln w="38100">
            <a:solidFill>
              <a:schemeClr val="tx2">
                <a:lumMod val="50000"/>
                <a:lumOff val="5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7" name="Rectangle 16">
            <a:extLst>
              <a:ext uri="{FF2B5EF4-FFF2-40B4-BE49-F238E27FC236}">
                <a16:creationId xmlns:a16="http://schemas.microsoft.com/office/drawing/2014/main" id="{1E88A379-4A3B-2BCA-B801-7933AEEA5D5E}"/>
              </a:ext>
            </a:extLst>
          </p:cNvPr>
          <p:cNvSpPr/>
          <p:nvPr/>
        </p:nvSpPr>
        <p:spPr>
          <a:xfrm>
            <a:off x="4249370" y="1549815"/>
            <a:ext cx="1399592" cy="6158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b="1" dirty="0">
                <a:solidFill>
                  <a:srgbClr val="404040"/>
                </a:solidFill>
              </a:rPr>
              <a:t>Trajet d’une pomme</a:t>
            </a:r>
            <a:endParaRPr lang="en-US" sz="1600" b="1" dirty="0">
              <a:solidFill>
                <a:srgbClr val="404040"/>
              </a:solidFill>
            </a:endParaRPr>
          </a:p>
        </p:txBody>
      </p:sp>
      <p:cxnSp>
        <p:nvCxnSpPr>
          <p:cNvPr id="15" name="Connecteur droit avec flèche 14">
            <a:extLst>
              <a:ext uri="{FF2B5EF4-FFF2-40B4-BE49-F238E27FC236}">
                <a16:creationId xmlns:a16="http://schemas.microsoft.com/office/drawing/2014/main" id="{5AC9EE54-3963-7376-F2F9-9A3D3E868D78}"/>
              </a:ext>
            </a:extLst>
          </p:cNvPr>
          <p:cNvCxnSpPr>
            <a:cxnSpLocks/>
          </p:cNvCxnSpPr>
          <p:nvPr/>
        </p:nvCxnSpPr>
        <p:spPr>
          <a:xfrm flipH="1">
            <a:off x="3867539" y="1988354"/>
            <a:ext cx="475137" cy="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8" name="Rectangle 17">
            <a:extLst>
              <a:ext uri="{FF2B5EF4-FFF2-40B4-BE49-F238E27FC236}">
                <a16:creationId xmlns:a16="http://schemas.microsoft.com/office/drawing/2014/main" id="{25E466E6-6BCE-E2F5-2113-3EB61ABCDCB1}"/>
              </a:ext>
            </a:extLst>
          </p:cNvPr>
          <p:cNvSpPr/>
          <p:nvPr/>
        </p:nvSpPr>
        <p:spPr>
          <a:xfrm>
            <a:off x="1444718" y="2319504"/>
            <a:ext cx="1399592" cy="6158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b="1" dirty="0">
                <a:solidFill>
                  <a:srgbClr val="404040"/>
                </a:solidFill>
              </a:rPr>
              <a:t>Trajet du jus d’orange</a:t>
            </a:r>
            <a:endParaRPr lang="en-US" sz="1600" b="1" dirty="0">
              <a:solidFill>
                <a:srgbClr val="404040"/>
              </a:solidFill>
            </a:endParaRPr>
          </a:p>
        </p:txBody>
      </p:sp>
      <p:pic>
        <p:nvPicPr>
          <p:cNvPr id="21" name="Image 20">
            <a:extLst>
              <a:ext uri="{FF2B5EF4-FFF2-40B4-BE49-F238E27FC236}">
                <a16:creationId xmlns:a16="http://schemas.microsoft.com/office/drawing/2014/main" id="{9C2A85D2-8ABB-8CA8-511A-F8AA78964B2A}"/>
              </a:ext>
            </a:extLst>
          </p:cNvPr>
          <p:cNvPicPr>
            <a:picLocks noChangeAspect="1"/>
          </p:cNvPicPr>
          <p:nvPr/>
        </p:nvPicPr>
        <p:blipFill>
          <a:blip r:embed="rId4"/>
          <a:stretch>
            <a:fillRect/>
          </a:stretch>
        </p:blipFill>
        <p:spPr>
          <a:xfrm>
            <a:off x="1512022" y="1043223"/>
            <a:ext cx="9022862" cy="5316173"/>
          </a:xfrm>
          <a:prstGeom prst="rect">
            <a:avLst/>
          </a:prstGeom>
        </p:spPr>
      </p:pic>
    </p:spTree>
    <p:extLst>
      <p:ext uri="{BB962C8B-B14F-4D97-AF65-F5344CB8AC3E}">
        <p14:creationId xmlns:p14="http://schemas.microsoft.com/office/powerpoint/2010/main" val="21748391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r>
              <a:rPr lang="fr-FR" noProof="0" dirty="0"/>
              <a:t>3 min</a:t>
            </a:r>
          </a:p>
        </p:txBody>
      </p:sp>
    </p:spTree>
    <p:extLst>
      <p:ext uri="{BB962C8B-B14F-4D97-AF65-F5344CB8AC3E}">
        <p14:creationId xmlns:p14="http://schemas.microsoft.com/office/powerpoint/2010/main" val="17958302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15325-EA7A-277A-3080-EDE9DA847C8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364465F-B93F-9FF2-8787-23C3B15F1875}"/>
              </a:ext>
            </a:extLst>
          </p:cNvPr>
          <p:cNvSpPr>
            <a:spLocks noGrp="1"/>
          </p:cNvSpPr>
          <p:nvPr>
            <p:ph type="title"/>
          </p:nvPr>
        </p:nvSpPr>
        <p:spPr>
          <a:xfrm>
            <a:off x="881310" y="289713"/>
            <a:ext cx="10529279" cy="267549"/>
          </a:xfrm>
        </p:spPr>
        <p:txBody>
          <a:bodyPr/>
          <a:lstStyle/>
          <a:p>
            <a:r>
              <a:rPr lang="fr-FR" sz="1800" noProof="0" dirty="0">
                <a:solidFill>
                  <a:schemeClr val="tx1">
                    <a:lumMod val="50000"/>
                    <a:lumOff val="50000"/>
                  </a:schemeClr>
                </a:solidFill>
                <a:latin typeface="Calibri" panose="020F0502020204030204"/>
              </a:rPr>
              <a:t>Pour vous rappeler de l’organisation de l’appareil digestif, répondez à cette première question. </a:t>
            </a:r>
          </a:p>
        </p:txBody>
      </p:sp>
      <p:sp>
        <p:nvSpPr>
          <p:cNvPr id="4" name="Espace réservé du contenu 3">
            <a:extLst>
              <a:ext uri="{FF2B5EF4-FFF2-40B4-BE49-F238E27FC236}">
                <a16:creationId xmlns:a16="http://schemas.microsoft.com/office/drawing/2014/main" id="{9F438EDE-7334-C9BB-FF0D-71F375AC9707}"/>
              </a:ext>
            </a:extLst>
          </p:cNvPr>
          <p:cNvSpPr>
            <a:spLocks noGrp="1"/>
          </p:cNvSpPr>
          <p:nvPr>
            <p:ph sz="quarter" idx="11"/>
          </p:nvPr>
        </p:nvSpPr>
        <p:spPr>
          <a:xfrm>
            <a:off x="798534" y="591663"/>
            <a:ext cx="10612055" cy="306086"/>
          </a:xfrm>
        </p:spPr>
        <p:txBody>
          <a:bodyPr/>
          <a:lstStyle/>
          <a:p>
            <a:r>
              <a:rPr lang="fr-FR" sz="1400" noProof="0" dirty="0">
                <a:solidFill>
                  <a:prstClr val="white">
                    <a:lumMod val="65000"/>
                  </a:prstClr>
                </a:solidFill>
                <a:latin typeface="Calibri" panose="020F0502020204030204"/>
              </a:rPr>
              <a:t>Sur leur ardoise, les élèves écrivent chaque numéro avec le nom correspondant ou l’</a:t>
            </a:r>
            <a:r>
              <a:rPr lang="fr-FR" sz="1400" noProof="0" dirty="0" err="1">
                <a:solidFill>
                  <a:prstClr val="white">
                    <a:lumMod val="65000"/>
                  </a:prstClr>
                </a:solidFill>
                <a:latin typeface="Calibri" panose="020F0502020204030204"/>
              </a:rPr>
              <a:t>ensignant.e</a:t>
            </a:r>
            <a:r>
              <a:rPr lang="fr-FR" sz="1400" noProof="0" dirty="0">
                <a:solidFill>
                  <a:prstClr val="white">
                    <a:lumMod val="65000"/>
                  </a:prstClr>
                </a:solidFill>
                <a:latin typeface="Calibri" panose="020F0502020204030204"/>
              </a:rPr>
              <a:t> désigne quelques -uns pour  répondre oralement.</a:t>
            </a:r>
          </a:p>
        </p:txBody>
      </p:sp>
      <p:grpSp>
        <p:nvGrpSpPr>
          <p:cNvPr id="9" name="Groupe 8">
            <a:extLst>
              <a:ext uri="{FF2B5EF4-FFF2-40B4-BE49-F238E27FC236}">
                <a16:creationId xmlns:a16="http://schemas.microsoft.com/office/drawing/2014/main" id="{AFD38D8F-5890-4C39-985A-4BBC3DC94C70}"/>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E938D2B1-9EB1-C711-32A8-3D3C2A632B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376F0693-1B40-84F1-AE3D-BA852C55436A}"/>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pic>
        <p:nvPicPr>
          <p:cNvPr id="16" name="Image 15">
            <a:extLst>
              <a:ext uri="{FF2B5EF4-FFF2-40B4-BE49-F238E27FC236}">
                <a16:creationId xmlns:a16="http://schemas.microsoft.com/office/drawing/2014/main" id="{2FA55CE7-66C0-6715-7757-33A9CD7A3D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431538" y="1982941"/>
            <a:ext cx="3267234" cy="4585346"/>
          </a:xfrm>
          <a:prstGeom prst="rect">
            <a:avLst/>
          </a:prstGeom>
        </p:spPr>
      </p:pic>
      <p:cxnSp>
        <p:nvCxnSpPr>
          <p:cNvPr id="17" name="Connecteur droit avec flèche 16">
            <a:extLst>
              <a:ext uri="{FF2B5EF4-FFF2-40B4-BE49-F238E27FC236}">
                <a16:creationId xmlns:a16="http://schemas.microsoft.com/office/drawing/2014/main" id="{9BB2E952-BAC9-F5E4-6213-374A8B322974}"/>
              </a:ext>
            </a:extLst>
          </p:cNvPr>
          <p:cNvCxnSpPr/>
          <p:nvPr/>
        </p:nvCxnSpPr>
        <p:spPr>
          <a:xfrm flipH="1">
            <a:off x="6998671" y="4510775"/>
            <a:ext cx="1091045" cy="0"/>
          </a:xfrm>
          <a:prstGeom prst="straightConnector1">
            <a:avLst/>
          </a:prstGeom>
          <a:noFill/>
          <a:ln w="38100" cap="flat" cmpd="sng" algn="ctr">
            <a:solidFill>
              <a:sysClr val="windowText" lastClr="000000"/>
            </a:solidFill>
            <a:prstDash val="solid"/>
            <a:miter lim="800000"/>
            <a:tailEnd type="stealth" w="lg" len="lg"/>
          </a:ln>
          <a:effectLst/>
        </p:spPr>
      </p:cxnSp>
      <p:cxnSp>
        <p:nvCxnSpPr>
          <p:cNvPr id="18" name="Connecteur droit avec flèche 17">
            <a:extLst>
              <a:ext uri="{FF2B5EF4-FFF2-40B4-BE49-F238E27FC236}">
                <a16:creationId xmlns:a16="http://schemas.microsoft.com/office/drawing/2014/main" id="{AC2D0C32-4F55-D8E7-A7A7-7B5A1B09E718}"/>
              </a:ext>
            </a:extLst>
          </p:cNvPr>
          <p:cNvCxnSpPr>
            <a:cxnSpLocks/>
          </p:cNvCxnSpPr>
          <p:nvPr/>
        </p:nvCxnSpPr>
        <p:spPr>
          <a:xfrm flipH="1">
            <a:off x="6021925" y="3824975"/>
            <a:ext cx="2067791" cy="0"/>
          </a:xfrm>
          <a:prstGeom prst="straightConnector1">
            <a:avLst/>
          </a:prstGeom>
          <a:noFill/>
          <a:ln w="38100" cap="flat" cmpd="sng" algn="ctr">
            <a:solidFill>
              <a:sysClr val="windowText" lastClr="000000"/>
            </a:solidFill>
            <a:prstDash val="solid"/>
            <a:miter lim="800000"/>
            <a:tailEnd type="stealth" w="lg" len="lg"/>
          </a:ln>
          <a:effectLst/>
        </p:spPr>
      </p:cxnSp>
      <p:cxnSp>
        <p:nvCxnSpPr>
          <p:cNvPr id="19" name="Connecteur droit avec flèche 18">
            <a:extLst>
              <a:ext uri="{FF2B5EF4-FFF2-40B4-BE49-F238E27FC236}">
                <a16:creationId xmlns:a16="http://schemas.microsoft.com/office/drawing/2014/main" id="{F90D92EE-6AF4-694A-34A3-BDBC6C1DEDA3}"/>
              </a:ext>
            </a:extLst>
          </p:cNvPr>
          <p:cNvCxnSpPr/>
          <p:nvPr/>
        </p:nvCxnSpPr>
        <p:spPr>
          <a:xfrm>
            <a:off x="3382634" y="3149566"/>
            <a:ext cx="1735282" cy="0"/>
          </a:xfrm>
          <a:prstGeom prst="straightConnector1">
            <a:avLst/>
          </a:prstGeom>
          <a:noFill/>
          <a:ln w="38100" cap="flat" cmpd="sng" algn="ctr">
            <a:solidFill>
              <a:sysClr val="windowText" lastClr="000000"/>
            </a:solidFill>
            <a:prstDash val="solid"/>
            <a:miter lim="800000"/>
            <a:tailEnd type="stealth" w="lg" len="lg"/>
          </a:ln>
          <a:effectLst/>
        </p:spPr>
      </p:cxnSp>
      <p:cxnSp>
        <p:nvCxnSpPr>
          <p:cNvPr id="20" name="Connecteur droit avec flèche 19">
            <a:extLst>
              <a:ext uri="{FF2B5EF4-FFF2-40B4-BE49-F238E27FC236}">
                <a16:creationId xmlns:a16="http://schemas.microsoft.com/office/drawing/2014/main" id="{CFCB9C92-F0E1-41CC-E038-E2E296E96E01}"/>
              </a:ext>
            </a:extLst>
          </p:cNvPr>
          <p:cNvCxnSpPr>
            <a:cxnSpLocks/>
          </p:cNvCxnSpPr>
          <p:nvPr/>
        </p:nvCxnSpPr>
        <p:spPr>
          <a:xfrm>
            <a:off x="3382634" y="4869714"/>
            <a:ext cx="2379519" cy="25525"/>
          </a:xfrm>
          <a:prstGeom prst="straightConnector1">
            <a:avLst/>
          </a:prstGeom>
          <a:noFill/>
          <a:ln w="38100" cap="flat" cmpd="sng" algn="ctr">
            <a:solidFill>
              <a:sysClr val="windowText" lastClr="000000"/>
            </a:solidFill>
            <a:prstDash val="solid"/>
            <a:miter lim="800000"/>
            <a:tailEnd type="stealth" w="lg" len="lg"/>
          </a:ln>
          <a:effectLst/>
        </p:spPr>
      </p:cxnSp>
      <p:cxnSp>
        <p:nvCxnSpPr>
          <p:cNvPr id="21" name="Connecteur droit avec flèche 20">
            <a:extLst>
              <a:ext uri="{FF2B5EF4-FFF2-40B4-BE49-F238E27FC236}">
                <a16:creationId xmlns:a16="http://schemas.microsoft.com/office/drawing/2014/main" id="{5D9769F4-8150-8A5B-DF66-297B32B00D29}"/>
              </a:ext>
            </a:extLst>
          </p:cNvPr>
          <p:cNvCxnSpPr>
            <a:cxnSpLocks/>
          </p:cNvCxnSpPr>
          <p:nvPr/>
        </p:nvCxnSpPr>
        <p:spPr>
          <a:xfrm flipH="1">
            <a:off x="6065155" y="2492568"/>
            <a:ext cx="2067791" cy="0"/>
          </a:xfrm>
          <a:prstGeom prst="straightConnector1">
            <a:avLst/>
          </a:prstGeom>
          <a:noFill/>
          <a:ln w="38100" cap="flat" cmpd="sng" algn="ctr">
            <a:solidFill>
              <a:sysClr val="windowText" lastClr="000000"/>
            </a:solidFill>
            <a:prstDash val="solid"/>
            <a:miter lim="800000"/>
            <a:tailEnd type="stealth" w="lg" len="lg"/>
          </a:ln>
          <a:effectLst/>
        </p:spPr>
      </p:cxnSp>
      <p:cxnSp>
        <p:nvCxnSpPr>
          <p:cNvPr id="22" name="Connecteur droit avec flèche 21">
            <a:extLst>
              <a:ext uri="{FF2B5EF4-FFF2-40B4-BE49-F238E27FC236}">
                <a16:creationId xmlns:a16="http://schemas.microsoft.com/office/drawing/2014/main" id="{079A8935-9078-C069-525E-2EE698A9DF92}"/>
              </a:ext>
            </a:extLst>
          </p:cNvPr>
          <p:cNvCxnSpPr>
            <a:cxnSpLocks/>
          </p:cNvCxnSpPr>
          <p:nvPr/>
        </p:nvCxnSpPr>
        <p:spPr>
          <a:xfrm flipH="1">
            <a:off x="6666162" y="3149566"/>
            <a:ext cx="1558636" cy="0"/>
          </a:xfrm>
          <a:prstGeom prst="straightConnector1">
            <a:avLst/>
          </a:prstGeom>
          <a:noFill/>
          <a:ln w="38100" cap="flat" cmpd="sng" algn="ctr">
            <a:solidFill>
              <a:sysClr val="windowText" lastClr="000000"/>
            </a:solidFill>
            <a:prstDash val="solid"/>
            <a:miter lim="800000"/>
            <a:tailEnd type="stealth" w="lg" len="lg"/>
          </a:ln>
          <a:effectLst/>
        </p:spPr>
      </p:cxnSp>
      <p:sp>
        <p:nvSpPr>
          <p:cNvPr id="23" name="ZoneTexte 22">
            <a:extLst>
              <a:ext uri="{FF2B5EF4-FFF2-40B4-BE49-F238E27FC236}">
                <a16:creationId xmlns:a16="http://schemas.microsoft.com/office/drawing/2014/main" id="{EDC1551B-9B96-A1BA-1FBF-D7748D6375F7}"/>
              </a:ext>
            </a:extLst>
          </p:cNvPr>
          <p:cNvSpPr txBox="1"/>
          <p:nvPr/>
        </p:nvSpPr>
        <p:spPr>
          <a:xfrm>
            <a:off x="8224798" y="2243325"/>
            <a:ext cx="2067791" cy="461665"/>
          </a:xfrm>
          <a:prstGeom prst="rect">
            <a:avLst/>
          </a:prstGeom>
          <a:noFill/>
        </p:spPr>
        <p:txBody>
          <a:bodyPr wrap="square" rtlCol="0">
            <a:spAutoFit/>
          </a:bodyPr>
          <a:lstStyle/>
          <a:p>
            <a:pPr defTabSz="457200"/>
            <a:r>
              <a:rPr lang="fr-FR" sz="2400" b="1" noProof="0" dirty="0">
                <a:solidFill>
                  <a:prstClr val="black"/>
                </a:solidFill>
                <a:latin typeface="Calibri" panose="020F0502020204030204"/>
              </a:rPr>
              <a:t>Œsophage</a:t>
            </a:r>
            <a:r>
              <a:rPr lang="fr-FR" b="1" noProof="0" dirty="0">
                <a:solidFill>
                  <a:prstClr val="black"/>
                </a:solidFill>
                <a:latin typeface="Calibri" panose="020F0502020204030204"/>
              </a:rPr>
              <a:t> </a:t>
            </a:r>
          </a:p>
        </p:txBody>
      </p:sp>
      <p:sp>
        <p:nvSpPr>
          <p:cNvPr id="24" name="ZoneTexte 23">
            <a:extLst>
              <a:ext uri="{FF2B5EF4-FFF2-40B4-BE49-F238E27FC236}">
                <a16:creationId xmlns:a16="http://schemas.microsoft.com/office/drawing/2014/main" id="{6A9326C5-1FC9-BE5C-BDFE-27E00F6DBE6E}"/>
              </a:ext>
            </a:extLst>
          </p:cNvPr>
          <p:cNvSpPr txBox="1"/>
          <p:nvPr/>
        </p:nvSpPr>
        <p:spPr>
          <a:xfrm>
            <a:off x="1546441" y="4614683"/>
            <a:ext cx="1914241" cy="461665"/>
          </a:xfrm>
          <a:prstGeom prst="rect">
            <a:avLst/>
          </a:prstGeom>
          <a:noFill/>
        </p:spPr>
        <p:txBody>
          <a:bodyPr wrap="square" rtlCol="0">
            <a:spAutoFit/>
          </a:bodyPr>
          <a:lstStyle/>
          <a:p>
            <a:pPr defTabSz="457200"/>
            <a:r>
              <a:rPr lang="fr-FR" sz="2400" b="1" noProof="0" dirty="0">
                <a:solidFill>
                  <a:prstClr val="black"/>
                </a:solidFill>
                <a:latin typeface="Calibri" panose="020F0502020204030204"/>
              </a:rPr>
              <a:t>Intestin grêle </a:t>
            </a:r>
          </a:p>
        </p:txBody>
      </p:sp>
      <p:cxnSp>
        <p:nvCxnSpPr>
          <p:cNvPr id="25" name="Connecteur droit avec flèche 24">
            <a:extLst>
              <a:ext uri="{FF2B5EF4-FFF2-40B4-BE49-F238E27FC236}">
                <a16:creationId xmlns:a16="http://schemas.microsoft.com/office/drawing/2014/main" id="{421191D5-A875-B59D-5B84-74A7AA1F5D4F}"/>
              </a:ext>
            </a:extLst>
          </p:cNvPr>
          <p:cNvCxnSpPr>
            <a:cxnSpLocks/>
          </p:cNvCxnSpPr>
          <p:nvPr/>
        </p:nvCxnSpPr>
        <p:spPr>
          <a:xfrm flipV="1">
            <a:off x="3382634" y="6048629"/>
            <a:ext cx="2639291" cy="0"/>
          </a:xfrm>
          <a:prstGeom prst="straightConnector1">
            <a:avLst/>
          </a:prstGeom>
          <a:noFill/>
          <a:ln w="38100" cap="flat" cmpd="sng" algn="ctr">
            <a:solidFill>
              <a:sysClr val="windowText" lastClr="000000"/>
            </a:solidFill>
            <a:prstDash val="solid"/>
            <a:miter lim="800000"/>
            <a:tailEnd type="stealth" w="lg" len="lg"/>
          </a:ln>
          <a:effectLst/>
        </p:spPr>
      </p:cxnSp>
      <p:sp>
        <p:nvSpPr>
          <p:cNvPr id="26" name="ZoneTexte 25">
            <a:extLst>
              <a:ext uri="{FF2B5EF4-FFF2-40B4-BE49-F238E27FC236}">
                <a16:creationId xmlns:a16="http://schemas.microsoft.com/office/drawing/2014/main" id="{3714EE1C-FDE9-AFCB-9FBD-FF1AD0942D9C}"/>
              </a:ext>
            </a:extLst>
          </p:cNvPr>
          <p:cNvSpPr txBox="1"/>
          <p:nvPr/>
        </p:nvSpPr>
        <p:spPr>
          <a:xfrm>
            <a:off x="2570515" y="5770394"/>
            <a:ext cx="994957" cy="461665"/>
          </a:xfrm>
          <a:prstGeom prst="rect">
            <a:avLst/>
          </a:prstGeom>
          <a:noFill/>
        </p:spPr>
        <p:txBody>
          <a:bodyPr wrap="square" rtlCol="0">
            <a:spAutoFit/>
          </a:bodyPr>
          <a:lstStyle/>
          <a:p>
            <a:pPr defTabSz="457200"/>
            <a:r>
              <a:rPr lang="fr-FR" sz="2400" b="1" noProof="0" dirty="0">
                <a:solidFill>
                  <a:prstClr val="black"/>
                </a:solidFill>
                <a:latin typeface="Calibri" panose="020F0502020204030204"/>
              </a:rPr>
              <a:t>Anus </a:t>
            </a:r>
          </a:p>
        </p:txBody>
      </p:sp>
      <p:grpSp>
        <p:nvGrpSpPr>
          <p:cNvPr id="12" name="Groupe 11">
            <a:extLst>
              <a:ext uri="{FF2B5EF4-FFF2-40B4-BE49-F238E27FC236}">
                <a16:creationId xmlns:a16="http://schemas.microsoft.com/office/drawing/2014/main" id="{65A30C90-17BD-FFC8-5380-9E4F7E68C02B}"/>
              </a:ext>
            </a:extLst>
          </p:cNvPr>
          <p:cNvGrpSpPr/>
          <p:nvPr/>
        </p:nvGrpSpPr>
        <p:grpSpPr>
          <a:xfrm>
            <a:off x="798534" y="2913470"/>
            <a:ext cx="2833153" cy="510778"/>
            <a:chOff x="498089" y="2588615"/>
            <a:chExt cx="2833153" cy="510778"/>
          </a:xfrm>
        </p:grpSpPr>
        <p:sp>
          <p:nvSpPr>
            <p:cNvPr id="3" name="Rectangle : coins arrondis 2">
              <a:extLst>
                <a:ext uri="{FF2B5EF4-FFF2-40B4-BE49-F238E27FC236}">
                  <a16:creationId xmlns:a16="http://schemas.microsoft.com/office/drawing/2014/main" id="{EFFAA64E-8B9A-DC5B-7376-0B937E402915}"/>
                </a:ext>
              </a:extLst>
            </p:cNvPr>
            <p:cNvSpPr/>
            <p:nvPr/>
          </p:nvSpPr>
          <p:spPr>
            <a:xfrm>
              <a:off x="498089" y="2588615"/>
              <a:ext cx="2395484"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rgbClr val="002060"/>
                  </a:solidFill>
                  <a:latin typeface="Calibri" panose="020F0502020204030204"/>
                </a:rPr>
                <a:t>……………………..</a:t>
              </a:r>
            </a:p>
          </p:txBody>
        </p:sp>
        <p:sp>
          <p:nvSpPr>
            <p:cNvPr id="5" name="Rectangle : coins arrondis 4">
              <a:extLst>
                <a:ext uri="{FF2B5EF4-FFF2-40B4-BE49-F238E27FC236}">
                  <a16:creationId xmlns:a16="http://schemas.microsoft.com/office/drawing/2014/main" id="{D2ED9F99-6AA0-C389-AF5E-3BCF82839362}"/>
                </a:ext>
              </a:extLst>
            </p:cNvPr>
            <p:cNvSpPr/>
            <p:nvPr/>
          </p:nvSpPr>
          <p:spPr>
            <a:xfrm>
              <a:off x="2927575" y="2588615"/>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noProof="0" dirty="0">
                  <a:solidFill>
                    <a:srgbClr val="002060"/>
                  </a:solidFill>
                  <a:latin typeface="Calibri" panose="020F0502020204030204"/>
                </a:rPr>
                <a:t>1</a:t>
              </a:r>
            </a:p>
          </p:txBody>
        </p:sp>
      </p:grpSp>
      <p:grpSp>
        <p:nvGrpSpPr>
          <p:cNvPr id="8" name="Groupe 7">
            <a:extLst>
              <a:ext uri="{FF2B5EF4-FFF2-40B4-BE49-F238E27FC236}">
                <a16:creationId xmlns:a16="http://schemas.microsoft.com/office/drawing/2014/main" id="{A99C0FE5-40D1-7628-704C-D26DAA1AAD4C}"/>
              </a:ext>
            </a:extLst>
          </p:cNvPr>
          <p:cNvGrpSpPr/>
          <p:nvPr/>
        </p:nvGrpSpPr>
        <p:grpSpPr>
          <a:xfrm>
            <a:off x="8148293" y="2906945"/>
            <a:ext cx="2833153" cy="523828"/>
            <a:chOff x="7931514" y="2581843"/>
            <a:chExt cx="2833153" cy="523828"/>
          </a:xfrm>
        </p:grpSpPr>
        <p:sp>
          <p:nvSpPr>
            <p:cNvPr id="6" name="Rectangle : coins arrondis 5">
              <a:extLst>
                <a:ext uri="{FF2B5EF4-FFF2-40B4-BE49-F238E27FC236}">
                  <a16:creationId xmlns:a16="http://schemas.microsoft.com/office/drawing/2014/main" id="{1A81C4FF-CE99-C43F-640C-533EAC911532}"/>
                </a:ext>
              </a:extLst>
            </p:cNvPr>
            <p:cNvSpPr/>
            <p:nvPr/>
          </p:nvSpPr>
          <p:spPr>
            <a:xfrm>
              <a:off x="8369183" y="2594893"/>
              <a:ext cx="2395484"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rgbClr val="002060"/>
                  </a:solidFill>
                  <a:latin typeface="Calibri" panose="020F0502020204030204"/>
                </a:rPr>
                <a:t>……………………..</a:t>
              </a:r>
            </a:p>
          </p:txBody>
        </p:sp>
        <p:sp>
          <p:nvSpPr>
            <p:cNvPr id="7" name="Rectangle : coins arrondis 6">
              <a:extLst>
                <a:ext uri="{FF2B5EF4-FFF2-40B4-BE49-F238E27FC236}">
                  <a16:creationId xmlns:a16="http://schemas.microsoft.com/office/drawing/2014/main" id="{2993FC9A-A309-3044-A0FD-CF14C31530F8}"/>
                </a:ext>
              </a:extLst>
            </p:cNvPr>
            <p:cNvSpPr/>
            <p:nvPr/>
          </p:nvSpPr>
          <p:spPr>
            <a:xfrm>
              <a:off x="7931514" y="258184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noProof="0" dirty="0">
                  <a:solidFill>
                    <a:srgbClr val="002060"/>
                  </a:solidFill>
                  <a:latin typeface="Calibri" panose="020F0502020204030204"/>
                </a:rPr>
                <a:t>2</a:t>
              </a:r>
            </a:p>
          </p:txBody>
        </p:sp>
      </p:grpSp>
      <p:grpSp>
        <p:nvGrpSpPr>
          <p:cNvPr id="13" name="Groupe 12">
            <a:extLst>
              <a:ext uri="{FF2B5EF4-FFF2-40B4-BE49-F238E27FC236}">
                <a16:creationId xmlns:a16="http://schemas.microsoft.com/office/drawing/2014/main" id="{1517B579-EFE4-0405-313F-D151003CF3D0}"/>
              </a:ext>
            </a:extLst>
          </p:cNvPr>
          <p:cNvGrpSpPr/>
          <p:nvPr/>
        </p:nvGrpSpPr>
        <p:grpSpPr>
          <a:xfrm>
            <a:off x="8132946" y="3574252"/>
            <a:ext cx="2833153" cy="523828"/>
            <a:chOff x="7931514" y="2581843"/>
            <a:chExt cx="2833153" cy="523828"/>
          </a:xfrm>
        </p:grpSpPr>
        <p:sp>
          <p:nvSpPr>
            <p:cNvPr id="14" name="Rectangle : coins arrondis 13">
              <a:extLst>
                <a:ext uri="{FF2B5EF4-FFF2-40B4-BE49-F238E27FC236}">
                  <a16:creationId xmlns:a16="http://schemas.microsoft.com/office/drawing/2014/main" id="{572AFB69-3B39-D0D1-38AF-6B95F56F8CD2}"/>
                </a:ext>
              </a:extLst>
            </p:cNvPr>
            <p:cNvSpPr/>
            <p:nvPr/>
          </p:nvSpPr>
          <p:spPr>
            <a:xfrm>
              <a:off x="8369183" y="2594893"/>
              <a:ext cx="2395484"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rgbClr val="002060"/>
                  </a:solidFill>
                  <a:latin typeface="Calibri" panose="020F0502020204030204"/>
                </a:rPr>
                <a:t>……………………..</a:t>
              </a:r>
            </a:p>
          </p:txBody>
        </p:sp>
        <p:sp>
          <p:nvSpPr>
            <p:cNvPr id="31" name="Rectangle : coins arrondis 30">
              <a:extLst>
                <a:ext uri="{FF2B5EF4-FFF2-40B4-BE49-F238E27FC236}">
                  <a16:creationId xmlns:a16="http://schemas.microsoft.com/office/drawing/2014/main" id="{544B744C-7E49-3DCD-B753-5B0D1C43FB33}"/>
                </a:ext>
              </a:extLst>
            </p:cNvPr>
            <p:cNvSpPr/>
            <p:nvPr/>
          </p:nvSpPr>
          <p:spPr>
            <a:xfrm>
              <a:off x="7931514" y="258184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noProof="0" dirty="0">
                  <a:solidFill>
                    <a:srgbClr val="002060"/>
                  </a:solidFill>
                  <a:latin typeface="Calibri" panose="020F0502020204030204"/>
                </a:rPr>
                <a:t>3</a:t>
              </a:r>
            </a:p>
          </p:txBody>
        </p:sp>
      </p:grpSp>
      <p:grpSp>
        <p:nvGrpSpPr>
          <p:cNvPr id="32" name="Groupe 31">
            <a:extLst>
              <a:ext uri="{FF2B5EF4-FFF2-40B4-BE49-F238E27FC236}">
                <a16:creationId xmlns:a16="http://schemas.microsoft.com/office/drawing/2014/main" id="{B9124551-1542-1215-2000-5586413B4B0E}"/>
              </a:ext>
            </a:extLst>
          </p:cNvPr>
          <p:cNvGrpSpPr/>
          <p:nvPr/>
        </p:nvGrpSpPr>
        <p:grpSpPr>
          <a:xfrm>
            <a:off x="8132946" y="4272943"/>
            <a:ext cx="2833153" cy="523828"/>
            <a:chOff x="7931514" y="2581843"/>
            <a:chExt cx="2833153" cy="523828"/>
          </a:xfrm>
        </p:grpSpPr>
        <p:sp>
          <p:nvSpPr>
            <p:cNvPr id="33" name="Rectangle : coins arrondis 32">
              <a:extLst>
                <a:ext uri="{FF2B5EF4-FFF2-40B4-BE49-F238E27FC236}">
                  <a16:creationId xmlns:a16="http://schemas.microsoft.com/office/drawing/2014/main" id="{B1BF0263-52B5-1989-166C-5A955464C894}"/>
                </a:ext>
              </a:extLst>
            </p:cNvPr>
            <p:cNvSpPr/>
            <p:nvPr/>
          </p:nvSpPr>
          <p:spPr>
            <a:xfrm>
              <a:off x="8369183" y="2594893"/>
              <a:ext cx="2395484"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rgbClr val="002060"/>
                  </a:solidFill>
                  <a:latin typeface="Calibri" panose="020F0502020204030204"/>
                </a:rPr>
                <a:t>……………………..</a:t>
              </a:r>
            </a:p>
          </p:txBody>
        </p:sp>
        <p:sp>
          <p:nvSpPr>
            <p:cNvPr id="34" name="Rectangle : coins arrondis 33">
              <a:extLst>
                <a:ext uri="{FF2B5EF4-FFF2-40B4-BE49-F238E27FC236}">
                  <a16:creationId xmlns:a16="http://schemas.microsoft.com/office/drawing/2014/main" id="{29C24A4C-2A11-14C2-D78F-2C973DBB6198}"/>
                </a:ext>
              </a:extLst>
            </p:cNvPr>
            <p:cNvSpPr/>
            <p:nvPr/>
          </p:nvSpPr>
          <p:spPr>
            <a:xfrm>
              <a:off x="7931514" y="258184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noProof="0" dirty="0">
                  <a:solidFill>
                    <a:srgbClr val="002060"/>
                  </a:solidFill>
                  <a:latin typeface="Calibri" panose="020F0502020204030204"/>
                </a:rPr>
                <a:t>4</a:t>
              </a:r>
            </a:p>
          </p:txBody>
        </p:sp>
      </p:grpSp>
      <p:sp>
        <p:nvSpPr>
          <p:cNvPr id="27" name="Rectangle : coins arrondis 26">
            <a:extLst>
              <a:ext uri="{FF2B5EF4-FFF2-40B4-BE49-F238E27FC236}">
                <a16:creationId xmlns:a16="http://schemas.microsoft.com/office/drawing/2014/main" id="{6FCD6F66-712F-02CB-D123-AF6AC0E59C55}"/>
              </a:ext>
            </a:extLst>
          </p:cNvPr>
          <p:cNvSpPr/>
          <p:nvPr/>
        </p:nvSpPr>
        <p:spPr>
          <a:xfrm>
            <a:off x="745425" y="961541"/>
            <a:ext cx="7752460" cy="510778"/>
          </a:xfrm>
          <a:prstGeom prst="roundRect">
            <a:avLst/>
          </a:prstGeom>
          <a:ln w="19050">
            <a:noFill/>
            <a:prstDash val="dash"/>
          </a:ln>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effectLst/>
                <a:uLnTx/>
                <a:uFillTx/>
                <a:latin typeface="Calibri" panose="020F0502020204030204"/>
                <a:ea typeface="+mn-ea"/>
                <a:cs typeface="+mn-cs"/>
              </a:rPr>
              <a:t>1- Complétez la légende du schéma ci-dessous:</a:t>
            </a:r>
          </a:p>
        </p:txBody>
      </p:sp>
      <p:sp>
        <p:nvSpPr>
          <p:cNvPr id="35" name="ZoneTexte 34">
            <a:extLst>
              <a:ext uri="{FF2B5EF4-FFF2-40B4-BE49-F238E27FC236}">
                <a16:creationId xmlns:a16="http://schemas.microsoft.com/office/drawing/2014/main" id="{A2B5BAD5-16A4-9AFB-D797-360B03ADCCF3}"/>
              </a:ext>
            </a:extLst>
          </p:cNvPr>
          <p:cNvSpPr txBox="1"/>
          <p:nvPr/>
        </p:nvSpPr>
        <p:spPr>
          <a:xfrm>
            <a:off x="1546441" y="1833942"/>
            <a:ext cx="7667003"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solidFill>
                  <a:srgbClr val="0852A4"/>
                </a:solidFill>
                <a:effectLst/>
                <a:uLnTx/>
                <a:uFillTx/>
                <a:latin typeface="Calibri" panose="020F0502020204030204"/>
                <a:ea typeface="+mn-ea"/>
                <a:cs typeface="+mn-cs"/>
              </a:rPr>
              <a:t>L’appareil digestif est composé de : </a:t>
            </a:r>
            <a:endParaRPr kumimoji="0" lang="fr-FR" sz="2400" b="0" i="0" u="none" strike="noStrike" kern="1200" cap="none" spc="0" normalizeH="0" baseline="0" noProof="0" dirty="0">
              <a:ln>
                <a:noFill/>
              </a:ln>
              <a:solidFill>
                <a:srgbClr val="0852A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51503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670F3-6FD8-9496-C4D9-7D51E742652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6B1D280-EB46-7231-1B8F-DCE3F0799DAC}"/>
              </a:ext>
            </a:extLst>
          </p:cNvPr>
          <p:cNvSpPr>
            <a:spLocks noGrp="1"/>
          </p:cNvSpPr>
          <p:nvPr>
            <p:ph type="title"/>
          </p:nvPr>
        </p:nvSpPr>
        <p:spPr>
          <a:xfrm>
            <a:off x="778058" y="346868"/>
            <a:ext cx="10529279" cy="435141"/>
          </a:xfrm>
        </p:spPr>
        <p:txBody>
          <a:bodyPr/>
          <a:lstStyle/>
          <a:p>
            <a:pPr defTabSz="342900">
              <a:spcAft>
                <a:spcPts val="300"/>
              </a:spcAft>
              <a:defRPr/>
            </a:pPr>
            <a:r>
              <a:rPr lang="fr-FR" sz="1800" noProof="0" dirty="0">
                <a:solidFill>
                  <a:schemeClr val="tx1">
                    <a:lumMod val="50000"/>
                    <a:lumOff val="50000"/>
                  </a:schemeClr>
                </a:solidFill>
                <a:latin typeface="Calibri" panose="020F0502020204030204"/>
              </a:rPr>
              <a:t>Parfait ! Voici la réponse, le pancréas et le foie ne font pas partie de l’appareil digestif c-à-d; ils ne reçoivent pas d’alimentation.</a:t>
            </a:r>
          </a:p>
        </p:txBody>
      </p:sp>
      <p:sp>
        <p:nvSpPr>
          <p:cNvPr id="4" name="Espace réservé du contenu 3">
            <a:extLst>
              <a:ext uri="{FF2B5EF4-FFF2-40B4-BE49-F238E27FC236}">
                <a16:creationId xmlns:a16="http://schemas.microsoft.com/office/drawing/2014/main" id="{4D67026F-25AF-A738-EA32-B51E04ABD610}"/>
              </a:ext>
            </a:extLst>
          </p:cNvPr>
          <p:cNvSpPr>
            <a:spLocks noGrp="1"/>
          </p:cNvSpPr>
          <p:nvPr>
            <p:ph sz="quarter" idx="11"/>
          </p:nvPr>
        </p:nvSpPr>
        <p:spPr>
          <a:xfrm>
            <a:off x="762179" y="770542"/>
            <a:ext cx="10529705" cy="268287"/>
          </a:xfrm>
        </p:spPr>
        <p:txBody>
          <a:bodyPr/>
          <a:lstStyle/>
          <a:p>
            <a:pPr defTabSz="342900">
              <a:spcAft>
                <a:spcPts val="300"/>
              </a:spcAft>
              <a:buClrTx/>
              <a:defRPr/>
            </a:pPr>
            <a:r>
              <a:rPr lang="fr-FR" sz="1100" noProof="0" dirty="0">
                <a:solidFill>
                  <a:prstClr val="white">
                    <a:lumMod val="65000"/>
                  </a:prstClr>
                </a:solidFill>
                <a:latin typeface="Calibri" panose="020F0502020204030204"/>
              </a:rPr>
              <a:t>Inviter les élèves à passer au tableau. </a:t>
            </a:r>
          </a:p>
        </p:txBody>
      </p:sp>
      <p:pic>
        <p:nvPicPr>
          <p:cNvPr id="10" name="Picture 1">
            <a:extLst>
              <a:ext uri="{FF2B5EF4-FFF2-40B4-BE49-F238E27FC236}">
                <a16:creationId xmlns:a16="http://schemas.microsoft.com/office/drawing/2014/main" id="{8C0A4361-A46D-CF38-4203-900631BBE428}"/>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1105972" y="201859"/>
            <a:ext cx="648055" cy="648055"/>
          </a:xfrm>
          <a:prstGeom prst="rect">
            <a:avLst/>
          </a:prstGeom>
        </p:spPr>
      </p:pic>
      <p:pic>
        <p:nvPicPr>
          <p:cNvPr id="35" name="Image 34">
            <a:extLst>
              <a:ext uri="{FF2B5EF4-FFF2-40B4-BE49-F238E27FC236}">
                <a16:creationId xmlns:a16="http://schemas.microsoft.com/office/drawing/2014/main" id="{33995280-B7D1-12FA-ED02-DAC48DE8C4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4420393" y="1854031"/>
            <a:ext cx="3267234" cy="4585346"/>
          </a:xfrm>
          <a:prstGeom prst="rect">
            <a:avLst/>
          </a:prstGeom>
        </p:spPr>
      </p:pic>
      <p:sp>
        <p:nvSpPr>
          <p:cNvPr id="42" name="ZoneTexte 41">
            <a:extLst>
              <a:ext uri="{FF2B5EF4-FFF2-40B4-BE49-F238E27FC236}">
                <a16:creationId xmlns:a16="http://schemas.microsoft.com/office/drawing/2014/main" id="{BEBBF5B9-C4B7-6B23-E316-17CACD241057}"/>
              </a:ext>
            </a:extLst>
          </p:cNvPr>
          <p:cNvSpPr txBox="1"/>
          <p:nvPr/>
        </p:nvSpPr>
        <p:spPr>
          <a:xfrm>
            <a:off x="8213653" y="2114415"/>
            <a:ext cx="2067791" cy="461665"/>
          </a:xfrm>
          <a:prstGeom prst="rect">
            <a:avLst/>
          </a:prstGeom>
          <a:noFill/>
        </p:spPr>
        <p:txBody>
          <a:bodyPr wrap="square" rtlCol="0">
            <a:spAutoFit/>
          </a:bodyPr>
          <a:lstStyle/>
          <a:p>
            <a:pPr defTabSz="457200"/>
            <a:r>
              <a:rPr lang="fr-FR" sz="2400" b="1" noProof="0" dirty="0">
                <a:solidFill>
                  <a:prstClr val="black"/>
                </a:solidFill>
                <a:latin typeface="Calibri" panose="020F0502020204030204"/>
              </a:rPr>
              <a:t>Œsophage</a:t>
            </a:r>
            <a:r>
              <a:rPr lang="fr-FR" b="1" noProof="0" dirty="0">
                <a:solidFill>
                  <a:prstClr val="black"/>
                </a:solidFill>
                <a:latin typeface="Calibri" panose="020F0502020204030204"/>
              </a:rPr>
              <a:t> </a:t>
            </a:r>
          </a:p>
        </p:txBody>
      </p:sp>
      <p:sp>
        <p:nvSpPr>
          <p:cNvPr id="45" name="ZoneTexte 44">
            <a:extLst>
              <a:ext uri="{FF2B5EF4-FFF2-40B4-BE49-F238E27FC236}">
                <a16:creationId xmlns:a16="http://schemas.microsoft.com/office/drawing/2014/main" id="{A884CDBC-DFE7-7810-036E-AE31458DA727}"/>
              </a:ext>
            </a:extLst>
          </p:cNvPr>
          <p:cNvSpPr txBox="1"/>
          <p:nvPr/>
        </p:nvSpPr>
        <p:spPr>
          <a:xfrm>
            <a:off x="2559370" y="5641484"/>
            <a:ext cx="994957" cy="461665"/>
          </a:xfrm>
          <a:prstGeom prst="rect">
            <a:avLst/>
          </a:prstGeom>
          <a:noFill/>
        </p:spPr>
        <p:txBody>
          <a:bodyPr wrap="square" rtlCol="0">
            <a:spAutoFit/>
          </a:bodyPr>
          <a:lstStyle/>
          <a:p>
            <a:pPr defTabSz="457200"/>
            <a:r>
              <a:rPr lang="fr-FR" sz="2400" b="1" noProof="0" dirty="0">
                <a:solidFill>
                  <a:prstClr val="black"/>
                </a:solidFill>
                <a:latin typeface="Calibri" panose="020F0502020204030204"/>
              </a:rPr>
              <a:t>Anus </a:t>
            </a:r>
          </a:p>
        </p:txBody>
      </p:sp>
      <p:cxnSp>
        <p:nvCxnSpPr>
          <p:cNvPr id="17" name="Connecteur droit avec flèche 16">
            <a:extLst>
              <a:ext uri="{FF2B5EF4-FFF2-40B4-BE49-F238E27FC236}">
                <a16:creationId xmlns:a16="http://schemas.microsoft.com/office/drawing/2014/main" id="{BC936817-9D80-1CB7-3A49-B2B0D7488025}"/>
              </a:ext>
            </a:extLst>
          </p:cNvPr>
          <p:cNvCxnSpPr/>
          <p:nvPr/>
        </p:nvCxnSpPr>
        <p:spPr>
          <a:xfrm flipH="1">
            <a:off x="6987526" y="4381865"/>
            <a:ext cx="1091045" cy="0"/>
          </a:xfrm>
          <a:prstGeom prst="straightConnector1">
            <a:avLst/>
          </a:prstGeom>
          <a:noFill/>
          <a:ln w="38100" cap="flat" cmpd="sng" algn="ctr">
            <a:solidFill>
              <a:sysClr val="windowText" lastClr="000000"/>
            </a:solidFill>
            <a:prstDash val="solid"/>
            <a:miter lim="800000"/>
            <a:tailEnd type="stealth" w="lg" len="lg"/>
          </a:ln>
          <a:effectLst/>
        </p:spPr>
      </p:cxnSp>
      <p:cxnSp>
        <p:nvCxnSpPr>
          <p:cNvPr id="18" name="Connecteur droit avec flèche 17">
            <a:extLst>
              <a:ext uri="{FF2B5EF4-FFF2-40B4-BE49-F238E27FC236}">
                <a16:creationId xmlns:a16="http://schemas.microsoft.com/office/drawing/2014/main" id="{75909BEB-36FA-05E8-B359-9E1428B098E9}"/>
              </a:ext>
            </a:extLst>
          </p:cNvPr>
          <p:cNvCxnSpPr>
            <a:cxnSpLocks/>
          </p:cNvCxnSpPr>
          <p:nvPr/>
        </p:nvCxnSpPr>
        <p:spPr>
          <a:xfrm flipH="1">
            <a:off x="6010780" y="3696065"/>
            <a:ext cx="2067791" cy="0"/>
          </a:xfrm>
          <a:prstGeom prst="straightConnector1">
            <a:avLst/>
          </a:prstGeom>
          <a:noFill/>
          <a:ln w="38100" cap="flat" cmpd="sng" algn="ctr">
            <a:solidFill>
              <a:sysClr val="windowText" lastClr="000000"/>
            </a:solidFill>
            <a:prstDash val="solid"/>
            <a:miter lim="800000"/>
            <a:tailEnd type="stealth" w="lg" len="lg"/>
          </a:ln>
          <a:effectLst/>
        </p:spPr>
      </p:cxnSp>
      <p:cxnSp>
        <p:nvCxnSpPr>
          <p:cNvPr id="19" name="Connecteur droit avec flèche 18">
            <a:extLst>
              <a:ext uri="{FF2B5EF4-FFF2-40B4-BE49-F238E27FC236}">
                <a16:creationId xmlns:a16="http://schemas.microsoft.com/office/drawing/2014/main" id="{97587569-CFFE-5DD0-7F9B-C4CB942A8998}"/>
              </a:ext>
            </a:extLst>
          </p:cNvPr>
          <p:cNvCxnSpPr/>
          <p:nvPr/>
        </p:nvCxnSpPr>
        <p:spPr>
          <a:xfrm>
            <a:off x="3371489" y="3020656"/>
            <a:ext cx="1735282" cy="0"/>
          </a:xfrm>
          <a:prstGeom prst="straightConnector1">
            <a:avLst/>
          </a:prstGeom>
          <a:noFill/>
          <a:ln w="38100" cap="flat" cmpd="sng" algn="ctr">
            <a:solidFill>
              <a:sysClr val="windowText" lastClr="000000"/>
            </a:solidFill>
            <a:prstDash val="solid"/>
            <a:miter lim="800000"/>
            <a:tailEnd type="stealth" w="lg" len="lg"/>
          </a:ln>
          <a:effectLst/>
        </p:spPr>
      </p:cxnSp>
      <p:cxnSp>
        <p:nvCxnSpPr>
          <p:cNvPr id="20" name="Connecteur droit avec flèche 19">
            <a:extLst>
              <a:ext uri="{FF2B5EF4-FFF2-40B4-BE49-F238E27FC236}">
                <a16:creationId xmlns:a16="http://schemas.microsoft.com/office/drawing/2014/main" id="{F9460C81-FC02-0BAC-557B-E192114787FE}"/>
              </a:ext>
            </a:extLst>
          </p:cNvPr>
          <p:cNvCxnSpPr>
            <a:cxnSpLocks/>
          </p:cNvCxnSpPr>
          <p:nvPr/>
        </p:nvCxnSpPr>
        <p:spPr>
          <a:xfrm>
            <a:off x="3371489" y="4740804"/>
            <a:ext cx="2379519" cy="25525"/>
          </a:xfrm>
          <a:prstGeom prst="straightConnector1">
            <a:avLst/>
          </a:prstGeom>
          <a:noFill/>
          <a:ln w="38100" cap="flat" cmpd="sng" algn="ctr">
            <a:solidFill>
              <a:sysClr val="windowText" lastClr="000000"/>
            </a:solidFill>
            <a:prstDash val="solid"/>
            <a:miter lim="800000"/>
            <a:tailEnd type="stealth" w="lg" len="lg"/>
          </a:ln>
          <a:effectLst/>
        </p:spPr>
      </p:cxnSp>
      <p:cxnSp>
        <p:nvCxnSpPr>
          <p:cNvPr id="21" name="Connecteur droit avec flèche 20">
            <a:extLst>
              <a:ext uri="{FF2B5EF4-FFF2-40B4-BE49-F238E27FC236}">
                <a16:creationId xmlns:a16="http://schemas.microsoft.com/office/drawing/2014/main" id="{8147E1E3-0C80-0008-4687-CC79055D384A}"/>
              </a:ext>
            </a:extLst>
          </p:cNvPr>
          <p:cNvCxnSpPr>
            <a:cxnSpLocks/>
          </p:cNvCxnSpPr>
          <p:nvPr/>
        </p:nvCxnSpPr>
        <p:spPr>
          <a:xfrm flipH="1">
            <a:off x="6054010" y="2363658"/>
            <a:ext cx="2067791" cy="0"/>
          </a:xfrm>
          <a:prstGeom prst="straightConnector1">
            <a:avLst/>
          </a:prstGeom>
          <a:noFill/>
          <a:ln w="38100" cap="flat" cmpd="sng" algn="ctr">
            <a:solidFill>
              <a:sysClr val="windowText" lastClr="000000"/>
            </a:solidFill>
            <a:prstDash val="solid"/>
            <a:miter lim="800000"/>
            <a:tailEnd type="stealth" w="lg" len="lg"/>
          </a:ln>
          <a:effectLst/>
        </p:spPr>
      </p:cxnSp>
      <p:cxnSp>
        <p:nvCxnSpPr>
          <p:cNvPr id="22" name="Connecteur droit avec flèche 21">
            <a:extLst>
              <a:ext uri="{FF2B5EF4-FFF2-40B4-BE49-F238E27FC236}">
                <a16:creationId xmlns:a16="http://schemas.microsoft.com/office/drawing/2014/main" id="{7C5BB4CA-C9AB-2B1A-56C3-5E9296B0B7D9}"/>
              </a:ext>
            </a:extLst>
          </p:cNvPr>
          <p:cNvCxnSpPr>
            <a:cxnSpLocks/>
          </p:cNvCxnSpPr>
          <p:nvPr/>
        </p:nvCxnSpPr>
        <p:spPr>
          <a:xfrm flipH="1">
            <a:off x="6655017" y="3020656"/>
            <a:ext cx="1558636" cy="0"/>
          </a:xfrm>
          <a:prstGeom prst="straightConnector1">
            <a:avLst/>
          </a:prstGeom>
          <a:noFill/>
          <a:ln w="38100" cap="flat" cmpd="sng" algn="ctr">
            <a:solidFill>
              <a:sysClr val="windowText" lastClr="000000"/>
            </a:solidFill>
            <a:prstDash val="solid"/>
            <a:miter lim="800000"/>
            <a:tailEnd type="stealth" w="lg" len="lg"/>
          </a:ln>
          <a:effectLst/>
        </p:spPr>
      </p:cxnSp>
      <p:cxnSp>
        <p:nvCxnSpPr>
          <p:cNvPr id="23" name="Connecteur droit avec flèche 22">
            <a:extLst>
              <a:ext uri="{FF2B5EF4-FFF2-40B4-BE49-F238E27FC236}">
                <a16:creationId xmlns:a16="http://schemas.microsoft.com/office/drawing/2014/main" id="{21ED1033-285A-2967-C3B2-A403054FF923}"/>
              </a:ext>
            </a:extLst>
          </p:cNvPr>
          <p:cNvCxnSpPr>
            <a:cxnSpLocks/>
          </p:cNvCxnSpPr>
          <p:nvPr/>
        </p:nvCxnSpPr>
        <p:spPr>
          <a:xfrm flipV="1">
            <a:off x="3371489" y="5919719"/>
            <a:ext cx="2639291" cy="0"/>
          </a:xfrm>
          <a:prstGeom prst="straightConnector1">
            <a:avLst/>
          </a:prstGeom>
          <a:noFill/>
          <a:ln w="38100" cap="flat" cmpd="sng" algn="ctr">
            <a:solidFill>
              <a:sysClr val="windowText" lastClr="000000"/>
            </a:solidFill>
            <a:prstDash val="solid"/>
            <a:miter lim="800000"/>
            <a:tailEnd type="stealth" w="lg" len="lg"/>
          </a:ln>
          <a:effectLst/>
        </p:spPr>
      </p:cxnSp>
      <p:sp>
        <p:nvSpPr>
          <p:cNvPr id="8" name="Rectangle : coins arrondis 7">
            <a:extLst>
              <a:ext uri="{FF2B5EF4-FFF2-40B4-BE49-F238E27FC236}">
                <a16:creationId xmlns:a16="http://schemas.microsoft.com/office/drawing/2014/main" id="{1CC474C9-707A-7F7F-7F5C-EEC1E25F45BF}"/>
              </a:ext>
            </a:extLst>
          </p:cNvPr>
          <p:cNvSpPr/>
          <p:nvPr/>
        </p:nvSpPr>
        <p:spPr>
          <a:xfrm>
            <a:off x="8574817" y="2791085"/>
            <a:ext cx="2395484"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noProof="0" dirty="0">
                <a:solidFill>
                  <a:srgbClr val="C00000"/>
                </a:solidFill>
                <a:latin typeface="Calibri" panose="020F0502020204030204"/>
              </a:rPr>
              <a:t>Estomac</a:t>
            </a:r>
          </a:p>
        </p:txBody>
      </p:sp>
      <p:sp>
        <p:nvSpPr>
          <p:cNvPr id="9" name="Rectangle : coins arrondis 8">
            <a:extLst>
              <a:ext uri="{FF2B5EF4-FFF2-40B4-BE49-F238E27FC236}">
                <a16:creationId xmlns:a16="http://schemas.microsoft.com/office/drawing/2014/main" id="{38831498-1A64-A9A4-9342-047F528D2154}"/>
              </a:ext>
            </a:extLst>
          </p:cNvPr>
          <p:cNvSpPr/>
          <p:nvPr/>
        </p:nvSpPr>
        <p:spPr>
          <a:xfrm>
            <a:off x="8137148" y="2778035"/>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noProof="0" dirty="0">
                <a:solidFill>
                  <a:srgbClr val="002060"/>
                </a:solidFill>
                <a:latin typeface="Calibri" panose="020F0502020204030204"/>
              </a:rPr>
              <a:t>2</a:t>
            </a:r>
          </a:p>
        </p:txBody>
      </p:sp>
      <p:sp>
        <p:nvSpPr>
          <p:cNvPr id="12" name="Rectangle : coins arrondis 11">
            <a:extLst>
              <a:ext uri="{FF2B5EF4-FFF2-40B4-BE49-F238E27FC236}">
                <a16:creationId xmlns:a16="http://schemas.microsoft.com/office/drawing/2014/main" id="{9E7FD77D-4D20-E667-CBE5-81020836B93B}"/>
              </a:ext>
            </a:extLst>
          </p:cNvPr>
          <p:cNvSpPr/>
          <p:nvPr/>
        </p:nvSpPr>
        <p:spPr>
          <a:xfrm>
            <a:off x="8559470" y="3458392"/>
            <a:ext cx="2395484"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noProof="0" dirty="0">
                <a:solidFill>
                  <a:srgbClr val="C00000"/>
                </a:solidFill>
                <a:latin typeface="Calibri" panose="020F0502020204030204"/>
              </a:rPr>
              <a:t>Pancréas</a:t>
            </a:r>
          </a:p>
        </p:txBody>
      </p:sp>
      <p:sp>
        <p:nvSpPr>
          <p:cNvPr id="13" name="Rectangle : coins arrondis 12">
            <a:extLst>
              <a:ext uri="{FF2B5EF4-FFF2-40B4-BE49-F238E27FC236}">
                <a16:creationId xmlns:a16="http://schemas.microsoft.com/office/drawing/2014/main" id="{C598B6C4-CF45-84F5-14A0-F27A12517891}"/>
              </a:ext>
            </a:extLst>
          </p:cNvPr>
          <p:cNvSpPr/>
          <p:nvPr/>
        </p:nvSpPr>
        <p:spPr>
          <a:xfrm>
            <a:off x="8121801" y="3445342"/>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noProof="0" dirty="0">
                <a:solidFill>
                  <a:srgbClr val="002060"/>
                </a:solidFill>
                <a:latin typeface="Calibri" panose="020F0502020204030204"/>
              </a:rPr>
              <a:t>3</a:t>
            </a:r>
          </a:p>
        </p:txBody>
      </p:sp>
      <p:sp>
        <p:nvSpPr>
          <p:cNvPr id="15" name="Rectangle : coins arrondis 14">
            <a:extLst>
              <a:ext uri="{FF2B5EF4-FFF2-40B4-BE49-F238E27FC236}">
                <a16:creationId xmlns:a16="http://schemas.microsoft.com/office/drawing/2014/main" id="{8C7A7760-DE1E-4D85-00F8-9FA128643537}"/>
              </a:ext>
            </a:extLst>
          </p:cNvPr>
          <p:cNvSpPr/>
          <p:nvPr/>
        </p:nvSpPr>
        <p:spPr>
          <a:xfrm>
            <a:off x="8559470" y="4157083"/>
            <a:ext cx="2395484"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noProof="0" dirty="0">
                <a:solidFill>
                  <a:srgbClr val="C00000"/>
                </a:solidFill>
                <a:latin typeface="Calibri" panose="020F0502020204030204"/>
              </a:rPr>
              <a:t>Gros intestin</a:t>
            </a:r>
          </a:p>
        </p:txBody>
      </p:sp>
      <p:sp>
        <p:nvSpPr>
          <p:cNvPr id="16" name="Rectangle : coins arrondis 15">
            <a:extLst>
              <a:ext uri="{FF2B5EF4-FFF2-40B4-BE49-F238E27FC236}">
                <a16:creationId xmlns:a16="http://schemas.microsoft.com/office/drawing/2014/main" id="{EE168E6D-B77E-9CBC-3CFA-7EED75634531}"/>
              </a:ext>
            </a:extLst>
          </p:cNvPr>
          <p:cNvSpPr/>
          <p:nvPr/>
        </p:nvSpPr>
        <p:spPr>
          <a:xfrm>
            <a:off x="8121801" y="414403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noProof="0" dirty="0">
                <a:solidFill>
                  <a:srgbClr val="002060"/>
                </a:solidFill>
                <a:latin typeface="Calibri" panose="020F0502020204030204"/>
              </a:rPr>
              <a:t>4</a:t>
            </a:r>
          </a:p>
        </p:txBody>
      </p:sp>
      <p:sp>
        <p:nvSpPr>
          <p:cNvPr id="5" name="Rectangle : coins arrondis 4">
            <a:extLst>
              <a:ext uri="{FF2B5EF4-FFF2-40B4-BE49-F238E27FC236}">
                <a16:creationId xmlns:a16="http://schemas.microsoft.com/office/drawing/2014/main" id="{CE7EE590-58E2-5825-9FD9-DE4BC308568F}"/>
              </a:ext>
            </a:extLst>
          </p:cNvPr>
          <p:cNvSpPr/>
          <p:nvPr/>
        </p:nvSpPr>
        <p:spPr>
          <a:xfrm>
            <a:off x="787389" y="2784560"/>
            <a:ext cx="2395484"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noProof="0" dirty="0">
                <a:solidFill>
                  <a:srgbClr val="C00000"/>
                </a:solidFill>
                <a:latin typeface="Calibri" panose="020F0502020204030204"/>
              </a:rPr>
              <a:t>Foie</a:t>
            </a:r>
            <a:endParaRPr lang="fr-FR" sz="2400" b="1" noProof="0" dirty="0">
              <a:solidFill>
                <a:srgbClr val="C00000"/>
              </a:solidFill>
              <a:latin typeface="Calibri" panose="020F0502020204030204"/>
            </a:endParaRPr>
          </a:p>
        </p:txBody>
      </p:sp>
      <p:sp>
        <p:nvSpPr>
          <p:cNvPr id="6" name="Rectangle : coins arrondis 5">
            <a:extLst>
              <a:ext uri="{FF2B5EF4-FFF2-40B4-BE49-F238E27FC236}">
                <a16:creationId xmlns:a16="http://schemas.microsoft.com/office/drawing/2014/main" id="{213C9B43-95C6-FBA3-CA70-E4E333CCA4F6}"/>
              </a:ext>
            </a:extLst>
          </p:cNvPr>
          <p:cNvSpPr/>
          <p:nvPr/>
        </p:nvSpPr>
        <p:spPr>
          <a:xfrm>
            <a:off x="3216875" y="2784560"/>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noProof="0" dirty="0">
                <a:solidFill>
                  <a:srgbClr val="002060"/>
                </a:solidFill>
                <a:latin typeface="Calibri" panose="020F0502020204030204"/>
              </a:rPr>
              <a:t>1</a:t>
            </a:r>
          </a:p>
        </p:txBody>
      </p:sp>
      <p:sp>
        <p:nvSpPr>
          <p:cNvPr id="24" name="ZoneTexte 23">
            <a:extLst>
              <a:ext uri="{FF2B5EF4-FFF2-40B4-BE49-F238E27FC236}">
                <a16:creationId xmlns:a16="http://schemas.microsoft.com/office/drawing/2014/main" id="{B97465F3-3B6B-BC30-DA3F-C1317A85292C}"/>
              </a:ext>
            </a:extLst>
          </p:cNvPr>
          <p:cNvSpPr txBox="1"/>
          <p:nvPr/>
        </p:nvSpPr>
        <p:spPr>
          <a:xfrm>
            <a:off x="1535296" y="4485773"/>
            <a:ext cx="1914241" cy="461665"/>
          </a:xfrm>
          <a:prstGeom prst="rect">
            <a:avLst/>
          </a:prstGeom>
          <a:noFill/>
        </p:spPr>
        <p:txBody>
          <a:bodyPr wrap="square" rtlCol="0">
            <a:spAutoFit/>
          </a:bodyPr>
          <a:lstStyle/>
          <a:p>
            <a:pPr defTabSz="457200"/>
            <a:r>
              <a:rPr lang="fr-FR" sz="2400" b="1" noProof="0" dirty="0">
                <a:solidFill>
                  <a:prstClr val="black"/>
                </a:solidFill>
                <a:latin typeface="Calibri" panose="020F0502020204030204"/>
              </a:rPr>
              <a:t>Intestin grêle </a:t>
            </a:r>
          </a:p>
        </p:txBody>
      </p:sp>
      <p:sp>
        <p:nvSpPr>
          <p:cNvPr id="25" name="ZoneTexte 24">
            <a:extLst>
              <a:ext uri="{FF2B5EF4-FFF2-40B4-BE49-F238E27FC236}">
                <a16:creationId xmlns:a16="http://schemas.microsoft.com/office/drawing/2014/main" id="{B59ECF18-4D40-457D-FE7B-3755C1F94BD4}"/>
              </a:ext>
            </a:extLst>
          </p:cNvPr>
          <p:cNvSpPr txBox="1"/>
          <p:nvPr/>
        </p:nvSpPr>
        <p:spPr>
          <a:xfrm>
            <a:off x="1535296" y="1705032"/>
            <a:ext cx="7667003" cy="46166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solidFill>
                  <a:srgbClr val="0852A4"/>
                </a:solidFill>
                <a:effectLst/>
                <a:uLnTx/>
                <a:uFillTx/>
                <a:latin typeface="Calibri" panose="020F0502020204030204"/>
                <a:ea typeface="+mn-ea"/>
                <a:cs typeface="+mn-cs"/>
              </a:rPr>
              <a:t>L’appareil digestif est composé de : </a:t>
            </a:r>
            <a:endParaRPr kumimoji="0" lang="fr-FR" sz="2400" b="0" i="0" u="none" strike="noStrike" kern="1200" cap="none" spc="0" normalizeH="0" baseline="0" noProof="0" dirty="0">
              <a:ln>
                <a:noFill/>
              </a:ln>
              <a:solidFill>
                <a:srgbClr val="0852A4"/>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56459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15" grpId="0" animBg="1"/>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808D3F-4C8E-08E1-39EC-556A6D13E5D8}"/>
              </a:ext>
            </a:extLst>
          </p:cNvPr>
          <p:cNvSpPr>
            <a:spLocks noGrp="1"/>
          </p:cNvSpPr>
          <p:nvPr>
            <p:ph type="title"/>
          </p:nvPr>
        </p:nvSpPr>
        <p:spPr/>
        <p:txBody>
          <a:bodyPr/>
          <a:lstStyle/>
          <a:p>
            <a:r>
              <a:rPr lang="fr-FR" sz="1800" noProof="0" dirty="0">
                <a:solidFill>
                  <a:schemeClr val="tx1">
                    <a:lumMod val="50000"/>
                    <a:lumOff val="50000"/>
                  </a:schemeClr>
                </a:solidFill>
                <a:latin typeface="Calibri" panose="020F0502020204030204"/>
              </a:rPr>
              <a:t>Voici une deuxième question.</a:t>
            </a:r>
          </a:p>
        </p:txBody>
      </p:sp>
      <p:sp>
        <p:nvSpPr>
          <p:cNvPr id="4" name="Espace réservé du contenu 3">
            <a:extLst>
              <a:ext uri="{FF2B5EF4-FFF2-40B4-BE49-F238E27FC236}">
                <a16:creationId xmlns:a16="http://schemas.microsoft.com/office/drawing/2014/main" id="{73C26055-B3B8-4231-7D1D-DD6B5F9B4D23}"/>
              </a:ext>
            </a:extLst>
          </p:cNvPr>
          <p:cNvSpPr>
            <a:spLocks noGrp="1"/>
          </p:cNvSpPr>
          <p:nvPr>
            <p:ph sz="quarter" idx="11"/>
          </p:nvPr>
        </p:nvSpPr>
        <p:spPr>
          <a:xfrm>
            <a:off x="778058" y="584580"/>
            <a:ext cx="10529705" cy="268287"/>
          </a:xfrm>
        </p:spPr>
        <p:txBody>
          <a:bodyPr/>
          <a:lstStyle/>
          <a:p>
            <a:r>
              <a:rPr lang="fr-FR" sz="1100" noProof="0" dirty="0">
                <a:solidFill>
                  <a:prstClr val="white">
                    <a:lumMod val="65000"/>
                  </a:prstClr>
                </a:solidFill>
                <a:latin typeface="Calibri" panose="020F0502020204030204"/>
              </a:rPr>
              <a:t>Sur leur ardoise, les élèves écrivent chaque numéro avec la lettre correspondante ou l’</a:t>
            </a:r>
            <a:r>
              <a:rPr lang="fr-FR" sz="1100" noProof="0" dirty="0" err="1">
                <a:solidFill>
                  <a:prstClr val="white">
                    <a:lumMod val="65000"/>
                  </a:prstClr>
                </a:solidFill>
                <a:latin typeface="Calibri" panose="020F0502020204030204"/>
              </a:rPr>
              <a:t>ensignant.e</a:t>
            </a:r>
            <a:r>
              <a:rPr lang="fr-FR" sz="1100" noProof="0" dirty="0">
                <a:solidFill>
                  <a:prstClr val="white">
                    <a:lumMod val="65000"/>
                  </a:prstClr>
                </a:solidFill>
                <a:latin typeface="Calibri" panose="020F0502020204030204"/>
              </a:rPr>
              <a:t> désigne quelques -uns pour  répondre oralement.</a:t>
            </a:r>
          </a:p>
        </p:txBody>
      </p:sp>
      <p:grpSp>
        <p:nvGrpSpPr>
          <p:cNvPr id="9" name="Groupe 8">
            <a:extLst>
              <a:ext uri="{FF2B5EF4-FFF2-40B4-BE49-F238E27FC236}">
                <a16:creationId xmlns:a16="http://schemas.microsoft.com/office/drawing/2014/main" id="{13AF4DC0-553D-25BE-A592-7BE9C1A0A82B}"/>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BE09986B-F3E5-363C-A04F-E78AC497E47D}"/>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EB099A18-EA2F-F3F1-9722-EA13F3CDDE89}"/>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
        <p:nvSpPr>
          <p:cNvPr id="3" name="ZoneTexte 2">
            <a:extLst>
              <a:ext uri="{FF2B5EF4-FFF2-40B4-BE49-F238E27FC236}">
                <a16:creationId xmlns:a16="http://schemas.microsoft.com/office/drawing/2014/main" id="{EB6D7DB2-72D9-AF14-AD82-1D01A1F3BC03}"/>
              </a:ext>
            </a:extLst>
          </p:cNvPr>
          <p:cNvSpPr txBox="1"/>
          <p:nvPr/>
        </p:nvSpPr>
        <p:spPr>
          <a:xfrm>
            <a:off x="977287" y="1579872"/>
            <a:ext cx="7752460" cy="892552"/>
          </a:xfrm>
          <a:prstGeom prst="rect">
            <a:avLst/>
          </a:prstGeom>
          <a:noFill/>
        </p:spPr>
        <p:txBody>
          <a:bodyPr wrap="square" rtlCol="0">
            <a:spAutoFit/>
          </a:bodyPr>
          <a:lstStyle/>
          <a:p>
            <a:r>
              <a:rPr lang="fr-FR" sz="2600" b="1" noProof="0" dirty="0">
                <a:solidFill>
                  <a:srgbClr val="0852A4"/>
                </a:solidFill>
                <a:latin typeface="+mj-lt"/>
              </a:rPr>
              <a:t>Les organes de l’appareil digestif qui ne sont pas représentés : </a:t>
            </a:r>
          </a:p>
        </p:txBody>
      </p:sp>
      <p:sp>
        <p:nvSpPr>
          <p:cNvPr id="5" name="ZoneTexte 4">
            <a:extLst>
              <a:ext uri="{FF2B5EF4-FFF2-40B4-BE49-F238E27FC236}">
                <a16:creationId xmlns:a16="http://schemas.microsoft.com/office/drawing/2014/main" id="{AF31D045-3014-839A-A32D-E2015BF71C2F}"/>
              </a:ext>
            </a:extLst>
          </p:cNvPr>
          <p:cNvSpPr txBox="1"/>
          <p:nvPr/>
        </p:nvSpPr>
        <p:spPr>
          <a:xfrm>
            <a:off x="1161678" y="2967335"/>
            <a:ext cx="2282295" cy="461665"/>
          </a:xfrm>
          <a:prstGeom prst="rect">
            <a:avLst/>
          </a:prstGeom>
          <a:noFill/>
        </p:spPr>
        <p:txBody>
          <a:bodyPr wrap="square" rtlCol="0">
            <a:spAutoFit/>
          </a:bodyPr>
          <a:lstStyle/>
          <a:p>
            <a:r>
              <a:rPr lang="fr-FR" sz="2400" b="1" noProof="0" dirty="0"/>
              <a:t>Le pancréas</a:t>
            </a:r>
          </a:p>
        </p:txBody>
      </p:sp>
      <p:sp>
        <p:nvSpPr>
          <p:cNvPr id="6" name="ZoneTexte 5">
            <a:extLst>
              <a:ext uri="{FF2B5EF4-FFF2-40B4-BE49-F238E27FC236}">
                <a16:creationId xmlns:a16="http://schemas.microsoft.com/office/drawing/2014/main" id="{360E4535-7FCE-E2F4-1BFD-C23752A90A93}"/>
              </a:ext>
            </a:extLst>
          </p:cNvPr>
          <p:cNvSpPr txBox="1"/>
          <p:nvPr/>
        </p:nvSpPr>
        <p:spPr>
          <a:xfrm>
            <a:off x="2845900" y="5378957"/>
            <a:ext cx="1407936" cy="461665"/>
          </a:xfrm>
          <a:prstGeom prst="rect">
            <a:avLst/>
          </a:prstGeom>
          <a:noFill/>
        </p:spPr>
        <p:txBody>
          <a:bodyPr wrap="square" rtlCol="0">
            <a:spAutoFit/>
          </a:bodyPr>
          <a:lstStyle/>
          <a:p>
            <a:r>
              <a:rPr lang="fr-FR" sz="2400" b="1" noProof="0" dirty="0"/>
              <a:t>Le foie</a:t>
            </a:r>
          </a:p>
        </p:txBody>
      </p:sp>
      <p:sp>
        <p:nvSpPr>
          <p:cNvPr id="7" name="ZoneTexte 6">
            <a:extLst>
              <a:ext uri="{FF2B5EF4-FFF2-40B4-BE49-F238E27FC236}">
                <a16:creationId xmlns:a16="http://schemas.microsoft.com/office/drawing/2014/main" id="{5B1B3025-30D5-DFA7-A699-297CD448E46C}"/>
              </a:ext>
            </a:extLst>
          </p:cNvPr>
          <p:cNvSpPr txBox="1"/>
          <p:nvPr/>
        </p:nvSpPr>
        <p:spPr>
          <a:xfrm>
            <a:off x="4440259" y="2907705"/>
            <a:ext cx="1921630" cy="461665"/>
          </a:xfrm>
          <a:prstGeom prst="rect">
            <a:avLst/>
          </a:prstGeom>
          <a:noFill/>
        </p:spPr>
        <p:txBody>
          <a:bodyPr wrap="square" rtlCol="0">
            <a:spAutoFit/>
          </a:bodyPr>
          <a:lstStyle/>
          <a:p>
            <a:r>
              <a:rPr lang="fr-FR" sz="2400" b="1" noProof="0" dirty="0"/>
              <a:t>L’estomac</a:t>
            </a:r>
          </a:p>
        </p:txBody>
      </p:sp>
      <p:sp>
        <p:nvSpPr>
          <p:cNvPr id="8" name="ZoneTexte 7">
            <a:extLst>
              <a:ext uri="{FF2B5EF4-FFF2-40B4-BE49-F238E27FC236}">
                <a16:creationId xmlns:a16="http://schemas.microsoft.com/office/drawing/2014/main" id="{DE823D7B-3C1B-7A2B-FA00-BD7730406A4C}"/>
              </a:ext>
            </a:extLst>
          </p:cNvPr>
          <p:cNvSpPr txBox="1"/>
          <p:nvPr/>
        </p:nvSpPr>
        <p:spPr>
          <a:xfrm>
            <a:off x="694487" y="4683502"/>
            <a:ext cx="2620634" cy="461665"/>
          </a:xfrm>
          <a:prstGeom prst="rect">
            <a:avLst/>
          </a:prstGeom>
          <a:noFill/>
        </p:spPr>
        <p:txBody>
          <a:bodyPr wrap="square" rtlCol="0">
            <a:spAutoFit/>
          </a:bodyPr>
          <a:lstStyle/>
          <a:p>
            <a:r>
              <a:rPr lang="fr-FR" sz="2400" b="1" noProof="0" dirty="0"/>
              <a:t>L’intestin grêle </a:t>
            </a:r>
          </a:p>
        </p:txBody>
      </p:sp>
      <p:sp>
        <p:nvSpPr>
          <p:cNvPr id="12" name="ZoneTexte 11">
            <a:extLst>
              <a:ext uri="{FF2B5EF4-FFF2-40B4-BE49-F238E27FC236}">
                <a16:creationId xmlns:a16="http://schemas.microsoft.com/office/drawing/2014/main" id="{C28A7DFE-0403-507C-6182-4A7E62F40311}"/>
              </a:ext>
            </a:extLst>
          </p:cNvPr>
          <p:cNvSpPr txBox="1"/>
          <p:nvPr/>
        </p:nvSpPr>
        <p:spPr>
          <a:xfrm>
            <a:off x="4175095" y="4788703"/>
            <a:ext cx="2550213" cy="461665"/>
          </a:xfrm>
          <a:prstGeom prst="rect">
            <a:avLst/>
          </a:prstGeom>
          <a:noFill/>
        </p:spPr>
        <p:txBody>
          <a:bodyPr wrap="square" rtlCol="0">
            <a:spAutoFit/>
          </a:bodyPr>
          <a:lstStyle/>
          <a:p>
            <a:r>
              <a:rPr lang="fr-FR" sz="2400" b="1" noProof="0" dirty="0"/>
              <a:t>Le gros intestin</a:t>
            </a:r>
          </a:p>
        </p:txBody>
      </p:sp>
      <p:sp>
        <p:nvSpPr>
          <p:cNvPr id="13" name="ZoneTexte 12">
            <a:extLst>
              <a:ext uri="{FF2B5EF4-FFF2-40B4-BE49-F238E27FC236}">
                <a16:creationId xmlns:a16="http://schemas.microsoft.com/office/drawing/2014/main" id="{1218F384-DE68-81CD-176B-BA47AE0296EF}"/>
              </a:ext>
            </a:extLst>
          </p:cNvPr>
          <p:cNvSpPr txBox="1"/>
          <p:nvPr/>
        </p:nvSpPr>
        <p:spPr>
          <a:xfrm>
            <a:off x="1965075" y="3953893"/>
            <a:ext cx="3544260" cy="461665"/>
          </a:xfrm>
          <a:prstGeom prst="rect">
            <a:avLst/>
          </a:prstGeom>
          <a:noFill/>
        </p:spPr>
        <p:txBody>
          <a:bodyPr wrap="square" rtlCol="0">
            <a:spAutoFit/>
          </a:bodyPr>
          <a:lstStyle/>
          <a:p>
            <a:r>
              <a:rPr lang="fr-FR" sz="2400" b="1" noProof="0" dirty="0"/>
              <a:t>Les glandes salivaires</a:t>
            </a:r>
          </a:p>
        </p:txBody>
      </p:sp>
      <p:pic>
        <p:nvPicPr>
          <p:cNvPr id="14" name="Image 13">
            <a:extLst>
              <a:ext uri="{FF2B5EF4-FFF2-40B4-BE49-F238E27FC236}">
                <a16:creationId xmlns:a16="http://schemas.microsoft.com/office/drawing/2014/main" id="{51D4060B-BD8D-EB24-F374-D58908BD21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65746" y="1092223"/>
            <a:ext cx="3594357" cy="5631159"/>
          </a:xfrm>
          <a:prstGeom prst="rect">
            <a:avLst/>
          </a:prstGeom>
        </p:spPr>
      </p:pic>
      <p:sp>
        <p:nvSpPr>
          <p:cNvPr id="15" name="Ellipse 14">
            <a:extLst>
              <a:ext uri="{FF2B5EF4-FFF2-40B4-BE49-F238E27FC236}">
                <a16:creationId xmlns:a16="http://schemas.microsoft.com/office/drawing/2014/main" id="{1E3E524D-86DE-2860-44F7-FCC3A6538666}"/>
              </a:ext>
            </a:extLst>
          </p:cNvPr>
          <p:cNvSpPr/>
          <p:nvPr/>
        </p:nvSpPr>
        <p:spPr>
          <a:xfrm>
            <a:off x="4007148" y="2934915"/>
            <a:ext cx="444840" cy="430733"/>
          </a:xfrm>
          <a:prstGeom prst="ellipse">
            <a:avLst/>
          </a:prstGeom>
          <a:solidFill>
            <a:srgbClr val="1D9A78"/>
          </a:solidFill>
          <a:ln w="12700" cap="flat" cmpd="sng" algn="ctr">
            <a:solidFill>
              <a:srgbClr val="1D9A78">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prstClr val="white"/>
                </a:solidFill>
                <a:effectLst/>
                <a:uLnTx/>
                <a:uFillTx/>
                <a:latin typeface="Calibri" panose="020F0502020204030204"/>
                <a:ea typeface="+mn-ea"/>
                <a:cs typeface="+mn-cs"/>
              </a:rPr>
              <a:t>2</a:t>
            </a:r>
          </a:p>
        </p:txBody>
      </p:sp>
      <p:sp>
        <p:nvSpPr>
          <p:cNvPr id="16" name="Ellipse 15">
            <a:extLst>
              <a:ext uri="{FF2B5EF4-FFF2-40B4-BE49-F238E27FC236}">
                <a16:creationId xmlns:a16="http://schemas.microsoft.com/office/drawing/2014/main" id="{3BEDBDFA-4FD3-174D-340C-C9DCD77C72A9}"/>
              </a:ext>
            </a:extLst>
          </p:cNvPr>
          <p:cNvSpPr/>
          <p:nvPr/>
        </p:nvSpPr>
        <p:spPr>
          <a:xfrm>
            <a:off x="754867" y="2999766"/>
            <a:ext cx="444840" cy="430733"/>
          </a:xfrm>
          <a:prstGeom prst="ellipse">
            <a:avLst/>
          </a:prstGeom>
          <a:solidFill>
            <a:srgbClr val="1D9A78"/>
          </a:solidFill>
          <a:ln w="12700" cap="flat" cmpd="sng" algn="ctr">
            <a:solidFill>
              <a:srgbClr val="1D9A78">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prstClr val="white"/>
                </a:solidFill>
                <a:effectLst/>
                <a:uLnTx/>
                <a:uFillTx/>
                <a:latin typeface="Calibri" panose="020F0502020204030204"/>
                <a:ea typeface="+mn-ea"/>
                <a:cs typeface="+mn-cs"/>
              </a:rPr>
              <a:t>1</a:t>
            </a:r>
          </a:p>
        </p:txBody>
      </p:sp>
      <p:sp>
        <p:nvSpPr>
          <p:cNvPr id="17" name="Ellipse 16">
            <a:extLst>
              <a:ext uri="{FF2B5EF4-FFF2-40B4-BE49-F238E27FC236}">
                <a16:creationId xmlns:a16="http://schemas.microsoft.com/office/drawing/2014/main" id="{A179293A-2A82-B410-7672-5FCFE68B41E1}"/>
              </a:ext>
            </a:extLst>
          </p:cNvPr>
          <p:cNvSpPr/>
          <p:nvPr/>
        </p:nvSpPr>
        <p:spPr>
          <a:xfrm>
            <a:off x="1591446" y="3953076"/>
            <a:ext cx="444840" cy="430733"/>
          </a:xfrm>
          <a:prstGeom prst="ellipse">
            <a:avLst/>
          </a:prstGeom>
          <a:solidFill>
            <a:srgbClr val="1D9A78"/>
          </a:solidFill>
          <a:ln w="12700" cap="flat" cmpd="sng" algn="ctr">
            <a:solidFill>
              <a:srgbClr val="1D9A78">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prstClr val="white"/>
                </a:solidFill>
                <a:effectLst/>
                <a:uLnTx/>
                <a:uFillTx/>
                <a:latin typeface="Calibri" panose="020F0502020204030204"/>
                <a:ea typeface="+mn-ea"/>
                <a:cs typeface="+mn-cs"/>
              </a:rPr>
              <a:t>3</a:t>
            </a:r>
          </a:p>
        </p:txBody>
      </p:sp>
      <p:sp>
        <p:nvSpPr>
          <p:cNvPr id="18" name="Ellipse 17">
            <a:extLst>
              <a:ext uri="{FF2B5EF4-FFF2-40B4-BE49-F238E27FC236}">
                <a16:creationId xmlns:a16="http://schemas.microsoft.com/office/drawing/2014/main" id="{CE30E005-C88F-6870-1B56-5EACBF578639}"/>
              </a:ext>
            </a:extLst>
          </p:cNvPr>
          <p:cNvSpPr/>
          <p:nvPr/>
        </p:nvSpPr>
        <p:spPr>
          <a:xfrm>
            <a:off x="313949" y="4682652"/>
            <a:ext cx="444840" cy="430733"/>
          </a:xfrm>
          <a:prstGeom prst="ellipse">
            <a:avLst/>
          </a:prstGeom>
          <a:solidFill>
            <a:srgbClr val="1D9A78"/>
          </a:solidFill>
          <a:ln w="12700" cap="flat" cmpd="sng" algn="ctr">
            <a:solidFill>
              <a:srgbClr val="1D9A78">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prstClr val="white"/>
                </a:solidFill>
                <a:effectLst/>
                <a:uLnTx/>
                <a:uFillTx/>
                <a:latin typeface="Calibri" panose="020F0502020204030204"/>
                <a:ea typeface="+mn-ea"/>
                <a:cs typeface="+mn-cs"/>
              </a:rPr>
              <a:t>4</a:t>
            </a:r>
          </a:p>
        </p:txBody>
      </p:sp>
      <p:sp>
        <p:nvSpPr>
          <p:cNvPr id="19" name="Ellipse 18">
            <a:extLst>
              <a:ext uri="{FF2B5EF4-FFF2-40B4-BE49-F238E27FC236}">
                <a16:creationId xmlns:a16="http://schemas.microsoft.com/office/drawing/2014/main" id="{1E516681-4E4B-C2EB-B841-995D1BB2CB81}"/>
              </a:ext>
            </a:extLst>
          </p:cNvPr>
          <p:cNvSpPr/>
          <p:nvPr/>
        </p:nvSpPr>
        <p:spPr>
          <a:xfrm>
            <a:off x="3789897" y="4770201"/>
            <a:ext cx="444840" cy="430733"/>
          </a:xfrm>
          <a:prstGeom prst="ellipse">
            <a:avLst/>
          </a:prstGeom>
          <a:solidFill>
            <a:srgbClr val="1D9A78"/>
          </a:solidFill>
          <a:ln w="12700" cap="flat" cmpd="sng" algn="ctr">
            <a:solidFill>
              <a:srgbClr val="1D9A78">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prstClr val="white"/>
                </a:solidFill>
                <a:effectLst/>
                <a:uLnTx/>
                <a:uFillTx/>
                <a:latin typeface="Calibri" panose="020F0502020204030204"/>
                <a:ea typeface="+mn-ea"/>
                <a:cs typeface="+mn-cs"/>
              </a:rPr>
              <a:t>5</a:t>
            </a:r>
          </a:p>
        </p:txBody>
      </p:sp>
      <p:sp>
        <p:nvSpPr>
          <p:cNvPr id="20" name="Ellipse 19">
            <a:extLst>
              <a:ext uri="{FF2B5EF4-FFF2-40B4-BE49-F238E27FC236}">
                <a16:creationId xmlns:a16="http://schemas.microsoft.com/office/drawing/2014/main" id="{C6473C26-7419-62E9-C280-E80D4F102FE0}"/>
              </a:ext>
            </a:extLst>
          </p:cNvPr>
          <p:cNvSpPr/>
          <p:nvPr/>
        </p:nvSpPr>
        <p:spPr>
          <a:xfrm>
            <a:off x="2428025" y="5402498"/>
            <a:ext cx="444840" cy="430733"/>
          </a:xfrm>
          <a:prstGeom prst="ellipse">
            <a:avLst/>
          </a:prstGeom>
          <a:solidFill>
            <a:srgbClr val="1D9A78"/>
          </a:solidFill>
          <a:ln w="12700" cap="flat" cmpd="sng" algn="ctr">
            <a:solidFill>
              <a:srgbClr val="1D9A78">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prstClr val="white"/>
                </a:solidFill>
                <a:effectLst/>
                <a:uLnTx/>
                <a:uFillTx/>
                <a:latin typeface="Calibri" panose="020F0502020204030204"/>
                <a:ea typeface="+mn-ea"/>
                <a:cs typeface="+mn-cs"/>
              </a:rPr>
              <a:t>6</a:t>
            </a:r>
          </a:p>
        </p:txBody>
      </p:sp>
      <p:sp>
        <p:nvSpPr>
          <p:cNvPr id="21" name="Rectangle : coins arrondis 20">
            <a:extLst>
              <a:ext uri="{FF2B5EF4-FFF2-40B4-BE49-F238E27FC236}">
                <a16:creationId xmlns:a16="http://schemas.microsoft.com/office/drawing/2014/main" id="{6862E62B-6B76-26BB-650A-119AE4201DD0}"/>
              </a:ext>
            </a:extLst>
          </p:cNvPr>
          <p:cNvSpPr/>
          <p:nvPr/>
        </p:nvSpPr>
        <p:spPr>
          <a:xfrm>
            <a:off x="778058" y="940813"/>
            <a:ext cx="7752460" cy="510778"/>
          </a:xfrm>
          <a:prstGeom prst="roundRect">
            <a:avLst/>
          </a:prstGeom>
          <a:ln w="19050">
            <a:noFill/>
            <a:prstDash val="dash"/>
          </a:ln>
        </p:spPr>
        <p:txBody>
          <a:bodyPr wrap="square">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2400" b="1" i="0" u="none" strike="noStrike" kern="1200" cap="none" spc="0" normalizeH="0" baseline="0" noProof="0" dirty="0">
                <a:ln>
                  <a:noFill/>
                </a:ln>
                <a:effectLst/>
                <a:uLnTx/>
                <a:uFillTx/>
                <a:latin typeface="Calibri" panose="020F0502020204030204"/>
                <a:ea typeface="+mn-ea"/>
                <a:cs typeface="+mn-cs"/>
              </a:rPr>
              <a:t>2- Désignez dans le schéma ci-contre :</a:t>
            </a:r>
          </a:p>
        </p:txBody>
      </p:sp>
    </p:spTree>
    <p:extLst>
      <p:ext uri="{BB962C8B-B14F-4D97-AF65-F5344CB8AC3E}">
        <p14:creationId xmlns:p14="http://schemas.microsoft.com/office/powerpoint/2010/main" val="38805202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2DB28-C0D0-A7E6-BA86-9514ED4ED0D4}"/>
            </a:ext>
          </a:extLst>
        </p:cNvPr>
        <p:cNvGrpSpPr/>
        <p:nvPr/>
      </p:nvGrpSpPr>
      <p:grpSpPr>
        <a:xfrm>
          <a:off x="0" y="0"/>
          <a:ext cx="0" cy="0"/>
          <a:chOff x="0" y="0"/>
          <a:chExt cx="0" cy="0"/>
        </a:xfrm>
      </p:grpSpPr>
      <p:sp>
        <p:nvSpPr>
          <p:cNvPr id="28" name="ZoneTexte 27">
            <a:extLst>
              <a:ext uri="{FF2B5EF4-FFF2-40B4-BE49-F238E27FC236}">
                <a16:creationId xmlns:a16="http://schemas.microsoft.com/office/drawing/2014/main" id="{1CC44FD3-ADD3-D65B-DFC1-E7AE006E979D}"/>
              </a:ext>
            </a:extLst>
          </p:cNvPr>
          <p:cNvSpPr txBox="1"/>
          <p:nvPr/>
        </p:nvSpPr>
        <p:spPr>
          <a:xfrm>
            <a:off x="1161678" y="2967335"/>
            <a:ext cx="2282295" cy="461665"/>
          </a:xfrm>
          <a:prstGeom prst="rect">
            <a:avLst/>
          </a:prstGeom>
          <a:noFill/>
        </p:spPr>
        <p:txBody>
          <a:bodyPr wrap="square" rtlCol="0">
            <a:spAutoFit/>
          </a:bodyPr>
          <a:lstStyle/>
          <a:p>
            <a:r>
              <a:rPr lang="fr-FR" sz="2400" b="1" noProof="0" dirty="0">
                <a:solidFill>
                  <a:srgbClr val="FF0000"/>
                </a:solidFill>
              </a:rPr>
              <a:t>Le pancréas</a:t>
            </a:r>
          </a:p>
        </p:txBody>
      </p:sp>
      <p:sp>
        <p:nvSpPr>
          <p:cNvPr id="29" name="ZoneTexte 28">
            <a:extLst>
              <a:ext uri="{FF2B5EF4-FFF2-40B4-BE49-F238E27FC236}">
                <a16:creationId xmlns:a16="http://schemas.microsoft.com/office/drawing/2014/main" id="{990FE445-BF35-9714-3257-FAC8A2435658}"/>
              </a:ext>
            </a:extLst>
          </p:cNvPr>
          <p:cNvSpPr txBox="1"/>
          <p:nvPr/>
        </p:nvSpPr>
        <p:spPr>
          <a:xfrm>
            <a:off x="2845900" y="5378957"/>
            <a:ext cx="1407936" cy="461665"/>
          </a:xfrm>
          <a:prstGeom prst="rect">
            <a:avLst/>
          </a:prstGeom>
          <a:noFill/>
        </p:spPr>
        <p:txBody>
          <a:bodyPr wrap="square" rtlCol="0">
            <a:spAutoFit/>
          </a:bodyPr>
          <a:lstStyle/>
          <a:p>
            <a:r>
              <a:rPr lang="fr-FR" sz="2400" b="1" noProof="0" dirty="0">
                <a:solidFill>
                  <a:srgbClr val="FF0000"/>
                </a:solidFill>
              </a:rPr>
              <a:t>Le foie</a:t>
            </a:r>
          </a:p>
        </p:txBody>
      </p:sp>
      <p:sp>
        <p:nvSpPr>
          <p:cNvPr id="30" name="ZoneTexte 29">
            <a:extLst>
              <a:ext uri="{FF2B5EF4-FFF2-40B4-BE49-F238E27FC236}">
                <a16:creationId xmlns:a16="http://schemas.microsoft.com/office/drawing/2014/main" id="{8754E4A1-BD99-9EFB-71FC-C8A4066B61E4}"/>
              </a:ext>
            </a:extLst>
          </p:cNvPr>
          <p:cNvSpPr txBox="1"/>
          <p:nvPr/>
        </p:nvSpPr>
        <p:spPr>
          <a:xfrm>
            <a:off x="4440259" y="2907705"/>
            <a:ext cx="1921630" cy="461665"/>
          </a:xfrm>
          <a:prstGeom prst="rect">
            <a:avLst/>
          </a:prstGeom>
          <a:noFill/>
        </p:spPr>
        <p:txBody>
          <a:bodyPr wrap="square" rtlCol="0">
            <a:spAutoFit/>
          </a:bodyPr>
          <a:lstStyle/>
          <a:p>
            <a:r>
              <a:rPr lang="fr-FR" sz="2400" b="1" noProof="0" dirty="0"/>
              <a:t>L’estomac</a:t>
            </a:r>
          </a:p>
        </p:txBody>
      </p:sp>
      <p:sp>
        <p:nvSpPr>
          <p:cNvPr id="31" name="ZoneTexte 30">
            <a:extLst>
              <a:ext uri="{FF2B5EF4-FFF2-40B4-BE49-F238E27FC236}">
                <a16:creationId xmlns:a16="http://schemas.microsoft.com/office/drawing/2014/main" id="{FEC25EF0-08A8-F14D-41F5-C040F8A82A6A}"/>
              </a:ext>
            </a:extLst>
          </p:cNvPr>
          <p:cNvSpPr txBox="1"/>
          <p:nvPr/>
        </p:nvSpPr>
        <p:spPr>
          <a:xfrm>
            <a:off x="694487" y="4683502"/>
            <a:ext cx="2620634" cy="461665"/>
          </a:xfrm>
          <a:prstGeom prst="rect">
            <a:avLst/>
          </a:prstGeom>
          <a:noFill/>
        </p:spPr>
        <p:txBody>
          <a:bodyPr wrap="square" rtlCol="0">
            <a:spAutoFit/>
          </a:bodyPr>
          <a:lstStyle/>
          <a:p>
            <a:r>
              <a:rPr lang="fr-FR" sz="2400" b="1" noProof="0" dirty="0"/>
              <a:t>L’intestin grêle </a:t>
            </a:r>
          </a:p>
        </p:txBody>
      </p:sp>
      <p:sp>
        <p:nvSpPr>
          <p:cNvPr id="32" name="ZoneTexte 31">
            <a:extLst>
              <a:ext uri="{FF2B5EF4-FFF2-40B4-BE49-F238E27FC236}">
                <a16:creationId xmlns:a16="http://schemas.microsoft.com/office/drawing/2014/main" id="{B654124D-6657-5D07-1F78-AED21C5D39B0}"/>
              </a:ext>
            </a:extLst>
          </p:cNvPr>
          <p:cNvSpPr txBox="1"/>
          <p:nvPr/>
        </p:nvSpPr>
        <p:spPr>
          <a:xfrm>
            <a:off x="4175095" y="4788703"/>
            <a:ext cx="2550213" cy="461665"/>
          </a:xfrm>
          <a:prstGeom prst="rect">
            <a:avLst/>
          </a:prstGeom>
          <a:noFill/>
        </p:spPr>
        <p:txBody>
          <a:bodyPr wrap="square" rtlCol="0">
            <a:spAutoFit/>
          </a:bodyPr>
          <a:lstStyle/>
          <a:p>
            <a:r>
              <a:rPr lang="fr-FR" sz="2400" b="1" noProof="0" dirty="0"/>
              <a:t>Le gros intestin</a:t>
            </a:r>
          </a:p>
        </p:txBody>
      </p:sp>
      <p:sp>
        <p:nvSpPr>
          <p:cNvPr id="33" name="ZoneTexte 32">
            <a:extLst>
              <a:ext uri="{FF2B5EF4-FFF2-40B4-BE49-F238E27FC236}">
                <a16:creationId xmlns:a16="http://schemas.microsoft.com/office/drawing/2014/main" id="{BA492F8F-1B81-70E5-2AB1-FA54FC06B6CF}"/>
              </a:ext>
            </a:extLst>
          </p:cNvPr>
          <p:cNvSpPr txBox="1"/>
          <p:nvPr/>
        </p:nvSpPr>
        <p:spPr>
          <a:xfrm>
            <a:off x="1965075" y="3953893"/>
            <a:ext cx="3544260" cy="461665"/>
          </a:xfrm>
          <a:prstGeom prst="rect">
            <a:avLst/>
          </a:prstGeom>
          <a:noFill/>
        </p:spPr>
        <p:txBody>
          <a:bodyPr wrap="square" rtlCol="0">
            <a:spAutoFit/>
          </a:bodyPr>
          <a:lstStyle/>
          <a:p>
            <a:r>
              <a:rPr lang="fr-FR" sz="2400" b="1" noProof="0" dirty="0">
                <a:solidFill>
                  <a:srgbClr val="FF0000"/>
                </a:solidFill>
              </a:rPr>
              <a:t>Les glandes salivaires</a:t>
            </a:r>
          </a:p>
        </p:txBody>
      </p:sp>
      <p:sp>
        <p:nvSpPr>
          <p:cNvPr id="34" name="Ellipse 33">
            <a:extLst>
              <a:ext uri="{FF2B5EF4-FFF2-40B4-BE49-F238E27FC236}">
                <a16:creationId xmlns:a16="http://schemas.microsoft.com/office/drawing/2014/main" id="{6860B1E7-1FE9-9F8A-5872-4D5C872D649A}"/>
              </a:ext>
            </a:extLst>
          </p:cNvPr>
          <p:cNvSpPr/>
          <p:nvPr/>
        </p:nvSpPr>
        <p:spPr>
          <a:xfrm>
            <a:off x="4007148" y="2934915"/>
            <a:ext cx="444840" cy="430733"/>
          </a:xfrm>
          <a:prstGeom prst="ellipse">
            <a:avLst/>
          </a:prstGeom>
          <a:solidFill>
            <a:srgbClr val="1D9A78"/>
          </a:solidFill>
          <a:ln w="12700" cap="flat" cmpd="sng" algn="ctr">
            <a:solidFill>
              <a:srgbClr val="1D9A78">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prstClr val="white"/>
                </a:solidFill>
                <a:effectLst/>
                <a:uLnTx/>
                <a:uFillTx/>
                <a:latin typeface="Calibri" panose="020F0502020204030204"/>
                <a:ea typeface="+mn-ea"/>
                <a:cs typeface="+mn-cs"/>
              </a:rPr>
              <a:t>2</a:t>
            </a:r>
          </a:p>
        </p:txBody>
      </p:sp>
      <p:sp>
        <p:nvSpPr>
          <p:cNvPr id="35" name="Ellipse 34">
            <a:extLst>
              <a:ext uri="{FF2B5EF4-FFF2-40B4-BE49-F238E27FC236}">
                <a16:creationId xmlns:a16="http://schemas.microsoft.com/office/drawing/2014/main" id="{C48B7D03-5F66-2B0F-D0AE-18FFCA0189FE}"/>
              </a:ext>
            </a:extLst>
          </p:cNvPr>
          <p:cNvSpPr/>
          <p:nvPr/>
        </p:nvSpPr>
        <p:spPr>
          <a:xfrm>
            <a:off x="754867" y="2999766"/>
            <a:ext cx="444840" cy="430733"/>
          </a:xfrm>
          <a:prstGeom prst="ellipse">
            <a:avLst/>
          </a:prstGeom>
          <a:solidFill>
            <a:schemeClr val="accent2"/>
          </a:solidFill>
          <a:ln w="12700" cap="flat" cmpd="sng" algn="ctr">
            <a:solidFill>
              <a:srgbClr val="1D9A78">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prstClr val="white"/>
                </a:solidFill>
                <a:effectLst/>
                <a:uLnTx/>
                <a:uFillTx/>
                <a:latin typeface="Calibri" panose="020F0502020204030204"/>
                <a:ea typeface="+mn-ea"/>
                <a:cs typeface="+mn-cs"/>
              </a:rPr>
              <a:t>1</a:t>
            </a:r>
          </a:p>
        </p:txBody>
      </p:sp>
      <p:sp>
        <p:nvSpPr>
          <p:cNvPr id="36" name="Ellipse 35">
            <a:extLst>
              <a:ext uri="{FF2B5EF4-FFF2-40B4-BE49-F238E27FC236}">
                <a16:creationId xmlns:a16="http://schemas.microsoft.com/office/drawing/2014/main" id="{1F84B556-395B-BF51-7608-8D0A06CB8144}"/>
              </a:ext>
            </a:extLst>
          </p:cNvPr>
          <p:cNvSpPr/>
          <p:nvPr/>
        </p:nvSpPr>
        <p:spPr>
          <a:xfrm>
            <a:off x="1591446" y="3953076"/>
            <a:ext cx="444840" cy="430733"/>
          </a:xfrm>
          <a:prstGeom prst="ellipse">
            <a:avLst/>
          </a:prstGeom>
          <a:solidFill>
            <a:schemeClr val="accent2"/>
          </a:solidFill>
          <a:ln w="12700" cap="flat" cmpd="sng" algn="ctr">
            <a:solidFill>
              <a:srgbClr val="1D9A78">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prstClr val="white"/>
                </a:solidFill>
                <a:effectLst/>
                <a:uLnTx/>
                <a:uFillTx/>
                <a:latin typeface="Calibri" panose="020F0502020204030204"/>
                <a:ea typeface="+mn-ea"/>
                <a:cs typeface="+mn-cs"/>
              </a:rPr>
              <a:t>3</a:t>
            </a:r>
          </a:p>
        </p:txBody>
      </p:sp>
      <p:sp>
        <p:nvSpPr>
          <p:cNvPr id="37" name="Ellipse 36">
            <a:extLst>
              <a:ext uri="{FF2B5EF4-FFF2-40B4-BE49-F238E27FC236}">
                <a16:creationId xmlns:a16="http://schemas.microsoft.com/office/drawing/2014/main" id="{88B2D051-59D5-5701-B6FB-09B3617F1AEB}"/>
              </a:ext>
            </a:extLst>
          </p:cNvPr>
          <p:cNvSpPr/>
          <p:nvPr/>
        </p:nvSpPr>
        <p:spPr>
          <a:xfrm>
            <a:off x="313949" y="4682652"/>
            <a:ext cx="444840" cy="430733"/>
          </a:xfrm>
          <a:prstGeom prst="ellipse">
            <a:avLst/>
          </a:prstGeom>
          <a:solidFill>
            <a:srgbClr val="1D9A78"/>
          </a:solidFill>
          <a:ln w="12700" cap="flat" cmpd="sng" algn="ctr">
            <a:solidFill>
              <a:srgbClr val="1D9A78">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prstClr val="white"/>
                </a:solidFill>
                <a:effectLst/>
                <a:uLnTx/>
                <a:uFillTx/>
                <a:latin typeface="Calibri" panose="020F0502020204030204"/>
                <a:ea typeface="+mn-ea"/>
                <a:cs typeface="+mn-cs"/>
              </a:rPr>
              <a:t>4</a:t>
            </a:r>
          </a:p>
        </p:txBody>
      </p:sp>
      <p:sp>
        <p:nvSpPr>
          <p:cNvPr id="38" name="Ellipse 37">
            <a:extLst>
              <a:ext uri="{FF2B5EF4-FFF2-40B4-BE49-F238E27FC236}">
                <a16:creationId xmlns:a16="http://schemas.microsoft.com/office/drawing/2014/main" id="{1E089DDF-A512-0B2C-0006-2D07F54239C4}"/>
              </a:ext>
            </a:extLst>
          </p:cNvPr>
          <p:cNvSpPr/>
          <p:nvPr/>
        </p:nvSpPr>
        <p:spPr>
          <a:xfrm>
            <a:off x="3789897" y="4770201"/>
            <a:ext cx="444840" cy="430733"/>
          </a:xfrm>
          <a:prstGeom prst="ellipse">
            <a:avLst/>
          </a:prstGeom>
          <a:solidFill>
            <a:srgbClr val="1D9A78"/>
          </a:solidFill>
          <a:ln w="12700" cap="flat" cmpd="sng" algn="ctr">
            <a:solidFill>
              <a:srgbClr val="1D9A78">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prstClr val="white"/>
                </a:solidFill>
                <a:effectLst/>
                <a:uLnTx/>
                <a:uFillTx/>
                <a:latin typeface="Calibri" panose="020F0502020204030204"/>
                <a:ea typeface="+mn-ea"/>
                <a:cs typeface="+mn-cs"/>
              </a:rPr>
              <a:t>5</a:t>
            </a:r>
          </a:p>
        </p:txBody>
      </p:sp>
      <p:sp>
        <p:nvSpPr>
          <p:cNvPr id="39" name="Ellipse 38">
            <a:extLst>
              <a:ext uri="{FF2B5EF4-FFF2-40B4-BE49-F238E27FC236}">
                <a16:creationId xmlns:a16="http://schemas.microsoft.com/office/drawing/2014/main" id="{9263829B-F279-28D7-ED22-9E887A34EC8F}"/>
              </a:ext>
            </a:extLst>
          </p:cNvPr>
          <p:cNvSpPr/>
          <p:nvPr/>
        </p:nvSpPr>
        <p:spPr>
          <a:xfrm>
            <a:off x="2428025" y="5402498"/>
            <a:ext cx="444840" cy="430733"/>
          </a:xfrm>
          <a:prstGeom prst="ellipse">
            <a:avLst/>
          </a:prstGeom>
          <a:solidFill>
            <a:schemeClr val="accent2"/>
          </a:solidFill>
          <a:ln w="12700" cap="flat" cmpd="sng" algn="ctr">
            <a:solidFill>
              <a:srgbClr val="1D9A78">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prstClr val="white"/>
                </a:solidFill>
                <a:effectLst/>
                <a:uLnTx/>
                <a:uFillTx/>
                <a:latin typeface="Calibri" panose="020F0502020204030204"/>
                <a:ea typeface="+mn-ea"/>
                <a:cs typeface="+mn-cs"/>
              </a:rPr>
              <a:t>6</a:t>
            </a:r>
          </a:p>
        </p:txBody>
      </p:sp>
      <p:sp>
        <p:nvSpPr>
          <p:cNvPr id="2" name="Titre 1">
            <a:extLst>
              <a:ext uri="{FF2B5EF4-FFF2-40B4-BE49-F238E27FC236}">
                <a16:creationId xmlns:a16="http://schemas.microsoft.com/office/drawing/2014/main" id="{644D2AC0-C9AC-D6AB-6F4C-A240D8635BCA}"/>
              </a:ext>
            </a:extLst>
          </p:cNvPr>
          <p:cNvSpPr>
            <a:spLocks noGrp="1"/>
          </p:cNvSpPr>
          <p:nvPr>
            <p:ph type="title"/>
          </p:nvPr>
        </p:nvSpPr>
        <p:spPr/>
        <p:txBody>
          <a:bodyPr/>
          <a:lstStyle/>
          <a:p>
            <a:pPr defTabSz="342900">
              <a:spcAft>
                <a:spcPts val="300"/>
              </a:spcAft>
              <a:defRPr/>
            </a:pPr>
            <a:r>
              <a:rPr lang="fr-FR" sz="1800" noProof="0" dirty="0">
                <a:solidFill>
                  <a:schemeClr val="tx1">
                    <a:lumMod val="50000"/>
                    <a:lumOff val="50000"/>
                  </a:schemeClr>
                </a:solidFill>
                <a:latin typeface="Calibri" panose="020F0502020204030204"/>
              </a:rPr>
              <a:t>Parfait ! Il y a trois organes qui ne sont pas représentés : le pancréas, les glandes salivaires et le foie.</a:t>
            </a:r>
          </a:p>
        </p:txBody>
      </p:sp>
      <p:sp>
        <p:nvSpPr>
          <p:cNvPr id="4" name="Espace réservé du contenu 3">
            <a:extLst>
              <a:ext uri="{FF2B5EF4-FFF2-40B4-BE49-F238E27FC236}">
                <a16:creationId xmlns:a16="http://schemas.microsoft.com/office/drawing/2014/main" id="{056AA572-DDFF-69BB-05E5-B854253ED06E}"/>
              </a:ext>
            </a:extLst>
          </p:cNvPr>
          <p:cNvSpPr>
            <a:spLocks noGrp="1"/>
          </p:cNvSpPr>
          <p:nvPr>
            <p:ph sz="quarter" idx="11"/>
          </p:nvPr>
        </p:nvSpPr>
        <p:spPr>
          <a:xfrm>
            <a:off x="831147" y="629732"/>
            <a:ext cx="10529705" cy="268287"/>
          </a:xfrm>
        </p:spPr>
        <p:txBody>
          <a:bodyPr/>
          <a:lstStyle/>
          <a:p>
            <a:pPr defTabSz="342900">
              <a:spcAft>
                <a:spcPts val="300"/>
              </a:spcAft>
              <a:buClrTx/>
              <a:defRPr/>
            </a:pPr>
            <a:r>
              <a:rPr lang="fr-FR" sz="1100" noProof="0" dirty="0">
                <a:solidFill>
                  <a:prstClr val="white">
                    <a:lumMod val="65000"/>
                  </a:prstClr>
                </a:solidFill>
                <a:latin typeface="Calibri" panose="020F0502020204030204"/>
              </a:rPr>
              <a:t>Inviter les élèves à passer au tableau. </a:t>
            </a:r>
          </a:p>
        </p:txBody>
      </p:sp>
      <p:pic>
        <p:nvPicPr>
          <p:cNvPr id="10" name="Picture 1">
            <a:extLst>
              <a:ext uri="{FF2B5EF4-FFF2-40B4-BE49-F238E27FC236}">
                <a16:creationId xmlns:a16="http://schemas.microsoft.com/office/drawing/2014/main" id="{F8EA9D28-5129-D356-F32E-034C4227D11A}"/>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1105972" y="201859"/>
            <a:ext cx="648055" cy="648055"/>
          </a:xfrm>
          <a:prstGeom prst="rect">
            <a:avLst/>
          </a:prstGeom>
        </p:spPr>
      </p:pic>
      <p:sp>
        <p:nvSpPr>
          <p:cNvPr id="22" name="Forme libre : forme 21">
            <a:extLst>
              <a:ext uri="{FF2B5EF4-FFF2-40B4-BE49-F238E27FC236}">
                <a16:creationId xmlns:a16="http://schemas.microsoft.com/office/drawing/2014/main" id="{90585A5C-FE8F-878A-68D3-092D0D679585}"/>
              </a:ext>
            </a:extLst>
          </p:cNvPr>
          <p:cNvSpPr/>
          <p:nvPr/>
        </p:nvSpPr>
        <p:spPr>
          <a:xfrm flipH="1">
            <a:off x="1193579" y="2895708"/>
            <a:ext cx="2046894" cy="604917"/>
          </a:xfrm>
          <a:custGeom>
            <a:avLst/>
            <a:gdLst>
              <a:gd name="csX0" fmla="*/ 847919 w 2382571"/>
              <a:gd name="csY0" fmla="*/ 0 h 687681"/>
              <a:gd name="csX1" fmla="*/ 54099 w 2382571"/>
              <a:gd name="csY1" fmla="*/ 231112 h 687681"/>
              <a:gd name="csX2" fmla="*/ 285211 w 2382571"/>
              <a:gd name="csY2" fmla="*/ 612949 h 687681"/>
              <a:gd name="csX3" fmla="*/ 2003479 w 2382571"/>
              <a:gd name="csY3" fmla="*/ 653143 h 687681"/>
              <a:gd name="csX4" fmla="*/ 2274785 w 2382571"/>
              <a:gd name="csY4" fmla="*/ 221064 h 687681"/>
              <a:gd name="csX5" fmla="*/ 596710 w 2382571"/>
              <a:gd name="csY5" fmla="*/ 20097 h 687681"/>
              <a:gd name="csX6" fmla="*/ 596710 w 2382571"/>
              <a:gd name="csY6" fmla="*/ 20097 h 687681"/>
              <a:gd name="csX7" fmla="*/ 596710 w 2382571"/>
              <a:gd name="csY7" fmla="*/ 20097 h 687681"/>
              <a:gd name="csX0" fmla="*/ 912667 w 2387029"/>
              <a:gd name="csY0" fmla="*/ 20096 h 667584"/>
              <a:gd name="csX1" fmla="*/ 58557 w 2387029"/>
              <a:gd name="csY1" fmla="*/ 211015 h 667584"/>
              <a:gd name="csX2" fmla="*/ 289669 w 2387029"/>
              <a:gd name="csY2" fmla="*/ 592852 h 667584"/>
              <a:gd name="csX3" fmla="*/ 2007937 w 2387029"/>
              <a:gd name="csY3" fmla="*/ 633046 h 667584"/>
              <a:gd name="csX4" fmla="*/ 2279243 w 2387029"/>
              <a:gd name="csY4" fmla="*/ 200967 h 667584"/>
              <a:gd name="csX5" fmla="*/ 601168 w 2387029"/>
              <a:gd name="csY5" fmla="*/ 0 h 667584"/>
              <a:gd name="csX6" fmla="*/ 601168 w 2387029"/>
              <a:gd name="csY6" fmla="*/ 0 h 667584"/>
              <a:gd name="csX7" fmla="*/ 601168 w 2387029"/>
              <a:gd name="csY7" fmla="*/ 0 h 667584"/>
              <a:gd name="csX0" fmla="*/ 912667 w 2387029"/>
              <a:gd name="csY0" fmla="*/ 20096 h 667584"/>
              <a:gd name="csX1" fmla="*/ 58557 w 2387029"/>
              <a:gd name="csY1" fmla="*/ 211015 h 667584"/>
              <a:gd name="csX2" fmla="*/ 289669 w 2387029"/>
              <a:gd name="csY2" fmla="*/ 592852 h 667584"/>
              <a:gd name="csX3" fmla="*/ 2007937 w 2387029"/>
              <a:gd name="csY3" fmla="*/ 633046 h 667584"/>
              <a:gd name="csX4" fmla="*/ 2279243 w 2387029"/>
              <a:gd name="csY4" fmla="*/ 200967 h 667584"/>
              <a:gd name="csX5" fmla="*/ 601168 w 2387029"/>
              <a:gd name="csY5" fmla="*/ 0 h 667584"/>
              <a:gd name="csX6" fmla="*/ 601168 w 2387029"/>
              <a:gd name="csY6" fmla="*/ 0 h 667584"/>
              <a:gd name="csX7" fmla="*/ 601168 w 2387029"/>
              <a:gd name="csY7" fmla="*/ 0 h 667584"/>
              <a:gd name="csX0" fmla="*/ 912667 w 2387029"/>
              <a:gd name="csY0" fmla="*/ 100483 h 747971"/>
              <a:gd name="csX1" fmla="*/ 58557 w 2387029"/>
              <a:gd name="csY1" fmla="*/ 291402 h 747971"/>
              <a:gd name="csX2" fmla="*/ 289669 w 2387029"/>
              <a:gd name="csY2" fmla="*/ 673239 h 747971"/>
              <a:gd name="csX3" fmla="*/ 2007937 w 2387029"/>
              <a:gd name="csY3" fmla="*/ 713433 h 747971"/>
              <a:gd name="csX4" fmla="*/ 2279243 w 2387029"/>
              <a:gd name="csY4" fmla="*/ 281354 h 747971"/>
              <a:gd name="csX5" fmla="*/ 601168 w 2387029"/>
              <a:gd name="csY5" fmla="*/ 80387 h 747971"/>
              <a:gd name="csX6" fmla="*/ 601168 w 2387029"/>
              <a:gd name="csY6" fmla="*/ 80387 h 747971"/>
              <a:gd name="csX7" fmla="*/ 440394 w 2387029"/>
              <a:gd name="csY7" fmla="*/ 0 h 747971"/>
              <a:gd name="csX0" fmla="*/ 912667 w 2387029"/>
              <a:gd name="csY0" fmla="*/ 100483 h 747971"/>
              <a:gd name="csX1" fmla="*/ 58557 w 2387029"/>
              <a:gd name="csY1" fmla="*/ 291402 h 747971"/>
              <a:gd name="csX2" fmla="*/ 289669 w 2387029"/>
              <a:gd name="csY2" fmla="*/ 673239 h 747971"/>
              <a:gd name="csX3" fmla="*/ 2007937 w 2387029"/>
              <a:gd name="csY3" fmla="*/ 713433 h 747971"/>
              <a:gd name="csX4" fmla="*/ 2279243 w 2387029"/>
              <a:gd name="csY4" fmla="*/ 281354 h 747971"/>
              <a:gd name="csX5" fmla="*/ 601168 w 2387029"/>
              <a:gd name="csY5" fmla="*/ 80387 h 747971"/>
              <a:gd name="csX6" fmla="*/ 440394 w 2387029"/>
              <a:gd name="csY6" fmla="*/ 0 h 747971"/>
              <a:gd name="csX0" fmla="*/ 912667 w 2398920"/>
              <a:gd name="csY0" fmla="*/ 100483 h 747971"/>
              <a:gd name="csX1" fmla="*/ 58557 w 2398920"/>
              <a:gd name="csY1" fmla="*/ 291402 h 747971"/>
              <a:gd name="csX2" fmla="*/ 289669 w 2398920"/>
              <a:gd name="csY2" fmla="*/ 673239 h 747971"/>
              <a:gd name="csX3" fmla="*/ 2007937 w 2398920"/>
              <a:gd name="csY3" fmla="*/ 713433 h 747971"/>
              <a:gd name="csX4" fmla="*/ 2279243 w 2398920"/>
              <a:gd name="csY4" fmla="*/ 281354 h 747971"/>
              <a:gd name="csX5" fmla="*/ 440394 w 2398920"/>
              <a:gd name="csY5" fmla="*/ 0 h 747971"/>
              <a:gd name="csX0" fmla="*/ 912667 w 2404124"/>
              <a:gd name="csY0" fmla="*/ 40192 h 687680"/>
              <a:gd name="csX1" fmla="*/ 58557 w 2404124"/>
              <a:gd name="csY1" fmla="*/ 231111 h 687680"/>
              <a:gd name="csX2" fmla="*/ 289669 w 2404124"/>
              <a:gd name="csY2" fmla="*/ 612948 h 687680"/>
              <a:gd name="csX3" fmla="*/ 2007937 w 2404124"/>
              <a:gd name="csY3" fmla="*/ 653142 h 687680"/>
              <a:gd name="csX4" fmla="*/ 2279243 w 2404124"/>
              <a:gd name="csY4" fmla="*/ 221063 h 687680"/>
              <a:gd name="csX5" fmla="*/ 370055 w 2404124"/>
              <a:gd name="csY5" fmla="*/ 0 h 687680"/>
              <a:gd name="csX0" fmla="*/ 912667 w 2507432"/>
              <a:gd name="csY0" fmla="*/ 40192 h 687680"/>
              <a:gd name="csX1" fmla="*/ 58557 w 2507432"/>
              <a:gd name="csY1" fmla="*/ 231111 h 687680"/>
              <a:gd name="csX2" fmla="*/ 289669 w 2507432"/>
              <a:gd name="csY2" fmla="*/ 612948 h 687680"/>
              <a:gd name="csX3" fmla="*/ 2007937 w 2507432"/>
              <a:gd name="csY3" fmla="*/ 653142 h 687680"/>
              <a:gd name="csX4" fmla="*/ 2279243 w 2507432"/>
              <a:gd name="csY4" fmla="*/ 221063 h 687680"/>
              <a:gd name="csX5" fmla="*/ 370055 w 2507432"/>
              <a:gd name="csY5" fmla="*/ 0 h 687680"/>
              <a:gd name="csX0" fmla="*/ 912667 w 2507432"/>
              <a:gd name="csY0" fmla="*/ 0 h 647488"/>
              <a:gd name="csX1" fmla="*/ 58557 w 2507432"/>
              <a:gd name="csY1" fmla="*/ 190919 h 647488"/>
              <a:gd name="csX2" fmla="*/ 289669 w 2507432"/>
              <a:gd name="csY2" fmla="*/ 572756 h 647488"/>
              <a:gd name="csX3" fmla="*/ 2007937 w 2507432"/>
              <a:gd name="csY3" fmla="*/ 612950 h 647488"/>
              <a:gd name="csX4" fmla="*/ 2279243 w 2507432"/>
              <a:gd name="csY4" fmla="*/ 180871 h 647488"/>
              <a:gd name="csX0" fmla="*/ 912667 w 2352616"/>
              <a:gd name="csY0" fmla="*/ 0 h 644692"/>
              <a:gd name="csX1" fmla="*/ 58557 w 2352616"/>
              <a:gd name="csY1" fmla="*/ 190919 h 644692"/>
              <a:gd name="csX2" fmla="*/ 289669 w 2352616"/>
              <a:gd name="csY2" fmla="*/ 572756 h 644692"/>
              <a:gd name="csX3" fmla="*/ 2007937 w 2352616"/>
              <a:gd name="csY3" fmla="*/ 612950 h 644692"/>
              <a:gd name="csX4" fmla="*/ 2212568 w 2352616"/>
              <a:gd name="csY4" fmla="*/ 218971 h 644692"/>
              <a:gd name="csX0" fmla="*/ 1199098 w 2372347"/>
              <a:gd name="csY0" fmla="*/ 0 h 673267"/>
              <a:gd name="csX1" fmla="*/ 78288 w 2372347"/>
              <a:gd name="csY1" fmla="*/ 219494 h 673267"/>
              <a:gd name="csX2" fmla="*/ 309400 w 2372347"/>
              <a:gd name="csY2" fmla="*/ 601331 h 673267"/>
              <a:gd name="csX3" fmla="*/ 2027668 w 2372347"/>
              <a:gd name="csY3" fmla="*/ 641525 h 673267"/>
              <a:gd name="csX4" fmla="*/ 2232299 w 2372347"/>
              <a:gd name="csY4" fmla="*/ 247546 h 673267"/>
              <a:gd name="csX0" fmla="*/ 1199098 w 2372347"/>
              <a:gd name="csY0" fmla="*/ 0 h 673267"/>
              <a:gd name="csX1" fmla="*/ 78288 w 2372347"/>
              <a:gd name="csY1" fmla="*/ 219494 h 673267"/>
              <a:gd name="csX2" fmla="*/ 309400 w 2372347"/>
              <a:gd name="csY2" fmla="*/ 601331 h 673267"/>
              <a:gd name="csX3" fmla="*/ 2027668 w 2372347"/>
              <a:gd name="csY3" fmla="*/ 641525 h 673267"/>
              <a:gd name="csX4" fmla="*/ 2232299 w 2372347"/>
              <a:gd name="csY4" fmla="*/ 247546 h 673267"/>
              <a:gd name="csX5" fmla="*/ 2267538 w 2372347"/>
              <a:gd name="csY5" fmla="*/ 239800 h 673267"/>
              <a:gd name="csX0" fmla="*/ 1199098 w 2250558"/>
              <a:gd name="csY0" fmla="*/ 0 h 673267"/>
              <a:gd name="csX1" fmla="*/ 78288 w 2250558"/>
              <a:gd name="csY1" fmla="*/ 219494 h 673267"/>
              <a:gd name="csX2" fmla="*/ 309400 w 2250558"/>
              <a:gd name="csY2" fmla="*/ 601331 h 673267"/>
              <a:gd name="csX3" fmla="*/ 2027668 w 2250558"/>
              <a:gd name="csY3" fmla="*/ 641525 h 673267"/>
              <a:gd name="csX4" fmla="*/ 2232299 w 2250558"/>
              <a:gd name="csY4" fmla="*/ 247546 h 673267"/>
              <a:gd name="csX5" fmla="*/ 2057988 w 2250558"/>
              <a:gd name="csY5" fmla="*/ 182650 h 673267"/>
              <a:gd name="csX0" fmla="*/ 1199098 w 2342047"/>
              <a:gd name="csY0" fmla="*/ 55475 h 728742"/>
              <a:gd name="csX1" fmla="*/ 78288 w 2342047"/>
              <a:gd name="csY1" fmla="*/ 274969 h 728742"/>
              <a:gd name="csX2" fmla="*/ 309400 w 2342047"/>
              <a:gd name="csY2" fmla="*/ 656806 h 728742"/>
              <a:gd name="csX3" fmla="*/ 2027668 w 2342047"/>
              <a:gd name="csY3" fmla="*/ 697000 h 728742"/>
              <a:gd name="csX4" fmla="*/ 2232299 w 2342047"/>
              <a:gd name="csY4" fmla="*/ 303021 h 728742"/>
              <a:gd name="csX5" fmla="*/ 800688 w 2342047"/>
              <a:gd name="csY5" fmla="*/ 0 h 728742"/>
              <a:gd name="csX0" fmla="*/ 1321857 w 2350506"/>
              <a:gd name="csY0" fmla="*/ 93575 h 728742"/>
              <a:gd name="csX1" fmla="*/ 86747 w 2350506"/>
              <a:gd name="csY1" fmla="*/ 274969 h 728742"/>
              <a:gd name="csX2" fmla="*/ 317859 w 2350506"/>
              <a:gd name="csY2" fmla="*/ 656806 h 728742"/>
              <a:gd name="csX3" fmla="*/ 2036127 w 2350506"/>
              <a:gd name="csY3" fmla="*/ 697000 h 728742"/>
              <a:gd name="csX4" fmla="*/ 2240758 w 2350506"/>
              <a:gd name="csY4" fmla="*/ 303021 h 728742"/>
              <a:gd name="csX5" fmla="*/ 809147 w 2350506"/>
              <a:gd name="csY5" fmla="*/ 0 h 728742"/>
              <a:gd name="csX0" fmla="*/ 1321857 w 2323884"/>
              <a:gd name="csY0" fmla="*/ 0 h 635167"/>
              <a:gd name="csX1" fmla="*/ 86747 w 2323884"/>
              <a:gd name="csY1" fmla="*/ 181394 h 635167"/>
              <a:gd name="csX2" fmla="*/ 317859 w 2323884"/>
              <a:gd name="csY2" fmla="*/ 563231 h 635167"/>
              <a:gd name="csX3" fmla="*/ 2036127 w 2323884"/>
              <a:gd name="csY3" fmla="*/ 603425 h 635167"/>
              <a:gd name="csX4" fmla="*/ 2240758 w 2323884"/>
              <a:gd name="csY4" fmla="*/ 209446 h 635167"/>
              <a:gd name="csX5" fmla="*/ 1171097 w 2323884"/>
              <a:gd name="csY5" fmla="*/ 30250 h 635167"/>
              <a:gd name="csX0" fmla="*/ 1199099 w 2315426"/>
              <a:gd name="csY0" fmla="*/ 17375 h 604917"/>
              <a:gd name="csX1" fmla="*/ 78289 w 2315426"/>
              <a:gd name="csY1" fmla="*/ 151144 h 604917"/>
              <a:gd name="csX2" fmla="*/ 309401 w 2315426"/>
              <a:gd name="csY2" fmla="*/ 532981 h 604917"/>
              <a:gd name="csX3" fmla="*/ 2027669 w 2315426"/>
              <a:gd name="csY3" fmla="*/ 573175 h 604917"/>
              <a:gd name="csX4" fmla="*/ 2232300 w 2315426"/>
              <a:gd name="csY4" fmla="*/ 179196 h 604917"/>
              <a:gd name="csX5" fmla="*/ 1162639 w 2315426"/>
              <a:gd name="csY5" fmla="*/ 0 h 604917"/>
            </a:gdLst>
            <a:ahLst/>
            <a:cxnLst>
              <a:cxn ang="0">
                <a:pos x="csX0" y="csY0"/>
              </a:cxn>
              <a:cxn ang="0">
                <a:pos x="csX1" y="csY1"/>
              </a:cxn>
              <a:cxn ang="0">
                <a:pos x="csX2" y="csY2"/>
              </a:cxn>
              <a:cxn ang="0">
                <a:pos x="csX3" y="csY3"/>
              </a:cxn>
              <a:cxn ang="0">
                <a:pos x="csX4" y="csY4"/>
              </a:cxn>
              <a:cxn ang="0">
                <a:pos x="csX5" y="csY5"/>
              </a:cxn>
            </a:cxnLst>
            <a:rect l="l" t="t" r="r" b="b"/>
            <a:pathLst>
              <a:path w="2315426" h="604917">
                <a:moveTo>
                  <a:pt x="1199099" y="17375"/>
                </a:moveTo>
                <a:cubicBezTo>
                  <a:pt x="849081" y="21562"/>
                  <a:pt x="226572" y="65210"/>
                  <a:pt x="78289" y="151144"/>
                </a:cubicBezTo>
                <a:cubicBezTo>
                  <a:pt x="-69994" y="237078"/>
                  <a:pt x="-15496" y="462643"/>
                  <a:pt x="309401" y="532981"/>
                </a:cubicBezTo>
                <a:cubicBezTo>
                  <a:pt x="634298" y="603320"/>
                  <a:pt x="1707186" y="632139"/>
                  <a:pt x="2027669" y="573175"/>
                </a:cubicBezTo>
                <a:cubicBezTo>
                  <a:pt x="2348152" y="514211"/>
                  <a:pt x="2376472" y="274725"/>
                  <a:pt x="2232300" y="179196"/>
                </a:cubicBezTo>
                <a:cubicBezTo>
                  <a:pt x="2088128" y="83667"/>
                  <a:pt x="1155298" y="1614"/>
                  <a:pt x="1162639" y="0"/>
                </a:cubicBezTo>
              </a:path>
            </a:pathLst>
          </a:cu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7" name="Forme libre : forme 26">
            <a:extLst>
              <a:ext uri="{FF2B5EF4-FFF2-40B4-BE49-F238E27FC236}">
                <a16:creationId xmlns:a16="http://schemas.microsoft.com/office/drawing/2014/main" id="{948D15AA-814F-1971-EA67-5EFAE9CD103D}"/>
              </a:ext>
            </a:extLst>
          </p:cNvPr>
          <p:cNvSpPr/>
          <p:nvPr/>
        </p:nvSpPr>
        <p:spPr>
          <a:xfrm flipH="1">
            <a:off x="2883999" y="5290991"/>
            <a:ext cx="1161009" cy="604917"/>
          </a:xfrm>
          <a:custGeom>
            <a:avLst/>
            <a:gdLst>
              <a:gd name="csX0" fmla="*/ 847919 w 2382571"/>
              <a:gd name="csY0" fmla="*/ 0 h 687681"/>
              <a:gd name="csX1" fmla="*/ 54099 w 2382571"/>
              <a:gd name="csY1" fmla="*/ 231112 h 687681"/>
              <a:gd name="csX2" fmla="*/ 285211 w 2382571"/>
              <a:gd name="csY2" fmla="*/ 612949 h 687681"/>
              <a:gd name="csX3" fmla="*/ 2003479 w 2382571"/>
              <a:gd name="csY3" fmla="*/ 653143 h 687681"/>
              <a:gd name="csX4" fmla="*/ 2274785 w 2382571"/>
              <a:gd name="csY4" fmla="*/ 221064 h 687681"/>
              <a:gd name="csX5" fmla="*/ 596710 w 2382571"/>
              <a:gd name="csY5" fmla="*/ 20097 h 687681"/>
              <a:gd name="csX6" fmla="*/ 596710 w 2382571"/>
              <a:gd name="csY6" fmla="*/ 20097 h 687681"/>
              <a:gd name="csX7" fmla="*/ 596710 w 2382571"/>
              <a:gd name="csY7" fmla="*/ 20097 h 687681"/>
              <a:gd name="csX0" fmla="*/ 912667 w 2387029"/>
              <a:gd name="csY0" fmla="*/ 20096 h 667584"/>
              <a:gd name="csX1" fmla="*/ 58557 w 2387029"/>
              <a:gd name="csY1" fmla="*/ 211015 h 667584"/>
              <a:gd name="csX2" fmla="*/ 289669 w 2387029"/>
              <a:gd name="csY2" fmla="*/ 592852 h 667584"/>
              <a:gd name="csX3" fmla="*/ 2007937 w 2387029"/>
              <a:gd name="csY3" fmla="*/ 633046 h 667584"/>
              <a:gd name="csX4" fmla="*/ 2279243 w 2387029"/>
              <a:gd name="csY4" fmla="*/ 200967 h 667584"/>
              <a:gd name="csX5" fmla="*/ 601168 w 2387029"/>
              <a:gd name="csY5" fmla="*/ 0 h 667584"/>
              <a:gd name="csX6" fmla="*/ 601168 w 2387029"/>
              <a:gd name="csY6" fmla="*/ 0 h 667584"/>
              <a:gd name="csX7" fmla="*/ 601168 w 2387029"/>
              <a:gd name="csY7" fmla="*/ 0 h 667584"/>
              <a:gd name="csX0" fmla="*/ 912667 w 2387029"/>
              <a:gd name="csY0" fmla="*/ 20096 h 667584"/>
              <a:gd name="csX1" fmla="*/ 58557 w 2387029"/>
              <a:gd name="csY1" fmla="*/ 211015 h 667584"/>
              <a:gd name="csX2" fmla="*/ 289669 w 2387029"/>
              <a:gd name="csY2" fmla="*/ 592852 h 667584"/>
              <a:gd name="csX3" fmla="*/ 2007937 w 2387029"/>
              <a:gd name="csY3" fmla="*/ 633046 h 667584"/>
              <a:gd name="csX4" fmla="*/ 2279243 w 2387029"/>
              <a:gd name="csY4" fmla="*/ 200967 h 667584"/>
              <a:gd name="csX5" fmla="*/ 601168 w 2387029"/>
              <a:gd name="csY5" fmla="*/ 0 h 667584"/>
              <a:gd name="csX6" fmla="*/ 601168 w 2387029"/>
              <a:gd name="csY6" fmla="*/ 0 h 667584"/>
              <a:gd name="csX7" fmla="*/ 601168 w 2387029"/>
              <a:gd name="csY7" fmla="*/ 0 h 667584"/>
              <a:gd name="csX0" fmla="*/ 912667 w 2387029"/>
              <a:gd name="csY0" fmla="*/ 100483 h 747971"/>
              <a:gd name="csX1" fmla="*/ 58557 w 2387029"/>
              <a:gd name="csY1" fmla="*/ 291402 h 747971"/>
              <a:gd name="csX2" fmla="*/ 289669 w 2387029"/>
              <a:gd name="csY2" fmla="*/ 673239 h 747971"/>
              <a:gd name="csX3" fmla="*/ 2007937 w 2387029"/>
              <a:gd name="csY3" fmla="*/ 713433 h 747971"/>
              <a:gd name="csX4" fmla="*/ 2279243 w 2387029"/>
              <a:gd name="csY4" fmla="*/ 281354 h 747971"/>
              <a:gd name="csX5" fmla="*/ 601168 w 2387029"/>
              <a:gd name="csY5" fmla="*/ 80387 h 747971"/>
              <a:gd name="csX6" fmla="*/ 601168 w 2387029"/>
              <a:gd name="csY6" fmla="*/ 80387 h 747971"/>
              <a:gd name="csX7" fmla="*/ 440394 w 2387029"/>
              <a:gd name="csY7" fmla="*/ 0 h 747971"/>
              <a:gd name="csX0" fmla="*/ 912667 w 2387029"/>
              <a:gd name="csY0" fmla="*/ 100483 h 747971"/>
              <a:gd name="csX1" fmla="*/ 58557 w 2387029"/>
              <a:gd name="csY1" fmla="*/ 291402 h 747971"/>
              <a:gd name="csX2" fmla="*/ 289669 w 2387029"/>
              <a:gd name="csY2" fmla="*/ 673239 h 747971"/>
              <a:gd name="csX3" fmla="*/ 2007937 w 2387029"/>
              <a:gd name="csY3" fmla="*/ 713433 h 747971"/>
              <a:gd name="csX4" fmla="*/ 2279243 w 2387029"/>
              <a:gd name="csY4" fmla="*/ 281354 h 747971"/>
              <a:gd name="csX5" fmla="*/ 601168 w 2387029"/>
              <a:gd name="csY5" fmla="*/ 80387 h 747971"/>
              <a:gd name="csX6" fmla="*/ 440394 w 2387029"/>
              <a:gd name="csY6" fmla="*/ 0 h 747971"/>
              <a:gd name="csX0" fmla="*/ 912667 w 2398920"/>
              <a:gd name="csY0" fmla="*/ 100483 h 747971"/>
              <a:gd name="csX1" fmla="*/ 58557 w 2398920"/>
              <a:gd name="csY1" fmla="*/ 291402 h 747971"/>
              <a:gd name="csX2" fmla="*/ 289669 w 2398920"/>
              <a:gd name="csY2" fmla="*/ 673239 h 747971"/>
              <a:gd name="csX3" fmla="*/ 2007937 w 2398920"/>
              <a:gd name="csY3" fmla="*/ 713433 h 747971"/>
              <a:gd name="csX4" fmla="*/ 2279243 w 2398920"/>
              <a:gd name="csY4" fmla="*/ 281354 h 747971"/>
              <a:gd name="csX5" fmla="*/ 440394 w 2398920"/>
              <a:gd name="csY5" fmla="*/ 0 h 747971"/>
              <a:gd name="csX0" fmla="*/ 912667 w 2404124"/>
              <a:gd name="csY0" fmla="*/ 40192 h 687680"/>
              <a:gd name="csX1" fmla="*/ 58557 w 2404124"/>
              <a:gd name="csY1" fmla="*/ 231111 h 687680"/>
              <a:gd name="csX2" fmla="*/ 289669 w 2404124"/>
              <a:gd name="csY2" fmla="*/ 612948 h 687680"/>
              <a:gd name="csX3" fmla="*/ 2007937 w 2404124"/>
              <a:gd name="csY3" fmla="*/ 653142 h 687680"/>
              <a:gd name="csX4" fmla="*/ 2279243 w 2404124"/>
              <a:gd name="csY4" fmla="*/ 221063 h 687680"/>
              <a:gd name="csX5" fmla="*/ 370055 w 2404124"/>
              <a:gd name="csY5" fmla="*/ 0 h 687680"/>
              <a:gd name="csX0" fmla="*/ 912667 w 2507432"/>
              <a:gd name="csY0" fmla="*/ 40192 h 687680"/>
              <a:gd name="csX1" fmla="*/ 58557 w 2507432"/>
              <a:gd name="csY1" fmla="*/ 231111 h 687680"/>
              <a:gd name="csX2" fmla="*/ 289669 w 2507432"/>
              <a:gd name="csY2" fmla="*/ 612948 h 687680"/>
              <a:gd name="csX3" fmla="*/ 2007937 w 2507432"/>
              <a:gd name="csY3" fmla="*/ 653142 h 687680"/>
              <a:gd name="csX4" fmla="*/ 2279243 w 2507432"/>
              <a:gd name="csY4" fmla="*/ 221063 h 687680"/>
              <a:gd name="csX5" fmla="*/ 370055 w 2507432"/>
              <a:gd name="csY5" fmla="*/ 0 h 687680"/>
              <a:gd name="csX0" fmla="*/ 912667 w 2507432"/>
              <a:gd name="csY0" fmla="*/ 0 h 647488"/>
              <a:gd name="csX1" fmla="*/ 58557 w 2507432"/>
              <a:gd name="csY1" fmla="*/ 190919 h 647488"/>
              <a:gd name="csX2" fmla="*/ 289669 w 2507432"/>
              <a:gd name="csY2" fmla="*/ 572756 h 647488"/>
              <a:gd name="csX3" fmla="*/ 2007937 w 2507432"/>
              <a:gd name="csY3" fmla="*/ 612950 h 647488"/>
              <a:gd name="csX4" fmla="*/ 2279243 w 2507432"/>
              <a:gd name="csY4" fmla="*/ 180871 h 647488"/>
              <a:gd name="csX0" fmla="*/ 912667 w 2352616"/>
              <a:gd name="csY0" fmla="*/ 0 h 644692"/>
              <a:gd name="csX1" fmla="*/ 58557 w 2352616"/>
              <a:gd name="csY1" fmla="*/ 190919 h 644692"/>
              <a:gd name="csX2" fmla="*/ 289669 w 2352616"/>
              <a:gd name="csY2" fmla="*/ 572756 h 644692"/>
              <a:gd name="csX3" fmla="*/ 2007937 w 2352616"/>
              <a:gd name="csY3" fmla="*/ 612950 h 644692"/>
              <a:gd name="csX4" fmla="*/ 2212568 w 2352616"/>
              <a:gd name="csY4" fmla="*/ 218971 h 644692"/>
              <a:gd name="csX0" fmla="*/ 1199098 w 2372347"/>
              <a:gd name="csY0" fmla="*/ 0 h 673267"/>
              <a:gd name="csX1" fmla="*/ 78288 w 2372347"/>
              <a:gd name="csY1" fmla="*/ 219494 h 673267"/>
              <a:gd name="csX2" fmla="*/ 309400 w 2372347"/>
              <a:gd name="csY2" fmla="*/ 601331 h 673267"/>
              <a:gd name="csX3" fmla="*/ 2027668 w 2372347"/>
              <a:gd name="csY3" fmla="*/ 641525 h 673267"/>
              <a:gd name="csX4" fmla="*/ 2232299 w 2372347"/>
              <a:gd name="csY4" fmla="*/ 247546 h 673267"/>
              <a:gd name="csX0" fmla="*/ 1199098 w 2372347"/>
              <a:gd name="csY0" fmla="*/ 0 h 673267"/>
              <a:gd name="csX1" fmla="*/ 78288 w 2372347"/>
              <a:gd name="csY1" fmla="*/ 219494 h 673267"/>
              <a:gd name="csX2" fmla="*/ 309400 w 2372347"/>
              <a:gd name="csY2" fmla="*/ 601331 h 673267"/>
              <a:gd name="csX3" fmla="*/ 2027668 w 2372347"/>
              <a:gd name="csY3" fmla="*/ 641525 h 673267"/>
              <a:gd name="csX4" fmla="*/ 2232299 w 2372347"/>
              <a:gd name="csY4" fmla="*/ 247546 h 673267"/>
              <a:gd name="csX5" fmla="*/ 2267538 w 2372347"/>
              <a:gd name="csY5" fmla="*/ 239800 h 673267"/>
              <a:gd name="csX0" fmla="*/ 1199098 w 2250558"/>
              <a:gd name="csY0" fmla="*/ 0 h 673267"/>
              <a:gd name="csX1" fmla="*/ 78288 w 2250558"/>
              <a:gd name="csY1" fmla="*/ 219494 h 673267"/>
              <a:gd name="csX2" fmla="*/ 309400 w 2250558"/>
              <a:gd name="csY2" fmla="*/ 601331 h 673267"/>
              <a:gd name="csX3" fmla="*/ 2027668 w 2250558"/>
              <a:gd name="csY3" fmla="*/ 641525 h 673267"/>
              <a:gd name="csX4" fmla="*/ 2232299 w 2250558"/>
              <a:gd name="csY4" fmla="*/ 247546 h 673267"/>
              <a:gd name="csX5" fmla="*/ 2057988 w 2250558"/>
              <a:gd name="csY5" fmla="*/ 182650 h 673267"/>
              <a:gd name="csX0" fmla="*/ 1199098 w 2342047"/>
              <a:gd name="csY0" fmla="*/ 55475 h 728742"/>
              <a:gd name="csX1" fmla="*/ 78288 w 2342047"/>
              <a:gd name="csY1" fmla="*/ 274969 h 728742"/>
              <a:gd name="csX2" fmla="*/ 309400 w 2342047"/>
              <a:gd name="csY2" fmla="*/ 656806 h 728742"/>
              <a:gd name="csX3" fmla="*/ 2027668 w 2342047"/>
              <a:gd name="csY3" fmla="*/ 697000 h 728742"/>
              <a:gd name="csX4" fmla="*/ 2232299 w 2342047"/>
              <a:gd name="csY4" fmla="*/ 303021 h 728742"/>
              <a:gd name="csX5" fmla="*/ 800688 w 2342047"/>
              <a:gd name="csY5" fmla="*/ 0 h 728742"/>
              <a:gd name="csX0" fmla="*/ 1321857 w 2350506"/>
              <a:gd name="csY0" fmla="*/ 93575 h 728742"/>
              <a:gd name="csX1" fmla="*/ 86747 w 2350506"/>
              <a:gd name="csY1" fmla="*/ 274969 h 728742"/>
              <a:gd name="csX2" fmla="*/ 317859 w 2350506"/>
              <a:gd name="csY2" fmla="*/ 656806 h 728742"/>
              <a:gd name="csX3" fmla="*/ 2036127 w 2350506"/>
              <a:gd name="csY3" fmla="*/ 697000 h 728742"/>
              <a:gd name="csX4" fmla="*/ 2240758 w 2350506"/>
              <a:gd name="csY4" fmla="*/ 303021 h 728742"/>
              <a:gd name="csX5" fmla="*/ 809147 w 2350506"/>
              <a:gd name="csY5" fmla="*/ 0 h 728742"/>
              <a:gd name="csX0" fmla="*/ 1321857 w 2323884"/>
              <a:gd name="csY0" fmla="*/ 0 h 635167"/>
              <a:gd name="csX1" fmla="*/ 86747 w 2323884"/>
              <a:gd name="csY1" fmla="*/ 181394 h 635167"/>
              <a:gd name="csX2" fmla="*/ 317859 w 2323884"/>
              <a:gd name="csY2" fmla="*/ 563231 h 635167"/>
              <a:gd name="csX3" fmla="*/ 2036127 w 2323884"/>
              <a:gd name="csY3" fmla="*/ 603425 h 635167"/>
              <a:gd name="csX4" fmla="*/ 2240758 w 2323884"/>
              <a:gd name="csY4" fmla="*/ 209446 h 635167"/>
              <a:gd name="csX5" fmla="*/ 1171097 w 2323884"/>
              <a:gd name="csY5" fmla="*/ 30250 h 635167"/>
              <a:gd name="csX0" fmla="*/ 1199099 w 2315426"/>
              <a:gd name="csY0" fmla="*/ 17375 h 604917"/>
              <a:gd name="csX1" fmla="*/ 78289 w 2315426"/>
              <a:gd name="csY1" fmla="*/ 151144 h 604917"/>
              <a:gd name="csX2" fmla="*/ 309401 w 2315426"/>
              <a:gd name="csY2" fmla="*/ 532981 h 604917"/>
              <a:gd name="csX3" fmla="*/ 2027669 w 2315426"/>
              <a:gd name="csY3" fmla="*/ 573175 h 604917"/>
              <a:gd name="csX4" fmla="*/ 2232300 w 2315426"/>
              <a:gd name="csY4" fmla="*/ 179196 h 604917"/>
              <a:gd name="csX5" fmla="*/ 1162639 w 2315426"/>
              <a:gd name="csY5" fmla="*/ 0 h 604917"/>
            </a:gdLst>
            <a:ahLst/>
            <a:cxnLst>
              <a:cxn ang="0">
                <a:pos x="csX0" y="csY0"/>
              </a:cxn>
              <a:cxn ang="0">
                <a:pos x="csX1" y="csY1"/>
              </a:cxn>
              <a:cxn ang="0">
                <a:pos x="csX2" y="csY2"/>
              </a:cxn>
              <a:cxn ang="0">
                <a:pos x="csX3" y="csY3"/>
              </a:cxn>
              <a:cxn ang="0">
                <a:pos x="csX4" y="csY4"/>
              </a:cxn>
              <a:cxn ang="0">
                <a:pos x="csX5" y="csY5"/>
              </a:cxn>
            </a:cxnLst>
            <a:rect l="l" t="t" r="r" b="b"/>
            <a:pathLst>
              <a:path w="2315426" h="604917">
                <a:moveTo>
                  <a:pt x="1199099" y="17375"/>
                </a:moveTo>
                <a:cubicBezTo>
                  <a:pt x="849081" y="21562"/>
                  <a:pt x="226572" y="65210"/>
                  <a:pt x="78289" y="151144"/>
                </a:cubicBezTo>
                <a:cubicBezTo>
                  <a:pt x="-69994" y="237078"/>
                  <a:pt x="-15496" y="462643"/>
                  <a:pt x="309401" y="532981"/>
                </a:cubicBezTo>
                <a:cubicBezTo>
                  <a:pt x="634298" y="603320"/>
                  <a:pt x="1707186" y="632139"/>
                  <a:pt x="2027669" y="573175"/>
                </a:cubicBezTo>
                <a:cubicBezTo>
                  <a:pt x="2348152" y="514211"/>
                  <a:pt x="2376472" y="274725"/>
                  <a:pt x="2232300" y="179196"/>
                </a:cubicBezTo>
                <a:cubicBezTo>
                  <a:pt x="2088128" y="83667"/>
                  <a:pt x="1155298" y="1614"/>
                  <a:pt x="1162639" y="0"/>
                </a:cubicBezTo>
              </a:path>
            </a:pathLst>
          </a:cu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40" name="Forme libre : forme 39">
            <a:extLst>
              <a:ext uri="{FF2B5EF4-FFF2-40B4-BE49-F238E27FC236}">
                <a16:creationId xmlns:a16="http://schemas.microsoft.com/office/drawing/2014/main" id="{D6CE98DC-E4E9-753A-C82E-1E2EC1E01D48}"/>
              </a:ext>
            </a:extLst>
          </p:cNvPr>
          <p:cNvSpPr/>
          <p:nvPr/>
        </p:nvSpPr>
        <p:spPr>
          <a:xfrm flipH="1">
            <a:off x="1998186" y="3817168"/>
            <a:ext cx="3164364" cy="682410"/>
          </a:xfrm>
          <a:custGeom>
            <a:avLst/>
            <a:gdLst>
              <a:gd name="csX0" fmla="*/ 847919 w 2382571"/>
              <a:gd name="csY0" fmla="*/ 0 h 687681"/>
              <a:gd name="csX1" fmla="*/ 54099 w 2382571"/>
              <a:gd name="csY1" fmla="*/ 231112 h 687681"/>
              <a:gd name="csX2" fmla="*/ 285211 w 2382571"/>
              <a:gd name="csY2" fmla="*/ 612949 h 687681"/>
              <a:gd name="csX3" fmla="*/ 2003479 w 2382571"/>
              <a:gd name="csY3" fmla="*/ 653143 h 687681"/>
              <a:gd name="csX4" fmla="*/ 2274785 w 2382571"/>
              <a:gd name="csY4" fmla="*/ 221064 h 687681"/>
              <a:gd name="csX5" fmla="*/ 596710 w 2382571"/>
              <a:gd name="csY5" fmla="*/ 20097 h 687681"/>
              <a:gd name="csX6" fmla="*/ 596710 w 2382571"/>
              <a:gd name="csY6" fmla="*/ 20097 h 687681"/>
              <a:gd name="csX7" fmla="*/ 596710 w 2382571"/>
              <a:gd name="csY7" fmla="*/ 20097 h 687681"/>
              <a:gd name="csX0" fmla="*/ 912667 w 2387029"/>
              <a:gd name="csY0" fmla="*/ 20096 h 667584"/>
              <a:gd name="csX1" fmla="*/ 58557 w 2387029"/>
              <a:gd name="csY1" fmla="*/ 211015 h 667584"/>
              <a:gd name="csX2" fmla="*/ 289669 w 2387029"/>
              <a:gd name="csY2" fmla="*/ 592852 h 667584"/>
              <a:gd name="csX3" fmla="*/ 2007937 w 2387029"/>
              <a:gd name="csY3" fmla="*/ 633046 h 667584"/>
              <a:gd name="csX4" fmla="*/ 2279243 w 2387029"/>
              <a:gd name="csY4" fmla="*/ 200967 h 667584"/>
              <a:gd name="csX5" fmla="*/ 601168 w 2387029"/>
              <a:gd name="csY5" fmla="*/ 0 h 667584"/>
              <a:gd name="csX6" fmla="*/ 601168 w 2387029"/>
              <a:gd name="csY6" fmla="*/ 0 h 667584"/>
              <a:gd name="csX7" fmla="*/ 601168 w 2387029"/>
              <a:gd name="csY7" fmla="*/ 0 h 667584"/>
              <a:gd name="csX0" fmla="*/ 912667 w 2387029"/>
              <a:gd name="csY0" fmla="*/ 20096 h 667584"/>
              <a:gd name="csX1" fmla="*/ 58557 w 2387029"/>
              <a:gd name="csY1" fmla="*/ 211015 h 667584"/>
              <a:gd name="csX2" fmla="*/ 289669 w 2387029"/>
              <a:gd name="csY2" fmla="*/ 592852 h 667584"/>
              <a:gd name="csX3" fmla="*/ 2007937 w 2387029"/>
              <a:gd name="csY3" fmla="*/ 633046 h 667584"/>
              <a:gd name="csX4" fmla="*/ 2279243 w 2387029"/>
              <a:gd name="csY4" fmla="*/ 200967 h 667584"/>
              <a:gd name="csX5" fmla="*/ 601168 w 2387029"/>
              <a:gd name="csY5" fmla="*/ 0 h 667584"/>
              <a:gd name="csX6" fmla="*/ 601168 w 2387029"/>
              <a:gd name="csY6" fmla="*/ 0 h 667584"/>
              <a:gd name="csX7" fmla="*/ 601168 w 2387029"/>
              <a:gd name="csY7" fmla="*/ 0 h 667584"/>
              <a:gd name="csX0" fmla="*/ 912667 w 2387029"/>
              <a:gd name="csY0" fmla="*/ 100483 h 747971"/>
              <a:gd name="csX1" fmla="*/ 58557 w 2387029"/>
              <a:gd name="csY1" fmla="*/ 291402 h 747971"/>
              <a:gd name="csX2" fmla="*/ 289669 w 2387029"/>
              <a:gd name="csY2" fmla="*/ 673239 h 747971"/>
              <a:gd name="csX3" fmla="*/ 2007937 w 2387029"/>
              <a:gd name="csY3" fmla="*/ 713433 h 747971"/>
              <a:gd name="csX4" fmla="*/ 2279243 w 2387029"/>
              <a:gd name="csY4" fmla="*/ 281354 h 747971"/>
              <a:gd name="csX5" fmla="*/ 601168 w 2387029"/>
              <a:gd name="csY5" fmla="*/ 80387 h 747971"/>
              <a:gd name="csX6" fmla="*/ 601168 w 2387029"/>
              <a:gd name="csY6" fmla="*/ 80387 h 747971"/>
              <a:gd name="csX7" fmla="*/ 440394 w 2387029"/>
              <a:gd name="csY7" fmla="*/ 0 h 747971"/>
              <a:gd name="csX0" fmla="*/ 912667 w 2387029"/>
              <a:gd name="csY0" fmla="*/ 100483 h 747971"/>
              <a:gd name="csX1" fmla="*/ 58557 w 2387029"/>
              <a:gd name="csY1" fmla="*/ 291402 h 747971"/>
              <a:gd name="csX2" fmla="*/ 289669 w 2387029"/>
              <a:gd name="csY2" fmla="*/ 673239 h 747971"/>
              <a:gd name="csX3" fmla="*/ 2007937 w 2387029"/>
              <a:gd name="csY3" fmla="*/ 713433 h 747971"/>
              <a:gd name="csX4" fmla="*/ 2279243 w 2387029"/>
              <a:gd name="csY4" fmla="*/ 281354 h 747971"/>
              <a:gd name="csX5" fmla="*/ 601168 w 2387029"/>
              <a:gd name="csY5" fmla="*/ 80387 h 747971"/>
              <a:gd name="csX6" fmla="*/ 440394 w 2387029"/>
              <a:gd name="csY6" fmla="*/ 0 h 747971"/>
              <a:gd name="csX0" fmla="*/ 912667 w 2398920"/>
              <a:gd name="csY0" fmla="*/ 100483 h 747971"/>
              <a:gd name="csX1" fmla="*/ 58557 w 2398920"/>
              <a:gd name="csY1" fmla="*/ 291402 h 747971"/>
              <a:gd name="csX2" fmla="*/ 289669 w 2398920"/>
              <a:gd name="csY2" fmla="*/ 673239 h 747971"/>
              <a:gd name="csX3" fmla="*/ 2007937 w 2398920"/>
              <a:gd name="csY3" fmla="*/ 713433 h 747971"/>
              <a:gd name="csX4" fmla="*/ 2279243 w 2398920"/>
              <a:gd name="csY4" fmla="*/ 281354 h 747971"/>
              <a:gd name="csX5" fmla="*/ 440394 w 2398920"/>
              <a:gd name="csY5" fmla="*/ 0 h 747971"/>
              <a:gd name="csX0" fmla="*/ 912667 w 2404124"/>
              <a:gd name="csY0" fmla="*/ 40192 h 687680"/>
              <a:gd name="csX1" fmla="*/ 58557 w 2404124"/>
              <a:gd name="csY1" fmla="*/ 231111 h 687680"/>
              <a:gd name="csX2" fmla="*/ 289669 w 2404124"/>
              <a:gd name="csY2" fmla="*/ 612948 h 687680"/>
              <a:gd name="csX3" fmla="*/ 2007937 w 2404124"/>
              <a:gd name="csY3" fmla="*/ 653142 h 687680"/>
              <a:gd name="csX4" fmla="*/ 2279243 w 2404124"/>
              <a:gd name="csY4" fmla="*/ 221063 h 687680"/>
              <a:gd name="csX5" fmla="*/ 370055 w 2404124"/>
              <a:gd name="csY5" fmla="*/ 0 h 687680"/>
              <a:gd name="csX0" fmla="*/ 912667 w 2507432"/>
              <a:gd name="csY0" fmla="*/ 40192 h 687680"/>
              <a:gd name="csX1" fmla="*/ 58557 w 2507432"/>
              <a:gd name="csY1" fmla="*/ 231111 h 687680"/>
              <a:gd name="csX2" fmla="*/ 289669 w 2507432"/>
              <a:gd name="csY2" fmla="*/ 612948 h 687680"/>
              <a:gd name="csX3" fmla="*/ 2007937 w 2507432"/>
              <a:gd name="csY3" fmla="*/ 653142 h 687680"/>
              <a:gd name="csX4" fmla="*/ 2279243 w 2507432"/>
              <a:gd name="csY4" fmla="*/ 221063 h 687680"/>
              <a:gd name="csX5" fmla="*/ 370055 w 2507432"/>
              <a:gd name="csY5" fmla="*/ 0 h 687680"/>
              <a:gd name="csX0" fmla="*/ 912667 w 2507432"/>
              <a:gd name="csY0" fmla="*/ 0 h 647488"/>
              <a:gd name="csX1" fmla="*/ 58557 w 2507432"/>
              <a:gd name="csY1" fmla="*/ 190919 h 647488"/>
              <a:gd name="csX2" fmla="*/ 289669 w 2507432"/>
              <a:gd name="csY2" fmla="*/ 572756 h 647488"/>
              <a:gd name="csX3" fmla="*/ 2007937 w 2507432"/>
              <a:gd name="csY3" fmla="*/ 612950 h 647488"/>
              <a:gd name="csX4" fmla="*/ 2279243 w 2507432"/>
              <a:gd name="csY4" fmla="*/ 180871 h 647488"/>
              <a:gd name="csX0" fmla="*/ 912667 w 2352616"/>
              <a:gd name="csY0" fmla="*/ 0 h 644692"/>
              <a:gd name="csX1" fmla="*/ 58557 w 2352616"/>
              <a:gd name="csY1" fmla="*/ 190919 h 644692"/>
              <a:gd name="csX2" fmla="*/ 289669 w 2352616"/>
              <a:gd name="csY2" fmla="*/ 572756 h 644692"/>
              <a:gd name="csX3" fmla="*/ 2007937 w 2352616"/>
              <a:gd name="csY3" fmla="*/ 612950 h 644692"/>
              <a:gd name="csX4" fmla="*/ 2212568 w 2352616"/>
              <a:gd name="csY4" fmla="*/ 218971 h 644692"/>
              <a:gd name="csX0" fmla="*/ 1199098 w 2372347"/>
              <a:gd name="csY0" fmla="*/ 0 h 673267"/>
              <a:gd name="csX1" fmla="*/ 78288 w 2372347"/>
              <a:gd name="csY1" fmla="*/ 219494 h 673267"/>
              <a:gd name="csX2" fmla="*/ 309400 w 2372347"/>
              <a:gd name="csY2" fmla="*/ 601331 h 673267"/>
              <a:gd name="csX3" fmla="*/ 2027668 w 2372347"/>
              <a:gd name="csY3" fmla="*/ 641525 h 673267"/>
              <a:gd name="csX4" fmla="*/ 2232299 w 2372347"/>
              <a:gd name="csY4" fmla="*/ 247546 h 673267"/>
              <a:gd name="csX0" fmla="*/ 1199098 w 2372347"/>
              <a:gd name="csY0" fmla="*/ 0 h 673267"/>
              <a:gd name="csX1" fmla="*/ 78288 w 2372347"/>
              <a:gd name="csY1" fmla="*/ 219494 h 673267"/>
              <a:gd name="csX2" fmla="*/ 309400 w 2372347"/>
              <a:gd name="csY2" fmla="*/ 601331 h 673267"/>
              <a:gd name="csX3" fmla="*/ 2027668 w 2372347"/>
              <a:gd name="csY3" fmla="*/ 641525 h 673267"/>
              <a:gd name="csX4" fmla="*/ 2232299 w 2372347"/>
              <a:gd name="csY4" fmla="*/ 247546 h 673267"/>
              <a:gd name="csX5" fmla="*/ 2267538 w 2372347"/>
              <a:gd name="csY5" fmla="*/ 239800 h 673267"/>
              <a:gd name="csX0" fmla="*/ 1199098 w 2250558"/>
              <a:gd name="csY0" fmla="*/ 0 h 673267"/>
              <a:gd name="csX1" fmla="*/ 78288 w 2250558"/>
              <a:gd name="csY1" fmla="*/ 219494 h 673267"/>
              <a:gd name="csX2" fmla="*/ 309400 w 2250558"/>
              <a:gd name="csY2" fmla="*/ 601331 h 673267"/>
              <a:gd name="csX3" fmla="*/ 2027668 w 2250558"/>
              <a:gd name="csY3" fmla="*/ 641525 h 673267"/>
              <a:gd name="csX4" fmla="*/ 2232299 w 2250558"/>
              <a:gd name="csY4" fmla="*/ 247546 h 673267"/>
              <a:gd name="csX5" fmla="*/ 2057988 w 2250558"/>
              <a:gd name="csY5" fmla="*/ 182650 h 673267"/>
              <a:gd name="csX0" fmla="*/ 1199098 w 2342047"/>
              <a:gd name="csY0" fmla="*/ 55475 h 728742"/>
              <a:gd name="csX1" fmla="*/ 78288 w 2342047"/>
              <a:gd name="csY1" fmla="*/ 274969 h 728742"/>
              <a:gd name="csX2" fmla="*/ 309400 w 2342047"/>
              <a:gd name="csY2" fmla="*/ 656806 h 728742"/>
              <a:gd name="csX3" fmla="*/ 2027668 w 2342047"/>
              <a:gd name="csY3" fmla="*/ 697000 h 728742"/>
              <a:gd name="csX4" fmla="*/ 2232299 w 2342047"/>
              <a:gd name="csY4" fmla="*/ 303021 h 728742"/>
              <a:gd name="csX5" fmla="*/ 800688 w 2342047"/>
              <a:gd name="csY5" fmla="*/ 0 h 728742"/>
              <a:gd name="csX0" fmla="*/ 1321857 w 2350506"/>
              <a:gd name="csY0" fmla="*/ 93575 h 728742"/>
              <a:gd name="csX1" fmla="*/ 86747 w 2350506"/>
              <a:gd name="csY1" fmla="*/ 274969 h 728742"/>
              <a:gd name="csX2" fmla="*/ 317859 w 2350506"/>
              <a:gd name="csY2" fmla="*/ 656806 h 728742"/>
              <a:gd name="csX3" fmla="*/ 2036127 w 2350506"/>
              <a:gd name="csY3" fmla="*/ 697000 h 728742"/>
              <a:gd name="csX4" fmla="*/ 2240758 w 2350506"/>
              <a:gd name="csY4" fmla="*/ 303021 h 728742"/>
              <a:gd name="csX5" fmla="*/ 809147 w 2350506"/>
              <a:gd name="csY5" fmla="*/ 0 h 728742"/>
              <a:gd name="csX0" fmla="*/ 1321857 w 2323884"/>
              <a:gd name="csY0" fmla="*/ 0 h 635167"/>
              <a:gd name="csX1" fmla="*/ 86747 w 2323884"/>
              <a:gd name="csY1" fmla="*/ 181394 h 635167"/>
              <a:gd name="csX2" fmla="*/ 317859 w 2323884"/>
              <a:gd name="csY2" fmla="*/ 563231 h 635167"/>
              <a:gd name="csX3" fmla="*/ 2036127 w 2323884"/>
              <a:gd name="csY3" fmla="*/ 603425 h 635167"/>
              <a:gd name="csX4" fmla="*/ 2240758 w 2323884"/>
              <a:gd name="csY4" fmla="*/ 209446 h 635167"/>
              <a:gd name="csX5" fmla="*/ 1171097 w 2323884"/>
              <a:gd name="csY5" fmla="*/ 30250 h 635167"/>
              <a:gd name="csX0" fmla="*/ 1199099 w 2315426"/>
              <a:gd name="csY0" fmla="*/ 17375 h 604917"/>
              <a:gd name="csX1" fmla="*/ 78289 w 2315426"/>
              <a:gd name="csY1" fmla="*/ 151144 h 604917"/>
              <a:gd name="csX2" fmla="*/ 309401 w 2315426"/>
              <a:gd name="csY2" fmla="*/ 532981 h 604917"/>
              <a:gd name="csX3" fmla="*/ 2027669 w 2315426"/>
              <a:gd name="csY3" fmla="*/ 573175 h 604917"/>
              <a:gd name="csX4" fmla="*/ 2232300 w 2315426"/>
              <a:gd name="csY4" fmla="*/ 179196 h 604917"/>
              <a:gd name="csX5" fmla="*/ 1162639 w 2315426"/>
              <a:gd name="csY5" fmla="*/ 0 h 604917"/>
            </a:gdLst>
            <a:ahLst/>
            <a:cxnLst>
              <a:cxn ang="0">
                <a:pos x="csX0" y="csY0"/>
              </a:cxn>
              <a:cxn ang="0">
                <a:pos x="csX1" y="csY1"/>
              </a:cxn>
              <a:cxn ang="0">
                <a:pos x="csX2" y="csY2"/>
              </a:cxn>
              <a:cxn ang="0">
                <a:pos x="csX3" y="csY3"/>
              </a:cxn>
              <a:cxn ang="0">
                <a:pos x="csX4" y="csY4"/>
              </a:cxn>
              <a:cxn ang="0">
                <a:pos x="csX5" y="csY5"/>
              </a:cxn>
            </a:cxnLst>
            <a:rect l="l" t="t" r="r" b="b"/>
            <a:pathLst>
              <a:path w="2315426" h="604917">
                <a:moveTo>
                  <a:pt x="1199099" y="17375"/>
                </a:moveTo>
                <a:cubicBezTo>
                  <a:pt x="849081" y="21562"/>
                  <a:pt x="226572" y="65210"/>
                  <a:pt x="78289" y="151144"/>
                </a:cubicBezTo>
                <a:cubicBezTo>
                  <a:pt x="-69994" y="237078"/>
                  <a:pt x="-15496" y="462643"/>
                  <a:pt x="309401" y="532981"/>
                </a:cubicBezTo>
                <a:cubicBezTo>
                  <a:pt x="634298" y="603320"/>
                  <a:pt x="1707186" y="632139"/>
                  <a:pt x="2027669" y="573175"/>
                </a:cubicBezTo>
                <a:cubicBezTo>
                  <a:pt x="2348152" y="514211"/>
                  <a:pt x="2376472" y="274725"/>
                  <a:pt x="2232300" y="179196"/>
                </a:cubicBezTo>
                <a:cubicBezTo>
                  <a:pt x="2088128" y="83667"/>
                  <a:pt x="1155298" y="1614"/>
                  <a:pt x="1162639" y="0"/>
                </a:cubicBezTo>
              </a:path>
            </a:pathLst>
          </a:cu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pic>
        <p:nvPicPr>
          <p:cNvPr id="3" name="Image 2">
            <a:extLst>
              <a:ext uri="{FF2B5EF4-FFF2-40B4-BE49-F238E27FC236}">
                <a16:creationId xmlns:a16="http://schemas.microsoft.com/office/drawing/2014/main" id="{B5C61BFC-97A1-94D0-4F4C-AB21901489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65746" y="1092223"/>
            <a:ext cx="3594357" cy="5631159"/>
          </a:xfrm>
          <a:prstGeom prst="rect">
            <a:avLst/>
          </a:prstGeom>
        </p:spPr>
      </p:pic>
      <p:sp>
        <p:nvSpPr>
          <p:cNvPr id="5" name="ZoneTexte 4">
            <a:extLst>
              <a:ext uri="{FF2B5EF4-FFF2-40B4-BE49-F238E27FC236}">
                <a16:creationId xmlns:a16="http://schemas.microsoft.com/office/drawing/2014/main" id="{569CE494-5094-E61B-60E6-4D1D14F07D4C}"/>
              </a:ext>
            </a:extLst>
          </p:cNvPr>
          <p:cNvSpPr txBox="1"/>
          <p:nvPr/>
        </p:nvSpPr>
        <p:spPr>
          <a:xfrm>
            <a:off x="977287" y="1579872"/>
            <a:ext cx="7752460" cy="892552"/>
          </a:xfrm>
          <a:prstGeom prst="rect">
            <a:avLst/>
          </a:prstGeom>
          <a:noFill/>
        </p:spPr>
        <p:txBody>
          <a:bodyPr wrap="square" rtlCol="0">
            <a:spAutoFit/>
          </a:bodyPr>
          <a:lstStyle/>
          <a:p>
            <a:r>
              <a:rPr lang="fr-FR" sz="2600" b="1" noProof="0" dirty="0">
                <a:solidFill>
                  <a:srgbClr val="0852A4"/>
                </a:solidFill>
                <a:latin typeface="+mj-lt"/>
              </a:rPr>
              <a:t>Les organes de l’appareil digestif qui ne sont pas représentés : </a:t>
            </a:r>
          </a:p>
        </p:txBody>
      </p:sp>
    </p:spTree>
    <p:extLst>
      <p:ext uri="{BB962C8B-B14F-4D97-AF65-F5344CB8AC3E}">
        <p14:creationId xmlns:p14="http://schemas.microsoft.com/office/powerpoint/2010/main" val="5457216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heel(1)">
                                      <p:cBhvr>
                                        <p:cTn id="7" dur="750"/>
                                        <p:tgtEl>
                                          <p:spTgt spid="22"/>
                                        </p:tgtEl>
                                      </p:cBhvr>
                                    </p:animEffect>
                                  </p:childTnLst>
                                </p:cTn>
                              </p:par>
                            </p:childTnLst>
                          </p:cTn>
                        </p:par>
                        <p:par>
                          <p:cTn id="8" fill="hold">
                            <p:stCondLst>
                              <p:cond delay="750"/>
                            </p:stCondLst>
                            <p:childTnLst>
                              <p:par>
                                <p:cTn id="9" presetID="21" presetClass="entr" presetSubtype="1" fill="hold" grpId="0"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wheel(1)">
                                      <p:cBhvr>
                                        <p:cTn id="11" dur="750"/>
                                        <p:tgtEl>
                                          <p:spTgt spid="40"/>
                                        </p:tgtEl>
                                      </p:cBhvr>
                                    </p:animEffect>
                                  </p:childTnLst>
                                </p:cTn>
                              </p:par>
                            </p:childTnLst>
                          </p:cTn>
                        </p:par>
                        <p:par>
                          <p:cTn id="12" fill="hold">
                            <p:stCondLst>
                              <p:cond delay="1500"/>
                            </p:stCondLst>
                            <p:childTnLst>
                              <p:par>
                                <p:cTn id="13" presetID="21" presetClass="entr" presetSubtype="1" fill="hold" grpId="0"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heel(1)">
                                      <p:cBhvr>
                                        <p:cTn id="15" dur="75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7" grpId="0" animBg="1"/>
      <p:bldP spid="4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3D5CF-F77C-BF18-BEAB-D8F785A9CDC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BC69E73-E8E1-8C0B-ED05-9ADF9FEDA8BA}"/>
              </a:ext>
            </a:extLst>
          </p:cNvPr>
          <p:cNvSpPr>
            <a:spLocks noGrp="1"/>
          </p:cNvSpPr>
          <p:nvPr>
            <p:ph type="title"/>
          </p:nvPr>
        </p:nvSpPr>
        <p:spPr/>
        <p:txBody>
          <a:bodyPr/>
          <a:lstStyle/>
          <a:p>
            <a:r>
              <a:rPr lang="fr-FR" sz="1800" noProof="0" dirty="0">
                <a:solidFill>
                  <a:schemeClr val="tx1">
                    <a:lumMod val="50000"/>
                    <a:lumOff val="50000"/>
                  </a:schemeClr>
                </a:solidFill>
                <a:latin typeface="Calibri" panose="020F0502020204030204"/>
              </a:rPr>
              <a:t>Il ne suffit pas de connaitre les noms des organes de l’appareil digestif, mais il faut aussi connaitre comment ils sont organisés. </a:t>
            </a:r>
          </a:p>
        </p:txBody>
      </p:sp>
      <p:sp>
        <p:nvSpPr>
          <p:cNvPr id="4" name="Espace réservé du contenu 3">
            <a:extLst>
              <a:ext uri="{FF2B5EF4-FFF2-40B4-BE49-F238E27FC236}">
                <a16:creationId xmlns:a16="http://schemas.microsoft.com/office/drawing/2014/main" id="{F8580FE1-DC29-3888-4EEB-B1EF268BB29F}"/>
              </a:ext>
            </a:extLst>
          </p:cNvPr>
          <p:cNvSpPr>
            <a:spLocks noGrp="1"/>
          </p:cNvSpPr>
          <p:nvPr>
            <p:ph sz="quarter" idx="11"/>
          </p:nvPr>
        </p:nvSpPr>
        <p:spPr/>
        <p:txBody>
          <a:bodyPr/>
          <a:lstStyle/>
          <a:p>
            <a:r>
              <a:rPr lang="fr-FR" sz="1100" noProof="0" dirty="0">
                <a:solidFill>
                  <a:prstClr val="white">
                    <a:lumMod val="65000"/>
                  </a:prstClr>
                </a:solidFill>
                <a:latin typeface="Calibri" panose="020F0502020204030204"/>
              </a:rPr>
              <a:t>Sur leur ardoise, les élèves écrivent les numéros par ordre pour obtenir  l’appareil digestif organisé.</a:t>
            </a:r>
          </a:p>
        </p:txBody>
      </p:sp>
      <p:grpSp>
        <p:nvGrpSpPr>
          <p:cNvPr id="9" name="Groupe 8">
            <a:extLst>
              <a:ext uri="{FF2B5EF4-FFF2-40B4-BE49-F238E27FC236}">
                <a16:creationId xmlns:a16="http://schemas.microsoft.com/office/drawing/2014/main" id="{42EEE416-05BE-B278-367E-E573CBBEA133}"/>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31F07A3-0221-324B-7E92-08AA9B652743}"/>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52BAE13D-E2E7-12E6-E464-530BB2AC1EF7}"/>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
        <p:nvSpPr>
          <p:cNvPr id="15" name="ZoneTexte 14">
            <a:extLst>
              <a:ext uri="{FF2B5EF4-FFF2-40B4-BE49-F238E27FC236}">
                <a16:creationId xmlns:a16="http://schemas.microsoft.com/office/drawing/2014/main" id="{A1AAA0D2-7ABE-577F-DDF6-8206F1F46830}"/>
              </a:ext>
            </a:extLst>
          </p:cNvPr>
          <p:cNvSpPr txBox="1"/>
          <p:nvPr/>
        </p:nvSpPr>
        <p:spPr>
          <a:xfrm>
            <a:off x="1149974" y="1526109"/>
            <a:ext cx="9892051" cy="492443"/>
          </a:xfrm>
          <a:prstGeom prst="rect">
            <a:avLst/>
          </a:prstGeom>
          <a:noFill/>
        </p:spPr>
        <p:txBody>
          <a:bodyPr wrap="square" rtlCol="0">
            <a:spAutoFit/>
          </a:bodyPr>
          <a:lstStyle/>
          <a:p>
            <a:pPr defTabSz="457200"/>
            <a:r>
              <a:rPr lang="fr-FR" sz="2600" b="1" noProof="0" dirty="0">
                <a:solidFill>
                  <a:srgbClr val="0852A4"/>
                </a:solidFill>
                <a:latin typeface="+mj-lt"/>
              </a:rPr>
              <a:t>L’ordre des organes de l’appareil digestif est :</a:t>
            </a:r>
          </a:p>
        </p:txBody>
      </p:sp>
      <p:pic>
        <p:nvPicPr>
          <p:cNvPr id="16" name="Image 15">
            <a:extLst>
              <a:ext uri="{FF2B5EF4-FFF2-40B4-BE49-F238E27FC236}">
                <a16:creationId xmlns:a16="http://schemas.microsoft.com/office/drawing/2014/main" id="{AAF9AD4F-B9F0-9014-1BFC-BB7988AC440E}"/>
              </a:ext>
            </a:extLst>
          </p:cNvPr>
          <p:cNvPicPr>
            <a:picLocks noChangeAspect="1"/>
          </p:cNvPicPr>
          <p:nvPr/>
        </p:nvPicPr>
        <p:blipFill>
          <a:blip r:embed="rId3"/>
          <a:stretch>
            <a:fillRect/>
          </a:stretch>
        </p:blipFill>
        <p:spPr>
          <a:xfrm>
            <a:off x="4657240" y="3670153"/>
            <a:ext cx="1942597" cy="1942597"/>
          </a:xfrm>
          <a:prstGeom prst="rect">
            <a:avLst/>
          </a:prstGeom>
        </p:spPr>
      </p:pic>
      <p:pic>
        <p:nvPicPr>
          <p:cNvPr id="17" name="Image 16">
            <a:extLst>
              <a:ext uri="{FF2B5EF4-FFF2-40B4-BE49-F238E27FC236}">
                <a16:creationId xmlns:a16="http://schemas.microsoft.com/office/drawing/2014/main" id="{A9516505-CDE6-B696-AA7E-04B92E9BFD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2590258" flipH="1" flipV="1">
            <a:off x="5705010" y="3125550"/>
            <a:ext cx="740354" cy="558696"/>
          </a:xfrm>
          <a:prstGeom prst="rect">
            <a:avLst/>
          </a:prstGeom>
        </p:spPr>
      </p:pic>
      <p:sp>
        <p:nvSpPr>
          <p:cNvPr id="18" name="Ellipse 17">
            <a:extLst>
              <a:ext uri="{FF2B5EF4-FFF2-40B4-BE49-F238E27FC236}">
                <a16:creationId xmlns:a16="http://schemas.microsoft.com/office/drawing/2014/main" id="{072AD985-5AFC-F8C6-DEB4-98E965BBA737}"/>
              </a:ext>
            </a:extLst>
          </p:cNvPr>
          <p:cNvSpPr/>
          <p:nvPr/>
        </p:nvSpPr>
        <p:spPr>
          <a:xfrm>
            <a:off x="1774329" y="3147442"/>
            <a:ext cx="444840" cy="430733"/>
          </a:xfrm>
          <a:prstGeom prst="ellipse">
            <a:avLst/>
          </a:prstGeom>
          <a:solidFill>
            <a:srgbClr val="1D9A78"/>
          </a:solidFill>
          <a:ln w="12700" cap="flat" cmpd="sng" algn="ctr">
            <a:solidFill>
              <a:srgbClr val="1D9A78">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rPr>
              <a:t>1</a:t>
            </a:r>
          </a:p>
        </p:txBody>
      </p:sp>
      <p:sp>
        <p:nvSpPr>
          <p:cNvPr id="19" name="Ellipse 18">
            <a:extLst>
              <a:ext uri="{FF2B5EF4-FFF2-40B4-BE49-F238E27FC236}">
                <a16:creationId xmlns:a16="http://schemas.microsoft.com/office/drawing/2014/main" id="{F4B35AEC-011C-353E-16EF-D9DDFA351E30}"/>
              </a:ext>
            </a:extLst>
          </p:cNvPr>
          <p:cNvSpPr/>
          <p:nvPr/>
        </p:nvSpPr>
        <p:spPr>
          <a:xfrm>
            <a:off x="7053533" y="2633131"/>
            <a:ext cx="444840" cy="430733"/>
          </a:xfrm>
          <a:prstGeom prst="ellipse">
            <a:avLst/>
          </a:prstGeom>
          <a:solidFill>
            <a:srgbClr val="1D9A78"/>
          </a:solidFill>
          <a:ln w="12700" cap="flat" cmpd="sng" algn="ctr">
            <a:solidFill>
              <a:srgbClr val="1D9A78">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rPr>
              <a:t>5</a:t>
            </a:r>
          </a:p>
        </p:txBody>
      </p:sp>
      <p:sp>
        <p:nvSpPr>
          <p:cNvPr id="20" name="Ellipse 19">
            <a:extLst>
              <a:ext uri="{FF2B5EF4-FFF2-40B4-BE49-F238E27FC236}">
                <a16:creationId xmlns:a16="http://schemas.microsoft.com/office/drawing/2014/main" id="{56181512-B60C-CE51-5875-67D6775D5A67}"/>
              </a:ext>
            </a:extLst>
          </p:cNvPr>
          <p:cNvSpPr/>
          <p:nvPr/>
        </p:nvSpPr>
        <p:spPr>
          <a:xfrm>
            <a:off x="5447088" y="2906152"/>
            <a:ext cx="444840" cy="430733"/>
          </a:xfrm>
          <a:prstGeom prst="ellipse">
            <a:avLst/>
          </a:prstGeom>
          <a:solidFill>
            <a:srgbClr val="1D9A78"/>
          </a:solidFill>
          <a:ln w="12700" cap="flat" cmpd="sng" algn="ctr">
            <a:solidFill>
              <a:srgbClr val="1D9A78">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rPr>
              <a:t>4</a:t>
            </a:r>
          </a:p>
        </p:txBody>
      </p:sp>
      <p:sp>
        <p:nvSpPr>
          <p:cNvPr id="21" name="Ellipse 20">
            <a:extLst>
              <a:ext uri="{FF2B5EF4-FFF2-40B4-BE49-F238E27FC236}">
                <a16:creationId xmlns:a16="http://schemas.microsoft.com/office/drawing/2014/main" id="{6E9992EF-26B4-5295-2454-BB19C0AC12BD}"/>
              </a:ext>
            </a:extLst>
          </p:cNvPr>
          <p:cNvSpPr/>
          <p:nvPr/>
        </p:nvSpPr>
        <p:spPr>
          <a:xfrm>
            <a:off x="3423488" y="2467987"/>
            <a:ext cx="444840" cy="430733"/>
          </a:xfrm>
          <a:prstGeom prst="ellipse">
            <a:avLst/>
          </a:prstGeom>
          <a:solidFill>
            <a:srgbClr val="1D9A78"/>
          </a:solidFill>
          <a:ln w="12700" cap="flat" cmpd="sng" algn="ctr">
            <a:solidFill>
              <a:srgbClr val="1D9A78">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rPr>
              <a:t>2</a:t>
            </a:r>
          </a:p>
        </p:txBody>
      </p:sp>
      <p:sp>
        <p:nvSpPr>
          <p:cNvPr id="22" name="Ellipse 21">
            <a:extLst>
              <a:ext uri="{FF2B5EF4-FFF2-40B4-BE49-F238E27FC236}">
                <a16:creationId xmlns:a16="http://schemas.microsoft.com/office/drawing/2014/main" id="{5E2670C1-C540-FF60-EE77-13267315A633}"/>
              </a:ext>
            </a:extLst>
          </p:cNvPr>
          <p:cNvSpPr/>
          <p:nvPr/>
        </p:nvSpPr>
        <p:spPr>
          <a:xfrm>
            <a:off x="3574002" y="4624025"/>
            <a:ext cx="407601" cy="430733"/>
          </a:xfrm>
          <a:prstGeom prst="ellipse">
            <a:avLst/>
          </a:prstGeom>
          <a:solidFill>
            <a:srgbClr val="1D9A78"/>
          </a:solidFill>
          <a:ln w="12700" cap="flat" cmpd="sng" algn="ctr">
            <a:solidFill>
              <a:srgbClr val="1D9A78">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rPr>
              <a:t>3</a:t>
            </a:r>
          </a:p>
        </p:txBody>
      </p:sp>
      <p:sp>
        <p:nvSpPr>
          <p:cNvPr id="23" name="Ellipse 22">
            <a:extLst>
              <a:ext uri="{FF2B5EF4-FFF2-40B4-BE49-F238E27FC236}">
                <a16:creationId xmlns:a16="http://schemas.microsoft.com/office/drawing/2014/main" id="{479D9676-B367-91C5-6CB2-9CC5E1CD9F3F}"/>
              </a:ext>
            </a:extLst>
          </p:cNvPr>
          <p:cNvSpPr/>
          <p:nvPr/>
        </p:nvSpPr>
        <p:spPr>
          <a:xfrm>
            <a:off x="5447088" y="4549437"/>
            <a:ext cx="444840" cy="430733"/>
          </a:xfrm>
          <a:prstGeom prst="ellipse">
            <a:avLst/>
          </a:prstGeom>
          <a:solidFill>
            <a:srgbClr val="1D9A78"/>
          </a:solidFill>
          <a:ln w="12700" cap="flat" cmpd="sng" algn="ctr">
            <a:solidFill>
              <a:srgbClr val="1D9A78">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rPr>
              <a:t>6</a:t>
            </a:r>
          </a:p>
        </p:txBody>
      </p:sp>
      <p:pic>
        <p:nvPicPr>
          <p:cNvPr id="24" name="Picture 2">
            <a:extLst>
              <a:ext uri="{FF2B5EF4-FFF2-40B4-BE49-F238E27FC236}">
                <a16:creationId xmlns:a16="http://schemas.microsoft.com/office/drawing/2014/main" id="{418CB0E0-1742-1F3E-6797-1D0EF1780BB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35281" y="1945731"/>
            <a:ext cx="926743" cy="1509055"/>
          </a:xfrm>
          <a:prstGeom prst="rect">
            <a:avLst/>
          </a:prstGeom>
          <a:noFill/>
          <a:extLst>
            <a:ext uri="{909E8E84-426E-40DD-AFC4-6F175D3DCCD1}">
              <a14:hiddenFill xmlns:a14="http://schemas.microsoft.com/office/drawing/2010/main">
                <a:solidFill>
                  <a:srgbClr val="FFFFFF"/>
                </a:solidFill>
              </a14:hiddenFill>
            </a:ext>
          </a:extLst>
        </p:spPr>
      </p:pic>
      <p:pic>
        <p:nvPicPr>
          <p:cNvPr id="25" name="Image 24">
            <a:extLst>
              <a:ext uri="{FF2B5EF4-FFF2-40B4-BE49-F238E27FC236}">
                <a16:creationId xmlns:a16="http://schemas.microsoft.com/office/drawing/2014/main" id="{9C27404F-FF79-574F-BCF1-E36B434BCF3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909011" y="4005356"/>
            <a:ext cx="2093532" cy="1822762"/>
          </a:xfrm>
          <a:prstGeom prst="rect">
            <a:avLst/>
          </a:prstGeom>
        </p:spPr>
      </p:pic>
      <p:pic>
        <p:nvPicPr>
          <p:cNvPr id="26" name="Image 25">
            <a:extLst>
              <a:ext uri="{FF2B5EF4-FFF2-40B4-BE49-F238E27FC236}">
                <a16:creationId xmlns:a16="http://schemas.microsoft.com/office/drawing/2014/main" id="{9A0A69B6-18BC-2DA8-FA0C-4FB34A367A8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46894" y="2423765"/>
            <a:ext cx="1395610" cy="1132182"/>
          </a:xfrm>
          <a:prstGeom prst="rect">
            <a:avLst/>
          </a:prstGeom>
        </p:spPr>
      </p:pic>
      <p:pic>
        <p:nvPicPr>
          <p:cNvPr id="27" name="Image 26">
            <a:extLst>
              <a:ext uri="{FF2B5EF4-FFF2-40B4-BE49-F238E27FC236}">
                <a16:creationId xmlns:a16="http://schemas.microsoft.com/office/drawing/2014/main" id="{FBD2D09F-42E3-5317-F8EE-32A2C2D8694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7602" y="3211287"/>
            <a:ext cx="2225202" cy="3073539"/>
          </a:xfrm>
          <a:prstGeom prst="rect">
            <a:avLst/>
          </a:prstGeom>
        </p:spPr>
      </p:pic>
      <p:sp>
        <p:nvSpPr>
          <p:cNvPr id="3" name="Rectangle : coins arrondis 2">
            <a:extLst>
              <a:ext uri="{FF2B5EF4-FFF2-40B4-BE49-F238E27FC236}">
                <a16:creationId xmlns:a16="http://schemas.microsoft.com/office/drawing/2014/main" id="{C233F482-2812-AF9A-8538-73BFCA86D684}"/>
              </a:ext>
            </a:extLst>
          </p:cNvPr>
          <p:cNvSpPr/>
          <p:nvPr/>
        </p:nvSpPr>
        <p:spPr>
          <a:xfrm>
            <a:off x="778058" y="945032"/>
            <a:ext cx="8985067" cy="510778"/>
          </a:xfrm>
          <a:prstGeom prst="roundRect">
            <a:avLst/>
          </a:prstGeom>
          <a:ln w="19050">
            <a:noFill/>
            <a:prstDash val="dash"/>
          </a:ln>
        </p:spPr>
        <p:txBody>
          <a:bodyPr wrap="square">
            <a:spAutoFit/>
          </a:bodyPr>
          <a:lstStyle/>
          <a:p>
            <a:pPr lvl="0" defTabSz="457200">
              <a:spcAft>
                <a:spcPts val="600"/>
              </a:spcAft>
              <a:defRPr/>
            </a:pPr>
            <a:r>
              <a:rPr kumimoji="0" lang="fr-FR" sz="2400" b="1" i="0" u="none" strike="noStrike" kern="1200" cap="none" spc="0" normalizeH="0" baseline="0" noProof="0" dirty="0">
                <a:ln>
                  <a:noFill/>
                </a:ln>
                <a:effectLst/>
                <a:uLnTx/>
                <a:uFillTx/>
                <a:latin typeface="Calibri" panose="020F0502020204030204"/>
                <a:ea typeface="+mn-ea"/>
                <a:cs typeface="+mn-cs"/>
              </a:rPr>
              <a:t>3- Réorganisez les numéros </a:t>
            </a:r>
            <a:r>
              <a:rPr lang="fr-FR" sz="2400" b="1" noProof="0" dirty="0">
                <a:latin typeface="Calibri" panose="020F0502020204030204"/>
              </a:rPr>
              <a:t>ci-dessous pour constituer un schéma :</a:t>
            </a:r>
          </a:p>
        </p:txBody>
      </p:sp>
    </p:spTree>
    <p:extLst>
      <p:ext uri="{BB962C8B-B14F-4D97-AF65-F5344CB8AC3E}">
        <p14:creationId xmlns:p14="http://schemas.microsoft.com/office/powerpoint/2010/main" val="19871941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E08BF-3872-D0EA-BEDB-C453688E88BA}"/>
            </a:ext>
          </a:extLst>
        </p:cNvPr>
        <p:cNvGrpSpPr/>
        <p:nvPr/>
      </p:nvGrpSpPr>
      <p:grpSpPr>
        <a:xfrm>
          <a:off x="0" y="0"/>
          <a:ext cx="0" cy="0"/>
          <a:chOff x="0" y="0"/>
          <a:chExt cx="0" cy="0"/>
        </a:xfrm>
      </p:grpSpPr>
      <p:pic>
        <p:nvPicPr>
          <p:cNvPr id="24" name="Image 23">
            <a:extLst>
              <a:ext uri="{FF2B5EF4-FFF2-40B4-BE49-F238E27FC236}">
                <a16:creationId xmlns:a16="http://schemas.microsoft.com/office/drawing/2014/main" id="{6521C3A9-7D88-4426-8FEF-A2B7CDCB6AA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909011" y="4005356"/>
            <a:ext cx="2093532" cy="1822762"/>
          </a:xfrm>
          <a:prstGeom prst="rect">
            <a:avLst/>
          </a:prstGeom>
        </p:spPr>
      </p:pic>
      <p:sp>
        <p:nvSpPr>
          <p:cNvPr id="2" name="Titre 1">
            <a:extLst>
              <a:ext uri="{FF2B5EF4-FFF2-40B4-BE49-F238E27FC236}">
                <a16:creationId xmlns:a16="http://schemas.microsoft.com/office/drawing/2014/main" id="{B7F04B70-194E-3427-5BF9-DDA9392706B3}"/>
              </a:ext>
            </a:extLst>
          </p:cNvPr>
          <p:cNvSpPr>
            <a:spLocks noGrp="1"/>
          </p:cNvSpPr>
          <p:nvPr>
            <p:ph type="title"/>
          </p:nvPr>
        </p:nvSpPr>
        <p:spPr/>
        <p:txBody>
          <a:bodyPr/>
          <a:lstStyle/>
          <a:p>
            <a:pPr defTabSz="342900">
              <a:spcAft>
                <a:spcPts val="300"/>
              </a:spcAft>
              <a:defRPr/>
            </a:pPr>
            <a:r>
              <a:rPr lang="fr-FR" sz="1800" noProof="0" dirty="0">
                <a:solidFill>
                  <a:schemeClr val="tx1">
                    <a:lumMod val="50000"/>
                    <a:lumOff val="50000"/>
                  </a:schemeClr>
                </a:solidFill>
                <a:latin typeface="Calibri" panose="020F0502020204030204"/>
              </a:rPr>
              <a:t>Voici l’ordre des organes de l’appareil digestif.</a:t>
            </a:r>
          </a:p>
        </p:txBody>
      </p:sp>
      <p:sp>
        <p:nvSpPr>
          <p:cNvPr id="4" name="Espace réservé du contenu 3">
            <a:extLst>
              <a:ext uri="{FF2B5EF4-FFF2-40B4-BE49-F238E27FC236}">
                <a16:creationId xmlns:a16="http://schemas.microsoft.com/office/drawing/2014/main" id="{7A8B21AD-740F-AA67-CA70-6689D023DCCF}"/>
              </a:ext>
            </a:extLst>
          </p:cNvPr>
          <p:cNvSpPr>
            <a:spLocks noGrp="1"/>
          </p:cNvSpPr>
          <p:nvPr>
            <p:ph sz="quarter" idx="11"/>
          </p:nvPr>
        </p:nvSpPr>
        <p:spPr/>
        <p:txBody>
          <a:bodyPr/>
          <a:lstStyle/>
          <a:p>
            <a:pPr defTabSz="342900">
              <a:spcAft>
                <a:spcPts val="300"/>
              </a:spcAft>
              <a:buClrTx/>
              <a:defRPr/>
            </a:pPr>
            <a:r>
              <a:rPr lang="fr-FR" sz="1100" noProof="0" dirty="0">
                <a:solidFill>
                  <a:prstClr val="white">
                    <a:lumMod val="65000"/>
                  </a:prstClr>
                </a:solidFill>
                <a:latin typeface="Calibri" panose="020F0502020204030204"/>
              </a:rPr>
              <a:t>Cliquer sur les organes pour obtenir l’appareil digestif organisé. </a:t>
            </a:r>
          </a:p>
        </p:txBody>
      </p:sp>
      <p:pic>
        <p:nvPicPr>
          <p:cNvPr id="10" name="Picture 1">
            <a:extLst>
              <a:ext uri="{FF2B5EF4-FFF2-40B4-BE49-F238E27FC236}">
                <a16:creationId xmlns:a16="http://schemas.microsoft.com/office/drawing/2014/main" id="{01C212B9-FD4E-DE24-062B-DCE6B19EA287}"/>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1105972" y="201859"/>
            <a:ext cx="648055" cy="648055"/>
          </a:xfrm>
          <a:prstGeom prst="rect">
            <a:avLst/>
          </a:prstGeom>
        </p:spPr>
      </p:pic>
      <p:pic>
        <p:nvPicPr>
          <p:cNvPr id="15" name="Image 14">
            <a:extLst>
              <a:ext uri="{FF2B5EF4-FFF2-40B4-BE49-F238E27FC236}">
                <a16:creationId xmlns:a16="http://schemas.microsoft.com/office/drawing/2014/main" id="{34D1B273-4541-79DE-413C-B39865F84653}"/>
              </a:ext>
            </a:extLst>
          </p:cNvPr>
          <p:cNvPicPr>
            <a:picLocks noChangeAspect="1"/>
          </p:cNvPicPr>
          <p:nvPr/>
        </p:nvPicPr>
        <p:blipFill>
          <a:blip r:embed="rId5"/>
          <a:stretch>
            <a:fillRect/>
          </a:stretch>
        </p:blipFill>
        <p:spPr>
          <a:xfrm>
            <a:off x="4657240" y="3670153"/>
            <a:ext cx="1942597" cy="1942597"/>
          </a:xfrm>
          <a:prstGeom prst="rect">
            <a:avLst/>
          </a:prstGeom>
        </p:spPr>
      </p:pic>
      <p:pic>
        <p:nvPicPr>
          <p:cNvPr id="16" name="Image 15">
            <a:extLst>
              <a:ext uri="{FF2B5EF4-FFF2-40B4-BE49-F238E27FC236}">
                <a16:creationId xmlns:a16="http://schemas.microsoft.com/office/drawing/2014/main" id="{35AAE3B1-90A5-EC9B-2AC1-27233909592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2590258" flipH="1" flipV="1">
            <a:off x="5705010" y="3125550"/>
            <a:ext cx="740354" cy="558696"/>
          </a:xfrm>
          <a:prstGeom prst="rect">
            <a:avLst/>
          </a:prstGeom>
        </p:spPr>
      </p:pic>
      <p:sp>
        <p:nvSpPr>
          <p:cNvPr id="17" name="Ellipse 16">
            <a:extLst>
              <a:ext uri="{FF2B5EF4-FFF2-40B4-BE49-F238E27FC236}">
                <a16:creationId xmlns:a16="http://schemas.microsoft.com/office/drawing/2014/main" id="{CB7BEEAD-28BA-2233-2C4E-FAE60A69CB9B}"/>
              </a:ext>
            </a:extLst>
          </p:cNvPr>
          <p:cNvSpPr/>
          <p:nvPr/>
        </p:nvSpPr>
        <p:spPr>
          <a:xfrm>
            <a:off x="1774329" y="3147442"/>
            <a:ext cx="444840" cy="430733"/>
          </a:xfrm>
          <a:prstGeom prst="ellipse">
            <a:avLst/>
          </a:prstGeom>
          <a:solidFill>
            <a:srgbClr val="1D9A78"/>
          </a:solidFill>
          <a:ln w="12700" cap="flat" cmpd="sng" algn="ctr">
            <a:solidFill>
              <a:srgbClr val="1D9A78">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rPr>
              <a:t>1</a:t>
            </a:r>
          </a:p>
        </p:txBody>
      </p:sp>
      <p:sp>
        <p:nvSpPr>
          <p:cNvPr id="18" name="Ellipse 17">
            <a:extLst>
              <a:ext uri="{FF2B5EF4-FFF2-40B4-BE49-F238E27FC236}">
                <a16:creationId xmlns:a16="http://schemas.microsoft.com/office/drawing/2014/main" id="{9C896603-C428-77CC-3FD4-A70E2B78D46E}"/>
              </a:ext>
            </a:extLst>
          </p:cNvPr>
          <p:cNvSpPr/>
          <p:nvPr/>
        </p:nvSpPr>
        <p:spPr>
          <a:xfrm>
            <a:off x="7053533" y="2633131"/>
            <a:ext cx="444840" cy="430733"/>
          </a:xfrm>
          <a:prstGeom prst="ellipse">
            <a:avLst/>
          </a:prstGeom>
          <a:solidFill>
            <a:srgbClr val="1D9A78"/>
          </a:solidFill>
          <a:ln w="12700" cap="flat" cmpd="sng" algn="ctr">
            <a:solidFill>
              <a:srgbClr val="1D9A78">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rPr>
              <a:t>5</a:t>
            </a:r>
          </a:p>
        </p:txBody>
      </p:sp>
      <p:sp>
        <p:nvSpPr>
          <p:cNvPr id="19" name="Ellipse 18">
            <a:extLst>
              <a:ext uri="{FF2B5EF4-FFF2-40B4-BE49-F238E27FC236}">
                <a16:creationId xmlns:a16="http://schemas.microsoft.com/office/drawing/2014/main" id="{DFDAD7B8-82D7-313E-D6DF-435FB38C5BF0}"/>
              </a:ext>
            </a:extLst>
          </p:cNvPr>
          <p:cNvSpPr/>
          <p:nvPr/>
        </p:nvSpPr>
        <p:spPr>
          <a:xfrm>
            <a:off x="5447088" y="2906152"/>
            <a:ext cx="444840" cy="430733"/>
          </a:xfrm>
          <a:prstGeom prst="ellipse">
            <a:avLst/>
          </a:prstGeom>
          <a:solidFill>
            <a:srgbClr val="1D9A78"/>
          </a:solidFill>
          <a:ln w="12700" cap="flat" cmpd="sng" algn="ctr">
            <a:solidFill>
              <a:srgbClr val="1D9A78">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rPr>
              <a:t>4</a:t>
            </a:r>
          </a:p>
        </p:txBody>
      </p:sp>
      <p:sp>
        <p:nvSpPr>
          <p:cNvPr id="20" name="Ellipse 19">
            <a:extLst>
              <a:ext uri="{FF2B5EF4-FFF2-40B4-BE49-F238E27FC236}">
                <a16:creationId xmlns:a16="http://schemas.microsoft.com/office/drawing/2014/main" id="{98983685-9D44-8D01-3A07-60113E2BC638}"/>
              </a:ext>
            </a:extLst>
          </p:cNvPr>
          <p:cNvSpPr/>
          <p:nvPr/>
        </p:nvSpPr>
        <p:spPr>
          <a:xfrm>
            <a:off x="3423488" y="2467987"/>
            <a:ext cx="444840" cy="430733"/>
          </a:xfrm>
          <a:prstGeom prst="ellipse">
            <a:avLst/>
          </a:prstGeom>
          <a:solidFill>
            <a:srgbClr val="1D9A78"/>
          </a:solidFill>
          <a:ln w="12700" cap="flat" cmpd="sng" algn="ctr">
            <a:solidFill>
              <a:srgbClr val="1D9A78">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rPr>
              <a:t>2</a:t>
            </a:r>
          </a:p>
        </p:txBody>
      </p:sp>
      <p:sp>
        <p:nvSpPr>
          <p:cNvPr id="21" name="Ellipse 20">
            <a:extLst>
              <a:ext uri="{FF2B5EF4-FFF2-40B4-BE49-F238E27FC236}">
                <a16:creationId xmlns:a16="http://schemas.microsoft.com/office/drawing/2014/main" id="{EB65A430-8BE1-B2B3-0EAC-917A31750972}"/>
              </a:ext>
            </a:extLst>
          </p:cNvPr>
          <p:cNvSpPr/>
          <p:nvPr/>
        </p:nvSpPr>
        <p:spPr>
          <a:xfrm>
            <a:off x="3574002" y="4624025"/>
            <a:ext cx="407601" cy="430733"/>
          </a:xfrm>
          <a:prstGeom prst="ellipse">
            <a:avLst/>
          </a:prstGeom>
          <a:solidFill>
            <a:srgbClr val="1D9A78"/>
          </a:solidFill>
          <a:ln w="12700" cap="flat" cmpd="sng" algn="ctr">
            <a:solidFill>
              <a:srgbClr val="1D9A78">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rPr>
              <a:t>3</a:t>
            </a:r>
          </a:p>
        </p:txBody>
      </p:sp>
      <p:sp>
        <p:nvSpPr>
          <p:cNvPr id="22" name="Ellipse 21">
            <a:extLst>
              <a:ext uri="{FF2B5EF4-FFF2-40B4-BE49-F238E27FC236}">
                <a16:creationId xmlns:a16="http://schemas.microsoft.com/office/drawing/2014/main" id="{0E549588-A972-D597-FEC4-3A205EE8F186}"/>
              </a:ext>
            </a:extLst>
          </p:cNvPr>
          <p:cNvSpPr/>
          <p:nvPr/>
        </p:nvSpPr>
        <p:spPr>
          <a:xfrm>
            <a:off x="5447088" y="4549437"/>
            <a:ext cx="444840" cy="430733"/>
          </a:xfrm>
          <a:prstGeom prst="ellipse">
            <a:avLst/>
          </a:prstGeom>
          <a:solidFill>
            <a:srgbClr val="1D9A78"/>
          </a:solidFill>
          <a:ln w="12700" cap="flat" cmpd="sng" algn="ctr">
            <a:solidFill>
              <a:srgbClr val="1D9A78">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rPr>
              <a:t>6</a:t>
            </a:r>
          </a:p>
        </p:txBody>
      </p:sp>
      <p:pic>
        <p:nvPicPr>
          <p:cNvPr id="23" name="Picture 2">
            <a:extLst>
              <a:ext uri="{FF2B5EF4-FFF2-40B4-BE49-F238E27FC236}">
                <a16:creationId xmlns:a16="http://schemas.microsoft.com/office/drawing/2014/main" id="{76269B0F-42B8-A3A8-9AB6-62087148832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35281" y="1945731"/>
            <a:ext cx="926743" cy="1509055"/>
          </a:xfrm>
          <a:prstGeom prst="rect">
            <a:avLst/>
          </a:prstGeom>
          <a:noFill/>
          <a:extLst>
            <a:ext uri="{909E8E84-426E-40DD-AFC4-6F175D3DCCD1}">
              <a14:hiddenFill xmlns:a14="http://schemas.microsoft.com/office/drawing/2010/main">
                <a:solidFill>
                  <a:srgbClr val="FFFFFF"/>
                </a:solidFill>
              </a14:hiddenFill>
            </a:ext>
          </a:extLst>
        </p:spPr>
      </p:pic>
      <p:pic>
        <p:nvPicPr>
          <p:cNvPr id="25" name="Image 24">
            <a:extLst>
              <a:ext uri="{FF2B5EF4-FFF2-40B4-BE49-F238E27FC236}">
                <a16:creationId xmlns:a16="http://schemas.microsoft.com/office/drawing/2014/main" id="{65FBA74E-7AC7-C37C-BB30-47A0ED5DC31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46894" y="2423765"/>
            <a:ext cx="1395610" cy="1132182"/>
          </a:xfrm>
          <a:prstGeom prst="rect">
            <a:avLst/>
          </a:prstGeom>
        </p:spPr>
      </p:pic>
      <p:pic>
        <p:nvPicPr>
          <p:cNvPr id="26" name="Image 25">
            <a:extLst>
              <a:ext uri="{FF2B5EF4-FFF2-40B4-BE49-F238E27FC236}">
                <a16:creationId xmlns:a16="http://schemas.microsoft.com/office/drawing/2014/main" id="{3F557126-4CF4-383F-1EF6-848E6AAC8D9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47602" y="3211287"/>
            <a:ext cx="2225202" cy="3073539"/>
          </a:xfrm>
          <a:prstGeom prst="rect">
            <a:avLst/>
          </a:prstGeom>
        </p:spPr>
      </p:pic>
      <p:sp>
        <p:nvSpPr>
          <p:cNvPr id="5" name="ZoneTexte 4">
            <a:extLst>
              <a:ext uri="{FF2B5EF4-FFF2-40B4-BE49-F238E27FC236}">
                <a16:creationId xmlns:a16="http://schemas.microsoft.com/office/drawing/2014/main" id="{C00A3D34-01AD-3EB5-91E5-A18F829C2373}"/>
              </a:ext>
            </a:extLst>
          </p:cNvPr>
          <p:cNvSpPr txBox="1"/>
          <p:nvPr/>
        </p:nvSpPr>
        <p:spPr>
          <a:xfrm>
            <a:off x="1149974" y="1526109"/>
            <a:ext cx="9892051" cy="492443"/>
          </a:xfrm>
          <a:prstGeom prst="rect">
            <a:avLst/>
          </a:prstGeom>
          <a:noFill/>
        </p:spPr>
        <p:txBody>
          <a:bodyPr wrap="square" rtlCol="0">
            <a:spAutoFit/>
          </a:bodyPr>
          <a:lstStyle/>
          <a:p>
            <a:pPr defTabSz="457200"/>
            <a:r>
              <a:rPr lang="fr-FR" sz="2600" b="1" noProof="0" dirty="0">
                <a:solidFill>
                  <a:srgbClr val="0852A4"/>
                </a:solidFill>
                <a:latin typeface="+mj-lt"/>
              </a:rPr>
              <a:t>L’ordre des organes de l’appareil digestif est :</a:t>
            </a:r>
          </a:p>
        </p:txBody>
      </p:sp>
    </p:spTree>
    <p:extLst>
      <p:ext uri="{BB962C8B-B14F-4D97-AF65-F5344CB8AC3E}">
        <p14:creationId xmlns:p14="http://schemas.microsoft.com/office/powerpoint/2010/main" val="17799805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66667E-6 5.55112E-17 L 0.1543 -0.16319 " pathEditMode="relative" rAng="0" ptsTypes="AA">
                                      <p:cBhvr>
                                        <p:cTn id="6" dur="2000" fill="hold"/>
                                        <p:tgtEl>
                                          <p:spTgt spid="23"/>
                                        </p:tgtEl>
                                        <p:attrNameLst>
                                          <p:attrName>ppt_x</p:attrName>
                                          <p:attrName>ppt_y</p:attrName>
                                        </p:attrNameLst>
                                      </p:cBhvr>
                                      <p:rCtr x="7708" y="-8171"/>
                                    </p:animMotion>
                                  </p:childTnLst>
                                </p:cTn>
                              </p:par>
                              <p:par>
                                <p:cTn id="7" presetID="42" presetClass="path" presetSubtype="0" accel="50000" decel="50000" fill="hold" grpId="0" nodeType="withEffect">
                                  <p:stCondLst>
                                    <p:cond delay="0"/>
                                  </p:stCondLst>
                                  <p:childTnLst>
                                    <p:animMotion origin="layout" path="M -4.79167E-6 2.22222E-6 L 0.2892 -0.13148 " pathEditMode="relative" rAng="0" ptsTypes="AA">
                                      <p:cBhvr>
                                        <p:cTn id="8" dur="2000" fill="hold"/>
                                        <p:tgtEl>
                                          <p:spTgt spid="18"/>
                                        </p:tgtEl>
                                        <p:attrNameLst>
                                          <p:attrName>ppt_x</p:attrName>
                                          <p:attrName>ppt_y</p:attrName>
                                        </p:attrNameLst>
                                      </p:cBhvr>
                                      <p:rCtr x="14453" y="-6574"/>
                                    </p:animMotion>
                                  </p:childTnLst>
                                </p:cTn>
                              </p:par>
                            </p:childTnLst>
                          </p:cTn>
                        </p:par>
                      </p:childTnLst>
                    </p:cTn>
                  </p:par>
                  <p:par>
                    <p:cTn id="9" fill="hold">
                      <p:stCondLst>
                        <p:cond delay="indefinite"/>
                      </p:stCondLst>
                      <p:childTnLst>
                        <p:par>
                          <p:cTn id="10" fill="hold">
                            <p:stCondLst>
                              <p:cond delay="0"/>
                            </p:stCondLst>
                            <p:childTnLst>
                              <p:par>
                                <p:cTn id="11" presetID="42" presetClass="path" presetSubtype="0" accel="50000" decel="50000" fill="hold" nodeType="clickEffect">
                                  <p:stCondLst>
                                    <p:cond delay="0"/>
                                  </p:stCondLst>
                                  <p:childTnLst>
                                    <p:animMotion origin="layout" path="M 1.04167E-6 1.85185E-6 L 0.38971 -0.27014 " pathEditMode="relative" rAng="0" ptsTypes="AA">
                                      <p:cBhvr>
                                        <p:cTn id="12" dur="2000" fill="hold"/>
                                        <p:tgtEl>
                                          <p:spTgt spid="24"/>
                                        </p:tgtEl>
                                        <p:attrNameLst>
                                          <p:attrName>ppt_x</p:attrName>
                                          <p:attrName>ppt_y</p:attrName>
                                        </p:attrNameLst>
                                      </p:cBhvr>
                                      <p:rCtr x="19479" y="-13519"/>
                                    </p:animMotion>
                                  </p:childTnLst>
                                </p:cTn>
                              </p:par>
                              <p:par>
                                <p:cTn id="13" presetID="42" presetClass="path" presetSubtype="0" accel="50000" decel="50000" fill="hold" grpId="0" nodeType="withEffect">
                                  <p:stCondLst>
                                    <p:cond delay="0"/>
                                  </p:stCondLst>
                                  <p:childTnLst>
                                    <p:animMotion origin="layout" path="M 4.375E-6 4.44444E-6 L 0.57539 -0.3 " pathEditMode="relative" rAng="0" ptsTypes="AA">
                                      <p:cBhvr>
                                        <p:cTn id="14" dur="2000" fill="hold"/>
                                        <p:tgtEl>
                                          <p:spTgt spid="21"/>
                                        </p:tgtEl>
                                        <p:attrNameLst>
                                          <p:attrName>ppt_x</p:attrName>
                                          <p:attrName>ppt_y</p:attrName>
                                        </p:attrNameLst>
                                      </p:cBhvr>
                                      <p:rCtr x="28763" y="-15000"/>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6.25E-7 3.7037E-7 L 0.32018 0.07014 " pathEditMode="relative" rAng="0" ptsTypes="AA">
                                      <p:cBhvr>
                                        <p:cTn id="18" dur="2000" fill="hold"/>
                                        <p:tgtEl>
                                          <p:spTgt spid="25"/>
                                        </p:tgtEl>
                                        <p:attrNameLst>
                                          <p:attrName>ppt_x</p:attrName>
                                          <p:attrName>ppt_y</p:attrName>
                                        </p:attrNameLst>
                                      </p:cBhvr>
                                      <p:rCtr x="16003" y="3495"/>
                                    </p:animMotion>
                                  </p:childTnLst>
                                </p:cTn>
                              </p:par>
                              <p:par>
                                <p:cTn id="19" presetID="42" presetClass="path" presetSubtype="0" accel="50000" decel="50000" fill="hold" grpId="0" nodeType="withEffect">
                                  <p:stCondLst>
                                    <p:cond delay="0"/>
                                  </p:stCondLst>
                                  <p:childTnLst>
                                    <p:animMotion origin="layout" path="M 1.45833E-6 -3.7037E-6 L 0.58763 0.12732 " pathEditMode="relative" rAng="0" ptsTypes="AA">
                                      <p:cBhvr>
                                        <p:cTn id="20" dur="2000" fill="hold"/>
                                        <p:tgtEl>
                                          <p:spTgt spid="20"/>
                                        </p:tgtEl>
                                        <p:attrNameLst>
                                          <p:attrName>ppt_x</p:attrName>
                                          <p:attrName>ppt_y</p:attrName>
                                        </p:attrNameLst>
                                      </p:cBhvr>
                                      <p:rCtr x="29375" y="6366"/>
                                    </p:animMotion>
                                  </p:childTnLst>
                                </p:cTn>
                              </p:par>
                            </p:childTnLst>
                          </p:cTn>
                        </p:par>
                      </p:childTnLst>
                    </p:cTn>
                  </p:par>
                  <p:par>
                    <p:cTn id="21" fill="hold">
                      <p:stCondLst>
                        <p:cond delay="indefinite"/>
                      </p:stCondLst>
                      <p:childTnLst>
                        <p:par>
                          <p:cTn id="22" fill="hold">
                            <p:stCondLst>
                              <p:cond delay="0"/>
                            </p:stCondLst>
                            <p:childTnLst>
                              <p:par>
                                <p:cTn id="23" presetID="42" presetClass="path" presetSubtype="0" accel="50000" decel="50000" fill="hold" nodeType="clickEffect">
                                  <p:stCondLst>
                                    <p:cond delay="0"/>
                                  </p:stCondLst>
                                  <p:childTnLst>
                                    <p:animMotion origin="layout" path="M 2.70833E-6 2.22222E-6 L 0.23177 0.08981 " pathEditMode="relative" rAng="0" ptsTypes="AA">
                                      <p:cBhvr>
                                        <p:cTn id="24" dur="2000" fill="hold"/>
                                        <p:tgtEl>
                                          <p:spTgt spid="16"/>
                                        </p:tgtEl>
                                        <p:attrNameLst>
                                          <p:attrName>ppt_x</p:attrName>
                                          <p:attrName>ppt_y</p:attrName>
                                        </p:attrNameLst>
                                      </p:cBhvr>
                                      <p:rCtr x="11589" y="4491"/>
                                    </p:animMotion>
                                  </p:childTnLst>
                                </p:cTn>
                              </p:par>
                              <p:par>
                                <p:cTn id="25" presetID="42" presetClass="path" presetSubtype="0" accel="50000" decel="50000" fill="hold" grpId="0" nodeType="withEffect">
                                  <p:stCondLst>
                                    <p:cond delay="0"/>
                                  </p:stCondLst>
                                  <p:childTnLst>
                                    <p:animMotion origin="layout" path="M -3.95833E-6 -2.59259E-6 L 0.42175 0.15972 " pathEditMode="relative" rAng="0" ptsTypes="AA">
                                      <p:cBhvr>
                                        <p:cTn id="26" dur="2000" fill="hold"/>
                                        <p:tgtEl>
                                          <p:spTgt spid="19"/>
                                        </p:tgtEl>
                                        <p:attrNameLst>
                                          <p:attrName>ppt_x</p:attrName>
                                          <p:attrName>ppt_y</p:attrName>
                                        </p:attrNameLst>
                                      </p:cBhvr>
                                      <p:rCtr x="21081" y="7986"/>
                                    </p:animMotion>
                                  </p:child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nodeType="clickEffect">
                                  <p:stCondLst>
                                    <p:cond delay="0"/>
                                  </p:stCondLst>
                                  <p:childTnLst>
                                    <p:animMotion origin="layout" path="M 1.45833E-6 -1.85185E-6 L 0.26159 0.02199 " pathEditMode="relative" rAng="0" ptsTypes="AA">
                                      <p:cBhvr>
                                        <p:cTn id="30" dur="2000" fill="hold"/>
                                        <p:tgtEl>
                                          <p:spTgt spid="15"/>
                                        </p:tgtEl>
                                        <p:attrNameLst>
                                          <p:attrName>ppt_x</p:attrName>
                                          <p:attrName>ppt_y</p:attrName>
                                        </p:attrNameLst>
                                      </p:cBhvr>
                                      <p:rCtr x="13073" y="1088"/>
                                    </p:animMotion>
                                  </p:childTnLst>
                                </p:cTn>
                              </p:par>
                              <p:par>
                                <p:cTn id="31" presetID="42" presetClass="path" presetSubtype="0" accel="50000" decel="50000" fill="hold" grpId="0" nodeType="withEffect">
                                  <p:stCondLst>
                                    <p:cond delay="0"/>
                                  </p:stCondLst>
                                  <p:childTnLst>
                                    <p:animMotion origin="layout" path="M -3.95833E-6 4.07407E-6 L 0.42175 0.03148 " pathEditMode="relative" rAng="0" ptsTypes="AA">
                                      <p:cBhvr>
                                        <p:cTn id="32" dur="2000" fill="hold"/>
                                        <p:tgtEl>
                                          <p:spTgt spid="22"/>
                                        </p:tgtEl>
                                        <p:attrNameLst>
                                          <p:attrName>ppt_x</p:attrName>
                                          <p:attrName>ppt_y</p:attrName>
                                        </p:attrNameLst>
                                      </p:cBhvr>
                                      <p:rCtr x="21081" y="1574"/>
                                    </p:animMotion>
                                  </p:childTnLst>
                                </p:cTn>
                              </p:par>
                            </p:childTnLst>
                          </p:cTn>
                        </p:par>
                      </p:childTnLst>
                    </p:cTn>
                  </p:par>
                  <p:par>
                    <p:cTn id="33" fill="hold">
                      <p:stCondLst>
                        <p:cond delay="indefinite"/>
                      </p:stCondLst>
                      <p:childTnLst>
                        <p:par>
                          <p:cTn id="34" fill="hold">
                            <p:stCondLst>
                              <p:cond delay="0"/>
                            </p:stCondLst>
                            <p:childTnLst>
                              <p:par>
                                <p:cTn id="35" presetID="42" presetClass="path" presetSubtype="0" accel="50000" decel="50000" fill="hold" nodeType="clickEffect">
                                  <p:stCondLst>
                                    <p:cond delay="0"/>
                                  </p:stCondLst>
                                  <p:childTnLst>
                                    <p:animMotion origin="layout" path="M -4.16667E-7 -1.11111E-6 L 0.56107 0.04769 " pathEditMode="relative" rAng="0" ptsTypes="AA">
                                      <p:cBhvr>
                                        <p:cTn id="36" dur="2000" fill="hold"/>
                                        <p:tgtEl>
                                          <p:spTgt spid="26"/>
                                        </p:tgtEl>
                                        <p:attrNameLst>
                                          <p:attrName>ppt_x</p:attrName>
                                          <p:attrName>ppt_y</p:attrName>
                                        </p:attrNameLst>
                                      </p:cBhvr>
                                      <p:rCtr x="28047" y="2384"/>
                                    </p:animMotion>
                                  </p:childTnLst>
                                </p:cTn>
                              </p:par>
                              <p:par>
                                <p:cTn id="37" presetID="42" presetClass="path" presetSubtype="0" accel="50000" decel="50000" fill="hold" grpId="0" nodeType="withEffect">
                                  <p:stCondLst>
                                    <p:cond delay="0"/>
                                  </p:stCondLst>
                                  <p:childTnLst>
                                    <p:animMotion origin="layout" path="M -2.08333E-6 2.22222E-6 L 0.72214 0.33588 " pathEditMode="relative" rAng="0" ptsTypes="AA">
                                      <p:cBhvr>
                                        <p:cTn id="38" dur="2000" fill="hold"/>
                                        <p:tgtEl>
                                          <p:spTgt spid="17"/>
                                        </p:tgtEl>
                                        <p:attrNameLst>
                                          <p:attrName>ppt_x</p:attrName>
                                          <p:attrName>ppt_y</p:attrName>
                                        </p:attrNameLst>
                                      </p:cBhvr>
                                      <p:rCtr x="36107" y="1678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texte 12"/>
          <p:cNvSpPr>
            <a:spLocks noGrp="1"/>
          </p:cNvSpPr>
          <p:nvPr>
            <p:ph type="body" sz="quarter" idx="10"/>
          </p:nvPr>
        </p:nvSpPr>
        <p:spPr/>
        <p:txBody>
          <a:bodyPr/>
          <a:lstStyle/>
          <a:p>
            <a:r>
              <a:rPr lang="fr-FR" noProof="0" dirty="0">
                <a:solidFill>
                  <a:schemeClr val="tx1">
                    <a:lumMod val="50000"/>
                    <a:lumOff val="50000"/>
                  </a:schemeClr>
                </a:solidFill>
              </a:rPr>
              <a:t>5 min</a:t>
            </a:r>
          </a:p>
        </p:txBody>
      </p:sp>
      <p:sp>
        <p:nvSpPr>
          <p:cNvPr id="15" name="Rectangle 14"/>
          <p:cNvSpPr/>
          <p:nvPr/>
        </p:nvSpPr>
        <p:spPr>
          <a:xfrm>
            <a:off x="6360160" y="2194560"/>
            <a:ext cx="3962400" cy="19202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noProof="0" dirty="0"/>
              <a:t>Activité préparatoire</a:t>
            </a:r>
          </a:p>
        </p:txBody>
      </p:sp>
    </p:spTree>
    <p:extLst>
      <p:ext uri="{BB962C8B-B14F-4D97-AF65-F5344CB8AC3E}">
        <p14:creationId xmlns:p14="http://schemas.microsoft.com/office/powerpoint/2010/main" val="6808568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9E3E6-DE56-4F1F-B50A-8F6C67E29F2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AF52844-418B-BD0B-8C9F-A980F4AF4A6C}"/>
              </a:ext>
            </a:extLst>
          </p:cNvPr>
          <p:cNvSpPr>
            <a:spLocks noGrp="1"/>
          </p:cNvSpPr>
          <p:nvPr>
            <p:ph type="title"/>
          </p:nvPr>
        </p:nvSpPr>
        <p:spPr>
          <a:xfrm>
            <a:off x="778058" y="230640"/>
            <a:ext cx="10972955" cy="387224"/>
          </a:xfrm>
        </p:spPr>
        <p:txBody>
          <a:bodyPr/>
          <a:lstStyle/>
          <a:p>
            <a:r>
              <a:rPr lang="fr-FR" sz="1800" noProof="0" dirty="0">
                <a:solidFill>
                  <a:schemeClr val="tx1">
                    <a:lumMod val="50000"/>
                    <a:lumOff val="50000"/>
                  </a:schemeClr>
                </a:solidFill>
              </a:rPr>
              <a:t>Observez l’image, que fait l’enfant ? Quel est le devenir de la pomme ? </a:t>
            </a:r>
          </a:p>
        </p:txBody>
      </p:sp>
      <p:sp>
        <p:nvSpPr>
          <p:cNvPr id="4" name="Espace réservé du contenu 3">
            <a:extLst>
              <a:ext uri="{FF2B5EF4-FFF2-40B4-BE49-F238E27FC236}">
                <a16:creationId xmlns:a16="http://schemas.microsoft.com/office/drawing/2014/main" id="{97297BC8-7106-468E-134A-39A09A89B6A4}"/>
              </a:ext>
            </a:extLst>
          </p:cNvPr>
          <p:cNvSpPr>
            <a:spLocks noGrp="1"/>
          </p:cNvSpPr>
          <p:nvPr>
            <p:ph sz="quarter" idx="11"/>
          </p:nvPr>
        </p:nvSpPr>
        <p:spPr>
          <a:xfrm>
            <a:off x="796644" y="535022"/>
            <a:ext cx="10617298" cy="505838"/>
          </a:xfrm>
        </p:spPr>
        <p:txBody>
          <a:bodyPr/>
          <a:lstStyle/>
          <a:p>
            <a:pPr marL="0"/>
            <a:r>
              <a:rPr lang="fr-FR" sz="1400" noProof="0" dirty="0">
                <a:solidFill>
                  <a:schemeClr val="tx1">
                    <a:lumMod val="50000"/>
                    <a:lumOff val="50000"/>
                  </a:schemeClr>
                </a:solidFill>
              </a:rPr>
              <a:t>Attirer l’attention des élèves sur le fait que la pomme va subir une transformation totale en passant par le tube digestif et que le résultat sont des substances qui vont nourrir l’organisme.</a:t>
            </a:r>
          </a:p>
        </p:txBody>
      </p:sp>
      <p:sp>
        <p:nvSpPr>
          <p:cNvPr id="6" name="Rectangle 5">
            <a:extLst>
              <a:ext uri="{FF2B5EF4-FFF2-40B4-BE49-F238E27FC236}">
                <a16:creationId xmlns:a16="http://schemas.microsoft.com/office/drawing/2014/main" id="{86BB85D6-F2D1-83BE-9C91-77F9CF9299E8}"/>
              </a:ext>
            </a:extLst>
          </p:cNvPr>
          <p:cNvSpPr/>
          <p:nvPr/>
        </p:nvSpPr>
        <p:spPr>
          <a:xfrm>
            <a:off x="1050587" y="5311302"/>
            <a:ext cx="1643975" cy="50583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pic>
        <p:nvPicPr>
          <p:cNvPr id="5" name="Image 4" descr="Une image contenant personne, Visage humain, mur, pomme&#10;&#10;Le contenu généré par l’IA peut être incorrect.">
            <a:extLst>
              <a:ext uri="{FF2B5EF4-FFF2-40B4-BE49-F238E27FC236}">
                <a16:creationId xmlns:a16="http://schemas.microsoft.com/office/drawing/2014/main" id="{86AC20DE-B424-52A9-9E03-99E014B74F76}"/>
              </a:ext>
            </a:extLst>
          </p:cNvPr>
          <p:cNvPicPr>
            <a:picLocks noChangeAspect="1"/>
          </p:cNvPicPr>
          <p:nvPr/>
        </p:nvPicPr>
        <p:blipFill>
          <a:blip r:embed="rId2"/>
          <a:stretch>
            <a:fillRect/>
          </a:stretch>
        </p:blipFill>
        <p:spPr>
          <a:xfrm>
            <a:off x="3985097" y="1177048"/>
            <a:ext cx="3430621" cy="5145932"/>
          </a:xfrm>
          <a:prstGeom prst="rect">
            <a:avLst/>
          </a:prstGeom>
        </p:spPr>
      </p:pic>
    </p:spTree>
    <p:extLst>
      <p:ext uri="{BB962C8B-B14F-4D97-AF65-F5344CB8AC3E}">
        <p14:creationId xmlns:p14="http://schemas.microsoft.com/office/powerpoint/2010/main" val="6891335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fr-FR" noProof="0" dirty="0"/>
              <a:t>2 min</a:t>
            </a:r>
          </a:p>
        </p:txBody>
      </p:sp>
    </p:spTree>
    <p:extLst>
      <p:ext uri="{BB962C8B-B14F-4D97-AF65-F5344CB8AC3E}">
        <p14:creationId xmlns:p14="http://schemas.microsoft.com/office/powerpoint/2010/main" val="26621847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E9C3F-3FB2-5908-1D32-43442AB49B14}"/>
              </a:ext>
            </a:extLst>
          </p:cNvPr>
          <p:cNvSpPr>
            <a:spLocks noGrp="1"/>
          </p:cNvSpPr>
          <p:nvPr>
            <p:ph type="title"/>
          </p:nvPr>
        </p:nvSpPr>
        <p:spPr>
          <a:xfrm>
            <a:off x="720908" y="580666"/>
            <a:ext cx="10529279" cy="267549"/>
          </a:xfrm>
        </p:spPr>
        <p:txBody>
          <a:bodyPr/>
          <a:lstStyle/>
          <a:p>
            <a:r>
              <a:rPr lang="fr-FR" sz="2000" noProof="0" dirty="0">
                <a:solidFill>
                  <a:schemeClr val="tx1">
                    <a:lumMod val="50000"/>
                    <a:lumOff val="50000"/>
                  </a:schemeClr>
                </a:solidFill>
              </a:rPr>
              <a:t>A la fin de cette séance, vous serez capables de :</a:t>
            </a:r>
            <a:br>
              <a:rPr lang="fr-FR" sz="2000" noProof="0" dirty="0">
                <a:solidFill>
                  <a:schemeClr val="tx1">
                    <a:lumMod val="50000"/>
                    <a:lumOff val="50000"/>
                  </a:schemeClr>
                </a:solidFill>
              </a:rPr>
            </a:br>
            <a:br>
              <a:rPr lang="fr-FR" sz="2000" spc="-50" noProof="0" dirty="0">
                <a:solidFill>
                  <a:schemeClr val="tx1">
                    <a:lumMod val="50000"/>
                    <a:lumOff val="50000"/>
                  </a:schemeClr>
                </a:solidFill>
              </a:rPr>
            </a:br>
            <a:endParaRPr lang="fr-FR" sz="2000" noProof="0" dirty="0">
              <a:solidFill>
                <a:schemeClr val="tx1">
                  <a:lumMod val="50000"/>
                  <a:lumOff val="50000"/>
                </a:schemeClr>
              </a:solidFill>
            </a:endParaRPr>
          </a:p>
        </p:txBody>
      </p:sp>
      <p:pic>
        <p:nvPicPr>
          <p:cNvPr id="6" name="Espace réservé du contenu 5" descr="Une image contenant fruit, dessin, pomme, art&#10;&#10;Le contenu généré par l’IA peut être incorrect.">
            <a:extLst>
              <a:ext uri="{FF2B5EF4-FFF2-40B4-BE49-F238E27FC236}">
                <a16:creationId xmlns:a16="http://schemas.microsoft.com/office/drawing/2014/main" id="{C97093CA-1E7E-E6DE-6A73-6913A8D78161}"/>
              </a:ext>
            </a:extLst>
          </p:cNvPr>
          <p:cNvPicPr>
            <a:picLocks noGrp="1" noChangeAspect="1"/>
          </p:cNvPicPr>
          <p:nvPr>
            <p:ph sz="quarter" idx="11"/>
          </p:nvPr>
        </p:nvPicPr>
        <p:blipFill>
          <a:blip r:embed="rId2">
            <a:extLst>
              <a:ext uri="{28A0092B-C50C-407E-A947-70E740481C1C}">
                <a14:useLocalDpi xmlns:a14="http://schemas.microsoft.com/office/drawing/2010/main" val="0"/>
              </a:ext>
            </a:extLst>
          </a:blip>
          <a:stretch>
            <a:fillRect/>
          </a:stretch>
        </p:blipFill>
        <p:spPr>
          <a:xfrm>
            <a:off x="4129120" y="2671763"/>
            <a:ext cx="3933760" cy="3924807"/>
          </a:xfrm>
        </p:spPr>
      </p:pic>
      <p:sp>
        <p:nvSpPr>
          <p:cNvPr id="5" name="Text Placeholder 4">
            <a:extLst>
              <a:ext uri="{FF2B5EF4-FFF2-40B4-BE49-F238E27FC236}">
                <a16:creationId xmlns:a16="http://schemas.microsoft.com/office/drawing/2014/main" id="{D2A158CA-69AB-4D39-679B-48B09F24FDC4}"/>
              </a:ext>
            </a:extLst>
          </p:cNvPr>
          <p:cNvSpPr>
            <a:spLocks noGrp="1"/>
          </p:cNvSpPr>
          <p:nvPr>
            <p:ph type="body" sz="quarter" idx="12"/>
          </p:nvPr>
        </p:nvSpPr>
        <p:spPr>
          <a:xfrm>
            <a:off x="1955802" y="1881933"/>
            <a:ext cx="9066597" cy="789830"/>
          </a:xfrm>
        </p:spPr>
        <p:txBody>
          <a:bodyPr anchor="ctr">
            <a:noAutofit/>
          </a:bodyPr>
          <a:lstStyle/>
          <a:p>
            <a:r>
              <a:rPr lang="fr-FR" sz="2800" b="1" noProof="0" dirty="0">
                <a:solidFill>
                  <a:srgbClr val="106585"/>
                </a:solidFill>
                <a:latin typeface="Calibri" panose="020F0502020204030204"/>
                <a:cs typeface="+mn-cs"/>
              </a:rPr>
              <a:t>Identifier les étapes de la digestion</a:t>
            </a:r>
            <a:r>
              <a:rPr lang="ar-MA" sz="2800" b="1" noProof="0" dirty="0">
                <a:solidFill>
                  <a:srgbClr val="106585"/>
                </a:solidFill>
                <a:latin typeface="Calibri" panose="020F0502020204030204"/>
                <a:cs typeface="+mn-cs"/>
              </a:rPr>
              <a:t> الهضم </a:t>
            </a:r>
            <a:r>
              <a:rPr lang="fr-FR" sz="2800" b="1" noProof="0" dirty="0">
                <a:solidFill>
                  <a:srgbClr val="106585"/>
                </a:solidFill>
                <a:latin typeface="Calibri" panose="020F0502020204030204"/>
                <a:cs typeface="+mn-cs"/>
              </a:rPr>
              <a:t> et leurs résultats chez l’Homme.</a:t>
            </a:r>
          </a:p>
        </p:txBody>
      </p:sp>
    </p:spTree>
    <p:extLst>
      <p:ext uri="{BB962C8B-B14F-4D97-AF65-F5344CB8AC3E}">
        <p14:creationId xmlns:p14="http://schemas.microsoft.com/office/powerpoint/2010/main" val="21420273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r>
              <a:rPr lang="fr-FR" noProof="0" dirty="0"/>
              <a:t>10 min</a:t>
            </a:r>
          </a:p>
        </p:txBody>
      </p:sp>
    </p:spTree>
    <p:extLst>
      <p:ext uri="{BB962C8B-B14F-4D97-AF65-F5344CB8AC3E}">
        <p14:creationId xmlns:p14="http://schemas.microsoft.com/office/powerpoint/2010/main" val="17715602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BCBA0E-5563-9DFC-E677-627BEC9EC305}"/>
              </a:ext>
            </a:extLst>
          </p:cNvPr>
          <p:cNvSpPr>
            <a:spLocks noGrp="1"/>
          </p:cNvSpPr>
          <p:nvPr>
            <p:ph type="body" sz="quarter" idx="10"/>
          </p:nvPr>
        </p:nvSpPr>
        <p:spPr/>
        <p:txBody>
          <a:bodyPr/>
          <a:lstStyle/>
          <a:p>
            <a:r>
              <a:rPr lang="fr-FR" noProof="0" dirty="0"/>
              <a:t>3 min</a:t>
            </a:r>
          </a:p>
        </p:txBody>
      </p:sp>
    </p:spTree>
    <p:extLst>
      <p:ext uri="{BB962C8B-B14F-4D97-AF65-F5344CB8AC3E}">
        <p14:creationId xmlns:p14="http://schemas.microsoft.com/office/powerpoint/2010/main" val="7900206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BECE2-A646-4F1F-2021-2C9C1B932E6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CA63F29-D938-71E1-E1A8-EC86386CC812}"/>
              </a:ext>
            </a:extLst>
          </p:cNvPr>
          <p:cNvSpPr>
            <a:spLocks noGrp="1"/>
          </p:cNvSpPr>
          <p:nvPr>
            <p:ph type="title"/>
          </p:nvPr>
        </p:nvSpPr>
        <p:spPr>
          <a:xfrm>
            <a:off x="1030288" y="291779"/>
            <a:ext cx="10277091" cy="267549"/>
          </a:xfrm>
        </p:spPr>
        <p:txBody>
          <a:bodyPr/>
          <a:lstStyle/>
          <a:p>
            <a:r>
              <a:rPr lang="fr-FR" noProof="0" dirty="0">
                <a:solidFill>
                  <a:schemeClr val="tx1">
                    <a:lumMod val="50000"/>
                    <a:lumOff val="50000"/>
                  </a:schemeClr>
                </a:solidFill>
              </a:rPr>
              <a:t>Je commence par définir la digestion.</a:t>
            </a:r>
          </a:p>
        </p:txBody>
      </p:sp>
      <p:pic>
        <p:nvPicPr>
          <p:cNvPr id="9" name="Google Shape;289;p51">
            <a:extLst>
              <a:ext uri="{FF2B5EF4-FFF2-40B4-BE49-F238E27FC236}">
                <a16:creationId xmlns:a16="http://schemas.microsoft.com/office/drawing/2014/main" id="{571E7D5F-42AC-12DB-312F-C95E2304A5FE}"/>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2" name="Espace réservé du contenu 11">
            <a:extLst>
              <a:ext uri="{FF2B5EF4-FFF2-40B4-BE49-F238E27FC236}">
                <a16:creationId xmlns:a16="http://schemas.microsoft.com/office/drawing/2014/main" id="{43685AFE-6649-B21F-DAC9-2CF70AA47EAD}"/>
              </a:ext>
            </a:extLst>
          </p:cNvPr>
          <p:cNvSpPr>
            <a:spLocks noGrp="1"/>
          </p:cNvSpPr>
          <p:nvPr>
            <p:ph sz="quarter" idx="11"/>
          </p:nvPr>
        </p:nvSpPr>
        <p:spPr/>
        <p:txBody>
          <a:bodyPr/>
          <a:lstStyle/>
          <a:p>
            <a:endParaRPr lang="fr-FR" noProof="0" dirty="0"/>
          </a:p>
        </p:txBody>
      </p:sp>
      <p:sp>
        <p:nvSpPr>
          <p:cNvPr id="13" name="Flèche : droite 12">
            <a:extLst>
              <a:ext uri="{FF2B5EF4-FFF2-40B4-BE49-F238E27FC236}">
                <a16:creationId xmlns:a16="http://schemas.microsoft.com/office/drawing/2014/main" id="{944F4E54-600A-CC6B-F9FE-03041A8A5217}"/>
              </a:ext>
            </a:extLst>
          </p:cNvPr>
          <p:cNvSpPr/>
          <p:nvPr/>
        </p:nvSpPr>
        <p:spPr>
          <a:xfrm>
            <a:off x="4493165" y="4725074"/>
            <a:ext cx="2538919" cy="302805"/>
          </a:xfrm>
          <a:prstGeom prst="rightArrow">
            <a:avLst>
              <a:gd name="adj1" fmla="val 50000"/>
              <a:gd name="adj2" fmla="val 125494"/>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6" name="ZoneTexte 15">
            <a:extLst>
              <a:ext uri="{FF2B5EF4-FFF2-40B4-BE49-F238E27FC236}">
                <a16:creationId xmlns:a16="http://schemas.microsoft.com/office/drawing/2014/main" id="{4267FC06-0646-B157-0C70-997AB04EFA06}"/>
              </a:ext>
            </a:extLst>
          </p:cNvPr>
          <p:cNvSpPr txBox="1"/>
          <p:nvPr/>
        </p:nvSpPr>
        <p:spPr>
          <a:xfrm>
            <a:off x="4900105" y="4312063"/>
            <a:ext cx="1725039" cy="523220"/>
          </a:xfrm>
          <a:prstGeom prst="rect">
            <a:avLst/>
          </a:prstGeom>
          <a:noFill/>
        </p:spPr>
        <p:txBody>
          <a:bodyPr wrap="square" rtlCol="0">
            <a:spAutoFit/>
          </a:bodyPr>
          <a:lstStyle/>
          <a:p>
            <a:pPr algn="ctr"/>
            <a:r>
              <a:rPr lang="fr-FR" sz="2800" b="1" noProof="0" dirty="0">
                <a:latin typeface="Calibri" panose="020F0502020204030204" pitchFamily="34" charset="0"/>
                <a:cs typeface="Calibri" panose="020F0502020204030204" pitchFamily="34" charset="0"/>
              </a:rPr>
              <a:t>Digestion </a:t>
            </a:r>
          </a:p>
        </p:txBody>
      </p:sp>
      <p:sp>
        <p:nvSpPr>
          <p:cNvPr id="5" name="ZoneTexte 4">
            <a:extLst>
              <a:ext uri="{FF2B5EF4-FFF2-40B4-BE49-F238E27FC236}">
                <a16:creationId xmlns:a16="http://schemas.microsoft.com/office/drawing/2014/main" id="{7753989F-6DFD-CD65-1E49-6DF471B134A7}"/>
              </a:ext>
            </a:extLst>
          </p:cNvPr>
          <p:cNvSpPr txBox="1"/>
          <p:nvPr/>
        </p:nvSpPr>
        <p:spPr>
          <a:xfrm>
            <a:off x="864278" y="1329111"/>
            <a:ext cx="3036512" cy="563857"/>
          </a:xfrm>
          <a:prstGeom prst="roundRect">
            <a:avLst>
              <a:gd name="adj" fmla="val 35835"/>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lvl="0" algn="ctr">
              <a:defRPr sz="2400" b="1">
                <a:solidFill>
                  <a:schemeClr val="bg1"/>
                </a:solidFill>
                <a:latin typeface="Calibri"/>
                <a:ea typeface="Calibri"/>
                <a:cs typeface="Calibri"/>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noProof="0" dirty="0">
                <a:latin typeface="Calibri" panose="020F0502020204030204" pitchFamily="34" charset="0"/>
                <a:cs typeface="Calibri" panose="020F0502020204030204" pitchFamily="34" charset="0"/>
              </a:rPr>
              <a:t>Digestion </a:t>
            </a:r>
            <a:r>
              <a:rPr lang="fr-FR" noProof="0" dirty="0" err="1">
                <a:latin typeface="Calibri" panose="020F0502020204030204" pitchFamily="34" charset="0"/>
                <a:cs typeface="Calibri" panose="020F0502020204030204" pitchFamily="34" charset="0"/>
              </a:rPr>
              <a:t>الهضم</a:t>
            </a:r>
            <a:endParaRPr lang="fr-FR" noProof="0" dirty="0">
              <a:latin typeface="Calibri" panose="020F0502020204030204" pitchFamily="34" charset="0"/>
              <a:cs typeface="Calibri" panose="020F0502020204030204" pitchFamily="34" charset="0"/>
            </a:endParaRPr>
          </a:p>
        </p:txBody>
      </p:sp>
      <p:sp>
        <p:nvSpPr>
          <p:cNvPr id="6" name="ZoneTexte 5">
            <a:extLst>
              <a:ext uri="{FF2B5EF4-FFF2-40B4-BE49-F238E27FC236}">
                <a16:creationId xmlns:a16="http://schemas.microsoft.com/office/drawing/2014/main" id="{12CCE577-ABB3-9379-4CEF-01F2B3539594}"/>
              </a:ext>
            </a:extLst>
          </p:cNvPr>
          <p:cNvSpPr txBox="1"/>
          <p:nvPr/>
        </p:nvSpPr>
        <p:spPr>
          <a:xfrm>
            <a:off x="1425257" y="2341951"/>
            <a:ext cx="9932765" cy="1200329"/>
          </a:xfrm>
          <a:prstGeom prst="rect">
            <a:avLst/>
          </a:prstGeom>
          <a:solidFill>
            <a:schemeClr val="bg1">
              <a:lumMod val="95000"/>
            </a:schemeClr>
          </a:solidFill>
        </p:spPr>
        <p:txBody>
          <a:bodyPr wrap="square">
            <a:spAutoFit/>
          </a:bodyPr>
          <a:lstStyle/>
          <a:p>
            <a:pPr algn="just"/>
            <a:r>
              <a:rPr lang="fr-FR" sz="2400" noProof="0" dirty="0"/>
              <a:t>C’est la </a:t>
            </a:r>
            <a:r>
              <a:rPr lang="fr-FR" sz="2400" b="1" noProof="0" dirty="0">
                <a:solidFill>
                  <a:srgbClr val="FF0000"/>
                </a:solidFill>
              </a:rPr>
              <a:t>transformation</a:t>
            </a:r>
            <a:r>
              <a:rPr lang="fr-FR" sz="2400" noProof="0" dirty="0"/>
              <a:t> des aliments </a:t>
            </a:r>
            <a:r>
              <a:rPr lang="fr-FR" sz="2400" b="1" noProof="0" dirty="0"/>
              <a:t>complexes</a:t>
            </a:r>
            <a:r>
              <a:rPr lang="fr-FR" sz="2400" noProof="0" dirty="0"/>
              <a:t>  </a:t>
            </a:r>
            <a:r>
              <a:rPr lang="ar-MA" sz="2400" noProof="0" dirty="0"/>
              <a:t> مركبة</a:t>
            </a:r>
            <a:r>
              <a:rPr lang="fr-FR" sz="2400" noProof="0" dirty="0"/>
              <a:t>en aliments simples appelés </a:t>
            </a:r>
            <a:r>
              <a:rPr lang="fr-FR" sz="2400" b="1" noProof="0" dirty="0">
                <a:solidFill>
                  <a:srgbClr val="FF0000"/>
                </a:solidFill>
              </a:rPr>
              <a:t>nutriments</a:t>
            </a:r>
            <a:r>
              <a:rPr lang="fr-FR" sz="2400" noProof="0" dirty="0"/>
              <a:t>. </a:t>
            </a:r>
          </a:p>
          <a:p>
            <a:pPr algn="just"/>
            <a:r>
              <a:rPr lang="fr-FR" sz="2400" noProof="0" dirty="0"/>
              <a:t>Elle est assurée par l’appareil digestif.</a:t>
            </a:r>
          </a:p>
        </p:txBody>
      </p:sp>
      <p:sp>
        <p:nvSpPr>
          <p:cNvPr id="8" name="Rectangle : coins arrondis 7">
            <a:extLst>
              <a:ext uri="{FF2B5EF4-FFF2-40B4-BE49-F238E27FC236}">
                <a16:creationId xmlns:a16="http://schemas.microsoft.com/office/drawing/2014/main" id="{9EA7F5DE-C8BB-7A66-E22A-6A608661BE4F}"/>
              </a:ext>
            </a:extLst>
          </p:cNvPr>
          <p:cNvSpPr/>
          <p:nvPr/>
        </p:nvSpPr>
        <p:spPr>
          <a:xfrm>
            <a:off x="1882146" y="4573673"/>
            <a:ext cx="2036185" cy="605609"/>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noProof="0" dirty="0">
                <a:solidFill>
                  <a:srgbClr val="002060"/>
                </a:solidFill>
                <a:latin typeface="Calibri" panose="020F0502020204030204"/>
              </a:rPr>
              <a:t>Lait</a:t>
            </a:r>
          </a:p>
        </p:txBody>
      </p:sp>
      <p:sp>
        <p:nvSpPr>
          <p:cNvPr id="11" name="Rectangle : coins arrondis 10">
            <a:extLst>
              <a:ext uri="{FF2B5EF4-FFF2-40B4-BE49-F238E27FC236}">
                <a16:creationId xmlns:a16="http://schemas.microsoft.com/office/drawing/2014/main" id="{56592356-F90E-8244-1A81-8008C0169470}"/>
              </a:ext>
            </a:extLst>
          </p:cNvPr>
          <p:cNvSpPr/>
          <p:nvPr/>
        </p:nvSpPr>
        <p:spPr>
          <a:xfrm>
            <a:off x="7606918" y="4573673"/>
            <a:ext cx="2538919" cy="605609"/>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noProof="0" dirty="0">
                <a:solidFill>
                  <a:srgbClr val="002060"/>
                </a:solidFill>
                <a:latin typeface="Calibri" panose="020F0502020204030204"/>
              </a:rPr>
              <a:t>Nutriments</a:t>
            </a:r>
          </a:p>
        </p:txBody>
      </p:sp>
    </p:spTree>
    <p:extLst>
      <p:ext uri="{BB962C8B-B14F-4D97-AF65-F5344CB8AC3E}">
        <p14:creationId xmlns:p14="http://schemas.microsoft.com/office/powerpoint/2010/main" val="33785511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6" grpId="0"/>
      <p:bldP spid="8" grpId="0" animBg="1"/>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A93EF-3266-8CE4-6400-A761E131E7A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4FD28FD-286A-7AAD-D9C3-879959C8EDA8}"/>
              </a:ext>
            </a:extLst>
          </p:cNvPr>
          <p:cNvSpPr>
            <a:spLocks noGrp="1"/>
          </p:cNvSpPr>
          <p:nvPr>
            <p:ph type="title"/>
          </p:nvPr>
        </p:nvSpPr>
        <p:spPr/>
        <p:txBody>
          <a:bodyPr/>
          <a:lstStyle/>
          <a:p>
            <a:r>
              <a:rPr lang="fr-FR" sz="1800" noProof="0" dirty="0">
                <a:solidFill>
                  <a:schemeClr val="tx1">
                    <a:lumMod val="50000"/>
                    <a:lumOff val="50000"/>
                  </a:schemeClr>
                </a:solidFill>
              </a:rPr>
              <a:t>Je précise aussi que la digestion se fait par deux actions : mécanique et chimique.</a:t>
            </a:r>
          </a:p>
        </p:txBody>
      </p:sp>
      <p:pic>
        <p:nvPicPr>
          <p:cNvPr id="9" name="Google Shape;289;p51">
            <a:extLst>
              <a:ext uri="{FF2B5EF4-FFF2-40B4-BE49-F238E27FC236}">
                <a16:creationId xmlns:a16="http://schemas.microsoft.com/office/drawing/2014/main" id="{5B2CC136-58B3-1421-C02E-5957FDCF298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2" name="Espace réservé du contenu 11">
            <a:extLst>
              <a:ext uri="{FF2B5EF4-FFF2-40B4-BE49-F238E27FC236}">
                <a16:creationId xmlns:a16="http://schemas.microsoft.com/office/drawing/2014/main" id="{B8028A30-E662-8E5E-EE55-0B83802418E5}"/>
              </a:ext>
            </a:extLst>
          </p:cNvPr>
          <p:cNvSpPr>
            <a:spLocks noGrp="1"/>
          </p:cNvSpPr>
          <p:nvPr>
            <p:ph sz="quarter" idx="11"/>
          </p:nvPr>
        </p:nvSpPr>
        <p:spPr>
          <a:xfrm>
            <a:off x="981649" y="561334"/>
            <a:ext cx="10277475" cy="268287"/>
          </a:xfrm>
        </p:spPr>
        <p:txBody>
          <a:bodyPr/>
          <a:lstStyle/>
          <a:p>
            <a:r>
              <a:rPr lang="fr-FR" sz="1400" noProof="0" dirty="0">
                <a:solidFill>
                  <a:schemeClr val="tx1">
                    <a:lumMod val="50000"/>
                    <a:lumOff val="50000"/>
                  </a:schemeClr>
                </a:solidFill>
              </a:rPr>
              <a:t>Faire appel à une analogie pour différencier entre l’action mécanique et l’action chimique. </a:t>
            </a:r>
            <a:r>
              <a:rPr lang="fr-FR" sz="1400" b="1" noProof="0" dirty="0">
                <a:solidFill>
                  <a:schemeClr val="tx1">
                    <a:lumMod val="50000"/>
                    <a:lumOff val="50000"/>
                  </a:schemeClr>
                </a:solidFill>
              </a:rPr>
              <a:t>Exemple</a:t>
            </a:r>
            <a:r>
              <a:rPr lang="fr-FR" sz="1400" noProof="0" dirty="0">
                <a:solidFill>
                  <a:schemeClr val="tx1">
                    <a:lumMod val="50000"/>
                    <a:lumOff val="50000"/>
                  </a:schemeClr>
                </a:solidFill>
              </a:rPr>
              <a:t> : laver le linge fait appel à des actions mécanique ( frottement , essorage,….) et des actions chimiques ( le détergent)</a:t>
            </a:r>
          </a:p>
          <a:p>
            <a:endParaRPr lang="fr-FR" sz="1400" noProof="0" dirty="0">
              <a:solidFill>
                <a:schemeClr val="tx1">
                  <a:lumMod val="50000"/>
                  <a:lumOff val="50000"/>
                </a:schemeClr>
              </a:solidFill>
            </a:endParaRPr>
          </a:p>
        </p:txBody>
      </p:sp>
      <p:graphicFrame>
        <p:nvGraphicFramePr>
          <p:cNvPr id="10" name="Diagramme 9">
            <a:extLst>
              <a:ext uri="{FF2B5EF4-FFF2-40B4-BE49-F238E27FC236}">
                <a16:creationId xmlns:a16="http://schemas.microsoft.com/office/drawing/2014/main" id="{2AF3EB33-551F-4A7A-A6DC-CFB455F54F76}"/>
              </a:ext>
            </a:extLst>
          </p:cNvPr>
          <p:cNvGraphicFramePr/>
          <p:nvPr>
            <p:extLst>
              <p:ext uri="{D42A27DB-BD31-4B8C-83A1-F6EECF244321}">
                <p14:modId xmlns:p14="http://schemas.microsoft.com/office/powerpoint/2010/main" val="2700185166"/>
              </p:ext>
            </p:extLst>
          </p:nvPr>
        </p:nvGraphicFramePr>
        <p:xfrm>
          <a:off x="1323132" y="1463396"/>
          <a:ext cx="9545736" cy="38156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ZoneTexte 10">
            <a:extLst>
              <a:ext uri="{FF2B5EF4-FFF2-40B4-BE49-F238E27FC236}">
                <a16:creationId xmlns:a16="http://schemas.microsoft.com/office/drawing/2014/main" id="{37A20AF5-FCDC-9324-E822-8DCA80563098}"/>
              </a:ext>
            </a:extLst>
          </p:cNvPr>
          <p:cNvSpPr txBox="1"/>
          <p:nvPr/>
        </p:nvSpPr>
        <p:spPr>
          <a:xfrm>
            <a:off x="1353276" y="4765615"/>
            <a:ext cx="4317808" cy="830997"/>
          </a:xfrm>
          <a:prstGeom prst="rect">
            <a:avLst/>
          </a:prstGeom>
          <a:noFill/>
          <a:ln w="38100">
            <a:solidFill>
              <a:schemeClr val="accent2"/>
            </a:solidFill>
          </a:ln>
        </p:spPr>
        <p:txBody>
          <a:bodyPr wrap="square">
            <a:spAutoFit/>
          </a:bodyPr>
          <a:lstStyle/>
          <a:p>
            <a:pPr lvl="0" algn="ctr"/>
            <a:r>
              <a:rPr lang="fr-FR" sz="2400" b="1" noProof="0" dirty="0">
                <a:latin typeface="Calibri" panose="020F0502020204030204" pitchFamily="34" charset="0"/>
                <a:cs typeface="Calibri" panose="020F0502020204030204" pitchFamily="34" charset="0"/>
                <a:sym typeface="Wingdings" panose="05000000000000000000" pitchFamily="2" charset="2"/>
              </a:rPr>
              <a:t> </a:t>
            </a:r>
            <a:r>
              <a:rPr lang="fr-FR" sz="2400" b="1" noProof="0" dirty="0">
                <a:latin typeface="Calibri" panose="020F0502020204030204" pitchFamily="34" charset="0"/>
                <a:cs typeface="Calibri" panose="020F0502020204030204" pitchFamily="34" charset="0"/>
              </a:rPr>
              <a:t>se fait essentiellement par le mouvement.</a:t>
            </a:r>
          </a:p>
        </p:txBody>
      </p:sp>
      <p:sp>
        <p:nvSpPr>
          <p:cNvPr id="13" name="ZoneTexte 12">
            <a:extLst>
              <a:ext uri="{FF2B5EF4-FFF2-40B4-BE49-F238E27FC236}">
                <a16:creationId xmlns:a16="http://schemas.microsoft.com/office/drawing/2014/main" id="{DAFB272F-6538-3B1A-8557-832C1EA67C0F}"/>
              </a:ext>
            </a:extLst>
          </p:cNvPr>
          <p:cNvSpPr txBox="1"/>
          <p:nvPr/>
        </p:nvSpPr>
        <p:spPr>
          <a:xfrm>
            <a:off x="6298740" y="4765615"/>
            <a:ext cx="4570128" cy="830997"/>
          </a:xfrm>
          <a:prstGeom prst="rect">
            <a:avLst/>
          </a:prstGeom>
          <a:noFill/>
          <a:ln w="38100">
            <a:solidFill>
              <a:schemeClr val="accent2"/>
            </a:solidFill>
          </a:ln>
        </p:spPr>
        <p:txBody>
          <a:bodyPr wrap="square">
            <a:spAutoFit/>
          </a:bodyPr>
          <a:lstStyle/>
          <a:p>
            <a:pPr lvl="0" algn="ctr"/>
            <a:r>
              <a:rPr lang="fr-FR" sz="2400" b="1" noProof="0" dirty="0">
                <a:latin typeface="Calibri" panose="020F0502020204030204" pitchFamily="34" charset="0"/>
                <a:cs typeface="Calibri" panose="020F0502020204030204" pitchFamily="34" charset="0"/>
                <a:sym typeface="Wingdings" panose="05000000000000000000" pitchFamily="2" charset="2"/>
              </a:rPr>
              <a:t> se fait par des substances actives appelées enzymes.</a:t>
            </a:r>
          </a:p>
        </p:txBody>
      </p:sp>
    </p:spTree>
    <p:extLst>
      <p:ext uri="{BB962C8B-B14F-4D97-AF65-F5344CB8AC3E}">
        <p14:creationId xmlns:p14="http://schemas.microsoft.com/office/powerpoint/2010/main" val="270005858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984328F-9260-2AC3-D17D-926965718537}"/>
              </a:ext>
            </a:extLst>
          </p:cNvPr>
          <p:cNvSpPr>
            <a:spLocks noGrp="1"/>
          </p:cNvSpPr>
          <p:nvPr>
            <p:ph type="body" sz="quarter" idx="10"/>
          </p:nvPr>
        </p:nvSpPr>
        <p:spPr/>
        <p:txBody>
          <a:bodyPr/>
          <a:lstStyle/>
          <a:p>
            <a:r>
              <a:rPr lang="fr-FR" noProof="0" dirty="0"/>
              <a:t>7 min</a:t>
            </a:r>
          </a:p>
        </p:txBody>
      </p:sp>
    </p:spTree>
    <p:extLst>
      <p:ext uri="{BB962C8B-B14F-4D97-AF65-F5344CB8AC3E}">
        <p14:creationId xmlns:p14="http://schemas.microsoft.com/office/powerpoint/2010/main" val="23115197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FED4DC-4D24-49F9-47BD-729AD9D435FA}"/>
              </a:ext>
            </a:extLst>
          </p:cNvPr>
          <p:cNvSpPr>
            <a:spLocks noGrp="1"/>
          </p:cNvSpPr>
          <p:nvPr>
            <p:ph type="title"/>
          </p:nvPr>
        </p:nvSpPr>
        <p:spPr>
          <a:xfrm>
            <a:off x="931104" y="205544"/>
            <a:ext cx="10778296" cy="625980"/>
          </a:xfrm>
        </p:spPr>
        <p:txBody>
          <a:bodyPr/>
          <a:lstStyle/>
          <a:p>
            <a:r>
              <a:rPr lang="fr-FR" noProof="0" dirty="0">
                <a:solidFill>
                  <a:schemeClr val="tx1">
                    <a:lumMod val="50000"/>
                    <a:lumOff val="50000"/>
                  </a:schemeClr>
                </a:solidFill>
              </a:rPr>
              <a:t>Voici la tâche qu’on me demande de réaliser. On me donne un schéma concernant les étapes de la digestion. Et on me demande de le compléter en précisant l’action mécanique et chimique pour chaque étape et le résultat de la digestion.</a:t>
            </a:r>
          </a:p>
        </p:txBody>
      </p:sp>
      <p:sp>
        <p:nvSpPr>
          <p:cNvPr id="4" name="Espace réservé du contenu 3">
            <a:extLst>
              <a:ext uri="{FF2B5EF4-FFF2-40B4-BE49-F238E27FC236}">
                <a16:creationId xmlns:a16="http://schemas.microsoft.com/office/drawing/2014/main" id="{BBBD8B40-CD58-1B43-CB76-A861CE5E35E7}"/>
              </a:ext>
            </a:extLst>
          </p:cNvPr>
          <p:cNvSpPr>
            <a:spLocks noGrp="1"/>
          </p:cNvSpPr>
          <p:nvPr>
            <p:ph sz="quarter" idx="11"/>
          </p:nvPr>
        </p:nvSpPr>
        <p:spPr>
          <a:xfrm>
            <a:off x="980290" y="720167"/>
            <a:ext cx="10277475" cy="268287"/>
          </a:xfrm>
        </p:spPr>
        <p:txBody>
          <a:bodyPr/>
          <a:lstStyle/>
          <a:p>
            <a:r>
              <a:rPr lang="fr-FR" sz="1400" noProof="0" dirty="0">
                <a:solidFill>
                  <a:schemeClr val="tx1">
                    <a:lumMod val="50000"/>
                    <a:lumOff val="50000"/>
                  </a:schemeClr>
                </a:solidFill>
              </a:rPr>
              <a:t>Présenter le document. Lire la consigne. Expliquer s’il y a des mots pas clairs.</a:t>
            </a:r>
          </a:p>
        </p:txBody>
      </p:sp>
      <p:pic>
        <p:nvPicPr>
          <p:cNvPr id="9" name="Google Shape;289;p51">
            <a:extLst>
              <a:ext uri="{FF2B5EF4-FFF2-40B4-BE49-F238E27FC236}">
                <a16:creationId xmlns:a16="http://schemas.microsoft.com/office/drawing/2014/main" id="{0669E6B1-1B70-976E-CBEA-81DA3071FB5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Rectangle à coins arrondis 6">
            <a:extLst>
              <a:ext uri="{FF2B5EF4-FFF2-40B4-BE49-F238E27FC236}">
                <a16:creationId xmlns:a16="http://schemas.microsoft.com/office/drawing/2014/main" id="{75E8FA03-1EAB-8A53-4775-38F04D156E40}"/>
              </a:ext>
            </a:extLst>
          </p:cNvPr>
          <p:cNvSpPr/>
          <p:nvPr/>
        </p:nvSpPr>
        <p:spPr>
          <a:xfrm>
            <a:off x="343495" y="1885658"/>
            <a:ext cx="11056025" cy="4764824"/>
          </a:xfrm>
          <a:prstGeom prst="roundRect">
            <a:avLst>
              <a:gd name="adj" fmla="val 5694"/>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latin typeface="Calibri" panose="020F0502020204030204" pitchFamily="34" charset="0"/>
              <a:cs typeface="Calibri" panose="020F0502020204030204" pitchFamily="34" charset="0"/>
            </a:endParaRPr>
          </a:p>
        </p:txBody>
      </p:sp>
      <p:sp>
        <p:nvSpPr>
          <p:cNvPr id="29" name="Rectangle à coins arrondis 4">
            <a:extLst>
              <a:ext uri="{FF2B5EF4-FFF2-40B4-BE49-F238E27FC236}">
                <a16:creationId xmlns:a16="http://schemas.microsoft.com/office/drawing/2014/main" id="{E2B8CBC6-AD1A-EC69-CECB-FD87C15A46F0}"/>
              </a:ext>
            </a:extLst>
          </p:cNvPr>
          <p:cNvSpPr/>
          <p:nvPr/>
        </p:nvSpPr>
        <p:spPr>
          <a:xfrm>
            <a:off x="343495" y="1288063"/>
            <a:ext cx="2519464" cy="466928"/>
          </a:xfrm>
          <a:prstGeom prst="roundRect">
            <a:avLst/>
          </a:prstGeom>
          <a:solidFill>
            <a:srgbClr val="1D9A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noProof="0" dirty="0">
                <a:latin typeface="Calibri" panose="020F0502020204030204" pitchFamily="34" charset="0"/>
                <a:cs typeface="Calibri" panose="020F0502020204030204" pitchFamily="34" charset="0"/>
              </a:rPr>
              <a:t>Tâche à réussir</a:t>
            </a:r>
          </a:p>
        </p:txBody>
      </p:sp>
      <p:pic>
        <p:nvPicPr>
          <p:cNvPr id="11" name="Image 10" descr="Une image contenant texte, fruit, dessin, illustration&#10;&#10;Le contenu généré par l’IA peut être incorrect.">
            <a:extLst>
              <a:ext uri="{FF2B5EF4-FFF2-40B4-BE49-F238E27FC236}">
                <a16:creationId xmlns:a16="http://schemas.microsoft.com/office/drawing/2014/main" id="{508978F5-DB01-17F5-4385-B2ADBF04BC84}"/>
              </a:ext>
            </a:extLst>
          </p:cNvPr>
          <p:cNvPicPr>
            <a:picLocks noChangeAspect="1"/>
          </p:cNvPicPr>
          <p:nvPr/>
        </p:nvPicPr>
        <p:blipFill>
          <a:blip r:embed="rId3"/>
          <a:stretch>
            <a:fillRect/>
          </a:stretch>
        </p:blipFill>
        <p:spPr>
          <a:xfrm>
            <a:off x="1603227" y="2390193"/>
            <a:ext cx="3911748" cy="4143712"/>
          </a:xfrm>
          <a:prstGeom prst="rect">
            <a:avLst/>
          </a:prstGeom>
        </p:spPr>
      </p:pic>
      <p:sp>
        <p:nvSpPr>
          <p:cNvPr id="12" name="ZoneTexte 11">
            <a:extLst>
              <a:ext uri="{FF2B5EF4-FFF2-40B4-BE49-F238E27FC236}">
                <a16:creationId xmlns:a16="http://schemas.microsoft.com/office/drawing/2014/main" id="{4567B457-6BD9-19E6-C31E-12813BF04C1C}"/>
              </a:ext>
            </a:extLst>
          </p:cNvPr>
          <p:cNvSpPr txBox="1"/>
          <p:nvPr/>
        </p:nvSpPr>
        <p:spPr>
          <a:xfrm>
            <a:off x="6253577" y="3813268"/>
            <a:ext cx="4937513" cy="909604"/>
          </a:xfrm>
          <a:prstGeom prst="roundRect">
            <a:avLst/>
          </a:prstGeom>
          <a:solidFill>
            <a:srgbClr val="1D9A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a:spcBef>
                <a:spcPts val="1800"/>
              </a:spcBef>
              <a:spcAft>
                <a:spcPts val="1800"/>
              </a:spcAft>
              <a:defRPr sz="2000" b="1">
                <a:solidFill>
                  <a:schemeClr val="bg1"/>
                </a:solidFill>
                <a:latin typeface="Arial" panose="020B0604020202020204" pitchFamily="34" charset="0"/>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2400" noProof="0" dirty="0"/>
              <a:t>- Complétez le schéma suivant par ce qui convient.</a:t>
            </a:r>
          </a:p>
        </p:txBody>
      </p:sp>
      <p:sp>
        <p:nvSpPr>
          <p:cNvPr id="6" name="Rectangle à coins arrondis 3">
            <a:extLst>
              <a:ext uri="{FF2B5EF4-FFF2-40B4-BE49-F238E27FC236}">
                <a16:creationId xmlns:a16="http://schemas.microsoft.com/office/drawing/2014/main" id="{5E5E85B4-40BF-81A1-208F-E8837DA931B5}"/>
              </a:ext>
            </a:extLst>
          </p:cNvPr>
          <p:cNvSpPr/>
          <p:nvPr/>
        </p:nvSpPr>
        <p:spPr>
          <a:xfrm>
            <a:off x="639891" y="1952333"/>
            <a:ext cx="7303959" cy="37118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noProof="0" dirty="0">
                <a:solidFill>
                  <a:schemeClr val="tx1"/>
                </a:solidFill>
              </a:rPr>
              <a:t>Support : </a:t>
            </a:r>
            <a:r>
              <a:rPr lang="fr-FR" b="1" noProof="0" dirty="0">
                <a:solidFill>
                  <a:schemeClr val="tx1"/>
                </a:solidFill>
                <a:sym typeface="Calibri"/>
              </a:rPr>
              <a:t>Schéma illustrant les étapes de la digestion chez l'Homme</a:t>
            </a:r>
            <a:r>
              <a:rPr lang="fr-FR" b="1" noProof="0" dirty="0">
                <a:solidFill>
                  <a:srgbClr val="002060"/>
                </a:solidFill>
                <a:latin typeface="Calibri" panose="020F0502020204030204" pitchFamily="34" charset="0"/>
                <a:ea typeface="Calibri"/>
                <a:cs typeface="Calibri" panose="020F0502020204030204" pitchFamily="34" charset="0"/>
                <a:sym typeface="Calibri"/>
              </a:rPr>
              <a:t> </a:t>
            </a:r>
            <a:endParaRPr lang="fr-FR" b="1" noProof="0" dirty="0">
              <a:solidFill>
                <a:schemeClr val="tx1"/>
              </a:solidFill>
            </a:endParaRPr>
          </a:p>
        </p:txBody>
      </p:sp>
    </p:spTree>
    <p:extLst>
      <p:ext uri="{BB962C8B-B14F-4D97-AF65-F5344CB8AC3E}">
        <p14:creationId xmlns:p14="http://schemas.microsoft.com/office/powerpoint/2010/main" val="38365953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8">
            <a:extLst>
              <a:ext uri="{FF2B5EF4-FFF2-40B4-BE49-F238E27FC236}">
                <a16:creationId xmlns:a16="http://schemas.microsoft.com/office/drawing/2014/main" id="{4731C8EB-EEB2-A5EB-D916-B3E851819B54}"/>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t="10645"/>
          <a:stretch/>
        </p:blipFill>
        <p:spPr bwMode="auto">
          <a:xfrm>
            <a:off x="2992963" y="947034"/>
            <a:ext cx="6478887" cy="4637858"/>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title"/>
          </p:nvPr>
        </p:nvSpPr>
        <p:spPr>
          <a:xfrm>
            <a:off x="957454" y="403209"/>
            <a:ext cx="10277091" cy="267549"/>
          </a:xfrm>
        </p:spPr>
        <p:txBody>
          <a:bodyPr/>
          <a:lstStyle/>
          <a:p>
            <a:r>
              <a:rPr lang="fr-FR" sz="1800" noProof="0" dirty="0">
                <a:solidFill>
                  <a:schemeClr val="tx1">
                    <a:lumMod val="50000"/>
                    <a:lumOff val="50000"/>
                  </a:schemeClr>
                </a:solidFill>
              </a:rPr>
              <a:t>Je commence ma tâche par identifier les actions mécaniques et chimiques que subissent les aliments dans la bouche et leurs résultats. </a:t>
            </a:r>
          </a:p>
        </p:txBody>
      </p:sp>
      <p:sp>
        <p:nvSpPr>
          <p:cNvPr id="4" name="Espace réservé du contenu 3"/>
          <p:cNvSpPr>
            <a:spLocks noGrp="1"/>
          </p:cNvSpPr>
          <p:nvPr>
            <p:ph sz="quarter" idx="11"/>
          </p:nvPr>
        </p:nvSpPr>
        <p:spPr>
          <a:xfrm>
            <a:off x="1069198" y="940713"/>
            <a:ext cx="10277475" cy="268287"/>
          </a:xfrm>
        </p:spPr>
        <p:txBody>
          <a:bodyPr/>
          <a:lstStyle/>
          <a:p>
            <a:r>
              <a:rPr lang="fr-FR" noProof="0" dirty="0"/>
              <a:t>.</a:t>
            </a:r>
          </a:p>
        </p:txBody>
      </p:sp>
      <p:sp>
        <p:nvSpPr>
          <p:cNvPr id="3" name="ZoneTexte 2">
            <a:extLst>
              <a:ext uri="{FF2B5EF4-FFF2-40B4-BE49-F238E27FC236}">
                <a16:creationId xmlns:a16="http://schemas.microsoft.com/office/drawing/2014/main" id="{ACF205E4-03EA-2800-0C7A-09F873626C90}"/>
              </a:ext>
            </a:extLst>
          </p:cNvPr>
          <p:cNvSpPr txBox="1"/>
          <p:nvPr/>
        </p:nvSpPr>
        <p:spPr>
          <a:xfrm>
            <a:off x="364704" y="2679922"/>
            <a:ext cx="2628259" cy="461665"/>
          </a:xfrm>
          <a:prstGeom prst="rect">
            <a:avLst/>
          </a:prstGeom>
          <a:noFill/>
          <a:ln>
            <a:solidFill>
              <a:srgbClr val="00345D"/>
            </a:solidFill>
          </a:ln>
        </p:spPr>
        <p:txBody>
          <a:bodyPr wrap="square">
            <a:spAutoFit/>
          </a:bodyPr>
          <a:lstStyle>
            <a:defPPr>
              <a:defRPr lang="fr-FR"/>
            </a:defPPr>
            <a:lvl1pPr algn="ctr">
              <a:defRPr sz="2400" b="1">
                <a:solidFill>
                  <a:srgbClr val="002060"/>
                </a:solidFill>
                <a:latin typeface="Calibri"/>
                <a:ea typeface="Calibri"/>
                <a:cs typeface="Calibri"/>
              </a:defRPr>
            </a:lvl1pPr>
          </a:lstStyle>
          <a:p>
            <a:r>
              <a:rPr lang="fr-FR" noProof="0" dirty="0"/>
              <a:t>Mastication </a:t>
            </a:r>
            <a:r>
              <a:rPr lang="fr-FR" noProof="0" dirty="0" err="1"/>
              <a:t>مضغ</a:t>
            </a:r>
            <a:endParaRPr lang="fr-FR" noProof="0" dirty="0"/>
          </a:p>
        </p:txBody>
      </p:sp>
      <p:sp>
        <p:nvSpPr>
          <p:cNvPr id="5" name="ZoneTexte 4">
            <a:extLst>
              <a:ext uri="{FF2B5EF4-FFF2-40B4-BE49-F238E27FC236}">
                <a16:creationId xmlns:a16="http://schemas.microsoft.com/office/drawing/2014/main" id="{433FEC44-F4C7-0ADD-F480-73E917CE4C9D}"/>
              </a:ext>
            </a:extLst>
          </p:cNvPr>
          <p:cNvSpPr txBox="1"/>
          <p:nvPr/>
        </p:nvSpPr>
        <p:spPr>
          <a:xfrm>
            <a:off x="8345772" y="2734100"/>
            <a:ext cx="2947188" cy="461665"/>
          </a:xfrm>
          <a:prstGeom prst="rect">
            <a:avLst/>
          </a:prstGeom>
          <a:noFill/>
          <a:ln>
            <a:solidFill>
              <a:srgbClr val="00345D"/>
            </a:solidFill>
          </a:ln>
        </p:spPr>
        <p:txBody>
          <a:bodyPr wrap="square">
            <a:spAutoFit/>
          </a:bodyPr>
          <a:lstStyle>
            <a:defPPr>
              <a:defRPr lang="fr-FR"/>
            </a:defPPr>
            <a:lvl1pPr algn="ctr">
              <a:defRPr sz="2400" b="1">
                <a:solidFill>
                  <a:srgbClr val="002060"/>
                </a:solidFill>
                <a:latin typeface="Calibri"/>
                <a:ea typeface="Calibri"/>
                <a:cs typeface="Calibri"/>
              </a:defRPr>
            </a:lvl1pPr>
          </a:lstStyle>
          <a:p>
            <a:r>
              <a:rPr lang="fr-FR" noProof="0" dirty="0"/>
              <a:t>Enzyme de la salive </a:t>
            </a:r>
          </a:p>
        </p:txBody>
      </p:sp>
      <p:cxnSp>
        <p:nvCxnSpPr>
          <p:cNvPr id="7" name="Connecteur droit avec flèche 6">
            <a:extLst>
              <a:ext uri="{FF2B5EF4-FFF2-40B4-BE49-F238E27FC236}">
                <a16:creationId xmlns:a16="http://schemas.microsoft.com/office/drawing/2014/main" id="{0FD0B616-44F8-A0DF-5E45-7E98EDE35FDD}"/>
              </a:ext>
            </a:extLst>
          </p:cNvPr>
          <p:cNvCxnSpPr>
            <a:cxnSpLocks/>
          </p:cNvCxnSpPr>
          <p:nvPr/>
        </p:nvCxnSpPr>
        <p:spPr>
          <a:xfrm>
            <a:off x="1678833" y="1994798"/>
            <a:ext cx="0" cy="739302"/>
          </a:xfrm>
          <a:prstGeom prst="straightConnector1">
            <a:avLst/>
          </a:prstGeom>
          <a:noFill/>
          <a:ln w="57150" cap="flat" cmpd="sng" algn="ctr">
            <a:solidFill>
              <a:sysClr val="windowText" lastClr="000000"/>
            </a:solidFill>
            <a:prstDash val="solid"/>
            <a:miter lim="800000"/>
            <a:tailEnd type="triangle"/>
          </a:ln>
          <a:effectLst/>
        </p:spPr>
      </p:cxnSp>
      <p:sp>
        <p:nvSpPr>
          <p:cNvPr id="8" name="ZoneTexte 7">
            <a:extLst>
              <a:ext uri="{FF2B5EF4-FFF2-40B4-BE49-F238E27FC236}">
                <a16:creationId xmlns:a16="http://schemas.microsoft.com/office/drawing/2014/main" id="{4E849638-D907-66B5-C92C-D1480C3BA912}"/>
              </a:ext>
            </a:extLst>
          </p:cNvPr>
          <p:cNvSpPr txBox="1"/>
          <p:nvPr/>
        </p:nvSpPr>
        <p:spPr>
          <a:xfrm>
            <a:off x="178087" y="1584027"/>
            <a:ext cx="3001494" cy="523220"/>
          </a:xfrm>
          <a:prstGeom prst="rect">
            <a:avLst/>
          </a:prstGeom>
          <a:noFill/>
        </p:spPr>
        <p:txBody>
          <a:bodyPr wrap="square" rtlCol="0">
            <a:spAutoFit/>
          </a:bodyPr>
          <a:lstStyle/>
          <a:p>
            <a:pPr defTabSz="457200"/>
            <a:r>
              <a:rPr lang="fr-FR" sz="2800" b="1" noProof="0" dirty="0">
                <a:solidFill>
                  <a:srgbClr val="C00000"/>
                </a:solidFill>
                <a:latin typeface="Calibri" panose="020F0502020204030204"/>
              </a:rPr>
              <a:t>Action mécanique</a:t>
            </a:r>
          </a:p>
        </p:txBody>
      </p:sp>
      <p:sp>
        <p:nvSpPr>
          <p:cNvPr id="9" name="ZoneTexte 8">
            <a:extLst>
              <a:ext uri="{FF2B5EF4-FFF2-40B4-BE49-F238E27FC236}">
                <a16:creationId xmlns:a16="http://schemas.microsoft.com/office/drawing/2014/main" id="{7F39CD43-3D96-C33B-8881-01F25B1CC3A7}"/>
              </a:ext>
            </a:extLst>
          </p:cNvPr>
          <p:cNvSpPr txBox="1"/>
          <p:nvPr/>
        </p:nvSpPr>
        <p:spPr>
          <a:xfrm>
            <a:off x="8471556" y="1588652"/>
            <a:ext cx="2689973" cy="523220"/>
          </a:xfrm>
          <a:prstGeom prst="rect">
            <a:avLst/>
          </a:prstGeom>
          <a:noFill/>
        </p:spPr>
        <p:txBody>
          <a:bodyPr wrap="square" rtlCol="0">
            <a:spAutoFit/>
          </a:bodyPr>
          <a:lstStyle/>
          <a:p>
            <a:pPr defTabSz="457200"/>
            <a:r>
              <a:rPr lang="fr-FR" sz="2800" b="1" noProof="0" dirty="0">
                <a:solidFill>
                  <a:srgbClr val="C00000"/>
                </a:solidFill>
                <a:latin typeface="Calibri" panose="020F0502020204030204"/>
              </a:rPr>
              <a:t>Action chimique</a:t>
            </a:r>
          </a:p>
        </p:txBody>
      </p:sp>
      <p:cxnSp>
        <p:nvCxnSpPr>
          <p:cNvPr id="10" name="Connecteur droit avec flèche 9">
            <a:extLst>
              <a:ext uri="{FF2B5EF4-FFF2-40B4-BE49-F238E27FC236}">
                <a16:creationId xmlns:a16="http://schemas.microsoft.com/office/drawing/2014/main" id="{725C2A0F-4895-F800-3A6D-92015C858EF0}"/>
              </a:ext>
            </a:extLst>
          </p:cNvPr>
          <p:cNvCxnSpPr>
            <a:cxnSpLocks/>
          </p:cNvCxnSpPr>
          <p:nvPr/>
        </p:nvCxnSpPr>
        <p:spPr>
          <a:xfrm>
            <a:off x="9816543" y="2012863"/>
            <a:ext cx="0" cy="774967"/>
          </a:xfrm>
          <a:prstGeom prst="straightConnector1">
            <a:avLst/>
          </a:prstGeom>
          <a:noFill/>
          <a:ln w="57150" cap="flat" cmpd="sng" algn="ctr">
            <a:solidFill>
              <a:sysClr val="windowText" lastClr="000000"/>
            </a:solidFill>
            <a:prstDash val="solid"/>
            <a:miter lim="800000"/>
            <a:tailEnd type="triangle"/>
          </a:ln>
          <a:effectLst/>
        </p:spPr>
      </p:cxnSp>
      <p:sp>
        <p:nvSpPr>
          <p:cNvPr id="11" name="ZoneTexte 10">
            <a:extLst>
              <a:ext uri="{FF2B5EF4-FFF2-40B4-BE49-F238E27FC236}">
                <a16:creationId xmlns:a16="http://schemas.microsoft.com/office/drawing/2014/main" id="{0EB0AEC5-26EB-892C-7012-AA8C39EC41B3}"/>
              </a:ext>
            </a:extLst>
          </p:cNvPr>
          <p:cNvSpPr txBox="1"/>
          <p:nvPr/>
        </p:nvSpPr>
        <p:spPr>
          <a:xfrm>
            <a:off x="505248" y="3439909"/>
            <a:ext cx="2347170" cy="461665"/>
          </a:xfrm>
          <a:prstGeom prst="rect">
            <a:avLst/>
          </a:prstGeom>
          <a:noFill/>
          <a:ln>
            <a:solidFill>
              <a:srgbClr val="00345D"/>
            </a:solidFill>
          </a:ln>
        </p:spPr>
        <p:txBody>
          <a:bodyPr wrap="square">
            <a:spAutoFit/>
          </a:bodyPr>
          <a:lstStyle>
            <a:defPPr>
              <a:defRPr lang="fr-FR"/>
            </a:defPPr>
            <a:lvl1pPr algn="ctr">
              <a:defRPr sz="2400" b="1">
                <a:solidFill>
                  <a:srgbClr val="002060"/>
                </a:solidFill>
                <a:latin typeface="Calibri"/>
                <a:ea typeface="Calibri"/>
                <a:cs typeface="Calibri"/>
              </a:defRPr>
            </a:lvl1pPr>
          </a:lstStyle>
          <a:p>
            <a:r>
              <a:rPr lang="fr-FR" noProof="0" dirty="0"/>
              <a:t>Brassage </a:t>
            </a:r>
            <a:r>
              <a:rPr lang="fr-FR" noProof="0" dirty="0" err="1"/>
              <a:t>تخليط</a:t>
            </a:r>
            <a:r>
              <a:rPr lang="fr-FR" noProof="0" dirty="0"/>
              <a:t> </a:t>
            </a:r>
          </a:p>
        </p:txBody>
      </p:sp>
      <p:sp>
        <p:nvSpPr>
          <p:cNvPr id="12" name="ZoneTexte 11">
            <a:extLst>
              <a:ext uri="{FF2B5EF4-FFF2-40B4-BE49-F238E27FC236}">
                <a16:creationId xmlns:a16="http://schemas.microsoft.com/office/drawing/2014/main" id="{918E91EF-C79B-9E4D-CC29-CD2DEC701F26}"/>
              </a:ext>
            </a:extLst>
          </p:cNvPr>
          <p:cNvSpPr txBox="1"/>
          <p:nvPr/>
        </p:nvSpPr>
        <p:spPr>
          <a:xfrm>
            <a:off x="1279999" y="2955783"/>
            <a:ext cx="797668" cy="646331"/>
          </a:xfrm>
          <a:prstGeom prst="rect">
            <a:avLst/>
          </a:prstGeom>
          <a:noFill/>
        </p:spPr>
        <p:txBody>
          <a:bodyPr wrap="square" rtlCol="0">
            <a:spAutoFit/>
          </a:bodyPr>
          <a:lstStyle/>
          <a:p>
            <a:pPr algn="ctr" defTabSz="457200"/>
            <a:r>
              <a:rPr lang="fr-FR" sz="3600" b="1" noProof="0" dirty="0">
                <a:solidFill>
                  <a:schemeClr val="accent1">
                    <a:lumMod val="50000"/>
                  </a:schemeClr>
                </a:solidFill>
                <a:latin typeface="Calibri" panose="020F0502020204030204"/>
              </a:rPr>
              <a:t>+</a:t>
            </a:r>
            <a:r>
              <a:rPr lang="fr-FR" sz="2400" b="1" noProof="0" dirty="0">
                <a:solidFill>
                  <a:schemeClr val="accent1">
                    <a:lumMod val="50000"/>
                  </a:schemeClr>
                </a:solidFill>
                <a:latin typeface="Calibri" panose="020F0502020204030204"/>
              </a:rPr>
              <a:t> </a:t>
            </a:r>
          </a:p>
        </p:txBody>
      </p:sp>
      <p:sp>
        <p:nvSpPr>
          <p:cNvPr id="13" name="ZoneTexte 12">
            <a:extLst>
              <a:ext uri="{FF2B5EF4-FFF2-40B4-BE49-F238E27FC236}">
                <a16:creationId xmlns:a16="http://schemas.microsoft.com/office/drawing/2014/main" id="{85564F93-2D36-2AFA-14F2-06F47FE685A7}"/>
              </a:ext>
            </a:extLst>
          </p:cNvPr>
          <p:cNvSpPr txBox="1"/>
          <p:nvPr/>
        </p:nvSpPr>
        <p:spPr>
          <a:xfrm>
            <a:off x="4406178" y="5649356"/>
            <a:ext cx="3939594" cy="52322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lvl="0" algn="ctr">
              <a:defRPr sz="2400" b="1">
                <a:solidFill>
                  <a:schemeClr val="bg1"/>
                </a:solidFill>
                <a:latin typeface="Calibri" panose="020F0502020204030204" pitchFamily="34" charset="0"/>
                <a:ea typeface="Calibri"/>
                <a:cs typeface="Calibri" panose="020F050202020403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noProof="0" dirty="0"/>
              <a:t>Résultat : Bol alimentaire</a:t>
            </a:r>
          </a:p>
        </p:txBody>
      </p:sp>
      <p:sp>
        <p:nvSpPr>
          <p:cNvPr id="14" name="ZoneTexte 13">
            <a:extLst>
              <a:ext uri="{FF2B5EF4-FFF2-40B4-BE49-F238E27FC236}">
                <a16:creationId xmlns:a16="http://schemas.microsoft.com/office/drawing/2014/main" id="{A3611D11-405E-7F62-A6F3-707DCEDAB253}"/>
              </a:ext>
            </a:extLst>
          </p:cNvPr>
          <p:cNvSpPr txBox="1"/>
          <p:nvPr/>
        </p:nvSpPr>
        <p:spPr>
          <a:xfrm>
            <a:off x="9056762" y="5784941"/>
            <a:ext cx="2909182" cy="830997"/>
          </a:xfrm>
          <a:prstGeom prst="rect">
            <a:avLst/>
          </a:prstGeom>
          <a:noFill/>
          <a:ln>
            <a:solidFill>
              <a:srgbClr val="00345D"/>
            </a:solidFill>
          </a:ln>
        </p:spPr>
        <p:txBody>
          <a:bodyPr wrap="square">
            <a:spAutoFit/>
          </a:bodyPr>
          <a:lstStyle>
            <a:defPPr>
              <a:defRPr lang="fr-FR"/>
            </a:defPPr>
            <a:lvl1pPr algn="ctr">
              <a:defRPr sz="2400" b="1">
                <a:solidFill>
                  <a:srgbClr val="002060"/>
                </a:solidFill>
                <a:latin typeface="Calibri"/>
                <a:ea typeface="Calibri"/>
                <a:cs typeface="Calibri"/>
              </a:defRPr>
            </a:lvl1pPr>
          </a:lstStyle>
          <a:p>
            <a:r>
              <a:rPr lang="fr-FR" noProof="0" dirty="0"/>
              <a:t>Aspect des aliments dans la bouche</a:t>
            </a:r>
          </a:p>
        </p:txBody>
      </p:sp>
      <p:cxnSp>
        <p:nvCxnSpPr>
          <p:cNvPr id="23" name="Connecteur droit 22">
            <a:extLst>
              <a:ext uri="{FF2B5EF4-FFF2-40B4-BE49-F238E27FC236}">
                <a16:creationId xmlns:a16="http://schemas.microsoft.com/office/drawing/2014/main" id="{2A636BCB-AD46-0B80-8900-2FF661BE6958}"/>
              </a:ext>
            </a:extLst>
          </p:cNvPr>
          <p:cNvCxnSpPr>
            <a:cxnSpLocks/>
          </p:cNvCxnSpPr>
          <p:nvPr/>
        </p:nvCxnSpPr>
        <p:spPr>
          <a:xfrm>
            <a:off x="2992963" y="2924741"/>
            <a:ext cx="2137837" cy="0"/>
          </a:xfrm>
          <a:prstGeom prst="line">
            <a:avLst/>
          </a:prstGeom>
          <a:noFill/>
          <a:ln w="38100" cap="flat" cmpd="sng" algn="ctr">
            <a:solidFill>
              <a:srgbClr val="C00000"/>
            </a:solidFill>
            <a:prstDash val="solid"/>
            <a:miter lim="800000"/>
            <a:tailEnd type="stealth" w="lg" len="lg"/>
          </a:ln>
          <a:effectLst/>
        </p:spPr>
      </p:cxnSp>
      <p:cxnSp>
        <p:nvCxnSpPr>
          <p:cNvPr id="27" name="Connecteur droit 26">
            <a:extLst>
              <a:ext uri="{FF2B5EF4-FFF2-40B4-BE49-F238E27FC236}">
                <a16:creationId xmlns:a16="http://schemas.microsoft.com/office/drawing/2014/main" id="{B250F861-C258-6B98-A993-721379B947B5}"/>
              </a:ext>
            </a:extLst>
          </p:cNvPr>
          <p:cNvCxnSpPr>
            <a:cxnSpLocks/>
          </p:cNvCxnSpPr>
          <p:nvPr/>
        </p:nvCxnSpPr>
        <p:spPr>
          <a:xfrm flipH="1">
            <a:off x="5717512" y="2964933"/>
            <a:ext cx="2628260" cy="0"/>
          </a:xfrm>
          <a:prstGeom prst="line">
            <a:avLst/>
          </a:prstGeom>
          <a:noFill/>
          <a:ln w="38100" cap="flat" cmpd="sng" algn="ctr">
            <a:solidFill>
              <a:srgbClr val="C00000"/>
            </a:solidFill>
            <a:prstDash val="solid"/>
            <a:miter lim="800000"/>
            <a:tailEnd type="stealth" w="lg" len="lg"/>
          </a:ln>
          <a:effectLst/>
        </p:spPr>
      </p:cxnSp>
      <p:grpSp>
        <p:nvGrpSpPr>
          <p:cNvPr id="43" name="Groupe 42">
            <a:extLst>
              <a:ext uri="{FF2B5EF4-FFF2-40B4-BE49-F238E27FC236}">
                <a16:creationId xmlns:a16="http://schemas.microsoft.com/office/drawing/2014/main" id="{A06A3698-464A-E2A5-944D-C0625C46B641}"/>
              </a:ext>
            </a:extLst>
          </p:cNvPr>
          <p:cNvGrpSpPr/>
          <p:nvPr/>
        </p:nvGrpSpPr>
        <p:grpSpPr>
          <a:xfrm>
            <a:off x="5747549" y="3025412"/>
            <a:ext cx="6047573" cy="2852003"/>
            <a:chOff x="5747549" y="3025412"/>
            <a:chExt cx="6047573" cy="2852003"/>
          </a:xfrm>
        </p:grpSpPr>
        <p:grpSp>
          <p:nvGrpSpPr>
            <p:cNvPr id="37" name="Groupe 36">
              <a:extLst>
                <a:ext uri="{FF2B5EF4-FFF2-40B4-BE49-F238E27FC236}">
                  <a16:creationId xmlns:a16="http://schemas.microsoft.com/office/drawing/2014/main" id="{E46968EB-0905-E638-9C23-648AEDE8695C}"/>
                </a:ext>
              </a:extLst>
            </p:cNvPr>
            <p:cNvGrpSpPr/>
            <p:nvPr/>
          </p:nvGrpSpPr>
          <p:grpSpPr>
            <a:xfrm>
              <a:off x="5901189" y="3051772"/>
              <a:ext cx="5893933" cy="2825643"/>
              <a:chOff x="5901189" y="3051772"/>
              <a:chExt cx="5893933" cy="2825643"/>
            </a:xfrm>
          </p:grpSpPr>
          <p:cxnSp>
            <p:nvCxnSpPr>
              <p:cNvPr id="31" name="Connecteur droit 30">
                <a:extLst>
                  <a:ext uri="{FF2B5EF4-FFF2-40B4-BE49-F238E27FC236}">
                    <a16:creationId xmlns:a16="http://schemas.microsoft.com/office/drawing/2014/main" id="{61B9643E-0E62-3E82-7BF9-5183B2A452BA}"/>
                  </a:ext>
                </a:extLst>
              </p:cNvPr>
              <p:cNvCxnSpPr>
                <a:cxnSpLocks/>
                <a:endCxn id="38" idx="3"/>
              </p:cNvCxnSpPr>
              <p:nvPr/>
            </p:nvCxnSpPr>
            <p:spPr>
              <a:xfrm flipH="1" flipV="1">
                <a:off x="5901189" y="3179052"/>
                <a:ext cx="4076824" cy="2405840"/>
              </a:xfrm>
              <a:prstGeom prst="line">
                <a:avLst/>
              </a:prstGeom>
              <a:ln w="38100">
                <a:solidFill>
                  <a:schemeClr val="accent4"/>
                </a:solidFill>
                <a:prstDash val="lgDash"/>
              </a:ln>
            </p:spPr>
            <p:style>
              <a:lnRef idx="2">
                <a:schemeClr val="accent1"/>
              </a:lnRef>
              <a:fillRef idx="0">
                <a:schemeClr val="accent1"/>
              </a:fillRef>
              <a:effectRef idx="1">
                <a:schemeClr val="accent1"/>
              </a:effectRef>
              <a:fontRef idx="minor">
                <a:schemeClr val="tx1"/>
              </a:fontRef>
            </p:style>
          </p:cxnSp>
          <p:cxnSp>
            <p:nvCxnSpPr>
              <p:cNvPr id="33" name="Connecteur droit 32">
                <a:extLst>
                  <a:ext uri="{FF2B5EF4-FFF2-40B4-BE49-F238E27FC236}">
                    <a16:creationId xmlns:a16="http://schemas.microsoft.com/office/drawing/2014/main" id="{41C82161-321E-F4CB-6B40-74CC18A7F990}"/>
                  </a:ext>
                </a:extLst>
              </p:cNvPr>
              <p:cNvCxnSpPr>
                <a:cxnSpLocks/>
                <a:endCxn id="38" idx="1"/>
              </p:cNvCxnSpPr>
              <p:nvPr/>
            </p:nvCxnSpPr>
            <p:spPr>
              <a:xfrm flipH="1" flipV="1">
                <a:off x="5901189" y="3051772"/>
                <a:ext cx="4660785" cy="535491"/>
              </a:xfrm>
              <a:prstGeom prst="line">
                <a:avLst/>
              </a:prstGeom>
              <a:ln w="38100">
                <a:solidFill>
                  <a:schemeClr val="accent4"/>
                </a:solidFill>
                <a:prstDash val="lgDash"/>
              </a:ln>
            </p:spPr>
            <p:style>
              <a:lnRef idx="2">
                <a:schemeClr val="accent1"/>
              </a:lnRef>
              <a:fillRef idx="0">
                <a:schemeClr val="accent1"/>
              </a:fillRef>
              <a:effectRef idx="1">
                <a:schemeClr val="accent1"/>
              </a:effectRef>
              <a:fontRef idx="minor">
                <a:schemeClr val="tx1"/>
              </a:fontRef>
            </p:style>
          </p:cxnSp>
          <p:pic>
            <p:nvPicPr>
              <p:cNvPr id="25" name="Picture 6">
                <a:extLst>
                  <a:ext uri="{FF2B5EF4-FFF2-40B4-BE49-F238E27FC236}">
                    <a16:creationId xmlns:a16="http://schemas.microsoft.com/office/drawing/2014/main" id="{98F57174-062D-2669-21A7-FE36591625F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730" t="6959" r="4972" b="17824"/>
              <a:stretch/>
            </p:blipFill>
            <p:spPr bwMode="auto">
              <a:xfrm>
                <a:off x="9328826" y="3567167"/>
                <a:ext cx="2466296" cy="2310248"/>
              </a:xfrm>
              <a:prstGeom prst="rect">
                <a:avLst/>
              </a:prstGeom>
              <a:noFill/>
              <a:extLst>
                <a:ext uri="{909E8E84-426E-40DD-AFC4-6F175D3DCCD1}">
                  <a14:hiddenFill xmlns:a14="http://schemas.microsoft.com/office/drawing/2010/main">
                    <a:solidFill>
                      <a:srgbClr val="FFFFFF"/>
                    </a:solidFill>
                  </a14:hiddenFill>
                </a:ext>
              </a:extLst>
            </p:spPr>
          </p:pic>
        </p:grpSp>
        <p:sp>
          <p:nvSpPr>
            <p:cNvPr id="38" name="Ellipse 37">
              <a:extLst>
                <a:ext uri="{FF2B5EF4-FFF2-40B4-BE49-F238E27FC236}">
                  <a16:creationId xmlns:a16="http://schemas.microsoft.com/office/drawing/2014/main" id="{FF0B3D9D-2072-E57D-1CFD-FA595F0885D5}"/>
                </a:ext>
              </a:extLst>
            </p:cNvPr>
            <p:cNvSpPr/>
            <p:nvPr/>
          </p:nvSpPr>
          <p:spPr>
            <a:xfrm flipH="1">
              <a:off x="5747549" y="3025412"/>
              <a:ext cx="180000" cy="180000"/>
            </a:xfrm>
            <a:prstGeom prst="ellipse">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
        <p:nvSpPr>
          <p:cNvPr id="42" name="ZoneTexte 41">
            <a:extLst>
              <a:ext uri="{FF2B5EF4-FFF2-40B4-BE49-F238E27FC236}">
                <a16:creationId xmlns:a16="http://schemas.microsoft.com/office/drawing/2014/main" id="{D7CA582F-43A6-AE27-3483-A09392A7A2A3}"/>
              </a:ext>
            </a:extLst>
          </p:cNvPr>
          <p:cNvSpPr txBox="1"/>
          <p:nvPr/>
        </p:nvSpPr>
        <p:spPr>
          <a:xfrm>
            <a:off x="1714711" y="3988176"/>
            <a:ext cx="2347170" cy="461665"/>
          </a:xfrm>
          <a:prstGeom prst="rect">
            <a:avLst/>
          </a:prstGeom>
          <a:noFill/>
          <a:ln>
            <a:noFill/>
          </a:ln>
        </p:spPr>
        <p:txBody>
          <a:bodyPr wrap="square">
            <a:spAutoFit/>
          </a:bodyPr>
          <a:lstStyle>
            <a:defPPr>
              <a:defRPr lang="fr-FR"/>
            </a:defPPr>
            <a:lvl1pPr algn="ctr">
              <a:defRPr sz="2400" b="1">
                <a:solidFill>
                  <a:srgbClr val="002060"/>
                </a:solidFill>
                <a:latin typeface="Calibri"/>
                <a:ea typeface="Calibri"/>
                <a:cs typeface="Calibri"/>
              </a:defRPr>
            </a:lvl1pPr>
          </a:lstStyle>
          <a:p>
            <a:r>
              <a:rPr lang="fr-FR" noProof="0" dirty="0">
                <a:solidFill>
                  <a:schemeClr val="tx1"/>
                </a:solidFill>
              </a:rPr>
              <a:t>Aliment </a:t>
            </a:r>
          </a:p>
        </p:txBody>
      </p:sp>
    </p:spTree>
    <p:extLst>
      <p:ext uri="{BB962C8B-B14F-4D97-AF65-F5344CB8AC3E}">
        <p14:creationId xmlns:p14="http://schemas.microsoft.com/office/powerpoint/2010/main" val="42708907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par>
                                <p:cTn id="8" presetID="1"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wipe(left)">
                                      <p:cBhvr>
                                        <p:cTn id="13" dur="500"/>
                                        <p:tgtEl>
                                          <p:spTgt spid="23"/>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up)">
                                      <p:cBhvr>
                                        <p:cTn id="25" dur="500"/>
                                        <p:tgtEl>
                                          <p:spTgt spid="10"/>
                                        </p:tgtEl>
                                      </p:cBhvr>
                                    </p:animEffect>
                                  </p:childTnLst>
                                </p:cTn>
                              </p:par>
                              <p:par>
                                <p:cTn id="26" presetID="1" presetClass="entr" presetSubtype="0"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childTnLst>
                                </p:cTn>
                              </p:par>
                            </p:childTnLst>
                          </p:cTn>
                        </p:par>
                        <p:par>
                          <p:cTn id="28" fill="hold">
                            <p:stCondLst>
                              <p:cond delay="500"/>
                            </p:stCondLst>
                            <p:childTnLst>
                              <p:par>
                                <p:cTn id="29" presetID="22" presetClass="entr" presetSubtype="2" fill="hold" nodeType="after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wipe(right)">
                                      <p:cBhvr>
                                        <p:cTn id="31" dur="500"/>
                                        <p:tgtEl>
                                          <p:spTgt spid="2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43"/>
                                        </p:tgtEl>
                                        <p:attrNameLst>
                                          <p:attrName>style.visibility</p:attrName>
                                        </p:attrNameLst>
                                      </p:cBhvr>
                                      <p:to>
                                        <p:strVal val="visible"/>
                                      </p:to>
                                    </p:set>
                                    <p:animEffect transition="in" filter="wipe(left)">
                                      <p:cBhvr>
                                        <p:cTn id="36" dur="1000"/>
                                        <p:tgtEl>
                                          <p:spTgt spid="43"/>
                                        </p:tgtEl>
                                      </p:cBhvr>
                                    </p:animEffect>
                                  </p:childTnLst>
                                </p:cTn>
                              </p:par>
                              <p:par>
                                <p:cTn id="37" presetID="1" presetClass="entr" presetSubtype="0"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1" grpId="0" animBg="1"/>
      <p:bldP spid="12" grpId="0"/>
      <p:bldP spid="13" grpId="0" animBg="1"/>
      <p:bldP spid="1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AA9AA-95FF-4035-C744-ED2DF8416B4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06D0939-2979-FB48-4426-8BCFFF0BB700}"/>
              </a:ext>
            </a:extLst>
          </p:cNvPr>
          <p:cNvSpPr>
            <a:spLocks noGrp="1"/>
          </p:cNvSpPr>
          <p:nvPr>
            <p:ph type="title"/>
          </p:nvPr>
        </p:nvSpPr>
        <p:spPr/>
        <p:txBody>
          <a:bodyPr/>
          <a:lstStyle/>
          <a:p>
            <a:r>
              <a:rPr lang="fr-FR" sz="1800" noProof="0" dirty="0">
                <a:solidFill>
                  <a:schemeClr val="tx1">
                    <a:lumMod val="50000"/>
                    <a:lumOff val="50000"/>
                  </a:schemeClr>
                </a:solidFill>
              </a:rPr>
              <a:t>Ensuite, je précise ce qui se passe au niveau de l’œsophage. </a:t>
            </a:r>
          </a:p>
        </p:txBody>
      </p:sp>
      <p:sp>
        <p:nvSpPr>
          <p:cNvPr id="4" name="Espace réservé du contenu 3">
            <a:extLst>
              <a:ext uri="{FF2B5EF4-FFF2-40B4-BE49-F238E27FC236}">
                <a16:creationId xmlns:a16="http://schemas.microsoft.com/office/drawing/2014/main" id="{EBBB142C-3D93-2A67-C240-2FD211CE5E06}"/>
              </a:ext>
            </a:extLst>
          </p:cNvPr>
          <p:cNvSpPr>
            <a:spLocks noGrp="1"/>
          </p:cNvSpPr>
          <p:nvPr>
            <p:ph sz="quarter" idx="11"/>
          </p:nvPr>
        </p:nvSpPr>
        <p:spPr/>
        <p:txBody>
          <a:bodyPr/>
          <a:lstStyle/>
          <a:p>
            <a:endParaRPr lang="fr-FR" noProof="0" dirty="0"/>
          </a:p>
        </p:txBody>
      </p:sp>
      <p:pic>
        <p:nvPicPr>
          <p:cNvPr id="14" name="Picture 2">
            <a:extLst>
              <a:ext uri="{FF2B5EF4-FFF2-40B4-BE49-F238E27FC236}">
                <a16:creationId xmlns:a16="http://schemas.microsoft.com/office/drawing/2014/main" id="{2C549BF7-FE97-ABCE-ACE7-52C2F2570A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5196" y="1748959"/>
            <a:ext cx="4507999" cy="3918807"/>
          </a:xfrm>
          <a:prstGeom prst="rect">
            <a:avLst/>
          </a:prstGeom>
          <a:noFill/>
          <a:extLst>
            <a:ext uri="{909E8E84-426E-40DD-AFC4-6F175D3DCCD1}">
              <a14:hiddenFill xmlns:a14="http://schemas.microsoft.com/office/drawing/2010/main">
                <a:solidFill>
                  <a:srgbClr val="FFFFFF"/>
                </a:solidFill>
              </a14:hiddenFill>
            </a:ext>
          </a:extLst>
        </p:spPr>
      </p:pic>
      <p:sp>
        <p:nvSpPr>
          <p:cNvPr id="15" name="ZoneTexte 14">
            <a:extLst>
              <a:ext uri="{FF2B5EF4-FFF2-40B4-BE49-F238E27FC236}">
                <a16:creationId xmlns:a16="http://schemas.microsoft.com/office/drawing/2014/main" id="{64717B4D-567F-7E20-5D32-ECC66A679AC3}"/>
              </a:ext>
            </a:extLst>
          </p:cNvPr>
          <p:cNvSpPr txBox="1"/>
          <p:nvPr/>
        </p:nvSpPr>
        <p:spPr>
          <a:xfrm>
            <a:off x="917369" y="2524109"/>
            <a:ext cx="2253281" cy="461665"/>
          </a:xfrm>
          <a:prstGeom prst="rect">
            <a:avLst/>
          </a:prstGeom>
          <a:noFill/>
          <a:ln>
            <a:solidFill>
              <a:srgbClr val="00345D"/>
            </a:solidFill>
          </a:ln>
        </p:spPr>
        <p:txBody>
          <a:bodyPr wrap="square">
            <a:spAutoFit/>
          </a:bodyPr>
          <a:lstStyle>
            <a:defPPr>
              <a:defRPr lang="fr-FR"/>
            </a:defPPr>
            <a:lvl1pPr algn="ctr">
              <a:defRPr sz="2400" b="1">
                <a:solidFill>
                  <a:srgbClr val="002060"/>
                </a:solidFill>
                <a:latin typeface="Calibri"/>
                <a:ea typeface="Calibri"/>
                <a:cs typeface="Calibri"/>
              </a:defRPr>
            </a:lvl1pPr>
          </a:lstStyle>
          <a:p>
            <a:r>
              <a:rPr lang="fr-FR" noProof="0" dirty="0"/>
              <a:t>Déglutition </a:t>
            </a:r>
            <a:r>
              <a:rPr lang="fr-FR" noProof="0" dirty="0" err="1"/>
              <a:t>بلع</a:t>
            </a:r>
            <a:r>
              <a:rPr lang="fr-FR" noProof="0" dirty="0"/>
              <a:t> </a:t>
            </a:r>
          </a:p>
        </p:txBody>
      </p:sp>
      <p:cxnSp>
        <p:nvCxnSpPr>
          <p:cNvPr id="16" name="Connecteur droit avec flèche 15">
            <a:extLst>
              <a:ext uri="{FF2B5EF4-FFF2-40B4-BE49-F238E27FC236}">
                <a16:creationId xmlns:a16="http://schemas.microsoft.com/office/drawing/2014/main" id="{80D4DED4-970D-7A72-D48A-816304609029}"/>
              </a:ext>
            </a:extLst>
          </p:cNvPr>
          <p:cNvCxnSpPr>
            <a:cxnSpLocks/>
          </p:cNvCxnSpPr>
          <p:nvPr/>
        </p:nvCxnSpPr>
        <p:spPr>
          <a:xfrm flipH="1">
            <a:off x="6228080" y="2820767"/>
            <a:ext cx="2099661" cy="0"/>
          </a:xfrm>
          <a:prstGeom prst="straightConnector1">
            <a:avLst/>
          </a:prstGeom>
          <a:noFill/>
          <a:ln w="28575" cap="flat" cmpd="sng" algn="ctr">
            <a:solidFill>
              <a:sysClr val="windowText" lastClr="000000"/>
            </a:solidFill>
            <a:prstDash val="solid"/>
            <a:miter lim="800000"/>
            <a:tailEnd type="triangle"/>
          </a:ln>
          <a:effectLst/>
        </p:spPr>
      </p:cxnSp>
      <p:sp>
        <p:nvSpPr>
          <p:cNvPr id="17" name="ZoneTexte 16">
            <a:extLst>
              <a:ext uri="{FF2B5EF4-FFF2-40B4-BE49-F238E27FC236}">
                <a16:creationId xmlns:a16="http://schemas.microsoft.com/office/drawing/2014/main" id="{68951554-1652-3AE8-3924-74C2EAA234CF}"/>
              </a:ext>
            </a:extLst>
          </p:cNvPr>
          <p:cNvSpPr txBox="1"/>
          <p:nvPr/>
        </p:nvSpPr>
        <p:spPr>
          <a:xfrm>
            <a:off x="8327741" y="2570696"/>
            <a:ext cx="2331896" cy="461665"/>
          </a:xfrm>
          <a:prstGeom prst="rect">
            <a:avLst/>
          </a:prstGeom>
          <a:noFill/>
        </p:spPr>
        <p:txBody>
          <a:bodyPr wrap="square" rtlCol="0">
            <a:spAutoFit/>
          </a:bodyPr>
          <a:lstStyle/>
          <a:p>
            <a:pPr defTabSz="457200"/>
            <a:r>
              <a:rPr lang="fr-FR" sz="2400" noProof="0" dirty="0">
                <a:solidFill>
                  <a:prstClr val="black"/>
                </a:solidFill>
                <a:latin typeface="Calibri" panose="020F0502020204030204"/>
              </a:rPr>
              <a:t>Bol alimentaire</a:t>
            </a:r>
          </a:p>
        </p:txBody>
      </p:sp>
      <p:cxnSp>
        <p:nvCxnSpPr>
          <p:cNvPr id="19" name="Connecteur droit avec flèche 18">
            <a:extLst>
              <a:ext uri="{FF2B5EF4-FFF2-40B4-BE49-F238E27FC236}">
                <a16:creationId xmlns:a16="http://schemas.microsoft.com/office/drawing/2014/main" id="{D0B6895A-35F9-9C2A-4560-B9BF89F3EA24}"/>
              </a:ext>
            </a:extLst>
          </p:cNvPr>
          <p:cNvCxnSpPr>
            <a:cxnSpLocks/>
          </p:cNvCxnSpPr>
          <p:nvPr/>
        </p:nvCxnSpPr>
        <p:spPr>
          <a:xfrm>
            <a:off x="2107997" y="1831394"/>
            <a:ext cx="0" cy="739302"/>
          </a:xfrm>
          <a:prstGeom prst="straightConnector1">
            <a:avLst/>
          </a:prstGeom>
          <a:noFill/>
          <a:ln w="57150" cap="flat" cmpd="sng" algn="ctr">
            <a:solidFill>
              <a:sysClr val="windowText" lastClr="000000"/>
            </a:solidFill>
            <a:prstDash val="solid"/>
            <a:miter lim="800000"/>
            <a:tailEnd type="triangle"/>
          </a:ln>
          <a:effectLst/>
        </p:spPr>
      </p:cxnSp>
      <p:sp>
        <p:nvSpPr>
          <p:cNvPr id="20" name="ZoneTexte 19">
            <a:extLst>
              <a:ext uri="{FF2B5EF4-FFF2-40B4-BE49-F238E27FC236}">
                <a16:creationId xmlns:a16="http://schemas.microsoft.com/office/drawing/2014/main" id="{1DB10854-4F64-D567-84E6-8E3A12597970}"/>
              </a:ext>
            </a:extLst>
          </p:cNvPr>
          <p:cNvSpPr txBox="1"/>
          <p:nvPr/>
        </p:nvSpPr>
        <p:spPr>
          <a:xfrm>
            <a:off x="674950" y="1333112"/>
            <a:ext cx="2866094" cy="523220"/>
          </a:xfrm>
          <a:prstGeom prst="rect">
            <a:avLst/>
          </a:prstGeom>
          <a:noFill/>
        </p:spPr>
        <p:txBody>
          <a:bodyPr wrap="square" rtlCol="0">
            <a:spAutoFit/>
          </a:bodyPr>
          <a:lstStyle/>
          <a:p>
            <a:pPr defTabSz="457200"/>
            <a:r>
              <a:rPr lang="fr-FR" sz="2800" b="1" noProof="0" dirty="0">
                <a:solidFill>
                  <a:srgbClr val="C00000"/>
                </a:solidFill>
                <a:latin typeface="Calibri" panose="020F0502020204030204"/>
              </a:rPr>
              <a:t>Action mécanique</a:t>
            </a:r>
          </a:p>
        </p:txBody>
      </p:sp>
      <p:sp>
        <p:nvSpPr>
          <p:cNvPr id="21" name="ZoneTexte 20">
            <a:extLst>
              <a:ext uri="{FF2B5EF4-FFF2-40B4-BE49-F238E27FC236}">
                <a16:creationId xmlns:a16="http://schemas.microsoft.com/office/drawing/2014/main" id="{EFF69840-91DC-7C30-20C8-156587B1E1FE}"/>
              </a:ext>
            </a:extLst>
          </p:cNvPr>
          <p:cNvSpPr txBox="1"/>
          <p:nvPr/>
        </p:nvSpPr>
        <p:spPr>
          <a:xfrm>
            <a:off x="6155322" y="4671348"/>
            <a:ext cx="1479573" cy="461665"/>
          </a:xfrm>
          <a:prstGeom prst="rect">
            <a:avLst/>
          </a:prstGeom>
          <a:noFill/>
        </p:spPr>
        <p:txBody>
          <a:bodyPr wrap="square" rtlCol="0">
            <a:spAutoFit/>
          </a:bodyPr>
          <a:lstStyle/>
          <a:p>
            <a:pPr defTabSz="457200"/>
            <a:r>
              <a:rPr lang="fr-FR" sz="2400" b="1" noProof="0" dirty="0">
                <a:latin typeface="Calibri" panose="020F0502020204030204"/>
              </a:rPr>
              <a:t>Estomac</a:t>
            </a:r>
          </a:p>
        </p:txBody>
      </p:sp>
      <p:cxnSp>
        <p:nvCxnSpPr>
          <p:cNvPr id="6" name="Connecteur droit 5">
            <a:extLst>
              <a:ext uri="{FF2B5EF4-FFF2-40B4-BE49-F238E27FC236}">
                <a16:creationId xmlns:a16="http://schemas.microsoft.com/office/drawing/2014/main" id="{47303E74-CE9A-470B-48CB-593AAD40FE56}"/>
              </a:ext>
            </a:extLst>
          </p:cNvPr>
          <p:cNvCxnSpPr>
            <a:cxnSpLocks/>
          </p:cNvCxnSpPr>
          <p:nvPr/>
        </p:nvCxnSpPr>
        <p:spPr>
          <a:xfrm>
            <a:off x="3170650" y="2743870"/>
            <a:ext cx="2828216" cy="0"/>
          </a:xfrm>
          <a:prstGeom prst="line">
            <a:avLst/>
          </a:prstGeom>
          <a:noFill/>
          <a:ln w="38100" cap="flat" cmpd="sng" algn="ctr">
            <a:solidFill>
              <a:srgbClr val="C00000"/>
            </a:solidFill>
            <a:prstDash val="solid"/>
            <a:miter lim="800000"/>
            <a:tailEnd type="stealth" w="lg" len="lg"/>
          </a:ln>
          <a:effectLst/>
        </p:spPr>
      </p:cxnSp>
    </p:spTree>
    <p:extLst>
      <p:ext uri="{BB962C8B-B14F-4D97-AF65-F5344CB8AC3E}">
        <p14:creationId xmlns:p14="http://schemas.microsoft.com/office/powerpoint/2010/main" val="11755157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A563A-BF86-80DB-67A7-D72AF51E368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322CBA4-812A-B828-8D10-B958D708F81E}"/>
              </a:ext>
            </a:extLst>
          </p:cNvPr>
          <p:cNvSpPr>
            <a:spLocks noGrp="1"/>
          </p:cNvSpPr>
          <p:nvPr>
            <p:ph type="title"/>
          </p:nvPr>
        </p:nvSpPr>
        <p:spPr/>
        <p:txBody>
          <a:bodyPr/>
          <a:lstStyle/>
          <a:p>
            <a:r>
              <a:rPr lang="fr-FR" sz="1800" noProof="0" dirty="0">
                <a:solidFill>
                  <a:schemeClr val="tx1">
                    <a:lumMod val="50000"/>
                    <a:lumOff val="50000"/>
                  </a:schemeClr>
                </a:solidFill>
              </a:rPr>
              <a:t>Maintenant voici la digestion mécanique et chimique qui se passe au niveau de l’estomac et son résultat.</a:t>
            </a:r>
          </a:p>
        </p:txBody>
      </p:sp>
      <p:sp>
        <p:nvSpPr>
          <p:cNvPr id="4" name="Espace réservé du contenu 3">
            <a:extLst>
              <a:ext uri="{FF2B5EF4-FFF2-40B4-BE49-F238E27FC236}">
                <a16:creationId xmlns:a16="http://schemas.microsoft.com/office/drawing/2014/main" id="{60237528-B9F5-BB6C-8796-2C0A8F1B9FFB}"/>
              </a:ext>
            </a:extLst>
          </p:cNvPr>
          <p:cNvSpPr>
            <a:spLocks noGrp="1"/>
          </p:cNvSpPr>
          <p:nvPr>
            <p:ph sz="quarter" idx="11"/>
          </p:nvPr>
        </p:nvSpPr>
        <p:spPr/>
        <p:txBody>
          <a:bodyPr/>
          <a:lstStyle/>
          <a:p>
            <a:endParaRPr lang="fr-FR" noProof="0" dirty="0"/>
          </a:p>
        </p:txBody>
      </p:sp>
      <p:pic>
        <p:nvPicPr>
          <p:cNvPr id="3" name="Image 2">
            <a:extLst>
              <a:ext uri="{FF2B5EF4-FFF2-40B4-BE49-F238E27FC236}">
                <a16:creationId xmlns:a16="http://schemas.microsoft.com/office/drawing/2014/main" id="{D11CD203-55D5-135F-BBF6-86332FABC51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402391" y="953130"/>
            <a:ext cx="5880723" cy="4348600"/>
          </a:xfrm>
          <a:prstGeom prst="rect">
            <a:avLst/>
          </a:prstGeom>
        </p:spPr>
      </p:pic>
      <p:sp>
        <p:nvSpPr>
          <p:cNvPr id="6" name="ZoneTexte 5">
            <a:extLst>
              <a:ext uri="{FF2B5EF4-FFF2-40B4-BE49-F238E27FC236}">
                <a16:creationId xmlns:a16="http://schemas.microsoft.com/office/drawing/2014/main" id="{C59FABF5-6E66-FA97-42DA-7F628CA35BF6}"/>
              </a:ext>
            </a:extLst>
          </p:cNvPr>
          <p:cNvSpPr txBox="1"/>
          <p:nvPr/>
        </p:nvSpPr>
        <p:spPr>
          <a:xfrm>
            <a:off x="7690085" y="3217675"/>
            <a:ext cx="1837503" cy="830997"/>
          </a:xfrm>
          <a:prstGeom prst="rect">
            <a:avLst/>
          </a:prstGeom>
          <a:noFill/>
          <a:ln>
            <a:solidFill>
              <a:srgbClr val="00345D"/>
            </a:solidFill>
          </a:ln>
        </p:spPr>
        <p:txBody>
          <a:bodyPr wrap="square">
            <a:spAutoFit/>
          </a:bodyPr>
          <a:lstStyle>
            <a:defPPr>
              <a:defRPr lang="fr-FR"/>
            </a:defPPr>
            <a:lvl1pPr algn="ctr">
              <a:defRPr sz="2400" b="1">
                <a:solidFill>
                  <a:srgbClr val="002060"/>
                </a:solidFill>
                <a:latin typeface="Calibri"/>
                <a:ea typeface="Calibri"/>
                <a:cs typeface="Calibri"/>
              </a:defRPr>
            </a:lvl1pPr>
          </a:lstStyle>
          <a:p>
            <a:r>
              <a:rPr lang="fr-FR" noProof="0" dirty="0"/>
              <a:t>Enzyme </a:t>
            </a:r>
          </a:p>
          <a:p>
            <a:r>
              <a:rPr lang="fr-FR" noProof="0" dirty="0"/>
              <a:t>de l’estomac</a:t>
            </a:r>
          </a:p>
        </p:txBody>
      </p:sp>
      <p:sp>
        <p:nvSpPr>
          <p:cNvPr id="7" name="ZoneTexte 6">
            <a:extLst>
              <a:ext uri="{FF2B5EF4-FFF2-40B4-BE49-F238E27FC236}">
                <a16:creationId xmlns:a16="http://schemas.microsoft.com/office/drawing/2014/main" id="{A86FA298-1179-98ED-5899-91997994334D}"/>
              </a:ext>
            </a:extLst>
          </p:cNvPr>
          <p:cNvSpPr txBox="1"/>
          <p:nvPr/>
        </p:nvSpPr>
        <p:spPr>
          <a:xfrm>
            <a:off x="297637" y="4438519"/>
            <a:ext cx="2332388" cy="461665"/>
          </a:xfrm>
          <a:prstGeom prst="rect">
            <a:avLst/>
          </a:prstGeom>
          <a:noFill/>
          <a:ln>
            <a:solidFill>
              <a:srgbClr val="00345D"/>
            </a:solidFill>
          </a:ln>
        </p:spPr>
        <p:txBody>
          <a:bodyPr wrap="square">
            <a:spAutoFit/>
          </a:bodyPr>
          <a:lstStyle>
            <a:defPPr>
              <a:defRPr lang="fr-FR"/>
            </a:defPPr>
            <a:lvl1pPr algn="ctr">
              <a:defRPr sz="2400" b="1">
                <a:solidFill>
                  <a:srgbClr val="002060"/>
                </a:solidFill>
                <a:latin typeface="Calibri"/>
                <a:ea typeface="Calibri"/>
                <a:cs typeface="Calibri"/>
              </a:defRPr>
            </a:lvl1pPr>
          </a:lstStyle>
          <a:p>
            <a:r>
              <a:rPr lang="fr-FR" noProof="0" dirty="0"/>
              <a:t>Brassage = </a:t>
            </a:r>
            <a:r>
              <a:rPr lang="fr-FR" noProof="0" dirty="0" err="1"/>
              <a:t>تخليط</a:t>
            </a:r>
            <a:endParaRPr lang="fr-FR" noProof="0" dirty="0"/>
          </a:p>
        </p:txBody>
      </p:sp>
      <p:cxnSp>
        <p:nvCxnSpPr>
          <p:cNvPr id="8" name="Connecteur droit avec flèche 7">
            <a:extLst>
              <a:ext uri="{FF2B5EF4-FFF2-40B4-BE49-F238E27FC236}">
                <a16:creationId xmlns:a16="http://schemas.microsoft.com/office/drawing/2014/main" id="{114693BC-3C37-4288-0EE8-D46A7A6CF3B4}"/>
              </a:ext>
            </a:extLst>
          </p:cNvPr>
          <p:cNvCxnSpPr>
            <a:cxnSpLocks/>
          </p:cNvCxnSpPr>
          <p:nvPr/>
        </p:nvCxnSpPr>
        <p:spPr>
          <a:xfrm>
            <a:off x="1519998" y="3753996"/>
            <a:ext cx="0" cy="739302"/>
          </a:xfrm>
          <a:prstGeom prst="straightConnector1">
            <a:avLst/>
          </a:prstGeom>
          <a:noFill/>
          <a:ln w="57150" cap="flat" cmpd="sng" algn="ctr">
            <a:solidFill>
              <a:sysClr val="windowText" lastClr="000000"/>
            </a:solidFill>
            <a:prstDash val="solid"/>
            <a:miter lim="800000"/>
            <a:tailEnd type="triangle"/>
          </a:ln>
          <a:effectLst/>
        </p:spPr>
      </p:cxnSp>
      <p:sp>
        <p:nvSpPr>
          <p:cNvPr id="9" name="ZoneTexte 8">
            <a:extLst>
              <a:ext uri="{FF2B5EF4-FFF2-40B4-BE49-F238E27FC236}">
                <a16:creationId xmlns:a16="http://schemas.microsoft.com/office/drawing/2014/main" id="{1727960A-DB54-0A7A-8AC3-FDFDC050F914}"/>
              </a:ext>
            </a:extLst>
          </p:cNvPr>
          <p:cNvSpPr txBox="1"/>
          <p:nvPr/>
        </p:nvSpPr>
        <p:spPr>
          <a:xfrm>
            <a:off x="111754" y="3265351"/>
            <a:ext cx="2976083" cy="523220"/>
          </a:xfrm>
          <a:prstGeom prst="rect">
            <a:avLst/>
          </a:prstGeom>
          <a:no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800" b="1" i="0" u="none" strike="noStrike" kern="0" cap="none" spc="0" normalizeH="0" baseline="0" noProof="0" dirty="0">
                <a:ln>
                  <a:noFill/>
                </a:ln>
                <a:solidFill>
                  <a:srgbClr val="C00000"/>
                </a:solidFill>
                <a:effectLst/>
                <a:uLnTx/>
                <a:uFillTx/>
                <a:latin typeface="Calibri" panose="020F0502020204030204"/>
              </a:rPr>
              <a:t>Action mécanique</a:t>
            </a:r>
          </a:p>
        </p:txBody>
      </p:sp>
      <p:sp>
        <p:nvSpPr>
          <p:cNvPr id="10" name="ZoneTexte 9">
            <a:extLst>
              <a:ext uri="{FF2B5EF4-FFF2-40B4-BE49-F238E27FC236}">
                <a16:creationId xmlns:a16="http://schemas.microsoft.com/office/drawing/2014/main" id="{57F9830A-D211-3C77-4C99-7EF766E2AAAE}"/>
              </a:ext>
            </a:extLst>
          </p:cNvPr>
          <p:cNvSpPr txBox="1"/>
          <p:nvPr/>
        </p:nvSpPr>
        <p:spPr>
          <a:xfrm>
            <a:off x="6984474" y="1993214"/>
            <a:ext cx="3106641" cy="523220"/>
          </a:xfrm>
          <a:prstGeom prst="rect">
            <a:avLst/>
          </a:prstGeom>
          <a:no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800" b="1" i="0" u="none" strike="noStrike" kern="0" cap="none" spc="0" normalizeH="0" baseline="0" noProof="0" dirty="0">
                <a:ln>
                  <a:noFill/>
                </a:ln>
                <a:solidFill>
                  <a:srgbClr val="C00000"/>
                </a:solidFill>
                <a:effectLst/>
                <a:uLnTx/>
                <a:uFillTx/>
                <a:latin typeface="Calibri" panose="020F0502020204030204"/>
              </a:rPr>
              <a:t>Action chimique</a:t>
            </a:r>
          </a:p>
        </p:txBody>
      </p:sp>
      <p:cxnSp>
        <p:nvCxnSpPr>
          <p:cNvPr id="11" name="Connecteur droit avec flèche 10">
            <a:extLst>
              <a:ext uri="{FF2B5EF4-FFF2-40B4-BE49-F238E27FC236}">
                <a16:creationId xmlns:a16="http://schemas.microsoft.com/office/drawing/2014/main" id="{57702786-B402-D2AC-FFB3-4C343BDE2244}"/>
              </a:ext>
            </a:extLst>
          </p:cNvPr>
          <p:cNvCxnSpPr>
            <a:cxnSpLocks/>
          </p:cNvCxnSpPr>
          <p:nvPr/>
        </p:nvCxnSpPr>
        <p:spPr>
          <a:xfrm>
            <a:off x="8590622" y="2428476"/>
            <a:ext cx="0" cy="778612"/>
          </a:xfrm>
          <a:prstGeom prst="straightConnector1">
            <a:avLst/>
          </a:prstGeom>
          <a:noFill/>
          <a:ln w="57150" cap="flat" cmpd="sng" algn="ctr">
            <a:solidFill>
              <a:sysClr val="windowText" lastClr="000000"/>
            </a:solidFill>
            <a:prstDash val="solid"/>
            <a:miter lim="800000"/>
            <a:tailEnd type="triangle"/>
          </a:ln>
          <a:effectLst/>
        </p:spPr>
      </p:cxnSp>
      <p:sp>
        <p:nvSpPr>
          <p:cNvPr id="12" name="ZoneTexte 11">
            <a:extLst>
              <a:ext uri="{FF2B5EF4-FFF2-40B4-BE49-F238E27FC236}">
                <a16:creationId xmlns:a16="http://schemas.microsoft.com/office/drawing/2014/main" id="{B047CF56-F91E-F51C-050F-7C49FC6CA0DD}"/>
              </a:ext>
            </a:extLst>
          </p:cNvPr>
          <p:cNvSpPr txBox="1"/>
          <p:nvPr/>
        </p:nvSpPr>
        <p:spPr>
          <a:xfrm>
            <a:off x="9234435" y="5762741"/>
            <a:ext cx="2743252" cy="830997"/>
          </a:xfrm>
          <a:prstGeom prst="rect">
            <a:avLst/>
          </a:prstGeom>
          <a:noFill/>
          <a:ln>
            <a:solidFill>
              <a:srgbClr val="00345D"/>
            </a:solidFill>
          </a:ln>
        </p:spPr>
        <p:txBody>
          <a:bodyPr wrap="square">
            <a:spAutoFit/>
          </a:bodyPr>
          <a:lstStyle>
            <a:defPPr>
              <a:defRPr lang="fr-FR"/>
            </a:defPPr>
            <a:lvl1pPr algn="ctr">
              <a:defRPr sz="2400" b="1">
                <a:solidFill>
                  <a:srgbClr val="002060"/>
                </a:solidFill>
                <a:latin typeface="Calibri"/>
                <a:ea typeface="Calibri"/>
                <a:cs typeface="Calibri"/>
              </a:defRPr>
            </a:lvl1pPr>
          </a:lstStyle>
          <a:p>
            <a:r>
              <a:rPr lang="fr-FR" noProof="0" dirty="0"/>
              <a:t>Aspect des aliments</a:t>
            </a:r>
          </a:p>
          <a:p>
            <a:r>
              <a:rPr lang="fr-FR" noProof="0" dirty="0"/>
              <a:t> dans l’estomac</a:t>
            </a:r>
          </a:p>
        </p:txBody>
      </p:sp>
      <p:sp>
        <p:nvSpPr>
          <p:cNvPr id="23" name="ZoneTexte 22">
            <a:extLst>
              <a:ext uri="{FF2B5EF4-FFF2-40B4-BE49-F238E27FC236}">
                <a16:creationId xmlns:a16="http://schemas.microsoft.com/office/drawing/2014/main" id="{9A7CBCDE-C825-14F6-81D8-7343BD28682F}"/>
              </a:ext>
            </a:extLst>
          </p:cNvPr>
          <p:cNvSpPr txBox="1"/>
          <p:nvPr/>
        </p:nvSpPr>
        <p:spPr>
          <a:xfrm>
            <a:off x="4219307" y="5372879"/>
            <a:ext cx="2517456" cy="461665"/>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lvl="0" algn="ctr">
              <a:defRPr sz="2400" b="1">
                <a:solidFill>
                  <a:schemeClr val="bg1"/>
                </a:solidFill>
                <a:latin typeface="Calibri" panose="020F0502020204030204" pitchFamily="34" charset="0"/>
                <a:ea typeface="Calibri"/>
                <a:cs typeface="Calibri" panose="020F050202020403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noProof="0" dirty="0"/>
              <a:t>Résultat :Chyme</a:t>
            </a:r>
          </a:p>
        </p:txBody>
      </p:sp>
      <p:sp>
        <p:nvSpPr>
          <p:cNvPr id="24" name="Ellipse 23">
            <a:extLst>
              <a:ext uri="{FF2B5EF4-FFF2-40B4-BE49-F238E27FC236}">
                <a16:creationId xmlns:a16="http://schemas.microsoft.com/office/drawing/2014/main" id="{D46F4D6F-6832-B70E-AD1B-8733F390574E}"/>
              </a:ext>
            </a:extLst>
          </p:cNvPr>
          <p:cNvSpPr/>
          <p:nvPr/>
        </p:nvSpPr>
        <p:spPr>
          <a:xfrm>
            <a:off x="7065554" y="5252999"/>
            <a:ext cx="141160" cy="100800"/>
          </a:xfrm>
          <a:prstGeom prst="ellipse">
            <a:avLst/>
          </a:prstGeom>
          <a:solidFill>
            <a:srgbClr val="FDE2CC"/>
          </a:solidFill>
          <a:ln w="12700" cap="flat" cmpd="sng" algn="ctr">
            <a:solidFill>
              <a:srgbClr val="FCE4CC"/>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nvGrpSpPr>
          <p:cNvPr id="25" name="Groupe 24">
            <a:extLst>
              <a:ext uri="{FF2B5EF4-FFF2-40B4-BE49-F238E27FC236}">
                <a16:creationId xmlns:a16="http://schemas.microsoft.com/office/drawing/2014/main" id="{CA5BC163-9E9E-2519-90AA-22182205511C}"/>
              </a:ext>
            </a:extLst>
          </p:cNvPr>
          <p:cNvGrpSpPr/>
          <p:nvPr/>
        </p:nvGrpSpPr>
        <p:grpSpPr>
          <a:xfrm>
            <a:off x="7532754" y="4856639"/>
            <a:ext cx="30960" cy="20520"/>
            <a:chOff x="7416640" y="5293200"/>
            <a:chExt cx="30960" cy="20520"/>
          </a:xfrm>
        </p:grpSpPr>
        <mc:AlternateContent xmlns:mc="http://schemas.openxmlformats.org/markup-compatibility/2006" xmlns:p14="http://schemas.microsoft.com/office/powerpoint/2010/main">
          <mc:Choice Requires="p14">
            <p:contentPart p14:bwMode="auto" r:id="rId3">
              <p14:nvContentPartPr>
                <p14:cNvPr id="26" name="Encre 25">
                  <a:extLst>
                    <a:ext uri="{FF2B5EF4-FFF2-40B4-BE49-F238E27FC236}">
                      <a16:creationId xmlns:a16="http://schemas.microsoft.com/office/drawing/2014/main" id="{A84574D2-EED7-9F12-DB8A-0A294A457ECE}"/>
                    </a:ext>
                  </a:extLst>
                </p14:cNvPr>
                <p14:cNvContentPartPr/>
                <p14:nvPr/>
              </p14:nvContentPartPr>
              <p14:xfrm>
                <a:off x="7447240" y="5313360"/>
                <a:ext cx="360" cy="360"/>
              </p14:xfrm>
            </p:contentPart>
          </mc:Choice>
          <mc:Fallback xmlns="">
            <p:pic>
              <p:nvPicPr>
                <p:cNvPr id="34" name="Encre 33">
                  <a:extLst>
                    <a:ext uri="{FF2B5EF4-FFF2-40B4-BE49-F238E27FC236}">
                      <a16:creationId xmlns:a16="http://schemas.microsoft.com/office/drawing/2014/main" id="{BED76404-3235-6B45-DDC9-56367ED22228}"/>
                    </a:ext>
                  </a:extLst>
                </p:cNvPr>
                <p:cNvPicPr/>
                <p:nvPr/>
              </p:nvPicPr>
              <p:blipFill>
                <a:blip r:embed="rId5"/>
                <a:stretch>
                  <a:fillRect/>
                </a:stretch>
              </p:blipFill>
              <p:spPr>
                <a:xfrm>
                  <a:off x="7411240" y="5277720"/>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7" name="Encre 26">
                  <a:extLst>
                    <a:ext uri="{FF2B5EF4-FFF2-40B4-BE49-F238E27FC236}">
                      <a16:creationId xmlns:a16="http://schemas.microsoft.com/office/drawing/2014/main" id="{76076E3B-2637-2EF5-891A-B491E93DE07E}"/>
                    </a:ext>
                  </a:extLst>
                </p14:cNvPr>
                <p14:cNvContentPartPr/>
                <p14:nvPr/>
              </p14:nvContentPartPr>
              <p14:xfrm>
                <a:off x="7416640" y="5293200"/>
                <a:ext cx="360" cy="360"/>
              </p14:xfrm>
            </p:contentPart>
          </mc:Choice>
          <mc:Fallback xmlns="">
            <p:pic>
              <p:nvPicPr>
                <p:cNvPr id="35" name="Encre 34">
                  <a:extLst>
                    <a:ext uri="{FF2B5EF4-FFF2-40B4-BE49-F238E27FC236}">
                      <a16:creationId xmlns:a16="http://schemas.microsoft.com/office/drawing/2014/main" id="{018E8EB9-3F33-43BD-D37B-52FE17298215}"/>
                    </a:ext>
                  </a:extLst>
                </p:cNvPr>
                <p:cNvPicPr/>
                <p:nvPr/>
              </p:nvPicPr>
              <p:blipFill>
                <a:blip r:embed="rId5"/>
                <a:stretch>
                  <a:fillRect/>
                </a:stretch>
              </p:blipFill>
              <p:spPr>
                <a:xfrm>
                  <a:off x="7380640" y="5257560"/>
                  <a:ext cx="72000" cy="72000"/>
                </a:xfrm>
                <a:prstGeom prst="rect">
                  <a:avLst/>
                </a:prstGeom>
              </p:spPr>
            </p:pic>
          </mc:Fallback>
        </mc:AlternateContent>
      </p:grpSp>
      <p:grpSp>
        <p:nvGrpSpPr>
          <p:cNvPr id="28" name="Groupe 27">
            <a:extLst>
              <a:ext uri="{FF2B5EF4-FFF2-40B4-BE49-F238E27FC236}">
                <a16:creationId xmlns:a16="http://schemas.microsoft.com/office/drawing/2014/main" id="{11D3C632-9CB9-E28B-A1B1-378502A59C17}"/>
              </a:ext>
            </a:extLst>
          </p:cNvPr>
          <p:cNvGrpSpPr/>
          <p:nvPr/>
        </p:nvGrpSpPr>
        <p:grpSpPr>
          <a:xfrm>
            <a:off x="6984474" y="5323919"/>
            <a:ext cx="50760" cy="51120"/>
            <a:chOff x="6868360" y="5760480"/>
            <a:chExt cx="50760" cy="51120"/>
          </a:xfrm>
        </p:grpSpPr>
        <mc:AlternateContent xmlns:mc="http://schemas.openxmlformats.org/markup-compatibility/2006" xmlns:p14="http://schemas.microsoft.com/office/powerpoint/2010/main">
          <mc:Choice Requires="p14">
            <p:contentPart p14:bwMode="auto" r:id="rId7">
              <p14:nvContentPartPr>
                <p14:cNvPr id="29" name="Encre 28">
                  <a:extLst>
                    <a:ext uri="{FF2B5EF4-FFF2-40B4-BE49-F238E27FC236}">
                      <a16:creationId xmlns:a16="http://schemas.microsoft.com/office/drawing/2014/main" id="{D9440959-363D-9F59-D8E7-5BA10E0BCA56}"/>
                    </a:ext>
                  </a:extLst>
                </p14:cNvPr>
                <p14:cNvContentPartPr/>
                <p14:nvPr/>
              </p14:nvContentPartPr>
              <p14:xfrm>
                <a:off x="6918760" y="5760480"/>
                <a:ext cx="360" cy="360"/>
              </p14:xfrm>
            </p:contentPart>
          </mc:Choice>
          <mc:Fallback xmlns="">
            <p:pic>
              <p:nvPicPr>
                <p:cNvPr id="39" name="Encre 38">
                  <a:extLst>
                    <a:ext uri="{FF2B5EF4-FFF2-40B4-BE49-F238E27FC236}">
                      <a16:creationId xmlns:a16="http://schemas.microsoft.com/office/drawing/2014/main" id="{B29EE0A5-8FB8-C635-60D2-2581F204C4DB}"/>
                    </a:ext>
                  </a:extLst>
                </p:cNvPr>
                <p:cNvPicPr/>
                <p:nvPr/>
              </p:nvPicPr>
              <p:blipFill>
                <a:blip r:embed="rId5"/>
                <a:stretch>
                  <a:fillRect/>
                </a:stretch>
              </p:blipFill>
              <p:spPr>
                <a:xfrm>
                  <a:off x="6883120" y="5724480"/>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30" name="Encre 29">
                  <a:extLst>
                    <a:ext uri="{FF2B5EF4-FFF2-40B4-BE49-F238E27FC236}">
                      <a16:creationId xmlns:a16="http://schemas.microsoft.com/office/drawing/2014/main" id="{477F904D-1773-DE77-9357-38BCD6B1C9BF}"/>
                    </a:ext>
                  </a:extLst>
                </p14:cNvPr>
                <p14:cNvContentPartPr/>
                <p14:nvPr/>
              </p14:nvContentPartPr>
              <p14:xfrm>
                <a:off x="6868360" y="5809440"/>
                <a:ext cx="2160" cy="2160"/>
              </p14:xfrm>
            </p:contentPart>
          </mc:Choice>
          <mc:Fallback xmlns="">
            <p:pic>
              <p:nvPicPr>
                <p:cNvPr id="40" name="Encre 39">
                  <a:extLst>
                    <a:ext uri="{FF2B5EF4-FFF2-40B4-BE49-F238E27FC236}">
                      <a16:creationId xmlns:a16="http://schemas.microsoft.com/office/drawing/2014/main" id="{A014CA02-D206-71D7-4695-E8AE828290F9}"/>
                    </a:ext>
                  </a:extLst>
                </p:cNvPr>
                <p:cNvPicPr/>
                <p:nvPr/>
              </p:nvPicPr>
              <p:blipFill>
                <a:blip r:embed="rId9"/>
                <a:stretch>
                  <a:fillRect/>
                </a:stretch>
              </p:blipFill>
              <p:spPr>
                <a:xfrm>
                  <a:off x="6832360" y="5773440"/>
                  <a:ext cx="73800" cy="73800"/>
                </a:xfrm>
                <a:prstGeom prst="rect">
                  <a:avLst/>
                </a:prstGeom>
              </p:spPr>
            </p:pic>
          </mc:Fallback>
        </mc:AlternateContent>
      </p:grpSp>
      <p:grpSp>
        <p:nvGrpSpPr>
          <p:cNvPr id="31" name="Groupe 30">
            <a:extLst>
              <a:ext uri="{FF2B5EF4-FFF2-40B4-BE49-F238E27FC236}">
                <a16:creationId xmlns:a16="http://schemas.microsoft.com/office/drawing/2014/main" id="{6F8872E1-ADAC-5562-D636-09AA43637CF8}"/>
              </a:ext>
            </a:extLst>
          </p:cNvPr>
          <p:cNvGrpSpPr/>
          <p:nvPr/>
        </p:nvGrpSpPr>
        <p:grpSpPr>
          <a:xfrm>
            <a:off x="7166994" y="4876799"/>
            <a:ext cx="111960" cy="153000"/>
            <a:chOff x="7050880" y="5313360"/>
            <a:chExt cx="111960" cy="153000"/>
          </a:xfrm>
        </p:grpSpPr>
        <mc:AlternateContent xmlns:mc="http://schemas.openxmlformats.org/markup-compatibility/2006" xmlns:p14="http://schemas.microsoft.com/office/powerpoint/2010/main">
          <mc:Choice Requires="p14">
            <p:contentPart p14:bwMode="auto" r:id="rId10">
              <p14:nvContentPartPr>
                <p14:cNvPr id="32" name="Encre 31">
                  <a:extLst>
                    <a:ext uri="{FF2B5EF4-FFF2-40B4-BE49-F238E27FC236}">
                      <a16:creationId xmlns:a16="http://schemas.microsoft.com/office/drawing/2014/main" id="{E7AAFB12-8205-97CC-3E55-6FD56DDD81AE}"/>
                    </a:ext>
                  </a:extLst>
                </p14:cNvPr>
                <p14:cNvContentPartPr/>
                <p14:nvPr/>
              </p14:nvContentPartPr>
              <p14:xfrm>
                <a:off x="7050880" y="5394720"/>
                <a:ext cx="360" cy="360"/>
              </p14:xfrm>
            </p:contentPart>
          </mc:Choice>
          <mc:Fallback xmlns="">
            <p:pic>
              <p:nvPicPr>
                <p:cNvPr id="37" name="Encre 36">
                  <a:extLst>
                    <a:ext uri="{FF2B5EF4-FFF2-40B4-BE49-F238E27FC236}">
                      <a16:creationId xmlns:a16="http://schemas.microsoft.com/office/drawing/2014/main" id="{BF08233E-907F-11FF-7D5B-7B93917A73EC}"/>
                    </a:ext>
                  </a:extLst>
                </p:cNvPr>
                <p:cNvPicPr/>
                <p:nvPr/>
              </p:nvPicPr>
              <p:blipFill>
                <a:blip r:embed="rId5"/>
                <a:stretch>
                  <a:fillRect/>
                </a:stretch>
              </p:blipFill>
              <p:spPr>
                <a:xfrm>
                  <a:off x="7014880" y="5358720"/>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33" name="Encre 32">
                  <a:extLst>
                    <a:ext uri="{FF2B5EF4-FFF2-40B4-BE49-F238E27FC236}">
                      <a16:creationId xmlns:a16="http://schemas.microsoft.com/office/drawing/2014/main" id="{25C40C8D-E11B-9CA5-8F47-82E71A3EE63E}"/>
                    </a:ext>
                  </a:extLst>
                </p14:cNvPr>
                <p14:cNvContentPartPr/>
                <p14:nvPr/>
              </p14:nvContentPartPr>
              <p14:xfrm>
                <a:off x="7050880" y="5313360"/>
                <a:ext cx="360" cy="360"/>
              </p14:xfrm>
            </p:contentPart>
          </mc:Choice>
          <mc:Fallback xmlns="">
            <p:pic>
              <p:nvPicPr>
                <p:cNvPr id="38" name="Encre 37">
                  <a:extLst>
                    <a:ext uri="{FF2B5EF4-FFF2-40B4-BE49-F238E27FC236}">
                      <a16:creationId xmlns:a16="http://schemas.microsoft.com/office/drawing/2014/main" id="{03349835-A875-C1AA-22CB-F6DFD8AC94A4}"/>
                    </a:ext>
                  </a:extLst>
                </p:cNvPr>
                <p:cNvPicPr/>
                <p:nvPr/>
              </p:nvPicPr>
              <p:blipFill>
                <a:blip r:embed="rId5"/>
                <a:stretch>
                  <a:fillRect/>
                </a:stretch>
              </p:blipFill>
              <p:spPr>
                <a:xfrm>
                  <a:off x="7014880" y="5277720"/>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34" name="Encre 33">
                  <a:extLst>
                    <a:ext uri="{FF2B5EF4-FFF2-40B4-BE49-F238E27FC236}">
                      <a16:creationId xmlns:a16="http://schemas.microsoft.com/office/drawing/2014/main" id="{F8E4799A-62AA-E4A4-F354-0489D3D09673}"/>
                    </a:ext>
                  </a:extLst>
                </p14:cNvPr>
                <p14:cNvContentPartPr/>
                <p14:nvPr/>
              </p14:nvContentPartPr>
              <p14:xfrm>
                <a:off x="7162480" y="5466000"/>
                <a:ext cx="360" cy="360"/>
              </p14:xfrm>
            </p:contentPart>
          </mc:Choice>
          <mc:Fallback xmlns="">
            <p:pic>
              <p:nvPicPr>
                <p:cNvPr id="42" name="Encre 41">
                  <a:extLst>
                    <a:ext uri="{FF2B5EF4-FFF2-40B4-BE49-F238E27FC236}">
                      <a16:creationId xmlns:a16="http://schemas.microsoft.com/office/drawing/2014/main" id="{E2DE9849-C429-1844-66F3-D3577B1C5EB3}"/>
                    </a:ext>
                  </a:extLst>
                </p:cNvPr>
                <p:cNvPicPr/>
                <p:nvPr/>
              </p:nvPicPr>
              <p:blipFill>
                <a:blip r:embed="rId5"/>
                <a:stretch>
                  <a:fillRect/>
                </a:stretch>
              </p:blipFill>
              <p:spPr>
                <a:xfrm>
                  <a:off x="7126840" y="5430360"/>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35" name="Encre 34">
                  <a:extLst>
                    <a:ext uri="{FF2B5EF4-FFF2-40B4-BE49-F238E27FC236}">
                      <a16:creationId xmlns:a16="http://schemas.microsoft.com/office/drawing/2014/main" id="{15B31F1A-64ED-7CDE-4388-11F41AFFFD12}"/>
                    </a:ext>
                  </a:extLst>
                </p14:cNvPr>
                <p14:cNvContentPartPr/>
                <p14:nvPr/>
              </p14:nvContentPartPr>
              <p14:xfrm>
                <a:off x="7071040" y="5435400"/>
                <a:ext cx="360" cy="360"/>
              </p14:xfrm>
            </p:contentPart>
          </mc:Choice>
          <mc:Fallback xmlns="">
            <p:pic>
              <p:nvPicPr>
                <p:cNvPr id="43" name="Encre 42">
                  <a:extLst>
                    <a:ext uri="{FF2B5EF4-FFF2-40B4-BE49-F238E27FC236}">
                      <a16:creationId xmlns:a16="http://schemas.microsoft.com/office/drawing/2014/main" id="{C4EA7E4D-7696-FA40-7F1E-FA68FCEEFAF4}"/>
                    </a:ext>
                  </a:extLst>
                </p:cNvPr>
                <p:cNvPicPr/>
                <p:nvPr/>
              </p:nvPicPr>
              <p:blipFill>
                <a:blip r:embed="rId5"/>
                <a:stretch>
                  <a:fillRect/>
                </a:stretch>
              </p:blipFill>
              <p:spPr>
                <a:xfrm>
                  <a:off x="7035040" y="5399760"/>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36" name="Encre 35">
                  <a:extLst>
                    <a:ext uri="{FF2B5EF4-FFF2-40B4-BE49-F238E27FC236}">
                      <a16:creationId xmlns:a16="http://schemas.microsoft.com/office/drawing/2014/main" id="{97C5EA02-F722-231F-CC02-2ECAC35B0789}"/>
                    </a:ext>
                  </a:extLst>
                </p14:cNvPr>
                <p14:cNvContentPartPr/>
                <p14:nvPr/>
              </p14:nvContentPartPr>
              <p14:xfrm>
                <a:off x="7122160" y="5385000"/>
                <a:ext cx="360" cy="360"/>
              </p14:xfrm>
            </p:contentPart>
          </mc:Choice>
          <mc:Fallback xmlns="">
            <p:pic>
              <p:nvPicPr>
                <p:cNvPr id="44" name="Encre 43">
                  <a:extLst>
                    <a:ext uri="{FF2B5EF4-FFF2-40B4-BE49-F238E27FC236}">
                      <a16:creationId xmlns:a16="http://schemas.microsoft.com/office/drawing/2014/main" id="{FA74A82F-9DFF-4A78-9F28-B364211D5766}"/>
                    </a:ext>
                  </a:extLst>
                </p:cNvPr>
                <p:cNvPicPr/>
                <p:nvPr/>
              </p:nvPicPr>
              <p:blipFill>
                <a:blip r:embed="rId5"/>
                <a:stretch>
                  <a:fillRect/>
                </a:stretch>
              </p:blipFill>
              <p:spPr>
                <a:xfrm>
                  <a:off x="7086520" y="5349000"/>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37" name="Encre 36">
                  <a:extLst>
                    <a:ext uri="{FF2B5EF4-FFF2-40B4-BE49-F238E27FC236}">
                      <a16:creationId xmlns:a16="http://schemas.microsoft.com/office/drawing/2014/main" id="{FC40E6A5-52B9-5F60-9413-3AA848CF609D}"/>
                    </a:ext>
                  </a:extLst>
                </p14:cNvPr>
                <p14:cNvContentPartPr/>
                <p14:nvPr/>
              </p14:nvContentPartPr>
              <p14:xfrm>
                <a:off x="7152040" y="5394720"/>
                <a:ext cx="360" cy="360"/>
              </p14:xfrm>
            </p:contentPart>
          </mc:Choice>
          <mc:Fallback xmlns="">
            <p:pic>
              <p:nvPicPr>
                <p:cNvPr id="46" name="Encre 45">
                  <a:extLst>
                    <a:ext uri="{FF2B5EF4-FFF2-40B4-BE49-F238E27FC236}">
                      <a16:creationId xmlns:a16="http://schemas.microsoft.com/office/drawing/2014/main" id="{DA57B45A-E465-1C14-26F3-33836B5DFDA4}"/>
                    </a:ext>
                  </a:extLst>
                </p:cNvPr>
                <p:cNvPicPr/>
                <p:nvPr/>
              </p:nvPicPr>
              <p:blipFill>
                <a:blip r:embed="rId5"/>
                <a:stretch>
                  <a:fillRect/>
                </a:stretch>
              </p:blipFill>
              <p:spPr>
                <a:xfrm>
                  <a:off x="7116400" y="5358720"/>
                  <a:ext cx="72000" cy="72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6">
            <p14:nvContentPartPr>
              <p14:cNvPr id="38" name="Encre 37">
                <a:extLst>
                  <a:ext uri="{FF2B5EF4-FFF2-40B4-BE49-F238E27FC236}">
                    <a16:creationId xmlns:a16="http://schemas.microsoft.com/office/drawing/2014/main" id="{4C7975FE-CF1D-4364-BC06-5A1572F7817E}"/>
                  </a:ext>
                </a:extLst>
              </p14:cNvPr>
              <p14:cNvContentPartPr/>
              <p14:nvPr/>
            </p14:nvContentPartPr>
            <p14:xfrm>
              <a:off x="7461834" y="5049599"/>
              <a:ext cx="360" cy="360"/>
            </p14:xfrm>
          </p:contentPart>
        </mc:Choice>
        <mc:Fallback xmlns="">
          <p:pic>
            <p:nvPicPr>
              <p:cNvPr id="38" name="Encre 37">
                <a:extLst>
                  <a:ext uri="{FF2B5EF4-FFF2-40B4-BE49-F238E27FC236}">
                    <a16:creationId xmlns:a16="http://schemas.microsoft.com/office/drawing/2014/main" id="{4C7975FE-CF1D-4364-BC06-5A1572F7817E}"/>
                  </a:ext>
                </a:extLst>
              </p:cNvPr>
              <p:cNvPicPr/>
              <p:nvPr/>
            </p:nvPicPr>
            <p:blipFill>
              <a:blip r:embed="rId17"/>
              <a:stretch>
                <a:fillRect/>
              </a:stretch>
            </p:blipFill>
            <p:spPr>
              <a:xfrm>
                <a:off x="7425834" y="5013599"/>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39" name="Encre 38">
                <a:extLst>
                  <a:ext uri="{FF2B5EF4-FFF2-40B4-BE49-F238E27FC236}">
                    <a16:creationId xmlns:a16="http://schemas.microsoft.com/office/drawing/2014/main" id="{3039DE0F-14C6-EEA7-4E98-5765EAC38AFE}"/>
                  </a:ext>
                </a:extLst>
              </p14:cNvPr>
              <p14:cNvContentPartPr/>
              <p14:nvPr/>
            </p14:nvContentPartPr>
            <p14:xfrm>
              <a:off x="7440954" y="5130959"/>
              <a:ext cx="360" cy="360"/>
            </p14:xfrm>
          </p:contentPart>
        </mc:Choice>
        <mc:Fallback xmlns="">
          <p:pic>
            <p:nvPicPr>
              <p:cNvPr id="39" name="Encre 38">
                <a:extLst>
                  <a:ext uri="{FF2B5EF4-FFF2-40B4-BE49-F238E27FC236}">
                    <a16:creationId xmlns:a16="http://schemas.microsoft.com/office/drawing/2014/main" id="{3039DE0F-14C6-EEA7-4E98-5765EAC38AFE}"/>
                  </a:ext>
                </a:extLst>
              </p:cNvPr>
              <p:cNvPicPr/>
              <p:nvPr/>
            </p:nvPicPr>
            <p:blipFill>
              <a:blip r:embed="rId17"/>
              <a:stretch>
                <a:fillRect/>
              </a:stretch>
            </p:blipFill>
            <p:spPr>
              <a:xfrm>
                <a:off x="7404954" y="5094959"/>
                <a:ext cx="72000" cy="72000"/>
              </a:xfrm>
              <a:prstGeom prst="rect">
                <a:avLst/>
              </a:prstGeom>
            </p:spPr>
          </p:pic>
        </mc:Fallback>
      </mc:AlternateContent>
      <p:sp>
        <p:nvSpPr>
          <p:cNvPr id="13" name="ZoneTexte 12">
            <a:extLst>
              <a:ext uri="{FF2B5EF4-FFF2-40B4-BE49-F238E27FC236}">
                <a16:creationId xmlns:a16="http://schemas.microsoft.com/office/drawing/2014/main" id="{B6483C75-8443-0EFD-B1E6-9D602A00BD02}"/>
              </a:ext>
            </a:extLst>
          </p:cNvPr>
          <p:cNvSpPr txBox="1"/>
          <p:nvPr/>
        </p:nvSpPr>
        <p:spPr>
          <a:xfrm>
            <a:off x="3295024" y="5852571"/>
            <a:ext cx="4408621" cy="830997"/>
          </a:xfrm>
          <a:prstGeom prst="rect">
            <a:avLst/>
          </a:prstGeom>
          <a:noFill/>
        </p:spPr>
        <p:txBody>
          <a:bodyPr wrap="square" rtlCol="0">
            <a:spAutoFit/>
          </a:bodyPr>
          <a:lstStyle/>
          <a:p>
            <a:pPr algn="ctr"/>
            <a:r>
              <a:rPr lang="fr-FR" sz="2400" noProof="0" dirty="0">
                <a:latin typeface="Calibri" panose="020F0502020204030204" pitchFamily="34" charset="0"/>
                <a:cs typeface="Calibri" panose="020F0502020204030204" pitchFamily="34" charset="0"/>
              </a:rPr>
              <a:t>Mélange des enzymes et des aliments en cours de digestion</a:t>
            </a:r>
          </a:p>
        </p:txBody>
      </p:sp>
      <p:cxnSp>
        <p:nvCxnSpPr>
          <p:cNvPr id="15" name="Connecteur droit 14">
            <a:extLst>
              <a:ext uri="{FF2B5EF4-FFF2-40B4-BE49-F238E27FC236}">
                <a16:creationId xmlns:a16="http://schemas.microsoft.com/office/drawing/2014/main" id="{8D84B242-74FA-6FCE-28D1-25DB1A691C30}"/>
              </a:ext>
            </a:extLst>
          </p:cNvPr>
          <p:cNvCxnSpPr>
            <a:cxnSpLocks/>
          </p:cNvCxnSpPr>
          <p:nvPr/>
        </p:nvCxnSpPr>
        <p:spPr>
          <a:xfrm>
            <a:off x="2629191" y="4673148"/>
            <a:ext cx="3208901" cy="0"/>
          </a:xfrm>
          <a:prstGeom prst="line">
            <a:avLst/>
          </a:prstGeom>
          <a:noFill/>
          <a:ln w="38100" cap="flat" cmpd="sng" algn="ctr">
            <a:solidFill>
              <a:schemeClr val="accent4"/>
            </a:solidFill>
            <a:prstDash val="solid"/>
            <a:miter lim="800000"/>
            <a:tailEnd type="stealth" w="lg" len="lg"/>
          </a:ln>
          <a:effectLst/>
        </p:spPr>
      </p:cxnSp>
      <p:cxnSp>
        <p:nvCxnSpPr>
          <p:cNvPr id="17" name="Connecteur droit 16">
            <a:extLst>
              <a:ext uri="{FF2B5EF4-FFF2-40B4-BE49-F238E27FC236}">
                <a16:creationId xmlns:a16="http://schemas.microsoft.com/office/drawing/2014/main" id="{78A24C66-92C8-4D61-431B-71B1EFB701F7}"/>
              </a:ext>
            </a:extLst>
          </p:cNvPr>
          <p:cNvCxnSpPr>
            <a:cxnSpLocks/>
            <a:stCxn id="6" idx="1"/>
          </p:cNvCxnSpPr>
          <p:nvPr/>
        </p:nvCxnSpPr>
        <p:spPr>
          <a:xfrm flipH="1">
            <a:off x="6010336" y="3633174"/>
            <a:ext cx="1679751" cy="1071178"/>
          </a:xfrm>
          <a:prstGeom prst="line">
            <a:avLst/>
          </a:prstGeom>
          <a:noFill/>
          <a:ln w="38100" cap="flat" cmpd="sng" algn="ctr">
            <a:solidFill>
              <a:schemeClr val="accent4"/>
            </a:solidFill>
            <a:prstDash val="solid"/>
            <a:miter lim="800000"/>
            <a:tailEnd type="stealth" w="lg" len="lg"/>
          </a:ln>
          <a:effectLst/>
        </p:spPr>
      </p:cxnSp>
      <p:grpSp>
        <p:nvGrpSpPr>
          <p:cNvPr id="69" name="Groupe 68">
            <a:extLst>
              <a:ext uri="{FF2B5EF4-FFF2-40B4-BE49-F238E27FC236}">
                <a16:creationId xmlns:a16="http://schemas.microsoft.com/office/drawing/2014/main" id="{12A2A282-6859-A9BD-2AD6-09B52DADCCC1}"/>
              </a:ext>
            </a:extLst>
          </p:cNvPr>
          <p:cNvGrpSpPr/>
          <p:nvPr/>
        </p:nvGrpSpPr>
        <p:grpSpPr>
          <a:xfrm>
            <a:off x="5636937" y="3514911"/>
            <a:ext cx="6190004" cy="2335478"/>
            <a:chOff x="5636937" y="3514911"/>
            <a:chExt cx="6190004" cy="2335478"/>
          </a:xfrm>
        </p:grpSpPr>
        <p:cxnSp>
          <p:nvCxnSpPr>
            <p:cNvPr id="20" name="Connecteur droit 19">
              <a:extLst>
                <a:ext uri="{FF2B5EF4-FFF2-40B4-BE49-F238E27FC236}">
                  <a16:creationId xmlns:a16="http://schemas.microsoft.com/office/drawing/2014/main" id="{F764A3A1-7A08-108D-A168-E7BF79A8EA31}"/>
                </a:ext>
              </a:extLst>
            </p:cNvPr>
            <p:cNvCxnSpPr>
              <a:cxnSpLocks/>
              <a:endCxn id="60" idx="5"/>
            </p:cNvCxnSpPr>
            <p:nvPr/>
          </p:nvCxnSpPr>
          <p:spPr>
            <a:xfrm flipH="1" flipV="1">
              <a:off x="5848965" y="5151725"/>
              <a:ext cx="4752046" cy="575860"/>
            </a:xfrm>
            <a:prstGeom prst="line">
              <a:avLst/>
            </a:prstGeom>
            <a:ln w="38100">
              <a:solidFill>
                <a:schemeClr val="accent2">
                  <a:lumMod val="60000"/>
                  <a:lumOff val="40000"/>
                </a:schemeClr>
              </a:solidFill>
              <a:prstDash val="lgDash"/>
            </a:ln>
          </p:spPr>
          <p:style>
            <a:lnRef idx="2">
              <a:schemeClr val="accent1"/>
            </a:lnRef>
            <a:fillRef idx="0">
              <a:schemeClr val="accent1"/>
            </a:fillRef>
            <a:effectRef idx="1">
              <a:schemeClr val="accent1"/>
            </a:effectRef>
            <a:fontRef idx="minor">
              <a:schemeClr val="tx1"/>
            </a:fontRef>
          </p:style>
        </p:cxnSp>
        <p:cxnSp>
          <p:nvCxnSpPr>
            <p:cNvPr id="21" name="Connecteur droit 20">
              <a:extLst>
                <a:ext uri="{FF2B5EF4-FFF2-40B4-BE49-F238E27FC236}">
                  <a16:creationId xmlns:a16="http://schemas.microsoft.com/office/drawing/2014/main" id="{B79B1F32-3281-D03A-D35A-2B6BDAF1BD1F}"/>
                </a:ext>
              </a:extLst>
            </p:cNvPr>
            <p:cNvCxnSpPr>
              <a:cxnSpLocks/>
              <a:endCxn id="60" idx="7"/>
            </p:cNvCxnSpPr>
            <p:nvPr/>
          </p:nvCxnSpPr>
          <p:spPr>
            <a:xfrm flipH="1">
              <a:off x="5848965" y="3959076"/>
              <a:ext cx="4752046" cy="1018997"/>
            </a:xfrm>
            <a:prstGeom prst="line">
              <a:avLst/>
            </a:prstGeom>
            <a:ln w="38100">
              <a:solidFill>
                <a:schemeClr val="accent2">
                  <a:lumMod val="60000"/>
                  <a:lumOff val="40000"/>
                </a:schemeClr>
              </a:solidFill>
              <a:prstDash val="lgDash"/>
            </a:ln>
          </p:spPr>
          <p:style>
            <a:lnRef idx="2">
              <a:schemeClr val="accent1"/>
            </a:lnRef>
            <a:fillRef idx="0">
              <a:schemeClr val="accent1"/>
            </a:fillRef>
            <a:effectRef idx="1">
              <a:schemeClr val="accent1"/>
            </a:effectRef>
            <a:fontRef idx="minor">
              <a:schemeClr val="tx1"/>
            </a:fontRef>
          </p:style>
        </p:cxnSp>
        <p:sp>
          <p:nvSpPr>
            <p:cNvPr id="60" name="Ellipse 59">
              <a:extLst>
                <a:ext uri="{FF2B5EF4-FFF2-40B4-BE49-F238E27FC236}">
                  <a16:creationId xmlns:a16="http://schemas.microsoft.com/office/drawing/2014/main" id="{66210262-D26C-C6AC-5103-08345CD911A1}"/>
                </a:ext>
              </a:extLst>
            </p:cNvPr>
            <p:cNvSpPr/>
            <p:nvPr/>
          </p:nvSpPr>
          <p:spPr>
            <a:xfrm>
              <a:off x="5636937" y="4942109"/>
              <a:ext cx="248406" cy="245580"/>
            </a:xfrm>
            <a:prstGeom prst="ellipse">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pic>
          <p:nvPicPr>
            <p:cNvPr id="40" name="Picture 2">
              <a:extLst>
                <a:ext uri="{FF2B5EF4-FFF2-40B4-BE49-F238E27FC236}">
                  <a16:creationId xmlns:a16="http://schemas.microsoft.com/office/drawing/2014/main" id="{8D078EE2-B555-4DAC-911E-A75D502828A7}"/>
                </a:ext>
              </a:extLst>
            </p:cNvPr>
            <p:cNvPicPr>
              <a:picLocks noChangeAspect="1" noChangeArrowheads="1"/>
            </p:cNvPicPr>
            <p:nvPr/>
          </p:nvPicPr>
          <p:blipFill rotWithShape="1">
            <a:blip r:embed="rId19">
              <a:extLst>
                <a:ext uri="{28A0092B-C50C-407E-A947-70E740481C1C}">
                  <a14:useLocalDpi xmlns:a14="http://schemas.microsoft.com/office/drawing/2010/main" val="0"/>
                </a:ext>
              </a:extLst>
            </a:blip>
            <a:srcRect r="13743"/>
            <a:stretch/>
          </p:blipFill>
          <p:spPr bwMode="auto">
            <a:xfrm>
              <a:off x="9798343" y="3514911"/>
              <a:ext cx="2028598" cy="2335478"/>
            </a:xfrm>
            <a:prstGeom prst="rect">
              <a:avLst/>
            </a:prstGeom>
            <a:noFill/>
            <a:extLst>
              <a:ext uri="{909E8E84-426E-40DD-AFC4-6F175D3DCCD1}">
                <a14:hiddenFill xmlns:a14="http://schemas.microsoft.com/office/drawing/2010/main">
                  <a:solidFill>
                    <a:srgbClr val="FFFFFF"/>
                  </a:solidFill>
                </a14:hiddenFill>
              </a:ext>
            </a:extLst>
          </p:spPr>
        </p:pic>
      </p:grpSp>
      <p:sp>
        <p:nvSpPr>
          <p:cNvPr id="66" name="ZoneTexte 65">
            <a:extLst>
              <a:ext uri="{FF2B5EF4-FFF2-40B4-BE49-F238E27FC236}">
                <a16:creationId xmlns:a16="http://schemas.microsoft.com/office/drawing/2014/main" id="{04BD4A9E-B652-37F4-6F7E-93A3CDD09BAA}"/>
              </a:ext>
            </a:extLst>
          </p:cNvPr>
          <p:cNvSpPr txBox="1"/>
          <p:nvPr/>
        </p:nvSpPr>
        <p:spPr>
          <a:xfrm>
            <a:off x="1801248" y="5232659"/>
            <a:ext cx="2347170" cy="461665"/>
          </a:xfrm>
          <a:prstGeom prst="rect">
            <a:avLst/>
          </a:prstGeom>
          <a:noFill/>
          <a:ln>
            <a:noFill/>
          </a:ln>
        </p:spPr>
        <p:txBody>
          <a:bodyPr wrap="square">
            <a:spAutoFit/>
          </a:bodyPr>
          <a:lstStyle>
            <a:defPPr>
              <a:defRPr lang="fr-FR"/>
            </a:defPPr>
            <a:lvl1pPr algn="ctr">
              <a:defRPr sz="2400" b="1">
                <a:solidFill>
                  <a:srgbClr val="002060"/>
                </a:solidFill>
                <a:latin typeface="Calibri"/>
                <a:ea typeface="Calibri"/>
                <a:cs typeface="Calibri"/>
              </a:defRPr>
            </a:lvl1pPr>
          </a:lstStyle>
          <a:p>
            <a:r>
              <a:rPr lang="fr-FR" noProof="0" dirty="0">
                <a:solidFill>
                  <a:schemeClr val="tx1"/>
                </a:solidFill>
              </a:rPr>
              <a:t>Foie </a:t>
            </a:r>
          </a:p>
        </p:txBody>
      </p:sp>
      <p:cxnSp>
        <p:nvCxnSpPr>
          <p:cNvPr id="68" name="Connecteur droit avec flèche 67">
            <a:extLst>
              <a:ext uri="{FF2B5EF4-FFF2-40B4-BE49-F238E27FC236}">
                <a16:creationId xmlns:a16="http://schemas.microsoft.com/office/drawing/2014/main" id="{C3D1DCB0-2F9F-4F1D-3176-3D1811D8A7E2}"/>
              </a:ext>
            </a:extLst>
          </p:cNvPr>
          <p:cNvCxnSpPr/>
          <p:nvPr/>
        </p:nvCxnSpPr>
        <p:spPr>
          <a:xfrm flipV="1">
            <a:off x="3346101" y="4942109"/>
            <a:ext cx="887540" cy="497546"/>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952608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left)">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up)">
                                      <p:cBhvr>
                                        <p:cTn id="18" dur="500"/>
                                        <p:tgtEl>
                                          <p:spTgt spid="11"/>
                                        </p:tgtEl>
                                      </p:cBhvr>
                                    </p:animEffec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par>
                          <p:cTn id="21" fill="hold">
                            <p:stCondLst>
                              <p:cond delay="500"/>
                            </p:stCondLst>
                            <p:childTnLst>
                              <p:par>
                                <p:cTn id="22" presetID="22" presetClass="entr" presetSubtype="1" fill="hold" nodeType="after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wipe(up)">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69"/>
                                        </p:tgtEl>
                                        <p:attrNameLst>
                                          <p:attrName>style.visibility</p:attrName>
                                        </p:attrNameLst>
                                      </p:cBhvr>
                                      <p:to>
                                        <p:strVal val="visible"/>
                                      </p:to>
                                    </p:set>
                                    <p:animEffect transition="in" filter="wipe(left)">
                                      <p:cBhvr>
                                        <p:cTn id="29" dur="500"/>
                                        <p:tgtEl>
                                          <p:spTgt spid="69"/>
                                        </p:tgtEl>
                                      </p:cBhvr>
                                    </p:animEffect>
                                  </p:childTnLst>
                                </p:cTn>
                              </p:par>
                            </p:childTnLst>
                          </p:cTn>
                        </p:par>
                        <p:par>
                          <p:cTn id="30" fill="hold">
                            <p:stCondLst>
                              <p:cond delay="500"/>
                            </p:stCondLst>
                            <p:childTnLst>
                              <p:par>
                                <p:cTn id="31" presetID="1" presetClass="entr" presetSubtype="0" fill="hold" grpId="0" nodeType="after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2" grpId="0" animBg="1"/>
      <p:bldP spid="23" grpId="0" animBg="1"/>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Picture Placeholder 9" descr="A cartoon of a person working on a plant&#10;&#10;AI-generated content may be incorrect.">
            <a:extLst>
              <a:ext uri="{FF2B5EF4-FFF2-40B4-BE49-F238E27FC236}">
                <a16:creationId xmlns:a16="http://schemas.microsoft.com/office/drawing/2014/main" id="{4AD6A894-977A-5AB6-270A-61E73FD9B5C8}"/>
              </a:ext>
            </a:extLst>
          </p:cNvPr>
          <p:cNvPicPr>
            <a:picLocks noGrp="1" noChangeAspect="1"/>
          </p:cNvPicPr>
          <p:nvPr>
            <p:ph type="pic" sz="quarter" idx="10"/>
          </p:nvPr>
        </p:nvPicPr>
        <p:blipFill>
          <a:blip r:embed="rId2" cstate="hqprint">
            <a:extLst>
              <a:ext uri="{28A0092B-C50C-407E-A947-70E740481C1C}">
                <a14:useLocalDpi xmlns:a14="http://schemas.microsoft.com/office/drawing/2010/main" val="0"/>
              </a:ext>
            </a:extLst>
          </a:blip>
          <a:srcRect l="162" r="162"/>
          <a:stretch>
            <a:fillRect/>
          </a:stretch>
        </p:blipFill>
        <p:spPr/>
      </p:pic>
      <p:pic>
        <p:nvPicPr>
          <p:cNvPr id="12" name="Picture Placeholder 11" descr="A cartoon of kids studying&#10;&#10;AI-generated content may be incorrect.">
            <a:extLst>
              <a:ext uri="{FF2B5EF4-FFF2-40B4-BE49-F238E27FC236}">
                <a16:creationId xmlns:a16="http://schemas.microsoft.com/office/drawing/2014/main" id="{C26EBEDD-C088-BFE1-2C78-1E6364CEC42E}"/>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3935" r="3935"/>
          <a:stretch>
            <a:fillRect/>
          </a:stretch>
        </p:blipFill>
        <p:spPr/>
      </p:pic>
    </p:spTree>
    <p:extLst>
      <p:ext uri="{BB962C8B-B14F-4D97-AF65-F5344CB8AC3E}">
        <p14:creationId xmlns:p14="http://schemas.microsoft.com/office/powerpoint/2010/main" val="27691808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67E090-27C1-25C2-299B-599A29FC6E69}"/>
              </a:ext>
            </a:extLst>
          </p:cNvPr>
          <p:cNvSpPr>
            <a:spLocks noGrp="1"/>
          </p:cNvSpPr>
          <p:nvPr>
            <p:ph type="title"/>
          </p:nvPr>
        </p:nvSpPr>
        <p:spPr/>
        <p:txBody>
          <a:bodyPr/>
          <a:lstStyle/>
          <a:p>
            <a:r>
              <a:rPr lang="fr-FR" sz="1800" noProof="0" dirty="0">
                <a:solidFill>
                  <a:schemeClr val="tx1">
                    <a:lumMod val="50000"/>
                    <a:lumOff val="50000"/>
                  </a:schemeClr>
                </a:solidFill>
              </a:rPr>
              <a:t>Ensuite j’identifie les actions mécaniques et chimique</a:t>
            </a:r>
            <a:r>
              <a:rPr lang="fr-FR" sz="1800" dirty="0">
                <a:solidFill>
                  <a:schemeClr val="tx1">
                    <a:lumMod val="50000"/>
                    <a:lumOff val="50000"/>
                  </a:schemeClr>
                </a:solidFill>
              </a:rPr>
              <a:t>s</a:t>
            </a:r>
            <a:r>
              <a:rPr lang="fr-FR" sz="1800" noProof="0" dirty="0">
                <a:solidFill>
                  <a:schemeClr val="tx1">
                    <a:lumMod val="50000"/>
                    <a:lumOff val="50000"/>
                  </a:schemeClr>
                </a:solidFill>
              </a:rPr>
              <a:t> dans l’intestin grêle.  </a:t>
            </a:r>
          </a:p>
        </p:txBody>
      </p:sp>
      <p:sp>
        <p:nvSpPr>
          <p:cNvPr id="4" name="Espace réservé du contenu 3">
            <a:extLst>
              <a:ext uri="{FF2B5EF4-FFF2-40B4-BE49-F238E27FC236}">
                <a16:creationId xmlns:a16="http://schemas.microsoft.com/office/drawing/2014/main" id="{16659409-6BE7-C45A-0C10-DCFFA40D617B}"/>
              </a:ext>
            </a:extLst>
          </p:cNvPr>
          <p:cNvSpPr>
            <a:spLocks noGrp="1"/>
          </p:cNvSpPr>
          <p:nvPr>
            <p:ph sz="quarter" idx="11"/>
          </p:nvPr>
        </p:nvSpPr>
        <p:spPr/>
        <p:txBody>
          <a:bodyPr/>
          <a:lstStyle/>
          <a:p>
            <a:endParaRPr lang="fr-FR" noProof="0" dirty="0"/>
          </a:p>
        </p:txBody>
      </p:sp>
      <p:pic>
        <p:nvPicPr>
          <p:cNvPr id="6" name="Image 5">
            <a:extLst>
              <a:ext uri="{FF2B5EF4-FFF2-40B4-BE49-F238E27FC236}">
                <a16:creationId xmlns:a16="http://schemas.microsoft.com/office/drawing/2014/main" id="{2C550FC6-98DA-017B-C812-CEFED20D66B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459127" y="1019121"/>
            <a:ext cx="3749116" cy="4301471"/>
          </a:xfrm>
          <a:prstGeom prst="rect">
            <a:avLst/>
          </a:prstGeom>
        </p:spPr>
      </p:pic>
      <p:sp>
        <p:nvSpPr>
          <p:cNvPr id="7" name="ZoneTexte 6">
            <a:extLst>
              <a:ext uri="{FF2B5EF4-FFF2-40B4-BE49-F238E27FC236}">
                <a16:creationId xmlns:a16="http://schemas.microsoft.com/office/drawing/2014/main" id="{B228A7CA-E2F4-2497-E46B-11745583E6D7}"/>
              </a:ext>
            </a:extLst>
          </p:cNvPr>
          <p:cNvSpPr txBox="1"/>
          <p:nvPr/>
        </p:nvSpPr>
        <p:spPr>
          <a:xfrm>
            <a:off x="7208243" y="3453842"/>
            <a:ext cx="3832698" cy="461665"/>
          </a:xfrm>
          <a:prstGeom prst="rect">
            <a:avLst/>
          </a:prstGeom>
          <a:noFill/>
          <a:ln>
            <a:solidFill>
              <a:srgbClr val="00345D"/>
            </a:solidFill>
          </a:ln>
        </p:spPr>
        <p:txBody>
          <a:bodyPr wrap="square">
            <a:spAutoFit/>
          </a:bodyPr>
          <a:lstStyle>
            <a:defPPr>
              <a:defRPr lang="fr-FR"/>
            </a:defPPr>
            <a:lvl1pPr algn="ctr">
              <a:defRPr sz="2400" b="1">
                <a:solidFill>
                  <a:srgbClr val="002060"/>
                </a:solidFill>
                <a:latin typeface="Calibri"/>
                <a:ea typeface="Calibri"/>
                <a:cs typeface="Calibri"/>
              </a:defRPr>
            </a:lvl1pPr>
          </a:lstStyle>
          <a:p>
            <a:r>
              <a:rPr lang="fr-FR" noProof="0" dirty="0"/>
              <a:t>Enzymes de l’intestin grêle  </a:t>
            </a:r>
          </a:p>
        </p:txBody>
      </p:sp>
      <p:sp>
        <p:nvSpPr>
          <p:cNvPr id="8" name="ZoneTexte 7">
            <a:extLst>
              <a:ext uri="{FF2B5EF4-FFF2-40B4-BE49-F238E27FC236}">
                <a16:creationId xmlns:a16="http://schemas.microsoft.com/office/drawing/2014/main" id="{9B271D38-BA3E-5010-148A-24A804A8B1E7}"/>
              </a:ext>
            </a:extLst>
          </p:cNvPr>
          <p:cNvSpPr txBox="1"/>
          <p:nvPr/>
        </p:nvSpPr>
        <p:spPr>
          <a:xfrm>
            <a:off x="7208242" y="3973510"/>
            <a:ext cx="3832697" cy="461665"/>
          </a:xfrm>
          <a:prstGeom prst="rect">
            <a:avLst/>
          </a:prstGeom>
          <a:noFill/>
          <a:ln>
            <a:solidFill>
              <a:srgbClr val="00345D"/>
            </a:solidFill>
          </a:ln>
        </p:spPr>
        <p:txBody>
          <a:bodyPr wrap="square">
            <a:spAutoFit/>
          </a:bodyPr>
          <a:lstStyle>
            <a:defPPr>
              <a:defRPr lang="fr-FR"/>
            </a:defPPr>
            <a:lvl1pPr algn="ctr">
              <a:defRPr sz="2400" b="1">
                <a:solidFill>
                  <a:srgbClr val="002060"/>
                </a:solidFill>
                <a:latin typeface="Calibri"/>
                <a:ea typeface="Calibri"/>
                <a:cs typeface="Calibri"/>
              </a:defRPr>
            </a:lvl1pPr>
          </a:lstStyle>
          <a:p>
            <a:r>
              <a:rPr lang="fr-FR" noProof="0" dirty="0"/>
              <a:t>Enzymes de pancréas  </a:t>
            </a:r>
          </a:p>
        </p:txBody>
      </p:sp>
      <p:sp>
        <p:nvSpPr>
          <p:cNvPr id="9" name="ZoneTexte 8">
            <a:extLst>
              <a:ext uri="{FF2B5EF4-FFF2-40B4-BE49-F238E27FC236}">
                <a16:creationId xmlns:a16="http://schemas.microsoft.com/office/drawing/2014/main" id="{9AC2D537-093D-3BF4-5B64-16B24B8A8F8F}"/>
              </a:ext>
            </a:extLst>
          </p:cNvPr>
          <p:cNvSpPr txBox="1"/>
          <p:nvPr/>
        </p:nvSpPr>
        <p:spPr>
          <a:xfrm>
            <a:off x="1014872" y="3696723"/>
            <a:ext cx="2030048" cy="461665"/>
          </a:xfrm>
          <a:prstGeom prst="rect">
            <a:avLst/>
          </a:prstGeom>
          <a:noFill/>
          <a:ln>
            <a:solidFill>
              <a:srgbClr val="00345D"/>
            </a:solidFill>
          </a:ln>
        </p:spPr>
        <p:txBody>
          <a:bodyPr wrap="square">
            <a:spAutoFit/>
          </a:bodyPr>
          <a:lstStyle>
            <a:defPPr>
              <a:defRPr lang="fr-FR"/>
            </a:defPPr>
            <a:lvl1pPr algn="ctr">
              <a:defRPr sz="2400" b="1">
                <a:solidFill>
                  <a:srgbClr val="002060"/>
                </a:solidFill>
                <a:latin typeface="Calibri"/>
                <a:ea typeface="Calibri"/>
                <a:cs typeface="Calibri"/>
              </a:defRPr>
            </a:lvl1pPr>
          </a:lstStyle>
          <a:p>
            <a:r>
              <a:rPr lang="fr-FR" noProof="0" dirty="0"/>
              <a:t>Mouvement </a:t>
            </a:r>
          </a:p>
        </p:txBody>
      </p:sp>
      <p:sp>
        <p:nvSpPr>
          <p:cNvPr id="10" name="ZoneTexte 9">
            <a:extLst>
              <a:ext uri="{FF2B5EF4-FFF2-40B4-BE49-F238E27FC236}">
                <a16:creationId xmlns:a16="http://schemas.microsoft.com/office/drawing/2014/main" id="{63B21664-E560-A0E9-A91F-1DA31804B00A}"/>
              </a:ext>
            </a:extLst>
          </p:cNvPr>
          <p:cNvSpPr txBox="1"/>
          <p:nvPr/>
        </p:nvSpPr>
        <p:spPr>
          <a:xfrm>
            <a:off x="7563058" y="2287708"/>
            <a:ext cx="2891612" cy="523220"/>
          </a:xfrm>
          <a:prstGeom prst="rect">
            <a:avLst/>
          </a:prstGeom>
          <a:no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800" b="1" i="0" u="none" strike="noStrike" kern="0" cap="none" spc="0" normalizeH="0" baseline="0" noProof="0" dirty="0">
                <a:ln>
                  <a:noFill/>
                </a:ln>
                <a:solidFill>
                  <a:srgbClr val="C00000"/>
                </a:solidFill>
                <a:effectLst/>
                <a:uLnTx/>
                <a:uFillTx/>
                <a:latin typeface="Calibri" panose="020F0502020204030204"/>
              </a:rPr>
              <a:t>Action chimique</a:t>
            </a:r>
          </a:p>
        </p:txBody>
      </p:sp>
      <p:cxnSp>
        <p:nvCxnSpPr>
          <p:cNvPr id="11" name="Connecteur droit avec flèche 10">
            <a:extLst>
              <a:ext uri="{FF2B5EF4-FFF2-40B4-BE49-F238E27FC236}">
                <a16:creationId xmlns:a16="http://schemas.microsoft.com/office/drawing/2014/main" id="{D77EBCF2-E342-BAFD-40AD-061E556CDAC6}"/>
              </a:ext>
            </a:extLst>
          </p:cNvPr>
          <p:cNvCxnSpPr>
            <a:cxnSpLocks/>
          </p:cNvCxnSpPr>
          <p:nvPr/>
        </p:nvCxnSpPr>
        <p:spPr>
          <a:xfrm>
            <a:off x="9008864" y="2799322"/>
            <a:ext cx="0" cy="739302"/>
          </a:xfrm>
          <a:prstGeom prst="straightConnector1">
            <a:avLst/>
          </a:prstGeom>
          <a:noFill/>
          <a:ln w="57150" cap="flat" cmpd="sng" algn="ctr">
            <a:solidFill>
              <a:sysClr val="windowText" lastClr="000000"/>
            </a:solidFill>
            <a:prstDash val="solid"/>
            <a:miter lim="800000"/>
            <a:tailEnd type="triangle"/>
          </a:ln>
          <a:effectLst/>
        </p:spPr>
      </p:cxnSp>
      <p:cxnSp>
        <p:nvCxnSpPr>
          <p:cNvPr id="12" name="Connecteur droit avec flèche 11">
            <a:extLst>
              <a:ext uri="{FF2B5EF4-FFF2-40B4-BE49-F238E27FC236}">
                <a16:creationId xmlns:a16="http://schemas.microsoft.com/office/drawing/2014/main" id="{D9ACC1AD-1D0C-D68F-01EF-4F72443F6982}"/>
              </a:ext>
            </a:extLst>
          </p:cNvPr>
          <p:cNvCxnSpPr>
            <a:cxnSpLocks/>
          </p:cNvCxnSpPr>
          <p:nvPr/>
        </p:nvCxnSpPr>
        <p:spPr>
          <a:xfrm>
            <a:off x="2007069" y="2966932"/>
            <a:ext cx="0" cy="739302"/>
          </a:xfrm>
          <a:prstGeom prst="straightConnector1">
            <a:avLst/>
          </a:prstGeom>
          <a:noFill/>
          <a:ln w="57150" cap="flat" cmpd="sng" algn="ctr">
            <a:solidFill>
              <a:sysClr val="windowText" lastClr="000000"/>
            </a:solidFill>
            <a:prstDash val="solid"/>
            <a:miter lim="800000"/>
            <a:tailEnd type="triangle"/>
          </a:ln>
          <a:effectLst/>
        </p:spPr>
      </p:cxnSp>
      <p:sp>
        <p:nvSpPr>
          <p:cNvPr id="13" name="ZoneTexte 12">
            <a:extLst>
              <a:ext uri="{FF2B5EF4-FFF2-40B4-BE49-F238E27FC236}">
                <a16:creationId xmlns:a16="http://schemas.microsoft.com/office/drawing/2014/main" id="{96D4EC6D-C26E-A040-A0C3-8DA7782BE3D2}"/>
              </a:ext>
            </a:extLst>
          </p:cNvPr>
          <p:cNvSpPr txBox="1"/>
          <p:nvPr/>
        </p:nvSpPr>
        <p:spPr>
          <a:xfrm>
            <a:off x="433900" y="2443712"/>
            <a:ext cx="3146335" cy="523220"/>
          </a:xfrm>
          <a:prstGeom prst="rect">
            <a:avLst/>
          </a:prstGeom>
          <a:no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2800" b="1" i="0" u="none" strike="noStrike" kern="0" cap="none" spc="0" normalizeH="0" baseline="0" noProof="0" dirty="0">
                <a:ln>
                  <a:noFill/>
                </a:ln>
                <a:solidFill>
                  <a:srgbClr val="C00000"/>
                </a:solidFill>
                <a:effectLst/>
                <a:uLnTx/>
                <a:uFillTx/>
                <a:latin typeface="Calibri" panose="020F0502020204030204"/>
              </a:rPr>
              <a:t>Action mécanique</a:t>
            </a:r>
          </a:p>
        </p:txBody>
      </p:sp>
      <p:sp>
        <p:nvSpPr>
          <p:cNvPr id="14" name="ZoneTexte 13">
            <a:extLst>
              <a:ext uri="{FF2B5EF4-FFF2-40B4-BE49-F238E27FC236}">
                <a16:creationId xmlns:a16="http://schemas.microsoft.com/office/drawing/2014/main" id="{2A6AAF4B-09EE-89B0-1E92-DB5B04515D3B}"/>
              </a:ext>
            </a:extLst>
          </p:cNvPr>
          <p:cNvSpPr txBox="1"/>
          <p:nvPr/>
        </p:nvSpPr>
        <p:spPr>
          <a:xfrm>
            <a:off x="3350127" y="5185513"/>
            <a:ext cx="4019950" cy="461665"/>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lvl="0" algn="ctr">
              <a:defRPr sz="2400" b="1">
                <a:solidFill>
                  <a:schemeClr val="bg1"/>
                </a:solidFill>
                <a:latin typeface="Calibri" panose="020F0502020204030204" pitchFamily="34" charset="0"/>
                <a:ea typeface="Calibri"/>
                <a:cs typeface="Calibri" panose="020F050202020403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noProof="0" dirty="0"/>
              <a:t>Résultats : les nutriments</a:t>
            </a:r>
          </a:p>
        </p:txBody>
      </p:sp>
      <p:sp>
        <p:nvSpPr>
          <p:cNvPr id="15" name="ZoneTexte 14">
            <a:extLst>
              <a:ext uri="{FF2B5EF4-FFF2-40B4-BE49-F238E27FC236}">
                <a16:creationId xmlns:a16="http://schemas.microsoft.com/office/drawing/2014/main" id="{10E3F7A7-EE3A-A4CB-60AA-3F37236671A6}"/>
              </a:ext>
            </a:extLst>
          </p:cNvPr>
          <p:cNvSpPr txBox="1"/>
          <p:nvPr/>
        </p:nvSpPr>
        <p:spPr>
          <a:xfrm>
            <a:off x="294605" y="5808170"/>
            <a:ext cx="2990622" cy="830997"/>
          </a:xfrm>
          <a:prstGeom prst="rect">
            <a:avLst/>
          </a:prstGeom>
          <a:noFill/>
          <a:ln>
            <a:solidFill>
              <a:srgbClr val="00345D"/>
            </a:solidFill>
          </a:ln>
        </p:spPr>
        <p:txBody>
          <a:bodyPr wrap="square">
            <a:spAutoFit/>
          </a:bodyPr>
          <a:lstStyle>
            <a:defPPr>
              <a:defRPr lang="fr-FR"/>
            </a:defPPr>
            <a:lvl1pPr algn="ctr">
              <a:defRPr sz="2400" b="1">
                <a:solidFill>
                  <a:srgbClr val="002060"/>
                </a:solidFill>
                <a:latin typeface="Calibri"/>
                <a:ea typeface="Calibri"/>
                <a:cs typeface="Calibri"/>
              </a:defRPr>
            </a:lvl1pPr>
          </a:lstStyle>
          <a:p>
            <a:r>
              <a:rPr lang="fr-FR" noProof="0" dirty="0"/>
              <a:t>Aspect des aliments dans l’intestin grêle</a:t>
            </a:r>
          </a:p>
        </p:txBody>
      </p:sp>
      <p:sp>
        <p:nvSpPr>
          <p:cNvPr id="3" name="ZoneTexte 2">
            <a:extLst>
              <a:ext uri="{FF2B5EF4-FFF2-40B4-BE49-F238E27FC236}">
                <a16:creationId xmlns:a16="http://schemas.microsoft.com/office/drawing/2014/main" id="{D5481928-5EB1-681D-3250-57C7C4EC929F}"/>
              </a:ext>
            </a:extLst>
          </p:cNvPr>
          <p:cNvSpPr txBox="1"/>
          <p:nvPr/>
        </p:nvSpPr>
        <p:spPr>
          <a:xfrm>
            <a:off x="7208240" y="4488399"/>
            <a:ext cx="3832696" cy="461665"/>
          </a:xfrm>
          <a:prstGeom prst="rect">
            <a:avLst/>
          </a:prstGeom>
          <a:noFill/>
          <a:ln>
            <a:solidFill>
              <a:srgbClr val="00345D"/>
            </a:solidFill>
          </a:ln>
        </p:spPr>
        <p:txBody>
          <a:bodyPr wrap="square">
            <a:spAutoFit/>
          </a:bodyPr>
          <a:lstStyle>
            <a:defPPr>
              <a:defRPr lang="fr-FR"/>
            </a:defPPr>
            <a:lvl1pPr algn="ctr">
              <a:defRPr sz="2400" b="1">
                <a:solidFill>
                  <a:srgbClr val="002060"/>
                </a:solidFill>
                <a:latin typeface="Calibri"/>
                <a:ea typeface="Calibri"/>
                <a:cs typeface="Calibri"/>
              </a:defRPr>
            </a:lvl1pPr>
          </a:lstStyle>
          <a:p>
            <a:r>
              <a:rPr lang="fr-FR" noProof="0" dirty="0"/>
              <a:t>La bile</a:t>
            </a:r>
          </a:p>
        </p:txBody>
      </p:sp>
      <p:grpSp>
        <p:nvGrpSpPr>
          <p:cNvPr id="26" name="Groupe 25">
            <a:extLst>
              <a:ext uri="{FF2B5EF4-FFF2-40B4-BE49-F238E27FC236}">
                <a16:creationId xmlns:a16="http://schemas.microsoft.com/office/drawing/2014/main" id="{8C64B2BE-68A1-F4E1-D7BB-D9D9434523BC}"/>
              </a:ext>
            </a:extLst>
          </p:cNvPr>
          <p:cNvGrpSpPr/>
          <p:nvPr/>
        </p:nvGrpSpPr>
        <p:grpSpPr>
          <a:xfrm>
            <a:off x="5566801" y="3458400"/>
            <a:ext cx="1611617" cy="1501712"/>
            <a:chOff x="4983095" y="3439049"/>
            <a:chExt cx="1611617" cy="1501712"/>
          </a:xfrm>
        </p:grpSpPr>
        <p:sp>
          <p:nvSpPr>
            <p:cNvPr id="23" name="Accolade ouvrante 22">
              <a:extLst>
                <a:ext uri="{FF2B5EF4-FFF2-40B4-BE49-F238E27FC236}">
                  <a16:creationId xmlns:a16="http://schemas.microsoft.com/office/drawing/2014/main" id="{02344688-6C3F-0FE0-1A09-8166397A97C6}"/>
                </a:ext>
              </a:extLst>
            </p:cNvPr>
            <p:cNvSpPr/>
            <p:nvPr/>
          </p:nvSpPr>
          <p:spPr>
            <a:xfrm>
              <a:off x="6263971" y="3439049"/>
              <a:ext cx="330741" cy="1501712"/>
            </a:xfrm>
            <a:prstGeom prst="leftBrace">
              <a:avLst>
                <a:gd name="adj1" fmla="val 31863"/>
                <a:gd name="adj2" fmla="val 50000"/>
              </a:avLst>
            </a:prstGeom>
            <a:ln w="28575">
              <a:solidFill>
                <a:srgbClr val="C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noProof="0" dirty="0"/>
            </a:p>
          </p:txBody>
        </p:sp>
        <p:cxnSp>
          <p:nvCxnSpPr>
            <p:cNvPr id="17" name="Connecteur droit 16">
              <a:extLst>
                <a:ext uri="{FF2B5EF4-FFF2-40B4-BE49-F238E27FC236}">
                  <a16:creationId xmlns:a16="http://schemas.microsoft.com/office/drawing/2014/main" id="{79A9447F-5490-A8DB-0FB8-62A0D41E7579}"/>
                </a:ext>
              </a:extLst>
            </p:cNvPr>
            <p:cNvCxnSpPr>
              <a:cxnSpLocks/>
            </p:cNvCxnSpPr>
            <p:nvPr/>
          </p:nvCxnSpPr>
          <p:spPr>
            <a:xfrm flipH="1" flipV="1">
              <a:off x="4983095" y="4179857"/>
              <a:ext cx="1311020" cy="12082"/>
            </a:xfrm>
            <a:prstGeom prst="line">
              <a:avLst/>
            </a:prstGeom>
            <a:noFill/>
            <a:ln w="38100" cap="flat" cmpd="sng" algn="ctr">
              <a:solidFill>
                <a:srgbClr val="C00000"/>
              </a:solidFill>
              <a:prstDash val="solid"/>
              <a:miter lim="800000"/>
              <a:tailEnd type="stealth" w="lg" len="lg"/>
            </a:ln>
            <a:effectLst/>
          </p:spPr>
        </p:cxnSp>
      </p:grpSp>
      <p:sp>
        <p:nvSpPr>
          <p:cNvPr id="24" name="ZoneTexte 23">
            <a:extLst>
              <a:ext uri="{FF2B5EF4-FFF2-40B4-BE49-F238E27FC236}">
                <a16:creationId xmlns:a16="http://schemas.microsoft.com/office/drawing/2014/main" id="{C41E6626-DC00-5E5A-7F6C-E6A9219D6138}"/>
              </a:ext>
            </a:extLst>
          </p:cNvPr>
          <p:cNvSpPr txBox="1"/>
          <p:nvPr/>
        </p:nvSpPr>
        <p:spPr>
          <a:xfrm>
            <a:off x="3546047" y="5694714"/>
            <a:ext cx="7264741" cy="830997"/>
          </a:xfrm>
          <a:prstGeom prst="rect">
            <a:avLst/>
          </a:prstGeom>
          <a:noFill/>
        </p:spPr>
        <p:txBody>
          <a:bodyPr wrap="square">
            <a:spAutoFit/>
          </a:bodyPr>
          <a:lstStyle/>
          <a:p>
            <a:pPr marL="342900" indent="-342900" defTabSz="457200">
              <a:buFont typeface="Arial" panose="020B0604020202020204" pitchFamily="34" charset="0"/>
              <a:buChar char="•"/>
            </a:pPr>
            <a:r>
              <a:rPr lang="fr-FR" sz="2400" noProof="0" dirty="0">
                <a:latin typeface="Calibri" panose="020F0502020204030204"/>
              </a:rPr>
              <a:t>Passe dans le sang</a:t>
            </a:r>
          </a:p>
          <a:p>
            <a:pPr marL="342900" indent="-342900" defTabSz="457200">
              <a:buFont typeface="Arial" panose="020B0604020202020204" pitchFamily="34" charset="0"/>
              <a:buChar char="•"/>
            </a:pPr>
            <a:r>
              <a:rPr lang="fr-FR" sz="2400" noProof="0" dirty="0">
                <a:latin typeface="Calibri" panose="020F0502020204030204"/>
              </a:rPr>
              <a:t>Les aliments non digérés passent dans le gros intestin</a:t>
            </a:r>
          </a:p>
        </p:txBody>
      </p:sp>
      <p:grpSp>
        <p:nvGrpSpPr>
          <p:cNvPr id="36" name="Groupe 35">
            <a:extLst>
              <a:ext uri="{FF2B5EF4-FFF2-40B4-BE49-F238E27FC236}">
                <a16:creationId xmlns:a16="http://schemas.microsoft.com/office/drawing/2014/main" id="{F266FF7D-A699-2FAF-8DCD-7DD341CCCBB8}"/>
              </a:ext>
            </a:extLst>
          </p:cNvPr>
          <p:cNvGrpSpPr/>
          <p:nvPr/>
        </p:nvGrpSpPr>
        <p:grpSpPr>
          <a:xfrm>
            <a:off x="820893" y="3967448"/>
            <a:ext cx="4456712" cy="1866257"/>
            <a:chOff x="820893" y="3967448"/>
            <a:chExt cx="4456712" cy="1866257"/>
          </a:xfrm>
        </p:grpSpPr>
        <p:cxnSp>
          <p:nvCxnSpPr>
            <p:cNvPr id="27" name="Connecteur droit 26">
              <a:extLst>
                <a:ext uri="{FF2B5EF4-FFF2-40B4-BE49-F238E27FC236}">
                  <a16:creationId xmlns:a16="http://schemas.microsoft.com/office/drawing/2014/main" id="{8150BEBE-4003-50C5-DADD-A2BB9EEA80ED}"/>
                </a:ext>
              </a:extLst>
            </p:cNvPr>
            <p:cNvCxnSpPr>
              <a:cxnSpLocks/>
              <a:endCxn id="29" idx="4"/>
            </p:cNvCxnSpPr>
            <p:nvPr/>
          </p:nvCxnSpPr>
          <p:spPr>
            <a:xfrm flipV="1">
              <a:off x="2007069" y="4213028"/>
              <a:ext cx="3146333" cy="1434146"/>
            </a:xfrm>
            <a:prstGeom prst="line">
              <a:avLst/>
            </a:prstGeom>
            <a:ln w="38100">
              <a:solidFill>
                <a:schemeClr val="accent2">
                  <a:lumMod val="60000"/>
                  <a:lumOff val="40000"/>
                </a:schemeClr>
              </a:solidFill>
              <a:prstDash val="lgDash"/>
            </a:ln>
          </p:spPr>
          <p:style>
            <a:lnRef idx="2">
              <a:schemeClr val="accent1"/>
            </a:lnRef>
            <a:fillRef idx="0">
              <a:schemeClr val="accent1"/>
            </a:fillRef>
            <a:effectRef idx="1">
              <a:schemeClr val="accent1"/>
            </a:effectRef>
            <a:fontRef idx="minor">
              <a:schemeClr val="tx1"/>
            </a:fontRef>
          </p:style>
        </p:cxnSp>
        <p:cxnSp>
          <p:nvCxnSpPr>
            <p:cNvPr id="28" name="Connecteur droit 27">
              <a:extLst>
                <a:ext uri="{FF2B5EF4-FFF2-40B4-BE49-F238E27FC236}">
                  <a16:creationId xmlns:a16="http://schemas.microsoft.com/office/drawing/2014/main" id="{B0C583E3-2514-05A4-79BE-2A581CADDB2F}"/>
                </a:ext>
              </a:extLst>
            </p:cNvPr>
            <p:cNvCxnSpPr>
              <a:cxnSpLocks/>
            </p:cNvCxnSpPr>
            <p:nvPr/>
          </p:nvCxnSpPr>
          <p:spPr>
            <a:xfrm flipV="1">
              <a:off x="1487156" y="4006208"/>
              <a:ext cx="3560232" cy="428967"/>
            </a:xfrm>
            <a:prstGeom prst="line">
              <a:avLst/>
            </a:prstGeom>
            <a:ln w="38100">
              <a:solidFill>
                <a:schemeClr val="accent2">
                  <a:lumMod val="60000"/>
                  <a:lumOff val="40000"/>
                </a:schemeClr>
              </a:solidFill>
              <a:prstDash val="lgDash"/>
            </a:ln>
          </p:spPr>
          <p:style>
            <a:lnRef idx="2">
              <a:schemeClr val="accent1"/>
            </a:lnRef>
            <a:fillRef idx="0">
              <a:schemeClr val="accent1"/>
            </a:fillRef>
            <a:effectRef idx="1">
              <a:schemeClr val="accent1"/>
            </a:effectRef>
            <a:fontRef idx="minor">
              <a:schemeClr val="tx1"/>
            </a:fontRef>
          </p:style>
        </p:cxnSp>
        <p:sp>
          <p:nvSpPr>
            <p:cNvPr id="29" name="Ellipse 28">
              <a:extLst>
                <a:ext uri="{FF2B5EF4-FFF2-40B4-BE49-F238E27FC236}">
                  <a16:creationId xmlns:a16="http://schemas.microsoft.com/office/drawing/2014/main" id="{7D9F1C71-8B70-7FD7-6E4D-70F203B5D1DD}"/>
                </a:ext>
              </a:extLst>
            </p:cNvPr>
            <p:cNvSpPr/>
            <p:nvPr/>
          </p:nvSpPr>
          <p:spPr>
            <a:xfrm flipH="1">
              <a:off x="5029199" y="3967448"/>
              <a:ext cx="248406" cy="245580"/>
            </a:xfrm>
            <a:prstGeom prst="ellipse">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pic>
          <p:nvPicPr>
            <p:cNvPr id="16" name="Image 15">
              <a:extLst>
                <a:ext uri="{FF2B5EF4-FFF2-40B4-BE49-F238E27FC236}">
                  <a16:creationId xmlns:a16="http://schemas.microsoft.com/office/drawing/2014/main" id="{2373ABF0-A530-52A8-F191-C7FE53CF03FA}"/>
                </a:ext>
              </a:extLst>
            </p:cNvPr>
            <p:cNvPicPr>
              <a:picLocks noChangeAspect="1"/>
            </p:cNvPicPr>
            <p:nvPr/>
          </p:nvPicPr>
          <p:blipFill>
            <a:blip r:embed="rId3"/>
            <a:stretch>
              <a:fillRect/>
            </a:stretch>
          </p:blipFill>
          <p:spPr>
            <a:xfrm>
              <a:off x="820893" y="4240830"/>
              <a:ext cx="1704268" cy="1592875"/>
            </a:xfrm>
            <a:prstGeom prst="rect">
              <a:avLst/>
            </a:prstGeom>
          </p:spPr>
        </p:pic>
      </p:grpSp>
    </p:spTree>
    <p:extLst>
      <p:ext uri="{BB962C8B-B14F-4D97-AF65-F5344CB8AC3E}">
        <p14:creationId xmlns:p14="http://schemas.microsoft.com/office/powerpoint/2010/main" val="3214599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up)">
                                      <p:cBhvr>
                                        <p:cTn id="15" dur="500"/>
                                        <p:tgtEl>
                                          <p:spTgt spid="11"/>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childTnLst>
                                </p:cTn>
                              </p:par>
                            </p:childTnLst>
                          </p:cTn>
                        </p:par>
                        <p:par>
                          <p:cTn id="22" fill="hold">
                            <p:stCondLst>
                              <p:cond delay="500"/>
                            </p:stCondLst>
                            <p:childTnLst>
                              <p:par>
                                <p:cTn id="23" presetID="22" presetClass="entr" presetSubtype="2" fill="hold" nodeType="after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wipe(right)">
                                      <p:cBhvr>
                                        <p:cTn id="25" dur="500"/>
                                        <p:tgtEl>
                                          <p:spTgt spid="2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nodeType="click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wipe(right)">
                                      <p:cBhvr>
                                        <p:cTn id="30" dur="500"/>
                                        <p:tgtEl>
                                          <p:spTgt spid="36"/>
                                        </p:tgtEl>
                                      </p:cBhvr>
                                    </p:animEffect>
                                  </p:childTnLst>
                                </p:cTn>
                              </p:par>
                            </p:childTnLst>
                          </p:cTn>
                        </p:par>
                        <p:par>
                          <p:cTn id="31" fill="hold">
                            <p:stCondLst>
                              <p:cond delay="500"/>
                            </p:stCondLst>
                            <p:childTnLst>
                              <p:par>
                                <p:cTn id="32" presetID="1" presetClass="entr" presetSubtype="0" fill="hold" grpId="0" nodeType="afterEffect">
                                  <p:stCondLst>
                                    <p:cond delay="0"/>
                                  </p:stCondLst>
                                  <p:childTnLst>
                                    <p:set>
                                      <p:cBhvr>
                                        <p:cTn id="33" dur="1" fill="hold">
                                          <p:stCondLst>
                                            <p:cond delay="0"/>
                                          </p:stCondLst>
                                        </p:cTn>
                                        <p:tgtEl>
                                          <p:spTgt spid="15"/>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4" grpId="0" animBg="1"/>
      <p:bldP spid="15" grpId="0" animBg="1"/>
      <p:bldP spid="3" grpId="0" animBg="1"/>
      <p:bldP spid="2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9D6D0-C5AD-6F4B-E60E-808EB8FE19B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4E32CD6-76D6-42A6-8FEC-40B476AF56F8}"/>
              </a:ext>
            </a:extLst>
          </p:cNvPr>
          <p:cNvSpPr>
            <a:spLocks noGrp="1"/>
          </p:cNvSpPr>
          <p:nvPr>
            <p:ph type="title"/>
          </p:nvPr>
        </p:nvSpPr>
        <p:spPr/>
        <p:txBody>
          <a:bodyPr/>
          <a:lstStyle/>
          <a:p>
            <a:r>
              <a:rPr lang="fr-FR" sz="1800" noProof="0" dirty="0">
                <a:solidFill>
                  <a:schemeClr val="tx1">
                    <a:lumMod val="50000"/>
                    <a:lumOff val="50000"/>
                  </a:schemeClr>
                </a:solidFill>
              </a:rPr>
              <a:t>Enfin, voici ce qui se passe dans le gros intestin.</a:t>
            </a:r>
          </a:p>
        </p:txBody>
      </p:sp>
      <p:sp>
        <p:nvSpPr>
          <p:cNvPr id="4" name="Espace réservé du contenu 3">
            <a:extLst>
              <a:ext uri="{FF2B5EF4-FFF2-40B4-BE49-F238E27FC236}">
                <a16:creationId xmlns:a16="http://schemas.microsoft.com/office/drawing/2014/main" id="{08DC7957-1434-21EC-43C2-54B083F20852}"/>
              </a:ext>
            </a:extLst>
          </p:cNvPr>
          <p:cNvSpPr>
            <a:spLocks noGrp="1"/>
          </p:cNvSpPr>
          <p:nvPr>
            <p:ph sz="quarter" idx="11"/>
          </p:nvPr>
        </p:nvSpPr>
        <p:spPr/>
        <p:txBody>
          <a:bodyPr/>
          <a:lstStyle/>
          <a:p>
            <a:endParaRPr lang="fr-FR" noProof="0" dirty="0"/>
          </a:p>
        </p:txBody>
      </p:sp>
      <p:pic>
        <p:nvPicPr>
          <p:cNvPr id="5" name="Image 4">
            <a:extLst>
              <a:ext uri="{FF2B5EF4-FFF2-40B4-BE49-F238E27FC236}">
                <a16:creationId xmlns:a16="http://schemas.microsoft.com/office/drawing/2014/main" id="{84230AAB-6A12-E846-34A5-F474003BB9B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288713" y="948794"/>
            <a:ext cx="3946158" cy="4527543"/>
          </a:xfrm>
          <a:prstGeom prst="rect">
            <a:avLst/>
          </a:prstGeom>
        </p:spPr>
      </p:pic>
      <p:sp>
        <p:nvSpPr>
          <p:cNvPr id="6" name="ZoneTexte 5">
            <a:extLst>
              <a:ext uri="{FF2B5EF4-FFF2-40B4-BE49-F238E27FC236}">
                <a16:creationId xmlns:a16="http://schemas.microsoft.com/office/drawing/2014/main" id="{018F31B2-9285-6EF6-3987-2560B1FADAA9}"/>
              </a:ext>
            </a:extLst>
          </p:cNvPr>
          <p:cNvSpPr txBox="1"/>
          <p:nvPr/>
        </p:nvSpPr>
        <p:spPr>
          <a:xfrm>
            <a:off x="6854509" y="3609587"/>
            <a:ext cx="3763101" cy="461665"/>
          </a:xfrm>
          <a:prstGeom prst="rect">
            <a:avLst/>
          </a:prstGeom>
          <a:noFill/>
        </p:spPr>
        <p:txBody>
          <a:bodyPr wrap="square" rtlCol="0">
            <a:spAutoFit/>
          </a:bodyPr>
          <a:lstStyle/>
          <a:p>
            <a:pPr marL="342900" marR="0" lvl="0" indent="-342900" defTabSz="4572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2400" b="0" i="0" u="none" strike="noStrike" kern="0" cap="none" spc="0" normalizeH="0" baseline="0" noProof="0" dirty="0">
              <a:ln>
                <a:noFill/>
              </a:ln>
              <a:solidFill>
                <a:prstClr val="black"/>
              </a:solidFill>
              <a:effectLst/>
              <a:uLnTx/>
              <a:uFillTx/>
              <a:latin typeface="Calibri" panose="020F0502020204030204"/>
            </a:endParaRPr>
          </a:p>
        </p:txBody>
      </p:sp>
      <p:sp>
        <p:nvSpPr>
          <p:cNvPr id="7" name="ZoneTexte 6">
            <a:extLst>
              <a:ext uri="{FF2B5EF4-FFF2-40B4-BE49-F238E27FC236}">
                <a16:creationId xmlns:a16="http://schemas.microsoft.com/office/drawing/2014/main" id="{B72593CD-62AA-35FA-3236-501656355663}"/>
              </a:ext>
            </a:extLst>
          </p:cNvPr>
          <p:cNvSpPr txBox="1"/>
          <p:nvPr/>
        </p:nvSpPr>
        <p:spPr>
          <a:xfrm>
            <a:off x="6819089" y="2909773"/>
            <a:ext cx="4299625" cy="2308324"/>
          </a:xfrm>
          <a:prstGeom prst="rect">
            <a:avLst/>
          </a:prstGeom>
          <a:noFill/>
          <a:ln>
            <a:solidFill>
              <a:srgbClr val="00345D"/>
            </a:solidFill>
          </a:ln>
        </p:spPr>
        <p:txBody>
          <a:bodyPr wrap="square">
            <a:spAutoFit/>
          </a:bodyPr>
          <a:lstStyle>
            <a:defPPr>
              <a:defRPr lang="fr-FR"/>
            </a:defPPr>
            <a:lvl1pPr algn="ctr">
              <a:defRPr sz="2400" b="1">
                <a:solidFill>
                  <a:srgbClr val="002060"/>
                </a:solidFill>
                <a:latin typeface="Calibri"/>
                <a:ea typeface="Calibri"/>
                <a:cs typeface="Calibri"/>
              </a:defRPr>
            </a:lvl1pPr>
          </a:lstStyle>
          <a:p>
            <a:pPr algn="l"/>
            <a:r>
              <a:rPr lang="fr-FR" noProof="0" dirty="0"/>
              <a:t>Microbiote: ensemble de microorganismes vivant dans le tube digestif.</a:t>
            </a:r>
          </a:p>
          <a:p>
            <a:pPr algn="l"/>
            <a:r>
              <a:rPr lang="fr-FR" noProof="0" dirty="0"/>
              <a:t>Le microbiote participe à la digestion de certains aliments</a:t>
            </a:r>
          </a:p>
          <a:p>
            <a:pPr algn="l"/>
            <a:r>
              <a:rPr lang="fr-FR" noProof="0" dirty="0"/>
              <a:t>Absorption de l’eau</a:t>
            </a:r>
          </a:p>
        </p:txBody>
      </p:sp>
      <p:sp>
        <p:nvSpPr>
          <p:cNvPr id="8" name="ZoneTexte 7">
            <a:extLst>
              <a:ext uri="{FF2B5EF4-FFF2-40B4-BE49-F238E27FC236}">
                <a16:creationId xmlns:a16="http://schemas.microsoft.com/office/drawing/2014/main" id="{E053BB9E-6B1E-504E-B25F-38156C2B2A21}"/>
              </a:ext>
            </a:extLst>
          </p:cNvPr>
          <p:cNvSpPr txBox="1"/>
          <p:nvPr/>
        </p:nvSpPr>
        <p:spPr>
          <a:xfrm>
            <a:off x="1576352" y="2956694"/>
            <a:ext cx="2030048" cy="461665"/>
          </a:xfrm>
          <a:prstGeom prst="rect">
            <a:avLst/>
          </a:prstGeom>
          <a:noFill/>
          <a:ln>
            <a:solidFill>
              <a:srgbClr val="00345D"/>
            </a:solidFill>
          </a:ln>
        </p:spPr>
        <p:txBody>
          <a:bodyPr wrap="square">
            <a:spAutoFit/>
          </a:bodyPr>
          <a:lstStyle>
            <a:defPPr>
              <a:defRPr lang="fr-FR"/>
            </a:defPPr>
            <a:lvl1pPr algn="ctr">
              <a:defRPr sz="2400" b="1">
                <a:solidFill>
                  <a:srgbClr val="002060"/>
                </a:solidFill>
                <a:latin typeface="Calibri"/>
                <a:ea typeface="Calibri"/>
                <a:cs typeface="Calibri"/>
              </a:defRPr>
            </a:lvl1pPr>
          </a:lstStyle>
          <a:p>
            <a:r>
              <a:rPr lang="fr-FR" noProof="0" dirty="0"/>
              <a:t>Mouvement </a:t>
            </a:r>
          </a:p>
        </p:txBody>
      </p:sp>
      <p:sp>
        <p:nvSpPr>
          <p:cNvPr id="9" name="ZoneTexte 8">
            <a:extLst>
              <a:ext uri="{FF2B5EF4-FFF2-40B4-BE49-F238E27FC236}">
                <a16:creationId xmlns:a16="http://schemas.microsoft.com/office/drawing/2014/main" id="{E37EE75B-308B-1356-B245-FA136647FF1A}"/>
              </a:ext>
            </a:extLst>
          </p:cNvPr>
          <p:cNvSpPr txBox="1"/>
          <p:nvPr/>
        </p:nvSpPr>
        <p:spPr>
          <a:xfrm>
            <a:off x="6894403" y="1684058"/>
            <a:ext cx="2891612" cy="523220"/>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fr-FR" sz="2800" b="1" i="0" u="none" strike="noStrike" kern="0" cap="none" spc="0" normalizeH="0" baseline="0" noProof="0" dirty="0">
                <a:ln>
                  <a:noFill/>
                </a:ln>
                <a:solidFill>
                  <a:srgbClr val="C00000"/>
                </a:solidFill>
                <a:effectLst/>
                <a:uLnTx/>
                <a:uFillTx/>
                <a:latin typeface="Calibri" panose="020F0502020204030204"/>
              </a:rPr>
              <a:t>Action chimique</a:t>
            </a:r>
          </a:p>
        </p:txBody>
      </p:sp>
      <p:cxnSp>
        <p:nvCxnSpPr>
          <p:cNvPr id="10" name="Connecteur droit avec flèche 9">
            <a:extLst>
              <a:ext uri="{FF2B5EF4-FFF2-40B4-BE49-F238E27FC236}">
                <a16:creationId xmlns:a16="http://schemas.microsoft.com/office/drawing/2014/main" id="{9F54EA2B-12F7-C949-25CB-685A9848A517}"/>
              </a:ext>
            </a:extLst>
          </p:cNvPr>
          <p:cNvCxnSpPr>
            <a:cxnSpLocks/>
          </p:cNvCxnSpPr>
          <p:nvPr/>
        </p:nvCxnSpPr>
        <p:spPr>
          <a:xfrm>
            <a:off x="8133291" y="2154676"/>
            <a:ext cx="0" cy="739302"/>
          </a:xfrm>
          <a:prstGeom prst="straightConnector1">
            <a:avLst/>
          </a:prstGeom>
          <a:noFill/>
          <a:ln w="57150" cap="flat" cmpd="sng" algn="ctr">
            <a:solidFill>
              <a:sysClr val="windowText" lastClr="000000"/>
            </a:solidFill>
            <a:prstDash val="solid"/>
            <a:miter lim="800000"/>
            <a:tailEnd type="triangle"/>
          </a:ln>
          <a:effectLst/>
        </p:spPr>
      </p:cxnSp>
      <p:cxnSp>
        <p:nvCxnSpPr>
          <p:cNvPr id="11" name="Connecteur droit avec flèche 10">
            <a:extLst>
              <a:ext uri="{FF2B5EF4-FFF2-40B4-BE49-F238E27FC236}">
                <a16:creationId xmlns:a16="http://schemas.microsoft.com/office/drawing/2014/main" id="{04741B1B-A0D3-9A06-C6FC-C6C52B9B1317}"/>
              </a:ext>
            </a:extLst>
          </p:cNvPr>
          <p:cNvCxnSpPr>
            <a:cxnSpLocks/>
          </p:cNvCxnSpPr>
          <p:nvPr/>
        </p:nvCxnSpPr>
        <p:spPr>
          <a:xfrm>
            <a:off x="2591376" y="2237986"/>
            <a:ext cx="0" cy="739302"/>
          </a:xfrm>
          <a:prstGeom prst="straightConnector1">
            <a:avLst/>
          </a:prstGeom>
          <a:noFill/>
          <a:ln w="57150" cap="flat" cmpd="sng" algn="ctr">
            <a:solidFill>
              <a:sysClr val="windowText" lastClr="000000"/>
            </a:solidFill>
            <a:prstDash val="solid"/>
            <a:miter lim="800000"/>
            <a:tailEnd type="triangle"/>
          </a:ln>
          <a:effectLst/>
        </p:spPr>
      </p:cxnSp>
      <p:sp>
        <p:nvSpPr>
          <p:cNvPr id="12" name="ZoneTexte 11">
            <a:extLst>
              <a:ext uri="{FF2B5EF4-FFF2-40B4-BE49-F238E27FC236}">
                <a16:creationId xmlns:a16="http://schemas.microsoft.com/office/drawing/2014/main" id="{A026BF8D-8BF4-CBA5-6F6C-36D872EC6B60}"/>
              </a:ext>
            </a:extLst>
          </p:cNvPr>
          <p:cNvSpPr txBox="1"/>
          <p:nvPr/>
        </p:nvSpPr>
        <p:spPr>
          <a:xfrm>
            <a:off x="1167320" y="1707727"/>
            <a:ext cx="3146335" cy="523220"/>
          </a:xfrm>
          <a:prstGeom prst="rect">
            <a:avLst/>
          </a:prstGeom>
          <a:noFill/>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fr-FR" sz="2800" b="1" i="0" u="none" strike="noStrike" kern="0" cap="none" spc="0" normalizeH="0" baseline="0" noProof="0" dirty="0">
                <a:ln>
                  <a:noFill/>
                </a:ln>
                <a:solidFill>
                  <a:srgbClr val="C00000"/>
                </a:solidFill>
                <a:effectLst/>
                <a:uLnTx/>
                <a:uFillTx/>
                <a:latin typeface="Calibri" panose="020F0502020204030204"/>
              </a:rPr>
              <a:t>Action mécanique</a:t>
            </a:r>
          </a:p>
        </p:txBody>
      </p:sp>
    </p:spTree>
    <p:extLst>
      <p:ext uri="{BB962C8B-B14F-4D97-AF65-F5344CB8AC3E}">
        <p14:creationId xmlns:p14="http://schemas.microsoft.com/office/powerpoint/2010/main" val="20912397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up)">
                                      <p:cBhvr>
                                        <p:cTn id="15" dur="500"/>
                                        <p:tgtEl>
                                          <p:spTgt spid="10"/>
                                        </p:tgtEl>
                                      </p:cBhvr>
                                    </p:animEffect>
                                  </p:childTnLst>
                                </p:cTn>
                              </p:par>
                            </p:childTnLst>
                          </p:cTn>
                        </p:par>
                        <p:par>
                          <p:cTn id="16" fill="hold">
                            <p:stCondLst>
                              <p:cond delay="500"/>
                            </p:stCondLst>
                            <p:childTnLst>
                              <p:par>
                                <p:cTn id="17" presetID="1"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85D229-EAE9-5FD3-BCF7-7D2BB52EF923}"/>
              </a:ext>
            </a:extLst>
          </p:cNvPr>
          <p:cNvSpPr>
            <a:spLocks noGrp="1"/>
          </p:cNvSpPr>
          <p:nvPr>
            <p:ph type="title"/>
          </p:nvPr>
        </p:nvSpPr>
        <p:spPr/>
        <p:txBody>
          <a:bodyPr/>
          <a:lstStyle/>
          <a:p>
            <a:r>
              <a:rPr lang="fr-FR" sz="1800" noProof="0" dirty="0">
                <a:solidFill>
                  <a:schemeClr val="tx1">
                    <a:lumMod val="50000"/>
                    <a:lumOff val="50000"/>
                  </a:schemeClr>
                </a:solidFill>
              </a:rPr>
              <a:t>Récapitulons </a:t>
            </a:r>
          </a:p>
        </p:txBody>
      </p:sp>
      <p:sp>
        <p:nvSpPr>
          <p:cNvPr id="4" name="Espace réservé du contenu 3">
            <a:extLst>
              <a:ext uri="{FF2B5EF4-FFF2-40B4-BE49-F238E27FC236}">
                <a16:creationId xmlns:a16="http://schemas.microsoft.com/office/drawing/2014/main" id="{FBAC5B20-B075-39D9-148A-8E8C43E18474}"/>
              </a:ext>
            </a:extLst>
          </p:cNvPr>
          <p:cNvSpPr>
            <a:spLocks noGrp="1"/>
          </p:cNvSpPr>
          <p:nvPr>
            <p:ph sz="quarter" idx="11"/>
          </p:nvPr>
        </p:nvSpPr>
        <p:spPr>
          <a:xfrm>
            <a:off x="845462" y="580789"/>
            <a:ext cx="11125714" cy="267549"/>
          </a:xfrm>
        </p:spPr>
        <p:txBody>
          <a:bodyPr/>
          <a:lstStyle/>
          <a:p>
            <a:pPr marL="0"/>
            <a:r>
              <a:rPr lang="fr-FR" sz="1100" noProof="0" dirty="0">
                <a:solidFill>
                  <a:schemeClr val="tx1">
                    <a:lumMod val="50000"/>
                    <a:lumOff val="50000"/>
                  </a:schemeClr>
                </a:solidFill>
              </a:rPr>
              <a:t>Donner des exemples pour concrétiser la relation entre la digestion mécanique et la digestion chimique</a:t>
            </a:r>
            <a:r>
              <a:rPr lang="fr-FR" sz="1100" b="1" noProof="0" dirty="0">
                <a:solidFill>
                  <a:schemeClr val="tx1">
                    <a:lumMod val="50000"/>
                    <a:lumOff val="50000"/>
                  </a:schemeClr>
                </a:solidFill>
              </a:rPr>
              <a:t>. Par exemple </a:t>
            </a:r>
            <a:r>
              <a:rPr lang="fr-FR" sz="1100" noProof="0" dirty="0">
                <a:solidFill>
                  <a:schemeClr val="tx1">
                    <a:lumMod val="50000"/>
                    <a:lumOff val="50000"/>
                  </a:schemeClr>
                </a:solidFill>
              </a:rPr>
              <a:t>: le brassage au niveau de l’estomac permet de faciliter l’action des enzymes.</a:t>
            </a:r>
          </a:p>
        </p:txBody>
      </p:sp>
      <p:pic>
        <p:nvPicPr>
          <p:cNvPr id="8" name="Image 7" descr="Une image contenant texte, squelette&#10;&#10;Le contenu généré par l’IA peut être incorrect.">
            <a:extLst>
              <a:ext uri="{FF2B5EF4-FFF2-40B4-BE49-F238E27FC236}">
                <a16:creationId xmlns:a16="http://schemas.microsoft.com/office/drawing/2014/main" id="{DC15AD5A-523B-2249-1934-F63053E33557}"/>
              </a:ext>
            </a:extLst>
          </p:cNvPr>
          <p:cNvPicPr>
            <a:picLocks noChangeAspect="1"/>
          </p:cNvPicPr>
          <p:nvPr/>
        </p:nvPicPr>
        <p:blipFill>
          <a:blip r:embed="rId2"/>
          <a:stretch>
            <a:fillRect/>
          </a:stretch>
        </p:blipFill>
        <p:spPr>
          <a:xfrm>
            <a:off x="3579778" y="1059663"/>
            <a:ext cx="4708188" cy="5117992"/>
          </a:xfrm>
          <a:prstGeom prst="rect">
            <a:avLst/>
          </a:prstGeom>
        </p:spPr>
      </p:pic>
      <p:sp>
        <p:nvSpPr>
          <p:cNvPr id="3" name="ZoneTexte 2">
            <a:extLst>
              <a:ext uri="{FF2B5EF4-FFF2-40B4-BE49-F238E27FC236}">
                <a16:creationId xmlns:a16="http://schemas.microsoft.com/office/drawing/2014/main" id="{9BBB94DE-5EA8-EDBD-B85D-FD92EEA9C3F5}"/>
              </a:ext>
            </a:extLst>
          </p:cNvPr>
          <p:cNvSpPr txBox="1"/>
          <p:nvPr/>
        </p:nvSpPr>
        <p:spPr>
          <a:xfrm>
            <a:off x="1662284" y="6177655"/>
            <a:ext cx="10669668" cy="523220"/>
          </a:xfrm>
          <a:prstGeom prst="rect">
            <a:avLst/>
          </a:prstGeom>
          <a:noFill/>
        </p:spPr>
        <p:txBody>
          <a:bodyPr wrap="square" rtlCol="0">
            <a:spAutoFit/>
          </a:bodyPr>
          <a:lstStyle/>
          <a:p>
            <a:pPr marL="457200" indent="-457200">
              <a:buClr>
                <a:schemeClr val="accent3"/>
              </a:buClr>
              <a:buFont typeface="Wingdings" panose="05000000000000000000" pitchFamily="2" charset="2"/>
              <a:buChar char="Ø"/>
            </a:pPr>
            <a:r>
              <a:rPr lang="fr-FR" sz="2800" b="1" noProof="0" dirty="0">
                <a:solidFill>
                  <a:srgbClr val="0852A4"/>
                </a:solidFill>
              </a:rPr>
              <a:t>La digestion mécanique facilite la digestion chimique.</a:t>
            </a:r>
          </a:p>
        </p:txBody>
      </p:sp>
    </p:spTree>
    <p:extLst>
      <p:ext uri="{BB962C8B-B14F-4D97-AF65-F5344CB8AC3E}">
        <p14:creationId xmlns:p14="http://schemas.microsoft.com/office/powerpoint/2010/main" val="18691780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89BF96-0313-F392-D622-FDAA9480D08C}"/>
              </a:ext>
            </a:extLst>
          </p:cNvPr>
          <p:cNvSpPr>
            <a:spLocks noGrp="1"/>
          </p:cNvSpPr>
          <p:nvPr>
            <p:ph type="body" sz="quarter" idx="10"/>
          </p:nvPr>
        </p:nvSpPr>
        <p:spPr/>
        <p:txBody>
          <a:bodyPr>
            <a:normAutofit fontScale="92500" lnSpcReduction="20000"/>
          </a:bodyPr>
          <a:lstStyle/>
          <a:p>
            <a:r>
              <a:rPr lang="fr-FR" noProof="0" dirty="0"/>
              <a:t>10 min</a:t>
            </a:r>
          </a:p>
        </p:txBody>
      </p:sp>
    </p:spTree>
    <p:extLst>
      <p:ext uri="{BB962C8B-B14F-4D97-AF65-F5344CB8AC3E}">
        <p14:creationId xmlns:p14="http://schemas.microsoft.com/office/powerpoint/2010/main" val="15172883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26857-0455-16B9-367A-BF07F9F6710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D03EB1C-8790-0638-8B14-F68F96EB9BCD}"/>
              </a:ext>
            </a:extLst>
          </p:cNvPr>
          <p:cNvSpPr>
            <a:spLocks noGrp="1"/>
          </p:cNvSpPr>
          <p:nvPr>
            <p:ph type="title"/>
          </p:nvPr>
        </p:nvSpPr>
        <p:spPr>
          <a:xfrm>
            <a:off x="909983" y="375416"/>
            <a:ext cx="10372033" cy="267549"/>
          </a:xfrm>
        </p:spPr>
        <p:txBody>
          <a:bodyPr/>
          <a:lstStyle/>
          <a:p>
            <a:r>
              <a:rPr lang="fr-FR" sz="1800" noProof="0" dirty="0">
                <a:solidFill>
                  <a:schemeClr val="tx1">
                    <a:lumMod val="50000"/>
                    <a:lumOff val="50000"/>
                  </a:schemeClr>
                </a:solidFill>
              </a:rPr>
              <a:t>Répondez à la question suivante:</a:t>
            </a:r>
          </a:p>
        </p:txBody>
      </p:sp>
      <p:sp>
        <p:nvSpPr>
          <p:cNvPr id="4" name="Espace réservé du contenu 3">
            <a:extLst>
              <a:ext uri="{FF2B5EF4-FFF2-40B4-BE49-F238E27FC236}">
                <a16:creationId xmlns:a16="http://schemas.microsoft.com/office/drawing/2014/main" id="{23B0FC92-9510-27DD-4BF5-F7FF054D4376}"/>
              </a:ext>
            </a:extLst>
          </p:cNvPr>
          <p:cNvSpPr>
            <a:spLocks noGrp="1"/>
          </p:cNvSpPr>
          <p:nvPr>
            <p:ph sz="quarter" idx="11"/>
          </p:nvPr>
        </p:nvSpPr>
        <p:spPr>
          <a:xfrm>
            <a:off x="909983" y="630841"/>
            <a:ext cx="10372459" cy="299327"/>
          </a:xfrm>
        </p:spPr>
        <p:txBody>
          <a:bodyPr/>
          <a:lstStyle/>
          <a:p>
            <a:r>
              <a:rPr lang="fr-FR" sz="1100" noProof="0" dirty="0">
                <a:solidFill>
                  <a:schemeClr val="tx1">
                    <a:lumMod val="50000"/>
                    <a:lumOff val="50000"/>
                  </a:schemeClr>
                </a:solidFill>
              </a:rPr>
              <a:t>L’</a:t>
            </a:r>
            <a:r>
              <a:rPr lang="fr-FR" sz="1100" noProof="0" dirty="0" err="1">
                <a:solidFill>
                  <a:schemeClr val="tx1">
                    <a:lumMod val="50000"/>
                    <a:lumOff val="50000"/>
                  </a:schemeClr>
                </a:solidFill>
              </a:rPr>
              <a:t>enseignant·e</a:t>
            </a:r>
            <a:r>
              <a:rPr lang="fr-FR" sz="1100" noProof="0" dirty="0">
                <a:solidFill>
                  <a:schemeClr val="tx1">
                    <a:lumMod val="50000"/>
                    <a:lumOff val="50000"/>
                  </a:schemeClr>
                </a:solidFill>
              </a:rPr>
              <a:t> clarifie la question et peut utiliser l’alternance linguistique si besoin.</a:t>
            </a:r>
          </a:p>
        </p:txBody>
      </p:sp>
      <p:grpSp>
        <p:nvGrpSpPr>
          <p:cNvPr id="10" name="Groupe 9">
            <a:extLst>
              <a:ext uri="{FF2B5EF4-FFF2-40B4-BE49-F238E27FC236}">
                <a16:creationId xmlns:a16="http://schemas.microsoft.com/office/drawing/2014/main" id="{F91F7B11-FFA0-7FA7-CF8C-A0B9BD028100}"/>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02895AD0-70CC-1F79-C097-2F6DAB7CFCDE}"/>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969C575A-2AB3-1573-F1B7-36CE5D64AAA0}"/>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pic>
        <p:nvPicPr>
          <p:cNvPr id="15" name="Image 14" descr="Une image contenant gâteau d’anniversaire, art&#10;&#10;Le contenu généré par l’IA peut être incorrect.">
            <a:extLst>
              <a:ext uri="{FF2B5EF4-FFF2-40B4-BE49-F238E27FC236}">
                <a16:creationId xmlns:a16="http://schemas.microsoft.com/office/drawing/2014/main" id="{9F5BFCB7-F54D-280E-30AB-B775C39EE194}"/>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5509455" y="1695627"/>
            <a:ext cx="2117244" cy="4806299"/>
          </a:xfrm>
          <a:prstGeom prst="rect">
            <a:avLst/>
          </a:prstGeom>
        </p:spPr>
      </p:pic>
      <p:sp>
        <p:nvSpPr>
          <p:cNvPr id="16" name="Rectangle : coins arrondis 15">
            <a:extLst>
              <a:ext uri="{FF2B5EF4-FFF2-40B4-BE49-F238E27FC236}">
                <a16:creationId xmlns:a16="http://schemas.microsoft.com/office/drawing/2014/main" id="{01588D76-0956-63D0-6D77-C9AA5879D944}"/>
              </a:ext>
            </a:extLst>
          </p:cNvPr>
          <p:cNvSpPr/>
          <p:nvPr/>
        </p:nvSpPr>
        <p:spPr>
          <a:xfrm>
            <a:off x="2114958" y="2828490"/>
            <a:ext cx="2117244"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Mastication</a:t>
            </a:r>
          </a:p>
        </p:txBody>
      </p:sp>
      <p:sp>
        <p:nvSpPr>
          <p:cNvPr id="17" name="Rectangle : coins arrondis 16">
            <a:extLst>
              <a:ext uri="{FF2B5EF4-FFF2-40B4-BE49-F238E27FC236}">
                <a16:creationId xmlns:a16="http://schemas.microsoft.com/office/drawing/2014/main" id="{6377799A-B661-3524-61AD-FB28AD1C8EF9}"/>
              </a:ext>
            </a:extLst>
          </p:cNvPr>
          <p:cNvSpPr/>
          <p:nvPr/>
        </p:nvSpPr>
        <p:spPr>
          <a:xfrm>
            <a:off x="1711291" y="2818330"/>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a</a:t>
            </a:r>
          </a:p>
        </p:txBody>
      </p:sp>
      <p:sp>
        <p:nvSpPr>
          <p:cNvPr id="18" name="Rectangle : coins arrondis 17">
            <a:extLst>
              <a:ext uri="{FF2B5EF4-FFF2-40B4-BE49-F238E27FC236}">
                <a16:creationId xmlns:a16="http://schemas.microsoft.com/office/drawing/2014/main" id="{8A64997E-7E4C-6D54-79C4-9F27B5BE37EA}"/>
              </a:ext>
            </a:extLst>
          </p:cNvPr>
          <p:cNvSpPr/>
          <p:nvPr/>
        </p:nvSpPr>
        <p:spPr>
          <a:xfrm>
            <a:off x="2114958" y="4001652"/>
            <a:ext cx="2117244"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Brassage</a:t>
            </a:r>
          </a:p>
        </p:txBody>
      </p:sp>
      <p:sp>
        <p:nvSpPr>
          <p:cNvPr id="19" name="Rectangle : coins arrondis 18">
            <a:extLst>
              <a:ext uri="{FF2B5EF4-FFF2-40B4-BE49-F238E27FC236}">
                <a16:creationId xmlns:a16="http://schemas.microsoft.com/office/drawing/2014/main" id="{207F3321-5DF1-C7FE-A789-8C00FAB7363A}"/>
              </a:ext>
            </a:extLst>
          </p:cNvPr>
          <p:cNvSpPr/>
          <p:nvPr/>
        </p:nvSpPr>
        <p:spPr>
          <a:xfrm>
            <a:off x="1711291" y="3991492"/>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b</a:t>
            </a:r>
          </a:p>
        </p:txBody>
      </p:sp>
      <p:sp>
        <p:nvSpPr>
          <p:cNvPr id="20" name="Rectangle : coins arrondis 19">
            <a:extLst>
              <a:ext uri="{FF2B5EF4-FFF2-40B4-BE49-F238E27FC236}">
                <a16:creationId xmlns:a16="http://schemas.microsoft.com/office/drawing/2014/main" id="{6956CA28-C571-A30E-7EAB-715E5DC863D9}"/>
              </a:ext>
            </a:extLst>
          </p:cNvPr>
          <p:cNvSpPr/>
          <p:nvPr/>
        </p:nvSpPr>
        <p:spPr>
          <a:xfrm>
            <a:off x="2114958" y="5174815"/>
            <a:ext cx="2117244"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Déglutition</a:t>
            </a:r>
          </a:p>
        </p:txBody>
      </p:sp>
      <p:sp>
        <p:nvSpPr>
          <p:cNvPr id="21" name="Rectangle : coins arrondis 20">
            <a:extLst>
              <a:ext uri="{FF2B5EF4-FFF2-40B4-BE49-F238E27FC236}">
                <a16:creationId xmlns:a16="http://schemas.microsoft.com/office/drawing/2014/main" id="{21B5CC18-038C-F5A0-A823-B8FE5791A485}"/>
              </a:ext>
            </a:extLst>
          </p:cNvPr>
          <p:cNvSpPr/>
          <p:nvPr/>
        </p:nvSpPr>
        <p:spPr>
          <a:xfrm>
            <a:off x="1711291" y="5164655"/>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c</a:t>
            </a:r>
          </a:p>
        </p:txBody>
      </p:sp>
      <p:sp>
        <p:nvSpPr>
          <p:cNvPr id="3" name="Rectangle : coins arrondis 2">
            <a:extLst>
              <a:ext uri="{FF2B5EF4-FFF2-40B4-BE49-F238E27FC236}">
                <a16:creationId xmlns:a16="http://schemas.microsoft.com/office/drawing/2014/main" id="{DFE87675-7D92-0BBE-0F1F-6AD046BC1F49}"/>
              </a:ext>
            </a:extLst>
          </p:cNvPr>
          <p:cNvSpPr/>
          <p:nvPr/>
        </p:nvSpPr>
        <p:spPr>
          <a:xfrm>
            <a:off x="778057" y="982677"/>
            <a:ext cx="8985067" cy="510778"/>
          </a:xfrm>
          <a:prstGeom prst="roundRect">
            <a:avLst/>
          </a:prstGeom>
          <a:ln w="19050">
            <a:noFill/>
            <a:prstDash val="dash"/>
          </a:ln>
        </p:spPr>
        <p:txBody>
          <a:bodyPr wrap="square">
            <a:spAutoFit/>
          </a:bodyPr>
          <a:lstStyle/>
          <a:p>
            <a:pPr lvl="0" defTabSz="457200">
              <a:spcAft>
                <a:spcPts val="600"/>
              </a:spcAft>
              <a:defRPr/>
            </a:pPr>
            <a:r>
              <a:rPr kumimoji="0" lang="fr-FR" sz="2400" b="1" i="0" u="none" strike="noStrike" kern="1200" cap="none" spc="0" normalizeH="0" baseline="0" noProof="0" dirty="0">
                <a:ln>
                  <a:noFill/>
                </a:ln>
                <a:effectLst/>
                <a:uLnTx/>
                <a:uFillTx/>
                <a:latin typeface="Calibri" panose="020F0502020204030204"/>
                <a:ea typeface="+mn-ea"/>
                <a:cs typeface="+mn-cs"/>
              </a:rPr>
              <a:t>1- Reliez par une flèche </a:t>
            </a:r>
            <a:r>
              <a:rPr lang="fr-FR" sz="2400" b="1" noProof="0" dirty="0">
                <a:latin typeface="Calibri" panose="020F0502020204030204"/>
              </a:rPr>
              <a:t>:</a:t>
            </a:r>
          </a:p>
        </p:txBody>
      </p:sp>
      <p:sp>
        <p:nvSpPr>
          <p:cNvPr id="9" name="ZoneTexte 8">
            <a:extLst>
              <a:ext uri="{FF2B5EF4-FFF2-40B4-BE49-F238E27FC236}">
                <a16:creationId xmlns:a16="http://schemas.microsoft.com/office/drawing/2014/main" id="{01FA6684-027D-5025-0701-312B346AD6C7}"/>
              </a:ext>
            </a:extLst>
          </p:cNvPr>
          <p:cNvSpPr txBox="1"/>
          <p:nvPr/>
        </p:nvSpPr>
        <p:spPr>
          <a:xfrm>
            <a:off x="935304" y="1415134"/>
            <a:ext cx="11602719" cy="461665"/>
          </a:xfrm>
          <a:prstGeom prst="rect">
            <a:avLst/>
          </a:prstGeom>
          <a:noFill/>
        </p:spPr>
        <p:txBody>
          <a:bodyPr wrap="square" rtlCol="0">
            <a:spAutoFit/>
          </a:bodyPr>
          <a:lstStyle/>
          <a:p>
            <a:pPr defTabSz="457200"/>
            <a:r>
              <a:rPr lang="fr-FR" sz="2400" b="1" noProof="0" dirty="0">
                <a:solidFill>
                  <a:srgbClr val="0852A4"/>
                </a:solidFill>
              </a:rPr>
              <a:t>Chaque action mécanique avec l’organe correspondant.</a:t>
            </a:r>
          </a:p>
        </p:txBody>
      </p:sp>
    </p:spTree>
    <p:extLst>
      <p:ext uri="{BB962C8B-B14F-4D97-AF65-F5344CB8AC3E}">
        <p14:creationId xmlns:p14="http://schemas.microsoft.com/office/powerpoint/2010/main" val="31519328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B622C-3BAD-B359-A8C9-93EC5B2689B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B4D5DB4-9980-F770-97F7-D9E6856E6E10}"/>
              </a:ext>
            </a:extLst>
          </p:cNvPr>
          <p:cNvSpPr>
            <a:spLocks noGrp="1"/>
          </p:cNvSpPr>
          <p:nvPr>
            <p:ph type="title"/>
          </p:nvPr>
        </p:nvSpPr>
        <p:spPr>
          <a:xfrm>
            <a:off x="935305" y="338389"/>
            <a:ext cx="10137980" cy="299327"/>
          </a:xfrm>
        </p:spPr>
        <p:txBody>
          <a:bodyPr/>
          <a:lstStyle/>
          <a:p>
            <a:r>
              <a:rPr lang="fr-FR" sz="1800" noProof="0" dirty="0">
                <a:solidFill>
                  <a:schemeClr val="tx1">
                    <a:lumMod val="50000"/>
                    <a:lumOff val="50000"/>
                  </a:schemeClr>
                </a:solidFill>
              </a:rPr>
              <a:t>Parfait ! La mastication se fait dans la bouche, le brassage se fait essentiellement dans la bouche et l’estomac.</a:t>
            </a:r>
          </a:p>
        </p:txBody>
      </p:sp>
      <p:sp>
        <p:nvSpPr>
          <p:cNvPr id="4" name="Espace réservé du contenu 3">
            <a:extLst>
              <a:ext uri="{FF2B5EF4-FFF2-40B4-BE49-F238E27FC236}">
                <a16:creationId xmlns:a16="http://schemas.microsoft.com/office/drawing/2014/main" id="{3103968E-21F4-9CC0-F717-D7320B0E802E}"/>
              </a:ext>
            </a:extLst>
          </p:cNvPr>
          <p:cNvSpPr>
            <a:spLocks noGrp="1"/>
          </p:cNvSpPr>
          <p:nvPr>
            <p:ph sz="quarter" idx="11"/>
          </p:nvPr>
        </p:nvSpPr>
        <p:spPr/>
        <p:txBody>
          <a:bodyPr/>
          <a:lstStyle/>
          <a:p>
            <a:endParaRPr lang="fr-FR" noProof="0" dirty="0"/>
          </a:p>
        </p:txBody>
      </p:sp>
      <p:pic>
        <p:nvPicPr>
          <p:cNvPr id="12" name="Picture 1">
            <a:extLst>
              <a:ext uri="{FF2B5EF4-FFF2-40B4-BE49-F238E27FC236}">
                <a16:creationId xmlns:a16="http://schemas.microsoft.com/office/drawing/2014/main" id="{E8168994-6103-7961-0C0F-FACDE89EA475}"/>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0969785" y="172676"/>
            <a:ext cx="648055" cy="648055"/>
          </a:xfrm>
          <a:prstGeom prst="rect">
            <a:avLst/>
          </a:prstGeom>
        </p:spPr>
      </p:pic>
      <p:pic>
        <p:nvPicPr>
          <p:cNvPr id="20" name="Image 19" descr="Une image contenant gâteau d’anniversaire, art&#10;&#10;Le contenu généré par l’IA peut être incorrect.">
            <a:extLst>
              <a:ext uri="{FF2B5EF4-FFF2-40B4-BE49-F238E27FC236}">
                <a16:creationId xmlns:a16="http://schemas.microsoft.com/office/drawing/2014/main" id="{444D26FA-0592-0C24-C654-052187AE789E}"/>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tretch>
            <a:fillRect/>
          </a:stretch>
        </p:blipFill>
        <p:spPr>
          <a:xfrm>
            <a:off x="5509455" y="1695627"/>
            <a:ext cx="2117244" cy="4806299"/>
          </a:xfrm>
          <a:prstGeom prst="rect">
            <a:avLst/>
          </a:prstGeom>
        </p:spPr>
      </p:pic>
      <p:sp>
        <p:nvSpPr>
          <p:cNvPr id="21" name="Rectangle : coins arrondis 20">
            <a:extLst>
              <a:ext uri="{FF2B5EF4-FFF2-40B4-BE49-F238E27FC236}">
                <a16:creationId xmlns:a16="http://schemas.microsoft.com/office/drawing/2014/main" id="{E3366F2B-B6EA-7D83-2C58-73574102525E}"/>
              </a:ext>
            </a:extLst>
          </p:cNvPr>
          <p:cNvSpPr/>
          <p:nvPr/>
        </p:nvSpPr>
        <p:spPr>
          <a:xfrm>
            <a:off x="2114958" y="2828490"/>
            <a:ext cx="2117244"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Mastication</a:t>
            </a:r>
          </a:p>
        </p:txBody>
      </p:sp>
      <p:sp>
        <p:nvSpPr>
          <p:cNvPr id="22" name="Rectangle : coins arrondis 21">
            <a:extLst>
              <a:ext uri="{FF2B5EF4-FFF2-40B4-BE49-F238E27FC236}">
                <a16:creationId xmlns:a16="http://schemas.microsoft.com/office/drawing/2014/main" id="{F380EA2B-E8C6-842B-78D6-15E2E47646DB}"/>
              </a:ext>
            </a:extLst>
          </p:cNvPr>
          <p:cNvSpPr/>
          <p:nvPr/>
        </p:nvSpPr>
        <p:spPr>
          <a:xfrm>
            <a:off x="1711291" y="2818330"/>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a</a:t>
            </a:r>
          </a:p>
        </p:txBody>
      </p:sp>
      <p:sp>
        <p:nvSpPr>
          <p:cNvPr id="23" name="Rectangle : coins arrondis 22">
            <a:extLst>
              <a:ext uri="{FF2B5EF4-FFF2-40B4-BE49-F238E27FC236}">
                <a16:creationId xmlns:a16="http://schemas.microsoft.com/office/drawing/2014/main" id="{F4857BAD-8C7E-1639-00F9-EE9B62B40C74}"/>
              </a:ext>
            </a:extLst>
          </p:cNvPr>
          <p:cNvSpPr/>
          <p:nvPr/>
        </p:nvSpPr>
        <p:spPr>
          <a:xfrm>
            <a:off x="2114958" y="4001652"/>
            <a:ext cx="2117244"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Brassage</a:t>
            </a:r>
          </a:p>
        </p:txBody>
      </p:sp>
      <p:sp>
        <p:nvSpPr>
          <p:cNvPr id="24" name="Rectangle : coins arrondis 23">
            <a:extLst>
              <a:ext uri="{FF2B5EF4-FFF2-40B4-BE49-F238E27FC236}">
                <a16:creationId xmlns:a16="http://schemas.microsoft.com/office/drawing/2014/main" id="{61E07E81-27A3-D6C7-FB3F-8387957E44C3}"/>
              </a:ext>
            </a:extLst>
          </p:cNvPr>
          <p:cNvSpPr/>
          <p:nvPr/>
        </p:nvSpPr>
        <p:spPr>
          <a:xfrm>
            <a:off x="1711291" y="3991492"/>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b</a:t>
            </a:r>
          </a:p>
        </p:txBody>
      </p:sp>
      <p:sp>
        <p:nvSpPr>
          <p:cNvPr id="25" name="Rectangle : coins arrondis 24">
            <a:extLst>
              <a:ext uri="{FF2B5EF4-FFF2-40B4-BE49-F238E27FC236}">
                <a16:creationId xmlns:a16="http://schemas.microsoft.com/office/drawing/2014/main" id="{18EE828C-0887-530F-5EB1-B4F982E40DE6}"/>
              </a:ext>
            </a:extLst>
          </p:cNvPr>
          <p:cNvSpPr/>
          <p:nvPr/>
        </p:nvSpPr>
        <p:spPr>
          <a:xfrm>
            <a:off x="2114958" y="5174815"/>
            <a:ext cx="2117244"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Déglutition</a:t>
            </a:r>
          </a:p>
        </p:txBody>
      </p:sp>
      <p:sp>
        <p:nvSpPr>
          <p:cNvPr id="26" name="Rectangle : coins arrondis 25">
            <a:extLst>
              <a:ext uri="{FF2B5EF4-FFF2-40B4-BE49-F238E27FC236}">
                <a16:creationId xmlns:a16="http://schemas.microsoft.com/office/drawing/2014/main" id="{0E50A900-4210-1A71-1C7E-9DBDF1B19E60}"/>
              </a:ext>
            </a:extLst>
          </p:cNvPr>
          <p:cNvSpPr/>
          <p:nvPr/>
        </p:nvSpPr>
        <p:spPr>
          <a:xfrm>
            <a:off x="1711291" y="5164655"/>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c</a:t>
            </a:r>
          </a:p>
        </p:txBody>
      </p:sp>
      <p:cxnSp>
        <p:nvCxnSpPr>
          <p:cNvPr id="5" name="Connecteur droit avec flèche 4">
            <a:extLst>
              <a:ext uri="{FF2B5EF4-FFF2-40B4-BE49-F238E27FC236}">
                <a16:creationId xmlns:a16="http://schemas.microsoft.com/office/drawing/2014/main" id="{9220D63F-FB3C-DAF7-3064-300EF8157E1A}"/>
              </a:ext>
            </a:extLst>
          </p:cNvPr>
          <p:cNvCxnSpPr>
            <a:cxnSpLocks/>
          </p:cNvCxnSpPr>
          <p:nvPr/>
        </p:nvCxnSpPr>
        <p:spPr>
          <a:xfrm flipV="1">
            <a:off x="4216614" y="2071855"/>
            <a:ext cx="2068606" cy="1022414"/>
          </a:xfrm>
          <a:prstGeom prst="straightConnector1">
            <a:avLst/>
          </a:prstGeom>
          <a:noFill/>
          <a:ln w="28575" cap="flat" cmpd="sng" algn="ctr">
            <a:solidFill>
              <a:srgbClr val="C00000"/>
            </a:solidFill>
            <a:prstDash val="solid"/>
            <a:miter lim="800000"/>
            <a:tailEnd type="stealth" w="lg" len="lg"/>
          </a:ln>
          <a:effectLst/>
        </p:spPr>
      </p:cxnSp>
      <p:cxnSp>
        <p:nvCxnSpPr>
          <p:cNvPr id="11" name="Connecteur droit avec flèche 10">
            <a:extLst>
              <a:ext uri="{FF2B5EF4-FFF2-40B4-BE49-F238E27FC236}">
                <a16:creationId xmlns:a16="http://schemas.microsoft.com/office/drawing/2014/main" id="{CEF6A1D1-CFA3-52C9-7A90-C119D1ABB4FE}"/>
              </a:ext>
            </a:extLst>
          </p:cNvPr>
          <p:cNvCxnSpPr>
            <a:cxnSpLocks/>
          </p:cNvCxnSpPr>
          <p:nvPr/>
        </p:nvCxnSpPr>
        <p:spPr>
          <a:xfrm flipV="1">
            <a:off x="4232202" y="4021618"/>
            <a:ext cx="2520290" cy="235423"/>
          </a:xfrm>
          <a:prstGeom prst="straightConnector1">
            <a:avLst/>
          </a:prstGeom>
          <a:noFill/>
          <a:ln w="28575" cap="flat" cmpd="sng" algn="ctr">
            <a:solidFill>
              <a:srgbClr val="C00000"/>
            </a:solidFill>
            <a:prstDash val="solid"/>
            <a:miter lim="800000"/>
            <a:tailEnd type="stealth" w="lg" len="lg"/>
          </a:ln>
          <a:effectLst/>
        </p:spPr>
      </p:cxnSp>
      <p:cxnSp>
        <p:nvCxnSpPr>
          <p:cNvPr id="15" name="Connecteur droit avec flèche 14">
            <a:extLst>
              <a:ext uri="{FF2B5EF4-FFF2-40B4-BE49-F238E27FC236}">
                <a16:creationId xmlns:a16="http://schemas.microsoft.com/office/drawing/2014/main" id="{C2276960-C128-EFE0-BA65-F6358CB3FF5E}"/>
              </a:ext>
            </a:extLst>
          </p:cNvPr>
          <p:cNvCxnSpPr>
            <a:cxnSpLocks/>
            <a:stCxn id="25" idx="3"/>
          </p:cNvCxnSpPr>
          <p:nvPr/>
        </p:nvCxnSpPr>
        <p:spPr>
          <a:xfrm flipV="1">
            <a:off x="4232202" y="2509779"/>
            <a:ext cx="2335875" cy="2920425"/>
          </a:xfrm>
          <a:prstGeom prst="straightConnector1">
            <a:avLst/>
          </a:prstGeom>
          <a:noFill/>
          <a:ln w="28575" cap="flat" cmpd="sng" algn="ctr">
            <a:solidFill>
              <a:srgbClr val="C00000"/>
            </a:solidFill>
            <a:prstDash val="solid"/>
            <a:miter lim="800000"/>
            <a:tailEnd type="stealth" w="lg" len="lg"/>
          </a:ln>
          <a:effectLst/>
        </p:spPr>
      </p:cxnSp>
      <p:cxnSp>
        <p:nvCxnSpPr>
          <p:cNvPr id="6" name="Connecteur droit avec flèche 5">
            <a:extLst>
              <a:ext uri="{FF2B5EF4-FFF2-40B4-BE49-F238E27FC236}">
                <a16:creationId xmlns:a16="http://schemas.microsoft.com/office/drawing/2014/main" id="{99AAEB79-F397-C970-263C-602ABFA4051D}"/>
              </a:ext>
            </a:extLst>
          </p:cNvPr>
          <p:cNvCxnSpPr>
            <a:cxnSpLocks/>
          </p:cNvCxnSpPr>
          <p:nvPr/>
        </p:nvCxnSpPr>
        <p:spPr>
          <a:xfrm flipV="1">
            <a:off x="4216614" y="2161318"/>
            <a:ext cx="2132832" cy="2095723"/>
          </a:xfrm>
          <a:prstGeom prst="straightConnector1">
            <a:avLst/>
          </a:prstGeom>
          <a:noFill/>
          <a:ln w="28575" cap="flat" cmpd="sng" algn="ctr">
            <a:solidFill>
              <a:srgbClr val="C00000"/>
            </a:solidFill>
            <a:prstDash val="solid"/>
            <a:miter lim="800000"/>
            <a:tailEnd type="stealth" w="lg" len="lg"/>
          </a:ln>
          <a:effectLst/>
        </p:spPr>
      </p:cxnSp>
      <p:sp>
        <p:nvSpPr>
          <p:cNvPr id="3" name="ZoneTexte 2">
            <a:extLst>
              <a:ext uri="{FF2B5EF4-FFF2-40B4-BE49-F238E27FC236}">
                <a16:creationId xmlns:a16="http://schemas.microsoft.com/office/drawing/2014/main" id="{132610CC-C98D-D178-A75C-55AF69BA717D}"/>
              </a:ext>
            </a:extLst>
          </p:cNvPr>
          <p:cNvSpPr txBox="1"/>
          <p:nvPr/>
        </p:nvSpPr>
        <p:spPr>
          <a:xfrm>
            <a:off x="935304" y="1415134"/>
            <a:ext cx="11602719" cy="461665"/>
          </a:xfrm>
          <a:prstGeom prst="rect">
            <a:avLst/>
          </a:prstGeom>
          <a:noFill/>
        </p:spPr>
        <p:txBody>
          <a:bodyPr wrap="square" rtlCol="0">
            <a:spAutoFit/>
          </a:bodyPr>
          <a:lstStyle/>
          <a:p>
            <a:pPr defTabSz="457200"/>
            <a:r>
              <a:rPr lang="fr-FR" sz="2400" b="1" noProof="0" dirty="0">
                <a:solidFill>
                  <a:srgbClr val="0852A4"/>
                </a:solidFill>
              </a:rPr>
              <a:t>Chaque action mécanique avec l’organe correspondant.</a:t>
            </a:r>
          </a:p>
        </p:txBody>
      </p:sp>
    </p:spTree>
    <p:extLst>
      <p:ext uri="{BB962C8B-B14F-4D97-AF65-F5344CB8AC3E}">
        <p14:creationId xmlns:p14="http://schemas.microsoft.com/office/powerpoint/2010/main" val="2102717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09983" y="298048"/>
            <a:ext cx="10372033" cy="267549"/>
          </a:xfrm>
        </p:spPr>
        <p:txBody>
          <a:bodyPr/>
          <a:lstStyle/>
          <a:p>
            <a:r>
              <a:rPr lang="fr-FR" sz="1800" noProof="0" dirty="0">
                <a:solidFill>
                  <a:schemeClr val="tx1">
                    <a:lumMod val="50000"/>
                    <a:lumOff val="50000"/>
                  </a:schemeClr>
                </a:solidFill>
              </a:rPr>
              <a:t>Observez le schéma de l’appareil digestif et répondez à la question.</a:t>
            </a:r>
          </a:p>
        </p:txBody>
      </p:sp>
      <p:sp>
        <p:nvSpPr>
          <p:cNvPr id="5" name="ZoneTexte 4">
            <a:extLst>
              <a:ext uri="{FF2B5EF4-FFF2-40B4-BE49-F238E27FC236}">
                <a16:creationId xmlns:a16="http://schemas.microsoft.com/office/drawing/2014/main" id="{01C4E346-E72D-1337-11D8-BA5095F8E5E2}"/>
              </a:ext>
            </a:extLst>
          </p:cNvPr>
          <p:cNvSpPr txBox="1"/>
          <p:nvPr/>
        </p:nvSpPr>
        <p:spPr>
          <a:xfrm>
            <a:off x="723012" y="1739199"/>
            <a:ext cx="6816309" cy="461665"/>
          </a:xfrm>
          <a:prstGeom prst="rect">
            <a:avLst/>
          </a:prstGeom>
          <a:noFill/>
        </p:spPr>
        <p:txBody>
          <a:bodyPr wrap="square" rtlCol="0">
            <a:spAutoFit/>
          </a:bodyPr>
          <a:lstStyle>
            <a:defPPr>
              <a:defRPr lang="fr-FR"/>
            </a:defPPr>
            <a:lvl1pPr defTabSz="457200">
              <a:defRPr sz="2400" b="1">
                <a:solidFill>
                  <a:srgbClr val="0852A4"/>
                </a:solidFill>
              </a:defRPr>
            </a:lvl1pPr>
          </a:lstStyle>
          <a:p>
            <a:r>
              <a:rPr lang="fr-FR" noProof="0" dirty="0"/>
              <a:t>L’action des enzymes du pancréas se fait dans: </a:t>
            </a:r>
          </a:p>
        </p:txBody>
      </p:sp>
      <p:pic>
        <p:nvPicPr>
          <p:cNvPr id="9" name="Image 8">
            <a:extLst>
              <a:ext uri="{FF2B5EF4-FFF2-40B4-BE49-F238E27FC236}">
                <a16:creationId xmlns:a16="http://schemas.microsoft.com/office/drawing/2014/main" id="{24217813-D673-09FF-D211-E11DC5BE3A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484275" y="873819"/>
            <a:ext cx="4263957" cy="5984181"/>
          </a:xfrm>
          <a:prstGeom prst="rect">
            <a:avLst/>
          </a:prstGeom>
        </p:spPr>
      </p:pic>
      <p:sp>
        <p:nvSpPr>
          <p:cNvPr id="16" name="Espace réservé du contenu 15">
            <a:extLst>
              <a:ext uri="{FF2B5EF4-FFF2-40B4-BE49-F238E27FC236}">
                <a16:creationId xmlns:a16="http://schemas.microsoft.com/office/drawing/2014/main" id="{6DF91934-21DD-DE29-DCBC-EECB0AC5DC41}"/>
              </a:ext>
            </a:extLst>
          </p:cNvPr>
          <p:cNvSpPr>
            <a:spLocks noGrp="1"/>
          </p:cNvSpPr>
          <p:nvPr>
            <p:ph sz="quarter" idx="11"/>
          </p:nvPr>
        </p:nvSpPr>
        <p:spPr/>
        <p:txBody>
          <a:bodyPr/>
          <a:lstStyle/>
          <a:p>
            <a:endParaRPr lang="fr-FR" noProof="0" dirty="0"/>
          </a:p>
        </p:txBody>
      </p:sp>
      <p:sp>
        <p:nvSpPr>
          <p:cNvPr id="17" name="Rectangle : coins arrondis 16">
            <a:extLst>
              <a:ext uri="{FF2B5EF4-FFF2-40B4-BE49-F238E27FC236}">
                <a16:creationId xmlns:a16="http://schemas.microsoft.com/office/drawing/2014/main" id="{BE778393-5A64-6A4E-3151-0EC8B2F8F97D}"/>
              </a:ext>
            </a:extLst>
          </p:cNvPr>
          <p:cNvSpPr/>
          <p:nvPr/>
        </p:nvSpPr>
        <p:spPr>
          <a:xfrm>
            <a:off x="2951823" y="2928593"/>
            <a:ext cx="24661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L’estomac</a:t>
            </a:r>
          </a:p>
        </p:txBody>
      </p:sp>
      <p:sp>
        <p:nvSpPr>
          <p:cNvPr id="18" name="Rectangle : coins arrondis 17">
            <a:extLst>
              <a:ext uri="{FF2B5EF4-FFF2-40B4-BE49-F238E27FC236}">
                <a16:creationId xmlns:a16="http://schemas.microsoft.com/office/drawing/2014/main" id="{8EDD2134-43A5-7EC8-02CE-61FC006FE064}"/>
              </a:ext>
            </a:extLst>
          </p:cNvPr>
          <p:cNvSpPr/>
          <p:nvPr/>
        </p:nvSpPr>
        <p:spPr>
          <a:xfrm>
            <a:off x="2548157" y="291843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a</a:t>
            </a:r>
          </a:p>
        </p:txBody>
      </p:sp>
      <p:sp>
        <p:nvSpPr>
          <p:cNvPr id="19" name="Rectangle : coins arrondis 18">
            <a:extLst>
              <a:ext uri="{FF2B5EF4-FFF2-40B4-BE49-F238E27FC236}">
                <a16:creationId xmlns:a16="http://schemas.microsoft.com/office/drawing/2014/main" id="{38763A1F-5F22-AC45-8A0A-7472C44CDB77}"/>
              </a:ext>
            </a:extLst>
          </p:cNvPr>
          <p:cNvSpPr/>
          <p:nvPr/>
        </p:nvSpPr>
        <p:spPr>
          <a:xfrm>
            <a:off x="2951823" y="4101755"/>
            <a:ext cx="24661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Le gros intestin</a:t>
            </a:r>
          </a:p>
        </p:txBody>
      </p:sp>
      <p:sp>
        <p:nvSpPr>
          <p:cNvPr id="20" name="Rectangle : coins arrondis 19">
            <a:extLst>
              <a:ext uri="{FF2B5EF4-FFF2-40B4-BE49-F238E27FC236}">
                <a16:creationId xmlns:a16="http://schemas.microsoft.com/office/drawing/2014/main" id="{BF97055E-E633-FC37-D982-0E214C59E2E4}"/>
              </a:ext>
            </a:extLst>
          </p:cNvPr>
          <p:cNvSpPr/>
          <p:nvPr/>
        </p:nvSpPr>
        <p:spPr>
          <a:xfrm>
            <a:off x="2548157" y="4091595"/>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b</a:t>
            </a:r>
          </a:p>
        </p:txBody>
      </p:sp>
      <p:sp>
        <p:nvSpPr>
          <p:cNvPr id="21" name="Rectangle : coins arrondis 20">
            <a:extLst>
              <a:ext uri="{FF2B5EF4-FFF2-40B4-BE49-F238E27FC236}">
                <a16:creationId xmlns:a16="http://schemas.microsoft.com/office/drawing/2014/main" id="{9EEE0705-7C07-672D-8917-E428477F156C}"/>
              </a:ext>
            </a:extLst>
          </p:cNvPr>
          <p:cNvSpPr/>
          <p:nvPr/>
        </p:nvSpPr>
        <p:spPr>
          <a:xfrm>
            <a:off x="2951823" y="5274918"/>
            <a:ext cx="24661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L’intestin grêle </a:t>
            </a:r>
          </a:p>
        </p:txBody>
      </p:sp>
      <p:sp>
        <p:nvSpPr>
          <p:cNvPr id="22" name="Rectangle : coins arrondis 21">
            <a:extLst>
              <a:ext uri="{FF2B5EF4-FFF2-40B4-BE49-F238E27FC236}">
                <a16:creationId xmlns:a16="http://schemas.microsoft.com/office/drawing/2014/main" id="{5D523D50-FF99-C4AE-FE7D-0E5F1EF37F1A}"/>
              </a:ext>
            </a:extLst>
          </p:cNvPr>
          <p:cNvSpPr/>
          <p:nvPr/>
        </p:nvSpPr>
        <p:spPr>
          <a:xfrm>
            <a:off x="2548157" y="5264758"/>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c</a:t>
            </a:r>
          </a:p>
        </p:txBody>
      </p:sp>
      <p:sp>
        <p:nvSpPr>
          <p:cNvPr id="3" name="Rectangle : coins arrondis 2">
            <a:extLst>
              <a:ext uri="{FF2B5EF4-FFF2-40B4-BE49-F238E27FC236}">
                <a16:creationId xmlns:a16="http://schemas.microsoft.com/office/drawing/2014/main" id="{5784651C-BBE9-7EBB-BF22-F47831309FE0}"/>
              </a:ext>
            </a:extLst>
          </p:cNvPr>
          <p:cNvSpPr/>
          <p:nvPr/>
        </p:nvSpPr>
        <p:spPr>
          <a:xfrm>
            <a:off x="723012" y="1146863"/>
            <a:ext cx="8985067" cy="510778"/>
          </a:xfrm>
          <a:prstGeom prst="roundRect">
            <a:avLst/>
          </a:prstGeom>
          <a:ln w="19050">
            <a:noFill/>
            <a:prstDash val="dash"/>
          </a:ln>
        </p:spPr>
        <p:txBody>
          <a:bodyPr wrap="square">
            <a:spAutoFit/>
          </a:bodyPr>
          <a:lstStyle/>
          <a:p>
            <a:pPr lvl="0" defTabSz="457200">
              <a:spcAft>
                <a:spcPts val="600"/>
              </a:spcAft>
              <a:defRPr/>
            </a:pPr>
            <a:r>
              <a:rPr kumimoji="0" lang="fr-FR" sz="2400" b="1" i="0" u="none" strike="noStrike" kern="1200" cap="none" spc="0" normalizeH="0" baseline="0" noProof="0" dirty="0">
                <a:ln>
                  <a:noFill/>
                </a:ln>
                <a:effectLst/>
                <a:uLnTx/>
                <a:uFillTx/>
                <a:latin typeface="Calibri" panose="020F0502020204030204"/>
                <a:ea typeface="+mn-ea"/>
                <a:cs typeface="+mn-cs"/>
              </a:rPr>
              <a:t>2- Choisissez la bonne réponse :</a:t>
            </a:r>
          </a:p>
        </p:txBody>
      </p:sp>
      <p:grpSp>
        <p:nvGrpSpPr>
          <p:cNvPr id="4" name="Groupe 3">
            <a:extLst>
              <a:ext uri="{FF2B5EF4-FFF2-40B4-BE49-F238E27FC236}">
                <a16:creationId xmlns:a16="http://schemas.microsoft.com/office/drawing/2014/main" id="{82798CC9-79F2-C516-F43E-E0BE77905070}"/>
              </a:ext>
            </a:extLst>
          </p:cNvPr>
          <p:cNvGrpSpPr/>
          <p:nvPr/>
        </p:nvGrpSpPr>
        <p:grpSpPr>
          <a:xfrm>
            <a:off x="11493365" y="427318"/>
            <a:ext cx="497596" cy="431295"/>
            <a:chOff x="779844" y="4335989"/>
            <a:chExt cx="563238" cy="575842"/>
          </a:xfrm>
        </p:grpSpPr>
        <p:pic>
          <p:nvPicPr>
            <p:cNvPr id="6" name="Google Shape;307;p51" descr="Une image contenant Dessin animé, clipart, Animation, illustration&#10;&#10;Description générée automatiquement">
              <a:extLst>
                <a:ext uri="{FF2B5EF4-FFF2-40B4-BE49-F238E27FC236}">
                  <a16:creationId xmlns:a16="http://schemas.microsoft.com/office/drawing/2014/main" id="{AE7E9140-C1DC-8B5E-5982-3FFF140F79A9}"/>
                </a:ext>
              </a:extLst>
            </p:cNvPr>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7" name="Rectangle 6">
              <a:extLst>
                <a:ext uri="{FF2B5EF4-FFF2-40B4-BE49-F238E27FC236}">
                  <a16:creationId xmlns:a16="http://schemas.microsoft.com/office/drawing/2014/main" id="{7BE2F25D-3908-36F0-9726-C17047632404}"/>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Tree>
    <p:extLst>
      <p:ext uri="{BB962C8B-B14F-4D97-AF65-F5344CB8AC3E}">
        <p14:creationId xmlns:p14="http://schemas.microsoft.com/office/powerpoint/2010/main" val="2363183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C8D12D-4ED0-1CE5-9587-606A665D7D54}"/>
              </a:ext>
            </a:extLst>
          </p:cNvPr>
          <p:cNvSpPr>
            <a:spLocks noGrp="1"/>
          </p:cNvSpPr>
          <p:nvPr>
            <p:ph type="title"/>
          </p:nvPr>
        </p:nvSpPr>
        <p:spPr/>
        <p:txBody>
          <a:bodyPr/>
          <a:lstStyle/>
          <a:p>
            <a:r>
              <a:rPr lang="fr-FR" sz="1800" noProof="0" dirty="0">
                <a:solidFill>
                  <a:schemeClr val="tx1">
                    <a:lumMod val="50000"/>
                    <a:lumOff val="50000"/>
                  </a:schemeClr>
                </a:solidFill>
              </a:rPr>
              <a:t>Le pancréas se relie à l’intestin grêle par une conduite.</a:t>
            </a:r>
          </a:p>
        </p:txBody>
      </p:sp>
      <p:sp>
        <p:nvSpPr>
          <p:cNvPr id="4" name="Espace réservé du contenu 3">
            <a:extLst>
              <a:ext uri="{FF2B5EF4-FFF2-40B4-BE49-F238E27FC236}">
                <a16:creationId xmlns:a16="http://schemas.microsoft.com/office/drawing/2014/main" id="{8128746C-98EC-79DE-F131-4F593463A73C}"/>
              </a:ext>
            </a:extLst>
          </p:cNvPr>
          <p:cNvSpPr>
            <a:spLocks noGrp="1"/>
          </p:cNvSpPr>
          <p:nvPr>
            <p:ph sz="quarter" idx="11"/>
          </p:nvPr>
        </p:nvSpPr>
        <p:spPr/>
        <p:txBody>
          <a:bodyPr/>
          <a:lstStyle/>
          <a:p>
            <a:r>
              <a:rPr lang="fr-FR" sz="1600" noProof="0" dirty="0">
                <a:solidFill>
                  <a:schemeClr val="tx1">
                    <a:lumMod val="50000"/>
                    <a:lumOff val="50000"/>
                  </a:schemeClr>
                </a:solidFill>
              </a:rPr>
              <a:t>Indiquer le passage des enzymes du pancréas vers l’intestin grêle sur le schéma.  </a:t>
            </a:r>
          </a:p>
        </p:txBody>
      </p:sp>
      <p:sp>
        <p:nvSpPr>
          <p:cNvPr id="14" name="Rectangle : coins arrondis 13">
            <a:extLst>
              <a:ext uri="{FF2B5EF4-FFF2-40B4-BE49-F238E27FC236}">
                <a16:creationId xmlns:a16="http://schemas.microsoft.com/office/drawing/2014/main" id="{2C3AA109-F8B8-8429-1E90-4DB95672F8F4}"/>
              </a:ext>
            </a:extLst>
          </p:cNvPr>
          <p:cNvSpPr/>
          <p:nvPr/>
        </p:nvSpPr>
        <p:spPr>
          <a:xfrm>
            <a:off x="2951823" y="2928593"/>
            <a:ext cx="24661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L’estomac</a:t>
            </a:r>
          </a:p>
        </p:txBody>
      </p:sp>
      <p:sp>
        <p:nvSpPr>
          <p:cNvPr id="15" name="Rectangle : coins arrondis 14">
            <a:extLst>
              <a:ext uri="{FF2B5EF4-FFF2-40B4-BE49-F238E27FC236}">
                <a16:creationId xmlns:a16="http://schemas.microsoft.com/office/drawing/2014/main" id="{8A899C8E-2450-97B0-D67A-1BBB2264E063}"/>
              </a:ext>
            </a:extLst>
          </p:cNvPr>
          <p:cNvSpPr/>
          <p:nvPr/>
        </p:nvSpPr>
        <p:spPr>
          <a:xfrm>
            <a:off x="2548157" y="291843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a</a:t>
            </a:r>
          </a:p>
        </p:txBody>
      </p:sp>
      <p:sp>
        <p:nvSpPr>
          <p:cNvPr id="16" name="Rectangle : coins arrondis 15">
            <a:extLst>
              <a:ext uri="{FF2B5EF4-FFF2-40B4-BE49-F238E27FC236}">
                <a16:creationId xmlns:a16="http://schemas.microsoft.com/office/drawing/2014/main" id="{6E2E78AE-534D-CF37-07D1-7211314CDA07}"/>
              </a:ext>
            </a:extLst>
          </p:cNvPr>
          <p:cNvSpPr/>
          <p:nvPr/>
        </p:nvSpPr>
        <p:spPr>
          <a:xfrm>
            <a:off x="2951823" y="4101755"/>
            <a:ext cx="24661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Le gros intestin</a:t>
            </a:r>
          </a:p>
        </p:txBody>
      </p:sp>
      <p:sp>
        <p:nvSpPr>
          <p:cNvPr id="17" name="Rectangle : coins arrondis 16">
            <a:extLst>
              <a:ext uri="{FF2B5EF4-FFF2-40B4-BE49-F238E27FC236}">
                <a16:creationId xmlns:a16="http://schemas.microsoft.com/office/drawing/2014/main" id="{DF85CE71-F5C7-6A02-FB41-5A3B769F8677}"/>
              </a:ext>
            </a:extLst>
          </p:cNvPr>
          <p:cNvSpPr/>
          <p:nvPr/>
        </p:nvSpPr>
        <p:spPr>
          <a:xfrm>
            <a:off x="2548157" y="4091595"/>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b</a:t>
            </a:r>
          </a:p>
        </p:txBody>
      </p:sp>
      <p:sp>
        <p:nvSpPr>
          <p:cNvPr id="18" name="Rectangle : coins arrondis 17">
            <a:extLst>
              <a:ext uri="{FF2B5EF4-FFF2-40B4-BE49-F238E27FC236}">
                <a16:creationId xmlns:a16="http://schemas.microsoft.com/office/drawing/2014/main" id="{E9924980-BF65-FAE6-EFD4-6036EEA9DAB8}"/>
              </a:ext>
            </a:extLst>
          </p:cNvPr>
          <p:cNvSpPr/>
          <p:nvPr/>
        </p:nvSpPr>
        <p:spPr>
          <a:xfrm>
            <a:off x="2951823" y="5274918"/>
            <a:ext cx="2466167" cy="510778"/>
          </a:xfrm>
          <a:prstGeom prst="roundRect">
            <a:avLst/>
          </a:prstGeom>
          <a:solidFill>
            <a:srgbClr val="00206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chemeClr val="bg1"/>
                </a:solidFill>
                <a:effectLst/>
                <a:uLnTx/>
                <a:uFillTx/>
                <a:latin typeface="Calibri" panose="020F0502020204030204"/>
                <a:ea typeface="+mn-ea"/>
                <a:cs typeface="+mn-cs"/>
              </a:rPr>
              <a:t>L’intestin grêle </a:t>
            </a:r>
          </a:p>
        </p:txBody>
      </p:sp>
      <p:sp>
        <p:nvSpPr>
          <p:cNvPr id="19" name="Rectangle : coins arrondis 18">
            <a:extLst>
              <a:ext uri="{FF2B5EF4-FFF2-40B4-BE49-F238E27FC236}">
                <a16:creationId xmlns:a16="http://schemas.microsoft.com/office/drawing/2014/main" id="{2DEED3B7-CC0F-A486-B257-D8F5A82EC39D}"/>
              </a:ext>
            </a:extLst>
          </p:cNvPr>
          <p:cNvSpPr/>
          <p:nvPr/>
        </p:nvSpPr>
        <p:spPr>
          <a:xfrm>
            <a:off x="2548157" y="5264758"/>
            <a:ext cx="403667" cy="510778"/>
          </a:xfrm>
          <a:prstGeom prst="roundRect">
            <a:avLst/>
          </a:prstGeom>
          <a:solidFill>
            <a:srgbClr val="00206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chemeClr val="bg1"/>
                </a:solidFill>
                <a:effectLst/>
                <a:uLnTx/>
                <a:uFillTx/>
                <a:latin typeface="Calibri" panose="020F0502020204030204"/>
                <a:ea typeface="+mn-ea"/>
                <a:cs typeface="+mn-cs"/>
              </a:rPr>
              <a:t>c</a:t>
            </a:r>
          </a:p>
        </p:txBody>
      </p:sp>
      <p:pic>
        <p:nvPicPr>
          <p:cNvPr id="20" name="Image 19">
            <a:extLst>
              <a:ext uri="{FF2B5EF4-FFF2-40B4-BE49-F238E27FC236}">
                <a16:creationId xmlns:a16="http://schemas.microsoft.com/office/drawing/2014/main" id="{6691ED02-34A9-3106-DAAB-3FFEFF44AC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484275" y="873819"/>
            <a:ext cx="4263957" cy="5984181"/>
          </a:xfrm>
          <a:prstGeom prst="rect">
            <a:avLst/>
          </a:prstGeom>
        </p:spPr>
      </p:pic>
      <p:sp>
        <p:nvSpPr>
          <p:cNvPr id="5" name="ZoneTexte 4">
            <a:extLst>
              <a:ext uri="{FF2B5EF4-FFF2-40B4-BE49-F238E27FC236}">
                <a16:creationId xmlns:a16="http://schemas.microsoft.com/office/drawing/2014/main" id="{F9351115-2381-D7F8-60A4-58584EAA7C77}"/>
              </a:ext>
            </a:extLst>
          </p:cNvPr>
          <p:cNvSpPr txBox="1"/>
          <p:nvPr/>
        </p:nvSpPr>
        <p:spPr>
          <a:xfrm>
            <a:off x="723012" y="1739199"/>
            <a:ext cx="6816309" cy="461665"/>
          </a:xfrm>
          <a:prstGeom prst="rect">
            <a:avLst/>
          </a:prstGeom>
          <a:noFill/>
        </p:spPr>
        <p:txBody>
          <a:bodyPr wrap="square" rtlCol="0">
            <a:spAutoFit/>
          </a:bodyPr>
          <a:lstStyle>
            <a:defPPr>
              <a:defRPr lang="fr-FR"/>
            </a:defPPr>
            <a:lvl1pPr defTabSz="457200">
              <a:defRPr sz="2400" b="1">
                <a:solidFill>
                  <a:srgbClr val="0852A4"/>
                </a:solidFill>
              </a:defRPr>
            </a:lvl1pPr>
          </a:lstStyle>
          <a:p>
            <a:r>
              <a:rPr lang="fr-FR" noProof="0" dirty="0"/>
              <a:t>L’action des enzymes du pancréas se fait dans: </a:t>
            </a:r>
          </a:p>
        </p:txBody>
      </p:sp>
    </p:spTree>
    <p:extLst>
      <p:ext uri="{BB962C8B-B14F-4D97-AF65-F5344CB8AC3E}">
        <p14:creationId xmlns:p14="http://schemas.microsoft.com/office/powerpoint/2010/main" val="23020634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FF6DB9-6C72-778A-65C1-4A89A5E1EF41}"/>
              </a:ext>
            </a:extLst>
          </p:cNvPr>
          <p:cNvSpPr>
            <a:spLocks noGrp="1"/>
          </p:cNvSpPr>
          <p:nvPr>
            <p:ph type="title"/>
          </p:nvPr>
        </p:nvSpPr>
        <p:spPr/>
        <p:txBody>
          <a:bodyPr/>
          <a:lstStyle/>
          <a:p>
            <a:r>
              <a:rPr lang="fr-FR" sz="1800" noProof="0" dirty="0">
                <a:solidFill>
                  <a:schemeClr val="tx1">
                    <a:lumMod val="50000"/>
                    <a:lumOff val="50000"/>
                  </a:schemeClr>
                </a:solidFill>
              </a:rPr>
              <a:t>Répondez à la question suivante:</a:t>
            </a:r>
          </a:p>
        </p:txBody>
      </p:sp>
      <p:sp>
        <p:nvSpPr>
          <p:cNvPr id="4" name="Espace réservé du contenu 3">
            <a:extLst>
              <a:ext uri="{FF2B5EF4-FFF2-40B4-BE49-F238E27FC236}">
                <a16:creationId xmlns:a16="http://schemas.microsoft.com/office/drawing/2014/main" id="{30546849-2F2C-DD37-12A7-83CAF6D55ADA}"/>
              </a:ext>
            </a:extLst>
          </p:cNvPr>
          <p:cNvSpPr>
            <a:spLocks noGrp="1"/>
          </p:cNvSpPr>
          <p:nvPr>
            <p:ph sz="quarter" idx="11"/>
          </p:nvPr>
        </p:nvSpPr>
        <p:spPr/>
        <p:txBody>
          <a:bodyPr/>
          <a:lstStyle/>
          <a:p>
            <a:endParaRPr lang="fr-FR" noProof="0" dirty="0"/>
          </a:p>
        </p:txBody>
      </p:sp>
      <p:pic>
        <p:nvPicPr>
          <p:cNvPr id="3" name="Image 2">
            <a:extLst>
              <a:ext uri="{FF2B5EF4-FFF2-40B4-BE49-F238E27FC236}">
                <a16:creationId xmlns:a16="http://schemas.microsoft.com/office/drawing/2014/main" id="{94C8296D-DC63-F2A1-9671-48153FA17E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484275" y="873819"/>
            <a:ext cx="4263957" cy="5984181"/>
          </a:xfrm>
          <a:prstGeom prst="rect">
            <a:avLst/>
          </a:prstGeom>
        </p:spPr>
      </p:pic>
      <p:sp>
        <p:nvSpPr>
          <p:cNvPr id="16" name="ZoneTexte 15">
            <a:extLst>
              <a:ext uri="{FF2B5EF4-FFF2-40B4-BE49-F238E27FC236}">
                <a16:creationId xmlns:a16="http://schemas.microsoft.com/office/drawing/2014/main" id="{E0724111-8E18-8A04-1DA2-006F0BF854E5}"/>
              </a:ext>
            </a:extLst>
          </p:cNvPr>
          <p:cNvSpPr txBox="1"/>
          <p:nvPr/>
        </p:nvSpPr>
        <p:spPr>
          <a:xfrm>
            <a:off x="776751" y="1894743"/>
            <a:ext cx="6816309" cy="461665"/>
          </a:xfrm>
          <a:prstGeom prst="rect">
            <a:avLst/>
          </a:prstGeom>
          <a:noFill/>
        </p:spPr>
        <p:txBody>
          <a:bodyPr wrap="square" rtlCol="0">
            <a:spAutoFit/>
          </a:bodyPr>
          <a:lstStyle>
            <a:defPPr>
              <a:defRPr lang="fr-FR"/>
            </a:defPPr>
            <a:lvl1pPr defTabSz="457200">
              <a:defRPr sz="2400" b="1">
                <a:solidFill>
                  <a:srgbClr val="0852A4"/>
                </a:solidFill>
              </a:defRPr>
            </a:lvl1pPr>
          </a:lstStyle>
          <a:p>
            <a:r>
              <a:rPr lang="fr-FR" noProof="0" dirty="0"/>
              <a:t>La bile du foie agit sur les aliments dans :</a:t>
            </a:r>
          </a:p>
        </p:txBody>
      </p:sp>
      <p:sp>
        <p:nvSpPr>
          <p:cNvPr id="18" name="Rectangle : coins arrondis 17">
            <a:extLst>
              <a:ext uri="{FF2B5EF4-FFF2-40B4-BE49-F238E27FC236}">
                <a16:creationId xmlns:a16="http://schemas.microsoft.com/office/drawing/2014/main" id="{7669964B-1951-13BF-186A-4F106D489BBB}"/>
              </a:ext>
            </a:extLst>
          </p:cNvPr>
          <p:cNvSpPr/>
          <p:nvPr/>
        </p:nvSpPr>
        <p:spPr>
          <a:xfrm>
            <a:off x="2951823" y="2928593"/>
            <a:ext cx="24661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Le foie </a:t>
            </a:r>
          </a:p>
        </p:txBody>
      </p:sp>
      <p:sp>
        <p:nvSpPr>
          <p:cNvPr id="19" name="Rectangle : coins arrondis 18">
            <a:extLst>
              <a:ext uri="{FF2B5EF4-FFF2-40B4-BE49-F238E27FC236}">
                <a16:creationId xmlns:a16="http://schemas.microsoft.com/office/drawing/2014/main" id="{C8CA2455-424B-C9F0-4E5B-6BEA8EA43EBB}"/>
              </a:ext>
            </a:extLst>
          </p:cNvPr>
          <p:cNvSpPr/>
          <p:nvPr/>
        </p:nvSpPr>
        <p:spPr>
          <a:xfrm>
            <a:off x="2548157" y="291843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a</a:t>
            </a:r>
          </a:p>
        </p:txBody>
      </p:sp>
      <p:sp>
        <p:nvSpPr>
          <p:cNvPr id="20" name="Rectangle : coins arrondis 19">
            <a:extLst>
              <a:ext uri="{FF2B5EF4-FFF2-40B4-BE49-F238E27FC236}">
                <a16:creationId xmlns:a16="http://schemas.microsoft.com/office/drawing/2014/main" id="{78488385-C9BD-746E-106F-CAC0329F79AE}"/>
              </a:ext>
            </a:extLst>
          </p:cNvPr>
          <p:cNvSpPr/>
          <p:nvPr/>
        </p:nvSpPr>
        <p:spPr>
          <a:xfrm>
            <a:off x="2951823" y="4101755"/>
            <a:ext cx="24661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L’intestin grêle</a:t>
            </a:r>
          </a:p>
        </p:txBody>
      </p:sp>
      <p:sp>
        <p:nvSpPr>
          <p:cNvPr id="21" name="Rectangle : coins arrondis 20">
            <a:extLst>
              <a:ext uri="{FF2B5EF4-FFF2-40B4-BE49-F238E27FC236}">
                <a16:creationId xmlns:a16="http://schemas.microsoft.com/office/drawing/2014/main" id="{F52E9EF4-5FE1-686F-5948-E93C94EAFE6F}"/>
              </a:ext>
            </a:extLst>
          </p:cNvPr>
          <p:cNvSpPr/>
          <p:nvPr/>
        </p:nvSpPr>
        <p:spPr>
          <a:xfrm>
            <a:off x="2548157" y="4091595"/>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b</a:t>
            </a:r>
          </a:p>
        </p:txBody>
      </p:sp>
      <p:sp>
        <p:nvSpPr>
          <p:cNvPr id="22" name="Rectangle : coins arrondis 21">
            <a:extLst>
              <a:ext uri="{FF2B5EF4-FFF2-40B4-BE49-F238E27FC236}">
                <a16:creationId xmlns:a16="http://schemas.microsoft.com/office/drawing/2014/main" id="{C9E7EB36-5354-D0FB-3945-2028D6FCB01C}"/>
              </a:ext>
            </a:extLst>
          </p:cNvPr>
          <p:cNvSpPr/>
          <p:nvPr/>
        </p:nvSpPr>
        <p:spPr>
          <a:xfrm>
            <a:off x="2951823" y="5274918"/>
            <a:ext cx="24661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L’estomac</a:t>
            </a:r>
          </a:p>
        </p:txBody>
      </p:sp>
      <p:sp>
        <p:nvSpPr>
          <p:cNvPr id="23" name="Rectangle : coins arrondis 22">
            <a:extLst>
              <a:ext uri="{FF2B5EF4-FFF2-40B4-BE49-F238E27FC236}">
                <a16:creationId xmlns:a16="http://schemas.microsoft.com/office/drawing/2014/main" id="{8DAF75AE-16F0-9AB0-4AEF-4C2DE13EF5BD}"/>
              </a:ext>
            </a:extLst>
          </p:cNvPr>
          <p:cNvSpPr/>
          <p:nvPr/>
        </p:nvSpPr>
        <p:spPr>
          <a:xfrm>
            <a:off x="2548157" y="5264758"/>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c</a:t>
            </a:r>
          </a:p>
        </p:txBody>
      </p:sp>
      <p:sp>
        <p:nvSpPr>
          <p:cNvPr id="5" name="Rectangle : coins arrondis 4">
            <a:extLst>
              <a:ext uri="{FF2B5EF4-FFF2-40B4-BE49-F238E27FC236}">
                <a16:creationId xmlns:a16="http://schemas.microsoft.com/office/drawing/2014/main" id="{CE4A19C7-8D39-4D4D-E0E1-B67F095D6132}"/>
              </a:ext>
            </a:extLst>
          </p:cNvPr>
          <p:cNvSpPr/>
          <p:nvPr/>
        </p:nvSpPr>
        <p:spPr>
          <a:xfrm>
            <a:off x="723012" y="1146863"/>
            <a:ext cx="8985067" cy="510778"/>
          </a:xfrm>
          <a:prstGeom prst="roundRect">
            <a:avLst/>
          </a:prstGeom>
          <a:ln w="19050">
            <a:noFill/>
            <a:prstDash val="dash"/>
          </a:ln>
        </p:spPr>
        <p:txBody>
          <a:bodyPr wrap="square">
            <a:spAutoFit/>
          </a:bodyPr>
          <a:lstStyle/>
          <a:p>
            <a:pPr lvl="0" defTabSz="457200">
              <a:spcAft>
                <a:spcPts val="600"/>
              </a:spcAft>
              <a:defRPr/>
            </a:pPr>
            <a:r>
              <a:rPr kumimoji="0" lang="fr-FR" sz="2400" b="1" i="0" u="none" strike="noStrike" kern="1200" cap="none" spc="0" normalizeH="0" baseline="0" noProof="0" dirty="0">
                <a:ln>
                  <a:noFill/>
                </a:ln>
                <a:effectLst/>
                <a:uLnTx/>
                <a:uFillTx/>
                <a:latin typeface="Calibri" panose="020F0502020204030204"/>
                <a:ea typeface="+mn-ea"/>
                <a:cs typeface="+mn-cs"/>
              </a:rPr>
              <a:t>3- Choisissez la bonne réponse :</a:t>
            </a:r>
          </a:p>
        </p:txBody>
      </p:sp>
      <p:grpSp>
        <p:nvGrpSpPr>
          <p:cNvPr id="6" name="Groupe 5">
            <a:extLst>
              <a:ext uri="{FF2B5EF4-FFF2-40B4-BE49-F238E27FC236}">
                <a16:creationId xmlns:a16="http://schemas.microsoft.com/office/drawing/2014/main" id="{64E01AA2-44DB-3B0A-5FF1-42EE37BB678B}"/>
              </a:ext>
            </a:extLst>
          </p:cNvPr>
          <p:cNvGrpSpPr/>
          <p:nvPr/>
        </p:nvGrpSpPr>
        <p:grpSpPr>
          <a:xfrm>
            <a:off x="11493365" y="427318"/>
            <a:ext cx="497596" cy="431295"/>
            <a:chOff x="779844" y="4335989"/>
            <a:chExt cx="563238" cy="575842"/>
          </a:xfrm>
        </p:grpSpPr>
        <p:pic>
          <p:nvPicPr>
            <p:cNvPr id="7" name="Google Shape;307;p51" descr="Une image contenant Dessin animé, clipart, Animation, illustration&#10;&#10;Description générée automatiquement">
              <a:extLst>
                <a:ext uri="{FF2B5EF4-FFF2-40B4-BE49-F238E27FC236}">
                  <a16:creationId xmlns:a16="http://schemas.microsoft.com/office/drawing/2014/main" id="{6257DD36-312C-193A-60F0-B156C4D69BE2}"/>
                </a:ext>
              </a:extLst>
            </p:cNvPr>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8" name="Rectangle 7">
              <a:extLst>
                <a:ext uri="{FF2B5EF4-FFF2-40B4-BE49-F238E27FC236}">
                  <a16:creationId xmlns:a16="http://schemas.microsoft.com/office/drawing/2014/main" id="{4CA91D9F-CC2B-ABCD-61C1-F4B11707E7F4}"/>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Tree>
    <p:extLst>
      <p:ext uri="{BB962C8B-B14F-4D97-AF65-F5344CB8AC3E}">
        <p14:creationId xmlns:p14="http://schemas.microsoft.com/office/powerpoint/2010/main" val="41943698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ABD8BD-727D-EBDA-B7C7-EF2E06705353}"/>
              </a:ext>
            </a:extLst>
          </p:cNvPr>
          <p:cNvSpPr>
            <a:spLocks noGrp="1"/>
          </p:cNvSpPr>
          <p:nvPr>
            <p:ph type="title"/>
          </p:nvPr>
        </p:nvSpPr>
        <p:spPr/>
        <p:txBody>
          <a:bodyPr/>
          <a:lstStyle/>
          <a:p>
            <a:r>
              <a:rPr lang="fr-FR" sz="1800" noProof="0" dirty="0">
                <a:solidFill>
                  <a:schemeClr val="tx1">
                    <a:lumMod val="50000"/>
                    <a:lumOff val="50000"/>
                  </a:schemeClr>
                </a:solidFill>
              </a:rPr>
              <a:t>Le foie ne reçois pas d’aliment mais son rôle dans la digestion est principal. Il sécrète la bile qui se déverse dans l’intestin grêle.</a:t>
            </a:r>
          </a:p>
        </p:txBody>
      </p:sp>
      <p:sp>
        <p:nvSpPr>
          <p:cNvPr id="4" name="Espace réservé du contenu 3">
            <a:extLst>
              <a:ext uri="{FF2B5EF4-FFF2-40B4-BE49-F238E27FC236}">
                <a16:creationId xmlns:a16="http://schemas.microsoft.com/office/drawing/2014/main" id="{BE8419F2-0C02-DEAA-C57E-F16AEF309D64}"/>
              </a:ext>
            </a:extLst>
          </p:cNvPr>
          <p:cNvSpPr>
            <a:spLocks noGrp="1"/>
          </p:cNvSpPr>
          <p:nvPr>
            <p:ph sz="quarter" idx="11"/>
          </p:nvPr>
        </p:nvSpPr>
        <p:spPr/>
        <p:txBody>
          <a:bodyPr/>
          <a:lstStyle/>
          <a:p>
            <a:endParaRPr lang="fr-FR" noProof="0" dirty="0"/>
          </a:p>
        </p:txBody>
      </p:sp>
      <p:pic>
        <p:nvPicPr>
          <p:cNvPr id="3" name="Image 2">
            <a:extLst>
              <a:ext uri="{FF2B5EF4-FFF2-40B4-BE49-F238E27FC236}">
                <a16:creationId xmlns:a16="http://schemas.microsoft.com/office/drawing/2014/main" id="{2814D65E-34AF-F9AD-08AA-5C1BF9BBB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484275" y="873819"/>
            <a:ext cx="4263957" cy="5984181"/>
          </a:xfrm>
          <a:prstGeom prst="rect">
            <a:avLst/>
          </a:prstGeom>
        </p:spPr>
      </p:pic>
      <p:sp>
        <p:nvSpPr>
          <p:cNvPr id="15" name="Rectangle : coins arrondis 14">
            <a:extLst>
              <a:ext uri="{FF2B5EF4-FFF2-40B4-BE49-F238E27FC236}">
                <a16:creationId xmlns:a16="http://schemas.microsoft.com/office/drawing/2014/main" id="{32104DA2-3AB8-65FB-EC7C-62BE758D8CA3}"/>
              </a:ext>
            </a:extLst>
          </p:cNvPr>
          <p:cNvSpPr/>
          <p:nvPr/>
        </p:nvSpPr>
        <p:spPr>
          <a:xfrm>
            <a:off x="2951823" y="2928593"/>
            <a:ext cx="24661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Le foie </a:t>
            </a:r>
          </a:p>
        </p:txBody>
      </p:sp>
      <p:sp>
        <p:nvSpPr>
          <p:cNvPr id="16" name="Rectangle : coins arrondis 15">
            <a:extLst>
              <a:ext uri="{FF2B5EF4-FFF2-40B4-BE49-F238E27FC236}">
                <a16:creationId xmlns:a16="http://schemas.microsoft.com/office/drawing/2014/main" id="{74929D3B-DB4D-DDFC-2979-CA4A8B7522DF}"/>
              </a:ext>
            </a:extLst>
          </p:cNvPr>
          <p:cNvSpPr/>
          <p:nvPr/>
        </p:nvSpPr>
        <p:spPr>
          <a:xfrm>
            <a:off x="2548157" y="291843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a</a:t>
            </a:r>
          </a:p>
        </p:txBody>
      </p:sp>
      <p:sp>
        <p:nvSpPr>
          <p:cNvPr id="17" name="Rectangle : coins arrondis 16">
            <a:extLst>
              <a:ext uri="{FF2B5EF4-FFF2-40B4-BE49-F238E27FC236}">
                <a16:creationId xmlns:a16="http://schemas.microsoft.com/office/drawing/2014/main" id="{0452CDA1-14CB-6BC0-6436-E965E6D7D8EC}"/>
              </a:ext>
            </a:extLst>
          </p:cNvPr>
          <p:cNvSpPr/>
          <p:nvPr/>
        </p:nvSpPr>
        <p:spPr>
          <a:xfrm>
            <a:off x="2951823" y="4101755"/>
            <a:ext cx="2466167" cy="510778"/>
          </a:xfrm>
          <a:prstGeom prst="roundRect">
            <a:avLst/>
          </a:prstGeom>
          <a:solidFill>
            <a:srgbClr val="00206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fr-FR" sz="2200" b="1" noProof="0" dirty="0">
                <a:solidFill>
                  <a:schemeClr val="bg1"/>
                </a:solidFill>
                <a:latin typeface="Calibri" panose="020F0502020204030204"/>
              </a:rPr>
              <a:t>L’intestin grêle</a:t>
            </a:r>
          </a:p>
        </p:txBody>
      </p:sp>
      <p:sp>
        <p:nvSpPr>
          <p:cNvPr id="18" name="Rectangle : coins arrondis 17">
            <a:extLst>
              <a:ext uri="{FF2B5EF4-FFF2-40B4-BE49-F238E27FC236}">
                <a16:creationId xmlns:a16="http://schemas.microsoft.com/office/drawing/2014/main" id="{E4599AED-9397-EAC7-668C-3BAA5CA000CB}"/>
              </a:ext>
            </a:extLst>
          </p:cNvPr>
          <p:cNvSpPr/>
          <p:nvPr/>
        </p:nvSpPr>
        <p:spPr>
          <a:xfrm>
            <a:off x="2548157" y="4091595"/>
            <a:ext cx="403667" cy="510778"/>
          </a:xfrm>
          <a:prstGeom prst="roundRect">
            <a:avLst/>
          </a:prstGeom>
          <a:solidFill>
            <a:srgbClr val="002060"/>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fr-FR" sz="2200" b="1" noProof="0" dirty="0">
                <a:solidFill>
                  <a:schemeClr val="bg1"/>
                </a:solidFill>
                <a:latin typeface="Calibri" panose="020F0502020204030204"/>
              </a:rPr>
              <a:t>b</a:t>
            </a:r>
          </a:p>
        </p:txBody>
      </p:sp>
      <p:sp>
        <p:nvSpPr>
          <p:cNvPr id="19" name="Rectangle : coins arrondis 18">
            <a:extLst>
              <a:ext uri="{FF2B5EF4-FFF2-40B4-BE49-F238E27FC236}">
                <a16:creationId xmlns:a16="http://schemas.microsoft.com/office/drawing/2014/main" id="{3919C806-F1F7-81B8-CA65-0CEABEF08482}"/>
              </a:ext>
            </a:extLst>
          </p:cNvPr>
          <p:cNvSpPr/>
          <p:nvPr/>
        </p:nvSpPr>
        <p:spPr>
          <a:xfrm>
            <a:off x="2951823" y="5274918"/>
            <a:ext cx="24661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L’estomac</a:t>
            </a:r>
          </a:p>
        </p:txBody>
      </p:sp>
      <p:sp>
        <p:nvSpPr>
          <p:cNvPr id="20" name="Rectangle : coins arrondis 19">
            <a:extLst>
              <a:ext uri="{FF2B5EF4-FFF2-40B4-BE49-F238E27FC236}">
                <a16:creationId xmlns:a16="http://schemas.microsoft.com/office/drawing/2014/main" id="{29A562ED-DDDC-A316-530D-7B26C4B41C3F}"/>
              </a:ext>
            </a:extLst>
          </p:cNvPr>
          <p:cNvSpPr/>
          <p:nvPr/>
        </p:nvSpPr>
        <p:spPr>
          <a:xfrm>
            <a:off x="2548157" y="5264758"/>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c</a:t>
            </a:r>
          </a:p>
        </p:txBody>
      </p:sp>
      <p:sp>
        <p:nvSpPr>
          <p:cNvPr id="5" name="ZoneTexte 4">
            <a:extLst>
              <a:ext uri="{FF2B5EF4-FFF2-40B4-BE49-F238E27FC236}">
                <a16:creationId xmlns:a16="http://schemas.microsoft.com/office/drawing/2014/main" id="{F60A7BFA-47C9-991A-343B-00017A59F803}"/>
              </a:ext>
            </a:extLst>
          </p:cNvPr>
          <p:cNvSpPr txBox="1"/>
          <p:nvPr/>
        </p:nvSpPr>
        <p:spPr>
          <a:xfrm>
            <a:off x="776751" y="1894743"/>
            <a:ext cx="6816309" cy="461665"/>
          </a:xfrm>
          <a:prstGeom prst="rect">
            <a:avLst/>
          </a:prstGeom>
          <a:noFill/>
        </p:spPr>
        <p:txBody>
          <a:bodyPr wrap="square" rtlCol="0">
            <a:spAutoFit/>
          </a:bodyPr>
          <a:lstStyle>
            <a:defPPr>
              <a:defRPr lang="fr-FR"/>
            </a:defPPr>
            <a:lvl1pPr defTabSz="457200">
              <a:defRPr sz="2400" b="1">
                <a:solidFill>
                  <a:srgbClr val="0852A4"/>
                </a:solidFill>
              </a:defRPr>
            </a:lvl1pPr>
          </a:lstStyle>
          <a:p>
            <a:r>
              <a:rPr lang="fr-FR" noProof="0" dirty="0"/>
              <a:t>La bile du foie agit sur les aliments dans :</a:t>
            </a:r>
          </a:p>
        </p:txBody>
      </p:sp>
    </p:spTree>
    <p:extLst>
      <p:ext uri="{BB962C8B-B14F-4D97-AF65-F5344CB8AC3E}">
        <p14:creationId xmlns:p14="http://schemas.microsoft.com/office/powerpoint/2010/main" val="60681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DDF061A-525C-931B-1620-48DA5ACAB266}"/>
            </a:ext>
          </a:extLst>
        </p:cNvPr>
        <p:cNvGrpSpPr/>
        <p:nvPr/>
      </p:nvGrpSpPr>
      <p:grpSpPr>
        <a:xfrm>
          <a:off x="0" y="0"/>
          <a:ext cx="0" cy="0"/>
          <a:chOff x="0" y="0"/>
          <a:chExt cx="0" cy="0"/>
        </a:xfrm>
      </p:grpSpPr>
      <p:grpSp>
        <p:nvGrpSpPr>
          <p:cNvPr id="36" name="Groupe 35">
            <a:extLst>
              <a:ext uri="{FF2B5EF4-FFF2-40B4-BE49-F238E27FC236}">
                <a16:creationId xmlns:a16="http://schemas.microsoft.com/office/drawing/2014/main" id="{9BA331DD-5FBF-356B-52BF-F90CA15137F3}"/>
              </a:ext>
            </a:extLst>
          </p:cNvPr>
          <p:cNvGrpSpPr/>
          <p:nvPr/>
        </p:nvGrpSpPr>
        <p:grpSpPr>
          <a:xfrm>
            <a:off x="876000" y="2202502"/>
            <a:ext cx="10440000" cy="750244"/>
            <a:chOff x="1072338" y="3558760"/>
            <a:chExt cx="10440000" cy="697488"/>
          </a:xfrm>
        </p:grpSpPr>
        <p:grpSp>
          <p:nvGrpSpPr>
            <p:cNvPr id="22" name="Groupe 21">
              <a:extLst>
                <a:ext uri="{FF2B5EF4-FFF2-40B4-BE49-F238E27FC236}">
                  <a16:creationId xmlns:a16="http://schemas.microsoft.com/office/drawing/2014/main" id="{F21AD5E8-426F-A0F4-AE31-5359272AA98D}"/>
                </a:ext>
              </a:extLst>
            </p:cNvPr>
            <p:cNvGrpSpPr/>
            <p:nvPr/>
          </p:nvGrpSpPr>
          <p:grpSpPr>
            <a:xfrm>
              <a:off x="1175674" y="3615371"/>
              <a:ext cx="10265100" cy="560284"/>
              <a:chOff x="963450" y="3092649"/>
              <a:chExt cx="10265100" cy="560284"/>
            </a:xfrm>
            <a:solidFill>
              <a:schemeClr val="accent4">
                <a:lumMod val="60000"/>
                <a:lumOff val="40000"/>
              </a:schemeClr>
            </a:solidFill>
          </p:grpSpPr>
          <p:sp>
            <p:nvSpPr>
              <p:cNvPr id="23" name="Google Shape;292;p29">
                <a:extLst>
                  <a:ext uri="{FF2B5EF4-FFF2-40B4-BE49-F238E27FC236}">
                    <a16:creationId xmlns:a16="http://schemas.microsoft.com/office/drawing/2014/main" id="{734CCB68-C0AD-F4EF-BAF5-4096B797615A}"/>
                  </a:ext>
                </a:extLst>
              </p:cNvPr>
              <p:cNvSpPr/>
              <p:nvPr/>
            </p:nvSpPr>
            <p:spPr>
              <a:xfrm>
                <a:off x="2428129" y="3092649"/>
                <a:ext cx="8800421" cy="56028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9528" cap="flat">
                <a:solidFill>
                  <a:srgbClr val="000000"/>
                </a:solidFill>
                <a:prstDash val="solid"/>
                <a:miter/>
              </a:ln>
            </p:spPr>
            <p:txBody>
              <a:bodyPr vert="horz" wrap="square" lIns="68570" tIns="34271" rIns="68570" bIns="34271" anchor="ctr" anchorCtr="0"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dirty="0">
                  <a:ln>
                    <a:noFill/>
                  </a:ln>
                  <a:solidFill>
                    <a:srgbClr val="FFFFFF"/>
                  </a:solidFill>
                  <a:effectLst/>
                  <a:uLnTx/>
                  <a:uFillTx/>
                  <a:latin typeface="Arial"/>
                  <a:ea typeface="+mn-ea"/>
                  <a:cs typeface="+mn-cs"/>
                </a:endParaRPr>
              </a:p>
            </p:txBody>
          </p:sp>
          <p:sp>
            <p:nvSpPr>
              <p:cNvPr id="24" name="Google Shape;293;p29">
                <a:extLst>
                  <a:ext uri="{FF2B5EF4-FFF2-40B4-BE49-F238E27FC236}">
                    <a16:creationId xmlns:a16="http://schemas.microsoft.com/office/drawing/2014/main" id="{F7682218-6984-C03F-C4D2-7736109FDB20}"/>
                  </a:ext>
                </a:extLst>
              </p:cNvPr>
              <p:cNvSpPr/>
              <p:nvPr/>
            </p:nvSpPr>
            <p:spPr>
              <a:xfrm>
                <a:off x="963450" y="3092649"/>
                <a:ext cx="1349096" cy="56028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000" b="1" i="0" u="none" strike="noStrike" kern="0" cap="none" spc="0" normalizeH="0" baseline="0" noProof="0" dirty="0">
                    <a:ln>
                      <a:noFill/>
                    </a:ln>
                    <a:solidFill>
                      <a:srgbClr val="000000"/>
                    </a:solidFill>
                    <a:effectLst/>
                    <a:uLnTx/>
                    <a:uFillTx/>
                    <a:latin typeface="Aptos" panose="02110004020202020204"/>
                    <a:ea typeface="Calibri"/>
                    <a:cs typeface="Calibri"/>
                  </a:rPr>
                  <a:t>Tâche</a:t>
                </a:r>
                <a:r>
                  <a:rPr kumimoji="0" lang="fr-FR" sz="2000" b="1" i="0" u="none" strike="noStrike" kern="0" cap="none" spc="0" normalizeH="0" baseline="0" noProof="0" dirty="0">
                    <a:ln>
                      <a:noFill/>
                    </a:ln>
                    <a:solidFill>
                      <a:srgbClr val="000000"/>
                    </a:solidFill>
                    <a:effectLst/>
                    <a:uLnTx/>
                    <a:uFillTx/>
                    <a:latin typeface="Calibri"/>
                    <a:ea typeface="Calibri"/>
                    <a:cs typeface="Calibri"/>
                  </a:rPr>
                  <a:t> 1</a:t>
                </a:r>
              </a:p>
            </p:txBody>
          </p:sp>
        </p:grpSp>
        <p:sp>
          <p:nvSpPr>
            <p:cNvPr id="28" name="Rectangle: Rounded Corners 11">
              <a:extLst>
                <a:ext uri="{FF2B5EF4-FFF2-40B4-BE49-F238E27FC236}">
                  <a16:creationId xmlns:a16="http://schemas.microsoft.com/office/drawing/2014/main" id="{3D08A759-333C-A738-1887-158D42AC7CE2}"/>
                </a:ext>
              </a:extLst>
            </p:cNvPr>
            <p:cNvSpPr/>
            <p:nvPr/>
          </p:nvSpPr>
          <p:spPr>
            <a:xfrm>
              <a:off x="1072338" y="3558760"/>
              <a:ext cx="10440000" cy="697488"/>
            </a:xfrm>
            <a:prstGeom prst="roundRect">
              <a:avLst/>
            </a:prstGeom>
            <a:noFill/>
            <a:ln w="381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1" name="ZoneTexte 30">
              <a:extLst>
                <a:ext uri="{FF2B5EF4-FFF2-40B4-BE49-F238E27FC236}">
                  <a16:creationId xmlns:a16="http://schemas.microsoft.com/office/drawing/2014/main" id="{D9758819-D2AD-D82D-7FB6-1F033F8B7BAA}"/>
                </a:ext>
              </a:extLst>
            </p:cNvPr>
            <p:cNvSpPr txBox="1"/>
            <p:nvPr/>
          </p:nvSpPr>
          <p:spPr>
            <a:xfrm>
              <a:off x="2663136" y="3690817"/>
              <a:ext cx="8674302" cy="3719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0" cap="none" spc="0" normalizeH="0" baseline="0" noProof="0" dirty="0">
                  <a:ln>
                    <a:noFill/>
                  </a:ln>
                  <a:solidFill>
                    <a:prstClr val="black"/>
                  </a:solidFill>
                  <a:effectLst/>
                  <a:uLnTx/>
                  <a:uFillTx/>
                  <a:latin typeface="Aptos" panose="02110004020202020204"/>
                  <a:ea typeface="+mn-ea"/>
                  <a:cs typeface="+mn-cs"/>
                </a:rPr>
                <a:t>Identifier les étapes de la digestion et leurs résultats chez l’Homme.</a:t>
              </a:r>
            </a:p>
          </p:txBody>
        </p:sp>
      </p:grpSp>
      <p:sp>
        <p:nvSpPr>
          <p:cNvPr id="32" name="Rectangle 31">
            <a:extLst>
              <a:ext uri="{FF2B5EF4-FFF2-40B4-BE49-F238E27FC236}">
                <a16:creationId xmlns:a16="http://schemas.microsoft.com/office/drawing/2014/main" id="{BE67EFB3-3C65-9A35-4FCB-1A0998D74D9D}"/>
              </a:ext>
            </a:extLst>
          </p:cNvPr>
          <p:cNvSpPr/>
          <p:nvPr/>
        </p:nvSpPr>
        <p:spPr>
          <a:xfrm>
            <a:off x="900664" y="1450795"/>
            <a:ext cx="10439999" cy="577132"/>
          </a:xfrm>
          <a:prstGeom prst="rect">
            <a:avLst/>
          </a:prstGeom>
          <a:solidFill>
            <a:schemeClr val="tx2">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Aptos" panose="02110004020202020204"/>
                <a:ea typeface="+mn-ea"/>
                <a:cs typeface="+mn-cs"/>
              </a:rPr>
              <a:t>Séquence 1: Digestion et absorption</a:t>
            </a:r>
          </a:p>
        </p:txBody>
      </p:sp>
      <p:sp>
        <p:nvSpPr>
          <p:cNvPr id="33" name="Rectangle 32">
            <a:extLst>
              <a:ext uri="{FF2B5EF4-FFF2-40B4-BE49-F238E27FC236}">
                <a16:creationId xmlns:a16="http://schemas.microsoft.com/office/drawing/2014/main" id="{C85C4EB7-03E8-7DD4-675C-B10C8C519C36}"/>
              </a:ext>
            </a:extLst>
          </p:cNvPr>
          <p:cNvSpPr/>
          <p:nvPr/>
        </p:nvSpPr>
        <p:spPr>
          <a:xfrm>
            <a:off x="900663" y="5407205"/>
            <a:ext cx="10439999" cy="577132"/>
          </a:xfrm>
          <a:prstGeom prst="rect">
            <a:avLst/>
          </a:prstGeom>
          <a:solidFill>
            <a:schemeClr val="tx2">
              <a:lumMod val="75000"/>
              <a:lumOff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Aptos" panose="02110004020202020204"/>
                <a:ea typeface="+mn-ea"/>
                <a:cs typeface="+mn-cs"/>
              </a:rPr>
              <a:t>Séquence 2: Alimentation saine</a:t>
            </a:r>
          </a:p>
        </p:txBody>
      </p:sp>
      <p:sp>
        <p:nvSpPr>
          <p:cNvPr id="35" name="ZoneTexte 34">
            <a:extLst>
              <a:ext uri="{FF2B5EF4-FFF2-40B4-BE49-F238E27FC236}">
                <a16:creationId xmlns:a16="http://schemas.microsoft.com/office/drawing/2014/main" id="{E5507358-EC68-DF89-1213-BCEB208C9940}"/>
              </a:ext>
            </a:extLst>
          </p:cNvPr>
          <p:cNvSpPr txBox="1"/>
          <p:nvPr/>
        </p:nvSpPr>
        <p:spPr>
          <a:xfrm>
            <a:off x="969002" y="856997"/>
            <a:ext cx="10303324" cy="400110"/>
          </a:xfrm>
          <a:prstGeom prst="rect">
            <a:avLst/>
          </a:prstGeom>
          <a:solidFill>
            <a:srgbClr val="0034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algn="ctr">
              <a:defRPr sz="20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solidFill>
                <a:effectLst/>
                <a:uLnTx/>
                <a:uFillTx/>
                <a:latin typeface="Aptos" panose="02110004020202020204"/>
                <a:ea typeface="+mn-ea"/>
                <a:cs typeface="+mn-cs"/>
              </a:rPr>
              <a:t>Chapitre 1:  Digestion et alimentation saine</a:t>
            </a:r>
          </a:p>
        </p:txBody>
      </p:sp>
      <p:sp>
        <p:nvSpPr>
          <p:cNvPr id="2" name="Google Shape;510;p5">
            <a:extLst>
              <a:ext uri="{FF2B5EF4-FFF2-40B4-BE49-F238E27FC236}">
                <a16:creationId xmlns:a16="http://schemas.microsoft.com/office/drawing/2014/main" id="{41ACF08C-9461-479C-C9B9-27E5CB8B3E0A}"/>
              </a:ext>
            </a:extLst>
          </p:cNvPr>
          <p:cNvSpPr txBox="1">
            <a:spLocks/>
          </p:cNvSpPr>
          <p:nvPr/>
        </p:nvSpPr>
        <p:spPr>
          <a:xfrm>
            <a:off x="979336" y="3127320"/>
            <a:ext cx="1349096" cy="594021"/>
          </a:xfrm>
          <a:prstGeom prst="roundRect">
            <a:avLst/>
          </a:prstGeom>
          <a:solidFill>
            <a:schemeClr val="accent6">
              <a:alpha val="50000"/>
            </a:schemeClr>
          </a:solidFill>
        </p:spPr>
        <p:style>
          <a:lnRef idx="0">
            <a:scrgbClr r="0" g="0" b="0"/>
          </a:lnRef>
          <a:fillRef idx="0">
            <a:scrgbClr r="0" g="0" b="0"/>
          </a:fillRef>
          <a:effectRef idx="0">
            <a:scrgbClr r="0" g="0" b="0"/>
          </a:effectRef>
          <a:fontRef idx="minor">
            <a:schemeClr val="lt1"/>
          </a:fontRef>
        </p:style>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228600">
              <a:spcBef>
                <a:spcPts val="0"/>
              </a:spcBef>
            </a:pPr>
            <a:r>
              <a:rPr lang="fr-FR" sz="1800" b="1" noProof="0" dirty="0"/>
              <a:t>Tâche 2</a:t>
            </a:r>
          </a:p>
        </p:txBody>
      </p:sp>
      <p:sp>
        <p:nvSpPr>
          <p:cNvPr id="3" name="Google Shape;511;p5">
            <a:extLst>
              <a:ext uri="{FF2B5EF4-FFF2-40B4-BE49-F238E27FC236}">
                <a16:creationId xmlns:a16="http://schemas.microsoft.com/office/drawing/2014/main" id="{39CB3824-3DB4-A081-B7A5-44A06BF8AA55}"/>
              </a:ext>
            </a:extLst>
          </p:cNvPr>
          <p:cNvSpPr txBox="1">
            <a:spLocks/>
          </p:cNvSpPr>
          <p:nvPr/>
        </p:nvSpPr>
        <p:spPr>
          <a:xfrm>
            <a:off x="2466798" y="3137903"/>
            <a:ext cx="8777638" cy="594021"/>
          </a:xfrm>
          <a:prstGeom prst="roundRect">
            <a:avLst/>
          </a:prstGeom>
          <a:solidFill>
            <a:schemeClr val="accent6">
              <a:alpha val="50000"/>
            </a:schemeClr>
          </a:solidFill>
        </p:spPr>
        <p:style>
          <a:lnRef idx="0">
            <a:scrgbClr r="0" g="0" b="0"/>
          </a:lnRef>
          <a:fillRef idx="0">
            <a:scrgbClr r="0" g="0" b="0"/>
          </a:fillRef>
          <a:effectRef idx="0">
            <a:scrgbClr r="0" g="0" b="0"/>
          </a:effectRef>
          <a:fontRef idx="minor">
            <a:schemeClr val="lt1"/>
          </a:fontRef>
        </p:style>
        <p:txBody>
          <a:bodyPr spcFirstLastPara="1" wrap="square" lIns="91425" tIns="45700" rIns="91425" bIns="45700" anchor="ctr" anchorCtr="0">
            <a:normAutofit fontScale="92500" lnSpcReduction="20000"/>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0" indent="0" algn="l">
              <a:spcBef>
                <a:spcPts val="0"/>
              </a:spcBef>
            </a:pPr>
            <a:r>
              <a:rPr lang="fr-FR" noProof="0" dirty="0"/>
              <a:t>Formuler une hypothèse et élaborer un protocole expérimental de la digestion chimique</a:t>
            </a:r>
          </a:p>
        </p:txBody>
      </p:sp>
      <p:sp>
        <p:nvSpPr>
          <p:cNvPr id="4" name="Google Shape;510;p5">
            <a:extLst>
              <a:ext uri="{FF2B5EF4-FFF2-40B4-BE49-F238E27FC236}">
                <a16:creationId xmlns:a16="http://schemas.microsoft.com/office/drawing/2014/main" id="{67D85AC5-DA5E-86DC-1D9D-3878D43B9DFC}"/>
              </a:ext>
            </a:extLst>
          </p:cNvPr>
          <p:cNvSpPr txBox="1">
            <a:spLocks/>
          </p:cNvSpPr>
          <p:nvPr/>
        </p:nvSpPr>
        <p:spPr>
          <a:xfrm>
            <a:off x="1007226" y="3917428"/>
            <a:ext cx="1349096" cy="594021"/>
          </a:xfrm>
          <a:prstGeom prst="roundRect">
            <a:avLst/>
          </a:prstGeom>
          <a:solidFill>
            <a:schemeClr val="accent6">
              <a:alpha val="50000"/>
            </a:schemeClr>
          </a:solidFill>
        </p:spPr>
        <p:style>
          <a:lnRef idx="0">
            <a:scrgbClr r="0" g="0" b="0"/>
          </a:lnRef>
          <a:fillRef idx="0">
            <a:scrgbClr r="0" g="0" b="0"/>
          </a:fillRef>
          <a:effectRef idx="0">
            <a:scrgbClr r="0" g="0" b="0"/>
          </a:effectRef>
          <a:fontRef idx="minor">
            <a:schemeClr val="lt1"/>
          </a:fontRef>
        </p:style>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228600">
              <a:spcBef>
                <a:spcPts val="0"/>
              </a:spcBef>
            </a:pPr>
            <a:r>
              <a:rPr lang="fr-FR" sz="1800" b="1" noProof="0" dirty="0"/>
              <a:t>Tâche 3</a:t>
            </a:r>
          </a:p>
        </p:txBody>
      </p:sp>
      <p:sp>
        <p:nvSpPr>
          <p:cNvPr id="5" name="Google Shape;511;p5">
            <a:extLst>
              <a:ext uri="{FF2B5EF4-FFF2-40B4-BE49-F238E27FC236}">
                <a16:creationId xmlns:a16="http://schemas.microsoft.com/office/drawing/2014/main" id="{9C445D34-8D91-1740-97AC-257641673B64}"/>
              </a:ext>
            </a:extLst>
          </p:cNvPr>
          <p:cNvSpPr txBox="1">
            <a:spLocks/>
          </p:cNvSpPr>
          <p:nvPr/>
        </p:nvSpPr>
        <p:spPr>
          <a:xfrm>
            <a:off x="2494688" y="3928011"/>
            <a:ext cx="8777638" cy="594021"/>
          </a:xfrm>
          <a:prstGeom prst="roundRect">
            <a:avLst/>
          </a:prstGeom>
          <a:solidFill>
            <a:schemeClr val="accent6">
              <a:alpha val="50000"/>
            </a:schemeClr>
          </a:solidFill>
        </p:spPr>
        <p:style>
          <a:lnRef idx="0">
            <a:scrgbClr r="0" g="0" b="0"/>
          </a:lnRef>
          <a:fillRef idx="0">
            <a:scrgbClr r="0" g="0" b="0"/>
          </a:fillRef>
          <a:effectRef idx="0">
            <a:scrgbClr r="0" g="0" b="0"/>
          </a:effectRef>
          <a:fontRef idx="minor">
            <a:schemeClr val="lt1"/>
          </a:fontRef>
        </p:style>
        <p:txBody>
          <a:bodyPr spcFirstLastPara="1" wrap="square" lIns="91425" tIns="45700" rIns="91425" bIns="45700" anchor="ctr" anchorCtr="0">
            <a:normAutofit fontScale="92500" lnSpcReduction="20000"/>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228600" algn="l">
              <a:spcBef>
                <a:spcPts val="0"/>
              </a:spcBef>
            </a:pPr>
            <a:r>
              <a:rPr lang="fr-FR" noProof="0" dirty="0"/>
              <a:t>Mettre en œuvre un protocole expérimental de la digestion de l’amidon par la salive</a:t>
            </a:r>
          </a:p>
          <a:p>
            <a:pPr marL="228600" algn="l">
              <a:spcBef>
                <a:spcPts val="0"/>
              </a:spcBef>
            </a:pPr>
            <a:r>
              <a:rPr lang="fr-FR" noProof="0" dirty="0"/>
              <a:t>et tirer une conclusion</a:t>
            </a:r>
          </a:p>
        </p:txBody>
      </p:sp>
      <p:sp>
        <p:nvSpPr>
          <p:cNvPr id="6" name="Google Shape;510;p5">
            <a:extLst>
              <a:ext uri="{FF2B5EF4-FFF2-40B4-BE49-F238E27FC236}">
                <a16:creationId xmlns:a16="http://schemas.microsoft.com/office/drawing/2014/main" id="{91198CA3-7EE8-DC3C-695D-7B52D16BA746}"/>
              </a:ext>
            </a:extLst>
          </p:cNvPr>
          <p:cNvSpPr txBox="1">
            <a:spLocks/>
          </p:cNvSpPr>
          <p:nvPr/>
        </p:nvSpPr>
        <p:spPr>
          <a:xfrm>
            <a:off x="979336" y="4707536"/>
            <a:ext cx="1349096" cy="503899"/>
          </a:xfrm>
          <a:prstGeom prst="roundRect">
            <a:avLst/>
          </a:prstGeom>
          <a:solidFill>
            <a:schemeClr val="accent6">
              <a:alpha val="50000"/>
            </a:schemeClr>
          </a:solidFill>
        </p:spPr>
        <p:style>
          <a:lnRef idx="0">
            <a:scrgbClr r="0" g="0" b="0"/>
          </a:lnRef>
          <a:fillRef idx="0">
            <a:scrgbClr r="0" g="0" b="0"/>
          </a:fillRef>
          <a:effectRef idx="0">
            <a:scrgbClr r="0" g="0" b="0"/>
          </a:effectRef>
          <a:fontRef idx="minor">
            <a:schemeClr val="lt1"/>
          </a:fontRef>
        </p:style>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228600">
              <a:spcBef>
                <a:spcPts val="0"/>
              </a:spcBef>
            </a:pPr>
            <a:r>
              <a:rPr lang="fr-FR" sz="1800" b="1" noProof="0" dirty="0"/>
              <a:t>Tâche 4</a:t>
            </a:r>
          </a:p>
        </p:txBody>
      </p:sp>
      <p:sp>
        <p:nvSpPr>
          <p:cNvPr id="7" name="Google Shape;511;p5">
            <a:extLst>
              <a:ext uri="{FF2B5EF4-FFF2-40B4-BE49-F238E27FC236}">
                <a16:creationId xmlns:a16="http://schemas.microsoft.com/office/drawing/2014/main" id="{26CC4EA1-F8DA-05C8-AA50-12E66C56C293}"/>
              </a:ext>
            </a:extLst>
          </p:cNvPr>
          <p:cNvSpPr txBox="1">
            <a:spLocks/>
          </p:cNvSpPr>
          <p:nvPr/>
        </p:nvSpPr>
        <p:spPr>
          <a:xfrm>
            <a:off x="2466798" y="4718119"/>
            <a:ext cx="8777638" cy="503899"/>
          </a:xfrm>
          <a:prstGeom prst="roundRect">
            <a:avLst/>
          </a:prstGeom>
          <a:solidFill>
            <a:schemeClr val="accent6">
              <a:alpha val="50000"/>
            </a:schemeClr>
          </a:solidFill>
        </p:spPr>
        <p:style>
          <a:lnRef idx="0">
            <a:scrgbClr r="0" g="0" b="0"/>
          </a:lnRef>
          <a:fillRef idx="0">
            <a:scrgbClr r="0" g="0" b="0"/>
          </a:fillRef>
          <a:effectRef idx="0">
            <a:scrgbClr r="0" g="0" b="0"/>
          </a:effectRef>
          <a:fontRef idx="minor">
            <a:schemeClr val="lt1"/>
          </a:fontRef>
        </p:style>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1"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228600" algn="l">
              <a:spcBef>
                <a:spcPts val="0"/>
              </a:spcBef>
            </a:pPr>
            <a:r>
              <a:rPr lang="fr-FR" noProof="0" dirty="0"/>
              <a:t>Décrire le rôle des villosités dans l’absorption intestinale</a:t>
            </a:r>
          </a:p>
        </p:txBody>
      </p:sp>
    </p:spTree>
    <p:extLst>
      <p:ext uri="{BB962C8B-B14F-4D97-AF65-F5344CB8AC3E}">
        <p14:creationId xmlns:p14="http://schemas.microsoft.com/office/powerpoint/2010/main" val="12898455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8E6F55-3456-C273-B06D-AE7AFD51884B}"/>
              </a:ext>
            </a:extLst>
          </p:cNvPr>
          <p:cNvSpPr>
            <a:spLocks noGrp="1"/>
          </p:cNvSpPr>
          <p:nvPr>
            <p:ph type="title"/>
          </p:nvPr>
        </p:nvSpPr>
        <p:spPr>
          <a:xfrm>
            <a:off x="935304" y="293543"/>
            <a:ext cx="10372033" cy="267549"/>
          </a:xfrm>
        </p:spPr>
        <p:txBody>
          <a:bodyPr/>
          <a:lstStyle/>
          <a:p>
            <a:r>
              <a:rPr lang="fr-FR" sz="1800" dirty="0">
                <a:solidFill>
                  <a:schemeClr val="tx1">
                    <a:lumMod val="50000"/>
                    <a:lumOff val="50000"/>
                  </a:schemeClr>
                </a:solidFill>
              </a:rPr>
              <a:t>Le schéma ci-dessous montre l’appareil digestif. </a:t>
            </a:r>
            <a:r>
              <a:rPr lang="fr-FR" sz="1800" noProof="0" dirty="0">
                <a:solidFill>
                  <a:schemeClr val="tx1">
                    <a:lumMod val="50000"/>
                    <a:lumOff val="50000"/>
                  </a:schemeClr>
                </a:solidFill>
              </a:rPr>
              <a:t>Répondez à la question  suivante.</a:t>
            </a:r>
          </a:p>
        </p:txBody>
      </p:sp>
      <p:sp>
        <p:nvSpPr>
          <p:cNvPr id="4" name="Espace réservé du contenu 3">
            <a:extLst>
              <a:ext uri="{FF2B5EF4-FFF2-40B4-BE49-F238E27FC236}">
                <a16:creationId xmlns:a16="http://schemas.microsoft.com/office/drawing/2014/main" id="{7BCCBD61-55AB-57BC-EF09-4A4C9638944B}"/>
              </a:ext>
            </a:extLst>
          </p:cNvPr>
          <p:cNvSpPr>
            <a:spLocks noGrp="1"/>
          </p:cNvSpPr>
          <p:nvPr>
            <p:ph sz="quarter" idx="11"/>
          </p:nvPr>
        </p:nvSpPr>
        <p:spPr/>
        <p:txBody>
          <a:bodyPr/>
          <a:lstStyle/>
          <a:p>
            <a:endParaRPr lang="fr-FR" noProof="0" dirty="0"/>
          </a:p>
        </p:txBody>
      </p:sp>
      <p:pic>
        <p:nvPicPr>
          <p:cNvPr id="5" name="Picture 2">
            <a:extLst>
              <a:ext uri="{FF2B5EF4-FFF2-40B4-BE49-F238E27FC236}">
                <a16:creationId xmlns:a16="http://schemas.microsoft.com/office/drawing/2014/main" id="{0C908AAC-663F-D692-984A-D833DC7C24AB}"/>
              </a:ext>
            </a:extLst>
          </p:cNvPr>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33153" t="2799" r="32462" b="6228"/>
          <a:stretch/>
        </p:blipFill>
        <p:spPr bwMode="auto">
          <a:xfrm>
            <a:off x="2317566" y="2766831"/>
            <a:ext cx="1729140" cy="3964282"/>
          </a:xfrm>
          <a:prstGeom prst="rect">
            <a:avLst/>
          </a:prstGeom>
          <a:noFill/>
          <a:extLst>
            <a:ext uri="{909E8E84-426E-40DD-AFC4-6F175D3DCCD1}">
              <a14:hiddenFill xmlns:a14="http://schemas.microsoft.com/office/drawing/2010/main">
                <a:solidFill>
                  <a:srgbClr val="FFFFFF"/>
                </a:solidFill>
              </a14:hiddenFill>
            </a:ext>
          </a:extLst>
        </p:spPr>
      </p:pic>
      <p:cxnSp>
        <p:nvCxnSpPr>
          <p:cNvPr id="6" name="Connecteur droit avec flèche 5">
            <a:extLst>
              <a:ext uri="{FF2B5EF4-FFF2-40B4-BE49-F238E27FC236}">
                <a16:creationId xmlns:a16="http://schemas.microsoft.com/office/drawing/2014/main" id="{F429F06F-4F92-EF74-8866-FAA209CE2142}"/>
              </a:ext>
            </a:extLst>
          </p:cNvPr>
          <p:cNvCxnSpPr>
            <a:cxnSpLocks/>
          </p:cNvCxnSpPr>
          <p:nvPr/>
        </p:nvCxnSpPr>
        <p:spPr>
          <a:xfrm flipH="1">
            <a:off x="3532662" y="4935701"/>
            <a:ext cx="2323389" cy="0"/>
          </a:xfrm>
          <a:prstGeom prst="straightConnector1">
            <a:avLst/>
          </a:prstGeom>
          <a:noFill/>
          <a:ln w="19050" cap="flat" cmpd="sng" algn="ctr">
            <a:solidFill>
              <a:srgbClr val="36AFCE"/>
            </a:solidFill>
            <a:prstDash val="sysDash"/>
            <a:miter lim="800000"/>
            <a:headEnd type="none" w="med" len="med"/>
            <a:tailEnd type="none" w="med" len="med"/>
          </a:ln>
          <a:effectLst/>
        </p:spPr>
      </p:cxnSp>
      <p:cxnSp>
        <p:nvCxnSpPr>
          <p:cNvPr id="7" name="Connecteur droit avec flèche 6">
            <a:extLst>
              <a:ext uri="{FF2B5EF4-FFF2-40B4-BE49-F238E27FC236}">
                <a16:creationId xmlns:a16="http://schemas.microsoft.com/office/drawing/2014/main" id="{3A76EBFA-DF4B-296A-815D-9FF666E08D42}"/>
              </a:ext>
            </a:extLst>
          </p:cNvPr>
          <p:cNvCxnSpPr>
            <a:cxnSpLocks/>
          </p:cNvCxnSpPr>
          <p:nvPr/>
        </p:nvCxnSpPr>
        <p:spPr>
          <a:xfrm flipH="1">
            <a:off x="3282977" y="2940113"/>
            <a:ext cx="2496113" cy="0"/>
          </a:xfrm>
          <a:prstGeom prst="straightConnector1">
            <a:avLst/>
          </a:prstGeom>
          <a:noFill/>
          <a:ln w="19050" cap="flat" cmpd="sng" algn="ctr">
            <a:solidFill>
              <a:srgbClr val="36AFCE"/>
            </a:solidFill>
            <a:prstDash val="sysDash"/>
            <a:miter lim="800000"/>
            <a:headEnd type="none" w="med" len="med"/>
            <a:tailEnd type="none" w="med" len="med"/>
          </a:ln>
          <a:effectLst/>
        </p:spPr>
      </p:cxnSp>
      <p:cxnSp>
        <p:nvCxnSpPr>
          <p:cNvPr id="8" name="Connecteur droit avec flèche 7">
            <a:extLst>
              <a:ext uri="{FF2B5EF4-FFF2-40B4-BE49-F238E27FC236}">
                <a16:creationId xmlns:a16="http://schemas.microsoft.com/office/drawing/2014/main" id="{DE86F8A2-656D-415E-4BF5-F0C58C0FF522}"/>
              </a:ext>
            </a:extLst>
          </p:cNvPr>
          <p:cNvCxnSpPr>
            <a:cxnSpLocks/>
          </p:cNvCxnSpPr>
          <p:nvPr/>
        </p:nvCxnSpPr>
        <p:spPr>
          <a:xfrm flipH="1" flipV="1">
            <a:off x="3499376" y="5508567"/>
            <a:ext cx="2279714" cy="7336"/>
          </a:xfrm>
          <a:prstGeom prst="straightConnector1">
            <a:avLst/>
          </a:prstGeom>
          <a:noFill/>
          <a:ln w="19050" cap="flat" cmpd="sng" algn="ctr">
            <a:solidFill>
              <a:srgbClr val="36AFCE"/>
            </a:solidFill>
            <a:prstDash val="sysDash"/>
            <a:miter lim="800000"/>
            <a:headEnd type="none" w="med" len="med"/>
            <a:tailEnd type="none" w="med" len="med"/>
          </a:ln>
          <a:effectLst/>
        </p:spPr>
      </p:cxnSp>
      <p:sp>
        <p:nvSpPr>
          <p:cNvPr id="9" name="ZoneTexte 8">
            <a:extLst>
              <a:ext uri="{FF2B5EF4-FFF2-40B4-BE49-F238E27FC236}">
                <a16:creationId xmlns:a16="http://schemas.microsoft.com/office/drawing/2014/main" id="{C4724DD3-9856-81FE-DC22-4C83B859F87F}"/>
              </a:ext>
            </a:extLst>
          </p:cNvPr>
          <p:cNvSpPr txBox="1"/>
          <p:nvPr/>
        </p:nvSpPr>
        <p:spPr>
          <a:xfrm>
            <a:off x="6691930" y="1952111"/>
            <a:ext cx="2597285" cy="510778"/>
          </a:xfrm>
          <a:prstGeom prst="roundRect">
            <a:avLst/>
          </a:prstGeom>
          <a:noFill/>
          <a:ln>
            <a:solidFill>
              <a:srgbClr val="36AFCE"/>
            </a:solidFill>
            <a:prstDash val="dash"/>
          </a:ln>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srgbClr val="1D6FA9"/>
                </a:solidFill>
                <a:effectLst/>
                <a:uLnTx/>
                <a:uFillTx/>
                <a:latin typeface="Calibri" panose="020F0502020204030204"/>
              </a:rPr>
              <a:t>Actions chimiques</a:t>
            </a:r>
          </a:p>
        </p:txBody>
      </p:sp>
      <p:sp>
        <p:nvSpPr>
          <p:cNvPr id="10" name="ZoneTexte 9">
            <a:extLst>
              <a:ext uri="{FF2B5EF4-FFF2-40B4-BE49-F238E27FC236}">
                <a16:creationId xmlns:a16="http://schemas.microsoft.com/office/drawing/2014/main" id="{2E0635BB-BBBC-77EA-FCCB-963DF2FE990B}"/>
              </a:ext>
            </a:extLst>
          </p:cNvPr>
          <p:cNvSpPr txBox="1"/>
          <p:nvPr/>
        </p:nvSpPr>
        <p:spPr>
          <a:xfrm>
            <a:off x="935304" y="1525446"/>
            <a:ext cx="10944511" cy="461665"/>
          </a:xfrm>
          <a:prstGeom prst="rect">
            <a:avLst/>
          </a:prstGeom>
          <a:noFill/>
        </p:spPr>
        <p:txBody>
          <a:bodyPr wrap="square" rtlCol="0">
            <a:spAutoFit/>
          </a:bodyPr>
          <a:lstStyle/>
          <a:p>
            <a:pPr defTabSz="457200"/>
            <a:r>
              <a:rPr lang="fr-FR" sz="2400" b="1" noProof="0" dirty="0">
                <a:solidFill>
                  <a:srgbClr val="0852A4"/>
                </a:solidFill>
              </a:rPr>
              <a:t>Les éléments qui assurent  les actions chimiques:</a:t>
            </a:r>
          </a:p>
        </p:txBody>
      </p:sp>
      <p:cxnSp>
        <p:nvCxnSpPr>
          <p:cNvPr id="12" name="Connecteur droit avec flèche 11">
            <a:extLst>
              <a:ext uri="{FF2B5EF4-FFF2-40B4-BE49-F238E27FC236}">
                <a16:creationId xmlns:a16="http://schemas.microsoft.com/office/drawing/2014/main" id="{A56616F9-15D8-1CDD-2261-3B0850F6F540}"/>
              </a:ext>
            </a:extLst>
          </p:cNvPr>
          <p:cNvCxnSpPr>
            <a:cxnSpLocks/>
          </p:cNvCxnSpPr>
          <p:nvPr/>
        </p:nvCxnSpPr>
        <p:spPr>
          <a:xfrm flipH="1" flipV="1">
            <a:off x="3728513" y="5913996"/>
            <a:ext cx="2050577" cy="17565"/>
          </a:xfrm>
          <a:prstGeom prst="straightConnector1">
            <a:avLst/>
          </a:prstGeom>
          <a:noFill/>
          <a:ln w="19050" cap="flat" cmpd="sng" algn="ctr">
            <a:solidFill>
              <a:srgbClr val="36AFCE"/>
            </a:solidFill>
            <a:prstDash val="sysDash"/>
            <a:miter lim="800000"/>
            <a:headEnd type="none" w="med" len="med"/>
            <a:tailEnd type="none" w="med" len="med"/>
          </a:ln>
          <a:effectLst/>
        </p:spPr>
      </p:cxnSp>
      <p:cxnSp>
        <p:nvCxnSpPr>
          <p:cNvPr id="15" name="Connecteur droit avec flèche 14">
            <a:extLst>
              <a:ext uri="{FF2B5EF4-FFF2-40B4-BE49-F238E27FC236}">
                <a16:creationId xmlns:a16="http://schemas.microsoft.com/office/drawing/2014/main" id="{F617D0A9-CD80-2347-45E7-1F086DA9F2AB}"/>
              </a:ext>
            </a:extLst>
          </p:cNvPr>
          <p:cNvCxnSpPr>
            <a:cxnSpLocks/>
          </p:cNvCxnSpPr>
          <p:nvPr/>
        </p:nvCxnSpPr>
        <p:spPr>
          <a:xfrm flipH="1">
            <a:off x="8058665" y="2466036"/>
            <a:ext cx="1" cy="252878"/>
          </a:xfrm>
          <a:prstGeom prst="straightConnector1">
            <a:avLst/>
          </a:prstGeom>
          <a:noFill/>
          <a:ln w="57150" cap="flat" cmpd="sng" algn="ctr">
            <a:solidFill>
              <a:srgbClr val="36AFCE"/>
            </a:solidFill>
            <a:prstDash val="solid"/>
            <a:miter lim="800000"/>
            <a:tailEnd type="triangle"/>
          </a:ln>
          <a:effectLst/>
        </p:spPr>
      </p:cxnSp>
      <p:sp>
        <p:nvSpPr>
          <p:cNvPr id="16" name="Rectangle : coins arrondis 15">
            <a:extLst>
              <a:ext uri="{FF2B5EF4-FFF2-40B4-BE49-F238E27FC236}">
                <a16:creationId xmlns:a16="http://schemas.microsoft.com/office/drawing/2014/main" id="{73855A38-4315-2117-6F60-52A7443E23A2}"/>
              </a:ext>
            </a:extLst>
          </p:cNvPr>
          <p:cNvSpPr/>
          <p:nvPr/>
        </p:nvSpPr>
        <p:spPr>
          <a:xfrm>
            <a:off x="6259717" y="2766831"/>
            <a:ext cx="3715963"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Enzyme de la salive</a:t>
            </a:r>
          </a:p>
        </p:txBody>
      </p:sp>
      <p:sp>
        <p:nvSpPr>
          <p:cNvPr id="17" name="Rectangle : coins arrondis 16">
            <a:extLst>
              <a:ext uri="{FF2B5EF4-FFF2-40B4-BE49-F238E27FC236}">
                <a16:creationId xmlns:a16="http://schemas.microsoft.com/office/drawing/2014/main" id="{9A7FCE24-87DE-C665-709F-AA80AD634722}"/>
              </a:ext>
            </a:extLst>
          </p:cNvPr>
          <p:cNvSpPr/>
          <p:nvPr/>
        </p:nvSpPr>
        <p:spPr>
          <a:xfrm>
            <a:off x="5856051" y="2756671"/>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a</a:t>
            </a:r>
          </a:p>
        </p:txBody>
      </p:sp>
      <p:sp>
        <p:nvSpPr>
          <p:cNvPr id="18" name="Rectangle : coins arrondis 17">
            <a:extLst>
              <a:ext uri="{FF2B5EF4-FFF2-40B4-BE49-F238E27FC236}">
                <a16:creationId xmlns:a16="http://schemas.microsoft.com/office/drawing/2014/main" id="{D1FD1975-13BC-D3EC-9266-1814980F8138}"/>
              </a:ext>
            </a:extLst>
          </p:cNvPr>
          <p:cNvSpPr/>
          <p:nvPr/>
        </p:nvSpPr>
        <p:spPr>
          <a:xfrm>
            <a:off x="6259717" y="4558901"/>
            <a:ext cx="3715963"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a:t>
            </a:r>
          </a:p>
        </p:txBody>
      </p:sp>
      <p:sp>
        <p:nvSpPr>
          <p:cNvPr id="19" name="Rectangle : coins arrondis 18">
            <a:extLst>
              <a:ext uri="{FF2B5EF4-FFF2-40B4-BE49-F238E27FC236}">
                <a16:creationId xmlns:a16="http://schemas.microsoft.com/office/drawing/2014/main" id="{C124FC12-A10D-00E1-255D-D040DE809888}"/>
              </a:ext>
            </a:extLst>
          </p:cNvPr>
          <p:cNvSpPr/>
          <p:nvPr/>
        </p:nvSpPr>
        <p:spPr>
          <a:xfrm>
            <a:off x="5856051" y="4548741"/>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b</a:t>
            </a:r>
          </a:p>
        </p:txBody>
      </p:sp>
      <p:sp>
        <p:nvSpPr>
          <p:cNvPr id="20" name="Rectangle : coins arrondis 19">
            <a:extLst>
              <a:ext uri="{FF2B5EF4-FFF2-40B4-BE49-F238E27FC236}">
                <a16:creationId xmlns:a16="http://schemas.microsoft.com/office/drawing/2014/main" id="{ACFB0EBC-BA56-41B4-3D72-E16FF8184979}"/>
              </a:ext>
            </a:extLst>
          </p:cNvPr>
          <p:cNvSpPr/>
          <p:nvPr/>
        </p:nvSpPr>
        <p:spPr>
          <a:xfrm>
            <a:off x="6259717" y="5198559"/>
            <a:ext cx="3715963"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57200">
              <a:defRPr/>
            </a:pPr>
            <a:r>
              <a:rPr lang="fr-FR" sz="2200" b="1" noProof="0" dirty="0">
                <a:solidFill>
                  <a:srgbClr val="002060"/>
                </a:solidFill>
                <a:latin typeface="Calibri" panose="020F0502020204030204"/>
              </a:rPr>
              <a:t>……………………………………</a:t>
            </a:r>
            <a:endPar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21" name="Rectangle : coins arrondis 20">
            <a:extLst>
              <a:ext uri="{FF2B5EF4-FFF2-40B4-BE49-F238E27FC236}">
                <a16:creationId xmlns:a16="http://schemas.microsoft.com/office/drawing/2014/main" id="{26C0F765-51D2-5C9C-094B-99C131BB23BB}"/>
              </a:ext>
            </a:extLst>
          </p:cNvPr>
          <p:cNvSpPr/>
          <p:nvPr/>
        </p:nvSpPr>
        <p:spPr>
          <a:xfrm>
            <a:off x="5856051" y="5188399"/>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c</a:t>
            </a:r>
          </a:p>
        </p:txBody>
      </p:sp>
      <p:sp>
        <p:nvSpPr>
          <p:cNvPr id="22" name="Rectangle : coins arrondis 21">
            <a:extLst>
              <a:ext uri="{FF2B5EF4-FFF2-40B4-BE49-F238E27FC236}">
                <a16:creationId xmlns:a16="http://schemas.microsoft.com/office/drawing/2014/main" id="{07DE3F18-A8A4-7C57-400F-B450C9F4DEE2}"/>
              </a:ext>
            </a:extLst>
          </p:cNvPr>
          <p:cNvSpPr/>
          <p:nvPr/>
        </p:nvSpPr>
        <p:spPr>
          <a:xfrm>
            <a:off x="6259717" y="5776253"/>
            <a:ext cx="3715963"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57200">
              <a:defRPr/>
            </a:pPr>
            <a:r>
              <a:rPr lang="fr-FR" sz="2200" b="1" noProof="0" dirty="0">
                <a:solidFill>
                  <a:srgbClr val="002060"/>
                </a:solidFill>
                <a:latin typeface="Calibri" panose="020F0502020204030204"/>
              </a:rPr>
              <a:t>……………………………………</a:t>
            </a:r>
            <a:endPar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23" name="Rectangle : coins arrondis 22">
            <a:extLst>
              <a:ext uri="{FF2B5EF4-FFF2-40B4-BE49-F238E27FC236}">
                <a16:creationId xmlns:a16="http://schemas.microsoft.com/office/drawing/2014/main" id="{0111EBA6-FBAD-44DF-7630-C4C27B69C169}"/>
              </a:ext>
            </a:extLst>
          </p:cNvPr>
          <p:cNvSpPr/>
          <p:nvPr/>
        </p:nvSpPr>
        <p:spPr>
          <a:xfrm>
            <a:off x="5856051" y="576609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c</a:t>
            </a:r>
          </a:p>
        </p:txBody>
      </p:sp>
      <p:sp>
        <p:nvSpPr>
          <p:cNvPr id="11" name="Rectangle : coins arrondis 10">
            <a:extLst>
              <a:ext uri="{FF2B5EF4-FFF2-40B4-BE49-F238E27FC236}">
                <a16:creationId xmlns:a16="http://schemas.microsoft.com/office/drawing/2014/main" id="{B2B0B61B-1C78-974C-A47A-8EFBDF198D35}"/>
              </a:ext>
            </a:extLst>
          </p:cNvPr>
          <p:cNvSpPr/>
          <p:nvPr/>
        </p:nvSpPr>
        <p:spPr>
          <a:xfrm>
            <a:off x="723012" y="1051840"/>
            <a:ext cx="8985067" cy="510778"/>
          </a:xfrm>
          <a:prstGeom prst="roundRect">
            <a:avLst/>
          </a:prstGeom>
          <a:ln w="19050">
            <a:noFill/>
            <a:prstDash val="dash"/>
          </a:ln>
        </p:spPr>
        <p:txBody>
          <a:bodyPr wrap="square">
            <a:spAutoFit/>
          </a:bodyPr>
          <a:lstStyle/>
          <a:p>
            <a:pPr lvl="0" defTabSz="457200">
              <a:spcAft>
                <a:spcPts val="600"/>
              </a:spcAft>
              <a:defRPr/>
            </a:pPr>
            <a:r>
              <a:rPr kumimoji="0" lang="fr-FR" sz="2400" b="1" i="0" u="none" strike="noStrike" kern="1200" cap="none" spc="0" normalizeH="0" baseline="0" noProof="0" dirty="0">
                <a:ln>
                  <a:noFill/>
                </a:ln>
                <a:effectLst/>
                <a:uLnTx/>
                <a:uFillTx/>
                <a:latin typeface="Calibri" panose="020F0502020204030204"/>
                <a:ea typeface="+mn-ea"/>
                <a:cs typeface="+mn-cs"/>
              </a:rPr>
              <a:t>4- Complétez le schéma ci-dessous :</a:t>
            </a:r>
          </a:p>
        </p:txBody>
      </p:sp>
      <p:grpSp>
        <p:nvGrpSpPr>
          <p:cNvPr id="3" name="Groupe 2">
            <a:extLst>
              <a:ext uri="{FF2B5EF4-FFF2-40B4-BE49-F238E27FC236}">
                <a16:creationId xmlns:a16="http://schemas.microsoft.com/office/drawing/2014/main" id="{EE1E993B-F21F-2A8C-6FBE-79F07C54587D}"/>
              </a:ext>
            </a:extLst>
          </p:cNvPr>
          <p:cNvGrpSpPr/>
          <p:nvPr/>
        </p:nvGrpSpPr>
        <p:grpSpPr>
          <a:xfrm>
            <a:off x="11493365" y="427318"/>
            <a:ext cx="497596" cy="431295"/>
            <a:chOff x="779844" y="4335989"/>
            <a:chExt cx="563238" cy="575842"/>
          </a:xfrm>
        </p:grpSpPr>
        <p:pic>
          <p:nvPicPr>
            <p:cNvPr id="13" name="Google Shape;307;p51" descr="Une image contenant Dessin animé, clipart, Animation, illustration&#10;&#10;Description générée automatiquement">
              <a:extLst>
                <a:ext uri="{FF2B5EF4-FFF2-40B4-BE49-F238E27FC236}">
                  <a16:creationId xmlns:a16="http://schemas.microsoft.com/office/drawing/2014/main" id="{10813D06-11BA-BEF2-62A2-7F80AB357DB0}"/>
                </a:ext>
              </a:extLst>
            </p:cNvPr>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14" name="Rectangle 13">
              <a:extLst>
                <a:ext uri="{FF2B5EF4-FFF2-40B4-BE49-F238E27FC236}">
                  <a16:creationId xmlns:a16="http://schemas.microsoft.com/office/drawing/2014/main" id="{A23CF96C-5174-FBD7-4039-A15CB94F9D4E}"/>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Tree>
    <p:extLst>
      <p:ext uri="{BB962C8B-B14F-4D97-AF65-F5344CB8AC3E}">
        <p14:creationId xmlns:p14="http://schemas.microsoft.com/office/powerpoint/2010/main" val="28092908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145BE-47EB-1EA6-9CE7-EEB3029B1587}"/>
            </a:ext>
          </a:extLst>
        </p:cNvPr>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0644720D-D468-C5FC-A44F-E0B0A86AFDB4}"/>
              </a:ext>
            </a:extLst>
          </p:cNvPr>
          <p:cNvSpPr>
            <a:spLocks noGrp="1"/>
          </p:cNvSpPr>
          <p:nvPr>
            <p:ph sz="quarter" idx="11"/>
          </p:nvPr>
        </p:nvSpPr>
        <p:spPr/>
        <p:txBody>
          <a:bodyPr/>
          <a:lstStyle/>
          <a:p>
            <a:endParaRPr lang="fr-FR" noProof="0" dirty="0"/>
          </a:p>
        </p:txBody>
      </p:sp>
      <p:pic>
        <p:nvPicPr>
          <p:cNvPr id="5" name="Picture 2">
            <a:extLst>
              <a:ext uri="{FF2B5EF4-FFF2-40B4-BE49-F238E27FC236}">
                <a16:creationId xmlns:a16="http://schemas.microsoft.com/office/drawing/2014/main" id="{5338E6FF-A557-9DA5-58A6-A4621C55559A}"/>
              </a:ext>
            </a:extLst>
          </p:cNvPr>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33153" t="2799" r="32462" b="6228"/>
          <a:stretch/>
        </p:blipFill>
        <p:spPr bwMode="auto">
          <a:xfrm>
            <a:off x="2317566" y="2766831"/>
            <a:ext cx="1729140" cy="3964282"/>
          </a:xfrm>
          <a:prstGeom prst="rect">
            <a:avLst/>
          </a:prstGeom>
          <a:noFill/>
          <a:extLst>
            <a:ext uri="{909E8E84-426E-40DD-AFC4-6F175D3DCCD1}">
              <a14:hiddenFill xmlns:a14="http://schemas.microsoft.com/office/drawing/2010/main">
                <a:solidFill>
                  <a:srgbClr val="FFFFFF"/>
                </a:solidFill>
              </a14:hiddenFill>
            </a:ext>
          </a:extLst>
        </p:spPr>
      </p:pic>
      <p:cxnSp>
        <p:nvCxnSpPr>
          <p:cNvPr id="6" name="Connecteur droit avec flèche 5">
            <a:extLst>
              <a:ext uri="{FF2B5EF4-FFF2-40B4-BE49-F238E27FC236}">
                <a16:creationId xmlns:a16="http://schemas.microsoft.com/office/drawing/2014/main" id="{D20273B1-6716-36A6-321B-251663473BA8}"/>
              </a:ext>
            </a:extLst>
          </p:cNvPr>
          <p:cNvCxnSpPr>
            <a:cxnSpLocks/>
          </p:cNvCxnSpPr>
          <p:nvPr/>
        </p:nvCxnSpPr>
        <p:spPr>
          <a:xfrm flipH="1">
            <a:off x="3532662" y="4935701"/>
            <a:ext cx="2323389" cy="0"/>
          </a:xfrm>
          <a:prstGeom prst="straightConnector1">
            <a:avLst/>
          </a:prstGeom>
          <a:noFill/>
          <a:ln w="19050" cap="flat" cmpd="sng" algn="ctr">
            <a:solidFill>
              <a:srgbClr val="36AFCE"/>
            </a:solidFill>
            <a:prstDash val="sysDash"/>
            <a:miter lim="800000"/>
            <a:headEnd type="none" w="med" len="med"/>
            <a:tailEnd type="none" w="med" len="med"/>
          </a:ln>
          <a:effectLst/>
        </p:spPr>
      </p:cxnSp>
      <p:cxnSp>
        <p:nvCxnSpPr>
          <p:cNvPr id="7" name="Connecteur droit avec flèche 6">
            <a:extLst>
              <a:ext uri="{FF2B5EF4-FFF2-40B4-BE49-F238E27FC236}">
                <a16:creationId xmlns:a16="http://schemas.microsoft.com/office/drawing/2014/main" id="{EFF29EF8-8A4F-5712-17D6-4FECFC618F9E}"/>
              </a:ext>
            </a:extLst>
          </p:cNvPr>
          <p:cNvCxnSpPr>
            <a:cxnSpLocks/>
          </p:cNvCxnSpPr>
          <p:nvPr/>
        </p:nvCxnSpPr>
        <p:spPr>
          <a:xfrm flipH="1">
            <a:off x="3282977" y="2940113"/>
            <a:ext cx="2496113" cy="0"/>
          </a:xfrm>
          <a:prstGeom prst="straightConnector1">
            <a:avLst/>
          </a:prstGeom>
          <a:noFill/>
          <a:ln w="19050" cap="flat" cmpd="sng" algn="ctr">
            <a:solidFill>
              <a:srgbClr val="36AFCE"/>
            </a:solidFill>
            <a:prstDash val="sysDash"/>
            <a:miter lim="800000"/>
            <a:headEnd type="none" w="med" len="med"/>
            <a:tailEnd type="none" w="med" len="med"/>
          </a:ln>
          <a:effectLst/>
        </p:spPr>
      </p:cxnSp>
      <p:cxnSp>
        <p:nvCxnSpPr>
          <p:cNvPr id="8" name="Connecteur droit avec flèche 7">
            <a:extLst>
              <a:ext uri="{FF2B5EF4-FFF2-40B4-BE49-F238E27FC236}">
                <a16:creationId xmlns:a16="http://schemas.microsoft.com/office/drawing/2014/main" id="{BA74E161-1E97-DACA-3B2E-689ACA2B6E8D}"/>
              </a:ext>
            </a:extLst>
          </p:cNvPr>
          <p:cNvCxnSpPr>
            <a:cxnSpLocks/>
          </p:cNvCxnSpPr>
          <p:nvPr/>
        </p:nvCxnSpPr>
        <p:spPr>
          <a:xfrm flipH="1" flipV="1">
            <a:off x="3499376" y="5508567"/>
            <a:ext cx="2279714" cy="7336"/>
          </a:xfrm>
          <a:prstGeom prst="straightConnector1">
            <a:avLst/>
          </a:prstGeom>
          <a:noFill/>
          <a:ln w="19050" cap="flat" cmpd="sng" algn="ctr">
            <a:solidFill>
              <a:srgbClr val="36AFCE"/>
            </a:solidFill>
            <a:prstDash val="sysDash"/>
            <a:miter lim="800000"/>
            <a:headEnd type="none" w="med" len="med"/>
            <a:tailEnd type="none" w="med" len="med"/>
          </a:ln>
          <a:effectLst/>
        </p:spPr>
      </p:cxnSp>
      <p:sp>
        <p:nvSpPr>
          <p:cNvPr id="9" name="ZoneTexte 8">
            <a:extLst>
              <a:ext uri="{FF2B5EF4-FFF2-40B4-BE49-F238E27FC236}">
                <a16:creationId xmlns:a16="http://schemas.microsoft.com/office/drawing/2014/main" id="{1E2E60CE-17A3-3F5F-8720-91B195EC6711}"/>
              </a:ext>
            </a:extLst>
          </p:cNvPr>
          <p:cNvSpPr txBox="1"/>
          <p:nvPr/>
        </p:nvSpPr>
        <p:spPr>
          <a:xfrm>
            <a:off x="6691930" y="1952111"/>
            <a:ext cx="2597285" cy="510778"/>
          </a:xfrm>
          <a:prstGeom prst="roundRect">
            <a:avLst/>
          </a:prstGeom>
          <a:noFill/>
          <a:ln>
            <a:solidFill>
              <a:srgbClr val="36AFCE"/>
            </a:solidFill>
            <a:prstDash val="dash"/>
          </a:ln>
        </p:spPr>
        <p:txBody>
          <a:bodyPr wrap="squar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fr-FR" sz="2400" b="1" i="0" u="none" strike="noStrike" kern="0" cap="none" spc="0" normalizeH="0" baseline="0" noProof="0" dirty="0">
                <a:ln>
                  <a:noFill/>
                </a:ln>
                <a:solidFill>
                  <a:srgbClr val="1D6FA9"/>
                </a:solidFill>
                <a:effectLst/>
                <a:uLnTx/>
                <a:uFillTx/>
                <a:latin typeface="Calibri" panose="020F0502020204030204"/>
              </a:rPr>
              <a:t>Actions chimiques</a:t>
            </a:r>
          </a:p>
        </p:txBody>
      </p:sp>
      <p:cxnSp>
        <p:nvCxnSpPr>
          <p:cNvPr id="12" name="Connecteur droit avec flèche 11">
            <a:extLst>
              <a:ext uri="{FF2B5EF4-FFF2-40B4-BE49-F238E27FC236}">
                <a16:creationId xmlns:a16="http://schemas.microsoft.com/office/drawing/2014/main" id="{9E85EAD5-44C1-29A7-D18D-10CF67F45111}"/>
              </a:ext>
            </a:extLst>
          </p:cNvPr>
          <p:cNvCxnSpPr>
            <a:cxnSpLocks/>
          </p:cNvCxnSpPr>
          <p:nvPr/>
        </p:nvCxnSpPr>
        <p:spPr>
          <a:xfrm flipH="1" flipV="1">
            <a:off x="3728513" y="5913996"/>
            <a:ext cx="2050577" cy="17565"/>
          </a:xfrm>
          <a:prstGeom prst="straightConnector1">
            <a:avLst/>
          </a:prstGeom>
          <a:noFill/>
          <a:ln w="19050" cap="flat" cmpd="sng" algn="ctr">
            <a:solidFill>
              <a:srgbClr val="36AFCE"/>
            </a:solidFill>
            <a:prstDash val="sysDash"/>
            <a:miter lim="800000"/>
            <a:headEnd type="none" w="med" len="med"/>
            <a:tailEnd type="none" w="med" len="med"/>
          </a:ln>
          <a:effectLst/>
        </p:spPr>
      </p:cxnSp>
      <p:cxnSp>
        <p:nvCxnSpPr>
          <p:cNvPr id="15" name="Connecteur droit avec flèche 14">
            <a:extLst>
              <a:ext uri="{FF2B5EF4-FFF2-40B4-BE49-F238E27FC236}">
                <a16:creationId xmlns:a16="http://schemas.microsoft.com/office/drawing/2014/main" id="{B10525CB-6613-D54A-21CE-65952F2807F1}"/>
              </a:ext>
            </a:extLst>
          </p:cNvPr>
          <p:cNvCxnSpPr>
            <a:cxnSpLocks/>
          </p:cNvCxnSpPr>
          <p:nvPr/>
        </p:nvCxnSpPr>
        <p:spPr>
          <a:xfrm flipH="1">
            <a:off x="8058665" y="2466036"/>
            <a:ext cx="1" cy="252878"/>
          </a:xfrm>
          <a:prstGeom prst="straightConnector1">
            <a:avLst/>
          </a:prstGeom>
          <a:noFill/>
          <a:ln w="57150" cap="flat" cmpd="sng" algn="ctr">
            <a:solidFill>
              <a:srgbClr val="36AFCE"/>
            </a:solidFill>
            <a:prstDash val="solid"/>
            <a:miter lim="800000"/>
            <a:tailEnd type="triangle"/>
          </a:ln>
          <a:effectLst/>
        </p:spPr>
      </p:cxnSp>
      <p:sp>
        <p:nvSpPr>
          <p:cNvPr id="16" name="Rectangle : coins arrondis 15">
            <a:extLst>
              <a:ext uri="{FF2B5EF4-FFF2-40B4-BE49-F238E27FC236}">
                <a16:creationId xmlns:a16="http://schemas.microsoft.com/office/drawing/2014/main" id="{9EB8AA8E-64A3-28F6-8B00-2D62B5214690}"/>
              </a:ext>
            </a:extLst>
          </p:cNvPr>
          <p:cNvSpPr/>
          <p:nvPr/>
        </p:nvSpPr>
        <p:spPr>
          <a:xfrm>
            <a:off x="6259717" y="2766831"/>
            <a:ext cx="3715963"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Enzyme de la salive</a:t>
            </a:r>
          </a:p>
        </p:txBody>
      </p:sp>
      <p:sp>
        <p:nvSpPr>
          <p:cNvPr id="17" name="Rectangle : coins arrondis 16">
            <a:extLst>
              <a:ext uri="{FF2B5EF4-FFF2-40B4-BE49-F238E27FC236}">
                <a16:creationId xmlns:a16="http://schemas.microsoft.com/office/drawing/2014/main" id="{2617733D-50F0-EF04-86DB-5356E7099E4F}"/>
              </a:ext>
            </a:extLst>
          </p:cNvPr>
          <p:cNvSpPr/>
          <p:nvPr/>
        </p:nvSpPr>
        <p:spPr>
          <a:xfrm>
            <a:off x="5856051" y="2756671"/>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a</a:t>
            </a:r>
          </a:p>
        </p:txBody>
      </p:sp>
      <p:sp>
        <p:nvSpPr>
          <p:cNvPr id="18" name="Rectangle : coins arrondis 17">
            <a:extLst>
              <a:ext uri="{FF2B5EF4-FFF2-40B4-BE49-F238E27FC236}">
                <a16:creationId xmlns:a16="http://schemas.microsoft.com/office/drawing/2014/main" id="{57D3822C-4D30-27EB-4603-9E3BFA6B0A57}"/>
              </a:ext>
            </a:extLst>
          </p:cNvPr>
          <p:cNvSpPr/>
          <p:nvPr/>
        </p:nvSpPr>
        <p:spPr>
          <a:xfrm>
            <a:off x="6259717" y="4558901"/>
            <a:ext cx="3715963"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fr-FR" sz="2200" b="1" noProof="0" dirty="0">
                <a:solidFill>
                  <a:srgbClr val="C00000"/>
                </a:solidFill>
                <a:latin typeface="Calibri" panose="020F0502020204030204"/>
              </a:rPr>
              <a:t>E</a:t>
            </a:r>
            <a:r>
              <a:rPr kumimoji="0" lang="fr-FR" sz="2200" b="1" i="0" u="none" strike="noStrike" kern="1200" cap="none" spc="0" normalizeH="0" baseline="0" noProof="0" dirty="0">
                <a:ln>
                  <a:noFill/>
                </a:ln>
                <a:solidFill>
                  <a:srgbClr val="C00000"/>
                </a:solidFill>
                <a:effectLst/>
                <a:uLnTx/>
                <a:uFillTx/>
                <a:latin typeface="Calibri" panose="020F0502020204030204"/>
                <a:ea typeface="+mn-ea"/>
                <a:cs typeface="+mn-cs"/>
              </a:rPr>
              <a:t>nzyme de l’estomac</a:t>
            </a:r>
          </a:p>
        </p:txBody>
      </p:sp>
      <p:sp>
        <p:nvSpPr>
          <p:cNvPr id="19" name="Rectangle : coins arrondis 18">
            <a:extLst>
              <a:ext uri="{FF2B5EF4-FFF2-40B4-BE49-F238E27FC236}">
                <a16:creationId xmlns:a16="http://schemas.microsoft.com/office/drawing/2014/main" id="{FC91DDC8-B991-8A43-4E71-2975E071046A}"/>
              </a:ext>
            </a:extLst>
          </p:cNvPr>
          <p:cNvSpPr/>
          <p:nvPr/>
        </p:nvSpPr>
        <p:spPr>
          <a:xfrm>
            <a:off x="5856051" y="4548741"/>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b</a:t>
            </a:r>
          </a:p>
        </p:txBody>
      </p:sp>
      <p:sp>
        <p:nvSpPr>
          <p:cNvPr id="20" name="Rectangle : coins arrondis 19">
            <a:extLst>
              <a:ext uri="{FF2B5EF4-FFF2-40B4-BE49-F238E27FC236}">
                <a16:creationId xmlns:a16="http://schemas.microsoft.com/office/drawing/2014/main" id="{C900C81B-73C0-3DC2-5954-7204B63EDAFB}"/>
              </a:ext>
            </a:extLst>
          </p:cNvPr>
          <p:cNvSpPr/>
          <p:nvPr/>
        </p:nvSpPr>
        <p:spPr>
          <a:xfrm>
            <a:off x="6259717" y="5198559"/>
            <a:ext cx="3715963"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57200">
              <a:defRPr/>
            </a:pPr>
            <a:r>
              <a:rPr lang="fr-FR" sz="2200" b="1" noProof="0" dirty="0">
                <a:solidFill>
                  <a:srgbClr val="C00000"/>
                </a:solidFill>
                <a:latin typeface="Calibri" panose="020F0502020204030204"/>
              </a:rPr>
              <a:t>Enzymes de l’intestin + pancréas + bile</a:t>
            </a:r>
            <a:endParaRPr kumimoji="0" lang="fr-FR" sz="2200" b="1"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sp>
        <p:nvSpPr>
          <p:cNvPr id="21" name="Rectangle : coins arrondis 20">
            <a:extLst>
              <a:ext uri="{FF2B5EF4-FFF2-40B4-BE49-F238E27FC236}">
                <a16:creationId xmlns:a16="http://schemas.microsoft.com/office/drawing/2014/main" id="{02C0810B-9F8B-2561-0786-4D34C827902C}"/>
              </a:ext>
            </a:extLst>
          </p:cNvPr>
          <p:cNvSpPr/>
          <p:nvPr/>
        </p:nvSpPr>
        <p:spPr>
          <a:xfrm>
            <a:off x="5856051" y="5188399"/>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c</a:t>
            </a:r>
          </a:p>
        </p:txBody>
      </p:sp>
      <p:sp>
        <p:nvSpPr>
          <p:cNvPr id="22" name="Rectangle : coins arrondis 21">
            <a:extLst>
              <a:ext uri="{FF2B5EF4-FFF2-40B4-BE49-F238E27FC236}">
                <a16:creationId xmlns:a16="http://schemas.microsoft.com/office/drawing/2014/main" id="{99FCF419-35EC-B583-064D-F52BE74FCE4E}"/>
              </a:ext>
            </a:extLst>
          </p:cNvPr>
          <p:cNvSpPr/>
          <p:nvPr/>
        </p:nvSpPr>
        <p:spPr>
          <a:xfrm>
            <a:off x="6259717" y="5776253"/>
            <a:ext cx="3715963"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457200">
              <a:defRPr/>
            </a:pPr>
            <a:r>
              <a:rPr lang="fr-FR" sz="2200" b="1" noProof="0" dirty="0">
                <a:solidFill>
                  <a:srgbClr val="C00000"/>
                </a:solidFill>
                <a:latin typeface="Calibri" panose="020F0502020204030204"/>
              </a:rPr>
              <a:t>Microbiote</a:t>
            </a:r>
          </a:p>
        </p:txBody>
      </p:sp>
      <p:sp>
        <p:nvSpPr>
          <p:cNvPr id="23" name="Rectangle : coins arrondis 22">
            <a:extLst>
              <a:ext uri="{FF2B5EF4-FFF2-40B4-BE49-F238E27FC236}">
                <a16:creationId xmlns:a16="http://schemas.microsoft.com/office/drawing/2014/main" id="{B19DC4F4-37FF-6914-AB18-78498903F43E}"/>
              </a:ext>
            </a:extLst>
          </p:cNvPr>
          <p:cNvSpPr/>
          <p:nvPr/>
        </p:nvSpPr>
        <p:spPr>
          <a:xfrm>
            <a:off x="5856051" y="5766093"/>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c</a:t>
            </a:r>
          </a:p>
        </p:txBody>
      </p:sp>
      <p:sp>
        <p:nvSpPr>
          <p:cNvPr id="3" name="ZoneTexte 2">
            <a:extLst>
              <a:ext uri="{FF2B5EF4-FFF2-40B4-BE49-F238E27FC236}">
                <a16:creationId xmlns:a16="http://schemas.microsoft.com/office/drawing/2014/main" id="{7D2696AD-A92F-B73F-ACA9-37B6A25A6A21}"/>
              </a:ext>
            </a:extLst>
          </p:cNvPr>
          <p:cNvSpPr txBox="1"/>
          <p:nvPr/>
        </p:nvSpPr>
        <p:spPr>
          <a:xfrm>
            <a:off x="935304" y="1525446"/>
            <a:ext cx="10944511" cy="461665"/>
          </a:xfrm>
          <a:prstGeom prst="rect">
            <a:avLst/>
          </a:prstGeom>
          <a:noFill/>
        </p:spPr>
        <p:txBody>
          <a:bodyPr wrap="square" rtlCol="0">
            <a:spAutoFit/>
          </a:bodyPr>
          <a:lstStyle/>
          <a:p>
            <a:pPr defTabSz="457200"/>
            <a:r>
              <a:rPr lang="fr-FR" sz="2400" b="1" noProof="0" dirty="0">
                <a:solidFill>
                  <a:srgbClr val="0852A4"/>
                </a:solidFill>
              </a:rPr>
              <a:t>Les éléments qui assurent  les actions chimiques:</a:t>
            </a:r>
          </a:p>
        </p:txBody>
      </p:sp>
      <p:sp>
        <p:nvSpPr>
          <p:cNvPr id="24" name="Titre 1">
            <a:extLst>
              <a:ext uri="{FF2B5EF4-FFF2-40B4-BE49-F238E27FC236}">
                <a16:creationId xmlns:a16="http://schemas.microsoft.com/office/drawing/2014/main" id="{9B74B807-065E-9B90-B934-3DBE9FA5CBAE}"/>
              </a:ext>
            </a:extLst>
          </p:cNvPr>
          <p:cNvSpPr txBox="1">
            <a:spLocks/>
          </p:cNvSpPr>
          <p:nvPr/>
        </p:nvSpPr>
        <p:spPr>
          <a:xfrm>
            <a:off x="935730" y="256276"/>
            <a:ext cx="10372033" cy="26754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1600" b="1" kern="1200">
                <a:solidFill>
                  <a:schemeClr val="tx1"/>
                </a:solidFill>
                <a:latin typeface="Calibri" panose="020F0502020204030204" pitchFamily="34" charset="0"/>
                <a:ea typeface="+mj-ea"/>
                <a:cs typeface="Calibri" panose="020F0502020204030204" pitchFamily="34" charset="0"/>
              </a:defRPr>
            </a:lvl1pPr>
          </a:lstStyle>
          <a:p>
            <a:r>
              <a:rPr lang="fr-FR" sz="1800" dirty="0">
                <a:solidFill>
                  <a:schemeClr val="tx1">
                    <a:lumMod val="50000"/>
                    <a:lumOff val="50000"/>
                  </a:schemeClr>
                </a:solidFill>
              </a:rPr>
              <a:t>Les actions chimiques sur les aliments se font par les enzymes et la bile. </a:t>
            </a:r>
          </a:p>
        </p:txBody>
      </p:sp>
    </p:spTree>
    <p:extLst>
      <p:ext uri="{BB962C8B-B14F-4D97-AF65-F5344CB8AC3E}">
        <p14:creationId xmlns:p14="http://schemas.microsoft.com/office/powerpoint/2010/main" val="29464667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B4F51A-80E0-B287-28DC-265B68DD01CC}"/>
              </a:ext>
            </a:extLst>
          </p:cNvPr>
          <p:cNvSpPr>
            <a:spLocks noGrp="1"/>
          </p:cNvSpPr>
          <p:nvPr>
            <p:ph type="title"/>
          </p:nvPr>
        </p:nvSpPr>
        <p:spPr/>
        <p:txBody>
          <a:bodyPr/>
          <a:lstStyle/>
          <a:p>
            <a:r>
              <a:rPr lang="fr-FR" sz="1800" noProof="0" dirty="0">
                <a:solidFill>
                  <a:schemeClr val="tx1">
                    <a:lumMod val="50000"/>
                    <a:lumOff val="50000"/>
                  </a:schemeClr>
                </a:solidFill>
              </a:rPr>
              <a:t>Les aliments prennent des aspects différents le long du tube digestif. Répondez à la question ci-dessous. </a:t>
            </a:r>
          </a:p>
        </p:txBody>
      </p:sp>
      <p:sp>
        <p:nvSpPr>
          <p:cNvPr id="4" name="Espace réservé du contenu 3">
            <a:extLst>
              <a:ext uri="{FF2B5EF4-FFF2-40B4-BE49-F238E27FC236}">
                <a16:creationId xmlns:a16="http://schemas.microsoft.com/office/drawing/2014/main" id="{B92CA8EA-CF3F-AF01-67F7-42680993A06B}"/>
              </a:ext>
            </a:extLst>
          </p:cNvPr>
          <p:cNvSpPr>
            <a:spLocks noGrp="1"/>
          </p:cNvSpPr>
          <p:nvPr>
            <p:ph sz="quarter" idx="11"/>
          </p:nvPr>
        </p:nvSpPr>
        <p:spPr/>
        <p:txBody>
          <a:bodyPr/>
          <a:lstStyle/>
          <a:p>
            <a:endParaRPr lang="fr-FR" noProof="0" dirty="0"/>
          </a:p>
        </p:txBody>
      </p:sp>
      <p:sp>
        <p:nvSpPr>
          <p:cNvPr id="8" name="ZoneTexte 7">
            <a:extLst>
              <a:ext uri="{FF2B5EF4-FFF2-40B4-BE49-F238E27FC236}">
                <a16:creationId xmlns:a16="http://schemas.microsoft.com/office/drawing/2014/main" id="{E23EE17C-F214-3A34-18D3-3108E5E45007}"/>
              </a:ext>
            </a:extLst>
          </p:cNvPr>
          <p:cNvSpPr txBox="1"/>
          <p:nvPr/>
        </p:nvSpPr>
        <p:spPr>
          <a:xfrm>
            <a:off x="5015042" y="5761332"/>
            <a:ext cx="1860315" cy="510778"/>
          </a:xfrm>
          <a:prstGeom prst="roundRect">
            <a:avLst/>
          </a:prstGeom>
          <a:noFill/>
          <a:ln>
            <a:solidFill>
              <a:srgbClr val="36AFCE"/>
            </a:solidFill>
            <a:prstDash val="dash"/>
          </a:ln>
        </p:spPr>
        <p:txBody>
          <a:bodyPr wrap="square" rtlCol="0">
            <a:spAutoFit/>
          </a:bodyPr>
          <a:lstStyle>
            <a:defPPr>
              <a:defRPr lang="fr-FR"/>
            </a:defPPr>
            <a:lvl1pPr marR="0" lvl="0" indent="0" defTabSz="457200" fontAlgn="auto">
              <a:lnSpc>
                <a:spcPct val="100000"/>
              </a:lnSpc>
              <a:spcBef>
                <a:spcPts val="0"/>
              </a:spcBef>
              <a:spcAft>
                <a:spcPts val="0"/>
              </a:spcAft>
              <a:buClrTx/>
              <a:buSzTx/>
              <a:buFontTx/>
              <a:buNone/>
              <a:tabLst/>
              <a:defRPr kumimoji="0" sz="2400" b="1" i="0" u="none" strike="noStrike" kern="0" cap="none" spc="0" normalizeH="0" baseline="0">
                <a:ln>
                  <a:noFill/>
                </a:ln>
                <a:solidFill>
                  <a:srgbClr val="1D6FA9"/>
                </a:solidFill>
                <a:effectLst/>
                <a:uLnTx/>
                <a:uFillTx/>
                <a:latin typeface="Calibri" panose="020F0502020204030204"/>
              </a:defRPr>
            </a:lvl1pPr>
          </a:lstStyle>
          <a:p>
            <a:pPr algn="ctr"/>
            <a:r>
              <a:rPr lang="fr-FR" noProof="0" dirty="0"/>
              <a:t>Nutriments</a:t>
            </a:r>
          </a:p>
        </p:txBody>
      </p:sp>
      <p:sp>
        <p:nvSpPr>
          <p:cNvPr id="9" name="ZoneTexte 8">
            <a:extLst>
              <a:ext uri="{FF2B5EF4-FFF2-40B4-BE49-F238E27FC236}">
                <a16:creationId xmlns:a16="http://schemas.microsoft.com/office/drawing/2014/main" id="{E493AF6E-766C-491F-B879-D6642E36320B}"/>
              </a:ext>
            </a:extLst>
          </p:cNvPr>
          <p:cNvSpPr txBox="1"/>
          <p:nvPr/>
        </p:nvSpPr>
        <p:spPr>
          <a:xfrm>
            <a:off x="1018261" y="1489564"/>
            <a:ext cx="10765078" cy="461665"/>
          </a:xfrm>
          <a:prstGeom prst="rect">
            <a:avLst/>
          </a:prstGeom>
          <a:noFill/>
        </p:spPr>
        <p:txBody>
          <a:bodyPr wrap="square" rtlCol="0">
            <a:spAutoFit/>
          </a:bodyPr>
          <a:lstStyle/>
          <a:p>
            <a:pPr defTabSz="457200">
              <a:defRPr/>
            </a:pPr>
            <a:r>
              <a:rPr lang="fr-FR" sz="2400" b="1" noProof="0" dirty="0">
                <a:solidFill>
                  <a:srgbClr val="0852A4"/>
                </a:solidFill>
              </a:rPr>
              <a:t>Chaque organe avec l’aspect des aliments qui lui correspond.</a:t>
            </a:r>
          </a:p>
        </p:txBody>
      </p:sp>
      <p:sp>
        <p:nvSpPr>
          <p:cNvPr id="10" name="ZoneTexte 9">
            <a:extLst>
              <a:ext uri="{FF2B5EF4-FFF2-40B4-BE49-F238E27FC236}">
                <a16:creationId xmlns:a16="http://schemas.microsoft.com/office/drawing/2014/main" id="{60CDEEEF-698F-F97B-FF71-ADE7EDB86B0C}"/>
              </a:ext>
            </a:extLst>
          </p:cNvPr>
          <p:cNvSpPr txBox="1"/>
          <p:nvPr/>
        </p:nvSpPr>
        <p:spPr>
          <a:xfrm>
            <a:off x="1322831" y="5805309"/>
            <a:ext cx="1873431" cy="510778"/>
          </a:xfrm>
          <a:prstGeom prst="roundRect">
            <a:avLst/>
          </a:prstGeom>
          <a:noFill/>
          <a:ln>
            <a:solidFill>
              <a:srgbClr val="36AFCE"/>
            </a:solidFill>
            <a:prstDash val="dash"/>
          </a:ln>
        </p:spPr>
        <p:txBody>
          <a:bodyPr wrap="square" rtlCol="0">
            <a:spAutoFit/>
          </a:bodyPr>
          <a:lstStyle>
            <a:defPPr>
              <a:defRPr lang="fr-FR"/>
            </a:defPPr>
            <a:lvl1pPr marR="0" lvl="0" indent="0" defTabSz="457200" fontAlgn="auto">
              <a:lnSpc>
                <a:spcPct val="100000"/>
              </a:lnSpc>
              <a:spcBef>
                <a:spcPts val="0"/>
              </a:spcBef>
              <a:spcAft>
                <a:spcPts val="0"/>
              </a:spcAft>
              <a:buClrTx/>
              <a:buSzTx/>
              <a:buFontTx/>
              <a:buNone/>
              <a:tabLst/>
              <a:defRPr kumimoji="0" sz="2400" b="1" i="0" u="none" strike="noStrike" kern="0" cap="none" spc="0" normalizeH="0" baseline="0">
                <a:ln>
                  <a:noFill/>
                </a:ln>
                <a:solidFill>
                  <a:srgbClr val="1D6FA9"/>
                </a:solidFill>
                <a:effectLst/>
                <a:uLnTx/>
                <a:uFillTx/>
                <a:latin typeface="Calibri" panose="020F0502020204030204"/>
              </a:defRPr>
            </a:lvl1pPr>
          </a:lstStyle>
          <a:p>
            <a:pPr algn="ctr"/>
            <a:r>
              <a:rPr lang="fr-FR" noProof="0" dirty="0"/>
              <a:t>Chyme </a:t>
            </a:r>
          </a:p>
        </p:txBody>
      </p:sp>
      <p:pic>
        <p:nvPicPr>
          <p:cNvPr id="11" name="Picture 6">
            <a:extLst>
              <a:ext uri="{FF2B5EF4-FFF2-40B4-BE49-F238E27FC236}">
                <a16:creationId xmlns:a16="http://schemas.microsoft.com/office/drawing/2014/main" id="{07905596-F89A-36F2-9315-65C3B5DEBB0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730" t="6959" r="4972" b="17824"/>
          <a:stretch/>
        </p:blipFill>
        <p:spPr bwMode="auto">
          <a:xfrm>
            <a:off x="8221811" y="3327512"/>
            <a:ext cx="2538074" cy="237748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38940A6E-0814-46DF-151B-496C796DA25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3743"/>
          <a:stretch/>
        </p:blipFill>
        <p:spPr bwMode="auto">
          <a:xfrm>
            <a:off x="1086445" y="3060202"/>
            <a:ext cx="2346204" cy="2701130"/>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FDACEC6B-C8D3-3160-4829-73BEBC3F7BE1}"/>
              </a:ext>
            </a:extLst>
          </p:cNvPr>
          <p:cNvPicPr>
            <a:picLocks noChangeAspect="1"/>
          </p:cNvPicPr>
          <p:nvPr/>
        </p:nvPicPr>
        <p:blipFill>
          <a:blip r:embed="rId4"/>
          <a:stretch>
            <a:fillRect/>
          </a:stretch>
        </p:blipFill>
        <p:spPr>
          <a:xfrm>
            <a:off x="4466821" y="3240305"/>
            <a:ext cx="2730352" cy="2551898"/>
          </a:xfrm>
          <a:prstGeom prst="rect">
            <a:avLst/>
          </a:prstGeom>
        </p:spPr>
      </p:pic>
      <p:sp>
        <p:nvSpPr>
          <p:cNvPr id="14" name="ZoneTexte 13">
            <a:extLst>
              <a:ext uri="{FF2B5EF4-FFF2-40B4-BE49-F238E27FC236}">
                <a16:creationId xmlns:a16="http://schemas.microsoft.com/office/drawing/2014/main" id="{87EC564A-D789-70F8-04C4-B9B1B365D914}"/>
              </a:ext>
            </a:extLst>
          </p:cNvPr>
          <p:cNvSpPr txBox="1"/>
          <p:nvPr/>
        </p:nvSpPr>
        <p:spPr>
          <a:xfrm>
            <a:off x="8257765" y="5806321"/>
            <a:ext cx="2617362" cy="510778"/>
          </a:xfrm>
          <a:prstGeom prst="roundRect">
            <a:avLst/>
          </a:prstGeom>
          <a:noFill/>
          <a:ln>
            <a:solidFill>
              <a:srgbClr val="36AFCE"/>
            </a:solidFill>
            <a:prstDash val="dash"/>
          </a:ln>
        </p:spPr>
        <p:txBody>
          <a:bodyPr wrap="square" rtlCol="0">
            <a:spAutoFit/>
          </a:bodyPr>
          <a:lstStyle>
            <a:defPPr>
              <a:defRPr lang="fr-FR"/>
            </a:defPPr>
            <a:lvl1pPr marR="0" lvl="0" indent="0" defTabSz="457200" fontAlgn="auto">
              <a:lnSpc>
                <a:spcPct val="100000"/>
              </a:lnSpc>
              <a:spcBef>
                <a:spcPts val="0"/>
              </a:spcBef>
              <a:spcAft>
                <a:spcPts val="0"/>
              </a:spcAft>
              <a:buClrTx/>
              <a:buSzTx/>
              <a:buFontTx/>
              <a:buNone/>
              <a:tabLst/>
              <a:defRPr kumimoji="0" sz="2400" b="1" i="0" u="none" strike="noStrike" kern="0" cap="none" spc="0" normalizeH="0" baseline="0">
                <a:ln>
                  <a:noFill/>
                </a:ln>
                <a:solidFill>
                  <a:srgbClr val="1D6FA9"/>
                </a:solidFill>
                <a:effectLst/>
                <a:uLnTx/>
                <a:uFillTx/>
                <a:latin typeface="Calibri" panose="020F0502020204030204"/>
              </a:defRPr>
            </a:lvl1pPr>
          </a:lstStyle>
          <a:p>
            <a:pPr algn="ctr"/>
            <a:r>
              <a:rPr lang="fr-FR" noProof="0" dirty="0"/>
              <a:t>Bol alimentaire</a:t>
            </a:r>
          </a:p>
        </p:txBody>
      </p:sp>
      <p:grpSp>
        <p:nvGrpSpPr>
          <p:cNvPr id="16" name="Groupe 15">
            <a:extLst>
              <a:ext uri="{FF2B5EF4-FFF2-40B4-BE49-F238E27FC236}">
                <a16:creationId xmlns:a16="http://schemas.microsoft.com/office/drawing/2014/main" id="{ED7D9D11-DDE0-0A90-5DC2-78EB78D49184}"/>
              </a:ext>
            </a:extLst>
          </p:cNvPr>
          <p:cNvGrpSpPr/>
          <p:nvPr/>
        </p:nvGrpSpPr>
        <p:grpSpPr>
          <a:xfrm>
            <a:off x="884612" y="2393328"/>
            <a:ext cx="2869833" cy="520938"/>
            <a:chOff x="2208535" y="1813005"/>
            <a:chExt cx="2869833" cy="520938"/>
          </a:xfrm>
        </p:grpSpPr>
        <p:sp>
          <p:nvSpPr>
            <p:cNvPr id="3" name="Rectangle : coins arrondis 2">
              <a:extLst>
                <a:ext uri="{FF2B5EF4-FFF2-40B4-BE49-F238E27FC236}">
                  <a16:creationId xmlns:a16="http://schemas.microsoft.com/office/drawing/2014/main" id="{35E100D9-9762-8CA7-6408-D8B2C41E3681}"/>
                </a:ext>
              </a:extLst>
            </p:cNvPr>
            <p:cNvSpPr/>
            <p:nvPr/>
          </p:nvSpPr>
          <p:spPr>
            <a:xfrm>
              <a:off x="2612201" y="1823165"/>
              <a:ext cx="24661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La bouche </a:t>
              </a:r>
            </a:p>
          </p:txBody>
        </p:sp>
        <p:sp>
          <p:nvSpPr>
            <p:cNvPr id="15" name="Rectangle : coins arrondis 14">
              <a:extLst>
                <a:ext uri="{FF2B5EF4-FFF2-40B4-BE49-F238E27FC236}">
                  <a16:creationId xmlns:a16="http://schemas.microsoft.com/office/drawing/2014/main" id="{0D4972B6-75D0-B097-78A3-C1949942112B}"/>
                </a:ext>
              </a:extLst>
            </p:cNvPr>
            <p:cNvSpPr/>
            <p:nvPr/>
          </p:nvSpPr>
          <p:spPr>
            <a:xfrm>
              <a:off x="2208535" y="1813005"/>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a</a:t>
              </a:r>
            </a:p>
          </p:txBody>
        </p:sp>
      </p:grpSp>
      <p:grpSp>
        <p:nvGrpSpPr>
          <p:cNvPr id="19" name="Groupe 18">
            <a:extLst>
              <a:ext uri="{FF2B5EF4-FFF2-40B4-BE49-F238E27FC236}">
                <a16:creationId xmlns:a16="http://schemas.microsoft.com/office/drawing/2014/main" id="{853DBD7F-D1FB-661D-109B-196808E1C413}"/>
              </a:ext>
            </a:extLst>
          </p:cNvPr>
          <p:cNvGrpSpPr/>
          <p:nvPr/>
        </p:nvGrpSpPr>
        <p:grpSpPr>
          <a:xfrm>
            <a:off x="4280745" y="2403488"/>
            <a:ext cx="2869833" cy="520938"/>
            <a:chOff x="2208535" y="1813005"/>
            <a:chExt cx="2869833" cy="520938"/>
          </a:xfrm>
        </p:grpSpPr>
        <p:sp>
          <p:nvSpPr>
            <p:cNvPr id="20" name="Rectangle : coins arrondis 19">
              <a:extLst>
                <a:ext uri="{FF2B5EF4-FFF2-40B4-BE49-F238E27FC236}">
                  <a16:creationId xmlns:a16="http://schemas.microsoft.com/office/drawing/2014/main" id="{B172A028-C983-0820-CC80-27F5E527E944}"/>
                </a:ext>
              </a:extLst>
            </p:cNvPr>
            <p:cNvSpPr/>
            <p:nvPr/>
          </p:nvSpPr>
          <p:spPr>
            <a:xfrm>
              <a:off x="2612201" y="1823165"/>
              <a:ext cx="24661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L’estomac</a:t>
              </a:r>
            </a:p>
          </p:txBody>
        </p:sp>
        <p:sp>
          <p:nvSpPr>
            <p:cNvPr id="21" name="Rectangle : coins arrondis 20">
              <a:extLst>
                <a:ext uri="{FF2B5EF4-FFF2-40B4-BE49-F238E27FC236}">
                  <a16:creationId xmlns:a16="http://schemas.microsoft.com/office/drawing/2014/main" id="{9C94040C-6406-19CC-2875-B69A954F3037}"/>
                </a:ext>
              </a:extLst>
            </p:cNvPr>
            <p:cNvSpPr/>
            <p:nvPr/>
          </p:nvSpPr>
          <p:spPr>
            <a:xfrm>
              <a:off x="2208535" y="1813005"/>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b</a:t>
              </a:r>
            </a:p>
          </p:txBody>
        </p:sp>
      </p:grpSp>
      <p:grpSp>
        <p:nvGrpSpPr>
          <p:cNvPr id="24" name="Groupe 23">
            <a:extLst>
              <a:ext uri="{FF2B5EF4-FFF2-40B4-BE49-F238E27FC236}">
                <a16:creationId xmlns:a16="http://schemas.microsoft.com/office/drawing/2014/main" id="{9A3892DC-23A6-6753-F9A4-3DB09CB5DD16}"/>
              </a:ext>
            </a:extLst>
          </p:cNvPr>
          <p:cNvGrpSpPr/>
          <p:nvPr/>
        </p:nvGrpSpPr>
        <p:grpSpPr>
          <a:xfrm>
            <a:off x="7854099" y="2329841"/>
            <a:ext cx="2869833" cy="520938"/>
            <a:chOff x="2208535" y="1813005"/>
            <a:chExt cx="2869833" cy="520938"/>
          </a:xfrm>
        </p:grpSpPr>
        <p:sp>
          <p:nvSpPr>
            <p:cNvPr id="25" name="Rectangle : coins arrondis 24">
              <a:extLst>
                <a:ext uri="{FF2B5EF4-FFF2-40B4-BE49-F238E27FC236}">
                  <a16:creationId xmlns:a16="http://schemas.microsoft.com/office/drawing/2014/main" id="{EAA6615A-6DB7-683D-3FB6-926D4A945890}"/>
                </a:ext>
              </a:extLst>
            </p:cNvPr>
            <p:cNvSpPr/>
            <p:nvPr/>
          </p:nvSpPr>
          <p:spPr>
            <a:xfrm>
              <a:off x="2612201" y="1823165"/>
              <a:ext cx="24661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L’intestin grêle </a:t>
              </a:r>
            </a:p>
          </p:txBody>
        </p:sp>
        <p:sp>
          <p:nvSpPr>
            <p:cNvPr id="26" name="Rectangle : coins arrondis 25">
              <a:extLst>
                <a:ext uri="{FF2B5EF4-FFF2-40B4-BE49-F238E27FC236}">
                  <a16:creationId xmlns:a16="http://schemas.microsoft.com/office/drawing/2014/main" id="{8E73072D-39C4-39B1-0AF9-D33B2035AF9A}"/>
                </a:ext>
              </a:extLst>
            </p:cNvPr>
            <p:cNvSpPr/>
            <p:nvPr/>
          </p:nvSpPr>
          <p:spPr>
            <a:xfrm>
              <a:off x="2208535" y="1813005"/>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c</a:t>
              </a:r>
            </a:p>
          </p:txBody>
        </p:sp>
      </p:grpSp>
      <p:sp>
        <p:nvSpPr>
          <p:cNvPr id="5" name="Rectangle : coins arrondis 4">
            <a:extLst>
              <a:ext uri="{FF2B5EF4-FFF2-40B4-BE49-F238E27FC236}">
                <a16:creationId xmlns:a16="http://schemas.microsoft.com/office/drawing/2014/main" id="{F8E648D8-872B-EC20-C11B-64770EFC7FCB}"/>
              </a:ext>
            </a:extLst>
          </p:cNvPr>
          <p:cNvSpPr/>
          <p:nvPr/>
        </p:nvSpPr>
        <p:spPr>
          <a:xfrm>
            <a:off x="723012" y="1051840"/>
            <a:ext cx="8985067" cy="510778"/>
          </a:xfrm>
          <a:prstGeom prst="roundRect">
            <a:avLst/>
          </a:prstGeom>
          <a:ln w="19050">
            <a:noFill/>
            <a:prstDash val="dash"/>
          </a:ln>
        </p:spPr>
        <p:txBody>
          <a:bodyPr wrap="square">
            <a:spAutoFit/>
          </a:bodyPr>
          <a:lstStyle/>
          <a:p>
            <a:pPr lvl="0" defTabSz="457200">
              <a:spcAft>
                <a:spcPts val="600"/>
              </a:spcAft>
              <a:defRPr/>
            </a:pPr>
            <a:r>
              <a:rPr kumimoji="0" lang="fr-FR" sz="2400" b="1" i="0" u="none" strike="noStrike" kern="1200" cap="none" spc="0" normalizeH="0" baseline="0" noProof="0" dirty="0">
                <a:ln>
                  <a:noFill/>
                </a:ln>
                <a:effectLst/>
                <a:uLnTx/>
                <a:uFillTx/>
                <a:latin typeface="Calibri" panose="020F0502020204030204"/>
                <a:ea typeface="+mn-ea"/>
                <a:cs typeface="+mn-cs"/>
              </a:rPr>
              <a:t>4- Reliez par une flèche :</a:t>
            </a:r>
          </a:p>
        </p:txBody>
      </p:sp>
      <p:pic>
        <p:nvPicPr>
          <p:cNvPr id="18" name="Picture 1">
            <a:extLst>
              <a:ext uri="{FF2B5EF4-FFF2-40B4-BE49-F238E27FC236}">
                <a16:creationId xmlns:a16="http://schemas.microsoft.com/office/drawing/2014/main" id="{BA3950AD-52EA-017C-13AD-6913FFF87C7C}"/>
              </a:ext>
            </a:extLst>
          </p:cNvPr>
          <p:cNvPicPr>
            <a:picLocks noChangeAspect="1"/>
          </p:cNvPicPr>
          <p:nvPr/>
        </p:nvPicPr>
        <p:blipFill>
          <a:blip r:embed="rId5" cstate="hqprint">
            <a:extLst>
              <a:ext uri="{BEBA8EAE-BF5A-486C-A8C5-ECC9F3942E4B}">
                <a14:imgProps xmlns:a14="http://schemas.microsoft.com/office/drawing/2010/main">
                  <a14:imgLayer r:embed="rId6">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0969785" y="172676"/>
            <a:ext cx="648055" cy="648055"/>
          </a:xfrm>
          <a:prstGeom prst="rect">
            <a:avLst/>
          </a:prstGeom>
        </p:spPr>
      </p:pic>
    </p:spTree>
    <p:extLst>
      <p:ext uri="{BB962C8B-B14F-4D97-AF65-F5344CB8AC3E}">
        <p14:creationId xmlns:p14="http://schemas.microsoft.com/office/powerpoint/2010/main" val="35877195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52810-EA57-E8DB-7C31-9259F1230A8F}"/>
            </a:ext>
          </a:extLst>
        </p:cNvPr>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3C98F0D3-9F30-1427-1731-FF952A108624}"/>
              </a:ext>
            </a:extLst>
          </p:cNvPr>
          <p:cNvSpPr>
            <a:spLocks noGrp="1"/>
          </p:cNvSpPr>
          <p:nvPr>
            <p:ph sz="quarter" idx="11"/>
          </p:nvPr>
        </p:nvSpPr>
        <p:spPr/>
        <p:txBody>
          <a:bodyPr/>
          <a:lstStyle/>
          <a:p>
            <a:endParaRPr lang="fr-FR" noProof="0" dirty="0"/>
          </a:p>
        </p:txBody>
      </p:sp>
      <p:sp>
        <p:nvSpPr>
          <p:cNvPr id="8" name="ZoneTexte 7">
            <a:extLst>
              <a:ext uri="{FF2B5EF4-FFF2-40B4-BE49-F238E27FC236}">
                <a16:creationId xmlns:a16="http://schemas.microsoft.com/office/drawing/2014/main" id="{66FCF9C5-087A-BEE0-17A8-2244D3C564DB}"/>
              </a:ext>
            </a:extLst>
          </p:cNvPr>
          <p:cNvSpPr txBox="1"/>
          <p:nvPr/>
        </p:nvSpPr>
        <p:spPr>
          <a:xfrm>
            <a:off x="5015042" y="5761332"/>
            <a:ext cx="1860315" cy="510778"/>
          </a:xfrm>
          <a:prstGeom prst="roundRect">
            <a:avLst/>
          </a:prstGeom>
          <a:noFill/>
          <a:ln>
            <a:solidFill>
              <a:srgbClr val="36AFCE"/>
            </a:solidFill>
            <a:prstDash val="dash"/>
          </a:ln>
        </p:spPr>
        <p:txBody>
          <a:bodyPr wrap="square" rtlCol="0">
            <a:spAutoFit/>
          </a:bodyPr>
          <a:lstStyle>
            <a:defPPr>
              <a:defRPr lang="fr-FR"/>
            </a:defPPr>
            <a:lvl1pPr marR="0" lvl="0" indent="0" defTabSz="457200" fontAlgn="auto">
              <a:lnSpc>
                <a:spcPct val="100000"/>
              </a:lnSpc>
              <a:spcBef>
                <a:spcPts val="0"/>
              </a:spcBef>
              <a:spcAft>
                <a:spcPts val="0"/>
              </a:spcAft>
              <a:buClrTx/>
              <a:buSzTx/>
              <a:buFontTx/>
              <a:buNone/>
              <a:tabLst/>
              <a:defRPr kumimoji="0" sz="2400" b="1" i="0" u="none" strike="noStrike" kern="0" cap="none" spc="0" normalizeH="0" baseline="0">
                <a:ln>
                  <a:noFill/>
                </a:ln>
                <a:solidFill>
                  <a:srgbClr val="1D6FA9"/>
                </a:solidFill>
                <a:effectLst/>
                <a:uLnTx/>
                <a:uFillTx/>
                <a:latin typeface="Calibri" panose="020F0502020204030204"/>
              </a:defRPr>
            </a:lvl1pPr>
          </a:lstStyle>
          <a:p>
            <a:pPr algn="ctr"/>
            <a:r>
              <a:rPr lang="fr-FR" noProof="0" dirty="0"/>
              <a:t>Nutriments</a:t>
            </a:r>
          </a:p>
        </p:txBody>
      </p:sp>
      <p:sp>
        <p:nvSpPr>
          <p:cNvPr id="10" name="ZoneTexte 9">
            <a:extLst>
              <a:ext uri="{FF2B5EF4-FFF2-40B4-BE49-F238E27FC236}">
                <a16:creationId xmlns:a16="http://schemas.microsoft.com/office/drawing/2014/main" id="{CAE72857-6884-86E2-51BA-7FCB6649EA31}"/>
              </a:ext>
            </a:extLst>
          </p:cNvPr>
          <p:cNvSpPr txBox="1"/>
          <p:nvPr/>
        </p:nvSpPr>
        <p:spPr>
          <a:xfrm>
            <a:off x="1322831" y="5805309"/>
            <a:ext cx="1873431" cy="510778"/>
          </a:xfrm>
          <a:prstGeom prst="roundRect">
            <a:avLst/>
          </a:prstGeom>
          <a:noFill/>
          <a:ln>
            <a:solidFill>
              <a:srgbClr val="36AFCE"/>
            </a:solidFill>
            <a:prstDash val="dash"/>
          </a:ln>
        </p:spPr>
        <p:txBody>
          <a:bodyPr wrap="square" rtlCol="0">
            <a:spAutoFit/>
          </a:bodyPr>
          <a:lstStyle>
            <a:defPPr>
              <a:defRPr lang="fr-FR"/>
            </a:defPPr>
            <a:lvl1pPr marR="0" lvl="0" indent="0" defTabSz="457200" fontAlgn="auto">
              <a:lnSpc>
                <a:spcPct val="100000"/>
              </a:lnSpc>
              <a:spcBef>
                <a:spcPts val="0"/>
              </a:spcBef>
              <a:spcAft>
                <a:spcPts val="0"/>
              </a:spcAft>
              <a:buClrTx/>
              <a:buSzTx/>
              <a:buFontTx/>
              <a:buNone/>
              <a:tabLst/>
              <a:defRPr kumimoji="0" sz="2400" b="1" i="0" u="none" strike="noStrike" kern="0" cap="none" spc="0" normalizeH="0" baseline="0">
                <a:ln>
                  <a:noFill/>
                </a:ln>
                <a:solidFill>
                  <a:srgbClr val="1D6FA9"/>
                </a:solidFill>
                <a:effectLst/>
                <a:uLnTx/>
                <a:uFillTx/>
                <a:latin typeface="Calibri" panose="020F0502020204030204"/>
              </a:defRPr>
            </a:lvl1pPr>
          </a:lstStyle>
          <a:p>
            <a:pPr algn="ctr"/>
            <a:r>
              <a:rPr lang="fr-FR" noProof="0" dirty="0"/>
              <a:t>Chyme </a:t>
            </a:r>
          </a:p>
        </p:txBody>
      </p:sp>
      <p:pic>
        <p:nvPicPr>
          <p:cNvPr id="11" name="Picture 6">
            <a:extLst>
              <a:ext uri="{FF2B5EF4-FFF2-40B4-BE49-F238E27FC236}">
                <a16:creationId xmlns:a16="http://schemas.microsoft.com/office/drawing/2014/main" id="{534FC7E1-2736-AED9-B254-9125D5CD53D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730" t="6959" r="4972" b="17824"/>
          <a:stretch/>
        </p:blipFill>
        <p:spPr bwMode="auto">
          <a:xfrm>
            <a:off x="8221811" y="3327512"/>
            <a:ext cx="2538074" cy="237748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6D9F45B4-0697-DCA3-C7DF-F7D43954819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3743"/>
          <a:stretch/>
        </p:blipFill>
        <p:spPr bwMode="auto">
          <a:xfrm>
            <a:off x="1086445" y="3060202"/>
            <a:ext cx="2346204" cy="2701130"/>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A3331947-F4AE-6732-43D6-EA137EE685F5}"/>
              </a:ext>
            </a:extLst>
          </p:cNvPr>
          <p:cNvPicPr>
            <a:picLocks noChangeAspect="1"/>
          </p:cNvPicPr>
          <p:nvPr/>
        </p:nvPicPr>
        <p:blipFill>
          <a:blip r:embed="rId4"/>
          <a:stretch>
            <a:fillRect/>
          </a:stretch>
        </p:blipFill>
        <p:spPr>
          <a:xfrm>
            <a:off x="4466821" y="3240305"/>
            <a:ext cx="2730352" cy="2551898"/>
          </a:xfrm>
          <a:prstGeom prst="rect">
            <a:avLst/>
          </a:prstGeom>
        </p:spPr>
      </p:pic>
      <p:sp>
        <p:nvSpPr>
          <p:cNvPr id="14" name="ZoneTexte 13">
            <a:extLst>
              <a:ext uri="{FF2B5EF4-FFF2-40B4-BE49-F238E27FC236}">
                <a16:creationId xmlns:a16="http://schemas.microsoft.com/office/drawing/2014/main" id="{0F04559C-87F7-028E-2AA7-79036C324312}"/>
              </a:ext>
            </a:extLst>
          </p:cNvPr>
          <p:cNvSpPr txBox="1"/>
          <p:nvPr/>
        </p:nvSpPr>
        <p:spPr>
          <a:xfrm>
            <a:off x="8257765" y="5806321"/>
            <a:ext cx="2617362" cy="510778"/>
          </a:xfrm>
          <a:prstGeom prst="roundRect">
            <a:avLst/>
          </a:prstGeom>
          <a:noFill/>
          <a:ln>
            <a:solidFill>
              <a:srgbClr val="36AFCE"/>
            </a:solidFill>
            <a:prstDash val="dash"/>
          </a:ln>
        </p:spPr>
        <p:txBody>
          <a:bodyPr wrap="square" rtlCol="0">
            <a:spAutoFit/>
          </a:bodyPr>
          <a:lstStyle>
            <a:defPPr>
              <a:defRPr lang="fr-FR"/>
            </a:defPPr>
            <a:lvl1pPr marR="0" lvl="0" indent="0" defTabSz="457200" fontAlgn="auto">
              <a:lnSpc>
                <a:spcPct val="100000"/>
              </a:lnSpc>
              <a:spcBef>
                <a:spcPts val="0"/>
              </a:spcBef>
              <a:spcAft>
                <a:spcPts val="0"/>
              </a:spcAft>
              <a:buClrTx/>
              <a:buSzTx/>
              <a:buFontTx/>
              <a:buNone/>
              <a:tabLst/>
              <a:defRPr kumimoji="0" sz="2400" b="1" i="0" u="none" strike="noStrike" kern="0" cap="none" spc="0" normalizeH="0" baseline="0">
                <a:ln>
                  <a:noFill/>
                </a:ln>
                <a:solidFill>
                  <a:srgbClr val="1D6FA9"/>
                </a:solidFill>
                <a:effectLst/>
                <a:uLnTx/>
                <a:uFillTx/>
                <a:latin typeface="Calibri" panose="020F0502020204030204"/>
              </a:defRPr>
            </a:lvl1pPr>
          </a:lstStyle>
          <a:p>
            <a:pPr algn="ctr"/>
            <a:r>
              <a:rPr lang="fr-FR" noProof="0" dirty="0"/>
              <a:t>Bol alimentaire</a:t>
            </a:r>
          </a:p>
        </p:txBody>
      </p:sp>
      <p:grpSp>
        <p:nvGrpSpPr>
          <p:cNvPr id="16" name="Groupe 15">
            <a:extLst>
              <a:ext uri="{FF2B5EF4-FFF2-40B4-BE49-F238E27FC236}">
                <a16:creationId xmlns:a16="http://schemas.microsoft.com/office/drawing/2014/main" id="{D81FF70E-46BE-0707-FFF4-B9E6D501BC51}"/>
              </a:ext>
            </a:extLst>
          </p:cNvPr>
          <p:cNvGrpSpPr/>
          <p:nvPr/>
        </p:nvGrpSpPr>
        <p:grpSpPr>
          <a:xfrm>
            <a:off x="884612" y="2393328"/>
            <a:ext cx="2869833" cy="520938"/>
            <a:chOff x="2208535" y="1813005"/>
            <a:chExt cx="2869833" cy="520938"/>
          </a:xfrm>
        </p:grpSpPr>
        <p:sp>
          <p:nvSpPr>
            <p:cNvPr id="3" name="Rectangle : coins arrondis 2">
              <a:extLst>
                <a:ext uri="{FF2B5EF4-FFF2-40B4-BE49-F238E27FC236}">
                  <a16:creationId xmlns:a16="http://schemas.microsoft.com/office/drawing/2014/main" id="{BED6BF2A-4F76-9854-BB10-C4D07EA7CB66}"/>
                </a:ext>
              </a:extLst>
            </p:cNvPr>
            <p:cNvSpPr/>
            <p:nvPr/>
          </p:nvSpPr>
          <p:spPr>
            <a:xfrm>
              <a:off x="2612201" y="1823165"/>
              <a:ext cx="24661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La bouche </a:t>
              </a:r>
            </a:p>
          </p:txBody>
        </p:sp>
        <p:sp>
          <p:nvSpPr>
            <p:cNvPr id="15" name="Rectangle : coins arrondis 14">
              <a:extLst>
                <a:ext uri="{FF2B5EF4-FFF2-40B4-BE49-F238E27FC236}">
                  <a16:creationId xmlns:a16="http://schemas.microsoft.com/office/drawing/2014/main" id="{23866EA1-26F8-14DB-FFB2-2ABA9C6A1F92}"/>
                </a:ext>
              </a:extLst>
            </p:cNvPr>
            <p:cNvSpPr/>
            <p:nvPr/>
          </p:nvSpPr>
          <p:spPr>
            <a:xfrm>
              <a:off x="2208535" y="1813005"/>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a</a:t>
              </a:r>
            </a:p>
          </p:txBody>
        </p:sp>
      </p:grpSp>
      <p:grpSp>
        <p:nvGrpSpPr>
          <p:cNvPr id="19" name="Groupe 18">
            <a:extLst>
              <a:ext uri="{FF2B5EF4-FFF2-40B4-BE49-F238E27FC236}">
                <a16:creationId xmlns:a16="http://schemas.microsoft.com/office/drawing/2014/main" id="{4286E1CD-3F81-AABE-34D0-D909B2706AD7}"/>
              </a:ext>
            </a:extLst>
          </p:cNvPr>
          <p:cNvGrpSpPr/>
          <p:nvPr/>
        </p:nvGrpSpPr>
        <p:grpSpPr>
          <a:xfrm>
            <a:off x="4280745" y="2403488"/>
            <a:ext cx="2869833" cy="520938"/>
            <a:chOff x="2208535" y="1813005"/>
            <a:chExt cx="2869833" cy="520938"/>
          </a:xfrm>
        </p:grpSpPr>
        <p:sp>
          <p:nvSpPr>
            <p:cNvPr id="20" name="Rectangle : coins arrondis 19">
              <a:extLst>
                <a:ext uri="{FF2B5EF4-FFF2-40B4-BE49-F238E27FC236}">
                  <a16:creationId xmlns:a16="http://schemas.microsoft.com/office/drawing/2014/main" id="{60B5B2B1-9906-4C8D-308C-92DFB09FA943}"/>
                </a:ext>
              </a:extLst>
            </p:cNvPr>
            <p:cNvSpPr/>
            <p:nvPr/>
          </p:nvSpPr>
          <p:spPr>
            <a:xfrm>
              <a:off x="2612201" y="1823165"/>
              <a:ext cx="24661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L’estomac</a:t>
              </a:r>
            </a:p>
          </p:txBody>
        </p:sp>
        <p:sp>
          <p:nvSpPr>
            <p:cNvPr id="21" name="Rectangle : coins arrondis 20">
              <a:extLst>
                <a:ext uri="{FF2B5EF4-FFF2-40B4-BE49-F238E27FC236}">
                  <a16:creationId xmlns:a16="http://schemas.microsoft.com/office/drawing/2014/main" id="{E6614956-6D7E-D489-09FB-321B9EBAE99F}"/>
                </a:ext>
              </a:extLst>
            </p:cNvPr>
            <p:cNvSpPr/>
            <p:nvPr/>
          </p:nvSpPr>
          <p:spPr>
            <a:xfrm>
              <a:off x="2208535" y="1813005"/>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b</a:t>
              </a:r>
            </a:p>
          </p:txBody>
        </p:sp>
      </p:grpSp>
      <p:grpSp>
        <p:nvGrpSpPr>
          <p:cNvPr id="24" name="Groupe 23">
            <a:extLst>
              <a:ext uri="{FF2B5EF4-FFF2-40B4-BE49-F238E27FC236}">
                <a16:creationId xmlns:a16="http://schemas.microsoft.com/office/drawing/2014/main" id="{EF44D7C8-CCD8-BEC7-F676-7AC499C4EFBE}"/>
              </a:ext>
            </a:extLst>
          </p:cNvPr>
          <p:cNvGrpSpPr/>
          <p:nvPr/>
        </p:nvGrpSpPr>
        <p:grpSpPr>
          <a:xfrm>
            <a:off x="7854099" y="2329841"/>
            <a:ext cx="2869833" cy="520938"/>
            <a:chOff x="2208535" y="1813005"/>
            <a:chExt cx="2869833" cy="520938"/>
          </a:xfrm>
        </p:grpSpPr>
        <p:sp>
          <p:nvSpPr>
            <p:cNvPr id="25" name="Rectangle : coins arrondis 24">
              <a:extLst>
                <a:ext uri="{FF2B5EF4-FFF2-40B4-BE49-F238E27FC236}">
                  <a16:creationId xmlns:a16="http://schemas.microsoft.com/office/drawing/2014/main" id="{5A4F1971-BFD5-F9DE-C45E-77CE03CDB26C}"/>
                </a:ext>
              </a:extLst>
            </p:cNvPr>
            <p:cNvSpPr/>
            <p:nvPr/>
          </p:nvSpPr>
          <p:spPr>
            <a:xfrm>
              <a:off x="2612201" y="1823165"/>
              <a:ext cx="24661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200" b="1" i="0" u="none" strike="noStrike" kern="1200" cap="none" spc="0" normalizeH="0" baseline="0" noProof="0" dirty="0">
                  <a:ln>
                    <a:noFill/>
                  </a:ln>
                  <a:solidFill>
                    <a:srgbClr val="002060"/>
                  </a:solidFill>
                  <a:effectLst/>
                  <a:uLnTx/>
                  <a:uFillTx/>
                  <a:latin typeface="Calibri" panose="020F0502020204030204"/>
                  <a:ea typeface="+mn-ea"/>
                  <a:cs typeface="+mn-cs"/>
                </a:rPr>
                <a:t>L’intestin grêle </a:t>
              </a:r>
            </a:p>
          </p:txBody>
        </p:sp>
        <p:sp>
          <p:nvSpPr>
            <p:cNvPr id="26" name="Rectangle : coins arrondis 25">
              <a:extLst>
                <a:ext uri="{FF2B5EF4-FFF2-40B4-BE49-F238E27FC236}">
                  <a16:creationId xmlns:a16="http://schemas.microsoft.com/office/drawing/2014/main" id="{622825CC-F12E-E2C8-4538-CFFF78D13CDB}"/>
                </a:ext>
              </a:extLst>
            </p:cNvPr>
            <p:cNvSpPr/>
            <p:nvPr/>
          </p:nvSpPr>
          <p:spPr>
            <a:xfrm>
              <a:off x="2208535" y="1813005"/>
              <a:ext cx="403667" cy="510778"/>
            </a:xfrm>
            <a:prstGeom prst="roundRect">
              <a:avLst/>
            </a:prstGeom>
            <a:solidFill>
              <a:srgbClr val="D3E8F1"/>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002060"/>
                  </a:solidFill>
                  <a:effectLst/>
                  <a:uLnTx/>
                  <a:uFillTx/>
                  <a:latin typeface="Calibri" panose="020F0502020204030204"/>
                  <a:ea typeface="+mn-ea"/>
                  <a:cs typeface="+mn-cs"/>
                </a:rPr>
                <a:t>c</a:t>
              </a:r>
            </a:p>
          </p:txBody>
        </p:sp>
      </p:grpSp>
      <p:sp>
        <p:nvSpPr>
          <p:cNvPr id="17" name="Titre 1">
            <a:extLst>
              <a:ext uri="{FF2B5EF4-FFF2-40B4-BE49-F238E27FC236}">
                <a16:creationId xmlns:a16="http://schemas.microsoft.com/office/drawing/2014/main" id="{F63594E3-1CFD-6998-31A3-348F717DF5D8}"/>
              </a:ext>
            </a:extLst>
          </p:cNvPr>
          <p:cNvSpPr>
            <a:spLocks noGrp="1"/>
          </p:cNvSpPr>
          <p:nvPr>
            <p:ph type="title"/>
          </p:nvPr>
        </p:nvSpPr>
        <p:spPr>
          <a:xfrm>
            <a:off x="935304" y="318293"/>
            <a:ext cx="10372033" cy="267549"/>
          </a:xfrm>
        </p:spPr>
        <p:txBody>
          <a:bodyPr/>
          <a:lstStyle/>
          <a:p>
            <a:r>
              <a:rPr lang="fr-FR" noProof="0" dirty="0">
                <a:solidFill>
                  <a:schemeClr val="tx1">
                    <a:lumMod val="50000"/>
                    <a:lumOff val="50000"/>
                  </a:schemeClr>
                </a:solidFill>
              </a:rPr>
              <a:t>Le chyle est un mélange des enzymes et des aliments partiellement digérés. Les nutriments obtenus dans l’intestin grêle vont passer dans le sang. Le reste des aliments passe dans le gros intestin. </a:t>
            </a:r>
          </a:p>
        </p:txBody>
      </p:sp>
      <p:cxnSp>
        <p:nvCxnSpPr>
          <p:cNvPr id="18" name="Connecteur droit avec flèche 17">
            <a:extLst>
              <a:ext uri="{FF2B5EF4-FFF2-40B4-BE49-F238E27FC236}">
                <a16:creationId xmlns:a16="http://schemas.microsoft.com/office/drawing/2014/main" id="{5E0EBAB8-6158-0AF2-A219-A84DBB6E4CBF}"/>
              </a:ext>
            </a:extLst>
          </p:cNvPr>
          <p:cNvCxnSpPr>
            <a:cxnSpLocks/>
            <a:stCxn id="3" idx="2"/>
          </p:cNvCxnSpPr>
          <p:nvPr/>
        </p:nvCxnSpPr>
        <p:spPr>
          <a:xfrm>
            <a:off x="2521362" y="2914266"/>
            <a:ext cx="6222588" cy="695709"/>
          </a:xfrm>
          <a:prstGeom prst="straightConnector1">
            <a:avLst/>
          </a:prstGeom>
          <a:noFill/>
          <a:ln w="28575" cap="flat" cmpd="sng" algn="ctr">
            <a:solidFill>
              <a:srgbClr val="C00000"/>
            </a:solidFill>
            <a:prstDash val="solid"/>
            <a:miter lim="800000"/>
            <a:tailEnd type="stealth" w="lg" len="lg"/>
          </a:ln>
          <a:effectLst/>
        </p:spPr>
      </p:cxnSp>
      <p:cxnSp>
        <p:nvCxnSpPr>
          <p:cNvPr id="27" name="Connecteur droit avec flèche 26">
            <a:extLst>
              <a:ext uri="{FF2B5EF4-FFF2-40B4-BE49-F238E27FC236}">
                <a16:creationId xmlns:a16="http://schemas.microsoft.com/office/drawing/2014/main" id="{57B60A33-A8B1-BD37-1614-799F1246B7E0}"/>
              </a:ext>
            </a:extLst>
          </p:cNvPr>
          <p:cNvCxnSpPr>
            <a:cxnSpLocks/>
            <a:stCxn id="20" idx="2"/>
          </p:cNvCxnSpPr>
          <p:nvPr/>
        </p:nvCxnSpPr>
        <p:spPr>
          <a:xfrm flipH="1">
            <a:off x="2971800" y="2924426"/>
            <a:ext cx="2945695" cy="1009149"/>
          </a:xfrm>
          <a:prstGeom prst="straightConnector1">
            <a:avLst/>
          </a:prstGeom>
          <a:noFill/>
          <a:ln w="28575" cap="flat" cmpd="sng" algn="ctr">
            <a:solidFill>
              <a:srgbClr val="C00000"/>
            </a:solidFill>
            <a:prstDash val="solid"/>
            <a:miter lim="800000"/>
            <a:tailEnd type="stealth" w="lg" len="lg"/>
          </a:ln>
          <a:effectLst/>
        </p:spPr>
      </p:cxnSp>
      <p:cxnSp>
        <p:nvCxnSpPr>
          <p:cNvPr id="30" name="Connecteur droit avec flèche 29">
            <a:extLst>
              <a:ext uri="{FF2B5EF4-FFF2-40B4-BE49-F238E27FC236}">
                <a16:creationId xmlns:a16="http://schemas.microsoft.com/office/drawing/2014/main" id="{D167CBBF-9602-7B0A-B61F-3BAFA4EC6ABA}"/>
              </a:ext>
            </a:extLst>
          </p:cNvPr>
          <p:cNvCxnSpPr>
            <a:cxnSpLocks/>
            <a:stCxn id="25" idx="2"/>
          </p:cNvCxnSpPr>
          <p:nvPr/>
        </p:nvCxnSpPr>
        <p:spPr>
          <a:xfrm flipH="1">
            <a:off x="6715125" y="2850779"/>
            <a:ext cx="2775724" cy="997321"/>
          </a:xfrm>
          <a:prstGeom prst="straightConnector1">
            <a:avLst/>
          </a:prstGeom>
          <a:noFill/>
          <a:ln w="28575" cap="flat" cmpd="sng" algn="ctr">
            <a:solidFill>
              <a:srgbClr val="C00000"/>
            </a:solidFill>
            <a:prstDash val="solid"/>
            <a:miter lim="800000"/>
            <a:tailEnd type="stealth" w="lg" len="lg"/>
          </a:ln>
          <a:effectLst/>
        </p:spPr>
      </p:cxnSp>
      <p:sp>
        <p:nvSpPr>
          <p:cNvPr id="2" name="ZoneTexte 1">
            <a:extLst>
              <a:ext uri="{FF2B5EF4-FFF2-40B4-BE49-F238E27FC236}">
                <a16:creationId xmlns:a16="http://schemas.microsoft.com/office/drawing/2014/main" id="{7F61E0D8-F230-ECC3-7A80-E4BEA3A8565F}"/>
              </a:ext>
            </a:extLst>
          </p:cNvPr>
          <p:cNvSpPr txBox="1"/>
          <p:nvPr/>
        </p:nvSpPr>
        <p:spPr>
          <a:xfrm>
            <a:off x="1018261" y="1489564"/>
            <a:ext cx="10765078" cy="461665"/>
          </a:xfrm>
          <a:prstGeom prst="rect">
            <a:avLst/>
          </a:prstGeom>
          <a:noFill/>
        </p:spPr>
        <p:txBody>
          <a:bodyPr wrap="square" rtlCol="0">
            <a:spAutoFit/>
          </a:bodyPr>
          <a:lstStyle/>
          <a:p>
            <a:pPr defTabSz="457200">
              <a:defRPr/>
            </a:pPr>
            <a:r>
              <a:rPr lang="fr-FR" sz="2400" b="1" noProof="0" dirty="0">
                <a:solidFill>
                  <a:srgbClr val="0852A4"/>
                </a:solidFill>
              </a:rPr>
              <a:t>Chaque organe avec l’aspect des aliments qui lui correspond.</a:t>
            </a:r>
          </a:p>
        </p:txBody>
      </p:sp>
    </p:spTree>
    <p:extLst>
      <p:ext uri="{BB962C8B-B14F-4D97-AF65-F5344CB8AC3E}">
        <p14:creationId xmlns:p14="http://schemas.microsoft.com/office/powerpoint/2010/main" val="4774119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r>
              <a:rPr lang="fr-FR" noProof="0" dirty="0"/>
              <a:t>10 min</a:t>
            </a:r>
          </a:p>
        </p:txBody>
      </p:sp>
    </p:spTree>
    <p:extLst>
      <p:ext uri="{BB962C8B-B14F-4D97-AF65-F5344CB8AC3E}">
        <p14:creationId xmlns:p14="http://schemas.microsoft.com/office/powerpoint/2010/main" val="27912044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F5BEC-E40C-AE90-BAF2-CDFD2807EC4D}"/>
              </a:ext>
            </a:extLst>
          </p:cNvPr>
          <p:cNvSpPr>
            <a:spLocks noGrp="1"/>
          </p:cNvSpPr>
          <p:nvPr>
            <p:ph type="title"/>
          </p:nvPr>
        </p:nvSpPr>
        <p:spPr/>
        <p:txBody>
          <a:bodyPr/>
          <a:lstStyle/>
          <a:p>
            <a:r>
              <a:rPr lang="fr-FR" noProof="0" dirty="0">
                <a:solidFill>
                  <a:schemeClr val="tx1">
                    <a:lumMod val="50000"/>
                    <a:lumOff val="50000"/>
                  </a:schemeClr>
                </a:solidFill>
              </a:rPr>
              <a:t>Maintenant, vous allez travailler en binôme. Chacun prend 3 minutes pour réaliser l’activité de la page 7 sur le livret. Ensuite, vous comparez vos réponses en justifiant.</a:t>
            </a:r>
          </a:p>
        </p:txBody>
      </p:sp>
      <p:sp>
        <p:nvSpPr>
          <p:cNvPr id="3" name="Content Placeholder 2">
            <a:extLst>
              <a:ext uri="{FF2B5EF4-FFF2-40B4-BE49-F238E27FC236}">
                <a16:creationId xmlns:a16="http://schemas.microsoft.com/office/drawing/2014/main" id="{3B136E18-3597-EA11-2CA3-AD73D1AE85A2}"/>
              </a:ext>
            </a:extLst>
          </p:cNvPr>
          <p:cNvSpPr>
            <a:spLocks noGrp="1"/>
          </p:cNvSpPr>
          <p:nvPr>
            <p:ph sz="quarter" idx="11"/>
          </p:nvPr>
        </p:nvSpPr>
        <p:spPr>
          <a:xfrm>
            <a:off x="624019" y="668338"/>
            <a:ext cx="10922713" cy="333611"/>
          </a:xfrm>
        </p:spPr>
        <p:txBody>
          <a:bodyPr/>
          <a:lstStyle/>
          <a:p>
            <a:r>
              <a:rPr lang="fr-FR" sz="1400" noProof="0" dirty="0">
                <a:solidFill>
                  <a:schemeClr val="tx1">
                    <a:lumMod val="50000"/>
                    <a:lumOff val="50000"/>
                  </a:schemeClr>
                </a:solidFill>
              </a:rPr>
              <a:t>Rappeler aux élèves qu’ils  doivent d’abord observer et de repérer les éléments du document avant de réaliser la tâche.  Expliquer les mots difficiles.</a:t>
            </a:r>
          </a:p>
        </p:txBody>
      </p:sp>
      <p:sp>
        <p:nvSpPr>
          <p:cNvPr id="5" name="Text Placeholder 4">
            <a:extLst>
              <a:ext uri="{FF2B5EF4-FFF2-40B4-BE49-F238E27FC236}">
                <a16:creationId xmlns:a16="http://schemas.microsoft.com/office/drawing/2014/main" id="{2184B046-155B-AD30-D57B-7D4BEE2679D3}"/>
              </a:ext>
            </a:extLst>
          </p:cNvPr>
          <p:cNvSpPr>
            <a:spLocks noGrp="1"/>
          </p:cNvSpPr>
          <p:nvPr>
            <p:ph type="body" sz="quarter" idx="12"/>
          </p:nvPr>
        </p:nvSpPr>
        <p:spPr>
          <a:xfrm>
            <a:off x="5407025" y="6303963"/>
            <a:ext cx="1225550" cy="471488"/>
          </a:xfrm>
        </p:spPr>
        <p:txBody>
          <a:bodyPr/>
          <a:lstStyle/>
          <a:p>
            <a:r>
              <a:rPr lang="fr-FR" noProof="0" dirty="0"/>
              <a:t>Page 7</a:t>
            </a:r>
          </a:p>
        </p:txBody>
      </p:sp>
      <p:pic>
        <p:nvPicPr>
          <p:cNvPr id="9" name="Image 8" descr="Une image contenant texte&#10;&#10;Le contenu généré par l’IA peut être incorrect.">
            <a:extLst>
              <a:ext uri="{FF2B5EF4-FFF2-40B4-BE49-F238E27FC236}">
                <a16:creationId xmlns:a16="http://schemas.microsoft.com/office/drawing/2014/main" id="{96BEB565-A547-4CEC-4641-096E60B7139A}"/>
              </a:ext>
            </a:extLst>
          </p:cNvPr>
          <p:cNvPicPr>
            <a:picLocks noChangeAspect="1"/>
          </p:cNvPicPr>
          <p:nvPr/>
        </p:nvPicPr>
        <p:blipFill>
          <a:blip r:embed="rId2"/>
          <a:stretch>
            <a:fillRect/>
          </a:stretch>
        </p:blipFill>
        <p:spPr>
          <a:xfrm>
            <a:off x="3514726" y="919584"/>
            <a:ext cx="4461956" cy="5442605"/>
          </a:xfrm>
          <a:prstGeom prst="rect">
            <a:avLst/>
          </a:prstGeom>
        </p:spPr>
      </p:pic>
    </p:spTree>
    <p:extLst>
      <p:ext uri="{BB962C8B-B14F-4D97-AF65-F5344CB8AC3E}">
        <p14:creationId xmlns:p14="http://schemas.microsoft.com/office/powerpoint/2010/main" val="5536702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ABD956-F6E1-EC84-6EB6-B3E641CD070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6669E37-A48A-E959-2209-5C0AFB47FEEF}"/>
              </a:ext>
            </a:extLst>
          </p:cNvPr>
          <p:cNvSpPr>
            <a:spLocks noGrp="1"/>
          </p:cNvSpPr>
          <p:nvPr>
            <p:ph type="title"/>
          </p:nvPr>
        </p:nvSpPr>
        <p:spPr/>
        <p:txBody>
          <a:bodyPr/>
          <a:lstStyle/>
          <a:p>
            <a:r>
              <a:rPr lang="fr-FR" sz="1800" noProof="0" dirty="0">
                <a:solidFill>
                  <a:schemeClr val="tx1">
                    <a:lumMod val="50000"/>
                    <a:lumOff val="50000"/>
                  </a:schemeClr>
                </a:solidFill>
              </a:rPr>
              <a:t>Le temps est terminé. </a:t>
            </a:r>
          </a:p>
        </p:txBody>
      </p:sp>
      <p:sp>
        <p:nvSpPr>
          <p:cNvPr id="4" name="Espace réservé du contenu 3">
            <a:extLst>
              <a:ext uri="{FF2B5EF4-FFF2-40B4-BE49-F238E27FC236}">
                <a16:creationId xmlns:a16="http://schemas.microsoft.com/office/drawing/2014/main" id="{E490108A-42E4-3CC8-8D61-0733CD6007DA}"/>
              </a:ext>
            </a:extLst>
          </p:cNvPr>
          <p:cNvSpPr>
            <a:spLocks noGrp="1"/>
          </p:cNvSpPr>
          <p:nvPr>
            <p:ph sz="quarter" idx="11"/>
          </p:nvPr>
        </p:nvSpPr>
        <p:spPr/>
        <p:txBody>
          <a:bodyPr/>
          <a:lstStyle/>
          <a:p>
            <a:endParaRPr lang="fr-FR" noProof="0" dirty="0">
              <a:solidFill>
                <a:schemeClr val="bg1">
                  <a:lumMod val="65000"/>
                </a:schemeClr>
              </a:solidFill>
            </a:endParaRPr>
          </a:p>
        </p:txBody>
      </p:sp>
      <p:sp>
        <p:nvSpPr>
          <p:cNvPr id="3" name="Rectangle 2">
            <a:extLst>
              <a:ext uri="{FF2B5EF4-FFF2-40B4-BE49-F238E27FC236}">
                <a16:creationId xmlns:a16="http://schemas.microsoft.com/office/drawing/2014/main" id="{8E004DEF-F7CC-BF2E-C88C-CEE3500FCA0C}"/>
              </a:ext>
            </a:extLst>
          </p:cNvPr>
          <p:cNvSpPr/>
          <p:nvPr/>
        </p:nvSpPr>
        <p:spPr>
          <a:xfrm>
            <a:off x="4663973" y="1864949"/>
            <a:ext cx="3054554" cy="707886"/>
          </a:xfrm>
          <a:prstGeom prst="rect">
            <a:avLst/>
          </a:prstGeom>
        </p:spPr>
        <p:txBody>
          <a:bodyPr wrap="none">
            <a:spAutoFit/>
          </a:bodyPr>
          <a:lstStyle/>
          <a:p>
            <a:r>
              <a:rPr lang="fr-FR" sz="4000" b="1" noProof="0" dirty="0"/>
              <a:t>Temps Écoulé</a:t>
            </a:r>
          </a:p>
        </p:txBody>
      </p:sp>
      <p:pic>
        <p:nvPicPr>
          <p:cNvPr id="5" name="Picture 3">
            <a:extLst>
              <a:ext uri="{FF2B5EF4-FFF2-40B4-BE49-F238E27FC236}">
                <a16:creationId xmlns:a16="http://schemas.microsoft.com/office/drawing/2014/main" id="{8152424E-0ED6-B27B-4B4D-37ED9217347D}"/>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41479310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C3E05-291C-7D0E-97E3-48B70DF0F4A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5E06C5D-D890-10EC-48A4-AD6137EC9A89}"/>
              </a:ext>
            </a:extLst>
          </p:cNvPr>
          <p:cNvSpPr>
            <a:spLocks noGrp="1"/>
          </p:cNvSpPr>
          <p:nvPr>
            <p:ph type="title"/>
          </p:nvPr>
        </p:nvSpPr>
        <p:spPr/>
        <p:txBody>
          <a:bodyPr/>
          <a:lstStyle/>
          <a:p>
            <a:r>
              <a:rPr lang="fr-FR" sz="1800" noProof="0" dirty="0">
                <a:solidFill>
                  <a:schemeClr val="tx1">
                    <a:lumMod val="50000"/>
                    <a:lumOff val="50000"/>
                  </a:schemeClr>
                </a:solidFill>
              </a:rPr>
              <a:t>Correction.</a:t>
            </a:r>
          </a:p>
        </p:txBody>
      </p:sp>
      <p:sp>
        <p:nvSpPr>
          <p:cNvPr id="4" name="Espace réservé du contenu 3">
            <a:extLst>
              <a:ext uri="{FF2B5EF4-FFF2-40B4-BE49-F238E27FC236}">
                <a16:creationId xmlns:a16="http://schemas.microsoft.com/office/drawing/2014/main" id="{FCC1EE1C-9AB4-A85C-FE1B-1AEDAC6E8503}"/>
              </a:ext>
            </a:extLst>
          </p:cNvPr>
          <p:cNvSpPr>
            <a:spLocks noGrp="1"/>
          </p:cNvSpPr>
          <p:nvPr>
            <p:ph sz="quarter" idx="11"/>
          </p:nvPr>
        </p:nvSpPr>
        <p:spPr/>
        <p:txBody>
          <a:bodyPr/>
          <a:lstStyle/>
          <a:p>
            <a:r>
              <a:rPr lang="fr-FR" sz="1100" noProof="0" dirty="0">
                <a:solidFill>
                  <a:schemeClr val="tx1">
                    <a:lumMod val="50000"/>
                    <a:lumOff val="50000"/>
                  </a:schemeClr>
                </a:solidFill>
              </a:rPr>
              <a:t>Invitez les élèves à passer au tableau pour rédiger leurs réponses.</a:t>
            </a:r>
          </a:p>
        </p:txBody>
      </p:sp>
      <p:pic>
        <p:nvPicPr>
          <p:cNvPr id="45" name="Picture 1">
            <a:extLst>
              <a:ext uri="{FF2B5EF4-FFF2-40B4-BE49-F238E27FC236}">
                <a16:creationId xmlns:a16="http://schemas.microsoft.com/office/drawing/2014/main" id="{FED57A5C-609E-770E-953D-B9BFBBB97792}"/>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0932668" y="248258"/>
            <a:ext cx="648055" cy="648055"/>
          </a:xfrm>
          <a:prstGeom prst="rect">
            <a:avLst/>
          </a:prstGeom>
        </p:spPr>
      </p:pic>
      <p:pic>
        <p:nvPicPr>
          <p:cNvPr id="6" name="Image 5" descr="Une image contenant texte, squelette&#10;&#10;Le contenu généré par l’IA peut être incorrect.">
            <a:extLst>
              <a:ext uri="{FF2B5EF4-FFF2-40B4-BE49-F238E27FC236}">
                <a16:creationId xmlns:a16="http://schemas.microsoft.com/office/drawing/2014/main" id="{9AF13DC3-F5D4-4EE3-26F5-66B7604ECCFF}"/>
              </a:ext>
            </a:extLst>
          </p:cNvPr>
          <p:cNvPicPr>
            <a:picLocks noChangeAspect="1"/>
          </p:cNvPicPr>
          <p:nvPr/>
        </p:nvPicPr>
        <p:blipFill>
          <a:blip r:embed="rId4"/>
          <a:stretch>
            <a:fillRect/>
          </a:stretch>
        </p:blipFill>
        <p:spPr>
          <a:xfrm>
            <a:off x="3414408" y="995765"/>
            <a:ext cx="5107022" cy="5551541"/>
          </a:xfrm>
          <a:prstGeom prst="rect">
            <a:avLst/>
          </a:prstGeom>
        </p:spPr>
      </p:pic>
    </p:spTree>
    <p:extLst>
      <p:ext uri="{BB962C8B-B14F-4D97-AF65-F5344CB8AC3E}">
        <p14:creationId xmlns:p14="http://schemas.microsoft.com/office/powerpoint/2010/main" val="20746427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fr-FR" noProof="0" dirty="0"/>
              <a:t>7 min</a:t>
            </a:r>
          </a:p>
        </p:txBody>
      </p:sp>
    </p:spTree>
    <p:extLst>
      <p:ext uri="{BB962C8B-B14F-4D97-AF65-F5344CB8AC3E}">
        <p14:creationId xmlns:p14="http://schemas.microsoft.com/office/powerpoint/2010/main" val="39216336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0406B-42BD-6E24-46AF-128E464FB1D8}"/>
              </a:ext>
            </a:extLst>
          </p:cNvPr>
          <p:cNvSpPr>
            <a:spLocks noGrp="1"/>
          </p:cNvSpPr>
          <p:nvPr>
            <p:ph type="title"/>
          </p:nvPr>
        </p:nvSpPr>
        <p:spPr/>
        <p:txBody>
          <a:bodyPr/>
          <a:lstStyle/>
          <a:p>
            <a:r>
              <a:rPr lang="fr-FR" sz="1800" noProof="0" dirty="0">
                <a:solidFill>
                  <a:schemeClr val="tx1">
                    <a:lumMod val="50000"/>
                    <a:lumOff val="50000"/>
                  </a:schemeClr>
                </a:solidFill>
              </a:rPr>
              <a:t>Maintenant, vous allez travailler chacun pour soi; prenez l’activité de la page 8 sur le livret.</a:t>
            </a:r>
          </a:p>
        </p:txBody>
      </p:sp>
      <p:sp>
        <p:nvSpPr>
          <p:cNvPr id="3" name="Content Placeholder 2">
            <a:extLst>
              <a:ext uri="{FF2B5EF4-FFF2-40B4-BE49-F238E27FC236}">
                <a16:creationId xmlns:a16="http://schemas.microsoft.com/office/drawing/2014/main" id="{35CCCA30-344D-7644-F9AC-3E1D66EA9163}"/>
              </a:ext>
            </a:extLst>
          </p:cNvPr>
          <p:cNvSpPr>
            <a:spLocks noGrp="1"/>
          </p:cNvSpPr>
          <p:nvPr>
            <p:ph sz="quarter" idx="11"/>
          </p:nvPr>
        </p:nvSpPr>
        <p:spPr/>
        <p:txBody>
          <a:bodyPr/>
          <a:lstStyle/>
          <a:p>
            <a:r>
              <a:rPr lang="fr-FR" sz="1100" noProof="0" dirty="0">
                <a:solidFill>
                  <a:schemeClr val="tx1">
                    <a:lumMod val="50000"/>
                    <a:lumOff val="50000"/>
                  </a:schemeClr>
                </a:solidFill>
              </a:rPr>
              <a:t>Circuler entre les rangs, cibler les élèves en difficultés, Insister sur le travail individuel.  Inciter les élèves à demander de l'aide en cas de besoin.</a:t>
            </a:r>
          </a:p>
        </p:txBody>
      </p:sp>
      <p:grpSp>
        <p:nvGrpSpPr>
          <p:cNvPr id="38" name="Groupe 37">
            <a:extLst>
              <a:ext uri="{FF2B5EF4-FFF2-40B4-BE49-F238E27FC236}">
                <a16:creationId xmlns:a16="http://schemas.microsoft.com/office/drawing/2014/main" id="{50A3FFEC-9C3B-CC23-F982-764C849241F6}"/>
              </a:ext>
            </a:extLst>
          </p:cNvPr>
          <p:cNvGrpSpPr/>
          <p:nvPr/>
        </p:nvGrpSpPr>
        <p:grpSpPr>
          <a:xfrm>
            <a:off x="10844783" y="260549"/>
            <a:ext cx="611417" cy="504991"/>
            <a:chOff x="582302" y="4457015"/>
            <a:chExt cx="630930" cy="588164"/>
          </a:xfrm>
        </p:grpSpPr>
        <p:pic>
          <p:nvPicPr>
            <p:cNvPr id="39" name="Picture 7">
              <a:extLst>
                <a:ext uri="{FF2B5EF4-FFF2-40B4-BE49-F238E27FC236}">
                  <a16:creationId xmlns:a16="http://schemas.microsoft.com/office/drawing/2014/main" id="{E13B05F2-717D-D7CC-C97D-E0B4B35D0E21}"/>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40" name="Picture 7">
              <a:extLst>
                <a:ext uri="{FF2B5EF4-FFF2-40B4-BE49-F238E27FC236}">
                  <a16:creationId xmlns:a16="http://schemas.microsoft.com/office/drawing/2014/main" id="{0E000526-57B7-24FC-4846-A548D69402FC}"/>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5" name="Image 4" descr="Une image contenant texte, capture d’écran&#10;&#10;Le contenu généré par l’IA peut être incorrect.">
            <a:extLst>
              <a:ext uri="{FF2B5EF4-FFF2-40B4-BE49-F238E27FC236}">
                <a16:creationId xmlns:a16="http://schemas.microsoft.com/office/drawing/2014/main" id="{E63E765E-E48C-2B06-9206-F02522B0426D}"/>
              </a:ext>
            </a:extLst>
          </p:cNvPr>
          <p:cNvPicPr>
            <a:picLocks noChangeAspect="1"/>
          </p:cNvPicPr>
          <p:nvPr/>
        </p:nvPicPr>
        <p:blipFill>
          <a:blip r:embed="rId4"/>
          <a:srcRect r="729"/>
          <a:stretch>
            <a:fillRect/>
          </a:stretch>
        </p:blipFill>
        <p:spPr>
          <a:xfrm>
            <a:off x="2935032" y="1039341"/>
            <a:ext cx="5294568" cy="5628326"/>
          </a:xfrm>
          <a:prstGeom prst="rect">
            <a:avLst/>
          </a:prstGeom>
        </p:spPr>
      </p:pic>
    </p:spTree>
    <p:extLst>
      <p:ext uri="{BB962C8B-B14F-4D97-AF65-F5344CB8AC3E}">
        <p14:creationId xmlns:p14="http://schemas.microsoft.com/office/powerpoint/2010/main" val="14422697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p:nvSpPr>
        <p:spPr>
          <a:xfrm>
            <a:off x="2208304" y="1158393"/>
            <a:ext cx="9726520" cy="85174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noProof="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p:nvSpPr>
        <p:spPr>
          <a:xfrm>
            <a:off x="383125" y="1264596"/>
            <a:ext cx="1606147" cy="671210"/>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noProof="0"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p:nvSpPr>
        <p:spPr>
          <a:xfrm>
            <a:off x="2235200" y="3104542"/>
            <a:ext cx="9699625" cy="2334637"/>
          </a:xfrm>
          <a:custGeom>
            <a:avLst>
              <a:gd name="f0" fmla="val 223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p:nvSpPr>
        <p:spPr>
          <a:xfrm>
            <a:off x="412307" y="3104543"/>
            <a:ext cx="1606147" cy="2217104"/>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p:nvSpPr>
        <p:spPr>
          <a:xfrm>
            <a:off x="2264055" y="5574618"/>
            <a:ext cx="9670770" cy="1226232"/>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p:nvSpPr>
        <p:spPr>
          <a:xfrm>
            <a:off x="412308" y="5565093"/>
            <a:ext cx="1606147" cy="1226232"/>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p:nvSpPr>
        <p:spPr>
          <a:xfrm>
            <a:off x="2208303" y="2127723"/>
            <a:ext cx="9726521" cy="87711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r>
              <a:rPr lang="fr-FR" kern="0" noProof="0" dirty="0">
                <a:solidFill>
                  <a:srgbClr val="000000"/>
                </a:solidFill>
                <a:latin typeface="Calibri" panose="020F0502020204030204" pitchFamily="34" charset="0"/>
                <a:cs typeface="Calibri" panose="020F0502020204030204" pitchFamily="34" charset="0"/>
                <a:sym typeface="Arial"/>
              </a:rPr>
              <a:t>Mécanique </a:t>
            </a:r>
          </a:p>
          <a:p>
            <a:pPr marL="287850" indent="-287850" defTabSz="1219140">
              <a:buClr>
                <a:srgbClr val="000000"/>
              </a:buClr>
              <a:buSzPts val="1200"/>
              <a:buFont typeface="Arial"/>
              <a:buChar char="•"/>
              <a:defRPr sz="1800" b="0" i="0" u="none" strike="noStrike" kern="0" cap="none" spc="0" baseline="0">
                <a:solidFill>
                  <a:srgbClr val="000000"/>
                </a:solidFill>
                <a:uFillTx/>
              </a:defRPr>
            </a:pPr>
            <a:r>
              <a:rPr lang="fr-FR" kern="0" noProof="0" dirty="0">
                <a:solidFill>
                  <a:srgbClr val="000000"/>
                </a:solidFill>
                <a:latin typeface="Calibri" panose="020F0502020204030204" pitchFamily="34" charset="0"/>
                <a:cs typeface="Calibri" panose="020F0502020204030204" pitchFamily="34" charset="0"/>
                <a:sym typeface="Arial"/>
              </a:rPr>
              <a:t>Chimique</a:t>
            </a:r>
          </a:p>
          <a:p>
            <a:pPr marL="287850" indent="-287850" defTabSz="1219140">
              <a:buClr>
                <a:srgbClr val="000000"/>
              </a:buClr>
              <a:buSzPts val="1200"/>
              <a:buFont typeface="Arial"/>
              <a:buChar char="•"/>
              <a:defRPr sz="1800" b="0" i="0" u="none" strike="noStrike" kern="0" cap="none" spc="0" baseline="0">
                <a:solidFill>
                  <a:srgbClr val="000000"/>
                </a:solidFill>
                <a:uFillTx/>
              </a:defRPr>
            </a:pPr>
            <a:r>
              <a:rPr lang="fr-FR" kern="0" noProof="0" dirty="0">
                <a:solidFill>
                  <a:srgbClr val="000000"/>
                </a:solidFill>
                <a:latin typeface="Calibri" panose="020F0502020204030204" pitchFamily="34" charset="0"/>
                <a:cs typeface="Calibri" panose="020F0502020204030204" pitchFamily="34" charset="0"/>
                <a:sym typeface="Arial"/>
              </a:rPr>
              <a:t>Enzyme</a:t>
            </a:r>
          </a:p>
          <a:p>
            <a:pPr marL="287850" indent="-287850" defTabSz="1219140">
              <a:buClr>
                <a:srgbClr val="000000"/>
              </a:buClr>
              <a:buSzPts val="1200"/>
              <a:buFont typeface="Arial"/>
              <a:buChar char="•"/>
              <a:defRPr sz="1800" b="0" i="0" u="none" strike="noStrike" kern="0" cap="none" spc="0" baseline="0">
                <a:solidFill>
                  <a:srgbClr val="000000"/>
                </a:solidFill>
                <a:uFillTx/>
              </a:defRPr>
            </a:pPr>
            <a:r>
              <a:rPr lang="fr-FR" kern="0" noProof="0" dirty="0">
                <a:solidFill>
                  <a:srgbClr val="000000"/>
                </a:solidFill>
                <a:latin typeface="Calibri" panose="020F0502020204030204" pitchFamily="34" charset="0"/>
                <a:cs typeface="Calibri" panose="020F0502020204030204" pitchFamily="34" charset="0"/>
                <a:sym typeface="Arial"/>
              </a:rPr>
              <a:t>Nutriment</a:t>
            </a:r>
          </a:p>
          <a:p>
            <a:pPr marL="287850" indent="-287850" defTabSz="1219140">
              <a:buClr>
                <a:srgbClr val="000000"/>
              </a:buClr>
              <a:buSzPts val="1200"/>
              <a:buFont typeface="Arial"/>
              <a:buChar char="•"/>
              <a:defRPr sz="1800" b="0" i="0" u="none" strike="noStrike" kern="0" cap="none" spc="0" baseline="0">
                <a:solidFill>
                  <a:srgbClr val="000000"/>
                </a:solidFill>
                <a:uFillTx/>
              </a:defRPr>
            </a:pPr>
            <a:r>
              <a:rPr lang="fr-FR" kern="0" noProof="0" dirty="0">
                <a:solidFill>
                  <a:srgbClr val="000000"/>
                </a:solidFill>
                <a:latin typeface="Calibri" panose="020F0502020204030204" pitchFamily="34" charset="0"/>
                <a:cs typeface="Calibri" panose="020F0502020204030204" pitchFamily="34" charset="0"/>
                <a:sym typeface="Arial"/>
              </a:rPr>
              <a:t>Aliment</a:t>
            </a:r>
          </a:p>
          <a:p>
            <a:pPr marL="287850" indent="-287850" defTabSz="1219140">
              <a:buClr>
                <a:srgbClr val="000000"/>
              </a:buClr>
              <a:buSzPts val="1200"/>
              <a:buFont typeface="Arial"/>
              <a:buChar char="•"/>
              <a:defRPr sz="1800" b="0" i="0" u="none" strike="noStrike" kern="0" cap="none" spc="0" baseline="0">
                <a:solidFill>
                  <a:srgbClr val="000000"/>
                </a:solidFill>
                <a:uFillTx/>
              </a:defRPr>
            </a:pPr>
            <a:r>
              <a:rPr lang="fr-FR" kern="0" noProof="0" dirty="0">
                <a:solidFill>
                  <a:srgbClr val="000000"/>
                </a:solidFill>
                <a:latin typeface="Calibri" panose="020F0502020204030204" pitchFamily="34" charset="0"/>
                <a:cs typeface="Calibri" panose="020F0502020204030204" pitchFamily="34" charset="0"/>
                <a:sym typeface="Arial"/>
              </a:rPr>
              <a:t>Bol alimentaire /Chyme / chyle </a:t>
            </a:r>
          </a:p>
        </p:txBody>
      </p:sp>
      <p:sp>
        <p:nvSpPr>
          <p:cNvPr id="14" name="Google Shape;289;p29">
            <a:extLst>
              <a:ext uri="{FF2B5EF4-FFF2-40B4-BE49-F238E27FC236}">
                <a16:creationId xmlns:a16="http://schemas.microsoft.com/office/drawing/2014/main" id="{8F2A31FA-AF00-D81F-2074-6BDAD3556153}"/>
              </a:ext>
            </a:extLst>
          </p:cNvPr>
          <p:cNvSpPr/>
          <p:nvPr/>
        </p:nvSpPr>
        <p:spPr>
          <a:xfrm>
            <a:off x="412636" y="2223181"/>
            <a:ext cx="1606147" cy="634725"/>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noProof="0" dirty="0">
              <a:latin typeface="Calibri" panose="020F0502020204030204" pitchFamily="34" charset="0"/>
              <a:cs typeface="Calibri" panose="020F0502020204030204" pitchFamily="34" charset="0"/>
            </a:endParaRPr>
          </a:p>
        </p:txBody>
      </p:sp>
      <p:sp>
        <p:nvSpPr>
          <p:cNvPr id="16" name="Text Placeholder 3">
            <a:extLst>
              <a:ext uri="{FF2B5EF4-FFF2-40B4-BE49-F238E27FC236}">
                <a16:creationId xmlns:a16="http://schemas.microsoft.com/office/drawing/2014/main" id="{178AE3B1-E6F8-42FE-A6B9-960A499B711F}"/>
              </a:ext>
            </a:extLst>
          </p:cNvPr>
          <p:cNvSpPr txBox="1">
            <a:spLocks/>
          </p:cNvSpPr>
          <p:nvPr/>
        </p:nvSpPr>
        <p:spPr>
          <a:xfrm>
            <a:off x="2272235" y="1206325"/>
            <a:ext cx="9463104" cy="851745"/>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18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noProof="0" dirty="0"/>
              <a:t>La tâche à réussir pendant la séance :</a:t>
            </a:r>
          </a:p>
          <a:p>
            <a:pPr marL="285750" indent="-285750">
              <a:buFont typeface="Arial" panose="020B0604020202020204" pitchFamily="34" charset="0"/>
              <a:buChar char="•"/>
            </a:pPr>
            <a:r>
              <a:rPr lang="fr-FR" sz="2000" noProof="0" dirty="0"/>
              <a:t>Identifier les étapes de la digestion et leurs résultats chez l’Homme.</a:t>
            </a:r>
          </a:p>
        </p:txBody>
      </p:sp>
      <p:sp>
        <p:nvSpPr>
          <p:cNvPr id="18" name="Text Placeholder 3">
            <a:extLst>
              <a:ext uri="{FF2B5EF4-FFF2-40B4-BE49-F238E27FC236}">
                <a16:creationId xmlns:a16="http://schemas.microsoft.com/office/drawing/2014/main" id="{5D6A8BE8-89D1-5F22-6D3C-99F0799F8DEB}"/>
              </a:ext>
            </a:extLst>
          </p:cNvPr>
          <p:cNvSpPr txBox="1">
            <a:spLocks/>
          </p:cNvSpPr>
          <p:nvPr/>
        </p:nvSpPr>
        <p:spPr>
          <a:xfrm>
            <a:off x="2294218" y="3108792"/>
            <a:ext cx="9571892" cy="2320862"/>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18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600"/>
              </a:spcBef>
              <a:buFont typeface="Arial" panose="020B0604020202020204" pitchFamily="34" charset="0"/>
              <a:buChar char="•"/>
            </a:pPr>
            <a:r>
              <a:rPr lang="fr-FR" noProof="0" dirty="0"/>
              <a:t>Une  phase préparatoire permet de réduire la charge cognitive en réactivant les connaissances relatives à l’appareil digestif et aidant à l’élève à relever ses représentations sur l’appareil digestif.</a:t>
            </a:r>
          </a:p>
          <a:p>
            <a:pPr marL="285750" indent="-285750">
              <a:spcBef>
                <a:spcPts val="600"/>
              </a:spcBef>
              <a:buFont typeface="Arial" panose="020B0604020202020204" pitchFamily="34" charset="0"/>
              <a:buChar char="•"/>
            </a:pPr>
            <a:r>
              <a:rPr lang="fr-FR" noProof="0" dirty="0"/>
              <a:t>Le modelage mis en place vise à stabiliser les notions de digestion mécanique et chimique en explicitant les types d’actions et leurs résultats à chaque niveau du tube digestif. </a:t>
            </a:r>
          </a:p>
          <a:p>
            <a:pPr marL="285750" indent="-285750">
              <a:spcBef>
                <a:spcPts val="600"/>
              </a:spcBef>
              <a:buFont typeface="Arial" panose="020B0604020202020204" pitchFamily="34" charset="0"/>
              <a:buChar char="•"/>
            </a:pPr>
            <a:r>
              <a:rPr lang="fr-FR" noProof="0" dirty="0"/>
              <a:t>La tâche principale consiste à compléter un schéma de synthèse. La tâche de complétion engage alors les élèves dans une organisation active des connaissances, favorisant un encodage durable des relations entre organes, actions digestives et transformations de l’aliment.</a:t>
            </a:r>
          </a:p>
          <a:p>
            <a:pPr marL="285750" indent="-285750">
              <a:spcBef>
                <a:spcPts val="600"/>
              </a:spcBef>
              <a:buFont typeface="Arial" panose="020B0604020202020204" pitchFamily="34" charset="0"/>
              <a:buChar char="•"/>
            </a:pPr>
            <a:r>
              <a:rPr lang="fr-FR" noProof="0" dirty="0"/>
              <a:t>Les outils mobilisés : Un schéma à compléter. </a:t>
            </a:r>
          </a:p>
        </p:txBody>
      </p:sp>
      <p:sp>
        <p:nvSpPr>
          <p:cNvPr id="19" name="Text Placeholder 3">
            <a:extLst>
              <a:ext uri="{FF2B5EF4-FFF2-40B4-BE49-F238E27FC236}">
                <a16:creationId xmlns:a16="http://schemas.microsoft.com/office/drawing/2014/main" id="{3B12E37B-916D-345C-AD9E-B136ED1D8842}"/>
              </a:ext>
            </a:extLst>
          </p:cNvPr>
          <p:cNvSpPr txBox="1">
            <a:spLocks/>
          </p:cNvSpPr>
          <p:nvPr/>
        </p:nvSpPr>
        <p:spPr>
          <a:xfrm>
            <a:off x="2214759" y="5662712"/>
            <a:ext cx="9818964" cy="106193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18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fr-FR" noProof="0" dirty="0"/>
              <a:t>   Pendant le feedback, attirer l’attention des élèves sur les erreurs fréquentes :</a:t>
            </a:r>
          </a:p>
          <a:p>
            <a:pPr marL="285750" indent="-285750">
              <a:spcBef>
                <a:spcPts val="600"/>
              </a:spcBef>
              <a:buFont typeface="Arial" panose="020B0604020202020204" pitchFamily="34" charset="0"/>
              <a:buChar char="•"/>
            </a:pPr>
            <a:r>
              <a:rPr lang="fr-FR" noProof="0" dirty="0"/>
              <a:t>Différencier entre tube digestif et appareil digestif pour mettre en valeur le rôle chimique du pancréas et du foie dans la digestion.</a:t>
            </a:r>
          </a:p>
          <a:p>
            <a:pPr marL="285750" indent="-285750">
              <a:spcBef>
                <a:spcPts val="600"/>
              </a:spcBef>
              <a:buFont typeface="Arial" panose="020B0604020202020204" pitchFamily="34" charset="0"/>
              <a:buChar char="•"/>
            </a:pPr>
            <a:r>
              <a:rPr lang="fr-FR" noProof="0" dirty="0"/>
              <a:t>L’action chimique est la digestion proprement dite. L’action mécanique facilite la digestion chimique.</a:t>
            </a:r>
          </a:p>
        </p:txBody>
      </p:sp>
      <p:sp>
        <p:nvSpPr>
          <p:cNvPr id="20" name="Google Shape;853;p104">
            <a:extLst>
              <a:ext uri="{FF2B5EF4-FFF2-40B4-BE49-F238E27FC236}">
                <a16:creationId xmlns:a16="http://schemas.microsoft.com/office/drawing/2014/main" id="{6564A30E-7F1C-F926-A721-DAD6689EFEF4}"/>
              </a:ext>
            </a:extLst>
          </p:cNvPr>
          <p:cNvSpPr/>
          <p:nvPr/>
        </p:nvSpPr>
        <p:spPr>
          <a:xfrm>
            <a:off x="373396" y="2302295"/>
            <a:ext cx="1605600" cy="342818"/>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noProof="0"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p:nvSpPr>
        <p:spPr>
          <a:xfrm>
            <a:off x="403219" y="1312474"/>
            <a:ext cx="1605600" cy="580977"/>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noProof="0" dirty="0">
                <a:latin typeface="Calibri" panose="020F0502020204030204" pitchFamily="34" charset="0"/>
                <a:cs typeface="Calibri" panose="020F0502020204030204" pitchFamily="34" charset="0"/>
              </a:rPr>
              <a:t>Tâche à réussir</a:t>
            </a:r>
          </a:p>
        </p:txBody>
      </p:sp>
      <p:sp>
        <p:nvSpPr>
          <p:cNvPr id="22" name="Google Shape;853;p104">
            <a:extLst>
              <a:ext uri="{FF2B5EF4-FFF2-40B4-BE49-F238E27FC236}">
                <a16:creationId xmlns:a16="http://schemas.microsoft.com/office/drawing/2014/main" id="{302794D7-B75D-443C-FA67-7588362F1440}"/>
              </a:ext>
            </a:extLst>
          </p:cNvPr>
          <p:cNvSpPr/>
          <p:nvPr/>
        </p:nvSpPr>
        <p:spPr>
          <a:xfrm>
            <a:off x="412307" y="3171217"/>
            <a:ext cx="1605600" cy="2217104"/>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p:nvSpPr>
        <p:spPr>
          <a:xfrm>
            <a:off x="412307" y="5550635"/>
            <a:ext cx="1605600" cy="122164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noProof="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33610727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11843-E097-5486-57E5-792187AE139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D5C45A8-EA55-AF65-5299-1BE31D243C40}"/>
              </a:ext>
            </a:extLst>
          </p:cNvPr>
          <p:cNvSpPr>
            <a:spLocks noGrp="1"/>
          </p:cNvSpPr>
          <p:nvPr>
            <p:ph type="title"/>
          </p:nvPr>
        </p:nvSpPr>
        <p:spPr/>
        <p:txBody>
          <a:bodyPr/>
          <a:lstStyle/>
          <a:p>
            <a:r>
              <a:rPr lang="fr-FR" sz="1800" noProof="0" dirty="0">
                <a:solidFill>
                  <a:schemeClr val="tx1">
                    <a:lumMod val="50000"/>
                    <a:lumOff val="50000"/>
                  </a:schemeClr>
                </a:solidFill>
                <a:latin typeface="Calibri" panose="020F0502020204030204"/>
              </a:rPr>
              <a:t>Le temps est terminé. </a:t>
            </a:r>
          </a:p>
        </p:txBody>
      </p:sp>
      <p:sp>
        <p:nvSpPr>
          <p:cNvPr id="7" name="Espace réservé du contenu 6">
            <a:extLst>
              <a:ext uri="{FF2B5EF4-FFF2-40B4-BE49-F238E27FC236}">
                <a16:creationId xmlns:a16="http://schemas.microsoft.com/office/drawing/2014/main" id="{FF8B22D4-350B-4D83-BACF-4CF1F56B22C6}"/>
              </a:ext>
            </a:extLst>
          </p:cNvPr>
          <p:cNvSpPr>
            <a:spLocks noGrp="1"/>
          </p:cNvSpPr>
          <p:nvPr>
            <p:ph sz="quarter" idx="11"/>
          </p:nvPr>
        </p:nvSpPr>
        <p:spPr/>
        <p:txBody>
          <a:bodyPr/>
          <a:lstStyle/>
          <a:p>
            <a:endParaRPr lang="fr-FR" noProof="0" dirty="0"/>
          </a:p>
        </p:txBody>
      </p:sp>
      <p:sp>
        <p:nvSpPr>
          <p:cNvPr id="3" name="Rectangle 2">
            <a:extLst>
              <a:ext uri="{FF2B5EF4-FFF2-40B4-BE49-F238E27FC236}">
                <a16:creationId xmlns:a16="http://schemas.microsoft.com/office/drawing/2014/main" id="{CF888129-7EB4-3E26-CB10-77F5280D3767}"/>
              </a:ext>
            </a:extLst>
          </p:cNvPr>
          <p:cNvSpPr/>
          <p:nvPr/>
        </p:nvSpPr>
        <p:spPr>
          <a:xfrm>
            <a:off x="4663973" y="1864949"/>
            <a:ext cx="3054554" cy="707886"/>
          </a:xfrm>
          <a:prstGeom prst="rect">
            <a:avLst/>
          </a:prstGeom>
        </p:spPr>
        <p:txBody>
          <a:bodyPr wrap="none">
            <a:spAutoFit/>
          </a:bodyPr>
          <a:lstStyle/>
          <a:p>
            <a:r>
              <a:rPr lang="fr-FR" sz="4000" b="1" noProof="0" dirty="0">
                <a:latin typeface="Calibri" panose="020F0502020204030204" pitchFamily="34" charset="0"/>
                <a:cs typeface="Calibri" panose="020F0502020204030204" pitchFamily="34" charset="0"/>
              </a:rPr>
              <a:t>Temps Écoulé</a:t>
            </a:r>
          </a:p>
        </p:txBody>
      </p:sp>
      <p:pic>
        <p:nvPicPr>
          <p:cNvPr id="4" name="Picture 3">
            <a:extLst>
              <a:ext uri="{FF2B5EF4-FFF2-40B4-BE49-F238E27FC236}">
                <a16:creationId xmlns:a16="http://schemas.microsoft.com/office/drawing/2014/main" id="{EA6C1251-CF29-1E54-9D78-E106D1BBDDCB}"/>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33046854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sz="1800" noProof="0" dirty="0">
                <a:solidFill>
                  <a:schemeClr val="tx1">
                    <a:lumMod val="50000"/>
                    <a:lumOff val="50000"/>
                  </a:schemeClr>
                </a:solidFill>
              </a:rPr>
              <a:t>Correction.</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sz="1100" noProof="0" dirty="0">
                <a:solidFill>
                  <a:schemeClr val="tx1">
                    <a:lumMod val="50000"/>
                    <a:lumOff val="50000"/>
                  </a:schemeClr>
                </a:solidFill>
              </a:rPr>
              <a:t>Invitez les élèves à passer au tableau pour rédiger leurs réponses </a:t>
            </a:r>
          </a:p>
        </p:txBody>
      </p:sp>
      <p:pic>
        <p:nvPicPr>
          <p:cNvPr id="8" name="Picture 1">
            <a:extLst>
              <a:ext uri="{FF2B5EF4-FFF2-40B4-BE49-F238E27FC236}">
                <a16:creationId xmlns:a16="http://schemas.microsoft.com/office/drawing/2014/main" id="{BE9E1CAA-35AC-CBDE-C860-856E7C1F5172}"/>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10932668" y="248258"/>
            <a:ext cx="648055" cy="648055"/>
          </a:xfrm>
          <a:prstGeom prst="rect">
            <a:avLst/>
          </a:prstGeom>
        </p:spPr>
      </p:pic>
      <p:grpSp>
        <p:nvGrpSpPr>
          <p:cNvPr id="17" name="Groupe 16">
            <a:extLst>
              <a:ext uri="{FF2B5EF4-FFF2-40B4-BE49-F238E27FC236}">
                <a16:creationId xmlns:a16="http://schemas.microsoft.com/office/drawing/2014/main" id="{FBBD8EC5-B3B3-37EF-D611-19CE32DD9176}"/>
              </a:ext>
            </a:extLst>
          </p:cNvPr>
          <p:cNvGrpSpPr/>
          <p:nvPr/>
        </p:nvGrpSpPr>
        <p:grpSpPr>
          <a:xfrm>
            <a:off x="2855589" y="1039341"/>
            <a:ext cx="5453454" cy="5628326"/>
            <a:chOff x="2855589" y="1039341"/>
            <a:chExt cx="5453454" cy="5628326"/>
          </a:xfrm>
        </p:grpSpPr>
        <p:pic>
          <p:nvPicPr>
            <p:cNvPr id="3" name="Image 2" descr="Une image contenant texte, capture d’écran&#10;&#10;Le contenu généré par l’IA peut être incorrect.">
              <a:extLst>
                <a:ext uri="{FF2B5EF4-FFF2-40B4-BE49-F238E27FC236}">
                  <a16:creationId xmlns:a16="http://schemas.microsoft.com/office/drawing/2014/main" id="{A76150C9-37A8-A6B9-8C0A-03A656B95D0C}"/>
                </a:ext>
              </a:extLst>
            </p:cNvPr>
            <p:cNvPicPr>
              <a:picLocks noChangeAspect="1"/>
            </p:cNvPicPr>
            <p:nvPr/>
          </p:nvPicPr>
          <p:blipFill>
            <a:blip r:embed="rId4"/>
            <a:srcRect r="729"/>
            <a:stretch>
              <a:fillRect/>
            </a:stretch>
          </p:blipFill>
          <p:spPr>
            <a:xfrm>
              <a:off x="2935032" y="1039341"/>
              <a:ext cx="5294568" cy="5628326"/>
            </a:xfrm>
            <a:prstGeom prst="rect">
              <a:avLst/>
            </a:prstGeom>
          </p:spPr>
        </p:pic>
        <p:sp>
          <p:nvSpPr>
            <p:cNvPr id="5" name="ZoneTexte 4">
              <a:extLst>
                <a:ext uri="{FF2B5EF4-FFF2-40B4-BE49-F238E27FC236}">
                  <a16:creationId xmlns:a16="http://schemas.microsoft.com/office/drawing/2014/main" id="{6F562880-D92B-5E50-0C55-CF0616BA2889}"/>
                </a:ext>
              </a:extLst>
            </p:cNvPr>
            <p:cNvSpPr txBox="1"/>
            <p:nvPr/>
          </p:nvSpPr>
          <p:spPr>
            <a:xfrm>
              <a:off x="2909092" y="2820810"/>
              <a:ext cx="1459149" cy="307777"/>
            </a:xfrm>
            <a:prstGeom prst="rect">
              <a:avLst/>
            </a:prstGeom>
            <a:noFill/>
          </p:spPr>
          <p:txBody>
            <a:bodyPr wrap="square" rtlCol="0">
              <a:spAutoFit/>
            </a:bodyPr>
            <a:lstStyle/>
            <a:p>
              <a:pPr algn="l"/>
              <a:r>
                <a:rPr lang="fr-FR" sz="1400" b="1" noProof="0" dirty="0">
                  <a:solidFill>
                    <a:srgbClr val="FF0000"/>
                  </a:solidFill>
                  <a:latin typeface="Calibri" panose="020F0502020204030204" pitchFamily="34" charset="0"/>
                  <a:cs typeface="Calibri" panose="020F0502020204030204" pitchFamily="34" charset="0"/>
                </a:rPr>
                <a:t>mastication</a:t>
              </a:r>
            </a:p>
          </p:txBody>
        </p:sp>
        <p:sp>
          <p:nvSpPr>
            <p:cNvPr id="6" name="ZoneTexte 5">
              <a:extLst>
                <a:ext uri="{FF2B5EF4-FFF2-40B4-BE49-F238E27FC236}">
                  <a16:creationId xmlns:a16="http://schemas.microsoft.com/office/drawing/2014/main" id="{34867A56-3DCA-D667-6339-3E86AE5FC661}"/>
                </a:ext>
              </a:extLst>
            </p:cNvPr>
            <p:cNvSpPr txBox="1"/>
            <p:nvPr/>
          </p:nvSpPr>
          <p:spPr>
            <a:xfrm>
              <a:off x="3972532" y="2815970"/>
              <a:ext cx="1442532" cy="523220"/>
            </a:xfrm>
            <a:prstGeom prst="rect">
              <a:avLst/>
            </a:prstGeom>
            <a:noFill/>
          </p:spPr>
          <p:txBody>
            <a:bodyPr wrap="square" rtlCol="0">
              <a:spAutoFit/>
            </a:bodyPr>
            <a:lstStyle/>
            <a:p>
              <a:pPr algn="l"/>
              <a:r>
                <a:rPr lang="fr-FR" sz="1400" b="1" noProof="0" dirty="0">
                  <a:solidFill>
                    <a:srgbClr val="FF0000"/>
                  </a:solidFill>
                  <a:latin typeface="Calibri" panose="020F0502020204030204" pitchFamily="34" charset="0"/>
                  <a:cs typeface="Calibri" panose="020F0502020204030204" pitchFamily="34" charset="0"/>
                </a:rPr>
                <a:t>Enzyme de la salive</a:t>
              </a:r>
            </a:p>
          </p:txBody>
        </p:sp>
        <p:sp>
          <p:nvSpPr>
            <p:cNvPr id="7" name="ZoneTexte 6">
              <a:extLst>
                <a:ext uri="{FF2B5EF4-FFF2-40B4-BE49-F238E27FC236}">
                  <a16:creationId xmlns:a16="http://schemas.microsoft.com/office/drawing/2014/main" id="{B52CFA4A-88B3-B2F4-6F0F-63CB1904C4AC}"/>
                </a:ext>
              </a:extLst>
            </p:cNvPr>
            <p:cNvSpPr txBox="1"/>
            <p:nvPr/>
          </p:nvSpPr>
          <p:spPr>
            <a:xfrm>
              <a:off x="3531140" y="3433864"/>
              <a:ext cx="1352145" cy="307777"/>
            </a:xfrm>
            <a:prstGeom prst="rect">
              <a:avLst/>
            </a:prstGeom>
            <a:noFill/>
          </p:spPr>
          <p:txBody>
            <a:bodyPr wrap="square" rtlCol="0">
              <a:spAutoFit/>
            </a:bodyPr>
            <a:lstStyle/>
            <a:p>
              <a:pPr algn="l"/>
              <a:r>
                <a:rPr lang="fr-FR" sz="1400" b="1" noProof="0" dirty="0">
                  <a:solidFill>
                    <a:srgbClr val="FF0000"/>
                  </a:solidFill>
                  <a:latin typeface="Calibri" panose="020F0502020204030204" pitchFamily="34" charset="0"/>
                  <a:cs typeface="Calibri" panose="020F0502020204030204" pitchFamily="34" charset="0"/>
                </a:rPr>
                <a:t>déglutition</a:t>
              </a:r>
            </a:p>
          </p:txBody>
        </p:sp>
        <p:sp>
          <p:nvSpPr>
            <p:cNvPr id="9" name="ZoneTexte 8">
              <a:extLst>
                <a:ext uri="{FF2B5EF4-FFF2-40B4-BE49-F238E27FC236}">
                  <a16:creationId xmlns:a16="http://schemas.microsoft.com/office/drawing/2014/main" id="{20D13728-2645-C461-6530-7656A6C0D4EA}"/>
                </a:ext>
              </a:extLst>
            </p:cNvPr>
            <p:cNvSpPr txBox="1"/>
            <p:nvPr/>
          </p:nvSpPr>
          <p:spPr>
            <a:xfrm>
              <a:off x="3910519" y="4484451"/>
              <a:ext cx="972766" cy="307777"/>
            </a:xfrm>
            <a:prstGeom prst="rect">
              <a:avLst/>
            </a:prstGeom>
            <a:noFill/>
          </p:spPr>
          <p:txBody>
            <a:bodyPr wrap="square" rtlCol="0">
              <a:spAutoFit/>
            </a:bodyPr>
            <a:lstStyle/>
            <a:p>
              <a:pPr algn="l"/>
              <a:r>
                <a:rPr lang="fr-FR" sz="1400" b="1" noProof="0" dirty="0">
                  <a:solidFill>
                    <a:srgbClr val="FF0000"/>
                  </a:solidFill>
                  <a:latin typeface="Calibri" panose="020F0502020204030204" pitchFamily="34" charset="0"/>
                  <a:cs typeface="Calibri" panose="020F0502020204030204" pitchFamily="34" charset="0"/>
                </a:rPr>
                <a:t>digestives</a:t>
              </a:r>
            </a:p>
          </p:txBody>
        </p:sp>
        <p:sp>
          <p:nvSpPr>
            <p:cNvPr id="10" name="ZoneTexte 9">
              <a:extLst>
                <a:ext uri="{FF2B5EF4-FFF2-40B4-BE49-F238E27FC236}">
                  <a16:creationId xmlns:a16="http://schemas.microsoft.com/office/drawing/2014/main" id="{F02DF893-AC0D-7D76-2119-57C0D6C4395C}"/>
                </a:ext>
              </a:extLst>
            </p:cNvPr>
            <p:cNvSpPr txBox="1"/>
            <p:nvPr/>
          </p:nvSpPr>
          <p:spPr>
            <a:xfrm>
              <a:off x="3560526" y="4202754"/>
              <a:ext cx="846306" cy="307777"/>
            </a:xfrm>
            <a:prstGeom prst="rect">
              <a:avLst/>
            </a:prstGeom>
            <a:noFill/>
          </p:spPr>
          <p:txBody>
            <a:bodyPr wrap="square" rtlCol="0">
              <a:spAutoFit/>
            </a:bodyPr>
            <a:lstStyle/>
            <a:p>
              <a:pPr algn="l"/>
              <a:r>
                <a:rPr lang="fr-FR" sz="1400" b="1" noProof="0" dirty="0">
                  <a:solidFill>
                    <a:srgbClr val="FF0000"/>
                  </a:solidFill>
                  <a:latin typeface="Calibri" panose="020F0502020204030204" pitchFamily="34" charset="0"/>
                  <a:cs typeface="Calibri" panose="020F0502020204030204" pitchFamily="34" charset="0"/>
                </a:rPr>
                <a:t>Brassage</a:t>
              </a:r>
            </a:p>
          </p:txBody>
        </p:sp>
        <p:sp>
          <p:nvSpPr>
            <p:cNvPr id="11" name="ZoneTexte 10">
              <a:extLst>
                <a:ext uri="{FF2B5EF4-FFF2-40B4-BE49-F238E27FC236}">
                  <a16:creationId xmlns:a16="http://schemas.microsoft.com/office/drawing/2014/main" id="{59A4549A-3910-338F-5B30-38E7BBF83359}"/>
                </a:ext>
              </a:extLst>
            </p:cNvPr>
            <p:cNvSpPr txBox="1"/>
            <p:nvPr/>
          </p:nvSpPr>
          <p:spPr>
            <a:xfrm>
              <a:off x="2867430" y="4959335"/>
              <a:ext cx="1566153" cy="307777"/>
            </a:xfrm>
            <a:prstGeom prst="rect">
              <a:avLst/>
            </a:prstGeom>
            <a:noFill/>
          </p:spPr>
          <p:txBody>
            <a:bodyPr wrap="square" rtlCol="0">
              <a:spAutoFit/>
            </a:bodyPr>
            <a:lstStyle/>
            <a:p>
              <a:pPr algn="l"/>
              <a:r>
                <a:rPr lang="fr-FR" sz="1400" b="1" noProof="0" dirty="0">
                  <a:solidFill>
                    <a:srgbClr val="FF0000"/>
                  </a:solidFill>
                  <a:latin typeface="Calibri" panose="020F0502020204030204" pitchFamily="34" charset="0"/>
                  <a:cs typeface="Calibri" panose="020F0502020204030204" pitchFamily="34" charset="0"/>
                </a:rPr>
                <a:t>Mouvement</a:t>
              </a:r>
            </a:p>
          </p:txBody>
        </p:sp>
        <p:sp>
          <p:nvSpPr>
            <p:cNvPr id="12" name="ZoneTexte 11">
              <a:extLst>
                <a:ext uri="{FF2B5EF4-FFF2-40B4-BE49-F238E27FC236}">
                  <a16:creationId xmlns:a16="http://schemas.microsoft.com/office/drawing/2014/main" id="{632D19F3-1DE5-1D75-DA29-657ADA38B00A}"/>
                </a:ext>
              </a:extLst>
            </p:cNvPr>
            <p:cNvSpPr txBox="1"/>
            <p:nvPr/>
          </p:nvSpPr>
          <p:spPr>
            <a:xfrm>
              <a:off x="3946187" y="4979943"/>
              <a:ext cx="1653702" cy="307777"/>
            </a:xfrm>
            <a:prstGeom prst="rect">
              <a:avLst/>
            </a:prstGeom>
            <a:noFill/>
          </p:spPr>
          <p:txBody>
            <a:bodyPr wrap="square" rtlCol="0">
              <a:spAutoFit/>
            </a:bodyPr>
            <a:lstStyle/>
            <a:p>
              <a:pPr algn="l"/>
              <a:r>
                <a:rPr lang="fr-FR" sz="1400" b="1" noProof="0" dirty="0">
                  <a:solidFill>
                    <a:srgbClr val="FF0000"/>
                  </a:solidFill>
                  <a:latin typeface="Calibri" panose="020F0502020204030204" pitchFamily="34" charset="0"/>
                  <a:cs typeface="Calibri" panose="020F0502020204030204" pitchFamily="34" charset="0"/>
                </a:rPr>
                <a:t>Enzymes digestives</a:t>
              </a:r>
            </a:p>
          </p:txBody>
        </p:sp>
        <p:sp>
          <p:nvSpPr>
            <p:cNvPr id="13" name="ZoneTexte 12">
              <a:extLst>
                <a:ext uri="{FF2B5EF4-FFF2-40B4-BE49-F238E27FC236}">
                  <a16:creationId xmlns:a16="http://schemas.microsoft.com/office/drawing/2014/main" id="{63D25A28-6625-897A-5F0A-7B3BCDE97E5E}"/>
                </a:ext>
              </a:extLst>
            </p:cNvPr>
            <p:cNvSpPr txBox="1"/>
            <p:nvPr/>
          </p:nvSpPr>
          <p:spPr>
            <a:xfrm>
              <a:off x="2855589" y="5328666"/>
              <a:ext cx="1566153" cy="307777"/>
            </a:xfrm>
            <a:prstGeom prst="rect">
              <a:avLst/>
            </a:prstGeom>
            <a:noFill/>
          </p:spPr>
          <p:txBody>
            <a:bodyPr wrap="square" rtlCol="0">
              <a:spAutoFit/>
            </a:bodyPr>
            <a:lstStyle/>
            <a:p>
              <a:pPr algn="l"/>
              <a:r>
                <a:rPr lang="fr-FR" sz="1400" b="1" noProof="0" dirty="0">
                  <a:solidFill>
                    <a:srgbClr val="FF0000"/>
                  </a:solidFill>
                  <a:latin typeface="Calibri" panose="020F0502020204030204" pitchFamily="34" charset="0"/>
                  <a:cs typeface="Calibri" panose="020F0502020204030204" pitchFamily="34" charset="0"/>
                </a:rPr>
                <a:t>Mouvement</a:t>
              </a:r>
            </a:p>
          </p:txBody>
        </p:sp>
        <p:sp>
          <p:nvSpPr>
            <p:cNvPr id="14" name="ZoneTexte 13">
              <a:extLst>
                <a:ext uri="{FF2B5EF4-FFF2-40B4-BE49-F238E27FC236}">
                  <a16:creationId xmlns:a16="http://schemas.microsoft.com/office/drawing/2014/main" id="{B6BF9305-4141-D6C1-5B9D-917833B53509}"/>
                </a:ext>
              </a:extLst>
            </p:cNvPr>
            <p:cNvSpPr txBox="1"/>
            <p:nvPr/>
          </p:nvSpPr>
          <p:spPr>
            <a:xfrm>
              <a:off x="3994825" y="5317788"/>
              <a:ext cx="1420238" cy="523220"/>
            </a:xfrm>
            <a:prstGeom prst="rect">
              <a:avLst/>
            </a:prstGeom>
            <a:noFill/>
          </p:spPr>
          <p:txBody>
            <a:bodyPr wrap="square" rtlCol="0">
              <a:spAutoFit/>
            </a:bodyPr>
            <a:lstStyle/>
            <a:p>
              <a:pPr algn="l"/>
              <a:r>
                <a:rPr lang="fr-FR" sz="1400" b="1" noProof="0" dirty="0">
                  <a:solidFill>
                    <a:srgbClr val="FF0000"/>
                  </a:solidFill>
                  <a:latin typeface="Calibri" panose="020F0502020204030204" pitchFamily="34" charset="0"/>
                  <a:cs typeface="Calibri" panose="020F0502020204030204" pitchFamily="34" charset="0"/>
                </a:rPr>
                <a:t>Action microbiote</a:t>
              </a:r>
            </a:p>
          </p:txBody>
        </p:sp>
        <p:sp>
          <p:nvSpPr>
            <p:cNvPr id="15" name="ZoneTexte 14">
              <a:extLst>
                <a:ext uri="{FF2B5EF4-FFF2-40B4-BE49-F238E27FC236}">
                  <a16:creationId xmlns:a16="http://schemas.microsoft.com/office/drawing/2014/main" id="{1723446A-1D25-66E5-ADAD-DEAE4797368E}"/>
                </a:ext>
              </a:extLst>
            </p:cNvPr>
            <p:cNvSpPr txBox="1"/>
            <p:nvPr/>
          </p:nvSpPr>
          <p:spPr>
            <a:xfrm>
              <a:off x="7375188" y="3853504"/>
              <a:ext cx="933855" cy="307777"/>
            </a:xfrm>
            <a:prstGeom prst="rect">
              <a:avLst/>
            </a:prstGeom>
            <a:noFill/>
          </p:spPr>
          <p:txBody>
            <a:bodyPr wrap="square" rtlCol="0">
              <a:spAutoFit/>
            </a:bodyPr>
            <a:lstStyle/>
            <a:p>
              <a:pPr algn="l"/>
              <a:r>
                <a:rPr lang="fr-FR" sz="1400" b="1" noProof="0" dirty="0">
                  <a:solidFill>
                    <a:srgbClr val="FF0000"/>
                  </a:solidFill>
                  <a:latin typeface="Calibri" panose="020F0502020204030204" pitchFamily="34" charset="0"/>
                  <a:cs typeface="Calibri" panose="020F0502020204030204" pitchFamily="34" charset="0"/>
                </a:rPr>
                <a:t>Chyme </a:t>
              </a:r>
            </a:p>
          </p:txBody>
        </p:sp>
        <p:sp>
          <p:nvSpPr>
            <p:cNvPr id="16" name="ZoneTexte 15">
              <a:extLst>
                <a:ext uri="{FF2B5EF4-FFF2-40B4-BE49-F238E27FC236}">
                  <a16:creationId xmlns:a16="http://schemas.microsoft.com/office/drawing/2014/main" id="{084B56E4-D670-67C0-F4C8-5209F3C66749}"/>
                </a:ext>
              </a:extLst>
            </p:cNvPr>
            <p:cNvSpPr txBox="1"/>
            <p:nvPr/>
          </p:nvSpPr>
          <p:spPr>
            <a:xfrm>
              <a:off x="7162801" y="6173822"/>
              <a:ext cx="1092740" cy="307777"/>
            </a:xfrm>
            <a:prstGeom prst="rect">
              <a:avLst/>
            </a:prstGeom>
            <a:noFill/>
          </p:spPr>
          <p:txBody>
            <a:bodyPr wrap="square" rtlCol="0">
              <a:spAutoFit/>
            </a:bodyPr>
            <a:lstStyle/>
            <a:p>
              <a:pPr algn="l"/>
              <a:r>
                <a:rPr lang="fr-FR" sz="1400" b="1" noProof="0" dirty="0">
                  <a:solidFill>
                    <a:srgbClr val="FF0000"/>
                  </a:solidFill>
                  <a:latin typeface="Calibri" panose="020F0502020204030204" pitchFamily="34" charset="0"/>
                  <a:cs typeface="Calibri" panose="020F0502020204030204" pitchFamily="34" charset="0"/>
                </a:rPr>
                <a:t>Nutriment </a:t>
              </a:r>
            </a:p>
          </p:txBody>
        </p:sp>
      </p:grpSp>
    </p:spTree>
    <p:extLst>
      <p:ext uri="{BB962C8B-B14F-4D97-AF65-F5344CB8AC3E}">
        <p14:creationId xmlns:p14="http://schemas.microsoft.com/office/powerpoint/2010/main" val="42875639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9E05D-F053-27C2-61F1-42EE86AA4EC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6C51F31-0A98-8261-FA63-990788CE80A1}"/>
              </a:ext>
            </a:extLst>
          </p:cNvPr>
          <p:cNvSpPr>
            <a:spLocks noGrp="1"/>
          </p:cNvSpPr>
          <p:nvPr>
            <p:ph type="title"/>
          </p:nvPr>
        </p:nvSpPr>
        <p:spPr/>
        <p:txBody>
          <a:bodyPr/>
          <a:lstStyle/>
          <a:p>
            <a:r>
              <a:rPr lang="fr-FR" sz="1800" noProof="0" dirty="0">
                <a:solidFill>
                  <a:schemeClr val="tx1">
                    <a:lumMod val="50000"/>
                    <a:lumOff val="50000"/>
                  </a:schemeClr>
                </a:solidFill>
                <a:latin typeface="Calibri" panose="020F0502020204030204"/>
              </a:rPr>
              <a:t>Prenez la correction sur vos livrets.</a:t>
            </a:r>
          </a:p>
        </p:txBody>
      </p:sp>
      <p:sp>
        <p:nvSpPr>
          <p:cNvPr id="7" name="Espace réservé du contenu 6">
            <a:extLst>
              <a:ext uri="{FF2B5EF4-FFF2-40B4-BE49-F238E27FC236}">
                <a16:creationId xmlns:a16="http://schemas.microsoft.com/office/drawing/2014/main" id="{1E314AA3-B83E-A1A9-23B3-241335C70BB8}"/>
              </a:ext>
            </a:extLst>
          </p:cNvPr>
          <p:cNvSpPr>
            <a:spLocks noGrp="1"/>
          </p:cNvSpPr>
          <p:nvPr>
            <p:ph sz="quarter" idx="11"/>
          </p:nvPr>
        </p:nvSpPr>
        <p:spPr/>
        <p:txBody>
          <a:bodyPr/>
          <a:lstStyle/>
          <a:p>
            <a:r>
              <a:rPr lang="fr-FR" sz="1100" noProof="0" dirty="0">
                <a:solidFill>
                  <a:schemeClr val="tx1">
                    <a:lumMod val="50000"/>
                    <a:lumOff val="50000"/>
                  </a:schemeClr>
                </a:solidFill>
              </a:rPr>
              <a:t>Donner quelques minutes aux élèves pour recopier la correction sur les livrets.</a:t>
            </a:r>
          </a:p>
        </p:txBody>
      </p:sp>
      <p:grpSp>
        <p:nvGrpSpPr>
          <p:cNvPr id="38" name="Groupe 37">
            <a:extLst>
              <a:ext uri="{FF2B5EF4-FFF2-40B4-BE49-F238E27FC236}">
                <a16:creationId xmlns:a16="http://schemas.microsoft.com/office/drawing/2014/main" id="{A414BCAA-8C1E-3419-7046-B9588BBDDE66}"/>
              </a:ext>
            </a:extLst>
          </p:cNvPr>
          <p:cNvGrpSpPr/>
          <p:nvPr/>
        </p:nvGrpSpPr>
        <p:grpSpPr>
          <a:xfrm>
            <a:off x="10633247" y="187919"/>
            <a:ext cx="630930" cy="588164"/>
            <a:chOff x="582302" y="4457015"/>
            <a:chExt cx="630930" cy="588164"/>
          </a:xfrm>
        </p:grpSpPr>
        <p:pic>
          <p:nvPicPr>
            <p:cNvPr id="39" name="Picture 7">
              <a:extLst>
                <a:ext uri="{FF2B5EF4-FFF2-40B4-BE49-F238E27FC236}">
                  <a16:creationId xmlns:a16="http://schemas.microsoft.com/office/drawing/2014/main" id="{69F26D67-4ECF-AEA7-1707-E7FB9C46FE1B}"/>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40" name="Picture 7">
              <a:extLst>
                <a:ext uri="{FF2B5EF4-FFF2-40B4-BE49-F238E27FC236}">
                  <a16:creationId xmlns:a16="http://schemas.microsoft.com/office/drawing/2014/main" id="{01E4CD84-196A-5347-3D0B-84925A0ABBAE}"/>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grpSp>
        <p:nvGrpSpPr>
          <p:cNvPr id="17" name="Groupe 16">
            <a:extLst>
              <a:ext uri="{FF2B5EF4-FFF2-40B4-BE49-F238E27FC236}">
                <a16:creationId xmlns:a16="http://schemas.microsoft.com/office/drawing/2014/main" id="{8E7AB567-37D0-45FA-F285-309F5E9383CC}"/>
              </a:ext>
            </a:extLst>
          </p:cNvPr>
          <p:cNvGrpSpPr/>
          <p:nvPr/>
        </p:nvGrpSpPr>
        <p:grpSpPr>
          <a:xfrm>
            <a:off x="2855589" y="1039341"/>
            <a:ext cx="5453454" cy="5628326"/>
            <a:chOff x="2855589" y="1039341"/>
            <a:chExt cx="5453454" cy="5628326"/>
          </a:xfrm>
        </p:grpSpPr>
        <p:pic>
          <p:nvPicPr>
            <p:cNvPr id="18" name="Image 17" descr="Une image contenant texte, capture d’écran&#10;&#10;Le contenu généré par l’IA peut être incorrect.">
              <a:extLst>
                <a:ext uri="{FF2B5EF4-FFF2-40B4-BE49-F238E27FC236}">
                  <a16:creationId xmlns:a16="http://schemas.microsoft.com/office/drawing/2014/main" id="{629EF99E-FFCB-3FC3-3B2F-4F46D1CC611D}"/>
                </a:ext>
              </a:extLst>
            </p:cNvPr>
            <p:cNvPicPr>
              <a:picLocks noChangeAspect="1"/>
            </p:cNvPicPr>
            <p:nvPr/>
          </p:nvPicPr>
          <p:blipFill>
            <a:blip r:embed="rId4"/>
            <a:srcRect r="729"/>
            <a:stretch>
              <a:fillRect/>
            </a:stretch>
          </p:blipFill>
          <p:spPr>
            <a:xfrm>
              <a:off x="2935032" y="1039341"/>
              <a:ext cx="5294568" cy="5628326"/>
            </a:xfrm>
            <a:prstGeom prst="rect">
              <a:avLst/>
            </a:prstGeom>
          </p:spPr>
        </p:pic>
        <p:sp>
          <p:nvSpPr>
            <p:cNvPr id="19" name="ZoneTexte 18">
              <a:extLst>
                <a:ext uri="{FF2B5EF4-FFF2-40B4-BE49-F238E27FC236}">
                  <a16:creationId xmlns:a16="http://schemas.microsoft.com/office/drawing/2014/main" id="{962CCCA3-4CF2-331E-30EC-5BF187080386}"/>
                </a:ext>
              </a:extLst>
            </p:cNvPr>
            <p:cNvSpPr txBox="1"/>
            <p:nvPr/>
          </p:nvSpPr>
          <p:spPr>
            <a:xfrm>
              <a:off x="2909092" y="2820810"/>
              <a:ext cx="1459149" cy="307777"/>
            </a:xfrm>
            <a:prstGeom prst="rect">
              <a:avLst/>
            </a:prstGeom>
            <a:noFill/>
          </p:spPr>
          <p:txBody>
            <a:bodyPr wrap="square" rtlCol="0">
              <a:spAutoFit/>
            </a:bodyPr>
            <a:lstStyle/>
            <a:p>
              <a:pPr algn="l"/>
              <a:r>
                <a:rPr lang="fr-FR" sz="1400" b="1" noProof="0" dirty="0">
                  <a:solidFill>
                    <a:srgbClr val="FF0000"/>
                  </a:solidFill>
                  <a:latin typeface="Calibri" panose="020F0502020204030204" pitchFamily="34" charset="0"/>
                  <a:cs typeface="Calibri" panose="020F0502020204030204" pitchFamily="34" charset="0"/>
                </a:rPr>
                <a:t>mastication</a:t>
              </a:r>
            </a:p>
          </p:txBody>
        </p:sp>
        <p:sp>
          <p:nvSpPr>
            <p:cNvPr id="20" name="ZoneTexte 19">
              <a:extLst>
                <a:ext uri="{FF2B5EF4-FFF2-40B4-BE49-F238E27FC236}">
                  <a16:creationId xmlns:a16="http://schemas.microsoft.com/office/drawing/2014/main" id="{170FEE83-40CD-D819-264B-F3C450D5110D}"/>
                </a:ext>
              </a:extLst>
            </p:cNvPr>
            <p:cNvSpPr txBox="1"/>
            <p:nvPr/>
          </p:nvSpPr>
          <p:spPr>
            <a:xfrm>
              <a:off x="3972532" y="2815970"/>
              <a:ext cx="1442532" cy="523220"/>
            </a:xfrm>
            <a:prstGeom prst="rect">
              <a:avLst/>
            </a:prstGeom>
            <a:noFill/>
          </p:spPr>
          <p:txBody>
            <a:bodyPr wrap="square" rtlCol="0">
              <a:spAutoFit/>
            </a:bodyPr>
            <a:lstStyle/>
            <a:p>
              <a:pPr algn="l"/>
              <a:r>
                <a:rPr lang="fr-FR" sz="1400" b="1" noProof="0" dirty="0">
                  <a:solidFill>
                    <a:srgbClr val="FF0000"/>
                  </a:solidFill>
                  <a:latin typeface="Calibri" panose="020F0502020204030204" pitchFamily="34" charset="0"/>
                  <a:cs typeface="Calibri" panose="020F0502020204030204" pitchFamily="34" charset="0"/>
                </a:rPr>
                <a:t>Enzyme de la salive</a:t>
              </a:r>
            </a:p>
          </p:txBody>
        </p:sp>
        <p:sp>
          <p:nvSpPr>
            <p:cNvPr id="21" name="ZoneTexte 20">
              <a:extLst>
                <a:ext uri="{FF2B5EF4-FFF2-40B4-BE49-F238E27FC236}">
                  <a16:creationId xmlns:a16="http://schemas.microsoft.com/office/drawing/2014/main" id="{F753286B-8A6B-6CBC-AFEE-602C8733AFCB}"/>
                </a:ext>
              </a:extLst>
            </p:cNvPr>
            <p:cNvSpPr txBox="1"/>
            <p:nvPr/>
          </p:nvSpPr>
          <p:spPr>
            <a:xfrm>
              <a:off x="3531140" y="3433864"/>
              <a:ext cx="1352145" cy="307777"/>
            </a:xfrm>
            <a:prstGeom prst="rect">
              <a:avLst/>
            </a:prstGeom>
            <a:noFill/>
          </p:spPr>
          <p:txBody>
            <a:bodyPr wrap="square" rtlCol="0">
              <a:spAutoFit/>
            </a:bodyPr>
            <a:lstStyle/>
            <a:p>
              <a:pPr algn="l"/>
              <a:r>
                <a:rPr lang="fr-FR" sz="1400" b="1" noProof="0" dirty="0">
                  <a:solidFill>
                    <a:srgbClr val="FF0000"/>
                  </a:solidFill>
                  <a:latin typeface="Calibri" panose="020F0502020204030204" pitchFamily="34" charset="0"/>
                  <a:cs typeface="Calibri" panose="020F0502020204030204" pitchFamily="34" charset="0"/>
                </a:rPr>
                <a:t>déglutition</a:t>
              </a:r>
            </a:p>
          </p:txBody>
        </p:sp>
        <p:sp>
          <p:nvSpPr>
            <p:cNvPr id="22" name="ZoneTexte 21">
              <a:extLst>
                <a:ext uri="{FF2B5EF4-FFF2-40B4-BE49-F238E27FC236}">
                  <a16:creationId xmlns:a16="http://schemas.microsoft.com/office/drawing/2014/main" id="{23DE566A-5D3D-39B5-4DE7-A85A31C7FE69}"/>
                </a:ext>
              </a:extLst>
            </p:cNvPr>
            <p:cNvSpPr txBox="1"/>
            <p:nvPr/>
          </p:nvSpPr>
          <p:spPr>
            <a:xfrm>
              <a:off x="3910519" y="4484451"/>
              <a:ext cx="972766" cy="307777"/>
            </a:xfrm>
            <a:prstGeom prst="rect">
              <a:avLst/>
            </a:prstGeom>
            <a:noFill/>
          </p:spPr>
          <p:txBody>
            <a:bodyPr wrap="square" rtlCol="0">
              <a:spAutoFit/>
            </a:bodyPr>
            <a:lstStyle/>
            <a:p>
              <a:pPr algn="l"/>
              <a:r>
                <a:rPr lang="fr-FR" sz="1400" b="1" noProof="0" dirty="0">
                  <a:solidFill>
                    <a:srgbClr val="FF0000"/>
                  </a:solidFill>
                  <a:latin typeface="Calibri" panose="020F0502020204030204" pitchFamily="34" charset="0"/>
                  <a:cs typeface="Calibri" panose="020F0502020204030204" pitchFamily="34" charset="0"/>
                </a:rPr>
                <a:t>digestives</a:t>
              </a:r>
            </a:p>
          </p:txBody>
        </p:sp>
        <p:sp>
          <p:nvSpPr>
            <p:cNvPr id="23" name="ZoneTexte 22">
              <a:extLst>
                <a:ext uri="{FF2B5EF4-FFF2-40B4-BE49-F238E27FC236}">
                  <a16:creationId xmlns:a16="http://schemas.microsoft.com/office/drawing/2014/main" id="{AC0CC36A-E402-24FD-04E0-6BAD2254341F}"/>
                </a:ext>
              </a:extLst>
            </p:cNvPr>
            <p:cNvSpPr txBox="1"/>
            <p:nvPr/>
          </p:nvSpPr>
          <p:spPr>
            <a:xfrm>
              <a:off x="3560526" y="4202754"/>
              <a:ext cx="846306" cy="307777"/>
            </a:xfrm>
            <a:prstGeom prst="rect">
              <a:avLst/>
            </a:prstGeom>
            <a:noFill/>
          </p:spPr>
          <p:txBody>
            <a:bodyPr wrap="square" rtlCol="0">
              <a:spAutoFit/>
            </a:bodyPr>
            <a:lstStyle/>
            <a:p>
              <a:pPr algn="l"/>
              <a:r>
                <a:rPr lang="fr-FR" sz="1400" b="1" noProof="0" dirty="0">
                  <a:solidFill>
                    <a:srgbClr val="FF0000"/>
                  </a:solidFill>
                  <a:latin typeface="Calibri" panose="020F0502020204030204" pitchFamily="34" charset="0"/>
                  <a:cs typeface="Calibri" panose="020F0502020204030204" pitchFamily="34" charset="0"/>
                </a:rPr>
                <a:t>Brassage</a:t>
              </a:r>
            </a:p>
          </p:txBody>
        </p:sp>
        <p:sp>
          <p:nvSpPr>
            <p:cNvPr id="24" name="ZoneTexte 23">
              <a:extLst>
                <a:ext uri="{FF2B5EF4-FFF2-40B4-BE49-F238E27FC236}">
                  <a16:creationId xmlns:a16="http://schemas.microsoft.com/office/drawing/2014/main" id="{255FB49B-99B5-A998-CCD4-C24CF837FCA1}"/>
                </a:ext>
              </a:extLst>
            </p:cNvPr>
            <p:cNvSpPr txBox="1"/>
            <p:nvPr/>
          </p:nvSpPr>
          <p:spPr>
            <a:xfrm>
              <a:off x="2867430" y="4959335"/>
              <a:ext cx="1566153" cy="307777"/>
            </a:xfrm>
            <a:prstGeom prst="rect">
              <a:avLst/>
            </a:prstGeom>
            <a:noFill/>
          </p:spPr>
          <p:txBody>
            <a:bodyPr wrap="square" rtlCol="0">
              <a:spAutoFit/>
            </a:bodyPr>
            <a:lstStyle/>
            <a:p>
              <a:pPr algn="l"/>
              <a:r>
                <a:rPr lang="fr-FR" sz="1400" b="1" noProof="0" dirty="0">
                  <a:solidFill>
                    <a:srgbClr val="FF0000"/>
                  </a:solidFill>
                  <a:latin typeface="Calibri" panose="020F0502020204030204" pitchFamily="34" charset="0"/>
                  <a:cs typeface="Calibri" panose="020F0502020204030204" pitchFamily="34" charset="0"/>
                </a:rPr>
                <a:t>Mouvement</a:t>
              </a:r>
            </a:p>
          </p:txBody>
        </p:sp>
        <p:sp>
          <p:nvSpPr>
            <p:cNvPr id="25" name="ZoneTexte 24">
              <a:extLst>
                <a:ext uri="{FF2B5EF4-FFF2-40B4-BE49-F238E27FC236}">
                  <a16:creationId xmlns:a16="http://schemas.microsoft.com/office/drawing/2014/main" id="{F48BB421-4973-C78E-C5B7-C5AFE52E3872}"/>
                </a:ext>
              </a:extLst>
            </p:cNvPr>
            <p:cNvSpPr txBox="1"/>
            <p:nvPr/>
          </p:nvSpPr>
          <p:spPr>
            <a:xfrm>
              <a:off x="3946187" y="4979943"/>
              <a:ext cx="1653702" cy="307777"/>
            </a:xfrm>
            <a:prstGeom prst="rect">
              <a:avLst/>
            </a:prstGeom>
            <a:noFill/>
          </p:spPr>
          <p:txBody>
            <a:bodyPr wrap="square" rtlCol="0">
              <a:spAutoFit/>
            </a:bodyPr>
            <a:lstStyle/>
            <a:p>
              <a:pPr algn="l"/>
              <a:r>
                <a:rPr lang="fr-FR" sz="1400" b="1" noProof="0" dirty="0">
                  <a:solidFill>
                    <a:srgbClr val="FF0000"/>
                  </a:solidFill>
                  <a:latin typeface="Calibri" panose="020F0502020204030204" pitchFamily="34" charset="0"/>
                  <a:cs typeface="Calibri" panose="020F0502020204030204" pitchFamily="34" charset="0"/>
                </a:rPr>
                <a:t>Enzymes digestives</a:t>
              </a:r>
            </a:p>
          </p:txBody>
        </p:sp>
        <p:sp>
          <p:nvSpPr>
            <p:cNvPr id="26" name="ZoneTexte 25">
              <a:extLst>
                <a:ext uri="{FF2B5EF4-FFF2-40B4-BE49-F238E27FC236}">
                  <a16:creationId xmlns:a16="http://schemas.microsoft.com/office/drawing/2014/main" id="{7ED86DFE-0BA4-C130-ACC0-4DB975C06C1A}"/>
                </a:ext>
              </a:extLst>
            </p:cNvPr>
            <p:cNvSpPr txBox="1"/>
            <p:nvPr/>
          </p:nvSpPr>
          <p:spPr>
            <a:xfrm>
              <a:off x="2855589" y="5328666"/>
              <a:ext cx="1566153" cy="307777"/>
            </a:xfrm>
            <a:prstGeom prst="rect">
              <a:avLst/>
            </a:prstGeom>
            <a:noFill/>
          </p:spPr>
          <p:txBody>
            <a:bodyPr wrap="square" rtlCol="0">
              <a:spAutoFit/>
            </a:bodyPr>
            <a:lstStyle/>
            <a:p>
              <a:pPr algn="l"/>
              <a:r>
                <a:rPr lang="fr-FR" sz="1400" b="1" noProof="0" dirty="0">
                  <a:solidFill>
                    <a:srgbClr val="FF0000"/>
                  </a:solidFill>
                  <a:latin typeface="Calibri" panose="020F0502020204030204" pitchFamily="34" charset="0"/>
                  <a:cs typeface="Calibri" panose="020F0502020204030204" pitchFamily="34" charset="0"/>
                </a:rPr>
                <a:t>Mouvement</a:t>
              </a:r>
            </a:p>
          </p:txBody>
        </p:sp>
        <p:sp>
          <p:nvSpPr>
            <p:cNvPr id="27" name="ZoneTexte 26">
              <a:extLst>
                <a:ext uri="{FF2B5EF4-FFF2-40B4-BE49-F238E27FC236}">
                  <a16:creationId xmlns:a16="http://schemas.microsoft.com/office/drawing/2014/main" id="{2B0AE526-F6C9-8716-B29D-3544EEE9F351}"/>
                </a:ext>
              </a:extLst>
            </p:cNvPr>
            <p:cNvSpPr txBox="1"/>
            <p:nvPr/>
          </p:nvSpPr>
          <p:spPr>
            <a:xfrm>
              <a:off x="3994825" y="5317788"/>
              <a:ext cx="1420238" cy="523220"/>
            </a:xfrm>
            <a:prstGeom prst="rect">
              <a:avLst/>
            </a:prstGeom>
            <a:noFill/>
          </p:spPr>
          <p:txBody>
            <a:bodyPr wrap="square" rtlCol="0">
              <a:spAutoFit/>
            </a:bodyPr>
            <a:lstStyle/>
            <a:p>
              <a:pPr algn="l"/>
              <a:r>
                <a:rPr lang="fr-FR" sz="1400" b="1" noProof="0" dirty="0">
                  <a:solidFill>
                    <a:srgbClr val="FF0000"/>
                  </a:solidFill>
                  <a:latin typeface="Calibri" panose="020F0502020204030204" pitchFamily="34" charset="0"/>
                  <a:cs typeface="Calibri" panose="020F0502020204030204" pitchFamily="34" charset="0"/>
                </a:rPr>
                <a:t>Action microbiote</a:t>
              </a:r>
            </a:p>
          </p:txBody>
        </p:sp>
        <p:sp>
          <p:nvSpPr>
            <p:cNvPr id="28" name="ZoneTexte 27">
              <a:extLst>
                <a:ext uri="{FF2B5EF4-FFF2-40B4-BE49-F238E27FC236}">
                  <a16:creationId xmlns:a16="http://schemas.microsoft.com/office/drawing/2014/main" id="{55D793DD-BCF0-334A-86C6-D58606051E3B}"/>
                </a:ext>
              </a:extLst>
            </p:cNvPr>
            <p:cNvSpPr txBox="1"/>
            <p:nvPr/>
          </p:nvSpPr>
          <p:spPr>
            <a:xfrm>
              <a:off x="7375188" y="3853504"/>
              <a:ext cx="933855" cy="307777"/>
            </a:xfrm>
            <a:prstGeom prst="rect">
              <a:avLst/>
            </a:prstGeom>
            <a:noFill/>
          </p:spPr>
          <p:txBody>
            <a:bodyPr wrap="square" rtlCol="0">
              <a:spAutoFit/>
            </a:bodyPr>
            <a:lstStyle/>
            <a:p>
              <a:pPr algn="l"/>
              <a:r>
                <a:rPr lang="fr-FR" sz="1400" b="1" noProof="0" dirty="0">
                  <a:solidFill>
                    <a:srgbClr val="FF0000"/>
                  </a:solidFill>
                  <a:latin typeface="Calibri" panose="020F0502020204030204" pitchFamily="34" charset="0"/>
                  <a:cs typeface="Calibri" panose="020F0502020204030204" pitchFamily="34" charset="0"/>
                </a:rPr>
                <a:t>Chyme </a:t>
              </a:r>
            </a:p>
          </p:txBody>
        </p:sp>
        <p:sp>
          <p:nvSpPr>
            <p:cNvPr id="29" name="ZoneTexte 28">
              <a:extLst>
                <a:ext uri="{FF2B5EF4-FFF2-40B4-BE49-F238E27FC236}">
                  <a16:creationId xmlns:a16="http://schemas.microsoft.com/office/drawing/2014/main" id="{015AF40E-B357-BBB1-2CA2-6D97ACD5E6D9}"/>
                </a:ext>
              </a:extLst>
            </p:cNvPr>
            <p:cNvSpPr txBox="1"/>
            <p:nvPr/>
          </p:nvSpPr>
          <p:spPr>
            <a:xfrm>
              <a:off x="7162801" y="6173822"/>
              <a:ext cx="1092740" cy="307777"/>
            </a:xfrm>
            <a:prstGeom prst="rect">
              <a:avLst/>
            </a:prstGeom>
            <a:noFill/>
          </p:spPr>
          <p:txBody>
            <a:bodyPr wrap="square" rtlCol="0">
              <a:spAutoFit/>
            </a:bodyPr>
            <a:lstStyle/>
            <a:p>
              <a:pPr algn="l"/>
              <a:r>
                <a:rPr lang="fr-FR" sz="1400" b="1" noProof="0" dirty="0">
                  <a:solidFill>
                    <a:srgbClr val="FF0000"/>
                  </a:solidFill>
                  <a:latin typeface="Calibri" panose="020F0502020204030204" pitchFamily="34" charset="0"/>
                  <a:cs typeface="Calibri" panose="020F0502020204030204" pitchFamily="34" charset="0"/>
                </a:rPr>
                <a:t>Nutriment </a:t>
              </a:r>
            </a:p>
          </p:txBody>
        </p:sp>
      </p:grpSp>
    </p:spTree>
    <p:extLst>
      <p:ext uri="{BB962C8B-B14F-4D97-AF65-F5344CB8AC3E}">
        <p14:creationId xmlns:p14="http://schemas.microsoft.com/office/powerpoint/2010/main" val="29528687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r>
              <a:rPr lang="fr-FR" noProof="0" dirty="0"/>
              <a:t>05 min</a:t>
            </a:r>
          </a:p>
        </p:txBody>
      </p:sp>
    </p:spTree>
    <p:extLst>
      <p:ext uri="{BB962C8B-B14F-4D97-AF65-F5344CB8AC3E}">
        <p14:creationId xmlns:p14="http://schemas.microsoft.com/office/powerpoint/2010/main" val="38959518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a:xfrm>
            <a:off x="1030246" y="186612"/>
            <a:ext cx="10277091" cy="399230"/>
          </a:xfrm>
        </p:spPr>
        <p:txBody>
          <a:bodyPr/>
          <a:lstStyle/>
          <a:p>
            <a:r>
              <a:rPr lang="fr-FR" sz="1800" noProof="0" dirty="0">
                <a:solidFill>
                  <a:schemeClr val="tx1">
                    <a:lumMod val="50000"/>
                    <a:lumOff val="50000"/>
                  </a:schemeClr>
                </a:solidFill>
              </a:rPr>
              <a:t>Qui peut me dire ce que nous avons appris aujourd’hui? </a:t>
            </a:r>
          </a:p>
        </p:txBody>
      </p:sp>
      <p:sp>
        <p:nvSpPr>
          <p:cNvPr id="4"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endParaRPr lang="fr-FR" noProof="0" dirty="0"/>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973115" y="1306115"/>
            <a:ext cx="4245769" cy="4245769"/>
          </a:xfrm>
        </p:spPr>
      </p:pic>
    </p:spTree>
    <p:extLst>
      <p:ext uri="{BB962C8B-B14F-4D97-AF65-F5344CB8AC3E}">
        <p14:creationId xmlns:p14="http://schemas.microsoft.com/office/powerpoint/2010/main" val="8922180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a:xfrm>
            <a:off x="767553" y="219075"/>
            <a:ext cx="10805322" cy="431801"/>
          </a:xfrm>
        </p:spPr>
        <p:txBody>
          <a:bodyPr/>
          <a:lstStyle/>
          <a:p>
            <a:pPr marL="0" marR="0" lvl="0" indent="0" defTabSz="457200" rtl="0" eaLnBrk="1" fontAlgn="auto" latinLnBrk="0" hangingPunct="1">
              <a:lnSpc>
                <a:spcPct val="100000"/>
              </a:lnSpc>
              <a:spcBef>
                <a:spcPts val="0"/>
              </a:spcBef>
              <a:spcAft>
                <a:spcPts val="400"/>
              </a:spcAft>
              <a:tabLst/>
              <a:defRPr/>
            </a:pPr>
            <a:r>
              <a:rPr kumimoji="0" lang="fr-FR" sz="2000" b="1" i="0" u="none" strike="noStrike" kern="1200" cap="none" spc="0" normalizeH="0" baseline="0" noProof="0" dirty="0">
                <a:ln>
                  <a:noFill/>
                </a:ln>
                <a:solidFill>
                  <a:prstClr val="white">
                    <a:lumMod val="65000"/>
                  </a:prstClr>
                </a:solidFill>
                <a:effectLst/>
                <a:uLnTx/>
                <a:uFillTx/>
                <a:latin typeface="Calibri" panose="020F0502020204030204"/>
                <a:ea typeface="+mn-ea"/>
                <a:cs typeface="+mn-cs"/>
              </a:rPr>
              <a:t>Avant de finir, faisons un petit résumé ensemble ! Alors, qui peut me rappeler ce qu’on a appris?</a:t>
            </a:r>
            <a:endParaRPr lang="fr-FR" noProof="0" dirty="0"/>
          </a:p>
        </p:txBody>
      </p:sp>
      <p:sp>
        <p:nvSpPr>
          <p:cNvPr id="4"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a:xfrm>
            <a:off x="767553" y="658371"/>
            <a:ext cx="10277475" cy="268287"/>
          </a:xfrm>
        </p:spPr>
        <p:txBody>
          <a:bodyPr/>
          <a:lstStyle/>
          <a:p>
            <a:r>
              <a:rPr lang="fr-FR" sz="1100" noProof="0" dirty="0">
                <a:solidFill>
                  <a:schemeClr val="tx1">
                    <a:lumMod val="50000"/>
                    <a:lumOff val="50000"/>
                  </a:schemeClr>
                </a:solidFill>
              </a:rPr>
              <a:t>L’enseignant donne un rappel de la séance.</a:t>
            </a:r>
          </a:p>
        </p:txBody>
      </p:sp>
      <p:sp>
        <p:nvSpPr>
          <p:cNvPr id="3" name="Google Shape;2054;p38">
            <a:extLst>
              <a:ext uri="{FF2B5EF4-FFF2-40B4-BE49-F238E27FC236}">
                <a16:creationId xmlns:a16="http://schemas.microsoft.com/office/drawing/2014/main" id="{1C1445F7-285F-7A3A-C5D2-9D27FFF11BE4}"/>
              </a:ext>
            </a:extLst>
          </p:cNvPr>
          <p:cNvSpPr/>
          <p:nvPr/>
        </p:nvSpPr>
        <p:spPr>
          <a:xfrm>
            <a:off x="1230364" y="2952359"/>
            <a:ext cx="9946841" cy="805544"/>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lang="fr-FR" sz="2400" noProof="0" dirty="0">
              <a:latin typeface="Calibri" panose="020F0502020204030204" pitchFamily="34" charset="0"/>
              <a:cs typeface="Calibri" panose="020F0502020204030204" pitchFamily="34" charset="0"/>
            </a:endParaRPr>
          </a:p>
        </p:txBody>
      </p:sp>
      <p:sp>
        <p:nvSpPr>
          <p:cNvPr id="5" name="ZoneTexte 3">
            <a:extLst>
              <a:ext uri="{FF2B5EF4-FFF2-40B4-BE49-F238E27FC236}">
                <a16:creationId xmlns:a16="http://schemas.microsoft.com/office/drawing/2014/main" id="{392561BC-9988-A3D3-C8F4-A4190A0B3601}"/>
              </a:ext>
            </a:extLst>
          </p:cNvPr>
          <p:cNvSpPr txBox="1"/>
          <p:nvPr/>
        </p:nvSpPr>
        <p:spPr>
          <a:xfrm>
            <a:off x="1575881" y="2934427"/>
            <a:ext cx="9731881" cy="805543"/>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r>
              <a:rPr lang="fr-FR" b="1" noProof="0" dirty="0">
                <a:solidFill>
                  <a:srgbClr val="106585"/>
                </a:solidFill>
              </a:rPr>
              <a:t>Identifier les étapes de la digestion et leurs résultats chez l’Homme.</a:t>
            </a:r>
          </a:p>
        </p:txBody>
      </p:sp>
      <p:pic>
        <p:nvPicPr>
          <p:cNvPr id="7" name="Image 23">
            <a:extLst>
              <a:ext uri="{FF2B5EF4-FFF2-40B4-BE49-F238E27FC236}">
                <a16:creationId xmlns:a16="http://schemas.microsoft.com/office/drawing/2014/main" id="{1E606C51-B45B-D112-73F7-3A7ADC8DD2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3925" y="2669082"/>
            <a:ext cx="805544" cy="805544"/>
          </a:xfrm>
          <a:prstGeom prst="rect">
            <a:avLst/>
          </a:prstGeom>
        </p:spPr>
      </p:pic>
    </p:spTree>
    <p:extLst>
      <p:ext uri="{BB962C8B-B14F-4D97-AF65-F5344CB8AC3E}">
        <p14:creationId xmlns:p14="http://schemas.microsoft.com/office/powerpoint/2010/main" val="203340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p:txBody>
          <a:bodyPr/>
          <a:lstStyle/>
          <a:p>
            <a:r>
              <a:rPr lang="fr-FR" sz="1800" noProof="0" dirty="0">
                <a:solidFill>
                  <a:schemeClr val="tx1">
                    <a:lumMod val="50000"/>
                    <a:lumOff val="50000"/>
                  </a:schemeClr>
                </a:solidFill>
              </a:rPr>
              <a:t>Pour identifier les étapes de la digestion et leurs résultats chez l’Homme, je dois: </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endParaRPr lang="fr-FR" noProof="0" dirty="0"/>
          </a:p>
        </p:txBody>
      </p:sp>
      <p:pic>
        <p:nvPicPr>
          <p:cNvPr id="30" name="Google Shape;289;p51">
            <a:extLst>
              <a:ext uri="{FF2B5EF4-FFF2-40B4-BE49-F238E27FC236}">
                <a16:creationId xmlns:a16="http://schemas.microsoft.com/office/drawing/2014/main" id="{B630ECC6-AE75-1A9B-8BE2-CEADA872F34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a:extLst>
              <a:ext uri="{FF2B5EF4-FFF2-40B4-BE49-F238E27FC236}">
                <a16:creationId xmlns:a16="http://schemas.microsoft.com/office/drawing/2014/main" id="{0A145241-441F-4610-BE16-C1018D212D4E}"/>
              </a:ext>
            </a:extLst>
          </p:cNvPr>
          <p:cNvPicPr>
            <a:picLocks noChangeAspect="1"/>
          </p:cNvPicPr>
          <p:nvPr/>
        </p:nvPicPr>
        <p:blipFill>
          <a:blip r:embed="rId3"/>
          <a:stretch>
            <a:fillRect/>
          </a:stretch>
        </p:blipFill>
        <p:spPr>
          <a:xfrm>
            <a:off x="1944230" y="1088957"/>
            <a:ext cx="8285040" cy="5411167"/>
          </a:xfrm>
          <a:prstGeom prst="rect">
            <a:avLst/>
          </a:prstGeom>
        </p:spPr>
      </p:pic>
    </p:spTree>
    <p:extLst>
      <p:ext uri="{BB962C8B-B14F-4D97-AF65-F5344CB8AC3E}">
        <p14:creationId xmlns:p14="http://schemas.microsoft.com/office/powerpoint/2010/main" val="787385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sz="1800" noProof="0" dirty="0">
                <a:solidFill>
                  <a:schemeClr val="tx1">
                    <a:lumMod val="50000"/>
                    <a:lumOff val="50000"/>
                  </a:schemeClr>
                </a:solidFill>
              </a:rPr>
              <a:t>Et on termine par cette carte lexicale.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sz="1100" noProof="0" dirty="0">
                <a:solidFill>
                  <a:schemeClr val="tx1">
                    <a:lumMod val="50000"/>
                    <a:lumOff val="50000"/>
                  </a:schemeClr>
                </a:solidFill>
              </a:rPr>
              <a:t>Faire participer les élèves à la lecture de la carte</a:t>
            </a:r>
          </a:p>
        </p:txBody>
      </p:sp>
      <p:grpSp>
        <p:nvGrpSpPr>
          <p:cNvPr id="3" name="Google Shape;2004;p176">
            <a:extLst>
              <a:ext uri="{FF2B5EF4-FFF2-40B4-BE49-F238E27FC236}">
                <a16:creationId xmlns:a16="http://schemas.microsoft.com/office/drawing/2014/main" id="{0856EB9A-7017-4620-1D45-E3DDBCB45426}"/>
              </a:ext>
            </a:extLst>
          </p:cNvPr>
          <p:cNvGrpSpPr/>
          <p:nvPr/>
        </p:nvGrpSpPr>
        <p:grpSpPr>
          <a:xfrm>
            <a:off x="378372" y="1263731"/>
            <a:ext cx="11473312" cy="5089106"/>
            <a:chOff x="279385" y="1039998"/>
            <a:chExt cx="8613802" cy="3816829"/>
          </a:xfrm>
        </p:grpSpPr>
        <p:sp>
          <p:nvSpPr>
            <p:cNvPr id="6" name="Google Shape;2005;p176">
              <a:extLst>
                <a:ext uri="{FF2B5EF4-FFF2-40B4-BE49-F238E27FC236}">
                  <a16:creationId xmlns:a16="http://schemas.microsoft.com/office/drawing/2014/main" id="{9D8FF637-F29E-5926-A68E-04B1AEFD0F8E}"/>
                </a:ext>
              </a:extLst>
            </p:cNvPr>
            <p:cNvSpPr/>
            <p:nvPr/>
          </p:nvSpPr>
          <p:spPr>
            <a:xfrm>
              <a:off x="285691" y="1426310"/>
              <a:ext cx="8562578" cy="3398623"/>
            </a:xfrm>
            <a:prstGeom prst="rect">
              <a:avLst/>
            </a:prstGeom>
            <a:solidFill>
              <a:sysClr val="window" lastClr="FFFFFF">
                <a:lumMod val="95000"/>
              </a:sysClr>
            </a:solidFill>
            <a:ln w="19046" cap="flat">
              <a:noFill/>
              <a:prstDash val="solid"/>
              <a:round/>
            </a:ln>
          </p:spPr>
          <p:txBody>
            <a:bodyPr vert="horz" wrap="square" lIns="91427" tIns="45695" rIns="91427" bIns="45695" anchor="ctr" anchorCtr="1" compatLnSpc="1">
              <a:noAutofit/>
            </a:bodyPr>
            <a:lstStyle/>
            <a:p>
              <a:pPr marL="0" marR="0" lvl="0" indent="0" algn="ctr"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000"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7" name="Google Shape;2006;p176">
              <a:extLst>
                <a:ext uri="{FF2B5EF4-FFF2-40B4-BE49-F238E27FC236}">
                  <a16:creationId xmlns:a16="http://schemas.microsoft.com/office/drawing/2014/main" id="{7BBDD7F7-14F6-1624-BE14-C3D8C3D01247}"/>
                </a:ext>
              </a:extLst>
            </p:cNvPr>
            <p:cNvSpPr/>
            <p:nvPr/>
          </p:nvSpPr>
          <p:spPr>
            <a:xfrm>
              <a:off x="2850874" y="2264718"/>
              <a:ext cx="2979714" cy="95726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19046" cap="flat">
              <a:solidFill>
                <a:srgbClr val="54AFE9"/>
              </a:solidFill>
              <a:prstDash val="solid"/>
              <a:round/>
            </a:ln>
          </p:spPr>
          <p:txBody>
            <a:bodyPr vert="horz" wrap="square" lIns="91427" tIns="45695" rIns="91427" bIns="45695" anchor="ctr" anchorCtr="1" compatLnSpc="1">
              <a:noAutofit/>
            </a:bodyPr>
            <a:lstStyle/>
            <a:p>
              <a:pPr marL="0" marR="0" lvl="0" indent="0" defTabSz="457200" eaLnBrk="1" fontAlgn="auto" latinLnBrk="0" hangingPunct="1">
                <a:lnSpc>
                  <a:spcPct val="100000"/>
                </a:lnSpc>
                <a:spcBef>
                  <a:spcPts val="0"/>
                </a:spcBef>
                <a:spcAft>
                  <a:spcPts val="0"/>
                </a:spcAft>
                <a:buClrTx/>
                <a:buSzTx/>
                <a:buFontTx/>
                <a:buNone/>
                <a:tabLst/>
                <a:defRPr/>
              </a:pPr>
              <a:r>
                <a:rPr lang="fr-FR" sz="2000" b="1" noProof="0" dirty="0">
                  <a:solidFill>
                    <a:srgbClr val="106585"/>
                  </a:solidFill>
                </a:rPr>
                <a:t>Identifier les étapes de la digestion  et leurs résultats chez l’Homme.</a:t>
              </a:r>
            </a:p>
          </p:txBody>
        </p:sp>
        <p:sp>
          <p:nvSpPr>
            <p:cNvPr id="8" name="Google Shape;2007;p176">
              <a:extLst>
                <a:ext uri="{FF2B5EF4-FFF2-40B4-BE49-F238E27FC236}">
                  <a16:creationId xmlns:a16="http://schemas.microsoft.com/office/drawing/2014/main" id="{51D1B15C-9A61-D37C-77B8-DC795430B4B6}"/>
                </a:ext>
              </a:extLst>
            </p:cNvPr>
            <p:cNvSpPr/>
            <p:nvPr/>
          </p:nvSpPr>
          <p:spPr>
            <a:xfrm>
              <a:off x="615066" y="2082394"/>
              <a:ext cx="1899776" cy="1074017"/>
            </a:xfrm>
            <a:custGeom>
              <a:avLst>
                <a:gd name="f0" fmla="val 1749"/>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19046" cap="flat">
              <a:solidFill>
                <a:srgbClr val="1D9A78"/>
              </a:solidFill>
              <a:prstDash val="solid"/>
              <a:round/>
            </a:ln>
          </p:spPr>
          <p:txBody>
            <a:bodyPr vert="horz" wrap="square" lIns="91427" tIns="45695" rIns="91427" bIns="45695" anchor="ctr" anchorCtr="1" compatLnSpc="1">
              <a:noAutofit/>
            </a:bodyPr>
            <a:lstStyle/>
            <a:p>
              <a:pPr marL="0" marR="0" lvl="0" indent="0" algn="ctr"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0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3" name="Google Shape;2008;p176">
              <a:extLst>
                <a:ext uri="{FF2B5EF4-FFF2-40B4-BE49-F238E27FC236}">
                  <a16:creationId xmlns:a16="http://schemas.microsoft.com/office/drawing/2014/main" id="{8509BBED-58F4-CA9F-A0DD-F4638083BC99}"/>
                </a:ext>
              </a:extLst>
            </p:cNvPr>
            <p:cNvSpPr txBox="1"/>
            <p:nvPr/>
          </p:nvSpPr>
          <p:spPr>
            <a:xfrm>
              <a:off x="3532344" y="1926967"/>
              <a:ext cx="1714500" cy="300044"/>
            </a:xfrm>
            <a:prstGeom prst="rect">
              <a:avLst/>
            </a:prstGeom>
            <a:noFill/>
            <a:ln cap="flat">
              <a:noFill/>
            </a:ln>
          </p:spPr>
          <p:txBody>
            <a:bodyPr vert="horz" wrap="square" lIns="91427" tIns="45695" rIns="91427" bIns="45695" anchor="t" anchorCtr="1" compatLnSpc="1">
              <a:spAutoFit/>
            </a:bodyPr>
            <a:lstStyle/>
            <a:p>
              <a:pPr marL="0" marR="0" lvl="0" indent="0" algn="ctr"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000" b="1" i="0" u="none" strike="noStrike" kern="0" cap="none" spc="0" normalizeH="0" baseline="0" noProof="0" dirty="0">
                  <a:ln>
                    <a:noFill/>
                  </a:ln>
                  <a:solidFill>
                    <a:srgbClr val="54AFE9"/>
                  </a:solidFill>
                  <a:effectLst/>
                  <a:uLnTx/>
                  <a:uFillTx/>
                  <a:latin typeface="Calibri" panose="020F0502020204030204" pitchFamily="34" charset="0"/>
                  <a:ea typeface="Calibri" panose="020F0502020204030204" pitchFamily="34" charset="0"/>
                  <a:cs typeface="Calibri" panose="020F0502020204030204" pitchFamily="34" charset="0"/>
                </a:rPr>
                <a:t>Ma tâche :</a:t>
              </a:r>
            </a:p>
          </p:txBody>
        </p:sp>
        <p:sp>
          <p:nvSpPr>
            <p:cNvPr id="34" name="Google Shape;2009;p176">
              <a:extLst>
                <a:ext uri="{FF2B5EF4-FFF2-40B4-BE49-F238E27FC236}">
                  <a16:creationId xmlns:a16="http://schemas.microsoft.com/office/drawing/2014/main" id="{44215F64-7F36-F2A9-900A-5E0A986B07BE}"/>
                </a:ext>
              </a:extLst>
            </p:cNvPr>
            <p:cNvSpPr txBox="1"/>
            <p:nvPr/>
          </p:nvSpPr>
          <p:spPr>
            <a:xfrm>
              <a:off x="579223" y="1660109"/>
              <a:ext cx="1935619" cy="300044"/>
            </a:xfrm>
            <a:prstGeom prst="rect">
              <a:avLst/>
            </a:prstGeom>
            <a:noFill/>
            <a:ln cap="flat">
              <a:noFill/>
            </a:ln>
          </p:spPr>
          <p:txBody>
            <a:bodyPr vert="horz" wrap="square" lIns="91427" tIns="45695" rIns="91427" bIns="45695" anchor="t" anchorCtr="1" compatLnSpc="1">
              <a:spAutoFit/>
            </a:bodyPr>
            <a:lstStyle/>
            <a:p>
              <a:pPr marL="0" marR="0" lvl="0" indent="0" algn="ctr"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000" b="1" i="0" u="none" strike="noStrike" kern="0" cap="none" spc="0" normalizeH="0" baseline="0" noProof="0" dirty="0">
                  <a:ln>
                    <a:noFill/>
                  </a:ln>
                  <a:solidFill>
                    <a:srgbClr val="1D9A78"/>
                  </a:solidFill>
                  <a:effectLst/>
                  <a:uLnTx/>
                  <a:uFillTx/>
                  <a:latin typeface="Calibri" panose="020F0502020204030204" pitchFamily="34" charset="0"/>
                  <a:ea typeface="Calibri" panose="020F0502020204030204" pitchFamily="34" charset="0"/>
                  <a:cs typeface="Calibri" panose="020F0502020204030204" pitchFamily="34" charset="0"/>
                </a:rPr>
                <a:t>Termes thématiques :</a:t>
              </a:r>
            </a:p>
          </p:txBody>
        </p:sp>
        <p:sp>
          <p:nvSpPr>
            <p:cNvPr id="35" name="Google Shape;2010;p176">
              <a:extLst>
                <a:ext uri="{FF2B5EF4-FFF2-40B4-BE49-F238E27FC236}">
                  <a16:creationId xmlns:a16="http://schemas.microsoft.com/office/drawing/2014/main" id="{19D72E66-E9BA-8A65-6619-94AF04E81ECB}"/>
                </a:ext>
              </a:extLst>
            </p:cNvPr>
            <p:cNvSpPr/>
            <p:nvPr/>
          </p:nvSpPr>
          <p:spPr>
            <a:xfrm>
              <a:off x="6446463" y="1515825"/>
              <a:ext cx="2040393" cy="647451"/>
            </a:xfrm>
            <a:prstGeom prst="rect">
              <a:avLst/>
            </a:prstGeom>
            <a:solidFill>
              <a:srgbClr val="44546A">
                <a:lumMod val="10000"/>
                <a:lumOff val="90000"/>
                <a:alpha val="29800"/>
              </a:srgbClr>
            </a:solidFill>
            <a:ln w="19046" cap="flat">
              <a:solidFill>
                <a:srgbClr val="1D9A78">
                  <a:lumMod val="20000"/>
                  <a:lumOff val="80000"/>
                </a:srgbClr>
              </a:solidFill>
              <a:prstDash val="solid"/>
              <a:round/>
            </a:ln>
          </p:spPr>
          <p:txBody>
            <a:bodyPr vert="horz" wrap="square" lIns="91427" tIns="45695" rIns="91427" bIns="45695" anchor="ctr" anchorCtr="1" compatLnSpc="1">
              <a:noAutofit/>
            </a:bodyPr>
            <a:lstStyle/>
            <a:p>
              <a:pPr marL="0" marR="0" lvl="0" indent="0" algn="ctr"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0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6" name="Google Shape;2011;p176">
              <a:extLst>
                <a:ext uri="{FF2B5EF4-FFF2-40B4-BE49-F238E27FC236}">
                  <a16:creationId xmlns:a16="http://schemas.microsoft.com/office/drawing/2014/main" id="{485D79A5-56AA-079B-A422-0D100AA75B49}"/>
                </a:ext>
              </a:extLst>
            </p:cNvPr>
            <p:cNvSpPr txBox="1"/>
            <p:nvPr/>
          </p:nvSpPr>
          <p:spPr>
            <a:xfrm>
              <a:off x="6436297" y="1473333"/>
              <a:ext cx="1714500" cy="300044"/>
            </a:xfrm>
            <a:prstGeom prst="rect">
              <a:avLst/>
            </a:prstGeom>
            <a:noFill/>
            <a:ln cap="flat">
              <a:noFill/>
            </a:ln>
          </p:spPr>
          <p:txBody>
            <a:bodyPr vert="horz" wrap="square" lIns="91427" tIns="45695" rIns="91427" bIns="45695" anchor="t" anchorCtr="1" compatLnSpc="1">
              <a:spAutoFit/>
            </a:bodyPr>
            <a:lstStyle/>
            <a:p>
              <a:pPr marL="0" marR="0" lvl="0" indent="0"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000" b="1" i="1" u="none" strike="noStrike" kern="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Verbes de consigne</a:t>
              </a:r>
            </a:p>
          </p:txBody>
        </p:sp>
        <p:sp>
          <p:nvSpPr>
            <p:cNvPr id="37" name="Google Shape;2012;p176">
              <a:extLst>
                <a:ext uri="{FF2B5EF4-FFF2-40B4-BE49-F238E27FC236}">
                  <a16:creationId xmlns:a16="http://schemas.microsoft.com/office/drawing/2014/main" id="{39BFD0CC-336B-BD16-61C9-DEC22D5334BB}"/>
                </a:ext>
              </a:extLst>
            </p:cNvPr>
            <p:cNvSpPr/>
            <p:nvPr/>
          </p:nvSpPr>
          <p:spPr>
            <a:xfrm>
              <a:off x="574825" y="3995013"/>
              <a:ext cx="5691627" cy="72299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28575" cap="flat">
              <a:solidFill>
                <a:srgbClr val="DCE6F2"/>
              </a:solidFill>
              <a:prstDash val="solid"/>
              <a:round/>
            </a:ln>
          </p:spPr>
          <p:txBody>
            <a:bodyPr vert="horz" wrap="square" lIns="91427" tIns="45695" rIns="91427" bIns="45695" anchor="ctr" anchorCtr="1" compatLnSpc="1">
              <a:noAutofit/>
            </a:bodyPr>
            <a:lstStyle/>
            <a:p>
              <a:pPr marL="0" marR="0" lvl="0" indent="0" algn="ctr"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0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8" name="Google Shape;2013;p176">
              <a:extLst>
                <a:ext uri="{FF2B5EF4-FFF2-40B4-BE49-F238E27FC236}">
                  <a16:creationId xmlns:a16="http://schemas.microsoft.com/office/drawing/2014/main" id="{6E8CBAFD-8CDB-416F-76A6-BF61AB924FE8}"/>
                </a:ext>
              </a:extLst>
            </p:cNvPr>
            <p:cNvSpPr txBox="1"/>
            <p:nvPr/>
          </p:nvSpPr>
          <p:spPr>
            <a:xfrm>
              <a:off x="630227" y="3698923"/>
              <a:ext cx="2540248" cy="300044"/>
            </a:xfrm>
            <a:prstGeom prst="rect">
              <a:avLst/>
            </a:prstGeom>
            <a:noFill/>
            <a:ln cap="flat">
              <a:noFill/>
            </a:ln>
          </p:spPr>
          <p:txBody>
            <a:bodyPr vert="horz" wrap="square" lIns="91427" tIns="45695" rIns="91427" bIns="45695" anchor="t" anchorCtr="0" compatLnSpc="1">
              <a:spAutoFit/>
            </a:bodyPr>
            <a:lstStyle/>
            <a:p>
              <a:pPr marL="0" marR="0" lvl="0" indent="0"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000" b="1" i="1" u="none" strike="noStrike" kern="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Structures pour répondre </a:t>
              </a:r>
            </a:p>
          </p:txBody>
        </p:sp>
        <p:sp>
          <p:nvSpPr>
            <p:cNvPr id="39" name="Google Shape;2015;p176">
              <a:extLst>
                <a:ext uri="{FF2B5EF4-FFF2-40B4-BE49-F238E27FC236}">
                  <a16:creationId xmlns:a16="http://schemas.microsoft.com/office/drawing/2014/main" id="{1DC2E357-BB4C-A024-0CA9-7AFADFD41E29}"/>
                </a:ext>
              </a:extLst>
            </p:cNvPr>
            <p:cNvSpPr txBox="1"/>
            <p:nvPr/>
          </p:nvSpPr>
          <p:spPr>
            <a:xfrm>
              <a:off x="694672" y="2333862"/>
              <a:ext cx="1664247" cy="530877"/>
            </a:xfrm>
            <a:prstGeom prst="rect">
              <a:avLst/>
            </a:prstGeom>
            <a:noFill/>
            <a:ln cap="flat">
              <a:noFill/>
            </a:ln>
          </p:spPr>
          <p:txBody>
            <a:bodyPr vert="horz" wrap="square" lIns="91427" tIns="45695" rIns="91427" bIns="45695" anchor="t" anchorCtr="0" compatLnSpc="1">
              <a:spAutoFit/>
            </a:bodyPr>
            <a:lstStyle/>
            <a:p>
              <a:pPr marL="285750" marR="0" lvl="0" indent="-2857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2000" b="0" i="0" u="none" strike="noStrike" kern="0" cap="none" spc="-80" normalizeH="0" baseline="0" noProof="0" dirty="0">
                  <a:ln>
                    <a:noFill/>
                  </a:ln>
                  <a:solidFill>
                    <a:prstClr val="black"/>
                  </a:solidFill>
                  <a:effectLst/>
                  <a:uLnTx/>
                  <a:uFillTx/>
                  <a:latin typeface="Calibri" panose="020F0502020204030204"/>
                </a:rPr>
                <a:t>Digestion </a:t>
              </a:r>
            </a:p>
            <a:p>
              <a:pPr marL="285750" marR="0" lvl="0" indent="-2857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2000" kern="0" spc="-80" noProof="0" dirty="0">
                  <a:solidFill>
                    <a:prstClr val="black"/>
                  </a:solidFill>
                  <a:latin typeface="Calibri" panose="020F0502020204030204"/>
                </a:rPr>
                <a:t>Appareil digestif</a:t>
              </a:r>
            </a:p>
          </p:txBody>
        </p:sp>
        <p:sp>
          <p:nvSpPr>
            <p:cNvPr id="40" name="Google Shape;2016;p176">
              <a:extLst>
                <a:ext uri="{FF2B5EF4-FFF2-40B4-BE49-F238E27FC236}">
                  <a16:creationId xmlns:a16="http://schemas.microsoft.com/office/drawing/2014/main" id="{1CEFA7F5-787E-E812-4892-0044B7D8E9DF}"/>
                </a:ext>
              </a:extLst>
            </p:cNvPr>
            <p:cNvSpPr txBox="1"/>
            <p:nvPr/>
          </p:nvSpPr>
          <p:spPr>
            <a:xfrm>
              <a:off x="6499914" y="1725165"/>
              <a:ext cx="1599592" cy="300044"/>
            </a:xfrm>
            <a:prstGeom prst="rect">
              <a:avLst/>
            </a:prstGeom>
            <a:noFill/>
            <a:ln cap="flat">
              <a:noFill/>
            </a:ln>
          </p:spPr>
          <p:txBody>
            <a:bodyPr vert="horz" wrap="square" lIns="91427" tIns="45695" rIns="91427" bIns="45695" anchor="t" anchorCtr="0" compatLnSpc="1">
              <a:spAutoFit/>
            </a:bodyPr>
            <a:lstStyle/>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kumimoji="0" lang="fr-FR" sz="2000" b="1" i="0" u="none" strike="noStrike" kern="0" cap="none" spc="0" normalizeH="0" baseline="0" noProof="0" dirty="0">
                  <a:ln>
                    <a:noFill/>
                  </a:ln>
                  <a:solidFill>
                    <a:srgbClr val="000000"/>
                  </a:solidFill>
                  <a:effectLst/>
                  <a:uLnTx/>
                  <a:uFillTx/>
                  <a:latin typeface="Calibri" panose="020F0502020204030204"/>
                </a:rPr>
                <a:t>Identifier</a:t>
              </a:r>
            </a:p>
          </p:txBody>
        </p:sp>
        <p:sp>
          <p:nvSpPr>
            <p:cNvPr id="41" name="Google Shape;2017;p176">
              <a:extLst>
                <a:ext uri="{FF2B5EF4-FFF2-40B4-BE49-F238E27FC236}">
                  <a16:creationId xmlns:a16="http://schemas.microsoft.com/office/drawing/2014/main" id="{8B5661CC-211B-3BF2-E35F-A33F2F49EFA5}"/>
                </a:ext>
              </a:extLst>
            </p:cNvPr>
            <p:cNvSpPr/>
            <p:nvPr/>
          </p:nvSpPr>
          <p:spPr>
            <a:xfrm>
              <a:off x="6503744" y="2550881"/>
              <a:ext cx="2218921" cy="2183565"/>
            </a:xfrm>
            <a:custGeom>
              <a:avLst>
                <a:gd name="f0" fmla="val 1749"/>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44546A">
                <a:lumMod val="10000"/>
                <a:lumOff val="90000"/>
                <a:alpha val="29800"/>
              </a:srgbClr>
            </a:solidFill>
            <a:ln w="19046" cap="flat">
              <a:solidFill>
                <a:srgbClr val="1D9A78">
                  <a:lumMod val="20000"/>
                  <a:lumOff val="80000"/>
                </a:srgbClr>
              </a:solidFill>
              <a:prstDash val="solid"/>
              <a:round/>
            </a:ln>
          </p:spPr>
          <p:txBody>
            <a:bodyPr vert="horz" wrap="square" lIns="91427" tIns="45695" rIns="91427" bIns="45695" anchor="ctr" anchorCtr="1" compatLnSpc="1">
              <a:noAutofit/>
            </a:bodyPr>
            <a:lstStyle/>
            <a:p>
              <a:pPr marL="0" marR="0" lvl="0" indent="0" algn="ctr"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20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42" name="Google Shape;2018;p176">
              <a:extLst>
                <a:ext uri="{FF2B5EF4-FFF2-40B4-BE49-F238E27FC236}">
                  <a16:creationId xmlns:a16="http://schemas.microsoft.com/office/drawing/2014/main" id="{F09795DC-CF96-AC02-C445-D6993927FB60}"/>
                </a:ext>
              </a:extLst>
            </p:cNvPr>
            <p:cNvSpPr txBox="1"/>
            <p:nvPr/>
          </p:nvSpPr>
          <p:spPr>
            <a:xfrm>
              <a:off x="6464508" y="2597226"/>
              <a:ext cx="1924708" cy="530877"/>
            </a:xfrm>
            <a:prstGeom prst="rect">
              <a:avLst/>
            </a:prstGeom>
            <a:noFill/>
            <a:ln cap="flat">
              <a:noFill/>
            </a:ln>
          </p:spPr>
          <p:txBody>
            <a:bodyPr vert="horz" wrap="square" lIns="91427" tIns="45695" rIns="91427" bIns="45695" anchor="t" anchorCtr="1" compatLnSpc="1">
              <a:spAutoFit/>
            </a:bodyPr>
            <a:lstStyle/>
            <a:p>
              <a:pPr marL="0" marR="0" lvl="0" indent="0"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000" b="1" i="1" u="none" strike="noStrike" kern="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Vocabulaire scientifique</a:t>
              </a:r>
            </a:p>
          </p:txBody>
        </p:sp>
        <p:sp>
          <p:nvSpPr>
            <p:cNvPr id="43" name="Google Shape;2019;p176">
              <a:extLst>
                <a:ext uri="{FF2B5EF4-FFF2-40B4-BE49-F238E27FC236}">
                  <a16:creationId xmlns:a16="http://schemas.microsoft.com/office/drawing/2014/main" id="{32F56C74-BF85-EC6D-FFC1-03052CE869FB}"/>
                </a:ext>
              </a:extLst>
            </p:cNvPr>
            <p:cNvSpPr txBox="1"/>
            <p:nvPr/>
          </p:nvSpPr>
          <p:spPr>
            <a:xfrm>
              <a:off x="6543679" y="3125622"/>
              <a:ext cx="2349508" cy="1731205"/>
            </a:xfrm>
            <a:prstGeom prst="rect">
              <a:avLst/>
            </a:prstGeom>
            <a:noFill/>
            <a:ln cap="flat">
              <a:noFill/>
            </a:ln>
          </p:spPr>
          <p:txBody>
            <a:bodyPr vert="horz" wrap="square" lIns="91427" tIns="45695" rIns="91427" bIns="45695" anchor="t" anchorCtr="0" compatLnSpc="1">
              <a:spAutoFit/>
            </a:bodyPr>
            <a:lstStyle/>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kumimoji="0" lang="fr-FR" b="0" i="0" u="none" strike="noStrike" kern="0" cap="none" spc="0" normalizeH="0" baseline="0" noProof="0" dirty="0">
                  <a:ln>
                    <a:noFill/>
                  </a:ln>
                  <a:solidFill>
                    <a:srgbClr val="000000"/>
                  </a:solidFill>
                  <a:effectLst/>
                  <a:uLnTx/>
                  <a:uFillTx/>
                  <a:latin typeface="Calibri" panose="020F0502020204030204"/>
                </a:rPr>
                <a:t>Mécanique </a:t>
              </a:r>
            </a:p>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lang="fr-FR" kern="0" noProof="0" dirty="0">
                  <a:solidFill>
                    <a:srgbClr val="000000"/>
                  </a:solidFill>
                  <a:latin typeface="Calibri" panose="020F0502020204030204"/>
                </a:rPr>
                <a:t>Chimique</a:t>
              </a:r>
            </a:p>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kumimoji="0" lang="fr-FR" b="0" i="0" u="none" strike="noStrike" kern="0" cap="none" spc="0" normalizeH="0" baseline="0" noProof="0" dirty="0">
                  <a:ln>
                    <a:noFill/>
                  </a:ln>
                  <a:solidFill>
                    <a:srgbClr val="000000"/>
                  </a:solidFill>
                  <a:effectLst/>
                  <a:uLnTx/>
                  <a:uFillTx/>
                  <a:latin typeface="Calibri" panose="020F0502020204030204"/>
                </a:rPr>
                <a:t>E</a:t>
              </a:r>
              <a:r>
                <a:rPr lang="fr-FR" kern="0" noProof="0" dirty="0">
                  <a:solidFill>
                    <a:srgbClr val="000000"/>
                  </a:solidFill>
                  <a:latin typeface="Calibri" panose="020F0502020204030204"/>
                </a:rPr>
                <a:t>nzyme </a:t>
              </a:r>
            </a:p>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kumimoji="0" lang="fr-FR" b="0" i="0" u="none" strike="noStrike" kern="0" cap="none" spc="0" normalizeH="0" baseline="0" noProof="0" dirty="0">
                  <a:ln>
                    <a:noFill/>
                  </a:ln>
                  <a:solidFill>
                    <a:srgbClr val="000000"/>
                  </a:solidFill>
                  <a:effectLst/>
                  <a:uLnTx/>
                  <a:uFillTx/>
                  <a:latin typeface="Calibri" panose="020F0502020204030204"/>
                </a:rPr>
                <a:t>Nutriment</a:t>
              </a:r>
            </a:p>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lang="fr-FR" kern="0" noProof="0" dirty="0">
                  <a:solidFill>
                    <a:srgbClr val="000000"/>
                  </a:solidFill>
                  <a:latin typeface="Calibri" panose="020F0502020204030204"/>
                </a:rPr>
                <a:t>Aliment</a:t>
              </a:r>
            </a:p>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r>
                <a:rPr lang="fr-FR" kern="0" noProof="0" dirty="0">
                  <a:solidFill>
                    <a:srgbClr val="000000"/>
                  </a:solidFill>
                  <a:latin typeface="Calibri" panose="020F0502020204030204"/>
                </a:rPr>
                <a:t>Bol alimentaire /Chyme / chyle </a:t>
              </a:r>
            </a:p>
            <a:p>
              <a:pPr marL="287857" marR="0" lvl="0" indent="-296331" defTabSz="1219170" eaLnBrk="1" fontAlgn="auto" latinLnBrk="0" hangingPunct="1">
                <a:lnSpc>
                  <a:spcPct val="100000"/>
                </a:lnSpc>
                <a:spcBef>
                  <a:spcPts val="0"/>
                </a:spcBef>
                <a:spcAft>
                  <a:spcPts val="0"/>
                </a:spcAft>
                <a:buClr>
                  <a:srgbClr val="000000"/>
                </a:buClr>
                <a:buSzPts val="1100"/>
                <a:buFont typeface="Arial"/>
                <a:buChar char="•"/>
                <a:tabLst/>
                <a:defRPr sz="1800" b="0" i="0" u="none" strike="noStrike" kern="0" cap="none" spc="0" baseline="0">
                  <a:solidFill>
                    <a:srgbClr val="000000"/>
                  </a:solidFill>
                  <a:uFillTx/>
                </a:defRPr>
              </a:pPr>
              <a:endParaRPr kumimoji="0" lang="fr-FR" b="0" i="0" u="none" strike="noStrike" kern="0" cap="none" spc="0" normalizeH="0" baseline="0" noProof="0" dirty="0">
                <a:ln>
                  <a:noFill/>
                </a:ln>
                <a:solidFill>
                  <a:srgbClr val="000000"/>
                </a:solidFill>
                <a:effectLst/>
                <a:uLnTx/>
                <a:uFillTx/>
                <a:latin typeface="Calibri" panose="020F0502020204030204"/>
              </a:endParaRPr>
            </a:p>
          </p:txBody>
        </p:sp>
        <p:sp>
          <p:nvSpPr>
            <p:cNvPr id="44" name="Google Shape;2022;p176">
              <a:extLst>
                <a:ext uri="{FF2B5EF4-FFF2-40B4-BE49-F238E27FC236}">
                  <a16:creationId xmlns:a16="http://schemas.microsoft.com/office/drawing/2014/main" id="{89697EF0-CC3B-F967-8CA4-3B65E5305173}"/>
                </a:ext>
              </a:extLst>
            </p:cNvPr>
            <p:cNvSpPr txBox="1"/>
            <p:nvPr/>
          </p:nvSpPr>
          <p:spPr>
            <a:xfrm>
              <a:off x="579222" y="4014143"/>
              <a:ext cx="3615445" cy="336400"/>
            </a:xfrm>
            <a:prstGeom prst="rect">
              <a:avLst/>
            </a:prstGeom>
            <a:noFill/>
            <a:ln cap="flat">
              <a:noFill/>
            </a:ln>
          </p:spPr>
          <p:txBody>
            <a:bodyPr vert="horz" wrap="square" lIns="91427" tIns="45695" rIns="91427" bIns="45695" anchor="t" anchorCtr="0" compatLnSpc="1">
              <a:spAutoFit/>
            </a:bodyPr>
            <a:lstStyle/>
            <a:p>
              <a:pPr marL="285750" marR="0" lvl="0" indent="-285750" defTabSz="1219170" eaLnBrk="1" fontAlgn="auto" latinLnBrk="0" hangingPunct="1">
                <a:lnSpc>
                  <a:spcPct val="125000"/>
                </a:lnSpc>
                <a:spcBef>
                  <a:spcPts val="0"/>
                </a:spcBef>
                <a:spcAft>
                  <a:spcPts val="0"/>
                </a:spcAft>
                <a:buClr>
                  <a:srgbClr val="000000"/>
                </a:buClr>
                <a:buSzPts val="1100"/>
                <a:buFontTx/>
                <a:buChar char="-"/>
                <a:tabLst/>
                <a:defRPr sz="1800" b="0" i="0" u="none" strike="noStrike" kern="0" cap="none" spc="0" baseline="0">
                  <a:solidFill>
                    <a:srgbClr val="000000"/>
                  </a:solidFill>
                  <a:uFillTx/>
                </a:defRPr>
              </a:pPr>
              <a:endParaRPr kumimoji="0" lang="fr-FR" sz="2000" b="1" i="0" u="none" strike="noStrike" kern="0" cap="none" spc="-70" normalizeH="0" baseline="0" noProof="0" dirty="0">
                <a:ln>
                  <a:noFill/>
                </a:ln>
                <a:solidFill>
                  <a:srgbClr val="000000"/>
                </a:solidFill>
                <a:effectLst/>
                <a:uLnTx/>
                <a:uFillTx/>
                <a:latin typeface="Calibri" panose="020F0502020204030204"/>
              </a:endParaRPr>
            </a:p>
          </p:txBody>
        </p:sp>
        <p:cxnSp>
          <p:nvCxnSpPr>
            <p:cNvPr id="45" name="Google Shape;2023;p176">
              <a:extLst>
                <a:ext uri="{FF2B5EF4-FFF2-40B4-BE49-F238E27FC236}">
                  <a16:creationId xmlns:a16="http://schemas.microsoft.com/office/drawing/2014/main" id="{651FF069-A59D-2E9D-785E-878C9D700465}"/>
                </a:ext>
              </a:extLst>
            </p:cNvPr>
            <p:cNvCxnSpPr>
              <a:cxnSpLocks/>
              <a:stCxn id="7" idx="2"/>
              <a:endCxn id="37" idx="0"/>
            </p:cNvCxnSpPr>
            <p:nvPr/>
          </p:nvCxnSpPr>
          <p:spPr>
            <a:xfrm rot="5400000">
              <a:off x="3494172" y="3148454"/>
              <a:ext cx="773026" cy="920092"/>
            </a:xfrm>
            <a:prstGeom prst="bentConnector3">
              <a:avLst>
                <a:gd name="adj1" fmla="val 50000"/>
              </a:avLst>
            </a:prstGeom>
            <a:noFill/>
            <a:ln w="7150" cap="flat">
              <a:solidFill>
                <a:srgbClr val="54AFE9"/>
              </a:solidFill>
              <a:prstDash val="solid"/>
              <a:round/>
            </a:ln>
          </p:spPr>
        </p:cxnSp>
        <p:cxnSp>
          <p:nvCxnSpPr>
            <p:cNvPr id="49" name="Google Shape;2027;p176">
              <a:extLst>
                <a:ext uri="{FF2B5EF4-FFF2-40B4-BE49-F238E27FC236}">
                  <a16:creationId xmlns:a16="http://schemas.microsoft.com/office/drawing/2014/main" id="{2F763365-9284-AD60-DB38-2EA36B41EADE}"/>
                </a:ext>
              </a:extLst>
            </p:cNvPr>
            <p:cNvCxnSpPr>
              <a:cxnSpLocks/>
              <a:stCxn id="7" idx="1"/>
            </p:cNvCxnSpPr>
            <p:nvPr/>
          </p:nvCxnSpPr>
          <p:spPr>
            <a:xfrm>
              <a:off x="5830588" y="2743353"/>
              <a:ext cx="628238" cy="1407213"/>
            </a:xfrm>
            <a:prstGeom prst="bentConnector2">
              <a:avLst/>
            </a:prstGeom>
            <a:noFill/>
            <a:ln w="7150" cap="flat">
              <a:solidFill>
                <a:srgbClr val="54AFE9"/>
              </a:solidFill>
              <a:prstDash val="solid"/>
              <a:round/>
            </a:ln>
          </p:spPr>
        </p:cxnSp>
        <p:sp>
          <p:nvSpPr>
            <p:cNvPr id="50" name="Google Shape;2028;p176">
              <a:extLst>
                <a:ext uri="{FF2B5EF4-FFF2-40B4-BE49-F238E27FC236}">
                  <a16:creationId xmlns:a16="http://schemas.microsoft.com/office/drawing/2014/main" id="{68E7F4CD-D9DB-2DAC-0FCE-81943BF66405}"/>
                </a:ext>
              </a:extLst>
            </p:cNvPr>
            <p:cNvSpPr/>
            <p:nvPr/>
          </p:nvSpPr>
          <p:spPr>
            <a:xfrm>
              <a:off x="279385" y="1039998"/>
              <a:ext cx="8585230" cy="348454"/>
            </a:xfrm>
            <a:prstGeom prst="rect">
              <a:avLst/>
            </a:prstGeom>
            <a:solidFill>
              <a:srgbClr val="1D6FA9"/>
            </a:solidFill>
            <a:ln cap="flat">
              <a:solidFill>
                <a:srgbClr val="DCE6F2"/>
              </a:solidFill>
              <a:prstDash val="solid"/>
            </a:ln>
          </p:spPr>
          <p:txBody>
            <a:bodyPr vert="horz" wrap="square" lIns="91427" tIns="45695" rIns="91427" bIns="45695" anchor="ctr" anchorCtr="0" compatLnSpc="1">
              <a:noAutofit/>
            </a:bodyPr>
            <a:lstStyle/>
            <a:p>
              <a:pPr marL="0" marR="0" lvl="0" indent="0" defTabSz="121917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000" b="1"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MA CARTE LEXICALE</a:t>
              </a:r>
            </a:p>
          </p:txBody>
        </p:sp>
        <p:cxnSp>
          <p:nvCxnSpPr>
            <p:cNvPr id="54" name="Google Shape;2027;p176">
              <a:extLst>
                <a:ext uri="{FF2B5EF4-FFF2-40B4-BE49-F238E27FC236}">
                  <a16:creationId xmlns:a16="http://schemas.microsoft.com/office/drawing/2014/main" id="{3A8B4766-F876-4489-2CD8-52591F0B8CB8}"/>
                </a:ext>
              </a:extLst>
            </p:cNvPr>
            <p:cNvCxnSpPr>
              <a:cxnSpLocks/>
            </p:cNvCxnSpPr>
            <p:nvPr/>
          </p:nvCxnSpPr>
          <p:spPr>
            <a:xfrm rot="5400000" flipH="1" flipV="1">
              <a:off x="5779183" y="2112856"/>
              <a:ext cx="812104" cy="410631"/>
            </a:xfrm>
            <a:prstGeom prst="bentConnector3">
              <a:avLst>
                <a:gd name="adj1" fmla="val 99261"/>
              </a:avLst>
            </a:prstGeom>
            <a:noFill/>
            <a:ln w="7150" cap="flat">
              <a:solidFill>
                <a:srgbClr val="54AFE9"/>
              </a:solidFill>
              <a:prstDash val="solid"/>
              <a:round/>
            </a:ln>
          </p:spPr>
        </p:cxnSp>
      </p:grpSp>
      <p:sp>
        <p:nvSpPr>
          <p:cNvPr id="9" name="ZoneTexte 8">
            <a:extLst>
              <a:ext uri="{FF2B5EF4-FFF2-40B4-BE49-F238E27FC236}">
                <a16:creationId xmlns:a16="http://schemas.microsoft.com/office/drawing/2014/main" id="{7472EE95-64F5-7814-3ADC-F240544DC3AD}"/>
              </a:ext>
            </a:extLst>
          </p:cNvPr>
          <p:cNvSpPr txBox="1"/>
          <p:nvPr/>
        </p:nvSpPr>
        <p:spPr>
          <a:xfrm>
            <a:off x="931521" y="5497597"/>
            <a:ext cx="6094378" cy="400110"/>
          </a:xfrm>
          <a:prstGeom prst="rect">
            <a:avLst/>
          </a:prstGeom>
          <a:noFill/>
        </p:spPr>
        <p:txBody>
          <a:bodyPr wrap="square">
            <a:spAutoFit/>
          </a:bodyPr>
          <a:lstStyle/>
          <a:p>
            <a:r>
              <a:rPr lang="fr-FR" sz="2000" kern="0" noProof="0" dirty="0">
                <a:solidFill>
                  <a:srgbClr val="000000"/>
                </a:solidFill>
                <a:latin typeface="Calibri" panose="020F0502020204030204"/>
              </a:rPr>
              <a:t>La digestion mécanique facilite la digestion chimique</a:t>
            </a:r>
          </a:p>
        </p:txBody>
      </p:sp>
    </p:spTree>
    <p:extLst>
      <p:ext uri="{BB962C8B-B14F-4D97-AF65-F5344CB8AC3E}">
        <p14:creationId xmlns:p14="http://schemas.microsoft.com/office/powerpoint/2010/main" val="6085218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19508-8181-16DD-B1BF-ACE788E4BF0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E83FABB-2A66-C371-78CF-555BC47FDCCD}"/>
              </a:ext>
            </a:extLst>
          </p:cNvPr>
          <p:cNvSpPr>
            <a:spLocks noGrp="1"/>
          </p:cNvSpPr>
          <p:nvPr>
            <p:ph type="title"/>
          </p:nvPr>
        </p:nvSpPr>
        <p:spPr/>
        <p:txBody>
          <a:bodyPr/>
          <a:lstStyle/>
          <a:p>
            <a:r>
              <a:rPr lang="fr-FR" sz="1800" i="1" noProof="0" dirty="0">
                <a:solidFill>
                  <a:schemeClr val="tx1">
                    <a:lumMod val="50000"/>
                    <a:lumOff val="50000"/>
                  </a:schemeClr>
                </a:solidFill>
                <a:latin typeface="Calibri" panose="020F0502020204030204"/>
              </a:rPr>
              <a:t> C’est la fin de notre séance. N’oubliez pas de réviser votre leçon.</a:t>
            </a:r>
          </a:p>
        </p:txBody>
      </p:sp>
      <p:sp>
        <p:nvSpPr>
          <p:cNvPr id="4" name="Espace réservé du contenu 3">
            <a:extLst>
              <a:ext uri="{FF2B5EF4-FFF2-40B4-BE49-F238E27FC236}">
                <a16:creationId xmlns:a16="http://schemas.microsoft.com/office/drawing/2014/main" id="{6292E3E0-C9A7-842B-A7BD-C0569196BCB0}"/>
              </a:ext>
            </a:extLst>
          </p:cNvPr>
          <p:cNvSpPr>
            <a:spLocks noGrp="1"/>
          </p:cNvSpPr>
          <p:nvPr>
            <p:ph sz="quarter" idx="11"/>
          </p:nvPr>
        </p:nvSpPr>
        <p:spPr/>
        <p:txBody>
          <a:bodyPr/>
          <a:lstStyle/>
          <a:p>
            <a:r>
              <a:rPr lang="fr-FR" sz="1100" noProof="0" dirty="0">
                <a:solidFill>
                  <a:schemeClr val="tx1">
                    <a:lumMod val="50000"/>
                    <a:lumOff val="50000"/>
                  </a:schemeClr>
                </a:solidFill>
              </a:rPr>
              <a:t>L’enseignant incite les élèves à faire l’exercice à la maison, puis clôt la séance..</a:t>
            </a:r>
          </a:p>
        </p:txBody>
      </p:sp>
      <p:pic>
        <p:nvPicPr>
          <p:cNvPr id="3" name="Google Shape;1141;p76">
            <a:extLst>
              <a:ext uri="{FF2B5EF4-FFF2-40B4-BE49-F238E27FC236}">
                <a16:creationId xmlns:a16="http://schemas.microsoft.com/office/drawing/2014/main" id="{8AB5F802-6679-89FE-33B9-D7A03F37C863}"/>
              </a:ext>
            </a:extLst>
          </p:cNvPr>
          <p:cNvPicPr>
            <a:picLocks noChangeAspect="1"/>
          </p:cNvPicPr>
          <p:nvPr/>
        </p:nvPicPr>
        <p:blipFill>
          <a:blip r:embed="rId2">
            <a:alphaModFix/>
          </a:blip>
          <a:srcRect/>
          <a:stretch>
            <a:fillRect/>
          </a:stretch>
        </p:blipFill>
        <p:spPr>
          <a:xfrm>
            <a:off x="3696790" y="1435830"/>
            <a:ext cx="4798420" cy="4536947"/>
          </a:xfrm>
          <a:prstGeom prst="rect">
            <a:avLst/>
          </a:prstGeom>
          <a:noFill/>
          <a:ln cap="flat">
            <a:noFill/>
          </a:ln>
        </p:spPr>
      </p:pic>
    </p:spTree>
    <p:extLst>
      <p:ext uri="{BB962C8B-B14F-4D97-AF65-F5344CB8AC3E}">
        <p14:creationId xmlns:p14="http://schemas.microsoft.com/office/powerpoint/2010/main" val="27110117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noProof="0" dirty="0"/>
              <a:t>Le feedback ne doit pas être un jugement sur l’élève ni sur ses capacités</a:t>
            </a:r>
          </a:p>
          <a:p>
            <a:pPr algn="just"/>
            <a:r>
              <a:rPr lang="fr-FR" sz="1200" noProof="0" dirty="0"/>
              <a:t>Le feedback est une opportunité d’apprentissage pour les élèves en exploitant des erreurs ou de bonnes réponses</a:t>
            </a:r>
          </a:p>
          <a:p>
            <a:pPr algn="just"/>
            <a:r>
              <a:rPr lang="fr-FR" sz="1200" noProof="0" dirty="0"/>
              <a:t>Le feedback permet aux élèves d’être conscients des critères de réussite d’une tâche </a:t>
            </a:r>
          </a:p>
          <a:p>
            <a:pPr algn="just"/>
            <a:r>
              <a:rPr lang="fr-FR" sz="1200" noProof="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noProof="0" dirty="0"/>
              <a:t>Demander aux élèves de justifier leurs réponses et de verbaliser leur raisonnement</a:t>
            </a:r>
          </a:p>
          <a:p>
            <a:pPr algn="just"/>
            <a:r>
              <a:rPr lang="fr-FR" sz="1400" noProof="0" dirty="0"/>
              <a:t>Donner des feedbacks aux élèves de manière instantanée à chaque fois que l’occasion se présente (ne pas laisser passer des erreurs)</a:t>
            </a:r>
          </a:p>
          <a:p>
            <a:pPr algn="just"/>
            <a:r>
              <a:rPr lang="fr-FR" sz="1400" noProof="0" dirty="0"/>
              <a:t>Donner un feedback spécifique, détaillé et objectif aux élèves:</a:t>
            </a:r>
          </a:p>
          <a:p>
            <a:pPr lvl="1" algn="just">
              <a:buFont typeface="Wingdings" panose="05000000000000000000" pitchFamily="2" charset="2"/>
              <a:buChar char="ü"/>
            </a:pPr>
            <a:r>
              <a:rPr lang="fr-FR" sz="1400" noProof="0" dirty="0"/>
              <a:t>« Voici pourquoi c’est une bonne réponse »; « Voici ce que tu as bien fait … »</a:t>
            </a:r>
          </a:p>
          <a:p>
            <a:pPr lvl="1" algn="just">
              <a:buFont typeface="Wingdings" panose="05000000000000000000" pitchFamily="2" charset="2"/>
              <a:buChar char="ü"/>
            </a:pPr>
            <a:r>
              <a:rPr lang="fr-FR" sz="1400" noProof="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noProof="0" dirty="0"/>
              <a:t>Ne pas donner de feedback ou donner du feedback de manière occasionnelle seulement</a:t>
            </a:r>
          </a:p>
          <a:p>
            <a:pPr algn="just"/>
            <a:r>
              <a:rPr lang="fr-FR" sz="1400" noProof="0" dirty="0"/>
              <a:t>Donner un feedback générique sans préciser pourquoi: « Bien »; « C’est faux » ; « Excellent »</a:t>
            </a:r>
          </a:p>
          <a:p>
            <a:pPr algn="just"/>
            <a:r>
              <a:rPr lang="fr-FR" sz="1400" noProof="0" dirty="0"/>
              <a:t>Porter un jugement de valeur sur l’élève: « Tu es intelligent »; « Tu es paresseux »; …</a:t>
            </a:r>
          </a:p>
          <a:p>
            <a:pPr algn="just"/>
            <a:r>
              <a:rPr lang="fr-FR" sz="1400" noProof="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noProof="0" dirty="0">
                <a:solidFill>
                  <a:srgbClr val="000000"/>
                </a:solidFill>
                <a:sym typeface="Arial"/>
              </a:rPr>
              <a:t>« </a:t>
            </a:r>
            <a:r>
              <a:rPr lang="fr-FR" kern="0" noProof="0" dirty="0">
                <a:solidFill>
                  <a:srgbClr val="000000"/>
                </a:solidFill>
                <a:sym typeface="Arial"/>
                <a:hlinkClick r:id="rId2"/>
              </a:rPr>
              <a:t>Banque des pratiques pédagogiques efficaces </a:t>
            </a:r>
            <a:r>
              <a:rPr lang="fr-FR" kern="0" noProof="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r>
              <a:rPr lang="fr-FR" noProof="0" dirty="0"/>
              <a:t>10 min</a:t>
            </a:r>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r>
              <a:rPr lang="fr-FR" noProof="0" dirty="0"/>
              <a:t>10 min </a:t>
            </a:r>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r>
              <a:rPr lang="fr-FR" noProof="0" dirty="0"/>
              <a:t>10 min </a:t>
            </a:r>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r>
              <a:rPr lang="fr-FR" noProof="0" dirty="0"/>
              <a:t>10 min </a:t>
            </a:r>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r>
              <a:rPr lang="fr-FR" noProof="0" dirty="0"/>
              <a:t>10 min </a:t>
            </a:r>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r>
              <a:rPr lang="fr-FR" noProof="0" dirty="0"/>
              <a:t>05 min</a:t>
            </a:r>
          </a:p>
        </p:txBody>
      </p:sp>
    </p:spTree>
    <p:extLst>
      <p:ext uri="{BB962C8B-B14F-4D97-AF65-F5344CB8AC3E}">
        <p14:creationId xmlns:p14="http://schemas.microsoft.com/office/powerpoint/2010/main" val="1857701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fr-FR" noProof="0" dirty="0"/>
              <a:t>10 min</a:t>
            </a:r>
          </a:p>
        </p:txBody>
      </p:sp>
    </p:spTree>
    <p:extLst>
      <p:ext uri="{BB962C8B-B14F-4D97-AF65-F5344CB8AC3E}">
        <p14:creationId xmlns:p14="http://schemas.microsoft.com/office/powerpoint/2010/main" val="18713077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5837</TotalTime>
  <Words>2412</Words>
  <Application>Microsoft Office PowerPoint</Application>
  <PresentationFormat>Grand écran</PresentationFormat>
  <Paragraphs>405</Paragraphs>
  <Slides>68</Slides>
  <Notes>1</Notes>
  <HiddenSlides>5</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68</vt:i4>
      </vt:variant>
    </vt:vector>
  </HeadingPairs>
  <TitlesOfParts>
    <vt:vector size="76" baseType="lpstr">
      <vt:lpstr>Aptos</vt:lpstr>
      <vt:lpstr>Aptos Display</vt:lpstr>
      <vt:lpstr>Arial</vt:lpstr>
      <vt:lpstr>Calibri</vt:lpstr>
      <vt:lpstr>Dosis</vt:lpstr>
      <vt:lpstr>Georgia</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Parfait !!</vt:lpstr>
      <vt:lpstr>Voici une situation en classe. Que remarquez-vous ? Ce comportement est-il approprié ? Pourquoi ? Que faudrait-il améliorer ou changer ?</vt:lpstr>
      <vt:lpstr>C’est un mauvais comportement. L’élève n’est pas attentif.</vt:lpstr>
      <vt:lpstr>Voici le comportement attendu.</vt:lpstr>
      <vt:lpstr>Présentation PowerPoint</vt:lpstr>
      <vt:lpstr>L’enseignant contrôle les réalisations d’un échantillon d’élèves avant de passer à la correction au tableau.</vt:lpstr>
      <vt:lpstr>Commençons par voir comment vous imaginez notre appareil digestif جهازنا الهضمي. Observez les dessins ci-dessous de trois élèves 1, 2 et 3 de primaire (9 ans) . À votre avis, lequel des dessins est correcte ? </vt:lpstr>
      <vt:lpstr>Présentation PowerPoint</vt:lpstr>
      <vt:lpstr>Pour vous rappeler de l’organisation de l’appareil digestif, répondez à cette première question. </vt:lpstr>
      <vt:lpstr>Parfait ! Voici la réponse, le pancréas et le foie ne font pas partie de l’appareil digestif c-à-d; ils ne reçoivent pas d’alimentation.</vt:lpstr>
      <vt:lpstr>Voici une deuxième question.</vt:lpstr>
      <vt:lpstr>Parfait ! Il y a trois organes qui ne sont pas représentés : le pancréas, les glandes salivaires et le foie.</vt:lpstr>
      <vt:lpstr>Il ne suffit pas de connaitre les noms des organes de l’appareil digestif, mais il faut aussi connaitre comment ils sont organisés. </vt:lpstr>
      <vt:lpstr>Voici l’ordre des organes de l’appareil digestif.</vt:lpstr>
      <vt:lpstr>Présentation PowerPoint</vt:lpstr>
      <vt:lpstr>Observez l’image, que fait l’enfant ? Quel est le devenir de la pomme ? </vt:lpstr>
      <vt:lpstr>Présentation PowerPoint</vt:lpstr>
      <vt:lpstr>A la fin de cette séance, vous serez capables de :  </vt:lpstr>
      <vt:lpstr>Présentation PowerPoint</vt:lpstr>
      <vt:lpstr>Présentation PowerPoint</vt:lpstr>
      <vt:lpstr>Je commence par définir la digestion.</vt:lpstr>
      <vt:lpstr>Je précise aussi que la digestion se fait par deux actions : mécanique et chimique.</vt:lpstr>
      <vt:lpstr>Présentation PowerPoint</vt:lpstr>
      <vt:lpstr>Voici la tâche qu’on me demande de réaliser. On me donne un schéma concernant les étapes de la digestion. Et on me demande de le compléter en précisant l’action mécanique et chimique pour chaque étape et le résultat de la digestion.</vt:lpstr>
      <vt:lpstr>Je commence ma tâche par identifier les actions mécaniques et chimiques que subissent les aliments dans la bouche et leurs résultats. </vt:lpstr>
      <vt:lpstr>Ensuite, je précise ce qui se passe au niveau de l’œsophage. </vt:lpstr>
      <vt:lpstr>Maintenant voici la digestion mécanique et chimique qui se passe au niveau de l’estomac et son résultat.</vt:lpstr>
      <vt:lpstr>Ensuite j’identifie les actions mécaniques et chimiques dans l’intestin grêle.  </vt:lpstr>
      <vt:lpstr>Enfin, voici ce qui se passe dans le gros intestin.</vt:lpstr>
      <vt:lpstr>Récapitulons </vt:lpstr>
      <vt:lpstr>Présentation PowerPoint</vt:lpstr>
      <vt:lpstr>Répondez à la question suivante:</vt:lpstr>
      <vt:lpstr>Parfait ! La mastication se fait dans la bouche, le brassage se fait essentiellement dans la bouche et l’estomac.</vt:lpstr>
      <vt:lpstr>Observez le schéma de l’appareil digestif et répondez à la question.</vt:lpstr>
      <vt:lpstr>Le pancréas se relie à l’intestin grêle par une conduite.</vt:lpstr>
      <vt:lpstr>Répondez à la question suivante:</vt:lpstr>
      <vt:lpstr>Le foie ne reçois pas d’aliment mais son rôle dans la digestion est principal. Il sécrète la bile qui se déverse dans l’intestin grêle.</vt:lpstr>
      <vt:lpstr>Le schéma ci-dessous montre l’appareil digestif. Répondez à la question  suivante.</vt:lpstr>
      <vt:lpstr>Présentation PowerPoint</vt:lpstr>
      <vt:lpstr>Les aliments prennent des aspects différents le long du tube digestif. Répondez à la question ci-dessous. </vt:lpstr>
      <vt:lpstr>Le chyle est un mélange des enzymes et des aliments partiellement digérés. Les nutriments obtenus dans l’intestin grêle vont passer dans le sang. Le reste des aliments passe dans le gros intestin. </vt:lpstr>
      <vt:lpstr>Présentation PowerPoint</vt:lpstr>
      <vt:lpstr>Maintenant, vous allez travailler en binôme. Chacun prend 3 minutes pour réaliser l’activité de la page 7 sur le livret. Ensuite, vous comparez vos réponses en justifiant.</vt:lpstr>
      <vt:lpstr>Le temps est terminé. </vt:lpstr>
      <vt:lpstr>Correction.</vt:lpstr>
      <vt:lpstr>Présentation PowerPoint</vt:lpstr>
      <vt:lpstr>Maintenant, vous allez travailler chacun pour soi; prenez l’activité de la page 8 sur le livret.</vt:lpstr>
      <vt:lpstr>Le temps est terminé. </vt:lpstr>
      <vt:lpstr>Correction.</vt:lpstr>
      <vt:lpstr>Prenez la correction sur vos livrets.</vt:lpstr>
      <vt:lpstr>Présentation PowerPoint</vt:lpstr>
      <vt:lpstr>Qui peut me dire ce que nous avons appris aujourd’hui? </vt:lpstr>
      <vt:lpstr>Avant de finir, faisons un petit résumé ensemble ! Alors, qui peut me rappeler ce qu’on a appris?</vt:lpstr>
      <vt:lpstr>Pour identifier les étapes de la digestion et leurs résultats chez l’Homme, je dois: </vt:lpstr>
      <vt:lpstr>Et on termine par cette carte lexicale.</vt:lpstr>
      <vt:lpstr> 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ahmed el annaoui</cp:lastModifiedBy>
  <cp:revision>346</cp:revision>
  <dcterms:created xsi:type="dcterms:W3CDTF">2025-11-03T10:55:47Z</dcterms:created>
  <dcterms:modified xsi:type="dcterms:W3CDTF">2026-01-30T23:18:47Z</dcterms:modified>
</cp:coreProperties>
</file>