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308" r:id="rId2"/>
    <p:sldId id="288" r:id="rId3"/>
    <p:sldId id="289" r:id="rId4"/>
    <p:sldId id="286" r:id="rId5"/>
    <p:sldId id="313" r:id="rId6"/>
    <p:sldId id="264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57" r:id="rId15"/>
    <p:sldId id="266" r:id="rId16"/>
    <p:sldId id="285" r:id="rId17"/>
    <p:sldId id="295" r:id="rId18"/>
    <p:sldId id="267" r:id="rId19"/>
    <p:sldId id="296" r:id="rId20"/>
    <p:sldId id="314" r:id="rId21"/>
    <p:sldId id="315" r:id="rId22"/>
    <p:sldId id="317" r:id="rId23"/>
    <p:sldId id="318" r:id="rId24"/>
    <p:sldId id="356" r:id="rId25"/>
    <p:sldId id="357" r:id="rId26"/>
    <p:sldId id="297" r:id="rId27"/>
    <p:sldId id="270" r:id="rId28"/>
    <p:sldId id="287" r:id="rId29"/>
    <p:sldId id="320" r:id="rId30"/>
    <p:sldId id="321" r:id="rId31"/>
    <p:sldId id="358" r:id="rId32"/>
    <p:sldId id="322" r:id="rId33"/>
    <p:sldId id="298" r:id="rId34"/>
    <p:sldId id="323" r:id="rId35"/>
    <p:sldId id="324" r:id="rId36"/>
    <p:sldId id="326" r:id="rId37"/>
    <p:sldId id="327" r:id="rId38"/>
    <p:sldId id="350" r:id="rId39"/>
    <p:sldId id="351" r:id="rId40"/>
    <p:sldId id="352" r:id="rId41"/>
    <p:sldId id="329" r:id="rId42"/>
    <p:sldId id="299" r:id="rId43"/>
    <p:sldId id="330" r:id="rId44"/>
    <p:sldId id="331" r:id="rId45"/>
    <p:sldId id="332" r:id="rId46"/>
    <p:sldId id="333" r:id="rId47"/>
    <p:sldId id="353" r:id="rId48"/>
    <p:sldId id="354" r:id="rId49"/>
    <p:sldId id="300" r:id="rId50"/>
    <p:sldId id="339" r:id="rId51"/>
    <p:sldId id="334" r:id="rId52"/>
    <p:sldId id="280" r:id="rId53"/>
    <p:sldId id="335" r:id="rId54"/>
    <p:sldId id="355" r:id="rId55"/>
    <p:sldId id="336" r:id="rId56"/>
    <p:sldId id="338" r:id="rId57"/>
    <p:sldId id="303" r:id="rId58"/>
    <p:sldId id="345" r:id="rId59"/>
    <p:sldId id="340" r:id="rId60"/>
    <p:sldId id="302" r:id="rId61"/>
    <p:sldId id="341" r:id="rId62"/>
    <p:sldId id="342" r:id="rId63"/>
    <p:sldId id="343" r:id="rId64"/>
    <p:sldId id="344" r:id="rId65"/>
    <p:sldId id="305" r:id="rId66"/>
    <p:sldId id="262" r:id="rId67"/>
    <p:sldId id="346" r:id="rId68"/>
    <p:sldId id="347" r:id="rId69"/>
    <p:sldId id="348" r:id="rId70"/>
    <p:sldId id="349" r:id="rId71"/>
    <p:sldId id="291" r:id="rId7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313"/>
            <p14:sldId id="264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  <p14:sldId id="257"/>
            <p14:sldId id="266"/>
            <p14:sldId id="285"/>
          </p14:sldIdLst>
        </p14:section>
        <p14:section name="Contrôle des cahiers" id="{D246771F-C8AA-4F75-BAD7-8024CAB55D79}">
          <p14:sldIdLst>
            <p14:sldId id="295"/>
            <p14:sldId id="267"/>
          </p14:sldIdLst>
        </p14:section>
        <p14:section name="Activation des prérequis" id="{8E8D053C-3AAA-4FF0-9D84-FCA59ECBA887}">
          <p14:sldIdLst>
            <p14:sldId id="296"/>
            <p14:sldId id="314"/>
            <p14:sldId id="315"/>
            <p14:sldId id="317"/>
            <p14:sldId id="318"/>
            <p14:sldId id="356"/>
            <p14:sldId id="357"/>
            <p14:sldId id="297"/>
          </p14:sldIdLst>
        </p14:section>
        <p14:section name="Déclaration de l’objectif" id="{096B6BF6-20D6-43DE-B358-982838B98259}">
          <p14:sldIdLst>
            <p14:sldId id="270"/>
            <p14:sldId id="287"/>
            <p14:sldId id="320"/>
            <p14:sldId id="321"/>
            <p14:sldId id="358"/>
            <p14:sldId id="322"/>
          </p14:sldIdLst>
        </p14:section>
        <p14:section name="Modelage" id="{6D007598-4F88-4283-9E36-970C44D688AD}">
          <p14:sldIdLst>
            <p14:sldId id="298"/>
            <p14:sldId id="323"/>
            <p14:sldId id="324"/>
            <p14:sldId id="326"/>
            <p14:sldId id="327"/>
            <p14:sldId id="350"/>
            <p14:sldId id="351"/>
            <p14:sldId id="352"/>
            <p14:sldId id="329"/>
          </p14:sldIdLst>
        </p14:section>
        <p14:section name="Pratique collective" id="{CF34AB29-930A-422C-8BB3-41EE66488593}">
          <p14:sldIdLst>
            <p14:sldId id="299"/>
            <p14:sldId id="330"/>
            <p14:sldId id="331"/>
            <p14:sldId id="332"/>
            <p14:sldId id="333"/>
            <p14:sldId id="353"/>
            <p14:sldId id="354"/>
          </p14:sldIdLst>
        </p14:section>
        <p14:section name="Pratique en binôme" id="{B5D45BF5-6276-4DCA-B0C6-B46ADF983B36}">
          <p14:sldIdLst>
            <p14:sldId id="300"/>
            <p14:sldId id="339"/>
            <p14:sldId id="334"/>
            <p14:sldId id="280"/>
            <p14:sldId id="335"/>
            <p14:sldId id="355"/>
            <p14:sldId id="336"/>
            <p14:sldId id="338"/>
          </p14:sldIdLst>
        </p14:section>
        <p14:section name="Pratique autonome" id="{89211873-F649-4A72-AB32-DC4F4703E8C4}">
          <p14:sldIdLst>
            <p14:sldId id="303"/>
            <p14:sldId id="345"/>
            <p14:sldId id="340"/>
            <p14:sldId id="302"/>
            <p14:sldId id="341"/>
            <p14:sldId id="342"/>
            <p14:sldId id="343"/>
            <p14:sldId id="344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348"/>
            <p14:sldId id="349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37A40"/>
    <a:srgbClr val="156082"/>
    <a:srgbClr val="1D6FA9"/>
    <a:srgbClr val="DCEAF7"/>
    <a:srgbClr val="7F7F7F"/>
    <a:srgbClr val="F19D19"/>
    <a:srgbClr val="DCE6F2"/>
    <a:srgbClr val="C8F5E8"/>
    <a:srgbClr val="E0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CFD65-A772-47B3-B382-D4F78D99C0C8}" type="doc">
      <dgm:prSet loTypeId="urn:microsoft.com/office/officeart/2011/layout/TabList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fr-FR"/>
        </a:p>
      </dgm:t>
    </dgm:pt>
    <dgm:pt modelId="{D7B7711E-39E7-4018-B78C-C86CBE3972B1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1D2467-C337-42A1-AF69-BE73F2DC30CB}" type="parTrans" cxnId="{00C84011-FC00-412B-940A-4C77729D70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CB385C-DF0B-406D-840A-01FD5152F1C3}" type="sibTrans" cxnId="{00C84011-FC00-412B-940A-4C77729D70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BC094C-74BF-46C5-B603-EF9B91477D3D}">
      <dgm:prSet phldrT="[Text]" phldr="0"/>
      <dgm:spPr/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Cycle de carbone</a:t>
          </a:r>
        </a:p>
      </dgm:t>
    </dgm:pt>
    <dgm:pt modelId="{38C6B405-0A10-4BD6-81EF-7B0577E3AA8A}" type="parTrans" cxnId="{1CF4A4AE-963E-43AC-83D2-6F322249474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8B089B-D848-4EDE-84F6-6ED2906D761D}" type="sibTrans" cxnId="{1CF4A4AE-963E-43AC-83D2-6F322249474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E09850-777A-444C-A3B1-64569149C4C7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Apprendre mes définitions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57B211-FE06-4B77-A82B-A62D9E4F2AC4}" type="parTrans" cxnId="{E20B3967-6BBE-40FE-88D6-B50DF23CFA2D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1F8A12-7A0B-49D8-9508-84769D9B944D}" type="sibTrans" cxnId="{E20B3967-6BBE-40FE-88D6-B50DF23CFA2D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109B04-68A0-442A-85B2-A7129634A8CB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9F2EE05-9A5D-4B1B-801A-E1E14D1C1AFA}" type="parTrans" cxnId="{9DD51845-F8AA-4B74-B630-5C69EDC3194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47A967-0CEE-47C7-836A-91955C1778C3}" type="sibTrans" cxnId="{9DD51845-F8AA-4B74-B630-5C69EDC3194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C9EA6F-BF8C-46E0-9BEA-02847017EC7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MA" spc="-80" dirty="0">
              <a:latin typeface="+mj-lt"/>
            </a:rPr>
            <a:t>Combustion, Respiration, Décomposition, Photosynthèse , Dissolution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B76AF6-B0C5-4D1B-BE9F-7B15200F2320}" type="parTrans" cxnId="{36258A4D-693A-486A-A244-A6B28E638EB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2B9250-8148-4C9E-B390-A3CC298A0B57}" type="sibTrans" cxnId="{36258A4D-693A-486A-A244-A6B28E638EB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1737C4-FFC7-4E4B-90A3-FCCF04EAD0D1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Retenir le lexique de la séance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B6C88C-0F42-49E4-B906-23F62C4F84DA}" type="parTrans" cxnId="{17722F36-9243-4F09-B3DB-31F56EDBB5F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44C8F8-9D01-41E8-B3C9-E1F331C63312}" type="sibTrans" cxnId="{17722F36-9243-4F09-B3DB-31F56EDBB5F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B8183A-092E-4129-8770-01758BEC1766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CAAA4A-96C9-4C6D-8DA3-01459FD87B24}" type="parTrans" cxnId="{B9F4BF42-135F-40B9-B3D7-6455E350035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8740CF-E228-47D7-8DAD-48AC6DF54C59}" type="sibTrans" cxnId="{B9F4BF42-135F-40B9-B3D7-6455E350035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A927C8-D1EF-47B3-967B-31BEF980766F}">
      <dgm:prSet phldrT="[Text]" phldr="0"/>
      <dgm:spPr/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Page 41 et 42</a:t>
          </a:r>
        </a:p>
      </dgm:t>
    </dgm:pt>
    <dgm:pt modelId="{FFD6C87C-AC70-4012-A7FD-41A562C04A31}" type="parTrans" cxnId="{E1276A3D-497D-4DED-A312-04FE159290B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730B12-F467-4679-9F0F-B261DC9765EF}" type="sibTrans" cxnId="{E1276A3D-497D-4DED-A312-04FE159290B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A4D158-8912-4FA8-AE97-B9FF0E8C3028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Refaire l’activité xxx en utilisant les étapes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2F57DA-4E2F-40DA-B454-E9EDC18F13AD}" type="parTrans" cxnId="{91703C54-BD3B-4CE0-9332-AA960F62F46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F42C88-B2D8-4785-90B9-7A1DB085DA62}" type="sibTrans" cxnId="{91703C54-BD3B-4CE0-9332-AA960F62F46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D159C7-D15F-4847-BCE5-B8D800FB1D92}" type="pres">
      <dgm:prSet presAssocID="{514CFD65-A772-47B3-B382-D4F78D99C0C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6A04B582-39DE-4727-9D46-D1B6DE4A23C1}" type="pres">
      <dgm:prSet presAssocID="{D7B7711E-39E7-4018-B78C-C86CBE3972B1}" presName="composite" presStyleCnt="0"/>
      <dgm:spPr/>
    </dgm:pt>
    <dgm:pt modelId="{AB43D25B-EDCC-4DFE-A164-4C9047376CC9}" type="pres">
      <dgm:prSet presAssocID="{D7B7711E-39E7-4018-B78C-C86CBE3972B1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ECC314B8-406F-46DF-944C-0E15CE12FEE7}" type="pres">
      <dgm:prSet presAssocID="{D7B7711E-39E7-4018-B78C-C86CBE3972B1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A174BD6-33BB-40BF-AC3A-552EB068B6D5}" type="pres">
      <dgm:prSet presAssocID="{D7B7711E-39E7-4018-B78C-C86CBE3972B1}" presName="Accent" presStyleLbl="parChTrans1D1" presStyleIdx="0" presStyleCnt="3"/>
      <dgm:spPr/>
    </dgm:pt>
    <dgm:pt modelId="{6563CF42-5B11-4995-A3ED-D2CDDC34CDC5}" type="pres">
      <dgm:prSet presAssocID="{D7B7711E-39E7-4018-B78C-C86CBE3972B1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698FC4C4-154E-4927-84EA-DBEAA364C33C}" type="pres">
      <dgm:prSet presAssocID="{91CB385C-DF0B-406D-840A-01FD5152F1C3}" presName="sibTrans" presStyleCnt="0"/>
      <dgm:spPr/>
    </dgm:pt>
    <dgm:pt modelId="{B7390BD4-73FF-4DC5-AC98-C0B9CC2A6C0E}" type="pres">
      <dgm:prSet presAssocID="{94109B04-68A0-442A-85B2-A7129634A8CB}" presName="composite" presStyleCnt="0"/>
      <dgm:spPr/>
    </dgm:pt>
    <dgm:pt modelId="{62973AFB-992E-41E2-9F4B-F0C91B6ECB54}" type="pres">
      <dgm:prSet presAssocID="{94109B04-68A0-442A-85B2-A7129634A8CB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F970AC3D-160A-4F01-8EAF-D4EC7C19B6FA}" type="pres">
      <dgm:prSet presAssocID="{94109B04-68A0-442A-85B2-A7129634A8CB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EC286BA4-78EC-42EA-BC20-28F72E475EEA}" type="pres">
      <dgm:prSet presAssocID="{94109B04-68A0-442A-85B2-A7129634A8CB}" presName="Accent" presStyleLbl="parChTrans1D1" presStyleIdx="1" presStyleCnt="3"/>
      <dgm:spPr/>
    </dgm:pt>
    <dgm:pt modelId="{EBCF0C60-8565-4C23-BE3D-7D51351D95AD}" type="pres">
      <dgm:prSet presAssocID="{94109B04-68A0-442A-85B2-A7129634A8CB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4279AF78-C966-460B-9B9A-F645B18CB3B3}" type="pres">
      <dgm:prSet presAssocID="{6A47A967-0CEE-47C7-836A-91955C1778C3}" presName="sibTrans" presStyleCnt="0"/>
      <dgm:spPr/>
    </dgm:pt>
    <dgm:pt modelId="{FF1B9056-D9EB-4D01-9F4E-1B4C9F0C9513}" type="pres">
      <dgm:prSet presAssocID="{7BB8183A-092E-4129-8770-01758BEC1766}" presName="composite" presStyleCnt="0"/>
      <dgm:spPr/>
    </dgm:pt>
    <dgm:pt modelId="{D0A11068-9BF3-455A-9E4F-1276EC2DF865}" type="pres">
      <dgm:prSet presAssocID="{7BB8183A-092E-4129-8770-01758BEC176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01E50A8B-74E2-4984-8C29-2A1EFD1207D5}" type="pres">
      <dgm:prSet presAssocID="{7BB8183A-092E-4129-8770-01758BEC176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FC06E57-23BA-4392-A9F2-459BDE6CDB35}" type="pres">
      <dgm:prSet presAssocID="{7BB8183A-092E-4129-8770-01758BEC1766}" presName="Accent" presStyleLbl="parChTrans1D1" presStyleIdx="2" presStyleCnt="3"/>
      <dgm:spPr/>
    </dgm:pt>
    <dgm:pt modelId="{13430577-5669-4A9A-844C-C01291BF9F0C}" type="pres">
      <dgm:prSet presAssocID="{7BB8183A-092E-4129-8770-01758BEC176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00C84011-FC00-412B-940A-4C77729D7010}" srcId="{514CFD65-A772-47B3-B382-D4F78D99C0C8}" destId="{D7B7711E-39E7-4018-B78C-C86CBE3972B1}" srcOrd="0" destOrd="0" parTransId="{D31D2467-C337-42A1-AF69-BE73F2DC30CB}" sibTransId="{91CB385C-DF0B-406D-840A-01FD5152F1C3}"/>
    <dgm:cxn modelId="{F2D43213-65FB-48C5-BE3C-C06BD774FD1F}" type="presOf" srcId="{AEA927C8-D1EF-47B3-967B-31BEF980766F}" destId="{D0A11068-9BF3-455A-9E4F-1276EC2DF865}" srcOrd="0" destOrd="0" presId="urn:microsoft.com/office/officeart/2011/layout/TabList"/>
    <dgm:cxn modelId="{6ABB4A19-680C-4056-8DC5-F3D5E873A3E3}" type="presOf" srcId="{D7B7711E-39E7-4018-B78C-C86CBE3972B1}" destId="{ECC314B8-406F-46DF-944C-0E15CE12FEE7}" srcOrd="0" destOrd="0" presId="urn:microsoft.com/office/officeart/2011/layout/TabList"/>
    <dgm:cxn modelId="{17722F36-9243-4F09-B3DB-31F56EDBB5F0}" srcId="{94109B04-68A0-442A-85B2-A7129634A8CB}" destId="{671737C4-FFC7-4E4B-90A3-FCCF04EAD0D1}" srcOrd="1" destOrd="0" parTransId="{18B6C88C-0F42-49E4-B906-23F62C4F84DA}" sibTransId="{A944C8F8-9D01-41E8-B3C9-E1F331C63312}"/>
    <dgm:cxn modelId="{6319E339-C980-4919-99B9-9D7588BC956E}" type="presOf" srcId="{7BB8183A-092E-4129-8770-01758BEC1766}" destId="{01E50A8B-74E2-4984-8C29-2A1EFD1207D5}" srcOrd="0" destOrd="0" presId="urn:microsoft.com/office/officeart/2011/layout/TabList"/>
    <dgm:cxn modelId="{7A6AB53A-8017-45E0-8217-BFAEACDFE62C}" type="presOf" srcId="{671737C4-FFC7-4E4B-90A3-FCCF04EAD0D1}" destId="{EBCF0C60-8565-4C23-BE3D-7D51351D95AD}" srcOrd="0" destOrd="0" presId="urn:microsoft.com/office/officeart/2011/layout/TabList"/>
    <dgm:cxn modelId="{E1276A3D-497D-4DED-A312-04FE159290B4}" srcId="{7BB8183A-092E-4129-8770-01758BEC1766}" destId="{AEA927C8-D1EF-47B3-967B-31BEF980766F}" srcOrd="0" destOrd="0" parTransId="{FFD6C87C-AC70-4012-A7FD-41A562C04A31}" sibTransId="{53730B12-F467-4679-9F0F-B261DC9765EF}"/>
    <dgm:cxn modelId="{EBED473E-4FB6-4C5A-90EE-5B84B95DBBE3}" type="presOf" srcId="{94109B04-68A0-442A-85B2-A7129634A8CB}" destId="{F970AC3D-160A-4F01-8EAF-D4EC7C19B6FA}" srcOrd="0" destOrd="0" presId="urn:microsoft.com/office/officeart/2011/layout/TabList"/>
    <dgm:cxn modelId="{6697985F-6C77-4DDE-87F5-F9E9F4623473}" type="presOf" srcId="{3EBC094C-74BF-46C5-B603-EF9B91477D3D}" destId="{AB43D25B-EDCC-4DFE-A164-4C9047376CC9}" srcOrd="0" destOrd="0" presId="urn:microsoft.com/office/officeart/2011/layout/TabList"/>
    <dgm:cxn modelId="{B9F4BF42-135F-40B9-B3D7-6455E3500354}" srcId="{514CFD65-A772-47B3-B382-D4F78D99C0C8}" destId="{7BB8183A-092E-4129-8770-01758BEC1766}" srcOrd="2" destOrd="0" parTransId="{C1CAAA4A-96C9-4C6D-8DA3-01459FD87B24}" sibTransId="{768740CF-E228-47D7-8DAD-48AC6DF54C59}"/>
    <dgm:cxn modelId="{9DD51845-F8AA-4B74-B630-5C69EDC3194E}" srcId="{514CFD65-A772-47B3-B382-D4F78D99C0C8}" destId="{94109B04-68A0-442A-85B2-A7129634A8CB}" srcOrd="1" destOrd="0" parTransId="{59F2EE05-9A5D-4B1B-801A-E1E14D1C1AFA}" sibTransId="{6A47A967-0CEE-47C7-836A-91955C1778C3}"/>
    <dgm:cxn modelId="{E20B3967-6BBE-40FE-88D6-B50DF23CFA2D}" srcId="{D7B7711E-39E7-4018-B78C-C86CBE3972B1}" destId="{9CE09850-777A-444C-A3B1-64569149C4C7}" srcOrd="1" destOrd="0" parTransId="{7857B211-FE06-4B77-A82B-A62D9E4F2AC4}" sibTransId="{B01F8A12-7A0B-49D8-9508-84769D9B944D}"/>
    <dgm:cxn modelId="{36258A4D-693A-486A-A244-A6B28E638EB2}" srcId="{94109B04-68A0-442A-85B2-A7129634A8CB}" destId="{F1C9EA6F-BF8C-46E0-9BEA-02847017EC77}" srcOrd="0" destOrd="0" parTransId="{BCB76AF6-B0C5-4D1B-BE9F-7B15200F2320}" sibTransId="{792B9250-8148-4C9E-B390-A3CC298A0B57}"/>
    <dgm:cxn modelId="{91703C54-BD3B-4CE0-9332-AA960F62F466}" srcId="{7BB8183A-092E-4129-8770-01758BEC1766}" destId="{1EA4D158-8912-4FA8-AE97-B9FF0E8C3028}" srcOrd="1" destOrd="0" parTransId="{AC2F57DA-4E2F-40DA-B454-E9EDC18F13AD}" sibTransId="{C8F42C88-B2D8-4785-90B9-7A1DB085DA62}"/>
    <dgm:cxn modelId="{2E3F6959-4F16-4356-BE32-F76298E3174A}" type="presOf" srcId="{1EA4D158-8912-4FA8-AE97-B9FF0E8C3028}" destId="{13430577-5669-4A9A-844C-C01291BF9F0C}" srcOrd="0" destOrd="0" presId="urn:microsoft.com/office/officeart/2011/layout/TabList"/>
    <dgm:cxn modelId="{ED996D9B-2898-4EE1-BFEB-8F057196C42D}" type="presOf" srcId="{9CE09850-777A-444C-A3B1-64569149C4C7}" destId="{6563CF42-5B11-4995-A3ED-D2CDDC34CDC5}" srcOrd="0" destOrd="0" presId="urn:microsoft.com/office/officeart/2011/layout/TabList"/>
    <dgm:cxn modelId="{C49093AA-861A-413D-9103-9CF87451318C}" type="presOf" srcId="{514CFD65-A772-47B3-B382-D4F78D99C0C8}" destId="{EDD159C7-D15F-4847-BCE5-B8D800FB1D92}" srcOrd="0" destOrd="0" presId="urn:microsoft.com/office/officeart/2011/layout/TabList"/>
    <dgm:cxn modelId="{1CF4A4AE-963E-43AC-83D2-6F3222494748}" srcId="{D7B7711E-39E7-4018-B78C-C86CBE3972B1}" destId="{3EBC094C-74BF-46C5-B603-EF9B91477D3D}" srcOrd="0" destOrd="0" parTransId="{38C6B405-0A10-4BD6-81EF-7B0577E3AA8A}" sibTransId="{128B089B-D848-4EDE-84F6-6ED2906D761D}"/>
    <dgm:cxn modelId="{7133D8FF-ACD6-4475-83CB-63236F1A3C49}" type="presOf" srcId="{F1C9EA6F-BF8C-46E0-9BEA-02847017EC77}" destId="{62973AFB-992E-41E2-9F4B-F0C91B6ECB54}" srcOrd="0" destOrd="0" presId="urn:microsoft.com/office/officeart/2011/layout/TabList"/>
    <dgm:cxn modelId="{FEEB8784-442F-4AC8-B8DD-F4C1CAE271DC}" type="presParOf" srcId="{EDD159C7-D15F-4847-BCE5-B8D800FB1D92}" destId="{6A04B582-39DE-4727-9D46-D1B6DE4A23C1}" srcOrd="0" destOrd="0" presId="urn:microsoft.com/office/officeart/2011/layout/TabList"/>
    <dgm:cxn modelId="{D9F6696E-B38B-4638-82E7-F8A16D65F836}" type="presParOf" srcId="{6A04B582-39DE-4727-9D46-D1B6DE4A23C1}" destId="{AB43D25B-EDCC-4DFE-A164-4C9047376CC9}" srcOrd="0" destOrd="0" presId="urn:microsoft.com/office/officeart/2011/layout/TabList"/>
    <dgm:cxn modelId="{2F5096DB-BFFB-4BE1-A6C6-BBF4BF7FAFB5}" type="presParOf" srcId="{6A04B582-39DE-4727-9D46-D1B6DE4A23C1}" destId="{ECC314B8-406F-46DF-944C-0E15CE12FEE7}" srcOrd="1" destOrd="0" presId="urn:microsoft.com/office/officeart/2011/layout/TabList"/>
    <dgm:cxn modelId="{CA6CE2A0-104A-4961-B519-2BC725DEE377}" type="presParOf" srcId="{6A04B582-39DE-4727-9D46-D1B6DE4A23C1}" destId="{0A174BD6-33BB-40BF-AC3A-552EB068B6D5}" srcOrd="2" destOrd="0" presId="urn:microsoft.com/office/officeart/2011/layout/TabList"/>
    <dgm:cxn modelId="{8B842212-CC7D-486B-98C0-694AB267E0FC}" type="presParOf" srcId="{EDD159C7-D15F-4847-BCE5-B8D800FB1D92}" destId="{6563CF42-5B11-4995-A3ED-D2CDDC34CDC5}" srcOrd="1" destOrd="0" presId="urn:microsoft.com/office/officeart/2011/layout/TabList"/>
    <dgm:cxn modelId="{56506A55-C065-441F-85BB-9D1B3C36C363}" type="presParOf" srcId="{EDD159C7-D15F-4847-BCE5-B8D800FB1D92}" destId="{698FC4C4-154E-4927-84EA-DBEAA364C33C}" srcOrd="2" destOrd="0" presId="urn:microsoft.com/office/officeart/2011/layout/TabList"/>
    <dgm:cxn modelId="{DA489C02-3439-4991-A4FA-D895470EF412}" type="presParOf" srcId="{EDD159C7-D15F-4847-BCE5-B8D800FB1D92}" destId="{B7390BD4-73FF-4DC5-AC98-C0B9CC2A6C0E}" srcOrd="3" destOrd="0" presId="urn:microsoft.com/office/officeart/2011/layout/TabList"/>
    <dgm:cxn modelId="{FA019FD6-14C6-4A31-97AC-B4BE12C90108}" type="presParOf" srcId="{B7390BD4-73FF-4DC5-AC98-C0B9CC2A6C0E}" destId="{62973AFB-992E-41E2-9F4B-F0C91B6ECB54}" srcOrd="0" destOrd="0" presId="urn:microsoft.com/office/officeart/2011/layout/TabList"/>
    <dgm:cxn modelId="{F250FD6F-D870-4CA7-9C56-1CC172E93D6D}" type="presParOf" srcId="{B7390BD4-73FF-4DC5-AC98-C0B9CC2A6C0E}" destId="{F970AC3D-160A-4F01-8EAF-D4EC7C19B6FA}" srcOrd="1" destOrd="0" presId="urn:microsoft.com/office/officeart/2011/layout/TabList"/>
    <dgm:cxn modelId="{E884A2D9-86BD-4E4A-86AE-FCFA1746B83D}" type="presParOf" srcId="{B7390BD4-73FF-4DC5-AC98-C0B9CC2A6C0E}" destId="{EC286BA4-78EC-42EA-BC20-28F72E475EEA}" srcOrd="2" destOrd="0" presId="urn:microsoft.com/office/officeart/2011/layout/TabList"/>
    <dgm:cxn modelId="{919A17A1-5107-4BB4-9C6C-0648EDAB21FC}" type="presParOf" srcId="{EDD159C7-D15F-4847-BCE5-B8D800FB1D92}" destId="{EBCF0C60-8565-4C23-BE3D-7D51351D95AD}" srcOrd="4" destOrd="0" presId="urn:microsoft.com/office/officeart/2011/layout/TabList"/>
    <dgm:cxn modelId="{7E3579BA-6331-4DDF-BD82-2EF29202E8F6}" type="presParOf" srcId="{EDD159C7-D15F-4847-BCE5-B8D800FB1D92}" destId="{4279AF78-C966-460B-9B9A-F645B18CB3B3}" srcOrd="5" destOrd="0" presId="urn:microsoft.com/office/officeart/2011/layout/TabList"/>
    <dgm:cxn modelId="{1D68C973-F7DF-4F15-A04A-903A1FFB6F00}" type="presParOf" srcId="{EDD159C7-D15F-4847-BCE5-B8D800FB1D92}" destId="{FF1B9056-D9EB-4D01-9F4E-1B4C9F0C9513}" srcOrd="6" destOrd="0" presId="urn:microsoft.com/office/officeart/2011/layout/TabList"/>
    <dgm:cxn modelId="{A97C6C2B-14FD-4247-A653-90C28855A61F}" type="presParOf" srcId="{FF1B9056-D9EB-4D01-9F4E-1B4C9F0C9513}" destId="{D0A11068-9BF3-455A-9E4F-1276EC2DF865}" srcOrd="0" destOrd="0" presId="urn:microsoft.com/office/officeart/2011/layout/TabList"/>
    <dgm:cxn modelId="{BADBE23B-DE77-4776-A614-7FAA9AA36137}" type="presParOf" srcId="{FF1B9056-D9EB-4D01-9F4E-1B4C9F0C9513}" destId="{01E50A8B-74E2-4984-8C29-2A1EFD1207D5}" srcOrd="1" destOrd="0" presId="urn:microsoft.com/office/officeart/2011/layout/TabList"/>
    <dgm:cxn modelId="{805933E2-E648-4739-B497-DEA62BBB7BE4}" type="presParOf" srcId="{FF1B9056-D9EB-4D01-9F4E-1B4C9F0C9513}" destId="{AFC06E57-23BA-4392-A9F2-459BDE6CDB35}" srcOrd="2" destOrd="0" presId="urn:microsoft.com/office/officeart/2011/layout/TabList"/>
    <dgm:cxn modelId="{CC0673B6-60F9-47A4-9502-81E92F13D705}" type="presParOf" srcId="{EDD159C7-D15F-4847-BCE5-B8D800FB1D92}" destId="{13430577-5669-4A9A-844C-C01291BF9F0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06E57-23BA-4392-A9F2-459BDE6CDB35}">
      <dsp:nvSpPr>
        <dsp:cNvPr id="0" name=""/>
        <dsp:cNvSpPr/>
      </dsp:nvSpPr>
      <dsp:spPr>
        <a:xfrm>
          <a:off x="0" y="3484766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86BA4-78EC-42EA-BC20-28F72E475EEA}">
      <dsp:nvSpPr>
        <dsp:cNvPr id="0" name=""/>
        <dsp:cNvSpPr/>
      </dsp:nvSpPr>
      <dsp:spPr>
        <a:xfrm>
          <a:off x="0" y="1988004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74BD6-33BB-40BF-AC3A-552EB068B6D5}">
      <dsp:nvSpPr>
        <dsp:cNvPr id="0" name=""/>
        <dsp:cNvSpPr/>
      </dsp:nvSpPr>
      <dsp:spPr>
        <a:xfrm>
          <a:off x="0" y="491241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3D25B-EDCC-4DFE-A164-4C9047376CC9}">
      <dsp:nvSpPr>
        <dsp:cNvPr id="0" name=""/>
        <dsp:cNvSpPr/>
      </dsp:nvSpPr>
      <dsp:spPr>
        <a:xfrm>
          <a:off x="2113279" y="547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Calibri" panose="020F0502020204030204" pitchFamily="34" charset="0"/>
              <a:cs typeface="Calibri" panose="020F0502020204030204" pitchFamily="34" charset="0"/>
            </a:rPr>
            <a:t>Cycle de carbone</a:t>
          </a:r>
        </a:p>
      </dsp:txBody>
      <dsp:txXfrm>
        <a:off x="2113279" y="547"/>
        <a:ext cx="6014720" cy="490693"/>
      </dsp:txXfrm>
    </dsp:sp>
    <dsp:sp modelId="{ECC314B8-406F-46DF-944C-0E15CE12FEE7}">
      <dsp:nvSpPr>
        <dsp:cNvPr id="0" name=""/>
        <dsp:cNvSpPr/>
      </dsp:nvSpPr>
      <dsp:spPr>
        <a:xfrm>
          <a:off x="0" y="547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24505"/>
        <a:ext cx="2065364" cy="466735"/>
      </dsp:txXfrm>
    </dsp:sp>
    <dsp:sp modelId="{6563CF42-5B11-4995-A3ED-D2CDDC34CDC5}">
      <dsp:nvSpPr>
        <dsp:cNvPr id="0" name=""/>
        <dsp:cNvSpPr/>
      </dsp:nvSpPr>
      <dsp:spPr>
        <a:xfrm>
          <a:off x="0" y="491241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Apprendre mes définitions</a:t>
          </a:r>
          <a:endParaRPr lang="fr-FR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91241"/>
        <a:ext cx="8128000" cy="981534"/>
      </dsp:txXfrm>
    </dsp:sp>
    <dsp:sp modelId="{62973AFB-992E-41E2-9F4B-F0C91B6ECB54}">
      <dsp:nvSpPr>
        <dsp:cNvPr id="0" name=""/>
        <dsp:cNvSpPr/>
      </dsp:nvSpPr>
      <dsp:spPr>
        <a:xfrm>
          <a:off x="2113279" y="1497310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MA" sz="1800" kern="1200" spc="-80" dirty="0">
              <a:latin typeface="+mj-lt"/>
            </a:rPr>
            <a:t>Combustion, Respiration, Décomposition, Photosynthèse , Dissolution</a:t>
          </a:r>
          <a:endParaRPr lang="fr-FR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13279" y="1497310"/>
        <a:ext cx="6014720" cy="490693"/>
      </dsp:txXfrm>
    </dsp:sp>
    <dsp:sp modelId="{F970AC3D-160A-4F01-8EAF-D4EC7C19B6FA}">
      <dsp:nvSpPr>
        <dsp:cNvPr id="0" name=""/>
        <dsp:cNvSpPr/>
      </dsp:nvSpPr>
      <dsp:spPr>
        <a:xfrm>
          <a:off x="0" y="1497310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-227502"/>
                <a:satOff val="4255"/>
                <a:lumOff val="135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227502"/>
                <a:satOff val="4255"/>
                <a:lumOff val="135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227502"/>
                <a:satOff val="4255"/>
                <a:lumOff val="135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-227502"/>
              <a:satOff val="4255"/>
              <a:lumOff val="1356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1521268"/>
        <a:ext cx="2065364" cy="466735"/>
      </dsp:txXfrm>
    </dsp:sp>
    <dsp:sp modelId="{EBCF0C60-8565-4C23-BE3D-7D51351D95AD}">
      <dsp:nvSpPr>
        <dsp:cNvPr id="0" name=""/>
        <dsp:cNvSpPr/>
      </dsp:nvSpPr>
      <dsp:spPr>
        <a:xfrm>
          <a:off x="0" y="1988004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14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Retenir le lexique de la séance</a:t>
          </a:r>
          <a:endParaRPr lang="fr-FR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988004"/>
        <a:ext cx="8128000" cy="981534"/>
      </dsp:txXfrm>
    </dsp:sp>
    <dsp:sp modelId="{D0A11068-9BF3-455A-9E4F-1276EC2DF865}">
      <dsp:nvSpPr>
        <dsp:cNvPr id="0" name=""/>
        <dsp:cNvSpPr/>
      </dsp:nvSpPr>
      <dsp:spPr>
        <a:xfrm>
          <a:off x="2113279" y="2994073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Calibri" panose="020F0502020204030204" pitchFamily="34" charset="0"/>
              <a:cs typeface="Calibri" panose="020F0502020204030204" pitchFamily="34" charset="0"/>
            </a:rPr>
            <a:t>Page 41 et 42</a:t>
          </a:r>
        </a:p>
      </dsp:txBody>
      <dsp:txXfrm>
        <a:off x="2113279" y="2994073"/>
        <a:ext cx="6014720" cy="490693"/>
      </dsp:txXfrm>
    </dsp:sp>
    <dsp:sp modelId="{01E50A8B-74E2-4984-8C29-2A1EFD1207D5}">
      <dsp:nvSpPr>
        <dsp:cNvPr id="0" name=""/>
        <dsp:cNvSpPr/>
      </dsp:nvSpPr>
      <dsp:spPr>
        <a:xfrm>
          <a:off x="0" y="2994073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-455004"/>
                <a:satOff val="8510"/>
                <a:lumOff val="271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455004"/>
                <a:satOff val="8510"/>
                <a:lumOff val="271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455004"/>
                <a:satOff val="8510"/>
                <a:lumOff val="271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-455004"/>
              <a:satOff val="8510"/>
              <a:lumOff val="2712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3018031"/>
        <a:ext cx="2065364" cy="466735"/>
      </dsp:txXfrm>
    </dsp:sp>
    <dsp:sp modelId="{13430577-5669-4A9A-844C-C01291BF9F0C}">
      <dsp:nvSpPr>
        <dsp:cNvPr id="0" name=""/>
        <dsp:cNvSpPr/>
      </dsp:nvSpPr>
      <dsp:spPr>
        <a:xfrm>
          <a:off x="0" y="3484766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14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Refaire l’activité xxx en utilisant les étapes</a:t>
          </a:r>
          <a:endParaRPr lang="fr-FR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484766"/>
        <a:ext cx="8128000" cy="981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.sv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702" r:id="rId31"/>
    <p:sldLayoutId id="2147483700" r:id="rId32"/>
    <p:sldLayoutId id="2147483701" r:id="rId33"/>
    <p:sldLayoutId id="2147483682" r:id="rId34"/>
    <p:sldLayoutId id="2147483683" r:id="rId35"/>
    <p:sldLayoutId id="2147483653" r:id="rId36"/>
    <p:sldLayoutId id="2147483654" r:id="rId37"/>
    <p:sldLayoutId id="2147483655" r:id="rId38"/>
    <p:sldLayoutId id="2147483656" r:id="rId39"/>
    <p:sldLayoutId id="2147483657" r:id="rId40"/>
    <p:sldLayoutId id="2147483658" r:id="rId41"/>
    <p:sldLayoutId id="2147483659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.png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82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png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lnSpc>
                <a:spcPts val="2569"/>
              </a:lnSpc>
            </a:pPr>
            <a:r>
              <a:rPr lang="fr-FR" dirty="0">
                <a:solidFill>
                  <a:schemeClr val="bg1"/>
                </a:solidFill>
              </a:rPr>
              <a:t>Cycles et flux de l’énergie dans l’écosystème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Chapitre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dirty="0"/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fr-FR" sz="1650" dirty="0"/>
              <a:t>Décrire les processus impliqués dans le cycle de carbone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/>
      </p:pic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461D43B-D27F-6B4C-55EF-F443D42B8E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E77C276-F0A3-A18A-C489-AD9758540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6582" y="1308064"/>
            <a:ext cx="10321200" cy="554400"/>
          </a:xfrm>
        </p:spPr>
        <p:txBody>
          <a:bodyPr/>
          <a:lstStyle/>
          <a:p>
            <a:r>
              <a:rPr lang="fr-FR" dirty="0"/>
              <a:t>Chapitre 3: Cycles et flux de l’énergie dans l’écosystème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9BBD26F-04C0-DCB9-B22C-B99A28DF68B4}"/>
              </a:ext>
            </a:extLst>
          </p:cNvPr>
          <p:cNvSpPr txBox="1">
            <a:spLocks/>
          </p:cNvSpPr>
          <p:nvPr/>
        </p:nvSpPr>
        <p:spPr>
          <a:xfrm>
            <a:off x="1356725" y="2120323"/>
            <a:ext cx="9898732" cy="494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Séquence 1: Echange de la matière et de l’énergie entre le vivant et son environnement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8ACA37F-0807-406F-DF1D-2AE09685BF58}"/>
              </a:ext>
            </a:extLst>
          </p:cNvPr>
          <p:cNvSpPr txBox="1">
            <a:spLocks/>
          </p:cNvSpPr>
          <p:nvPr/>
        </p:nvSpPr>
        <p:spPr>
          <a:xfrm>
            <a:off x="1702674" y="4682780"/>
            <a:ext cx="1227600" cy="73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Tâche 1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3C7B9BEF-7227-2A5C-4550-DE70E575B724}"/>
              </a:ext>
            </a:extLst>
          </p:cNvPr>
          <p:cNvSpPr txBox="1">
            <a:spLocks/>
          </p:cNvSpPr>
          <p:nvPr/>
        </p:nvSpPr>
        <p:spPr>
          <a:xfrm>
            <a:off x="3108939" y="4682937"/>
            <a:ext cx="8183344" cy="73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Décrire les processus impliqués dans le cycle de carbone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B0BDDC9-EE3E-D886-FB1E-FB25A110F2F7}"/>
              </a:ext>
            </a:extLst>
          </p:cNvPr>
          <p:cNvSpPr txBox="1">
            <a:spLocks/>
          </p:cNvSpPr>
          <p:nvPr/>
        </p:nvSpPr>
        <p:spPr>
          <a:xfrm>
            <a:off x="1356725" y="3992994"/>
            <a:ext cx="9898732" cy="494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Séquence 3: Êtres vivants et cycles dans un écosystème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3F5ACCA-5A7F-4419-4C4B-622DCD169227}"/>
              </a:ext>
            </a:extLst>
          </p:cNvPr>
          <p:cNvSpPr txBox="1">
            <a:spLocks/>
          </p:cNvSpPr>
          <p:nvPr/>
        </p:nvSpPr>
        <p:spPr>
          <a:xfrm>
            <a:off x="1683624" y="5612420"/>
            <a:ext cx="1227600" cy="73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bg2">
                    <a:lumMod val="50000"/>
                  </a:schemeClr>
                </a:solidFill>
              </a:rPr>
              <a:t>Tâche 2</a:t>
            </a:r>
            <a:endParaRPr lang="fr-F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B2D8B66-7216-0DB1-872F-4B5A412F1312}"/>
              </a:ext>
            </a:extLst>
          </p:cNvPr>
          <p:cNvSpPr txBox="1">
            <a:spLocks/>
          </p:cNvSpPr>
          <p:nvPr/>
        </p:nvSpPr>
        <p:spPr>
          <a:xfrm>
            <a:off x="3128831" y="5612577"/>
            <a:ext cx="8144401" cy="73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Décrire les processus impliqués dans le cycle de l’oxygène</a:t>
            </a:r>
          </a:p>
        </p:txBody>
      </p:sp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9E0430F8-F7AC-041B-6848-77DF6C2ED76C}"/>
              </a:ext>
            </a:extLst>
          </p:cNvPr>
          <p:cNvSpPr/>
          <p:nvPr/>
        </p:nvSpPr>
        <p:spPr>
          <a:xfrm>
            <a:off x="1524010" y="4545144"/>
            <a:ext cx="9898732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3" name="Image 2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4ECBF14E-013C-E299-06D2-FBBE51A48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00" y="2717804"/>
            <a:ext cx="11195262" cy="971999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185C3DC-A030-3B13-575A-58C133187F0C}"/>
              </a:ext>
            </a:extLst>
          </p:cNvPr>
          <p:cNvSpPr txBox="1">
            <a:spLocks/>
          </p:cNvSpPr>
          <p:nvPr/>
        </p:nvSpPr>
        <p:spPr>
          <a:xfrm>
            <a:off x="1356725" y="3025271"/>
            <a:ext cx="9898732" cy="494546"/>
          </a:xfrm>
          <a:prstGeom prst="rect">
            <a:avLst/>
          </a:prstGeom>
          <a:solidFill>
            <a:srgbClr val="1D6FA9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Séquence 2: Transfert de la matière et flux de l’énergie dans l’écosystème</a:t>
            </a:r>
          </a:p>
        </p:txBody>
      </p:sp>
    </p:spTree>
    <p:extLst>
      <p:ext uri="{BB962C8B-B14F-4D97-AF65-F5344CB8AC3E}">
        <p14:creationId xmlns:p14="http://schemas.microsoft.com/office/powerpoint/2010/main" val="70717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80F06A-5030-D822-0894-393CC7B73A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Décrire les processus impliqués dans le cycle de carbone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60B52-7B72-E873-7872-D598B1D3B0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Cycle de Carbone</a:t>
            </a:r>
          </a:p>
          <a:p>
            <a:r>
              <a:rPr lang="en-US" dirty="0"/>
              <a:t>Respiration</a:t>
            </a:r>
          </a:p>
          <a:p>
            <a:r>
              <a:rPr lang="en-US" dirty="0"/>
              <a:t>Photosynthèse      </a:t>
            </a:r>
            <a:r>
              <a:rPr lang="en-US" dirty="0">
                <a:sym typeface="Symbol" panose="05050102010706020507" pitchFamily="18" charset="2"/>
              </a:rPr>
              <a:t> Dissolution </a:t>
            </a:r>
            <a:endParaRPr lang="en-US" dirty="0"/>
          </a:p>
          <a:p>
            <a:r>
              <a:rPr lang="en-US" dirty="0"/>
              <a:t>Combustion           </a:t>
            </a:r>
            <a:r>
              <a:rPr lang="en-US" dirty="0">
                <a:sym typeface="Symbol" panose="05050102010706020507" pitchFamily="18" charset="2"/>
              </a:rPr>
              <a:t> Decomposition 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522DE79-DC0C-BC53-9A0A-70CDFE189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Extraire des informations à partir d’un document</a:t>
            </a:r>
          </a:p>
          <a:p>
            <a:r>
              <a:rPr lang="fr-FR" b="1" dirty="0"/>
              <a:t>Les outils (par exemple: carte lexicale…)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Cycle de carbone - Carte lexicale - Fiche technique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E53B0EF-C5DD-8354-2318-327C35E4E6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b="1" dirty="0"/>
              <a:t>Pendant le feedback, attirer l’attention des élèves sur les erreurs fréquentes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Respiration chez les plantes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998E5D7-7C7B-E544-E19E-3AFAD5E2E15E}"/>
              </a:ext>
            </a:extLst>
          </p:cNvPr>
          <p:cNvSpPr txBox="1">
            <a:spLocks/>
          </p:cNvSpPr>
          <p:nvPr/>
        </p:nvSpPr>
        <p:spPr>
          <a:xfrm>
            <a:off x="2385724" y="1091908"/>
            <a:ext cx="9463104" cy="1071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A6D50817-4DAE-1A9C-254D-75EE4A1216ED}"/>
              </a:ext>
            </a:extLst>
          </p:cNvPr>
          <p:cNvSpPr txBox="1">
            <a:spLocks/>
          </p:cNvSpPr>
          <p:nvPr/>
        </p:nvSpPr>
        <p:spPr>
          <a:xfrm>
            <a:off x="2388252" y="3613581"/>
            <a:ext cx="9478724" cy="1734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266B8BF-4696-6159-7A94-8C938B68BD24}"/>
              </a:ext>
            </a:extLst>
          </p:cNvPr>
          <p:cNvSpPr txBox="1">
            <a:spLocks/>
          </p:cNvSpPr>
          <p:nvPr/>
        </p:nvSpPr>
        <p:spPr>
          <a:xfrm>
            <a:off x="2405462" y="5595720"/>
            <a:ext cx="9478724" cy="977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dirty="0"/>
              <a:t>Le feedback ne doit pas être un jugement sur l’élève ni sur ses capacités</a:t>
            </a:r>
          </a:p>
          <a:p>
            <a:pPr algn="just"/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dirty="0"/>
              <a:t>Demander aux élèves de justifier leurs réponses et de verbaliser leur raisonnement</a:t>
            </a:r>
          </a:p>
          <a:p>
            <a:pPr algn="just"/>
            <a:r>
              <a:rPr lang="fr-FR" sz="1400" dirty="0"/>
              <a:t>Donner des feedback aux élèves de manière instantanée à chaque fois que l’occasion se présente (ne pas laisser passer des erreurs)</a:t>
            </a:r>
          </a:p>
          <a:p>
            <a:pPr algn="just"/>
            <a:r>
              <a:rPr lang="fr-FR" sz="140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dirty="0"/>
              <a:t>Ne pas donner de feedback ou donner du feedback de manière occasionnelle seulement</a:t>
            </a:r>
          </a:p>
          <a:p>
            <a:pPr algn="just"/>
            <a:r>
              <a:rPr lang="fr-FR" sz="140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9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9F98256E-5527-DC36-48D6-418FD8A63E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1174;p113">
            <a:extLst>
              <a:ext uri="{FF2B5EF4-FFF2-40B4-BE49-F238E27FC236}">
                <a16:creationId xmlns:a16="http://schemas.microsoft.com/office/drawing/2014/main" id="{730133DB-1135-1E01-7978-D36D960887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rgbClr val="AEABAB"/>
              </a:solidFill>
            </a:endParaRPr>
          </a:p>
        </p:txBody>
      </p:sp>
      <p:pic>
        <p:nvPicPr>
          <p:cNvPr id="9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0539993E-512D-55A5-D681-31356781B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1174;p113">
            <a:extLst>
              <a:ext uri="{FF2B5EF4-FFF2-40B4-BE49-F238E27FC236}">
                <a16:creationId xmlns:a16="http://schemas.microsoft.com/office/drawing/2014/main" id="{59FEE208-2B5A-6403-1725-A52EA619F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251DD0-AFBA-78FA-88A3-99DEA1591817}"/>
              </a:ext>
            </a:extLst>
          </p:cNvPr>
          <p:cNvSpPr txBox="1"/>
          <p:nvPr/>
        </p:nvSpPr>
        <p:spPr>
          <a:xfrm>
            <a:off x="1468611" y="4077885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participe activement.</a:t>
            </a:r>
          </a:p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lève la main pour participer</a:t>
            </a:r>
            <a:endParaRPr lang="fr-FR" sz="1200" dirty="0"/>
          </a:p>
        </p:txBody>
      </p:sp>
      <p:sp>
        <p:nvSpPr>
          <p:cNvPr id="4" name="Google Shape;1186;p114">
            <a:extLst>
              <a:ext uri="{FF2B5EF4-FFF2-40B4-BE49-F238E27FC236}">
                <a16:creationId xmlns:a16="http://schemas.microsoft.com/office/drawing/2014/main" id="{BA912C29-713E-AEE3-8DAC-6D0BEE26707E}"/>
              </a:ext>
            </a:extLst>
          </p:cNvPr>
          <p:cNvSpPr txBox="1"/>
          <p:nvPr/>
        </p:nvSpPr>
        <p:spPr>
          <a:xfrm>
            <a:off x="7350558" y="4077885"/>
            <a:ext cx="4400362" cy="9002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l’enseignant parle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d’autres camarades répondent à l’enseignant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9EE0F-7BF8-0933-E140-43035A87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une situation en classe. Que remarquez-vous ? Ce comportement est-il approprié ? Pourquoi ? Que faudrait-il améliorer ou changer ?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2EDA7-2AA9-F227-251C-248049C377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AEABAB"/>
                </a:solidFill>
              </a:rPr>
              <a:t>Demander à 3 élèves au hasard en justifiant leurs réponses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1663B590-049D-FBC5-115B-76383C1CE6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2" descr="Lever la main - Icônes mains et gestes gratuites">
            <a:extLst>
              <a:ext uri="{FF2B5EF4-FFF2-40B4-BE49-F238E27FC236}">
                <a16:creationId xmlns:a16="http://schemas.microsoft.com/office/drawing/2014/main" id="{9E68E381-F390-CFAD-1EA5-DD3C65B47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71E9D15B-3288-1418-8C55-D2D79C3AB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877" y="1264658"/>
            <a:ext cx="4900247" cy="40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7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736DF-44D0-3B99-F897-8CD91D8AD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A38871-8CE2-E490-1DB3-76FEDC726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kern="0" dirty="0">
                <a:solidFill>
                  <a:srgbClr val="000000"/>
                </a:solidFill>
                <a:ea typeface="Calibri" panose="020F0502020204030204" pitchFamily="34" charset="0"/>
                <a:sym typeface="Arial"/>
              </a:rPr>
              <a:t>C’est un mauvais comportement. L’élève n’est pas attentif.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A74BA-AD66-0C46-FC08-81F7652E93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rgbClr val="AEABAB"/>
              </a:solidFill>
            </a:endParaRP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F37BA870-5E81-76EE-1DF9-963D8885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10" name="ZoneTexte 10">
            <a:extLst>
              <a:ext uri="{FF2B5EF4-FFF2-40B4-BE49-F238E27FC236}">
                <a16:creationId xmlns:a16="http://schemas.microsoft.com/office/drawing/2014/main" id="{11F69D1D-4E87-AB30-D67D-E31013DC38CE}"/>
              </a:ext>
            </a:extLst>
          </p:cNvPr>
          <p:cNvSpPr txBox="1"/>
          <p:nvPr/>
        </p:nvSpPr>
        <p:spPr>
          <a:xfrm>
            <a:off x="3483763" y="5585777"/>
            <a:ext cx="6847353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L'élève est distrait pendant l'explication : il regarde ailleurs et ne prête pas attention à l'enseignant.</a:t>
            </a: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04E7B0AF-C820-9B74-222E-D3EF51839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877" y="1264658"/>
            <a:ext cx="4900247" cy="40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28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EE50-4919-109A-9103-ADEE1E98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kern="0" dirty="0">
                <a:solidFill>
                  <a:srgbClr val="000000"/>
                </a:solidFill>
                <a:ea typeface="Calibri" panose="020F0502020204030204" pitchFamily="34" charset="0"/>
                <a:sym typeface="Arial"/>
              </a:rPr>
              <a:t>Voici le comportement attendu</a:t>
            </a:r>
            <a:endParaRPr lang="fr-F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FC5FB-D0D2-0BEC-71D3-B8AA939D5F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7AF1E7-AFBE-5E1F-1C5A-C784A9256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667" y="1508086"/>
            <a:ext cx="4864456" cy="40305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97DCE9-10BF-C515-7002-3F9C70EF8331}"/>
              </a:ext>
            </a:extLst>
          </p:cNvPr>
          <p:cNvSpPr txBox="1"/>
          <p:nvPr/>
        </p:nvSpPr>
        <p:spPr>
          <a:xfrm>
            <a:off x="3473565" y="5694597"/>
            <a:ext cx="52806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reconcentration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passe aussi par le corps. Changer de posture envoie un signal d'alerte au cerveau pour l'inciter à écouter.</a:t>
            </a:r>
          </a:p>
        </p:txBody>
      </p:sp>
    </p:spTree>
    <p:extLst>
      <p:ext uri="{BB962C8B-B14F-4D97-AF65-F5344CB8AC3E}">
        <p14:creationId xmlns:p14="http://schemas.microsoft.com/office/powerpoint/2010/main" val="3539049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9CD532-0E3B-0905-4DBC-441E9874D0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552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36B910D-CB41-E278-94EC-BF24EC7B8D5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85E4A41-1064-F24C-023F-22A5E29EA9B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AA6584-8557-0CE2-085A-8632A12501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4" name="Image 3" descr="Une image contenant texte, capture d’écran, Page web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D5A4D861-4D8E-4E56-AB68-97D31C648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1063409"/>
            <a:ext cx="3622456" cy="5061581"/>
          </a:xfrm>
          <a:prstGeom prst="rect">
            <a:avLst/>
          </a:prstGeom>
        </p:spPr>
      </p:pic>
      <p:pic>
        <p:nvPicPr>
          <p:cNvPr id="9" name="Image 8" descr="Une image contenant texte, capture d’écran, Page web, logiciel&#10;&#10;Le contenu généré par l’IA peut être incorrect.">
            <a:extLst>
              <a:ext uri="{FF2B5EF4-FFF2-40B4-BE49-F238E27FC236}">
                <a16:creationId xmlns:a16="http://schemas.microsoft.com/office/drawing/2014/main" id="{80B68330-F4ED-5848-158B-90F525000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681" y="1126800"/>
            <a:ext cx="3573801" cy="4934797"/>
          </a:xfrm>
          <a:prstGeom prst="rect">
            <a:avLst/>
          </a:prstGeom>
        </p:spPr>
      </p:pic>
      <p:pic>
        <p:nvPicPr>
          <p:cNvPr id="6" name="Image 5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B6C19318-A117-7C53-F796-10B264014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440" y="1063410"/>
            <a:ext cx="3891708" cy="499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Pour commencer, nous allons nous rappeler les éléments nécessaires à la photosynthèse.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chaque numéro avec la lettre correspondante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8672C7E-BCDA-5AFA-CCDA-D26F136B0A53}"/>
              </a:ext>
            </a:extLst>
          </p:cNvPr>
          <p:cNvSpPr txBox="1"/>
          <p:nvPr/>
        </p:nvSpPr>
        <p:spPr>
          <a:xfrm>
            <a:off x="663724" y="1628433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éléments nécessaires à la photosynthèse sont: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9BF6BE0-4D0F-2A47-47BC-03E6C1D536B4}"/>
              </a:ext>
            </a:extLst>
          </p:cNvPr>
          <p:cNvSpPr/>
          <p:nvPr/>
        </p:nvSpPr>
        <p:spPr>
          <a:xfrm>
            <a:off x="870695" y="2376588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fr-MA" sz="22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714D47-9A77-FCC5-3BBD-464E007F9D31}"/>
              </a:ext>
            </a:extLst>
          </p:cNvPr>
          <p:cNvSpPr/>
          <p:nvPr/>
        </p:nvSpPr>
        <p:spPr>
          <a:xfrm>
            <a:off x="870694" y="3757851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eau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ACAA60-A6C0-DFDD-B32C-B2DDEF57CF59}"/>
              </a:ext>
            </a:extLst>
          </p:cNvPr>
          <p:cNvSpPr/>
          <p:nvPr/>
        </p:nvSpPr>
        <p:spPr>
          <a:xfrm>
            <a:off x="870693" y="5239008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lumière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2ECC6C1-C913-A2A2-93A2-5B3FE60B3F7B}"/>
              </a:ext>
            </a:extLst>
          </p:cNvPr>
          <p:cNvSpPr/>
          <p:nvPr/>
        </p:nvSpPr>
        <p:spPr>
          <a:xfrm>
            <a:off x="3932133" y="2371794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fr-MA" sz="23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8C83C37-DCCE-C91B-6E3F-F03D58C50D20}"/>
              </a:ext>
            </a:extLst>
          </p:cNvPr>
          <p:cNvSpPr/>
          <p:nvPr/>
        </p:nvSpPr>
        <p:spPr>
          <a:xfrm>
            <a:off x="3932133" y="3815975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sucre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1F2B94A-BBA7-7A9B-D40C-ABCF716CB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283" y="2068288"/>
            <a:ext cx="4121509" cy="42524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2B2DBA-9DA5-E14D-E171-BCB3D92CE933}"/>
              </a:ext>
            </a:extLst>
          </p:cNvPr>
          <p:cNvSpPr txBox="1"/>
          <p:nvPr/>
        </p:nvSpPr>
        <p:spPr>
          <a:xfrm>
            <a:off x="598409" y="1019121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Choisissez les bonnes réponses.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2DB28-C0D0-A7E6-BA86-9514ED4ED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D2AC0-C9AC-D6AB-6F4C-A240D863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Les éléments nécessaires à la photosynthèse sont: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6AA572-DDFF-69BB-05E5-B854253ED06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passer au tableau.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8EA9D28-5129-D356-F32E-034C4227D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72" y="201859"/>
            <a:ext cx="648055" cy="64805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D88B18-F668-9DE3-4239-FC612CD9B940}"/>
              </a:ext>
            </a:extLst>
          </p:cNvPr>
          <p:cNvSpPr/>
          <p:nvPr/>
        </p:nvSpPr>
        <p:spPr>
          <a:xfrm>
            <a:off x="1018053" y="2460937"/>
            <a:ext cx="1927997" cy="637902"/>
          </a:xfrm>
          <a:prstGeom prst="roundRect">
            <a:avLst/>
          </a:prstGeom>
          <a:solidFill>
            <a:srgbClr val="0273B4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fr-MA" sz="2200" b="0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0FCED6-2192-B38A-1280-2C43A176C088}"/>
              </a:ext>
            </a:extLst>
          </p:cNvPr>
          <p:cNvSpPr/>
          <p:nvPr/>
        </p:nvSpPr>
        <p:spPr>
          <a:xfrm>
            <a:off x="4168003" y="2754980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fr-MA" sz="23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963B7FA-4012-0FFA-A869-2BF969091D4C}"/>
              </a:ext>
            </a:extLst>
          </p:cNvPr>
          <p:cNvSpPr/>
          <p:nvPr/>
        </p:nvSpPr>
        <p:spPr>
          <a:xfrm>
            <a:off x="1018050" y="4005567"/>
            <a:ext cx="1927997" cy="637902"/>
          </a:xfrm>
          <a:prstGeom prst="roundRect">
            <a:avLst/>
          </a:prstGeom>
          <a:solidFill>
            <a:srgbClr val="0273B4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L’eau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1DF1564-4D98-9A4D-FACB-4D07738E7962}"/>
              </a:ext>
            </a:extLst>
          </p:cNvPr>
          <p:cNvSpPr/>
          <p:nvPr/>
        </p:nvSpPr>
        <p:spPr>
          <a:xfrm>
            <a:off x="4168002" y="4294816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sucre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C6949A3-FF72-E957-0525-96DD4C5098FE}"/>
              </a:ext>
            </a:extLst>
          </p:cNvPr>
          <p:cNvSpPr/>
          <p:nvPr/>
        </p:nvSpPr>
        <p:spPr>
          <a:xfrm>
            <a:off x="1018051" y="5393626"/>
            <a:ext cx="1927997" cy="637902"/>
          </a:xfrm>
          <a:prstGeom prst="roundRect">
            <a:avLst/>
          </a:prstGeom>
          <a:solidFill>
            <a:srgbClr val="0273B4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lumière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28953F-6BB0-C93C-8983-063E66884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828" y="2168571"/>
            <a:ext cx="4121509" cy="42524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C3F770-FA88-516F-0160-BDEA2CAA352F}"/>
              </a:ext>
            </a:extLst>
          </p:cNvPr>
          <p:cNvSpPr txBox="1"/>
          <p:nvPr/>
        </p:nvSpPr>
        <p:spPr>
          <a:xfrm>
            <a:off x="663724" y="1628433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éléments nécessaires à la photosynthèse sont: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21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22FBB-6609-5EEC-F6BD-7ACC7686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5383-27C9-31B2-4EF8-001392AE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Voici une deuxième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4F3F63-B082-CE28-06AE-38F001DD6BC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462BA4-EACD-AAD2-05B9-D46C33EC66F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9A09EFF-4FE5-5326-D952-EBC06EA587C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EB9976-72A8-CABF-0E81-85A8F50053E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06D6E70-F09A-78BE-E184-BEE9FEC24764}"/>
              </a:ext>
            </a:extLst>
          </p:cNvPr>
          <p:cNvSpPr txBox="1"/>
          <p:nvPr/>
        </p:nvSpPr>
        <p:spPr>
          <a:xfrm>
            <a:off x="598409" y="1648774"/>
            <a:ext cx="7831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éléments produits par la photosynthèse sont: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769D1C-6274-D54B-62E6-F4678F343618}"/>
              </a:ext>
            </a:extLst>
          </p:cNvPr>
          <p:cNvSpPr/>
          <p:nvPr/>
        </p:nvSpPr>
        <p:spPr>
          <a:xfrm>
            <a:off x="870695" y="2376588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fr-MA" sz="22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E7D26BE-2DB8-F9CB-7B4E-148C17888A31}"/>
              </a:ext>
            </a:extLst>
          </p:cNvPr>
          <p:cNvSpPr/>
          <p:nvPr/>
        </p:nvSpPr>
        <p:spPr>
          <a:xfrm>
            <a:off x="870694" y="3757851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eau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F9EF75-337E-BC6C-AE80-C67C0F1B09D8}"/>
              </a:ext>
            </a:extLst>
          </p:cNvPr>
          <p:cNvSpPr/>
          <p:nvPr/>
        </p:nvSpPr>
        <p:spPr>
          <a:xfrm>
            <a:off x="870693" y="5239008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lumière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7A440D4-5AA4-4356-FA8C-3AC623ABD2B4}"/>
              </a:ext>
            </a:extLst>
          </p:cNvPr>
          <p:cNvSpPr/>
          <p:nvPr/>
        </p:nvSpPr>
        <p:spPr>
          <a:xfrm>
            <a:off x="3932133" y="2371794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fr-MA" sz="23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2D1AB92-19B8-794B-9467-F368582A8348}"/>
              </a:ext>
            </a:extLst>
          </p:cNvPr>
          <p:cNvSpPr/>
          <p:nvPr/>
        </p:nvSpPr>
        <p:spPr>
          <a:xfrm>
            <a:off x="3932133" y="3815975"/>
            <a:ext cx="192799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sucre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7154D0-4842-42FC-439D-E4A0149F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283" y="2068288"/>
            <a:ext cx="4121509" cy="42524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5C27AA9-705A-6846-5092-624B3F7CF9D2}"/>
              </a:ext>
            </a:extLst>
          </p:cNvPr>
          <p:cNvSpPr txBox="1"/>
          <p:nvPr/>
        </p:nvSpPr>
        <p:spPr>
          <a:xfrm>
            <a:off x="598409" y="1096233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Choisissez les bonnes réponses.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52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3ED0-FE56-35BF-0F63-4C5903B6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53B2D-D391-81EB-9113-44EE49A8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Les éléments produits par la photosynthèse sont: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31446B-1FA4-7FD6-C44C-9F74BBCC7F0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FEF9120A-0990-184E-D5D8-DFCD6F7A2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7C52FDE-1978-0802-B943-CCC39630378D}"/>
              </a:ext>
            </a:extLst>
          </p:cNvPr>
          <p:cNvSpPr/>
          <p:nvPr/>
        </p:nvSpPr>
        <p:spPr>
          <a:xfrm>
            <a:off x="870695" y="2376588"/>
            <a:ext cx="192799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a. </a:t>
            </a:r>
            <a:r>
              <a:rPr lang="fr-FR" sz="2200" dirty="0">
                <a:solidFill>
                  <a:srgbClr val="002060"/>
                </a:solidFill>
              </a:rPr>
              <a:t>Le </a:t>
            </a:r>
            <a:r>
              <a:rPr lang="fr-MA" sz="2200" dirty="0">
                <a:solidFill>
                  <a:srgbClr val="002060"/>
                </a:solidFill>
              </a:rPr>
              <a:t>CO</a:t>
            </a:r>
            <a:r>
              <a:rPr lang="fr-MA" sz="2200" baseline="-25000" dirty="0">
                <a:solidFill>
                  <a:srgbClr val="002060"/>
                </a:solidFill>
              </a:rPr>
              <a:t>2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2607F49-175C-8600-E009-68035C6B0C43}"/>
              </a:ext>
            </a:extLst>
          </p:cNvPr>
          <p:cNvSpPr/>
          <p:nvPr/>
        </p:nvSpPr>
        <p:spPr>
          <a:xfrm>
            <a:off x="870694" y="3757851"/>
            <a:ext cx="192799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c. </a:t>
            </a:r>
            <a:r>
              <a:rPr lang="fr-FR" sz="2300" dirty="0">
                <a:solidFill>
                  <a:srgbClr val="002060"/>
                </a:solidFill>
              </a:rPr>
              <a:t>L’</a:t>
            </a:r>
            <a:r>
              <a:rPr lang="fr-MA" sz="2300" dirty="0">
                <a:solidFill>
                  <a:srgbClr val="002060"/>
                </a:solidFill>
              </a:rPr>
              <a:t>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932808-3BC9-1082-3E1D-0CAE340CF818}"/>
              </a:ext>
            </a:extLst>
          </p:cNvPr>
          <p:cNvSpPr/>
          <p:nvPr/>
        </p:nvSpPr>
        <p:spPr>
          <a:xfrm>
            <a:off x="870693" y="5239008"/>
            <a:ext cx="192799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e. </a:t>
            </a:r>
            <a:r>
              <a:rPr lang="fr-FR" sz="2300" dirty="0">
                <a:solidFill>
                  <a:srgbClr val="002060"/>
                </a:solidFill>
              </a:rPr>
              <a:t>La lumière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E6E5179-A9D8-7C11-3534-82F18A078E95}"/>
              </a:ext>
            </a:extLst>
          </p:cNvPr>
          <p:cNvSpPr/>
          <p:nvPr/>
        </p:nvSpPr>
        <p:spPr>
          <a:xfrm>
            <a:off x="3932133" y="2371794"/>
            <a:ext cx="1927997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b. </a:t>
            </a:r>
            <a:r>
              <a:rPr lang="fr-FR" sz="2300" dirty="0">
                <a:solidFill>
                  <a:schemeClr val="bg1"/>
                </a:solidFill>
              </a:rPr>
              <a:t>L’</a:t>
            </a:r>
            <a:r>
              <a:rPr lang="fr-MA" sz="2300" dirty="0">
                <a:solidFill>
                  <a:schemeClr val="bg1"/>
                </a:solidFill>
              </a:rPr>
              <a:t>O</a:t>
            </a:r>
            <a:r>
              <a:rPr lang="fr-MA" sz="2300" baseline="-25000" dirty="0">
                <a:solidFill>
                  <a:schemeClr val="bg1"/>
                </a:solidFill>
              </a:rPr>
              <a:t>2</a:t>
            </a:r>
            <a:endParaRPr lang="fr-MA" sz="2300" dirty="0">
              <a:solidFill>
                <a:schemeClr val="bg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08F13A6-1F03-EC6B-FEF5-AB6F95BA4B30}"/>
              </a:ext>
            </a:extLst>
          </p:cNvPr>
          <p:cNvSpPr/>
          <p:nvPr/>
        </p:nvSpPr>
        <p:spPr>
          <a:xfrm>
            <a:off x="3932133" y="3815975"/>
            <a:ext cx="1927997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d. </a:t>
            </a:r>
            <a:r>
              <a:rPr lang="fr-FR" sz="2300" dirty="0">
                <a:solidFill>
                  <a:schemeClr val="bg1"/>
                </a:solidFill>
              </a:rPr>
              <a:t>Le sucre</a:t>
            </a:r>
            <a:endParaRPr lang="fr-MA" sz="23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00E5B6-1EE2-DC7F-B901-4D720BEAF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283" y="2068288"/>
            <a:ext cx="4121509" cy="42524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30F70E3-58A4-10AB-A0C5-73516B3A1D20}"/>
              </a:ext>
            </a:extLst>
          </p:cNvPr>
          <p:cNvSpPr txBox="1"/>
          <p:nvPr/>
        </p:nvSpPr>
        <p:spPr>
          <a:xfrm>
            <a:off x="598409" y="1648774"/>
            <a:ext cx="7831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éléments produits par la photosynthèse sont:</a:t>
            </a:r>
          </a:p>
        </p:txBody>
      </p:sp>
    </p:spTree>
    <p:extLst>
      <p:ext uri="{BB962C8B-B14F-4D97-AF65-F5344CB8AC3E}">
        <p14:creationId xmlns:p14="http://schemas.microsoft.com/office/powerpoint/2010/main" val="2575439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7E89-8727-F9DD-AB35-34D241EAC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6701B-DAE3-CB53-F9F2-A642A1E1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Voici une dernière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A568E3-4380-7B95-DA41-85C039F43D3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1BDBCF8-6006-0030-6483-C7C99073BAF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50CA948-1A5F-DB6A-379E-2EFF4CDB7CD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307729-CDF5-6CEB-90D1-2B18521A39CD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9CADC04-5E58-8089-9AA0-3C3757BFF841}"/>
              </a:ext>
            </a:extLst>
          </p:cNvPr>
          <p:cNvSpPr txBox="1"/>
          <p:nvPr/>
        </p:nvSpPr>
        <p:spPr>
          <a:xfrm>
            <a:off x="490200" y="1150806"/>
            <a:ext cx="7831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</a:rPr>
              <a:t>3. Nommez les deux sphères 1 et 2.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A0914D-A2F9-5E60-560B-200E75800B1C}"/>
              </a:ext>
            </a:extLst>
          </p:cNvPr>
          <p:cNvSpPr/>
          <p:nvPr/>
        </p:nvSpPr>
        <p:spPr>
          <a:xfrm>
            <a:off x="1927510" y="5773578"/>
            <a:ext cx="270545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a. </a:t>
            </a:r>
            <a:r>
              <a:rPr lang="fr-MA" sz="2200" dirty="0">
                <a:solidFill>
                  <a:srgbClr val="002060"/>
                </a:solidFill>
              </a:rPr>
              <a:t>…………………….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9DDF3C-C8B1-F1A6-F5F5-FAE4519D6E60}"/>
              </a:ext>
            </a:extLst>
          </p:cNvPr>
          <p:cNvSpPr/>
          <p:nvPr/>
        </p:nvSpPr>
        <p:spPr>
          <a:xfrm>
            <a:off x="7369466" y="5773578"/>
            <a:ext cx="270545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</a:t>
            </a:r>
            <a:r>
              <a:rPr lang="fr-MA" sz="2400" dirty="0">
                <a:solidFill>
                  <a:srgbClr val="002060"/>
                </a:solidFill>
              </a:rPr>
              <a:t>…………………….</a:t>
            </a:r>
            <a:endParaRPr lang="fr-MA" sz="2300" dirty="0">
              <a:solidFill>
                <a:srgbClr val="00206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A885335-305F-C1CE-EBD0-3FEC1A73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389" y="1918485"/>
            <a:ext cx="6305758" cy="3353124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76ECE23-6EBB-8195-73FB-C78900CD30B3}"/>
              </a:ext>
            </a:extLst>
          </p:cNvPr>
          <p:cNvSpPr/>
          <p:nvPr/>
        </p:nvSpPr>
        <p:spPr>
          <a:xfrm>
            <a:off x="3615613" y="2711570"/>
            <a:ext cx="1240971" cy="3006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/>
              <a:t>Sphère 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F8C6B59-A0E8-7FF1-5113-86F962DE554C}"/>
              </a:ext>
            </a:extLst>
          </p:cNvPr>
          <p:cNvSpPr/>
          <p:nvPr/>
        </p:nvSpPr>
        <p:spPr>
          <a:xfrm>
            <a:off x="6707156" y="2137601"/>
            <a:ext cx="1240971" cy="30066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b="1" dirty="0"/>
              <a:t>Sphère 2</a:t>
            </a:r>
          </a:p>
        </p:txBody>
      </p:sp>
    </p:spTree>
    <p:extLst>
      <p:ext uri="{BB962C8B-B14F-4D97-AF65-F5344CB8AC3E}">
        <p14:creationId xmlns:p14="http://schemas.microsoft.com/office/powerpoint/2010/main" val="3535176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7D3E-2415-A9A2-0BC9-CF608FB69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21199-441F-9335-B8E6-DA5E7D06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Les deux sphères 1 et 2 sont 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9F340F-400C-9755-67FC-C05F63FFE77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518DF3E8-7F6F-208B-F4BC-680B64796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0B237BC-A731-3437-A0C5-DA0F9FE9CC76}"/>
              </a:ext>
            </a:extLst>
          </p:cNvPr>
          <p:cNvSpPr/>
          <p:nvPr/>
        </p:nvSpPr>
        <p:spPr>
          <a:xfrm>
            <a:off x="1927510" y="5773578"/>
            <a:ext cx="2383233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biosphère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32D318-91BE-3730-FEF0-C927623B5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83" y="1909156"/>
            <a:ext cx="6305758" cy="3353124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7A6B1F7-1BEC-C5CC-DCA2-B827D70BEBE2}"/>
              </a:ext>
            </a:extLst>
          </p:cNvPr>
          <p:cNvSpPr/>
          <p:nvPr/>
        </p:nvSpPr>
        <p:spPr>
          <a:xfrm>
            <a:off x="3522307" y="2702241"/>
            <a:ext cx="1240971" cy="300664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Sphère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8C444D8-2939-C90F-BF93-01CB6A65528B}"/>
              </a:ext>
            </a:extLst>
          </p:cNvPr>
          <p:cNvSpPr/>
          <p:nvPr/>
        </p:nvSpPr>
        <p:spPr>
          <a:xfrm>
            <a:off x="6613850" y="2128272"/>
            <a:ext cx="1240971" cy="300664"/>
          </a:xfrm>
          <a:prstGeom prst="roundRect">
            <a:avLst/>
          </a:prstGeom>
          <a:solidFill>
            <a:srgbClr val="FFC000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Sphère 2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788D10-CF2B-3FDF-08BB-296A377808E2}"/>
              </a:ext>
            </a:extLst>
          </p:cNvPr>
          <p:cNvSpPr/>
          <p:nvPr/>
        </p:nvSpPr>
        <p:spPr>
          <a:xfrm>
            <a:off x="7271657" y="5773578"/>
            <a:ext cx="2383233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4221781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653F-4A6A-1321-8932-7EA9B4CC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Nous avons rappelé un processus essentiel, la photosynthèse, ainsi que les différentes sphères de la Terre : l’atmosphère, l’hydrosphère, la biosphère et la lithosphère.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94F6A-E3A6-DEDE-13D5-86ECA1D49A3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C3318-3A21-BB1F-19F6-3DD7EFF9DC3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Présenter aux élèves cette synthèse des prérequis.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0ED50C-39FB-C5B6-7F51-BDCE4958B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84" y="1855194"/>
            <a:ext cx="3267595" cy="3371437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1" name="Image 10" descr="Une image contenant clipart, capture d’écran, graphisme, texte&#10;&#10;Le contenu généré par l’IA peut être incorrect.">
            <a:extLst>
              <a:ext uri="{FF2B5EF4-FFF2-40B4-BE49-F238E27FC236}">
                <a16:creationId xmlns:a16="http://schemas.microsoft.com/office/drawing/2014/main" id="{8D8591B0-68A4-A619-E606-3CAD0E922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62" y="3386613"/>
            <a:ext cx="5168623" cy="3014187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1B4A61-19B0-459C-1E44-471BE5E56740}"/>
              </a:ext>
            </a:extLst>
          </p:cNvPr>
          <p:cNvSpPr txBox="1"/>
          <p:nvPr/>
        </p:nvSpPr>
        <p:spPr>
          <a:xfrm>
            <a:off x="6446362" y="2640105"/>
            <a:ext cx="4867954" cy="50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2400" b="1" dirty="0">
                <a:solidFill>
                  <a:srgbClr val="0070C0"/>
                </a:solidFill>
              </a:rPr>
              <a:t>Sphères de la Terre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40936B-24CB-1931-2E80-431A1D0E288E}"/>
              </a:ext>
            </a:extLst>
          </p:cNvPr>
          <p:cNvSpPr txBox="1"/>
          <p:nvPr/>
        </p:nvSpPr>
        <p:spPr>
          <a:xfrm>
            <a:off x="778058" y="1222790"/>
            <a:ext cx="3052262" cy="493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00"/>
              </a:spcBef>
              <a:spcAft>
                <a:spcPts val="100"/>
              </a:spcAft>
            </a:pPr>
            <a:r>
              <a:rPr lang="fr-FR" sz="2350" b="1" dirty="0">
                <a:solidFill>
                  <a:srgbClr val="0070C0"/>
                </a:solidFill>
              </a:rPr>
              <a:t>Processus essentiel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9DD43AD-B18F-235C-1479-FE3FB4528E60}"/>
              </a:ext>
            </a:extLst>
          </p:cNvPr>
          <p:cNvSpPr txBox="1"/>
          <p:nvPr/>
        </p:nvSpPr>
        <p:spPr>
          <a:xfrm>
            <a:off x="1113564" y="5365695"/>
            <a:ext cx="2795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/>
              <a:t>La photosynthèse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1274565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36103-7F12-ADA3-A8F7-30644B3C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29099"/>
            <a:ext cx="10529279" cy="387224"/>
          </a:xfrm>
        </p:spPr>
        <p:txBody>
          <a:bodyPr/>
          <a:lstStyle/>
          <a:p>
            <a:r>
              <a:rPr lang="fr-FR" dirty="0"/>
              <a:t>Maintenant, regardez ces trois images : Ces images illustrent des phénomènes où le dioxyde de carbone (CO₂) circule entre l’atmosphère, les êtres vivants et le sol.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19F960-10B6-1FFD-346C-3E546E2595F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08FDD7C6-B1E6-346D-5DF5-21F4B43AE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90F625-AD67-67CA-EDB8-25A0847E94D5}"/>
              </a:ext>
            </a:extLst>
          </p:cNvPr>
          <p:cNvSpPr txBox="1"/>
          <p:nvPr/>
        </p:nvSpPr>
        <p:spPr>
          <a:xfrm>
            <a:off x="692075" y="4415827"/>
            <a:ext cx="328736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700" i="1" dirty="0">
                <a:solidFill>
                  <a:schemeClr val="tx2">
                    <a:lumMod val="75000"/>
                  </a:schemeClr>
                </a:solidFill>
              </a:rPr>
              <a:t>une usine dégageant de la fumée par ses cheminées</a:t>
            </a:r>
            <a:endParaRPr lang="fr-FR" sz="1700" i="1" spc="-7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F410DE-A19D-A828-0602-CAD97063F0F1}"/>
              </a:ext>
            </a:extLst>
          </p:cNvPr>
          <p:cNvSpPr txBox="1"/>
          <p:nvPr/>
        </p:nvSpPr>
        <p:spPr>
          <a:xfrm>
            <a:off x="8184023" y="4408946"/>
            <a:ext cx="338127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700" i="1" spc="-70" dirty="0">
                <a:solidFill>
                  <a:schemeClr val="tx2">
                    <a:lumMod val="75000"/>
                  </a:schemeClr>
                </a:solidFill>
              </a:rPr>
              <a:t>un feu de forêt libérant de la fumée dans l’atmosphère.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E4A4CC-86CD-73DE-B7D0-7F921DBE585F}"/>
              </a:ext>
            </a:extLst>
          </p:cNvPr>
          <p:cNvSpPr txBox="1"/>
          <p:nvPr/>
        </p:nvSpPr>
        <p:spPr>
          <a:xfrm>
            <a:off x="596871" y="5355381"/>
            <a:ext cx="109684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/>
              <a:t>Au cours de cette séance, nous allons explorer comment le carbone circule dans la nature à travers différents processus.</a:t>
            </a:r>
            <a:endParaRPr lang="fr-MA" sz="2200" b="1" spc="-5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38A477-E913-8571-A2DD-CF15C1AEA89B}"/>
              </a:ext>
            </a:extLst>
          </p:cNvPr>
          <p:cNvSpPr txBox="1"/>
          <p:nvPr/>
        </p:nvSpPr>
        <p:spPr>
          <a:xfrm>
            <a:off x="4278087" y="4408946"/>
            <a:ext cx="34942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700" i="1" spc="-70" dirty="0">
                <a:solidFill>
                  <a:schemeClr val="tx2">
                    <a:lumMod val="75000"/>
                  </a:schemeClr>
                </a:solidFill>
              </a:rPr>
              <a:t>un arbre absorbant le dioxyde de carbone de l’air pendant la photosynthèse.</a:t>
            </a:r>
            <a:endParaRPr lang="fr-MA" sz="1700" i="1" spc="-7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8CAF423-D80C-6D79-2F85-BFC0DA00AA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41" y="2300438"/>
            <a:ext cx="1543318" cy="195666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318E6E-B44D-A5F5-C0BB-1DAFBFBFA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641" y="1726536"/>
            <a:ext cx="3009790" cy="2682410"/>
          </a:xfrm>
          <a:prstGeom prst="rect">
            <a:avLst/>
          </a:prstGeom>
        </p:spPr>
      </p:pic>
      <p:cxnSp>
        <p:nvCxnSpPr>
          <p:cNvPr id="18" name="Connecteur : en arc 17">
            <a:extLst>
              <a:ext uri="{FF2B5EF4-FFF2-40B4-BE49-F238E27FC236}">
                <a16:creationId xmlns:a16="http://schemas.microsoft.com/office/drawing/2014/main" id="{56A0D515-629E-6A1C-CD49-57F8D3B9CE3D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921681" y="2978270"/>
            <a:ext cx="402660" cy="300500"/>
          </a:xfrm>
          <a:prstGeom prst="curvedConnector3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B28492B3-35FC-31A4-2A28-4D32E6E32427}"/>
              </a:ext>
            </a:extLst>
          </p:cNvPr>
          <p:cNvCxnSpPr>
            <a:stCxn id="11" idx="3"/>
          </p:cNvCxnSpPr>
          <p:nvPr/>
        </p:nvCxnSpPr>
        <p:spPr>
          <a:xfrm flipV="1">
            <a:off x="6867659" y="2978270"/>
            <a:ext cx="218941" cy="300500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14AF076-82EF-07CF-5759-A4B9F9C7B2BA}"/>
              </a:ext>
            </a:extLst>
          </p:cNvPr>
          <p:cNvSpPr txBox="1"/>
          <p:nvPr/>
        </p:nvSpPr>
        <p:spPr>
          <a:xfrm>
            <a:off x="6824115" y="2623457"/>
            <a:ext cx="64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0070C0"/>
                </a:solidFill>
              </a:rPr>
              <a:t>O</a:t>
            </a:r>
            <a:r>
              <a:rPr lang="fr-MA" b="1" baseline="-25000" dirty="0">
                <a:solidFill>
                  <a:srgbClr val="0070C0"/>
                </a:solidFill>
              </a:rPr>
              <a:t>2</a:t>
            </a:r>
            <a:endParaRPr lang="fr-MA" b="1" dirty="0">
              <a:solidFill>
                <a:srgbClr val="0070C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5DEF2B4-77EE-F6FF-E03B-E6795D1ED90C}"/>
              </a:ext>
            </a:extLst>
          </p:cNvPr>
          <p:cNvSpPr txBox="1"/>
          <p:nvPr/>
        </p:nvSpPr>
        <p:spPr>
          <a:xfrm>
            <a:off x="4599937" y="2587330"/>
            <a:ext cx="64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0070C0"/>
                </a:solidFill>
              </a:rPr>
              <a:t>CO</a:t>
            </a:r>
            <a:r>
              <a:rPr lang="fr-MA" b="1" baseline="-25000" dirty="0">
                <a:solidFill>
                  <a:srgbClr val="0070C0"/>
                </a:solidFill>
              </a:rPr>
              <a:t>2</a:t>
            </a:r>
            <a:endParaRPr lang="fr-MA" b="1" dirty="0">
              <a:solidFill>
                <a:srgbClr val="0070C0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349D279-1B3C-8754-DC9A-B9A641032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023" y="2123908"/>
            <a:ext cx="3381273" cy="225238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DD1439-1A4B-FD2A-A9E0-4CE43E1F54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81" y="1962212"/>
            <a:ext cx="369333" cy="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39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la fin de cette séance, vous serez capables </a:t>
            </a:r>
            <a:r>
              <a:rPr lang="fr-FR" spc="-50" dirty="0"/>
              <a:t>de décrire les processus impliqués dans le cycle de carbone.</a:t>
            </a:r>
            <a:endParaRPr lang="fr-F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DD65C-B6D1-7DD2-8728-E8C4210B83F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44708" y="1803983"/>
            <a:ext cx="8803640" cy="819150"/>
          </a:xfrm>
        </p:spPr>
        <p:txBody>
          <a:bodyPr anchor="ctr"/>
          <a:lstStyle/>
          <a:p>
            <a:r>
              <a:rPr lang="fr-FR" b="1" spc="-50" dirty="0"/>
              <a:t>Décrire les processus impliqués dans le cycle de carbone</a:t>
            </a:r>
            <a:endParaRPr lang="fr-FR" b="1" kern="0" spc="-50" dirty="0">
              <a:solidFill>
                <a:srgbClr val="000000"/>
              </a:solidFill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B395A87-710F-0932-C5C1-7EDF7DC9822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395103" y="2801928"/>
            <a:ext cx="7401793" cy="356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D033D76-F011-B3DB-E834-99A0C6615B62}"/>
              </a:ext>
            </a:extLst>
          </p:cNvPr>
          <p:cNvSpPr/>
          <p:nvPr/>
        </p:nvSpPr>
        <p:spPr>
          <a:xfrm>
            <a:off x="2975091" y="2579707"/>
            <a:ext cx="5644657" cy="1224429"/>
          </a:xfrm>
          <a:prstGeom prst="roundRect">
            <a:avLst>
              <a:gd name="adj" fmla="val 287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tx1"/>
                </a:solidFill>
              </a:rPr>
              <a:t>Je me prépare</a:t>
            </a:r>
            <a:endParaRPr lang="fr-FR" sz="4800" b="1" noProof="0" dirty="0">
              <a:solidFill>
                <a:schemeClr val="tx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A92160-1B0B-0058-5A2A-DE2253DACE32}"/>
              </a:ext>
            </a:extLst>
          </p:cNvPr>
          <p:cNvSpPr txBox="1"/>
          <p:nvPr/>
        </p:nvSpPr>
        <p:spPr>
          <a:xfrm>
            <a:off x="854145" y="192746"/>
            <a:ext cx="106876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commencer je vais définir le cycle de carbone et présenter les différents processus impliqués dans ce cycle de carbone.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4BB1-8C9F-4F62-9300-AFA8AD84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683858-FF03-2363-58B0-FF3935BE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D’abord, définissons « le cycle du carbone </a:t>
            </a:r>
            <a:r>
              <a:rPr lang="fr-FR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»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87CF18-D438-2A63-CAF1-0917D73B038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5FA6CA6-D08C-C889-2F05-05C57CD582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C7D2903-5B86-14C2-0CD5-909BE4305F76}"/>
              </a:ext>
            </a:extLst>
          </p:cNvPr>
          <p:cNvSpPr/>
          <p:nvPr/>
        </p:nvSpPr>
        <p:spPr>
          <a:xfrm>
            <a:off x="1148105" y="1557480"/>
            <a:ext cx="9987255" cy="1054391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</a:pPr>
            <a:r>
              <a:rPr lang="fr-FR" sz="2400" dirty="0"/>
              <a:t>Le </a:t>
            </a:r>
            <a:r>
              <a:rPr lang="fr-FR" sz="2400" b="1" dirty="0"/>
              <a:t>cycle du carbone </a:t>
            </a:r>
            <a:r>
              <a:rPr lang="fr-FR" sz="2400" dirty="0"/>
              <a:t>est la circulation du carbone entre les différentes sphères de la Terre  (</a:t>
            </a:r>
            <a:r>
              <a:rPr lang="fr-FR" sz="2300" b="1" dirty="0"/>
              <a:t>atmosphère, biosphère, lithosphère et hydrosphère</a:t>
            </a:r>
            <a:r>
              <a:rPr lang="fr-FR" sz="2400" dirty="0"/>
              <a:t>).</a:t>
            </a:r>
            <a:endParaRPr lang="fr-FR" sz="2400" kern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388D8F0-817C-546D-8B4D-47F67C9CC418}"/>
              </a:ext>
            </a:extLst>
          </p:cNvPr>
          <p:cNvSpPr/>
          <p:nvPr/>
        </p:nvSpPr>
        <p:spPr>
          <a:xfrm>
            <a:off x="914425" y="1241502"/>
            <a:ext cx="2036316" cy="442452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Définition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C775B3-CC7B-8978-074C-02A408594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421" y="3608383"/>
            <a:ext cx="5264153" cy="279924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BA1FA05-E4EF-A6BF-6632-1BA9C1B1E62D}"/>
              </a:ext>
            </a:extLst>
          </p:cNvPr>
          <p:cNvSpPr txBox="1"/>
          <p:nvPr/>
        </p:nvSpPr>
        <p:spPr>
          <a:xfrm>
            <a:off x="3092981" y="3838003"/>
            <a:ext cx="1306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B</a:t>
            </a:r>
            <a:r>
              <a:rPr lang="fr-FR" sz="1800" b="1" dirty="0"/>
              <a:t>iosphère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4A587E-E82F-24D5-22F1-E4E10EF2F931}"/>
              </a:ext>
            </a:extLst>
          </p:cNvPr>
          <p:cNvSpPr txBox="1"/>
          <p:nvPr/>
        </p:nvSpPr>
        <p:spPr>
          <a:xfrm>
            <a:off x="6740421" y="3549951"/>
            <a:ext cx="1631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Atmosphère</a:t>
            </a:r>
            <a:endParaRPr lang="fr-MA" b="1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60F15F9-2A86-DF85-39E7-1C303ADC5852}"/>
              </a:ext>
            </a:extLst>
          </p:cNvPr>
          <p:cNvSpPr/>
          <p:nvPr/>
        </p:nvSpPr>
        <p:spPr>
          <a:xfrm>
            <a:off x="4185920" y="3283263"/>
            <a:ext cx="2814320" cy="2581279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0211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26B48-DD49-8FA5-73A7-1D7C654F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les processus impliqués dans le cycle de carbone 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3388D1-AB49-5CAC-A837-68A9154E961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477" y="3213887"/>
            <a:ext cx="1911775" cy="1194099"/>
          </a:xfrm>
        </p:spPr>
      </p:pic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4EAB9DA-654D-F7BF-3AF3-BC2CD2CCDB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CAC1FB-3074-FFFB-24DD-4E1E7D7E7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9" y="1262957"/>
            <a:ext cx="11430395" cy="12648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6E0F89-02F6-1AAC-2696-D7C6E01E8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031" y="3151139"/>
            <a:ext cx="2101950" cy="13276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E12A61-01F8-2F50-FFBD-BEDC0EBA5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928" y="2804887"/>
            <a:ext cx="1773607" cy="1881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 10" descr="Une image contenant cou, art, illustration&#10;&#10;Le contenu généré par l’IA peut être incorrect.">
            <a:extLst>
              <a:ext uri="{FF2B5EF4-FFF2-40B4-BE49-F238E27FC236}">
                <a16:creationId xmlns:a16="http://schemas.microsoft.com/office/drawing/2014/main" id="{0169CDB3-1411-F6FA-9614-BB88E0870F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6019" y="2822082"/>
            <a:ext cx="2219635" cy="1657581"/>
          </a:xfrm>
          <a:prstGeom prst="rect">
            <a:avLst/>
          </a:prstGeom>
        </p:spPr>
      </p:pic>
      <p:pic>
        <p:nvPicPr>
          <p:cNvPr id="13" name="Image 12" descr="Une image contenant texte, capture d’écran, Dessin d’enfant, graphisme&#10;&#10;Le contenu généré par l’IA peut être incorrect.">
            <a:extLst>
              <a:ext uri="{FF2B5EF4-FFF2-40B4-BE49-F238E27FC236}">
                <a16:creationId xmlns:a16="http://schemas.microsoft.com/office/drawing/2014/main" id="{8A7B8CC2-3B7E-EB68-C2D0-983C498392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99" y="3044951"/>
            <a:ext cx="2461770" cy="14965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1B7053B-8A21-FC55-5631-0C197437DF67}"/>
              </a:ext>
            </a:extLst>
          </p:cNvPr>
          <p:cNvSpPr txBox="1"/>
          <p:nvPr/>
        </p:nvSpPr>
        <p:spPr>
          <a:xfrm>
            <a:off x="2839762" y="5410375"/>
            <a:ext cx="177411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êtres vivants rejettent du CO₂</a:t>
            </a:r>
            <a:endParaRPr lang="fr-MA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12FAAE6F-26DD-C01B-6528-A45B3752E81E}"/>
              </a:ext>
            </a:extLst>
          </p:cNvPr>
          <p:cNvSpPr/>
          <p:nvPr/>
        </p:nvSpPr>
        <p:spPr>
          <a:xfrm>
            <a:off x="3493137" y="4835757"/>
            <a:ext cx="467360" cy="441993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754F55-EDA3-10B1-0DF0-29C6AC8FEE73}"/>
              </a:ext>
            </a:extLst>
          </p:cNvPr>
          <p:cNvSpPr txBox="1"/>
          <p:nvPr/>
        </p:nvSpPr>
        <p:spPr>
          <a:xfrm>
            <a:off x="490816" y="5410375"/>
            <a:ext cx="208668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plantes prennent le CO₂ de l’air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BCAA5-56D0-95DC-919D-718909E55043}"/>
              </a:ext>
            </a:extLst>
          </p:cNvPr>
          <p:cNvSpPr txBox="1"/>
          <p:nvPr/>
        </p:nvSpPr>
        <p:spPr>
          <a:xfrm>
            <a:off x="7319296" y="5425790"/>
            <a:ext cx="208668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 CO₂ se mélange et se disperse dans l’eau.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A3D0BFF-7C96-1C44-A73A-1DD31D8602D6}"/>
              </a:ext>
            </a:extLst>
          </p:cNvPr>
          <p:cNvSpPr txBox="1"/>
          <p:nvPr/>
        </p:nvSpPr>
        <p:spPr>
          <a:xfrm>
            <a:off x="5074662" y="5410375"/>
            <a:ext cx="208668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décomposeurs libèrent </a:t>
            </a:r>
          </a:p>
          <a:p>
            <a:pPr algn="ctr"/>
            <a:r>
              <a:rPr lang="fr-FR" dirty="0"/>
              <a:t>du CO₂</a:t>
            </a:r>
            <a:endParaRPr lang="fr-MA" dirty="0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761355B0-E637-A179-CF46-11C49B955AAD}"/>
              </a:ext>
            </a:extLst>
          </p:cNvPr>
          <p:cNvSpPr/>
          <p:nvPr/>
        </p:nvSpPr>
        <p:spPr>
          <a:xfrm>
            <a:off x="1284845" y="4835757"/>
            <a:ext cx="467360" cy="44199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FBF112EF-815A-FC50-D9F6-4627317B2BBB}"/>
              </a:ext>
            </a:extLst>
          </p:cNvPr>
          <p:cNvSpPr/>
          <p:nvPr/>
        </p:nvSpPr>
        <p:spPr>
          <a:xfrm>
            <a:off x="5935109" y="4835757"/>
            <a:ext cx="467360" cy="4419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C19F8128-B0E8-214F-3A97-A790D1E742D0}"/>
              </a:ext>
            </a:extLst>
          </p:cNvPr>
          <p:cNvSpPr/>
          <p:nvPr/>
        </p:nvSpPr>
        <p:spPr>
          <a:xfrm>
            <a:off x="8106117" y="4835758"/>
            <a:ext cx="467360" cy="441993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5467FEB-44B7-D3BC-5298-49E76679827B}"/>
              </a:ext>
            </a:extLst>
          </p:cNvPr>
          <p:cNvSpPr/>
          <p:nvPr/>
        </p:nvSpPr>
        <p:spPr>
          <a:xfrm>
            <a:off x="10475139" y="4835757"/>
            <a:ext cx="467360" cy="441993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3A8997D-3C81-0294-E6CE-42505240E68E}"/>
              </a:ext>
            </a:extLst>
          </p:cNvPr>
          <p:cNvSpPr txBox="1"/>
          <p:nvPr/>
        </p:nvSpPr>
        <p:spPr>
          <a:xfrm>
            <a:off x="9693767" y="5447067"/>
            <a:ext cx="208668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La combustion du bois libère </a:t>
            </a:r>
          </a:p>
          <a:p>
            <a:pPr algn="ctr"/>
            <a:r>
              <a:rPr lang="fr-FR" dirty="0"/>
              <a:t>du CO₂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80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Faites attention! Je vais vous montrer comment décrire les processus impliqués dans le cycle de carbone à partir des données extraites d’un document . Notre tâche comporte un support (cycle de carbone) et 3 consignes.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Présenter le document. Lire la consigne. Expliquer s’il y a des mots pas clairs.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792480" y="1608366"/>
            <a:ext cx="11056025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FC07275A-E311-D2D9-942E-5177E3740C0E}"/>
              </a:ext>
            </a:extLst>
          </p:cNvPr>
          <p:cNvSpPr/>
          <p:nvPr/>
        </p:nvSpPr>
        <p:spPr>
          <a:xfrm>
            <a:off x="7682906" y="2467189"/>
            <a:ext cx="3812408" cy="3457750"/>
          </a:xfrm>
          <a:prstGeom prst="roundRect">
            <a:avLst>
              <a:gd name="adj" fmla="val 599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000" b="1" dirty="0">
                <a:solidFill>
                  <a:schemeClr val="bg1"/>
                </a:solidFill>
              </a:rPr>
              <a:t>1. Identifiez </a:t>
            </a:r>
            <a:r>
              <a:rPr lang="fr-FR" sz="2000" dirty="0">
                <a:solidFill>
                  <a:schemeClr val="bg1"/>
                </a:solidFill>
              </a:rPr>
              <a:t>les sphères impliquées dans ce cycle.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r-FR" sz="2000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000" b="1" dirty="0">
                <a:solidFill>
                  <a:schemeClr val="bg1"/>
                </a:solidFill>
              </a:rPr>
              <a:t>2. Identifiez </a:t>
            </a:r>
            <a:r>
              <a:rPr lang="fr-FR" sz="2000" dirty="0">
                <a:solidFill>
                  <a:schemeClr val="bg1"/>
                </a:solidFill>
              </a:rPr>
              <a:t>les processus impliqués dans ce cycle.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r-FR" sz="2000" dirty="0">
              <a:solidFill>
                <a:schemeClr val="bg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000" b="1" dirty="0">
                <a:solidFill>
                  <a:schemeClr val="bg1"/>
                </a:solidFill>
              </a:rPr>
              <a:t>3. Décrivez </a:t>
            </a:r>
            <a:r>
              <a:rPr lang="fr-FR" sz="2000" dirty="0">
                <a:solidFill>
                  <a:schemeClr val="bg1"/>
                </a:solidFill>
              </a:rPr>
              <a:t>le passage du carbone lors du chaque processus </a:t>
            </a: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B2772B-8235-2D77-5B34-E5A87A361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96" y="2599033"/>
            <a:ext cx="6211524" cy="3725797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A8B8848-06D1-F133-0F01-C354E845705A}"/>
              </a:ext>
            </a:extLst>
          </p:cNvPr>
          <p:cNvSpPr/>
          <p:nvPr/>
        </p:nvSpPr>
        <p:spPr>
          <a:xfrm>
            <a:off x="7160858" y="3884658"/>
            <a:ext cx="448985" cy="589280"/>
          </a:xfrm>
          <a:prstGeom prst="rightArrow">
            <a:avLst/>
          </a:prstGeom>
          <a:solidFill>
            <a:srgbClr val="7030A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6B8ACCF4-90F9-5963-D2D0-3EEEE655A27A}"/>
              </a:ext>
            </a:extLst>
          </p:cNvPr>
          <p:cNvSpPr/>
          <p:nvPr/>
        </p:nvSpPr>
        <p:spPr>
          <a:xfrm>
            <a:off x="869997" y="1825639"/>
            <a:ext cx="6211523" cy="641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Support: Cycle de carbone</a:t>
            </a:r>
          </a:p>
        </p:txBody>
      </p:sp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D344-8C10-3972-57CC-2D48F0103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97F11D-AC14-0A7F-DBCA-F13A2009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521674" cy="268287"/>
          </a:xfrm>
        </p:spPr>
        <p:txBody>
          <a:bodyPr/>
          <a:lstStyle/>
          <a:p>
            <a:pPr>
              <a:buClr>
                <a:srgbClr val="000000"/>
              </a:buClr>
              <a:buSzPts val="2000"/>
            </a:pPr>
            <a:r>
              <a:rPr lang="fr-FR" dirty="0"/>
              <a:t>Pour décrire les processus impliqués dans le cycle de carbone , je vais répondre aux consignes suivantes : Premièrement.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9839A-14C4-9A20-5704-7395FB7B560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E23C21B-91EA-E344-19F6-4975E1DF13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A3809B-63FB-338D-AA15-F07A61B526D7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21" name="Google Shape;443;p19">
              <a:extLst>
                <a:ext uri="{FF2B5EF4-FFF2-40B4-BE49-F238E27FC236}">
                  <a16:creationId xmlns:a16="http://schemas.microsoft.com/office/drawing/2014/main" id="{7351DE1A-5DB7-6B2D-37EB-0CA78F7203F9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2.  Identifiez les sphères impliquées dans ce cycle 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BA4056E-44FD-555F-C1DF-8CF949470C1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54FF39C3-71D6-ABAE-D371-BF730D812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2149796"/>
            <a:ext cx="7423956" cy="36013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D20E0D-A69A-42E0-EECB-CFABCBB2CBEA}"/>
              </a:ext>
            </a:extLst>
          </p:cNvPr>
          <p:cNvSpPr txBox="1"/>
          <p:nvPr/>
        </p:nvSpPr>
        <p:spPr>
          <a:xfrm>
            <a:off x="1025903" y="6032797"/>
            <a:ext cx="1077420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sphères impliqués dans ce cycle sont </a:t>
            </a:r>
            <a:r>
              <a:rPr lang="fr-MA" sz="2000" b="1" spc="-9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MA" sz="2000" b="1" spc="-9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l’atmosphère, la biosphère, le lithosphère et l’hydrosphère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8BC48001-27DA-AACC-FB3D-C8D344570472}"/>
              </a:ext>
            </a:extLst>
          </p:cNvPr>
          <p:cNvSpPr/>
          <p:nvPr/>
        </p:nvSpPr>
        <p:spPr>
          <a:xfrm>
            <a:off x="620137" y="6123413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ECFA9C-B983-F227-454B-4C608E9D4C5B}"/>
              </a:ext>
            </a:extLst>
          </p:cNvPr>
          <p:cNvSpPr/>
          <p:nvPr/>
        </p:nvSpPr>
        <p:spPr>
          <a:xfrm>
            <a:off x="4963886" y="3472543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F5DDDA3-7C62-C831-C9AB-9A7F463F1828}"/>
              </a:ext>
            </a:extLst>
          </p:cNvPr>
          <p:cNvSpPr/>
          <p:nvPr/>
        </p:nvSpPr>
        <p:spPr>
          <a:xfrm>
            <a:off x="4974768" y="2547255"/>
            <a:ext cx="1132114" cy="39273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56435A6-13CE-8A9C-D007-8E84E7E34021}"/>
              </a:ext>
            </a:extLst>
          </p:cNvPr>
          <p:cNvSpPr/>
          <p:nvPr/>
        </p:nvSpPr>
        <p:spPr>
          <a:xfrm>
            <a:off x="8436429" y="4495801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1003931-F698-30AC-BCED-A8C7E91C5CAD}"/>
              </a:ext>
            </a:extLst>
          </p:cNvPr>
          <p:cNvSpPr/>
          <p:nvPr/>
        </p:nvSpPr>
        <p:spPr>
          <a:xfrm>
            <a:off x="5823854" y="5214257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912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0B3C0-BE18-61B4-D3B8-1C9CCF5E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E9DC4-DF91-A7F6-03F3-28126ACB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2000"/>
            </a:pPr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Deuxièmement ;</a:t>
            </a:r>
            <a:endParaRPr lang="fr-FR" spc="-30" dirty="0">
              <a:solidFill>
                <a:schemeClr val="tx1">
                  <a:lumMod val="50000"/>
                  <a:lumOff val="50000"/>
                </a:schemeClr>
              </a:solidFill>
              <a:sym typeface="Arial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9B4341-3336-DC1E-603D-F16E2DF06BB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FC4CD135-6114-72F8-D25B-7B920DF6EC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46FA76A-657D-3351-836C-963C66BBCCED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14" name="Google Shape;443;p19">
              <a:extLst>
                <a:ext uri="{FF2B5EF4-FFF2-40B4-BE49-F238E27FC236}">
                  <a16:creationId xmlns:a16="http://schemas.microsoft.com/office/drawing/2014/main" id="{EFF9562D-3E89-B3B8-FB0F-0C1D524FFA53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Wingdings" panose="05000000000000000000" pitchFamily="2" charset="2"/>
                </a:rPr>
                <a:t>         Identifiez </a:t>
              </a:r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processus impliqués dans ce cycle.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38D27C4-CF45-6089-1083-45458706B56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8C3A3CF-7FE2-E53F-6E7F-6C849A511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1988934"/>
            <a:ext cx="7423956" cy="36013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0D40D09-A452-3C19-BEB4-C163FC8F0429}"/>
              </a:ext>
            </a:extLst>
          </p:cNvPr>
          <p:cNvSpPr txBox="1"/>
          <p:nvPr/>
        </p:nvSpPr>
        <p:spPr>
          <a:xfrm>
            <a:off x="1346452" y="5866838"/>
            <a:ext cx="1025434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2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</a:t>
            </a:r>
            <a:r>
              <a:rPr lang="fr-MA" sz="2200" b="1" spc="-8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DEB8528C-A8BE-69DE-B48F-42C5A77A6C50}"/>
              </a:ext>
            </a:extLst>
          </p:cNvPr>
          <p:cNvSpPr/>
          <p:nvPr/>
        </p:nvSpPr>
        <p:spPr>
          <a:xfrm>
            <a:off x="870626" y="5998190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CC6102-46EB-47CA-82EC-B0C0E6A276BE}"/>
              </a:ext>
            </a:extLst>
          </p:cNvPr>
          <p:cNvSpPr/>
          <p:nvPr/>
        </p:nvSpPr>
        <p:spPr>
          <a:xfrm>
            <a:off x="2286000" y="3093968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99FCA9E-E185-6D06-B1D4-9CB9053B56F6}"/>
              </a:ext>
            </a:extLst>
          </p:cNvPr>
          <p:cNvSpPr/>
          <p:nvPr/>
        </p:nvSpPr>
        <p:spPr>
          <a:xfrm>
            <a:off x="3635828" y="3033201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A37788-1C57-C3DA-707B-45455D05823A}"/>
              </a:ext>
            </a:extLst>
          </p:cNvPr>
          <p:cNvSpPr/>
          <p:nvPr/>
        </p:nvSpPr>
        <p:spPr>
          <a:xfrm>
            <a:off x="6923315" y="2919797"/>
            <a:ext cx="1186542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9F39284-8B9A-B483-0397-CED8A1A6FB93}"/>
              </a:ext>
            </a:extLst>
          </p:cNvPr>
          <p:cNvSpPr/>
          <p:nvPr/>
        </p:nvSpPr>
        <p:spPr>
          <a:xfrm>
            <a:off x="8534397" y="3061312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C60B235-6E41-9F63-DEA0-216A10C884A7}"/>
              </a:ext>
            </a:extLst>
          </p:cNvPr>
          <p:cNvSpPr/>
          <p:nvPr/>
        </p:nvSpPr>
        <p:spPr>
          <a:xfrm>
            <a:off x="5421086" y="4254370"/>
            <a:ext cx="1186543" cy="34182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9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21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A6CE5-B9ED-9D4F-DB34-248A0B856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5F953-FF12-E82C-1983-FBDC2AA1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 je vais </a:t>
            </a:r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  <a:sym typeface="Calibri"/>
              </a:rPr>
              <a:t>décrire le passage de carbone d’une sphère à une autre.</a:t>
            </a:r>
            <a:endParaRPr lang="fr-FR" spc="-3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2A1555-9DD1-9605-40A3-6310F7DEFF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3D51A38D-3E94-25FD-7354-53F12E127E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7E56980-BC54-D2E4-E20A-82B73F8A6A6D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79E6DFD6-B5A1-A030-B44B-BA373EAAFDFE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carbone lors de la combustion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DEF9326-C2F4-0154-05C4-1C0985CEE7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8C89BEE2-6BC1-D16D-0733-326EAE00E87F}"/>
              </a:ext>
            </a:extLst>
          </p:cNvPr>
          <p:cNvSpPr txBox="1"/>
          <p:nvPr/>
        </p:nvSpPr>
        <p:spPr>
          <a:xfrm>
            <a:off x="1379012" y="5825966"/>
            <a:ext cx="9990593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……………….……..………….., le carbone passe de ……………………….…. à 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073726D-7371-B0C3-E240-C04887D1D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1854571"/>
            <a:ext cx="7423956" cy="3601300"/>
          </a:xfrm>
          <a:prstGeom prst="rect">
            <a:avLst/>
          </a:prstGeom>
        </p:spPr>
      </p:pic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7EA09723-34D3-FF96-2B96-D4322C19D96E}"/>
              </a:ext>
            </a:extLst>
          </p:cNvPr>
          <p:cNvSpPr/>
          <p:nvPr/>
        </p:nvSpPr>
        <p:spPr>
          <a:xfrm>
            <a:off x="933742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52CE35B-05E4-095B-C931-A845CB2D6342}"/>
              </a:ext>
            </a:extLst>
          </p:cNvPr>
          <p:cNvSpPr/>
          <p:nvPr/>
        </p:nvSpPr>
        <p:spPr>
          <a:xfrm>
            <a:off x="2231571" y="2976441"/>
            <a:ext cx="1186542" cy="28302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07E7C18-B878-C3D9-B7D0-2AC722AD4D9D}"/>
              </a:ext>
            </a:extLst>
          </p:cNvPr>
          <p:cNvSpPr txBox="1"/>
          <p:nvPr/>
        </p:nvSpPr>
        <p:spPr>
          <a:xfrm>
            <a:off x="4767945" y="2291431"/>
            <a:ext cx="1251855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fr-MA" sz="1700" b="1" spc="-70" dirty="0">
                <a:solidFill>
                  <a:srgbClr val="FF0000"/>
                </a:solidFill>
                <a:latin typeface="Calibri" panose="020F0502020204030204"/>
              </a:rPr>
              <a:t>l’atmosphère</a:t>
            </a:r>
            <a:endParaRPr lang="fr-MA" sz="1700" spc="-7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30B9425-9DDB-BA11-D60C-7706BD60F6ED}"/>
              </a:ext>
            </a:extLst>
          </p:cNvPr>
          <p:cNvSpPr txBox="1"/>
          <p:nvPr/>
        </p:nvSpPr>
        <p:spPr>
          <a:xfrm>
            <a:off x="6672945" y="5736602"/>
            <a:ext cx="2046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403D813-AE5C-DE2D-DC79-ED9976A65C0E}"/>
              </a:ext>
            </a:extLst>
          </p:cNvPr>
          <p:cNvSpPr txBox="1"/>
          <p:nvPr/>
        </p:nvSpPr>
        <p:spPr>
          <a:xfrm>
            <a:off x="9176607" y="5759627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EE9EA42-95F7-6D47-B6D8-F6FE5FC426E3}"/>
              </a:ext>
            </a:extLst>
          </p:cNvPr>
          <p:cNvSpPr txBox="1"/>
          <p:nvPr/>
        </p:nvSpPr>
        <p:spPr>
          <a:xfrm>
            <a:off x="2231571" y="5737856"/>
            <a:ext cx="2373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4F36D72-981C-5FC6-A8EF-27994581021B}"/>
              </a:ext>
            </a:extLst>
          </p:cNvPr>
          <p:cNvSpPr txBox="1"/>
          <p:nvPr/>
        </p:nvSpPr>
        <p:spPr>
          <a:xfrm>
            <a:off x="5617028" y="4968327"/>
            <a:ext cx="1361435" cy="353943"/>
          </a:xfrm>
          <a:prstGeom prst="rect">
            <a:avLst/>
          </a:prstGeom>
          <a:solidFill>
            <a:srgbClr val="B74919">
              <a:lumMod val="40000"/>
              <a:lumOff val="6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700" b="1" i="0" u="none" strike="noStrike" kern="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La lithosphère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5B63EFE6-C78F-672A-B96C-F8DA5769A342}"/>
              </a:ext>
            </a:extLst>
          </p:cNvPr>
          <p:cNvCxnSpPr>
            <a:cxnSpLocks/>
            <a:stCxn id="37" idx="1"/>
            <a:endCxn id="32" idx="2"/>
          </p:cNvCxnSpPr>
          <p:nvPr/>
        </p:nvCxnSpPr>
        <p:spPr>
          <a:xfrm flipH="1" flipV="1">
            <a:off x="2824842" y="3259470"/>
            <a:ext cx="2792186" cy="1885829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E533EA1-02DF-DEA6-1B3C-FF823872C890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2824842" y="2479288"/>
            <a:ext cx="1943103" cy="49715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3126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  <p:bldP spid="35" grpId="0"/>
      <p:bldP spid="36" grpId="0"/>
      <p:bldP spid="3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9CE0D-1D15-97BB-FC5F-A2327A26C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2BFD1-75B7-C2C1-A74F-D4D2B10B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987CF6-12BA-E599-50EF-DFCCC9C479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77CBF201-F991-4179-1DCB-2C5B02A755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F82576B-88FB-3CD5-496D-0B93161BACBA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F07359A6-2897-0B2D-87FB-81B798217020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carbone lors de la décomposition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EC8625D-E2AF-E6B9-5985-8F0117AE46D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8106A6DF-4B15-E12F-88B4-F16226116AD5}"/>
              </a:ext>
            </a:extLst>
          </p:cNvPr>
          <p:cNvSpPr txBox="1"/>
          <p:nvPr/>
        </p:nvSpPr>
        <p:spPr>
          <a:xfrm>
            <a:off x="1262743" y="5825966"/>
            <a:ext cx="10326997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……………….……..……., le carbone passe de ……………………….. à ……………………………………………….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712A7A9F-D78F-91B2-9926-B9110E28C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1854571"/>
            <a:ext cx="7423956" cy="3601300"/>
          </a:xfrm>
          <a:prstGeom prst="rect">
            <a:avLst/>
          </a:prstGeom>
        </p:spPr>
      </p:pic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6A7551D1-C65E-DF4E-59E2-FB8180BBE2CA}"/>
              </a:ext>
            </a:extLst>
          </p:cNvPr>
          <p:cNvSpPr/>
          <p:nvPr/>
        </p:nvSpPr>
        <p:spPr>
          <a:xfrm>
            <a:off x="868426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42F88991-7D95-3E39-AB48-2152E2B08923}"/>
              </a:ext>
            </a:extLst>
          </p:cNvPr>
          <p:cNvSpPr/>
          <p:nvPr/>
        </p:nvSpPr>
        <p:spPr>
          <a:xfrm>
            <a:off x="5426529" y="4121035"/>
            <a:ext cx="1186542" cy="28302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35DD959-4AF7-6B0E-ADC5-0CBCE3E2772F}"/>
              </a:ext>
            </a:extLst>
          </p:cNvPr>
          <p:cNvSpPr txBox="1"/>
          <p:nvPr/>
        </p:nvSpPr>
        <p:spPr>
          <a:xfrm>
            <a:off x="4767945" y="2520932"/>
            <a:ext cx="1251855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fr-MA" sz="1700" b="1" spc="-70" dirty="0">
                <a:solidFill>
                  <a:srgbClr val="FF0000"/>
                </a:solidFill>
                <a:latin typeface="Calibri" panose="020F0502020204030204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B1463B49-9BB0-E8EA-1634-D0A8DFF17A80}"/>
              </a:ext>
            </a:extLst>
          </p:cNvPr>
          <p:cNvSpPr txBox="1"/>
          <p:nvPr/>
        </p:nvSpPr>
        <p:spPr>
          <a:xfrm>
            <a:off x="5919083" y="3259516"/>
            <a:ext cx="1251855" cy="353943"/>
          </a:xfrm>
          <a:prstGeom prst="rect">
            <a:avLst/>
          </a:prstGeom>
          <a:solidFill>
            <a:srgbClr val="8BC145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700" b="1" kern="0" spc="-70" dirty="0">
                <a:solidFill>
                  <a:srgbClr val="FF0000"/>
                </a:solidFill>
                <a:latin typeface="Calibri" panose="020F0502020204030204"/>
              </a:rPr>
              <a:t>B</a:t>
            </a:r>
            <a:r>
              <a:rPr kumimoji="0" lang="fr-MA" sz="1700" b="1" i="0" u="none" strike="noStrike" kern="0" cap="none" spc="-7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iosphère</a:t>
            </a:r>
            <a:endParaRPr kumimoji="0" lang="fr-MA" sz="1700" b="1" i="0" u="none" strike="noStrike" kern="0" cap="none" spc="-7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B1D2A46-40B3-8AD2-527C-FB6C460F8052}"/>
              </a:ext>
            </a:extLst>
          </p:cNvPr>
          <p:cNvSpPr txBox="1"/>
          <p:nvPr/>
        </p:nvSpPr>
        <p:spPr>
          <a:xfrm>
            <a:off x="6161316" y="5709147"/>
            <a:ext cx="1665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BC0497E-5686-505C-5B8B-D3070836A52B}"/>
              </a:ext>
            </a:extLst>
          </p:cNvPr>
          <p:cNvSpPr txBox="1"/>
          <p:nvPr/>
        </p:nvSpPr>
        <p:spPr>
          <a:xfrm>
            <a:off x="2037685" y="5727997"/>
            <a:ext cx="22359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décomposition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2591BA5-66AC-156A-137E-0C4990CA5F67}"/>
              </a:ext>
            </a:extLst>
          </p:cNvPr>
          <p:cNvSpPr txBox="1"/>
          <p:nvPr/>
        </p:nvSpPr>
        <p:spPr>
          <a:xfrm>
            <a:off x="8077201" y="5692713"/>
            <a:ext cx="381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 et la lithosphère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EF4AFF5-5CDA-902D-2A14-113AA68CAFC7}"/>
              </a:ext>
            </a:extLst>
          </p:cNvPr>
          <p:cNvCxnSpPr>
            <a:cxnSpLocks/>
            <a:stCxn id="48" idx="2"/>
            <a:endCxn id="46" idx="0"/>
          </p:cNvCxnSpPr>
          <p:nvPr/>
        </p:nvCxnSpPr>
        <p:spPr>
          <a:xfrm flipH="1">
            <a:off x="6019800" y="3613459"/>
            <a:ext cx="525211" cy="50757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8A31DC83-5EF5-602A-8875-F4ED454216E7}"/>
              </a:ext>
            </a:extLst>
          </p:cNvPr>
          <p:cNvCxnSpPr>
            <a:cxnSpLocks/>
            <a:stCxn id="46" idx="1"/>
            <a:endCxn id="47" idx="1"/>
          </p:cNvCxnSpPr>
          <p:nvPr/>
        </p:nvCxnSpPr>
        <p:spPr>
          <a:xfrm flipH="1" flipV="1">
            <a:off x="4767945" y="2697904"/>
            <a:ext cx="658584" cy="1564646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DD262D9D-32B2-97FE-5767-66E6A4280AD2}"/>
              </a:ext>
            </a:extLst>
          </p:cNvPr>
          <p:cNvSpPr txBox="1"/>
          <p:nvPr/>
        </p:nvSpPr>
        <p:spPr>
          <a:xfrm>
            <a:off x="4505966" y="5010720"/>
            <a:ext cx="1361435" cy="353943"/>
          </a:xfrm>
          <a:prstGeom prst="rect">
            <a:avLst/>
          </a:prstGeom>
          <a:solidFill>
            <a:srgbClr val="B74919">
              <a:lumMod val="40000"/>
              <a:lumOff val="6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700" b="1" i="0" u="none" strike="noStrike" kern="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Lithosphère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2640745B-B22E-2DC8-768B-139C01DC15C0}"/>
              </a:ext>
            </a:extLst>
          </p:cNvPr>
          <p:cNvCxnSpPr>
            <a:cxnSpLocks/>
            <a:stCxn id="46" idx="1"/>
            <a:endCxn id="54" idx="0"/>
          </p:cNvCxnSpPr>
          <p:nvPr/>
        </p:nvCxnSpPr>
        <p:spPr>
          <a:xfrm flipH="1">
            <a:off x="5186684" y="4262550"/>
            <a:ext cx="239845" cy="74817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3114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/>
      <p:bldP spid="50" grpId="0"/>
      <p:bldP spid="51" grpId="0"/>
      <p:bldP spid="5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1875-E09C-0D3E-8F27-AAEC43CDA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C9E0A-910E-DAF2-3938-893F54A40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36FD00-ABCB-AEB1-1A1B-743D1F04F8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C300FD9-63D7-00AE-78B7-356D8371BFB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0E9B738-A261-9A7C-9189-E6E7EDC1E937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7267C662-B320-F81E-A6B5-1FB148E80151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carbone lors de la photosynthèse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7A812D6-E008-458B-966A-38BDC319F6C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7BD1315-14A8-2C18-24AC-2D3884CECCEA}"/>
              </a:ext>
            </a:extLst>
          </p:cNvPr>
          <p:cNvSpPr txBox="1"/>
          <p:nvPr/>
        </p:nvSpPr>
        <p:spPr>
          <a:xfrm>
            <a:off x="1379012" y="5825966"/>
            <a:ext cx="9990593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Lors de ……………….……..………….., le carbone passe de ……………………….…. à  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Ink Free" panose="03080402000500000000" pitchFamily="66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734BC5-CA53-6B9E-DCAC-91A07E17A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1854571"/>
            <a:ext cx="7423956" cy="36013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6AFE238-D4B0-0800-DFA2-A946F5D3485D}"/>
              </a:ext>
            </a:extLst>
          </p:cNvPr>
          <p:cNvSpPr/>
          <p:nvPr/>
        </p:nvSpPr>
        <p:spPr>
          <a:xfrm>
            <a:off x="933742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C65FAA1-F42C-4C4C-32E7-7B86FDE09C8F}"/>
              </a:ext>
            </a:extLst>
          </p:cNvPr>
          <p:cNvSpPr/>
          <p:nvPr/>
        </p:nvSpPr>
        <p:spPr>
          <a:xfrm>
            <a:off x="6890658" y="2821152"/>
            <a:ext cx="1186542" cy="28302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C389D8-8BD2-CF19-69EB-77A07152FC21}"/>
              </a:ext>
            </a:extLst>
          </p:cNvPr>
          <p:cNvSpPr txBox="1"/>
          <p:nvPr/>
        </p:nvSpPr>
        <p:spPr>
          <a:xfrm>
            <a:off x="4767945" y="2302317"/>
            <a:ext cx="1251855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fr-MA" sz="1700" b="1" spc="-70" dirty="0">
                <a:solidFill>
                  <a:srgbClr val="FF0000"/>
                </a:solidFill>
                <a:latin typeface="Calibri" panose="020F0502020204030204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D33135-FBE9-8D80-2EEC-C912BEE2D919}"/>
              </a:ext>
            </a:extLst>
          </p:cNvPr>
          <p:cNvSpPr txBox="1"/>
          <p:nvPr/>
        </p:nvSpPr>
        <p:spPr>
          <a:xfrm>
            <a:off x="4767945" y="3189904"/>
            <a:ext cx="1251855" cy="353943"/>
          </a:xfrm>
          <a:prstGeom prst="rect">
            <a:avLst/>
          </a:prstGeom>
          <a:solidFill>
            <a:srgbClr val="8BC145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700" b="1" kern="0" spc="-70" dirty="0">
                <a:solidFill>
                  <a:srgbClr val="FF0000"/>
                </a:solidFill>
                <a:latin typeface="Calibri" panose="020F0502020204030204"/>
              </a:rPr>
              <a:t>B</a:t>
            </a:r>
            <a:r>
              <a:rPr kumimoji="0" lang="fr-MA" sz="1700" b="1" i="0" u="none" strike="noStrike" kern="0" cap="none" spc="-7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iosphère</a:t>
            </a:r>
            <a:endParaRPr kumimoji="0" lang="fr-MA" sz="1700" b="1" i="0" u="none" strike="noStrike" kern="0" cap="none" spc="-7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901EA1-A85B-F9EB-C252-CB7BF856FE00}"/>
              </a:ext>
            </a:extLst>
          </p:cNvPr>
          <p:cNvSpPr txBox="1"/>
          <p:nvPr/>
        </p:nvSpPr>
        <p:spPr>
          <a:xfrm>
            <a:off x="6727374" y="5736257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68CBF2-30D2-7F2A-62AA-A07A34BFBC98}"/>
              </a:ext>
            </a:extLst>
          </p:cNvPr>
          <p:cNvSpPr txBox="1"/>
          <p:nvPr/>
        </p:nvSpPr>
        <p:spPr>
          <a:xfrm>
            <a:off x="9078687" y="5716085"/>
            <a:ext cx="2155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A206FB3-5FF7-226E-CB2F-8C6CD6022972}"/>
              </a:ext>
            </a:extLst>
          </p:cNvPr>
          <p:cNvSpPr txBox="1"/>
          <p:nvPr/>
        </p:nvSpPr>
        <p:spPr>
          <a:xfrm>
            <a:off x="2231571" y="5737856"/>
            <a:ext cx="2373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photosynthèse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7A304D2-22D6-A836-518A-F75CB09FA3BE}"/>
              </a:ext>
            </a:extLst>
          </p:cNvPr>
          <p:cNvCxnSpPr>
            <a:cxnSpLocks/>
            <a:stCxn id="12" idx="3"/>
            <a:endCxn id="11" idx="0"/>
          </p:cNvCxnSpPr>
          <p:nvPr/>
        </p:nvCxnSpPr>
        <p:spPr>
          <a:xfrm>
            <a:off x="6019800" y="2479289"/>
            <a:ext cx="1464129" cy="34186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98AD0DD-1D71-C7EC-8494-A41463230533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6019800" y="3118297"/>
            <a:ext cx="1464129" cy="248579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68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F034E-328F-9A6C-6836-644E9C789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F011E-FAD4-C710-C5AC-1D136954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AC9288D-3AF7-9E62-4BBB-37D04B7EF7F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5B741086-9CC4-7EE5-8B05-4FDB366F23B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5BFC250-963A-E64B-841B-04C3349843A5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F4E0360D-FFB9-D7EF-AAEA-AD7AD5C10A99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carbone lors de la dissolution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0D0E186-5ADD-61E7-5708-CA9703F4BFEB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30A69FE-6CDB-3AB0-4ECE-BFCA7CCC076F}"/>
              </a:ext>
            </a:extLst>
          </p:cNvPr>
          <p:cNvSpPr txBox="1"/>
          <p:nvPr/>
        </p:nvSpPr>
        <p:spPr>
          <a:xfrm>
            <a:off x="1379012" y="5825966"/>
            <a:ext cx="9990593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Lors de ……………….……..…., le carbone passe de ……………………….…. à 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Ink Free" panose="03080402000500000000" pitchFamily="66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579C54-64E5-AC93-7AC6-5A6980053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22" y="1854571"/>
            <a:ext cx="7423956" cy="36013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AF626A9-F5F8-3EA3-2E1F-CBA2F9ACFACD}"/>
              </a:ext>
            </a:extLst>
          </p:cNvPr>
          <p:cNvSpPr/>
          <p:nvPr/>
        </p:nvSpPr>
        <p:spPr>
          <a:xfrm>
            <a:off x="933742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832A0E9-0868-D497-0D11-1B29E06A3D4B}"/>
              </a:ext>
            </a:extLst>
          </p:cNvPr>
          <p:cNvSpPr/>
          <p:nvPr/>
        </p:nvSpPr>
        <p:spPr>
          <a:xfrm>
            <a:off x="8479973" y="2932863"/>
            <a:ext cx="1186542" cy="28302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3BBB848-55D0-9F71-9BC2-E08DBD1E4DAF}"/>
              </a:ext>
            </a:extLst>
          </p:cNvPr>
          <p:cNvSpPr txBox="1"/>
          <p:nvPr/>
        </p:nvSpPr>
        <p:spPr>
          <a:xfrm>
            <a:off x="4767945" y="2302317"/>
            <a:ext cx="1251855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fr-MA" sz="1700" b="1" spc="-70" dirty="0">
                <a:solidFill>
                  <a:srgbClr val="FF0000"/>
                </a:solidFill>
                <a:latin typeface="Calibri" panose="020F0502020204030204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8A8191-2934-320A-3D66-B957A783EBF9}"/>
              </a:ext>
            </a:extLst>
          </p:cNvPr>
          <p:cNvSpPr txBox="1"/>
          <p:nvPr/>
        </p:nvSpPr>
        <p:spPr>
          <a:xfrm>
            <a:off x="6161315" y="5716085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067790-957A-69A4-1D57-169518E6B616}"/>
              </a:ext>
            </a:extLst>
          </p:cNvPr>
          <p:cNvSpPr txBox="1"/>
          <p:nvPr/>
        </p:nvSpPr>
        <p:spPr>
          <a:xfrm>
            <a:off x="8316635" y="5694278"/>
            <a:ext cx="20872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E16C1B1-A4D8-3157-C9EF-674EEAFA4957}"/>
              </a:ext>
            </a:extLst>
          </p:cNvPr>
          <p:cNvSpPr txBox="1"/>
          <p:nvPr/>
        </p:nvSpPr>
        <p:spPr>
          <a:xfrm>
            <a:off x="2256247" y="5716084"/>
            <a:ext cx="1915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fr-MA" sz="2400" b="1" spc="-80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dissolution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C3A488D-29D3-A5D9-4086-93EAA380D18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6019800" y="2479289"/>
            <a:ext cx="3053444" cy="453574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9DEB4B3-50DC-1D85-AA0E-15ED97F56718}"/>
              </a:ext>
            </a:extLst>
          </p:cNvPr>
          <p:cNvSpPr txBox="1"/>
          <p:nvPr/>
        </p:nvSpPr>
        <p:spPr>
          <a:xfrm>
            <a:off x="8229600" y="4294184"/>
            <a:ext cx="1436915" cy="353943"/>
          </a:xfrm>
          <a:prstGeom prst="rect">
            <a:avLst/>
          </a:prstGeom>
          <a:solidFill>
            <a:srgbClr val="36AFCE">
              <a:lumMod val="40000"/>
              <a:lumOff val="6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700" b="1" kern="0" spc="-70" dirty="0">
                <a:solidFill>
                  <a:srgbClr val="FF0000"/>
                </a:solidFill>
                <a:latin typeface="Calibri" panose="020F0502020204030204"/>
              </a:rPr>
              <a:t>H</a:t>
            </a:r>
            <a:r>
              <a:rPr kumimoji="0" lang="fr-MA" sz="1700" b="1" i="0" u="none" strike="noStrike" kern="0" cap="none" spc="-7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ydrosphère</a:t>
            </a:r>
            <a:endParaRPr kumimoji="0" lang="fr-MA" sz="1700" b="1" i="0" u="none" strike="noStrike" kern="0" cap="none" spc="-7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A309046-5A81-060D-B615-9E017AF2E1FB}"/>
              </a:ext>
            </a:extLst>
          </p:cNvPr>
          <p:cNvCxnSpPr>
            <a:cxnSpLocks/>
          </p:cNvCxnSpPr>
          <p:nvPr/>
        </p:nvCxnSpPr>
        <p:spPr>
          <a:xfrm flipH="1">
            <a:off x="8942562" y="3245222"/>
            <a:ext cx="130682" cy="102720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5174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AD0F21-D315-5CB0-C652-EF15FEE9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Récapitulons: pour décrire les processus impliqués dans le cycle de carbone , je dois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39DD01-C688-A4F6-F175-043BADB35F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" name="Google Shape;289;p51">
            <a:extLst>
              <a:ext uri="{FF2B5EF4-FFF2-40B4-BE49-F238E27FC236}">
                <a16:creationId xmlns:a16="http://schemas.microsoft.com/office/drawing/2014/main" id="{8F7E8011-3951-D87C-9D77-3468873C23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B754C1-A151-81F1-AEE0-3D4D2B0D01D8}"/>
              </a:ext>
            </a:extLst>
          </p:cNvPr>
          <p:cNvSpPr txBox="1"/>
          <p:nvPr/>
        </p:nvSpPr>
        <p:spPr>
          <a:xfrm>
            <a:off x="1128516" y="2442023"/>
            <a:ext cx="3545083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2300" b="1" spc="-50" dirty="0">
                <a:solidFill>
                  <a:srgbClr val="002060"/>
                </a:solidFill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fr-FR" sz="23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5" name="Oval 55">
            <a:extLst>
              <a:ext uri="{FF2B5EF4-FFF2-40B4-BE49-F238E27FC236}">
                <a16:creationId xmlns:a16="http://schemas.microsoft.com/office/drawing/2014/main" id="{7878A08B-49DD-4C22-CF08-48B5911FCF51}"/>
              </a:ext>
            </a:extLst>
          </p:cNvPr>
          <p:cNvSpPr>
            <a:spLocks noChangeAspect="1"/>
          </p:cNvSpPr>
          <p:nvPr/>
        </p:nvSpPr>
        <p:spPr>
          <a:xfrm>
            <a:off x="2516654" y="2046716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2C8436-AAEB-4AE4-FBE6-AD8F5B267BAB}"/>
              </a:ext>
            </a:extLst>
          </p:cNvPr>
          <p:cNvSpPr txBox="1"/>
          <p:nvPr/>
        </p:nvSpPr>
        <p:spPr>
          <a:xfrm>
            <a:off x="4019306" y="4083487"/>
            <a:ext cx="3976614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Identifier les processus impliqués dans ce cycle</a:t>
            </a:r>
            <a:endParaRPr lang="fr-FR" sz="2300" b="1" dirty="0">
              <a:solidFill>
                <a:srgbClr val="0852A4"/>
              </a:solidFill>
            </a:endParaRPr>
          </a:p>
        </p:txBody>
      </p:sp>
      <p:sp>
        <p:nvSpPr>
          <p:cNvPr id="23" name="Oval 55">
            <a:extLst>
              <a:ext uri="{FF2B5EF4-FFF2-40B4-BE49-F238E27FC236}">
                <a16:creationId xmlns:a16="http://schemas.microsoft.com/office/drawing/2014/main" id="{E24993A1-60FA-B50B-0357-AC77EE3389D8}"/>
              </a:ext>
            </a:extLst>
          </p:cNvPr>
          <p:cNvSpPr>
            <a:spLocks noChangeAspect="1"/>
          </p:cNvSpPr>
          <p:nvPr/>
        </p:nvSpPr>
        <p:spPr>
          <a:xfrm>
            <a:off x="5738944" y="368818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24C36F-C2C8-3897-540D-244BFCCF3C42}"/>
              </a:ext>
            </a:extLst>
          </p:cNvPr>
          <p:cNvSpPr txBox="1"/>
          <p:nvPr/>
        </p:nvSpPr>
        <p:spPr>
          <a:xfrm>
            <a:off x="7406641" y="2396581"/>
            <a:ext cx="4083824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spc="-7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Décrire le passage de carbone d’une sphère à une autre</a:t>
            </a:r>
            <a:endParaRPr lang="fr-FR" sz="2300" b="1" spc="-7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5" name="Oval 55">
            <a:extLst>
              <a:ext uri="{FF2B5EF4-FFF2-40B4-BE49-F238E27FC236}">
                <a16:creationId xmlns:a16="http://schemas.microsoft.com/office/drawing/2014/main" id="{71360504-8A4B-6BE6-98C8-83F8529B8647}"/>
              </a:ext>
            </a:extLst>
          </p:cNvPr>
          <p:cNvSpPr>
            <a:spLocks noChangeAspect="1"/>
          </p:cNvSpPr>
          <p:nvPr/>
        </p:nvSpPr>
        <p:spPr>
          <a:xfrm>
            <a:off x="9459738" y="197512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273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92B5-CF6C-11D5-4962-77F7D632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image représente le cycle carbone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54B5D7-58CB-5BE1-8431-BB7A916762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BA9B860-B743-6E27-705F-575FDA886FF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B758A61-9329-E599-4A2B-C0AF9A6DC21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7D0976-A478-F34E-6598-AD29E0FDD4E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E42AC-7DAD-DE1F-B350-E11E639D6D7C}"/>
              </a:ext>
            </a:extLst>
          </p:cNvPr>
          <p:cNvSpPr/>
          <p:nvPr/>
        </p:nvSpPr>
        <p:spPr>
          <a:xfrm>
            <a:off x="532173" y="1245161"/>
            <a:ext cx="10821629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ar-MA" sz="2800" b="1" dirty="0">
                <a:solidFill>
                  <a:srgbClr val="0852A4"/>
                </a:solidFill>
                <a:latin typeface="+mj-lt"/>
              </a:rPr>
              <a:t>1</a:t>
            </a:r>
            <a:r>
              <a:rPr lang="fr-FR" sz="28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800" b="1" dirty="0">
                <a:solidFill>
                  <a:srgbClr val="0852A4"/>
                </a:solidFill>
                <a:latin typeface="+mj-lt"/>
              </a:rPr>
              <a:t>Identifiez</a:t>
            </a:r>
            <a:r>
              <a:rPr lang="fr-MA" sz="2800" dirty="0">
                <a:solidFill>
                  <a:srgbClr val="0852A4"/>
                </a:solidFill>
                <a:latin typeface="+mj-lt"/>
              </a:rPr>
              <a:t> </a:t>
            </a:r>
            <a:r>
              <a:rPr lang="fr-FR" sz="2800" dirty="0">
                <a:solidFill>
                  <a:srgbClr val="0852A4"/>
                </a:solidFill>
                <a:latin typeface="+mj-lt"/>
                <a:sym typeface="Calibri"/>
              </a:rPr>
              <a:t>les sphères A et B représentées sur ce cycle de carbone</a:t>
            </a:r>
            <a:endParaRPr lang="fr-FR" sz="2800" dirty="0">
              <a:solidFill>
                <a:srgbClr val="0852A4"/>
              </a:solidFill>
              <a:latin typeface="+mj-lt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3F5603A-4338-5DA5-6FE8-6EC8D0797B0B}"/>
              </a:ext>
            </a:extLst>
          </p:cNvPr>
          <p:cNvSpPr/>
          <p:nvPr/>
        </p:nvSpPr>
        <p:spPr>
          <a:xfrm>
            <a:off x="488630" y="2714899"/>
            <a:ext cx="448036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Sphère A: 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783BFD7-1097-0522-6258-F6B0CED7E77C}"/>
              </a:ext>
            </a:extLst>
          </p:cNvPr>
          <p:cNvSpPr/>
          <p:nvPr/>
        </p:nvSpPr>
        <p:spPr>
          <a:xfrm>
            <a:off x="510401" y="4304214"/>
            <a:ext cx="43664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Sphère B: ………….............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AC5A23D-1EAB-296A-00EB-DC3A1343E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3" y="2009100"/>
            <a:ext cx="5978847" cy="349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9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56454-1B75-D4FA-4200-0D5AC2EF1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66108-1734-7F75-220F-88905438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 À partir du document, on peut repérer que les </a:t>
            </a:r>
            <a:r>
              <a:rPr lang="fr-FR" dirty="0">
                <a:sym typeface="Calibri"/>
              </a:rPr>
              <a:t>sphères A et B représentées sur ce cycle de carbone sont: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738EF9-4F4D-BC18-8539-18E1DCCC232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Préciser modalités d’interaction élève + pratiques attendues de la part de l’enseignant</a:t>
            </a:r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B8A11916-8A8E-AA31-7A33-71A7226E2F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D32BF5-2C28-B0F9-FC01-A82435357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947" y="1709136"/>
            <a:ext cx="5877446" cy="3439727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5C7691C-97C6-EAC6-4F9C-EBD7B9930E26}"/>
              </a:ext>
            </a:extLst>
          </p:cNvPr>
          <p:cNvSpPr/>
          <p:nvPr/>
        </p:nvSpPr>
        <p:spPr>
          <a:xfrm>
            <a:off x="488630" y="2714899"/>
            <a:ext cx="448036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Sphère A: 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A8A59B3-71DB-D5F3-4278-7C7F66E21C42}"/>
              </a:ext>
            </a:extLst>
          </p:cNvPr>
          <p:cNvSpPr/>
          <p:nvPr/>
        </p:nvSpPr>
        <p:spPr>
          <a:xfrm>
            <a:off x="510401" y="4304214"/>
            <a:ext cx="43664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Sphère B: ………….............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99B29D-1BC0-A293-7A12-0B80E1620635}"/>
              </a:ext>
            </a:extLst>
          </p:cNvPr>
          <p:cNvSpPr txBox="1"/>
          <p:nvPr/>
        </p:nvSpPr>
        <p:spPr>
          <a:xfrm>
            <a:off x="2029045" y="2714899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8E22AE-4285-4A63-1B46-6AD28E23033A}"/>
              </a:ext>
            </a:extLst>
          </p:cNvPr>
          <p:cNvSpPr txBox="1"/>
          <p:nvPr/>
        </p:nvSpPr>
        <p:spPr>
          <a:xfrm>
            <a:off x="2029044" y="432701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2661445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64FC-B028-90EC-D505-9CCCEDF3B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96DCA-E258-8235-EDD5-A33E637FB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8D6756-1E0A-B741-18EE-863A251EBA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99F9C4B-6B3C-B20C-E1DA-9FA726D387BD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739A842-4D10-7CED-041F-9D9144BF555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BE160C-C019-6257-CDD6-4269E39DF39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8B36A79-33AA-A928-5831-86DB91080EB8}"/>
              </a:ext>
            </a:extLst>
          </p:cNvPr>
          <p:cNvSpPr/>
          <p:nvPr/>
        </p:nvSpPr>
        <p:spPr>
          <a:xfrm>
            <a:off x="435429" y="1174041"/>
            <a:ext cx="11136085" cy="987504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MA" sz="2600" b="1" dirty="0">
                <a:solidFill>
                  <a:srgbClr val="0852A4"/>
                </a:solidFill>
                <a:latin typeface="+mj-lt"/>
              </a:rPr>
              <a:t>2</a:t>
            </a:r>
            <a:r>
              <a:rPr lang="fr-FR" sz="26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600" b="1" dirty="0">
                <a:solidFill>
                  <a:srgbClr val="0852A4"/>
                </a:solidFill>
                <a:latin typeface="+mj-lt"/>
              </a:rPr>
              <a:t>Identifiez</a:t>
            </a:r>
            <a:r>
              <a:rPr lang="fr-MA" sz="2600" dirty="0">
                <a:solidFill>
                  <a:srgbClr val="0852A4"/>
                </a:solidFill>
                <a:latin typeface="+mj-lt"/>
              </a:rPr>
              <a:t> les processus représentés par ce cycle, en </a:t>
            </a:r>
            <a:r>
              <a:rPr lang="fr-MA" sz="2600" b="1" dirty="0">
                <a:solidFill>
                  <a:srgbClr val="0852A4"/>
                </a:solidFill>
                <a:latin typeface="+mj-lt"/>
              </a:rPr>
              <a:t>cochant</a:t>
            </a:r>
            <a:r>
              <a:rPr lang="fr-MA" sz="2600" dirty="0">
                <a:solidFill>
                  <a:srgbClr val="0852A4"/>
                </a:solidFill>
                <a:latin typeface="+mj-lt"/>
              </a:rPr>
              <a:t> les bonnes réponses</a:t>
            </a:r>
            <a:r>
              <a:rPr lang="fr-FR" sz="2600" b="1" dirty="0">
                <a:solidFill>
                  <a:srgbClr val="0852A4"/>
                </a:solidFill>
                <a:latin typeface="+mj-lt"/>
              </a:rPr>
              <a:t>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67B6B7-3CDF-53FD-E0F1-6D515B75E3D0}"/>
              </a:ext>
            </a:extLst>
          </p:cNvPr>
          <p:cNvSpPr/>
          <p:nvPr/>
        </p:nvSpPr>
        <p:spPr>
          <a:xfrm>
            <a:off x="681373" y="2797886"/>
            <a:ext cx="2627886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1825FCA-7DEF-0E8D-1B4E-CDF829B7C23E}"/>
              </a:ext>
            </a:extLst>
          </p:cNvPr>
          <p:cNvSpPr/>
          <p:nvPr/>
        </p:nvSpPr>
        <p:spPr>
          <a:xfrm>
            <a:off x="3834386" y="2798143"/>
            <a:ext cx="2627886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respiration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73ECC53-C919-F01C-8A6A-C4BA23D353DC}"/>
              </a:ext>
            </a:extLst>
          </p:cNvPr>
          <p:cNvSpPr/>
          <p:nvPr/>
        </p:nvSpPr>
        <p:spPr>
          <a:xfrm>
            <a:off x="681373" y="4251894"/>
            <a:ext cx="2627886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photosynthèse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67CF90F-3C36-F8CC-FDE8-C3896400DB2B}"/>
              </a:ext>
            </a:extLst>
          </p:cNvPr>
          <p:cNvSpPr/>
          <p:nvPr/>
        </p:nvSpPr>
        <p:spPr>
          <a:xfrm>
            <a:off x="3834386" y="4251894"/>
            <a:ext cx="2627886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F5945BE-B3D2-7C89-17E5-AB447D2E7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342" y="2734682"/>
            <a:ext cx="4838135" cy="2831479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E728972-54CD-CD51-7093-B6263F8A0DA6}"/>
              </a:ext>
            </a:extLst>
          </p:cNvPr>
          <p:cNvSpPr/>
          <p:nvPr/>
        </p:nvSpPr>
        <p:spPr>
          <a:xfrm>
            <a:off x="2320999" y="5362724"/>
            <a:ext cx="274085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décomposition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972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1F552-EA6C-C3D1-F866-3ADCC1C77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BBE83-0B46-7928-8D2F-F28CD3A02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</a:t>
            </a:r>
            <a:r>
              <a:rPr lang="ar-MA" dirty="0"/>
              <a:t> </a:t>
            </a:r>
            <a:r>
              <a:rPr lang="fr-MA" dirty="0"/>
              <a:t>les processus représentés par ce cycle sont: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B0A2C1-1A1E-1518-2B16-145C8AFA9B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177FF6B9-7CDF-8915-72C3-633371BD8E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9008157-F09F-4E88-9EF9-80313D497789}"/>
              </a:ext>
            </a:extLst>
          </p:cNvPr>
          <p:cNvSpPr/>
          <p:nvPr/>
        </p:nvSpPr>
        <p:spPr>
          <a:xfrm>
            <a:off x="681373" y="2308028"/>
            <a:ext cx="2627886" cy="63790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</a:t>
            </a:r>
            <a:endParaRPr lang="fr-MA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E486DA-F668-90C3-2B40-C0DAD34DB504}"/>
              </a:ext>
            </a:extLst>
          </p:cNvPr>
          <p:cNvSpPr/>
          <p:nvPr/>
        </p:nvSpPr>
        <p:spPr>
          <a:xfrm>
            <a:off x="3834386" y="2308285"/>
            <a:ext cx="2627886" cy="63790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fr-F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respiration</a:t>
            </a:r>
            <a:endParaRPr lang="fr-MA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818F570-5EC1-4835-6983-25F307F82ACE}"/>
              </a:ext>
            </a:extLst>
          </p:cNvPr>
          <p:cNvSpPr/>
          <p:nvPr/>
        </p:nvSpPr>
        <p:spPr>
          <a:xfrm>
            <a:off x="681373" y="3762036"/>
            <a:ext cx="2627886" cy="63790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fr-F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photosynthèse</a:t>
            </a:r>
            <a:endParaRPr lang="fr-MA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232F65B-F3EA-790B-2338-0F9F1D417BA9}"/>
              </a:ext>
            </a:extLst>
          </p:cNvPr>
          <p:cNvSpPr/>
          <p:nvPr/>
        </p:nvSpPr>
        <p:spPr>
          <a:xfrm>
            <a:off x="3834386" y="3762036"/>
            <a:ext cx="2627886" cy="637902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fr-FR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</a:t>
            </a:r>
            <a:endParaRPr lang="fr-MA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263BA5A-289F-6315-C67F-240FBB49FB72}"/>
              </a:ext>
            </a:extLst>
          </p:cNvPr>
          <p:cNvSpPr/>
          <p:nvPr/>
        </p:nvSpPr>
        <p:spPr>
          <a:xfrm>
            <a:off x="2320999" y="5003495"/>
            <a:ext cx="274085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fr-FR" sz="23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décomposition</a:t>
            </a:r>
            <a:endParaRPr lang="fr-MA" sz="23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55FBDA7-12F7-1F02-32D8-3BE0AEDF8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342" y="2244824"/>
            <a:ext cx="4838135" cy="28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26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3EB1C-8790-0638-8B14-F68F96EB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B0FC92-9510-27DD-4BF5-F7FF054D43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91F7B11-FFA0-7FA7-CF8C-A0B9BD028100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2895AD0-70CC-1F79-C097-2F6DAB7CFCD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9C575A-2AB3-1573-F1B7-36CE5D64AAA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BAF7C6-3452-4096-5B23-F052D179967F}"/>
              </a:ext>
            </a:extLst>
          </p:cNvPr>
          <p:cNvSpPr/>
          <p:nvPr/>
        </p:nvSpPr>
        <p:spPr>
          <a:xfrm>
            <a:off x="532172" y="1147187"/>
            <a:ext cx="992567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3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. </a:t>
            </a: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Lors</a:t>
            </a:r>
            <a:r>
              <a:rPr lang="fr-MA" sz="2400" spc="-8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de dissolution le carbone passe: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78E517-A38A-0D3B-29D4-D4EAD77CE7E5}"/>
              </a:ext>
            </a:extLst>
          </p:cNvPr>
          <p:cNvSpPr/>
          <p:nvPr/>
        </p:nvSpPr>
        <p:spPr>
          <a:xfrm>
            <a:off x="739000" y="2116184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l’atmosphère à la biosphère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0CBA3E-6527-5FE3-4B13-80B58CD9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381" y="2350559"/>
            <a:ext cx="5741650" cy="336025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A77D764-3179-E506-D356-71FC545EA2F7}"/>
              </a:ext>
            </a:extLst>
          </p:cNvPr>
          <p:cNvSpPr/>
          <p:nvPr/>
        </p:nvSpPr>
        <p:spPr>
          <a:xfrm>
            <a:off x="728111" y="4211752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l’atmosphère à la l’hydrosphère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805B01D-DCE0-4D3A-B4B7-DF3CD4970BAD}"/>
              </a:ext>
            </a:extLst>
          </p:cNvPr>
          <p:cNvSpPr/>
          <p:nvPr/>
        </p:nvSpPr>
        <p:spPr>
          <a:xfrm>
            <a:off x="728112" y="3115631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la biosphère à l’atmosphère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204E989-3774-7221-5737-3E047B6564E0}"/>
              </a:ext>
            </a:extLst>
          </p:cNvPr>
          <p:cNvSpPr/>
          <p:nvPr/>
        </p:nvSpPr>
        <p:spPr>
          <a:xfrm>
            <a:off x="728113" y="5316848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l’hydrosphère à la 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B622C-3BAD-B359-A8C9-93EC5B268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D5DB4-9980-F770-97F7-D9E6856E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 </a:t>
            </a:r>
            <a:r>
              <a:rPr lang="fr-MA" dirty="0"/>
              <a:t>Lors de dissolution  le carbone passe::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03968E-21F4-9CC0-F717-D7320B0E802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05E7FBD7-B4B8-4E69-512D-B03CDB61D7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026012F-55CA-4F8F-57FE-8891293FB260}"/>
              </a:ext>
            </a:extLst>
          </p:cNvPr>
          <p:cNvSpPr/>
          <p:nvPr/>
        </p:nvSpPr>
        <p:spPr>
          <a:xfrm>
            <a:off x="739000" y="1909353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l’atmosphère à la biosphère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9A600F-369E-75DA-C4F3-8E92231C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381" y="2143728"/>
            <a:ext cx="5741650" cy="336025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58589C-B8A1-E94F-A07E-7CB8D971EF6D}"/>
              </a:ext>
            </a:extLst>
          </p:cNvPr>
          <p:cNvSpPr/>
          <p:nvPr/>
        </p:nvSpPr>
        <p:spPr>
          <a:xfrm>
            <a:off x="728111" y="4004921"/>
            <a:ext cx="4856257" cy="637902"/>
          </a:xfrm>
          <a:prstGeom prst="roundRect">
            <a:avLst/>
          </a:prstGeom>
          <a:solidFill>
            <a:srgbClr val="002060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l’atmosphère à la l’hydrosphère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BD7F1CB-8FB6-9276-25F1-3350B15CBBCF}"/>
              </a:ext>
            </a:extLst>
          </p:cNvPr>
          <p:cNvSpPr/>
          <p:nvPr/>
        </p:nvSpPr>
        <p:spPr>
          <a:xfrm>
            <a:off x="728112" y="2908800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la biosphère à l’atmosphère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B537B1-890D-1372-D661-0A2BD18DD39F}"/>
              </a:ext>
            </a:extLst>
          </p:cNvPr>
          <p:cNvSpPr/>
          <p:nvPr/>
        </p:nvSpPr>
        <p:spPr>
          <a:xfrm>
            <a:off x="728113" y="5110017"/>
            <a:ext cx="4856257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l’hydrosphère à la 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210271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en binôme. Chacun prend 3 minutes pour réaliser l’activité de la page 41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Lire et expliquer les consignes aux élèves. Puis suivre de près les élèves et apporter de l’aide si nécessaire.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4B046-155B-AD30-D57B-7D4BEE267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474C0C-EBD5-C853-0D75-94B817DF8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690" y="1174572"/>
            <a:ext cx="7236808" cy="508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CEDDD-76AE-D7E1-44B5-7337A46F5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4B570-872A-5BD3-9D35-EF24EAA7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en binôme. Chacun prend 3 minutes pour réaliser l’activité de la page 41 sur le livret. Ensuite, vous comparez vos réponses en justifiant.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CA1C34-7F99-5799-2B19-301F16BE4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expliquer les consignes aux élèves. Puis suivre de près les élèves et apporter de l’aide si nécessaire. </a:t>
            </a:r>
          </a:p>
        </p:txBody>
      </p:sp>
      <p:grpSp>
        <p:nvGrpSpPr>
          <p:cNvPr id="3" name="Groupe 37">
            <a:extLst>
              <a:ext uri="{FF2B5EF4-FFF2-40B4-BE49-F238E27FC236}">
                <a16:creationId xmlns:a16="http://schemas.microsoft.com/office/drawing/2014/main" id="{A33C7927-053D-0865-807E-ED98F5D9A6CF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3E1001D-E8C5-7D3A-C1FE-A48BA3FAA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9C75DE01-6454-6157-9B6E-BE33C89E4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0D681AB-5733-9082-4A7F-827F82259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373" y="1180159"/>
            <a:ext cx="9606659" cy="484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01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C3E05-291C-7D0E-97E3-48B70DF0F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06C5D-D890-10EC-48A4-AD6137EC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C1EE1C-9AB4-A85C-FE1B-1AEDAC6E850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FED57A5C-609E-770E-953D-B9BFBBB97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C22CDEB-0750-7CAD-B786-D3E7EFEB1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750" y="1069083"/>
            <a:ext cx="5894764" cy="38838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1C4CB2-6561-EF7B-78B8-142A484DD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750" y="5221188"/>
            <a:ext cx="6123364" cy="11354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94D90A-C451-92F0-BFD7-4C2157943068}"/>
              </a:ext>
            </a:extLst>
          </p:cNvPr>
          <p:cNvSpPr txBox="1"/>
          <p:nvPr/>
        </p:nvSpPr>
        <p:spPr>
          <a:xfrm>
            <a:off x="3423634" y="550405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854FBB-5E13-3F99-4738-12F48643B7B2}"/>
              </a:ext>
            </a:extLst>
          </p:cNvPr>
          <p:cNvSpPr txBox="1"/>
          <p:nvPr/>
        </p:nvSpPr>
        <p:spPr>
          <a:xfrm>
            <a:off x="6559446" y="550405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D7262D-951F-E8F1-E5F4-B8BEDEC7DCD4}"/>
              </a:ext>
            </a:extLst>
          </p:cNvPr>
          <p:cNvSpPr txBox="1"/>
          <p:nvPr/>
        </p:nvSpPr>
        <p:spPr>
          <a:xfrm>
            <a:off x="6602990" y="5947713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133293-5120-61F9-771C-0D3D2C9EE4B2}"/>
              </a:ext>
            </a:extLst>
          </p:cNvPr>
          <p:cNvSpPr txBox="1"/>
          <p:nvPr/>
        </p:nvSpPr>
        <p:spPr>
          <a:xfrm>
            <a:off x="3521607" y="593416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2074642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F8915-38E2-F5EE-2B48-71D88110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BB52C-997A-1C65-E388-315249B6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F45FF9-871D-A0B1-ED84-D9DCFE0A66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DF065F60-0615-8F70-F5C1-B164184F6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26A1F5-1F0A-BFD2-625F-FE05A5C56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750" y="1069083"/>
            <a:ext cx="5894764" cy="38838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2B6F2-87DC-071D-B259-7124BDC81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223" y="5167076"/>
            <a:ext cx="7173326" cy="12384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5C399-42F9-E21A-6DDD-297E6B95A862}"/>
              </a:ext>
            </a:extLst>
          </p:cNvPr>
          <p:cNvSpPr txBox="1"/>
          <p:nvPr/>
        </p:nvSpPr>
        <p:spPr>
          <a:xfrm>
            <a:off x="1894114" y="5645117"/>
            <a:ext cx="9280984" cy="907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2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</p:spTree>
    <p:extLst>
      <p:ext uri="{BB962C8B-B14F-4D97-AF65-F5344CB8AC3E}">
        <p14:creationId xmlns:p14="http://schemas.microsoft.com/office/powerpoint/2010/main" val="55218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1F46D-E85F-995B-39EC-CF69CB46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F05CA-76A7-D27F-8E36-45B255CD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47B28F-C50C-3C9D-B203-9FFA0DD11D4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0CC7C700-1CB5-1B81-71E5-09D45321C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BB5216-1707-0DAA-8CD1-F4E12717E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750" y="1069083"/>
            <a:ext cx="5894764" cy="38838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4C4063-0DFD-D65E-3865-1747E21CB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740" y="5322127"/>
            <a:ext cx="7144747" cy="93358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BF6DB4-7CD6-0031-74E4-93FD18D14D09}"/>
              </a:ext>
            </a:extLst>
          </p:cNvPr>
          <p:cNvSpPr txBox="1"/>
          <p:nvPr/>
        </p:nvSpPr>
        <p:spPr>
          <a:xfrm>
            <a:off x="5153297" y="5539943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E47D2D-5520-875E-5A34-E3E9C29EAF4C}"/>
              </a:ext>
            </a:extLst>
          </p:cNvPr>
          <p:cNvSpPr txBox="1"/>
          <p:nvPr/>
        </p:nvSpPr>
        <p:spPr>
          <a:xfrm>
            <a:off x="7352160" y="5519891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61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987C-387F-58D3-7C1D-96516955E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43FF0-324F-CF30-131B-435FFEBB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600" dirty="0"/>
              <a:t>Prenez la correction sur vos livrets.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F2D72C-58AA-97BF-61E1-86A1844E17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37">
            <a:extLst>
              <a:ext uri="{FF2B5EF4-FFF2-40B4-BE49-F238E27FC236}">
                <a16:creationId xmlns:a16="http://schemas.microsoft.com/office/drawing/2014/main" id="{66991DEB-B350-D7FA-A9C7-76B30A9ECCEF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47E052-73DD-14F6-EAEA-5C2F15745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AFECC784-AE39-41CB-695E-4B061D30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380B70F1-9A26-AB77-A0A3-CF097CFBC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161" y="1469487"/>
            <a:ext cx="9280984" cy="467741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AF9CBE-482B-9C2C-1144-0B9E59BF593C}"/>
              </a:ext>
            </a:extLst>
          </p:cNvPr>
          <p:cNvSpPr txBox="1"/>
          <p:nvPr/>
        </p:nvSpPr>
        <p:spPr>
          <a:xfrm>
            <a:off x="3179794" y="215125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2C2488C-7B17-82AD-8372-8D12F3813669}"/>
              </a:ext>
            </a:extLst>
          </p:cNvPr>
          <p:cNvSpPr txBox="1"/>
          <p:nvPr/>
        </p:nvSpPr>
        <p:spPr>
          <a:xfrm>
            <a:off x="7544966" y="215125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F9758BE-D73D-9C4F-9A27-90CED9E85FBC}"/>
              </a:ext>
            </a:extLst>
          </p:cNvPr>
          <p:cNvSpPr txBox="1"/>
          <p:nvPr/>
        </p:nvSpPr>
        <p:spPr>
          <a:xfrm>
            <a:off x="7588510" y="2594913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394F1A-2D8E-BDE0-08A9-93C25FD03572}"/>
              </a:ext>
            </a:extLst>
          </p:cNvPr>
          <p:cNvSpPr txBox="1"/>
          <p:nvPr/>
        </p:nvSpPr>
        <p:spPr>
          <a:xfrm>
            <a:off x="3277767" y="258136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BFC994-9716-B7B4-1540-8C7DED62ECDD}"/>
              </a:ext>
            </a:extLst>
          </p:cNvPr>
          <p:cNvSpPr txBox="1"/>
          <p:nvPr/>
        </p:nvSpPr>
        <p:spPr>
          <a:xfrm>
            <a:off x="1894114" y="3826477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0A3A89-3040-9249-63BB-0791F84BD832}"/>
              </a:ext>
            </a:extLst>
          </p:cNvPr>
          <p:cNvSpPr txBox="1"/>
          <p:nvPr/>
        </p:nvSpPr>
        <p:spPr>
          <a:xfrm>
            <a:off x="5823857" y="5478983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235B70C-E480-31BC-87A2-B3136EF0F388}"/>
              </a:ext>
            </a:extLst>
          </p:cNvPr>
          <p:cNvSpPr txBox="1"/>
          <p:nvPr/>
        </p:nvSpPr>
        <p:spPr>
          <a:xfrm>
            <a:off x="8022720" y="5458931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51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chacun pour soi; prenez l’activité de la page 42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Circuler entre les rangs, cibler les élèves en difficultés, Insister sur le travail individuel.  Inciter les élèves à demander de l'aide en cas de besoin.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EFABF5-F3BC-C422-0EC6-C65005C72F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AD96A93-6368-0A85-F19A-622ECBA6D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998" y="1002960"/>
            <a:ext cx="9408003" cy="533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FDE4-D328-CC18-A73F-9EDEBB7D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68AC4-019E-C853-A2B9-F034E50E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Maintenant, vous allez travailler chacun pour soi; prenez l’activité de la page 42 sur le livret.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49D3B0B-963E-7B0E-0F8C-ABBD5F4ED9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Circuler entre les rangs, cibler les élèves en difficultés,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5A07844-5E17-694A-2C54-8E50F1C40F20}"/>
              </a:ext>
            </a:extLst>
          </p:cNvPr>
          <p:cNvGrpSpPr/>
          <p:nvPr/>
        </p:nvGrpSpPr>
        <p:grpSpPr>
          <a:xfrm>
            <a:off x="10633247" y="187919"/>
            <a:ext cx="630930" cy="588164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5B40041F-C8A5-265A-6EF9-FFABAD235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1C7732D6-0133-16A2-9391-0B302CF79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4038262-B8B1-900B-0D57-C0B46D789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93" y="1330175"/>
            <a:ext cx="9106264" cy="471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004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6F1FEA-9863-472B-B713-59F82FBC1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622" y="1231245"/>
            <a:ext cx="6420746" cy="34580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12EE08-F34C-A3BE-C06E-E593B3AFF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0582" y="5027071"/>
            <a:ext cx="7192379" cy="12670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5314929-17D5-0934-9815-1BF17A839346}"/>
              </a:ext>
            </a:extLst>
          </p:cNvPr>
          <p:cNvSpPr txBox="1"/>
          <p:nvPr/>
        </p:nvSpPr>
        <p:spPr>
          <a:xfrm>
            <a:off x="2969335" y="538551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6ACDBC-8A65-4DF5-84E3-88D3F1B53C5D}"/>
              </a:ext>
            </a:extLst>
          </p:cNvPr>
          <p:cNvSpPr txBox="1"/>
          <p:nvPr/>
        </p:nvSpPr>
        <p:spPr>
          <a:xfrm>
            <a:off x="6707976" y="538551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5958E3-2E1F-2602-1ACC-C8119BFF2FB3}"/>
              </a:ext>
            </a:extLst>
          </p:cNvPr>
          <p:cNvSpPr txBox="1"/>
          <p:nvPr/>
        </p:nvSpPr>
        <p:spPr>
          <a:xfrm>
            <a:off x="6751520" y="582916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DBC5E1-FA6F-7FD4-EEB9-112F92DE44A5}"/>
              </a:ext>
            </a:extLst>
          </p:cNvPr>
          <p:cNvSpPr txBox="1"/>
          <p:nvPr/>
        </p:nvSpPr>
        <p:spPr>
          <a:xfrm>
            <a:off x="3067308" y="581562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B3D16-3E70-D37E-72E6-225E4FBB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3479A-54E7-15F2-9D57-16579A6C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C03211-0ABC-2002-1E5A-78A5FB0A45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B3EA78E-24B4-DA03-2DB0-859A4D34B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EB3EC7-868B-F67F-361E-1DB97C1A4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622" y="1231245"/>
            <a:ext cx="6420746" cy="34580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53361C-91BE-FF90-BD6F-EC8989209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303" y="4940859"/>
            <a:ext cx="7173326" cy="137179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1090463-ED0B-4898-2819-B0E4F0323E71}"/>
              </a:ext>
            </a:extLst>
          </p:cNvPr>
          <p:cNvSpPr txBox="1"/>
          <p:nvPr/>
        </p:nvSpPr>
        <p:spPr>
          <a:xfrm>
            <a:off x="1480453" y="5452070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</p:spTree>
    <p:extLst>
      <p:ext uri="{BB962C8B-B14F-4D97-AF65-F5344CB8AC3E}">
        <p14:creationId xmlns:p14="http://schemas.microsoft.com/office/powerpoint/2010/main" val="3352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4198-8184-1EA4-4C97-D205F4860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B3BF4-4405-C4C7-1CED-AAC6308D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427467-13CE-BA4E-A696-FFF2C79CD4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15F7BF54-2DF6-69B7-8081-72A5DB168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B3E15D-F318-11A9-E13C-698BFACBA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8622" y="1231245"/>
            <a:ext cx="6420746" cy="34580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CC5D1E-4A43-968A-8563-AD6490070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189" y="4943399"/>
            <a:ext cx="8555011" cy="12934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C2B20F-1D19-9F21-0B38-450A0966A584}"/>
              </a:ext>
            </a:extLst>
          </p:cNvPr>
          <p:cNvSpPr txBox="1"/>
          <p:nvPr/>
        </p:nvSpPr>
        <p:spPr>
          <a:xfrm>
            <a:off x="6988318" y="5410358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5B2FDC-F4EF-6D45-1715-5EED73AA5857}"/>
              </a:ext>
            </a:extLst>
          </p:cNvPr>
          <p:cNvSpPr txBox="1"/>
          <p:nvPr/>
        </p:nvSpPr>
        <p:spPr>
          <a:xfrm>
            <a:off x="4908195" y="5422979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7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9E05D-F053-27C2-61F1-42EE86AA4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C51F31-0A98-8261-FA63-990788CE8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Prenez la correction sur vos livrets.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E314AA3-B83E-A1A9-23B3-241335C70B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Donner quelques minutes aux élèves pour recopier la correction sur les livrets.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414BCAA-8C1E-3419-7046-B9588BBDDE66}"/>
              </a:ext>
            </a:extLst>
          </p:cNvPr>
          <p:cNvGrpSpPr/>
          <p:nvPr/>
        </p:nvGrpSpPr>
        <p:grpSpPr>
          <a:xfrm>
            <a:off x="10633247" y="187919"/>
            <a:ext cx="630930" cy="588164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69F26D67-4ECF-AEA7-1707-E7FB9C46F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1E4CD84-196A-5347-3D0B-84925A0AB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6A82661-7434-53B0-7D74-9FF4D33E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93" y="1330175"/>
            <a:ext cx="9106264" cy="471013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E73A89-CE50-EA61-980F-56D793F07C0C}"/>
              </a:ext>
            </a:extLst>
          </p:cNvPr>
          <p:cNvSpPr txBox="1"/>
          <p:nvPr/>
        </p:nvSpPr>
        <p:spPr>
          <a:xfrm>
            <a:off x="2766133" y="184645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278CD9-8A4E-75D2-486F-01B4C1E39EF3}"/>
              </a:ext>
            </a:extLst>
          </p:cNvPr>
          <p:cNvSpPr txBox="1"/>
          <p:nvPr/>
        </p:nvSpPr>
        <p:spPr>
          <a:xfrm>
            <a:off x="7131305" y="184645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93262F-4E3D-B5D4-4CDE-E13BA92BF14A}"/>
              </a:ext>
            </a:extLst>
          </p:cNvPr>
          <p:cNvSpPr txBox="1"/>
          <p:nvPr/>
        </p:nvSpPr>
        <p:spPr>
          <a:xfrm>
            <a:off x="7174849" y="2290105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2C874F-F16C-1360-4F66-3CD973E39524}"/>
              </a:ext>
            </a:extLst>
          </p:cNvPr>
          <p:cNvSpPr txBox="1"/>
          <p:nvPr/>
        </p:nvSpPr>
        <p:spPr>
          <a:xfrm>
            <a:off x="2864106" y="227655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E94A13-0E9A-21FF-9AEA-988585483D5F}"/>
              </a:ext>
            </a:extLst>
          </p:cNvPr>
          <p:cNvSpPr txBox="1"/>
          <p:nvPr/>
        </p:nvSpPr>
        <p:spPr>
          <a:xfrm>
            <a:off x="1480453" y="3521669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7ABFF8-3F3F-246A-C1AA-46DC049DF84C}"/>
              </a:ext>
            </a:extLst>
          </p:cNvPr>
          <p:cNvSpPr txBox="1"/>
          <p:nvPr/>
        </p:nvSpPr>
        <p:spPr>
          <a:xfrm>
            <a:off x="7742920" y="5327691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BA6627B-38AF-310D-B494-F95DC5F2D10E}"/>
              </a:ext>
            </a:extLst>
          </p:cNvPr>
          <p:cNvSpPr txBox="1"/>
          <p:nvPr/>
        </p:nvSpPr>
        <p:spPr>
          <a:xfrm>
            <a:off x="5551659" y="5369586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peut me dire ce que nous avons appris aujourd’hui? 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donne un rappel de la séance.</a:t>
            </a: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1C1445F7-285F-7A3A-C5D2-9D27FFF11BE4}"/>
              </a:ext>
            </a:extLst>
          </p:cNvPr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92561BC-9988-A3D3-C8F4-A4190A0B3601}"/>
              </a:ext>
            </a:extLst>
          </p:cNvPr>
          <p:cNvSpPr txBox="1"/>
          <p:nvPr/>
        </p:nvSpPr>
        <p:spPr>
          <a:xfrm>
            <a:off x="1834122" y="2934427"/>
            <a:ext cx="921052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spc="-50" dirty="0"/>
              <a:t>Décrire les processus impliqués dans le cycle de carbone</a:t>
            </a:r>
            <a:endParaRPr lang="fr-FR" b="1" kern="0" spc="-50" dirty="0">
              <a:solidFill>
                <a:srgbClr val="000000"/>
              </a:solidFill>
            </a:endParaRPr>
          </a:p>
        </p:txBody>
      </p:sp>
      <p:pic>
        <p:nvPicPr>
          <p:cNvPr id="7" name="Image 23">
            <a:extLst>
              <a:ext uri="{FF2B5EF4-FFF2-40B4-BE49-F238E27FC236}">
                <a16:creationId xmlns:a16="http://schemas.microsoft.com/office/drawing/2014/main" id="{1E606C51-B45B-D112-73F7-3A7ADC8DD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2669082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décrire les processus impliqués dans le cycle de carbone, je dois: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1EDA9-9829-430A-C1BB-78614F963E07}"/>
              </a:ext>
            </a:extLst>
          </p:cNvPr>
          <p:cNvSpPr txBox="1"/>
          <p:nvPr/>
        </p:nvSpPr>
        <p:spPr>
          <a:xfrm>
            <a:off x="1128517" y="2442023"/>
            <a:ext cx="3171580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kumimoji="0" lang="fr-FR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7" name="Oval 55">
            <a:extLst>
              <a:ext uri="{FF2B5EF4-FFF2-40B4-BE49-F238E27FC236}">
                <a16:creationId xmlns:a16="http://schemas.microsoft.com/office/drawing/2014/main" id="{35234053-BBF2-3E5E-82D5-64D6DC06325C}"/>
              </a:ext>
            </a:extLst>
          </p:cNvPr>
          <p:cNvSpPr>
            <a:spLocks noChangeAspect="1"/>
          </p:cNvSpPr>
          <p:nvPr/>
        </p:nvSpPr>
        <p:spPr>
          <a:xfrm>
            <a:off x="2516654" y="2046716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CA7A66-69DA-09A1-78F2-E461FE6A183E}"/>
              </a:ext>
            </a:extLst>
          </p:cNvPr>
          <p:cNvSpPr txBox="1"/>
          <p:nvPr/>
        </p:nvSpPr>
        <p:spPr>
          <a:xfrm>
            <a:off x="4019306" y="4083487"/>
            <a:ext cx="3834581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processus impliqués dans ce cycle</a:t>
            </a:r>
            <a:endParaRPr kumimoji="0" lang="fr-FR" sz="2300" b="1" i="0" u="none" strike="noStrike" kern="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4C43F490-4200-3482-8F4B-52F4F936767E}"/>
              </a:ext>
            </a:extLst>
          </p:cNvPr>
          <p:cNvSpPr>
            <a:spLocks noChangeAspect="1"/>
          </p:cNvSpPr>
          <p:nvPr/>
        </p:nvSpPr>
        <p:spPr>
          <a:xfrm>
            <a:off x="5738944" y="3688180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83AE4F-5928-FFA0-ADA5-A1D760758F6D}"/>
              </a:ext>
            </a:extLst>
          </p:cNvPr>
          <p:cNvSpPr txBox="1"/>
          <p:nvPr/>
        </p:nvSpPr>
        <p:spPr>
          <a:xfrm>
            <a:off x="7891905" y="2396581"/>
            <a:ext cx="3598559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-7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Décrire le passage de carbone d’une sphère à une autre</a:t>
            </a:r>
            <a:endParaRPr kumimoji="0" lang="fr-FR" sz="2300" b="1" i="0" u="none" strike="noStrike" kern="0" cap="none" spc="-7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1" name="Oval 55">
            <a:extLst>
              <a:ext uri="{FF2B5EF4-FFF2-40B4-BE49-F238E27FC236}">
                <a16:creationId xmlns:a16="http://schemas.microsoft.com/office/drawing/2014/main" id="{8C3D7461-AD86-714A-5A2C-76C8E5840E4C}"/>
              </a:ext>
            </a:extLst>
          </p:cNvPr>
          <p:cNvSpPr>
            <a:spLocks noChangeAspect="1"/>
          </p:cNvSpPr>
          <p:nvPr/>
        </p:nvSpPr>
        <p:spPr>
          <a:xfrm>
            <a:off x="9459738" y="1975121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on termine par cette carte lexicale.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participer les élèves à la lecture de la carte</a:t>
            </a:r>
          </a:p>
        </p:txBody>
      </p:sp>
      <p:grpSp>
        <p:nvGrpSpPr>
          <p:cNvPr id="3" name="Google Shape;2004;p176">
            <a:extLst>
              <a:ext uri="{FF2B5EF4-FFF2-40B4-BE49-F238E27FC236}">
                <a16:creationId xmlns:a16="http://schemas.microsoft.com/office/drawing/2014/main" id="{0856EB9A-7017-4620-1D45-E3DDBCB45426}"/>
              </a:ext>
            </a:extLst>
          </p:cNvPr>
          <p:cNvGrpSpPr/>
          <p:nvPr/>
        </p:nvGrpSpPr>
        <p:grpSpPr>
          <a:xfrm>
            <a:off x="378372" y="1263731"/>
            <a:ext cx="11435255" cy="5046581"/>
            <a:chOff x="279385" y="1039998"/>
            <a:chExt cx="8585230" cy="3784935"/>
          </a:xfrm>
        </p:grpSpPr>
        <p:sp>
          <p:nvSpPr>
            <p:cNvPr id="6" name="Google Shape;2005;p176">
              <a:extLst>
                <a:ext uri="{FF2B5EF4-FFF2-40B4-BE49-F238E27FC236}">
                  <a16:creationId xmlns:a16="http://schemas.microsoft.com/office/drawing/2014/main" id="{9D8FF637-F29E-5926-A68E-04B1AEFD0F8E}"/>
                </a:ext>
              </a:extLst>
            </p:cNvPr>
            <p:cNvSpPr/>
            <p:nvPr/>
          </p:nvSpPr>
          <p:spPr>
            <a:xfrm>
              <a:off x="285691" y="1426310"/>
              <a:ext cx="8562578" cy="339862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Google Shape;2006;p176">
              <a:extLst>
                <a:ext uri="{FF2B5EF4-FFF2-40B4-BE49-F238E27FC236}">
                  <a16:creationId xmlns:a16="http://schemas.microsoft.com/office/drawing/2014/main" id="{7BBDD7F7-14F6-1624-BE14-C3D8C3D01247}"/>
                </a:ext>
              </a:extLst>
            </p:cNvPr>
            <p:cNvSpPr/>
            <p:nvPr/>
          </p:nvSpPr>
          <p:spPr>
            <a:xfrm>
              <a:off x="3286478" y="2264718"/>
              <a:ext cx="2212339" cy="957269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kumimoji="0" lang="fr-FR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écrire les processus impliqués dans le cycle de carbone</a:t>
              </a:r>
              <a:endPara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" name="Google Shape;2007;p176">
              <a:extLst>
                <a:ext uri="{FF2B5EF4-FFF2-40B4-BE49-F238E27FC236}">
                  <a16:creationId xmlns:a16="http://schemas.microsoft.com/office/drawing/2014/main" id="{51D1B15C-9A61-D37C-77B8-DC795430B4B6}"/>
                </a:ext>
              </a:extLst>
            </p:cNvPr>
            <p:cNvSpPr/>
            <p:nvPr/>
          </p:nvSpPr>
          <p:spPr>
            <a:xfrm>
              <a:off x="607763" y="1987550"/>
              <a:ext cx="1899776" cy="147932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1D9A78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Google Shape;2008;p176">
              <a:extLst>
                <a:ext uri="{FF2B5EF4-FFF2-40B4-BE49-F238E27FC236}">
                  <a16:creationId xmlns:a16="http://schemas.microsoft.com/office/drawing/2014/main" id="{8509BBED-58F4-CA9F-A0DD-F4638083BC99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34" name="Google Shape;2009;p176">
              <a:extLst>
                <a:ext uri="{FF2B5EF4-FFF2-40B4-BE49-F238E27FC236}">
                  <a16:creationId xmlns:a16="http://schemas.microsoft.com/office/drawing/2014/main" id="{44215F64-7F36-F2A9-900A-5E0A986B07BE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35" name="Google Shape;2010;p176">
              <a:extLst>
                <a:ext uri="{FF2B5EF4-FFF2-40B4-BE49-F238E27FC236}">
                  <a16:creationId xmlns:a16="http://schemas.microsoft.com/office/drawing/2014/main" id="{19D72E66-E9BA-8A65-6619-94AF04E81ECB}"/>
                </a:ext>
              </a:extLst>
            </p:cNvPr>
            <p:cNvSpPr/>
            <p:nvPr/>
          </p:nvSpPr>
          <p:spPr>
            <a:xfrm>
              <a:off x="6446463" y="1515825"/>
              <a:ext cx="2040393" cy="647451"/>
            </a:xfrm>
            <a:prstGeom prst="rect">
              <a:avLst/>
            </a:prstGeom>
            <a:solidFill>
              <a:srgbClr val="44546A">
                <a:lumMod val="10000"/>
                <a:lumOff val="90000"/>
                <a:alpha val="29800"/>
              </a:srgbClr>
            </a:solidFill>
            <a:ln w="19046" cap="flat">
              <a:solidFill>
                <a:srgbClr val="1D9A78">
                  <a:lumMod val="20000"/>
                  <a:lumOff val="80000"/>
                </a:srgb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Google Shape;2011;p176">
              <a:extLst>
                <a:ext uri="{FF2B5EF4-FFF2-40B4-BE49-F238E27FC236}">
                  <a16:creationId xmlns:a16="http://schemas.microsoft.com/office/drawing/2014/main" id="{485D79A5-56AA-079B-A422-0D100AA75B4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37" name="Google Shape;2012;p176">
              <a:extLst>
                <a:ext uri="{FF2B5EF4-FFF2-40B4-BE49-F238E27FC236}">
                  <a16:creationId xmlns:a16="http://schemas.microsoft.com/office/drawing/2014/main" id="{39BFD0CC-336B-BD16-61C9-DEC22D5334BB}"/>
                </a:ext>
              </a:extLst>
            </p:cNvPr>
            <p:cNvSpPr/>
            <p:nvPr/>
          </p:nvSpPr>
          <p:spPr>
            <a:xfrm>
              <a:off x="574825" y="3995013"/>
              <a:ext cx="5691627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Google Shape;2013;p176">
              <a:extLst>
                <a:ext uri="{FF2B5EF4-FFF2-40B4-BE49-F238E27FC236}">
                  <a16:creationId xmlns:a16="http://schemas.microsoft.com/office/drawing/2014/main" id="{6E8CBAFD-8CDB-416F-76A6-BF61AB924FE8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39" name="Google Shape;2015;p176">
              <a:extLst>
                <a:ext uri="{FF2B5EF4-FFF2-40B4-BE49-F238E27FC236}">
                  <a16:creationId xmlns:a16="http://schemas.microsoft.com/office/drawing/2014/main" id="{1DC2E357-BB4C-A024-0CA9-7AFADFD41E29}"/>
                </a:ext>
              </a:extLst>
            </p:cNvPr>
            <p:cNvSpPr txBox="1"/>
            <p:nvPr/>
          </p:nvSpPr>
          <p:spPr>
            <a:xfrm>
              <a:off x="701975" y="2100398"/>
              <a:ext cx="1664247" cy="110795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marR="0" lvl="0" indent="-28575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MA" sz="1800" b="0" i="0" u="none" strike="noStrike" kern="0" cap="none" spc="-8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Combustion</a:t>
              </a:r>
            </a:p>
            <a:p>
              <a:pPr marL="285750" marR="0" lvl="0" indent="-28575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MA" sz="1800" b="0" i="0" u="none" strike="noStrike" kern="0" cap="none" spc="-8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Respiration</a:t>
              </a:r>
            </a:p>
            <a:p>
              <a:pPr marL="285750" marR="0" lvl="0" indent="-28575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MA" sz="1800" b="0" i="0" u="none" strike="noStrike" kern="0" cap="none" spc="-8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Décomposition</a:t>
              </a:r>
            </a:p>
            <a:p>
              <a:pPr marL="285750" marR="0" lvl="0" indent="-28575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MA" sz="1800" b="0" i="0" u="none" strike="noStrike" kern="0" cap="none" spc="-8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Photosynthèse </a:t>
              </a:r>
            </a:p>
            <a:p>
              <a:pPr marL="285750" marR="0" lvl="0" indent="-28575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MA" sz="1800" b="0" i="0" u="none" strike="noStrike" kern="0" cap="none" spc="-8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Dissolution</a:t>
              </a:r>
              <a:endParaRPr kumimoji="0" lang="fr-MA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0" name="Google Shape;2016;p176">
              <a:extLst>
                <a:ext uri="{FF2B5EF4-FFF2-40B4-BE49-F238E27FC236}">
                  <a16:creationId xmlns:a16="http://schemas.microsoft.com/office/drawing/2014/main" id="{1CEFA7F5-787E-E812-4892-0044B7D8E9DF}"/>
                </a:ext>
              </a:extLst>
            </p:cNvPr>
            <p:cNvSpPr txBox="1"/>
            <p:nvPr/>
          </p:nvSpPr>
          <p:spPr>
            <a:xfrm>
              <a:off x="6499914" y="1725165"/>
              <a:ext cx="1599592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Identifier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Décrire </a:t>
              </a:r>
            </a:p>
          </p:txBody>
        </p:sp>
        <p:sp>
          <p:nvSpPr>
            <p:cNvPr id="41" name="Google Shape;2017;p176">
              <a:extLst>
                <a:ext uri="{FF2B5EF4-FFF2-40B4-BE49-F238E27FC236}">
                  <a16:creationId xmlns:a16="http://schemas.microsoft.com/office/drawing/2014/main" id="{8B5661CC-211B-3BF2-E35F-A33F2F49EFA5}"/>
                </a:ext>
              </a:extLst>
            </p:cNvPr>
            <p:cNvSpPr/>
            <p:nvPr/>
          </p:nvSpPr>
          <p:spPr>
            <a:xfrm>
              <a:off x="6459925" y="2550882"/>
              <a:ext cx="2076313" cy="1077567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4546A">
                <a:lumMod val="10000"/>
                <a:lumOff val="90000"/>
                <a:alpha val="29800"/>
              </a:srgbClr>
            </a:solidFill>
            <a:ln w="19046" cap="flat">
              <a:solidFill>
                <a:srgbClr val="1D9A78">
                  <a:lumMod val="20000"/>
                  <a:lumOff val="80000"/>
                </a:srgb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Google Shape;2018;p176">
              <a:extLst>
                <a:ext uri="{FF2B5EF4-FFF2-40B4-BE49-F238E27FC236}">
                  <a16:creationId xmlns:a16="http://schemas.microsoft.com/office/drawing/2014/main" id="{F09795DC-CF96-AC02-C445-D6993927FB60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43" name="Google Shape;2019;p176">
              <a:extLst>
                <a:ext uri="{FF2B5EF4-FFF2-40B4-BE49-F238E27FC236}">
                  <a16:creationId xmlns:a16="http://schemas.microsoft.com/office/drawing/2014/main" id="{32F56C74-BF85-EC6D-FFC1-03052CE869FB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Biosphère 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Atmosphère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Hydrosphère</a:t>
              </a:r>
            </a:p>
            <a:p>
              <a:pPr marL="287857" marR="0" lvl="0" indent="-296331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Lithosphère</a:t>
              </a:r>
              <a:endParaRPr kumimoji="0" lang="fr-MA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</a:endParaRPr>
            </a:p>
          </p:txBody>
        </p:sp>
        <p:sp>
          <p:nvSpPr>
            <p:cNvPr id="44" name="Google Shape;2022;p176">
              <a:extLst>
                <a:ext uri="{FF2B5EF4-FFF2-40B4-BE49-F238E27FC236}">
                  <a16:creationId xmlns:a16="http://schemas.microsoft.com/office/drawing/2014/main" id="{89697EF0-CC3B-F967-8CA4-3B65E5305173}"/>
                </a:ext>
              </a:extLst>
            </p:cNvPr>
            <p:cNvSpPr txBox="1"/>
            <p:nvPr/>
          </p:nvSpPr>
          <p:spPr>
            <a:xfrm>
              <a:off x="579222" y="4014143"/>
              <a:ext cx="5687229" cy="6591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- Les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sphères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 impliqués dans ce cycle sont :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la biosphère , l’atmosphère, l’hydrosphère 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et la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lithosphère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.</a:t>
              </a:r>
            </a:p>
            <a:p>
              <a:pPr marL="0" marR="0" lvl="0" indent="0" defTabSz="121917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- Les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processus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 impliqués dans ce cycle sont :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la combustion, la respiration, ……………et la dissolution.</a:t>
              </a:r>
            </a:p>
            <a:p>
              <a:pPr marL="0" marR="0" lvl="0" indent="0" defTabSz="121917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- Lors de de la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photosynthèse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 le carbone passe de l’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atmosphère</a:t>
              </a:r>
              <a:r>
                <a:rPr kumimoji="0" lang="fr-MA" sz="15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 à la </a:t>
              </a:r>
              <a:r>
                <a:rPr kumimoji="0" lang="fr-MA" sz="15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biosphère.</a:t>
              </a:r>
            </a:p>
          </p:txBody>
        </p:sp>
        <p:cxnSp>
          <p:nvCxnSpPr>
            <p:cNvPr id="45" name="Google Shape;2023;p176">
              <a:extLst>
                <a:ext uri="{FF2B5EF4-FFF2-40B4-BE49-F238E27FC236}">
                  <a16:creationId xmlns:a16="http://schemas.microsoft.com/office/drawing/2014/main" id="{651FF069-A59D-2E9D-785E-878C9D700465}"/>
                </a:ext>
              </a:extLst>
            </p:cNvPr>
            <p:cNvCxnSpPr>
              <a:cxnSpLocks/>
              <a:stCxn id="7" idx="2"/>
              <a:endCxn id="37" idx="0"/>
            </p:cNvCxnSpPr>
            <p:nvPr/>
          </p:nvCxnSpPr>
          <p:spPr>
            <a:xfrm rot="5400000">
              <a:off x="3520131" y="3122496"/>
              <a:ext cx="773026" cy="972009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6" name="Google Shape;2024;p176">
              <a:extLst>
                <a:ext uri="{FF2B5EF4-FFF2-40B4-BE49-F238E27FC236}">
                  <a16:creationId xmlns:a16="http://schemas.microsoft.com/office/drawing/2014/main" id="{ED319A58-9BFF-FFB2-9EA9-34618B6F6E36}"/>
                </a:ext>
              </a:extLst>
            </p:cNvPr>
            <p:cNvSpPr/>
            <p:nvPr/>
          </p:nvSpPr>
          <p:spPr>
            <a:xfrm>
              <a:off x="6459925" y="3674775"/>
              <a:ext cx="2027023" cy="822761"/>
            </a:xfrm>
            <a:prstGeom prst="rect">
              <a:avLst/>
            </a:prstGeom>
            <a:solidFill>
              <a:srgbClr val="44546A">
                <a:lumMod val="10000"/>
                <a:lumOff val="90000"/>
                <a:alpha val="29800"/>
              </a:srgbClr>
            </a:solidFill>
            <a:ln w="19046" cap="flat">
              <a:solidFill>
                <a:srgbClr val="1D9A78">
                  <a:lumMod val="20000"/>
                  <a:lumOff val="80000"/>
                </a:srgb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Google Shape;2025;p176">
              <a:extLst>
                <a:ext uri="{FF2B5EF4-FFF2-40B4-BE49-F238E27FC236}">
                  <a16:creationId xmlns:a16="http://schemas.microsoft.com/office/drawing/2014/main" id="{55358E8C-B047-2A79-C34B-E01A03B7C886}"/>
                </a:ext>
              </a:extLst>
            </p:cNvPr>
            <p:cNvSpPr txBox="1"/>
            <p:nvPr/>
          </p:nvSpPr>
          <p:spPr>
            <a:xfrm>
              <a:off x="6513427" y="37126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48" name="Google Shape;2026;p176">
              <a:extLst>
                <a:ext uri="{FF2B5EF4-FFF2-40B4-BE49-F238E27FC236}">
                  <a16:creationId xmlns:a16="http://schemas.microsoft.com/office/drawing/2014/main" id="{453AD0ED-190B-BFBA-F375-DF8CD77D6483}"/>
                </a:ext>
              </a:extLst>
            </p:cNvPr>
            <p:cNvSpPr txBox="1"/>
            <p:nvPr/>
          </p:nvSpPr>
          <p:spPr>
            <a:xfrm>
              <a:off x="6627772" y="4005047"/>
              <a:ext cx="2165897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MA" sz="16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le carbone </a:t>
              </a:r>
              <a:r>
                <a:rPr kumimoji="0" lang="fr-MA" sz="1600" b="1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passe </a:t>
              </a:r>
              <a:r>
                <a:rPr kumimoji="0" lang="fr-MA" sz="1600" b="0" i="0" u="none" strike="noStrike" kern="0" cap="none" spc="-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</a:rPr>
                <a:t>de l’ atmosphère à la biosphère</a:t>
              </a:r>
              <a:endParaRPr kumimoji="0" lang="f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49" name="Google Shape;2027;p176">
              <a:extLst>
                <a:ext uri="{FF2B5EF4-FFF2-40B4-BE49-F238E27FC236}">
                  <a16:creationId xmlns:a16="http://schemas.microsoft.com/office/drawing/2014/main" id="{2F763365-9284-AD60-DB38-2EA36B41EADE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>
              <a:off x="5498817" y="2743353"/>
              <a:ext cx="960010" cy="1407213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50" name="Google Shape;2028;p176">
              <a:extLst>
                <a:ext uri="{FF2B5EF4-FFF2-40B4-BE49-F238E27FC236}">
                  <a16:creationId xmlns:a16="http://schemas.microsoft.com/office/drawing/2014/main" id="{68E7F4CD-D9DB-2DAC-0FCE-81943BF66405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rgbClr val="1D6FA9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4" name="Google Shape;2027;p176">
              <a:extLst>
                <a:ext uri="{FF2B5EF4-FFF2-40B4-BE49-F238E27FC236}">
                  <a16:creationId xmlns:a16="http://schemas.microsoft.com/office/drawing/2014/main" id="{3A8B4766-F876-4489-2CD8-52591F0B8CB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</p:spTree>
    <p:extLst>
      <p:ext uri="{BB962C8B-B14F-4D97-AF65-F5344CB8AC3E}">
        <p14:creationId xmlns:p14="http://schemas.microsoft.com/office/powerpoint/2010/main" val="6085218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77AF-3E50-D3B6-C4F8-6E4867A4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l’exercice à faire à la maison pour la séance prochaine.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D7CAF-BF78-AAAF-8332-5A98D06779F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incite les élèves à faire l’exercice à la maison, puis clôt la séance..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E5B35-E844-3852-FA5D-3DEC0C5865E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467DA8-EE50-CBAB-0BF8-20522C5434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E047383-52E4-DBAA-2B49-714451786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82" y="1354138"/>
            <a:ext cx="5956943" cy="4024630"/>
          </a:xfrm>
          <a:prstGeom prst="rect">
            <a:avLst/>
          </a:prstGeom>
        </p:spPr>
      </p:pic>
      <p:pic>
        <p:nvPicPr>
          <p:cNvPr id="11" name="Image 1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9C78763-1E70-982E-D674-DCC94B784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520" y="1340642"/>
            <a:ext cx="5088255" cy="403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393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prstClr val="black"/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incite les élèves à faire l’exercice à la maison, puis clôt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3742" y="452067"/>
            <a:ext cx="570272" cy="539197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8B1074F-62CF-2D64-5178-0D9416B9B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3098128"/>
              </p:ext>
            </p:extLst>
          </p:nvPr>
        </p:nvGraphicFramePr>
        <p:xfrm>
          <a:off x="2032000" y="1461527"/>
          <a:ext cx="8128000" cy="4466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ZoneTexte 7">
            <a:extLst>
              <a:ext uri="{FF2B5EF4-FFF2-40B4-BE49-F238E27FC236}">
                <a16:creationId xmlns:a16="http://schemas.microsoft.com/office/drawing/2014/main" id="{68A0E193-7E82-6603-BAFA-71DE4DF6EBD0}"/>
              </a:ext>
            </a:extLst>
          </p:cNvPr>
          <p:cNvSpPr txBox="1"/>
          <p:nvPr/>
        </p:nvSpPr>
        <p:spPr>
          <a:xfrm>
            <a:off x="799464" y="5928376"/>
            <a:ext cx="1029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prstClr val="black"/>
                </a:solidFill>
                <a:latin typeface="Calibri" panose="020F0502020204030204"/>
              </a:rPr>
              <a:t>A la prochaine séance!</a:t>
            </a:r>
          </a:p>
        </p:txBody>
      </p:sp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2860</TotalTime>
  <Words>2450</Words>
  <Application>Microsoft Office PowerPoint</Application>
  <PresentationFormat>Grand écran</PresentationFormat>
  <Paragraphs>335</Paragraphs>
  <Slides>71</Slides>
  <Notes>1</Notes>
  <HiddenSlides>6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71</vt:i4>
      </vt:variant>
    </vt:vector>
  </HeadingPairs>
  <TitlesOfParts>
    <vt:vector size="81" baseType="lpstr">
      <vt:lpstr>Aptos</vt:lpstr>
      <vt:lpstr>Aptos Display</vt:lpstr>
      <vt:lpstr>Arial</vt:lpstr>
      <vt:lpstr>Calibri</vt:lpstr>
      <vt:lpstr>Dosis</vt:lpstr>
      <vt:lpstr>Georgia</vt:lpstr>
      <vt:lpstr>Ink Free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Présentation PowerPoint</vt:lpstr>
      <vt:lpstr>Voici une situation en classe. Que remarquez-vous ? Ce comportement est-il approprié ? Pourquoi ? Que faudrait-il améliorer ou changer ?</vt:lpstr>
      <vt:lpstr>C’est un mauvais comportement. L’élève n’est pas attentif.</vt:lpstr>
      <vt:lpstr>Voici le comportement attendu</vt:lpstr>
      <vt:lpstr>Présentation PowerPoint</vt:lpstr>
      <vt:lpstr>L’enseignant contrôle les réalisations d’un échantillon d’élèves avant de passer à la correction au tableau</vt:lpstr>
      <vt:lpstr>Présentation PowerPoint</vt:lpstr>
      <vt:lpstr>Pour commencer, nous allons nous rappeler les éléments nécessaires à la photosynthèse.</vt:lpstr>
      <vt:lpstr>Parfait ! Les éléments nécessaires à la photosynthèse sont:</vt:lpstr>
      <vt:lpstr>Voici une deuxième question.</vt:lpstr>
      <vt:lpstr>Parfait ! Les éléments produits par la photosynthèse sont:</vt:lpstr>
      <vt:lpstr>Voici une dernière question.</vt:lpstr>
      <vt:lpstr>Parfait ! Les deux sphères 1 et 2 sont  :</vt:lpstr>
      <vt:lpstr>Nous avons rappelé un processus essentiel, la photosynthèse, ainsi que les différentes sphères de la Terre : l’atmosphère, l’hydrosphère, la biosphère et la lithosphère.</vt:lpstr>
      <vt:lpstr>Présentation PowerPoint</vt:lpstr>
      <vt:lpstr>Maintenant, regardez ces trois images : Ces images illustrent des phénomènes où le dioxyde de carbone (CO₂) circule entre l’atmosphère, les êtres vivants et le sol.</vt:lpstr>
      <vt:lpstr>A la fin de cette séance, vous serez capables de décrire les processus impliqués dans le cycle de carbone.</vt:lpstr>
      <vt:lpstr>Présentation PowerPoint</vt:lpstr>
      <vt:lpstr>D’abord, définissons « le cycle du carbone »</vt:lpstr>
      <vt:lpstr>Voici les processus impliqués dans le cycle de carbone :</vt:lpstr>
      <vt:lpstr>Présentation PowerPoint</vt:lpstr>
      <vt:lpstr>Faites attention! Je vais vous montrer comment décrire les processus impliqués dans le cycle de carbone à partir des données extraites d’un document . Notre tâche comporte un support (cycle de carbone) et 3 consignes.</vt:lpstr>
      <vt:lpstr>Pour décrire les processus impliqués dans le cycle de carbone , je vais répondre aux consignes suivantes : Premièrement.</vt:lpstr>
      <vt:lpstr>Deuxièmement ;</vt:lpstr>
      <vt:lpstr>Troisièmement; je vais décrire le passage de carbone d’une sphère à une autre.</vt:lpstr>
      <vt:lpstr>Troisièmement;</vt:lpstr>
      <vt:lpstr>Troisièmement;</vt:lpstr>
      <vt:lpstr>Troisièmement;</vt:lpstr>
      <vt:lpstr>Récapitulons: pour décrire les processus impliqués dans le cycle de carbone , je dois :</vt:lpstr>
      <vt:lpstr>Présentation PowerPoint</vt:lpstr>
      <vt:lpstr>Cette image représente le cycle carbone</vt:lpstr>
      <vt:lpstr>Parfait ! À partir du document, on peut repérer que les sphères A et B représentées sur ce cycle de carbone sont:</vt:lpstr>
      <vt:lpstr>Répondez à la question suivante:</vt:lpstr>
      <vt:lpstr>Parfait ! les processus représentés par ce cycle sont:</vt:lpstr>
      <vt:lpstr>Répondez à la question suivante:</vt:lpstr>
      <vt:lpstr>Parfait ! Lors de dissolution  le carbone passe::</vt:lpstr>
      <vt:lpstr>Présentation PowerPoint</vt:lpstr>
      <vt:lpstr>Maintenant, vous allez travailler en binôme. Chacun prend 3 minutes pour réaliser l’activité de la page 41 sur le livret. Ensuite, vous comparez vos réponses en justifiant.</vt:lpstr>
      <vt:lpstr>Maintenant, vous allez travailler en binôme. Chacun prend 3 minutes pour réaliser l’activité de la page 41 sur le livret. Ensuite, vous comparez vos réponses en justifiant.</vt:lpstr>
      <vt:lpstr>Le temps est terminé. </vt:lpstr>
      <vt:lpstr>Correction.</vt:lpstr>
      <vt:lpstr>Correction.</vt:lpstr>
      <vt:lpstr>Correction.</vt:lpstr>
      <vt:lpstr>Prenez la correction sur vos livrets.</vt:lpstr>
      <vt:lpstr>Présentation PowerPoint</vt:lpstr>
      <vt:lpstr>Maintenant, vous allez travailler chacun pour soi; prenez l’activité de la page 42 sur le livret.</vt:lpstr>
      <vt:lpstr>Maintenant, vous allez travailler chacun pour soi; prenez l’activité de la page 42 sur le livret.</vt:lpstr>
      <vt:lpstr>Le temps est terminé. </vt:lpstr>
      <vt:lpstr>Correction.</vt:lpstr>
      <vt:lpstr>Correction.</vt:lpstr>
      <vt:lpstr>Correction.</vt:lpstr>
      <vt:lpstr>Prenez la correction sur vos livrets.</vt:lpstr>
      <vt:lpstr>Présentation PowerPoint</vt:lpstr>
      <vt:lpstr>Qui peut me dire ce que nous avons appris aujourd’hui?  </vt:lpstr>
      <vt:lpstr>Présentation PowerPoint</vt:lpstr>
      <vt:lpstr>Pour décrire les processus impliqués dans le cycle de carbone, je dois: </vt:lpstr>
      <vt:lpstr>Et on termine par cette carte lexicale.</vt:lpstr>
      <vt:lpstr>Voici l’exercice à faire à la maison pour la séance prochaine.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ahmed el annaoui</cp:lastModifiedBy>
  <cp:revision>213</cp:revision>
  <dcterms:created xsi:type="dcterms:W3CDTF">2025-11-03T10:55:47Z</dcterms:created>
  <dcterms:modified xsi:type="dcterms:W3CDTF">2025-12-12T23:51:02Z</dcterms:modified>
</cp:coreProperties>
</file>