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60"/>
  </p:notesMasterIdLst>
  <p:handoutMasterIdLst>
    <p:handoutMasterId r:id="rId61"/>
  </p:handoutMasterIdLst>
  <p:sldIdLst>
    <p:sldId id="2147483585" r:id="rId4"/>
    <p:sldId id="2147483485" r:id="rId5"/>
    <p:sldId id="2147483645" r:id="rId6"/>
    <p:sldId id="2147483552" r:id="rId7"/>
    <p:sldId id="2147483647" r:id="rId8"/>
    <p:sldId id="2134806567" r:id="rId9"/>
    <p:sldId id="2147483587" r:id="rId10"/>
    <p:sldId id="256" r:id="rId11"/>
    <p:sldId id="2147483628" r:id="rId12"/>
    <p:sldId id="262" r:id="rId13"/>
    <p:sldId id="2147483639" r:id="rId14"/>
    <p:sldId id="263" r:id="rId15"/>
    <p:sldId id="267" r:id="rId16"/>
    <p:sldId id="266" r:id="rId17"/>
    <p:sldId id="2147483627" r:id="rId18"/>
    <p:sldId id="2134805878" r:id="rId19"/>
    <p:sldId id="268" r:id="rId20"/>
    <p:sldId id="269" r:id="rId21"/>
    <p:sldId id="270" r:id="rId22"/>
    <p:sldId id="271" r:id="rId23"/>
    <p:sldId id="272" r:id="rId24"/>
    <p:sldId id="2134806573" r:id="rId25"/>
    <p:sldId id="2147483590" r:id="rId26"/>
    <p:sldId id="2147483629" r:id="rId27"/>
    <p:sldId id="2147483626" r:id="rId28"/>
    <p:sldId id="260" r:id="rId29"/>
    <p:sldId id="2147483568" r:id="rId30"/>
    <p:sldId id="275" r:id="rId31"/>
    <p:sldId id="276" r:id="rId32"/>
    <p:sldId id="2134806108" r:id="rId33"/>
    <p:sldId id="2147483630" r:id="rId34"/>
    <p:sldId id="2134806575" r:id="rId35"/>
    <p:sldId id="259" r:id="rId36"/>
    <p:sldId id="2147483569" r:id="rId37"/>
    <p:sldId id="264" r:id="rId38"/>
    <p:sldId id="2147483634" r:id="rId39"/>
    <p:sldId id="265" r:id="rId40"/>
    <p:sldId id="274" r:id="rId41"/>
    <p:sldId id="261" r:id="rId42"/>
    <p:sldId id="2134806577" r:id="rId43"/>
    <p:sldId id="2134806551" r:id="rId44"/>
    <p:sldId id="2147483600" r:id="rId45"/>
    <p:sldId id="2147483599" r:id="rId46"/>
    <p:sldId id="2147483601" r:id="rId47"/>
    <p:sldId id="258" r:id="rId48"/>
    <p:sldId id="2134806579" r:id="rId49"/>
    <p:sldId id="2134806088" r:id="rId50"/>
    <p:sldId id="2134806580" r:id="rId51"/>
    <p:sldId id="2134806581" r:id="rId52"/>
    <p:sldId id="2147483597" r:id="rId53"/>
    <p:sldId id="257" r:id="rId54"/>
    <p:sldId id="2134806582" r:id="rId55"/>
    <p:sldId id="2134806536" r:id="rId56"/>
    <p:sldId id="2147483622" r:id="rId57"/>
    <p:sldId id="2147483447" r:id="rId58"/>
    <p:sldId id="2134806584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645"/>
            <p14:sldId id="2147483552"/>
            <p14:sldId id="2147483647"/>
          </p14:sldIdLst>
        </p14:section>
        <p14:section name="Ouverture" id="{79315A69-A635-48A2-B9BA-98FE67B817D4}">
          <p14:sldIdLst>
            <p14:sldId id="2134806567"/>
            <p14:sldId id="2147483587"/>
            <p14:sldId id="256"/>
            <p14:sldId id="2147483628"/>
            <p14:sldId id="262"/>
            <p14:sldId id="2147483639"/>
            <p14:sldId id="263"/>
            <p14:sldId id="267"/>
            <p14:sldId id="266"/>
            <p14:sldId id="2147483627"/>
            <p14:sldId id="2134805878"/>
            <p14:sldId id="268"/>
            <p14:sldId id="269"/>
            <p14:sldId id="270"/>
            <p14:sldId id="271"/>
            <p14:sldId id="272"/>
          </p14:sldIdLst>
        </p14:section>
        <p14:section name="Modelage" id="{A2A5D278-252D-471E-A046-E0EEBB7C2D2B}">
          <p14:sldIdLst>
            <p14:sldId id="2134806573"/>
            <p14:sldId id="2147483590"/>
            <p14:sldId id="2147483629"/>
            <p14:sldId id="2147483626"/>
            <p14:sldId id="260"/>
          </p14:sldIdLst>
        </p14:section>
        <p14:section name="Pratique guidée collective" id="{22D92770-EE3A-4FC2-857A-DF2A0B803C03}">
          <p14:sldIdLst>
            <p14:sldId id="2147483568"/>
            <p14:sldId id="275"/>
            <p14:sldId id="276"/>
            <p14:sldId id="2134806108"/>
            <p14:sldId id="2147483630"/>
            <p14:sldId id="2134806575"/>
            <p14:sldId id="259"/>
            <p14:sldId id="2147483569"/>
            <p14:sldId id="264"/>
            <p14:sldId id="2147483634"/>
            <p14:sldId id="265"/>
            <p14:sldId id="274"/>
            <p14:sldId id="261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00"/>
            <p14:sldId id="2147483599"/>
            <p14:sldId id="2147483601"/>
            <p14:sldId id="25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  <p14:sldId id="2147483597"/>
            <p14:sldId id="257"/>
          </p14:sldIdLst>
        </p14:section>
        <p14:section name="Clôture" id="{8EB5D3A0-81F1-4DE6-BEB2-58DE24DBB138}">
          <p14:sldIdLst>
            <p14:sldId id="2134806582"/>
            <p14:sldId id="2134806536"/>
            <p14:sldId id="2147483622"/>
            <p14:sldId id="2147483447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73B4"/>
    <a:srgbClr val="002060"/>
    <a:srgbClr val="00663F"/>
    <a:srgbClr val="BF4598"/>
    <a:srgbClr val="F3DFED"/>
    <a:srgbClr val="2CB551"/>
    <a:srgbClr val="F2F7D9"/>
    <a:srgbClr val="D3DFF0"/>
    <a:srgbClr val="CCDBEE"/>
    <a:srgbClr val="D3E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86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4EFB0C7-99B3-B8C5-541F-B34AF1F59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65A060CF-DB71-1E2D-7B70-1104EAAC8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7811D01C-E6A9-1C7A-F868-BBFABE252B5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3D855F5C-0103-BDB7-6CC1-2ED9E7C1FBC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8339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DCCA6F7-823E-DBE7-9308-785869101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0F530B88-1A58-09FA-1FE3-FEABE8B96A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EBC4A36E-8B62-2743-36F4-C37A31EE89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8788DED6-4894-A994-4C2F-74534CB7FA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887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62850D1-0DDA-EB73-EDD9-20CE3F44E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9A76FAF2-C922-D511-8F93-EDB105871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9FDDE739-CA9A-0F5C-BDB2-12EE2842CCF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74A07F5C-5007-E0E6-28C2-609341A529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1864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8C8E831-1747-71ED-2D4F-9CF8563AE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CD63C494-A495-8367-36B6-824BD9EF82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0310D5AF-3FDB-1F3C-6E8C-8A4E17278F4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571419F6-C80B-F546-900D-AB6E71682E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458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A40659D-B1D9-E935-C199-FB0851E94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B7073999-D140-31DC-1E3B-149532CC3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F9A1276C-D40E-05BF-7BE1-E324405B53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6B92F9-E982-D930-013D-A81A233C46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5385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5BA575E-9FBE-4646-A8AC-4FB96A61B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B476A0A6-2616-7DEF-EA1C-4215548A1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0C7EF795-B2FD-7A1E-FD28-59376C73B99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6FD031FC-1057-5DA1-66BE-6BC9384017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2234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25E2F7D-4030-2D0E-3D86-18555DD5E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FA798738-DA13-D37A-EFF9-23F77F13E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73908030-9AED-92A1-7C00-482623CA0F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D010772C-8EDA-8CB9-EDC3-D65E1AC1B6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23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8442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57ADCF6-E027-4BC5-D821-6ACC99408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50A90EA6-7AC2-CE65-550E-8635746BB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FF2DA0F4-F8EC-9284-B6BB-84554E33626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EFB06FDF-C058-FAA4-AF93-11279D681D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5619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B18FFAA-2CF4-94E2-D37C-2A4348585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B9ACBBAF-8A4B-4E45-A264-2891B0EEB6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BAA53A33-94BF-D618-59F1-5BB444B75D6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5FC835C0-ABCF-D7DC-11A0-7C7F3C35EF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9135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4E8E588C-119A-E68E-6DCF-706A5C64B402}"/>
              </a:ext>
            </a:extLst>
          </p:cNvPr>
          <p:cNvSpPr/>
          <p:nvPr userDrawn="1"/>
        </p:nvSpPr>
        <p:spPr>
          <a:xfrm>
            <a:off x="68213" y="63121"/>
            <a:ext cx="12104136" cy="745203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0709DB1-6F6C-5D25-B149-1A8A3916B7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955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jpeg"/><Relationship Id="rId5" Type="http://schemas.microsoft.com/office/2007/relationships/hdphoto" Target="../media/hdphoto5.wdp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jpeg"/><Relationship Id="rId5" Type="http://schemas.microsoft.com/office/2007/relationships/hdphoto" Target="../media/hdphoto5.wdp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6" Type="http://schemas.microsoft.com/office/2007/relationships/hdphoto" Target="../media/hdphoto7.wdp"/><Relationship Id="rId5" Type="http://schemas.openxmlformats.org/officeDocument/2006/relationships/image" Target="../media/image50.png"/><Relationship Id="rId4" Type="http://schemas.microsoft.com/office/2007/relationships/hdphoto" Target="../media/hdphoto5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microsoft.com/office/2007/relationships/hdphoto" Target="../media/hdphoto7.wdp"/><Relationship Id="rId5" Type="http://schemas.openxmlformats.org/officeDocument/2006/relationships/image" Target="../media/image50.png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9.png"/><Relationship Id="rId4" Type="http://schemas.microsoft.com/office/2007/relationships/hdphoto" Target="../media/hdphoto5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5" Type="http://schemas.microsoft.com/office/2007/relationships/hdphoto" Target="../media/hdphoto5.wdp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8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0.wdp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7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379937" y="1563453"/>
            <a:ext cx="8977423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Sciences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ED73E3AD-03DE-8CE1-1CA0-83168801D4F1}"/>
              </a:ext>
            </a:extLst>
          </p:cNvPr>
          <p:cNvGrpSpPr/>
          <p:nvPr/>
        </p:nvGrpSpPr>
        <p:grpSpPr>
          <a:xfrm>
            <a:off x="422299" y="4733284"/>
            <a:ext cx="7303102" cy="696796"/>
            <a:chOff x="422299" y="5223143"/>
            <a:chExt cx="7303102" cy="696796"/>
          </a:xfrm>
        </p:grpSpPr>
        <p:sp>
          <p:nvSpPr>
            <p:cNvPr id="15" name="Google Shape;224;p26">
              <a:extLst>
                <a:ext uri="{FF2B5EF4-FFF2-40B4-BE49-F238E27FC236}">
                  <a16:creationId xmlns:a16="http://schemas.microsoft.com/office/drawing/2014/main" id="{86DD21F5-BA17-C942-DBD8-0679EC71BCC6}"/>
                </a:ext>
              </a:extLst>
            </p:cNvPr>
            <p:cNvSpPr/>
            <p:nvPr/>
          </p:nvSpPr>
          <p:spPr>
            <a:xfrm>
              <a:off x="422299" y="5223143"/>
              <a:ext cx="7303102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   </a:t>
              </a:r>
            </a:p>
          </p:txBody>
        </p:sp>
        <p:sp>
          <p:nvSpPr>
            <p:cNvPr id="16" name="Google Shape;741;p98">
              <a:extLst>
                <a:ext uri="{FF2B5EF4-FFF2-40B4-BE49-F238E27FC236}">
                  <a16:creationId xmlns:a16="http://schemas.microsoft.com/office/drawing/2014/main" id="{DB8EF950-8555-103A-1C1F-255657195729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742;p98">
              <a:extLst>
                <a:ext uri="{FF2B5EF4-FFF2-40B4-BE49-F238E27FC236}">
                  <a16:creationId xmlns:a16="http://schemas.microsoft.com/office/drawing/2014/main" id="{BBC392B9-119F-6CA5-198A-BEFDD0DBE2C9}"/>
                </a:ext>
              </a:extLst>
            </p:cNvPr>
            <p:cNvSpPr/>
            <p:nvPr/>
          </p:nvSpPr>
          <p:spPr>
            <a:xfrm>
              <a:off x="2148396" y="5346142"/>
              <a:ext cx="65604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918CEFB9-9593-4FB0-7C35-38CE36C16AE3}"/>
              </a:ext>
            </a:extLst>
          </p:cNvPr>
          <p:cNvGrpSpPr/>
          <p:nvPr/>
        </p:nvGrpSpPr>
        <p:grpSpPr>
          <a:xfrm>
            <a:off x="422299" y="3806718"/>
            <a:ext cx="7312299" cy="696796"/>
            <a:chOff x="422299" y="3556347"/>
            <a:chExt cx="7312299" cy="696796"/>
          </a:xfrm>
        </p:grpSpPr>
        <p:sp>
          <p:nvSpPr>
            <p:cNvPr id="3" name="Google Shape;223;p26">
              <a:extLst>
                <a:ext uri="{FF2B5EF4-FFF2-40B4-BE49-F238E27FC236}">
                  <a16:creationId xmlns:a16="http://schemas.microsoft.com/office/drawing/2014/main" id="{972E419F-2C18-BE8C-4310-45ADAC8CAC3E}"/>
                </a:ext>
              </a:extLst>
            </p:cNvPr>
            <p:cNvSpPr/>
            <p:nvPr/>
          </p:nvSpPr>
          <p:spPr>
            <a:xfrm>
              <a:off x="422299" y="3556347"/>
              <a:ext cx="731229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Chapitre 2</a:t>
              </a: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10" name="Google Shape;735;p98">
              <a:extLst>
                <a:ext uri="{FF2B5EF4-FFF2-40B4-BE49-F238E27FC236}">
                  <a16:creationId xmlns:a16="http://schemas.microsoft.com/office/drawing/2014/main" id="{FFDC4BB0-E3F0-3F96-405D-B7E5701318F8}"/>
                </a:ext>
              </a:extLst>
            </p:cNvPr>
            <p:cNvSpPr/>
            <p:nvPr/>
          </p:nvSpPr>
          <p:spPr>
            <a:xfrm>
              <a:off x="2147481" y="3656547"/>
              <a:ext cx="65604" cy="49639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59285205-61C4-3AE6-4E17-E5468B092AAD}"/>
                </a:ext>
              </a:extLst>
            </p:cNvPr>
            <p:cNvSpPr txBox="1"/>
            <p:nvPr/>
          </p:nvSpPr>
          <p:spPr>
            <a:xfrm>
              <a:off x="2221149" y="3680037"/>
              <a:ext cx="5383235" cy="4257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r>
                <a:rPr lang="fr-FR" sz="2000" b="1" dirty="0">
                  <a:solidFill>
                    <a:schemeClr val="bg1"/>
                  </a:solidFill>
                </a:rPr>
                <a:t>Les systèmes organiques selon l’environnement.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E291616F-F894-F1F0-0DAF-B97CF9EDC816}"/>
              </a:ext>
            </a:extLst>
          </p:cNvPr>
          <p:cNvGrpSpPr/>
          <p:nvPr/>
        </p:nvGrpSpPr>
        <p:grpSpPr>
          <a:xfrm>
            <a:off x="10165521" y="1870455"/>
            <a:ext cx="2026479" cy="1657497"/>
            <a:chOff x="9988170" y="2528178"/>
            <a:chExt cx="2026479" cy="1657497"/>
          </a:xfrm>
        </p:grpSpPr>
        <p:pic>
          <p:nvPicPr>
            <p:cNvPr id="5" name="Google Shape;743;p98">
              <a:extLst>
                <a:ext uri="{FF2B5EF4-FFF2-40B4-BE49-F238E27FC236}">
                  <a16:creationId xmlns:a16="http://schemas.microsoft.com/office/drawing/2014/main" id="{41E04948-8777-8EA0-6DE7-5789BF1E9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Google Shape;744;p98">
              <a:extLst>
                <a:ext uri="{FF2B5EF4-FFF2-40B4-BE49-F238E27FC236}">
                  <a16:creationId xmlns:a16="http://schemas.microsoft.com/office/drawing/2014/main" id="{1714C030-72BF-C511-AE05-EDB04F3890D8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8C217D77-F34E-C67D-EB17-81A2351F4A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322222" y="2570351"/>
            <a:ext cx="3559818" cy="24976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54CDD9E-62B5-B652-5AF2-1EA45599FE43}"/>
              </a:ext>
            </a:extLst>
          </p:cNvPr>
          <p:cNvSpPr/>
          <p:nvPr/>
        </p:nvSpPr>
        <p:spPr>
          <a:xfrm>
            <a:off x="618078" y="2508915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A805855-FB2E-8E21-028A-357B83973A75}"/>
              </a:ext>
            </a:extLst>
          </p:cNvPr>
          <p:cNvSpPr txBox="1"/>
          <p:nvPr/>
        </p:nvSpPr>
        <p:spPr>
          <a:xfrm>
            <a:off x="2255520" y="4751755"/>
            <a:ext cx="54457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sz="2000" b="1" dirty="0">
                <a:solidFill>
                  <a:schemeClr val="bg1"/>
                </a:solidFill>
              </a:rPr>
              <a:t>Établir le lien entre l'organe respiratoire d'un animal et son milieu de respiration.</a:t>
            </a:r>
          </a:p>
        </p:txBody>
      </p: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5D0EB-A3BB-66AF-2416-7B8CCDF09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81">
            <a:extLst>
              <a:ext uri="{FF2B5EF4-FFF2-40B4-BE49-F238E27FC236}">
                <a16:creationId xmlns:a16="http://schemas.microsoft.com/office/drawing/2014/main" id="{5FE23F84-BCBF-8183-6472-ACB091CD268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FEF3F8-774E-A56F-28CA-E45BD1A89CC1}"/>
              </a:ext>
            </a:extLst>
          </p:cNvPr>
          <p:cNvSpPr txBox="1"/>
          <p:nvPr/>
        </p:nvSpPr>
        <p:spPr>
          <a:xfrm>
            <a:off x="932051" y="294640"/>
            <a:ext cx="10165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Lorsque les animaux respirent ils: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B27DB5-7E69-469E-1FE4-918CDC4E8B88}"/>
              </a:ext>
            </a:extLst>
          </p:cNvPr>
          <p:cNvSpPr txBox="1"/>
          <p:nvPr/>
        </p:nvSpPr>
        <p:spPr>
          <a:xfrm>
            <a:off x="1862229" y="2425711"/>
            <a:ext cx="914400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Dégagent  le dioxygène et consomment le dioxyde de carbone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5CC0E62-D866-007A-3EFB-3BBBD27CE550}"/>
              </a:ext>
            </a:extLst>
          </p:cNvPr>
          <p:cNvSpPr txBox="1"/>
          <p:nvPr/>
        </p:nvSpPr>
        <p:spPr>
          <a:xfrm>
            <a:off x="1892709" y="3403365"/>
            <a:ext cx="9113520" cy="523220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Consomment le dioxygène et dégagent le dioxyde de carbone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87E01B6-DC63-1EC3-CCF0-9FE7F41E1A11}"/>
              </a:ext>
            </a:extLst>
          </p:cNvPr>
          <p:cNvSpPr/>
          <p:nvPr/>
        </p:nvSpPr>
        <p:spPr>
          <a:xfrm>
            <a:off x="1171350" y="2547630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4EFE909-6464-C5E6-44B6-B46AA0DA4FE6}"/>
              </a:ext>
            </a:extLst>
          </p:cNvPr>
          <p:cNvSpPr/>
          <p:nvPr/>
        </p:nvSpPr>
        <p:spPr>
          <a:xfrm>
            <a:off x="1171350" y="3453439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A3C03DAB-472E-E8C9-0144-FD52E9BA3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748" y="3469710"/>
            <a:ext cx="478467" cy="473209"/>
          </a:xfrm>
          <a:prstGeom prst="rect">
            <a:avLst/>
          </a:prstGeom>
        </p:spPr>
      </p:pic>
      <p:pic>
        <p:nvPicPr>
          <p:cNvPr id="4" name="Image 9">
            <a:extLst>
              <a:ext uri="{FF2B5EF4-FFF2-40B4-BE49-F238E27FC236}">
                <a16:creationId xmlns:a16="http://schemas.microsoft.com/office/drawing/2014/main" id="{B8EF65DB-549F-5158-3F74-37FBD5708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9689" y="89436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59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3E92F-34FF-F7FA-4A95-1CE3BD18C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81">
            <a:extLst>
              <a:ext uri="{FF2B5EF4-FFF2-40B4-BE49-F238E27FC236}">
                <a16:creationId xmlns:a16="http://schemas.microsoft.com/office/drawing/2014/main" id="{2253CF5F-27C9-BB64-62ED-5868055D29F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7BDC47-190A-1BF5-4C00-1E4DB3737DC1}"/>
              </a:ext>
            </a:extLst>
          </p:cNvPr>
          <p:cNvSpPr txBox="1"/>
          <p:nvPr/>
        </p:nvSpPr>
        <p:spPr>
          <a:xfrm>
            <a:off x="993011" y="281513"/>
            <a:ext cx="104979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 on veut savoir par quoi respire le chat.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EADD464-9003-5676-57E4-EF13EE14FCF3}"/>
              </a:ext>
            </a:extLst>
          </p:cNvPr>
          <p:cNvSpPr txBox="1"/>
          <p:nvPr/>
        </p:nvSpPr>
        <p:spPr>
          <a:xfrm>
            <a:off x="973065" y="1861871"/>
            <a:ext cx="800608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002060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organes qui permettent au chat de respirer sont :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C63BD8-0FB6-C1CD-DF08-48191E2F445F}"/>
              </a:ext>
            </a:extLst>
          </p:cNvPr>
          <p:cNvSpPr txBox="1"/>
          <p:nvPr/>
        </p:nvSpPr>
        <p:spPr>
          <a:xfrm>
            <a:off x="2700265" y="2794021"/>
            <a:ext cx="20726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reins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C8E4853-35F0-CF93-B359-DCB420C619E5}"/>
              </a:ext>
            </a:extLst>
          </p:cNvPr>
          <p:cNvSpPr txBox="1"/>
          <p:nvPr/>
        </p:nvSpPr>
        <p:spPr>
          <a:xfrm>
            <a:off x="2700265" y="3556021"/>
            <a:ext cx="208280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intestins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252EB30-6C9E-354A-7473-B6C0AFD95A73}"/>
              </a:ext>
            </a:extLst>
          </p:cNvPr>
          <p:cNvSpPr txBox="1"/>
          <p:nvPr/>
        </p:nvSpPr>
        <p:spPr>
          <a:xfrm>
            <a:off x="2730745" y="4348501"/>
            <a:ext cx="224536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poumons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48E0958-7B8C-0DCF-6566-11BC93618416}"/>
              </a:ext>
            </a:extLst>
          </p:cNvPr>
          <p:cNvSpPr/>
          <p:nvPr/>
        </p:nvSpPr>
        <p:spPr>
          <a:xfrm>
            <a:off x="1973826" y="2833934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3C4FAAA-0585-67BB-78C5-6A75C67E056B}"/>
              </a:ext>
            </a:extLst>
          </p:cNvPr>
          <p:cNvSpPr/>
          <p:nvPr/>
        </p:nvSpPr>
        <p:spPr>
          <a:xfrm>
            <a:off x="1973826" y="3565454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FE95FF3-F150-EC9D-4973-FAB8DFB4F344}"/>
              </a:ext>
            </a:extLst>
          </p:cNvPr>
          <p:cNvSpPr/>
          <p:nvPr/>
        </p:nvSpPr>
        <p:spPr>
          <a:xfrm>
            <a:off x="1973826" y="4398574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B83B472-E989-D250-6572-55BD56D5C7E0}"/>
              </a:ext>
            </a:extLst>
          </p:cNvPr>
          <p:cNvSpPr txBox="1"/>
          <p:nvPr/>
        </p:nvSpPr>
        <p:spPr>
          <a:xfrm>
            <a:off x="993011" y="1301564"/>
            <a:ext cx="4531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Cochez la réponse correcte</a:t>
            </a: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469B00A-A35F-D514-F715-1D8C51D97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626" y="790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129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F50D9-E965-742B-88D4-0470CCD89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81">
            <a:extLst>
              <a:ext uri="{FF2B5EF4-FFF2-40B4-BE49-F238E27FC236}">
                <a16:creationId xmlns:a16="http://schemas.microsoft.com/office/drawing/2014/main" id="{639F9F4D-CBC2-DEB2-5851-3A3359902C2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B27D384-94EE-3D95-A95D-EA93DA0899C1}"/>
              </a:ext>
            </a:extLst>
          </p:cNvPr>
          <p:cNvSpPr txBox="1"/>
          <p:nvPr/>
        </p:nvSpPr>
        <p:spPr>
          <a:xfrm>
            <a:off x="1084451" y="291673"/>
            <a:ext cx="104979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Parfait ! le chat respire par ses poumons.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F6F21C-BD53-2889-AF70-2463A6064CEE}"/>
              </a:ext>
            </a:extLst>
          </p:cNvPr>
          <p:cNvSpPr txBox="1"/>
          <p:nvPr/>
        </p:nvSpPr>
        <p:spPr>
          <a:xfrm>
            <a:off x="913417" y="1542930"/>
            <a:ext cx="800608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002060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organes qui permettent au chat de respirer sont :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622529-3A6F-E7F0-360B-A605315157E1}"/>
              </a:ext>
            </a:extLst>
          </p:cNvPr>
          <p:cNvSpPr txBox="1"/>
          <p:nvPr/>
        </p:nvSpPr>
        <p:spPr>
          <a:xfrm>
            <a:off x="2021840" y="2468881"/>
            <a:ext cx="22250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reins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69BF06F-F55B-742E-7797-93A719F79F8B}"/>
              </a:ext>
            </a:extLst>
          </p:cNvPr>
          <p:cNvSpPr txBox="1"/>
          <p:nvPr/>
        </p:nvSpPr>
        <p:spPr>
          <a:xfrm>
            <a:off x="2021840" y="3230881"/>
            <a:ext cx="22250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Les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intestins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DABA564-8AC0-E4E1-56A7-EBA80CDCA26C}"/>
              </a:ext>
            </a:extLst>
          </p:cNvPr>
          <p:cNvSpPr txBox="1"/>
          <p:nvPr/>
        </p:nvSpPr>
        <p:spPr>
          <a:xfrm>
            <a:off x="2052320" y="4023361"/>
            <a:ext cx="223520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poumons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0D2A3A8-05AA-42EA-4D93-9147000C0BAD}"/>
              </a:ext>
            </a:extLst>
          </p:cNvPr>
          <p:cNvSpPr/>
          <p:nvPr/>
        </p:nvSpPr>
        <p:spPr>
          <a:xfrm>
            <a:off x="1310641" y="2508794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AEF0574-C929-A9A6-B135-8B6454C0BE07}"/>
              </a:ext>
            </a:extLst>
          </p:cNvPr>
          <p:cNvSpPr/>
          <p:nvPr/>
        </p:nvSpPr>
        <p:spPr>
          <a:xfrm>
            <a:off x="1310641" y="3240314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3D344AA-BB36-93D3-DDB9-59ECFF5AA374}"/>
              </a:ext>
            </a:extLst>
          </p:cNvPr>
          <p:cNvSpPr/>
          <p:nvPr/>
        </p:nvSpPr>
        <p:spPr>
          <a:xfrm>
            <a:off x="1270001" y="4073434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51132D7B-32CE-3CA7-12B8-586B3510D1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508" y="4018585"/>
            <a:ext cx="478467" cy="473209"/>
          </a:xfrm>
          <a:prstGeom prst="rect">
            <a:avLst/>
          </a:prstGeom>
        </p:spPr>
      </p:pic>
      <p:pic>
        <p:nvPicPr>
          <p:cNvPr id="11" name="Image 9">
            <a:extLst>
              <a:ext uri="{FF2B5EF4-FFF2-40B4-BE49-F238E27FC236}">
                <a16:creationId xmlns:a16="http://schemas.microsoft.com/office/drawing/2014/main" id="{69694CD0-0EE5-7A23-A239-9BCFE021E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9049" y="94516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282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5A337-9440-66B6-E08B-5D7D4EC8E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CA5B5514-70C5-485E-9D14-E4BB4A816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746" y="83113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81">
            <a:extLst>
              <a:ext uri="{FF2B5EF4-FFF2-40B4-BE49-F238E27FC236}">
                <a16:creationId xmlns:a16="http://schemas.microsoft.com/office/drawing/2014/main" id="{4DC9D220-DE67-064F-19C0-FFF6B7800B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298B633-4F9D-ABA7-46DD-FCB6DEDE5E57}"/>
              </a:ext>
            </a:extLst>
          </p:cNvPr>
          <p:cNvSpPr txBox="1"/>
          <p:nvPr/>
        </p:nvSpPr>
        <p:spPr>
          <a:xfrm>
            <a:off x="1035290" y="360718"/>
            <a:ext cx="104979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si on veut savoir quels sont les milieux de respiration des êtres vivants.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991CF4F-5CA0-E31A-2361-E0A7488F6B4F}"/>
              </a:ext>
            </a:extLst>
          </p:cNvPr>
          <p:cNvSpPr txBox="1"/>
          <p:nvPr/>
        </p:nvSpPr>
        <p:spPr>
          <a:xfrm>
            <a:off x="993011" y="1919442"/>
            <a:ext cx="1050544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002060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latin typeface="Calibri" panose="020F0502020204030204"/>
              </a:rPr>
              <a:t>L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 milieux de respiration des êtres vivants sont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E33549-EBFA-3F90-64D2-0C5557A72047}"/>
              </a:ext>
            </a:extLst>
          </p:cNvPr>
          <p:cNvSpPr txBox="1"/>
          <p:nvPr/>
        </p:nvSpPr>
        <p:spPr>
          <a:xfrm>
            <a:off x="3280696" y="2706822"/>
            <a:ext cx="20726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L’air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3654FCC-19C9-2F92-8724-DCFECECB22D7}"/>
              </a:ext>
            </a:extLst>
          </p:cNvPr>
          <p:cNvSpPr txBox="1"/>
          <p:nvPr/>
        </p:nvSpPr>
        <p:spPr>
          <a:xfrm>
            <a:off x="3280696" y="3468822"/>
            <a:ext cx="208280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L’eau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5DB0FD7-9FB0-C99D-9462-CF514A869429}"/>
              </a:ext>
            </a:extLst>
          </p:cNvPr>
          <p:cNvSpPr txBox="1"/>
          <p:nvPr/>
        </p:nvSpPr>
        <p:spPr>
          <a:xfrm>
            <a:off x="3311176" y="4261302"/>
            <a:ext cx="205232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L’air et l’eau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70F8638-5345-6C6F-3585-53CCB7D0D6D6}"/>
              </a:ext>
            </a:extLst>
          </p:cNvPr>
          <p:cNvSpPr/>
          <p:nvPr/>
        </p:nvSpPr>
        <p:spPr>
          <a:xfrm>
            <a:off x="2569497" y="2746735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560E63F-3B0E-DB31-E942-B7380A9539A0}"/>
              </a:ext>
            </a:extLst>
          </p:cNvPr>
          <p:cNvSpPr/>
          <p:nvPr/>
        </p:nvSpPr>
        <p:spPr>
          <a:xfrm>
            <a:off x="2569497" y="3478255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02A15DA-5427-0923-DC6C-425D89BCF940}"/>
              </a:ext>
            </a:extLst>
          </p:cNvPr>
          <p:cNvSpPr/>
          <p:nvPr/>
        </p:nvSpPr>
        <p:spPr>
          <a:xfrm>
            <a:off x="2528857" y="4311375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D5AA367-B4C7-DD2F-511E-9A614ADC5212}"/>
              </a:ext>
            </a:extLst>
          </p:cNvPr>
          <p:cNvSpPr txBox="1"/>
          <p:nvPr/>
        </p:nvSpPr>
        <p:spPr>
          <a:xfrm>
            <a:off x="993011" y="1301564"/>
            <a:ext cx="4531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Cochez la bonne réponse.</a:t>
            </a:r>
          </a:p>
        </p:txBody>
      </p:sp>
    </p:spTree>
    <p:extLst>
      <p:ext uri="{BB962C8B-B14F-4D97-AF65-F5344CB8AC3E}">
        <p14:creationId xmlns:p14="http://schemas.microsoft.com/office/powerpoint/2010/main" val="1709779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EB933-8C70-A8BB-A316-1F60DF9BF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81">
            <a:extLst>
              <a:ext uri="{FF2B5EF4-FFF2-40B4-BE49-F238E27FC236}">
                <a16:creationId xmlns:a16="http://schemas.microsoft.com/office/drawing/2014/main" id="{84D61C9B-95EB-599B-956A-C8F5CCA4B8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DC5F05-BDA7-7CFF-A733-9C1092634372}"/>
              </a:ext>
            </a:extLst>
          </p:cNvPr>
          <p:cNvSpPr txBox="1"/>
          <p:nvPr/>
        </p:nvSpPr>
        <p:spPr>
          <a:xfrm>
            <a:off x="1084451" y="291673"/>
            <a:ext cx="104979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Parfait !  Les êtres vivants occupent tous les milieux (air et eau) dans la nature.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C6FEC8-BB84-756B-C5FE-E31490D6B662}"/>
              </a:ext>
            </a:extLst>
          </p:cNvPr>
          <p:cNvSpPr txBox="1"/>
          <p:nvPr/>
        </p:nvSpPr>
        <p:spPr>
          <a:xfrm>
            <a:off x="2021840" y="2468881"/>
            <a:ext cx="207264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L’air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C4CBE0-1AF7-18C4-E368-47901A1A5E2A}"/>
              </a:ext>
            </a:extLst>
          </p:cNvPr>
          <p:cNvSpPr txBox="1"/>
          <p:nvPr/>
        </p:nvSpPr>
        <p:spPr>
          <a:xfrm>
            <a:off x="2021840" y="3230881"/>
            <a:ext cx="208280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L’eau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D0A7AA7-6EEB-A9F8-55B1-A26C984A6F2E}"/>
              </a:ext>
            </a:extLst>
          </p:cNvPr>
          <p:cNvSpPr txBox="1"/>
          <p:nvPr/>
        </p:nvSpPr>
        <p:spPr>
          <a:xfrm>
            <a:off x="2052320" y="4023361"/>
            <a:ext cx="205232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L’air et l’eau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42269C-BAD0-C64A-7456-5D1888D6ED47}"/>
              </a:ext>
            </a:extLst>
          </p:cNvPr>
          <p:cNvSpPr/>
          <p:nvPr/>
        </p:nvSpPr>
        <p:spPr>
          <a:xfrm>
            <a:off x="1310641" y="2508794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F19AD14-64A2-590C-FB5F-69C153A2EA62}"/>
              </a:ext>
            </a:extLst>
          </p:cNvPr>
          <p:cNvSpPr/>
          <p:nvPr/>
        </p:nvSpPr>
        <p:spPr>
          <a:xfrm>
            <a:off x="1310641" y="3240314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00B945E-9A44-FDB5-1AD9-3E801DE11D5E}"/>
              </a:ext>
            </a:extLst>
          </p:cNvPr>
          <p:cNvSpPr/>
          <p:nvPr/>
        </p:nvSpPr>
        <p:spPr>
          <a:xfrm>
            <a:off x="1270001" y="4073434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B4BFE58-2139-C480-1AC8-6D750CD45E24}"/>
              </a:ext>
            </a:extLst>
          </p:cNvPr>
          <p:cNvSpPr txBox="1"/>
          <p:nvPr/>
        </p:nvSpPr>
        <p:spPr>
          <a:xfrm>
            <a:off x="548640" y="1645920"/>
            <a:ext cx="1050544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002060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milieux de respiration des êtres vivants sont :</a:t>
            </a:r>
          </a:p>
        </p:txBody>
      </p:sp>
      <p:pic>
        <p:nvPicPr>
          <p:cNvPr id="2" name="Image 1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CC27BDB8-11DE-2C16-A787-1EAE878FC2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199" y="2525065"/>
            <a:ext cx="478467" cy="473209"/>
          </a:xfrm>
          <a:prstGeom prst="rect">
            <a:avLst/>
          </a:prstGeom>
        </p:spPr>
      </p:pic>
      <p:pic>
        <p:nvPicPr>
          <p:cNvPr id="3" name="Image 2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8CDC1038-5828-AF16-3A62-1C0AFAE814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359" y="3215945"/>
            <a:ext cx="478467" cy="473209"/>
          </a:xfrm>
          <a:prstGeom prst="rect">
            <a:avLst/>
          </a:prstGeom>
        </p:spPr>
      </p:pic>
      <p:pic>
        <p:nvPicPr>
          <p:cNvPr id="4" name="Image 3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E5839CD4-2589-6AB7-8D3D-77A9D8699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079" y="4049065"/>
            <a:ext cx="478467" cy="473209"/>
          </a:xfrm>
          <a:prstGeom prst="rect">
            <a:avLst/>
          </a:prstGeom>
        </p:spPr>
      </p:pic>
      <p:pic>
        <p:nvPicPr>
          <p:cNvPr id="14" name="Image 9">
            <a:extLst>
              <a:ext uri="{FF2B5EF4-FFF2-40B4-BE49-F238E27FC236}">
                <a16:creationId xmlns:a16="http://schemas.microsoft.com/office/drawing/2014/main" id="{8CCD0607-D909-EFC2-E29F-E7CFF2ACC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9689" y="89436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44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7D612-5A6E-FB7B-1813-04E561D69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56AA5EC-1462-22F2-03CC-850FA1239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746" y="83113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81">
            <a:extLst>
              <a:ext uri="{FF2B5EF4-FFF2-40B4-BE49-F238E27FC236}">
                <a16:creationId xmlns:a16="http://schemas.microsoft.com/office/drawing/2014/main" id="{BAF75FA6-C1C2-7616-41AC-B6882A19B39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23AC3ECD-C444-8277-7F2D-BED459609C0B}"/>
              </a:ext>
            </a:extLst>
          </p:cNvPr>
          <p:cNvSpPr txBox="1"/>
          <p:nvPr/>
        </p:nvSpPr>
        <p:spPr>
          <a:xfrm>
            <a:off x="1022421" y="296553"/>
            <a:ext cx="10184783" cy="39142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dirty="0">
                <a:solidFill>
                  <a:prstClr val="black">
                    <a:lumMod val="50000"/>
                    <a:lumOff val="50000"/>
                  </a:prstClr>
                </a:solidFill>
                <a:latin typeface="Calibri" panose="020F0502020204030204"/>
              </a:rPr>
              <a:t>Maintenant , Lisez le dialogue ci-dessous, qu’est ce que vous en pensez?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9681AF2-15CD-8833-B7FB-C2B6EC166FF6}"/>
              </a:ext>
            </a:extLst>
          </p:cNvPr>
          <p:cNvSpPr txBox="1"/>
          <p:nvPr/>
        </p:nvSpPr>
        <p:spPr>
          <a:xfrm>
            <a:off x="1432560" y="2367280"/>
            <a:ext cx="314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. </a:t>
            </a:r>
          </a:p>
        </p:txBody>
      </p:sp>
      <p:sp>
        <p:nvSpPr>
          <p:cNvPr id="3" name="AutoShape 4" descr="Hình ảnh Linh Vật Hoạt Hình Của Bác Sĩ Cốc Thí Nghiệm PNG , Hoạt Hình ...">
            <a:extLst>
              <a:ext uri="{FF2B5EF4-FFF2-40B4-BE49-F238E27FC236}">
                <a16:creationId xmlns:a16="http://schemas.microsoft.com/office/drawing/2014/main" id="{0B9BD4F6-DC78-E857-D41D-6936A3F26E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6" descr="Hình ảnh Linh Vật Hoạt Hình Của Bác Sĩ Cốc Thí Nghiệm PNG , Hoạt Hình ...">
            <a:extLst>
              <a:ext uri="{FF2B5EF4-FFF2-40B4-BE49-F238E27FC236}">
                <a16:creationId xmlns:a16="http://schemas.microsoft.com/office/drawing/2014/main" id="{CEFD4D60-B6BB-53F8-A8FD-DF2D131C93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6" name="Picture 2" descr="Niño en bata de ciencia sobre fondo blanco. | Vector Gratis">
            <a:extLst>
              <a:ext uri="{FF2B5EF4-FFF2-40B4-BE49-F238E27FC236}">
                <a16:creationId xmlns:a16="http://schemas.microsoft.com/office/drawing/2014/main" id="{2488B75A-75C3-30B5-4716-DA740F34B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944" y="1317523"/>
            <a:ext cx="1828954" cy="491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E3193396-A12A-1ACA-F8F7-EAB5D352CC21}"/>
              </a:ext>
            </a:extLst>
          </p:cNvPr>
          <p:cNvSpPr/>
          <p:nvPr/>
        </p:nvSpPr>
        <p:spPr>
          <a:xfrm>
            <a:off x="8312519" y="2997200"/>
            <a:ext cx="3413760" cy="1473200"/>
          </a:xfrm>
          <a:prstGeom prst="wedgeRoundRectCallout">
            <a:avLst>
              <a:gd name="adj1" fmla="val -81143"/>
              <a:gd name="adj2" fmla="val -59537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Non . Si les poissons ont des poumons, ils ne peuvent pas respirer sous l’eau.</a:t>
            </a:r>
          </a:p>
        </p:txBody>
      </p:sp>
      <p:sp>
        <p:nvSpPr>
          <p:cNvPr id="11" name="AutoShape 4" descr="Voir les détails de l’image associée. personnage de dessin animé de jolie fille portant une blouse de ...">
            <a:extLst>
              <a:ext uri="{FF2B5EF4-FFF2-40B4-BE49-F238E27FC236}">
                <a16:creationId xmlns:a16="http://schemas.microsoft.com/office/drawing/2014/main" id="{E5B0DABF-6203-BBBF-E819-92AAF5A6FD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9AF2144-8306-BDE0-CAEA-633BE5742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7785" y="1317523"/>
            <a:ext cx="2492615" cy="5131854"/>
          </a:xfrm>
          <a:prstGeom prst="rect">
            <a:avLst/>
          </a:prstGeom>
        </p:spPr>
      </p:pic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CC0744B3-246B-0818-0AB9-6984DDD8765E}"/>
              </a:ext>
            </a:extLst>
          </p:cNvPr>
          <p:cNvSpPr/>
          <p:nvPr/>
        </p:nvSpPr>
        <p:spPr>
          <a:xfrm>
            <a:off x="268160" y="1317523"/>
            <a:ext cx="2936240" cy="1036320"/>
          </a:xfrm>
          <a:prstGeom prst="wedgeRoundRectCallout">
            <a:avLst>
              <a:gd name="adj1" fmla="val 75431"/>
              <a:gd name="adj2" fmla="val 9153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Tous les animaux respirent avec des poumons.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494BC14-A845-D54F-D009-3ED1C9949618}"/>
              </a:ext>
            </a:extLst>
          </p:cNvPr>
          <p:cNvSpPr txBox="1"/>
          <p:nvPr/>
        </p:nvSpPr>
        <p:spPr>
          <a:xfrm>
            <a:off x="3931920" y="6187440"/>
            <a:ext cx="1107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Malak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731C4B1-E95E-5387-7696-2F0770389BA2}"/>
              </a:ext>
            </a:extLst>
          </p:cNvPr>
          <p:cNvSpPr txBox="1"/>
          <p:nvPr/>
        </p:nvSpPr>
        <p:spPr>
          <a:xfrm>
            <a:off x="6929120" y="6177280"/>
            <a:ext cx="1107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Achraf</a:t>
            </a:r>
          </a:p>
        </p:txBody>
      </p:sp>
    </p:spTree>
    <p:extLst>
      <p:ext uri="{BB962C8B-B14F-4D97-AF65-F5344CB8AC3E}">
        <p14:creationId xmlns:p14="http://schemas.microsoft.com/office/powerpoint/2010/main" val="459705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774422" y="268896"/>
            <a:ext cx="105742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Dans cette séance nous allons apprendre à mettre en relation l’organe respiratoire d’un animal et son milieu de respiration.</a:t>
            </a:r>
            <a:endParaRPr lang="fr-FR" sz="2000" noProof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73D8A7C2-4E6F-4B28-FC5B-F57148B1C260}"/>
              </a:ext>
            </a:extLst>
          </p:cNvPr>
          <p:cNvSpPr/>
          <p:nvPr/>
        </p:nvSpPr>
        <p:spPr>
          <a:xfrm>
            <a:off x="1440922" y="1921128"/>
            <a:ext cx="9651623" cy="112514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DECE45-772F-7DAA-17E9-0EC160E6D68D}"/>
              </a:ext>
            </a:extLst>
          </p:cNvPr>
          <p:cNvSpPr txBox="1"/>
          <p:nvPr/>
        </p:nvSpPr>
        <p:spPr>
          <a:xfrm>
            <a:off x="2067847" y="1904644"/>
            <a:ext cx="8896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 Établir le lien entre l'organe respiratoire d'un animal et son milieu de respiration.</a:t>
            </a:r>
            <a:r>
              <a:rPr lang="fr-FR" sz="3200" dirty="0"/>
              <a:t> </a:t>
            </a:r>
          </a:p>
        </p:txBody>
      </p:sp>
      <p:pic>
        <p:nvPicPr>
          <p:cNvPr id="7" name="Image 15">
            <a:extLst>
              <a:ext uri="{FF2B5EF4-FFF2-40B4-BE49-F238E27FC236}">
                <a16:creationId xmlns:a16="http://schemas.microsoft.com/office/drawing/2014/main" id="{ABD9BBE8-235E-FCE4-96CC-9BA47F52F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83" y="1656678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01778C5-7E11-F77F-6498-FA537AF42D1C}"/>
              </a:ext>
            </a:extLst>
          </p:cNvPr>
          <p:cNvSpPr txBox="1"/>
          <p:nvPr/>
        </p:nvSpPr>
        <p:spPr>
          <a:xfrm>
            <a:off x="2712720" y="4053840"/>
            <a:ext cx="2092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Organe de respiration </a:t>
            </a:r>
          </a:p>
        </p:txBody>
      </p:sp>
      <p:sp>
        <p:nvSpPr>
          <p:cNvPr id="8" name="Flèche : double flèche horizontale 7">
            <a:extLst>
              <a:ext uri="{FF2B5EF4-FFF2-40B4-BE49-F238E27FC236}">
                <a16:creationId xmlns:a16="http://schemas.microsoft.com/office/drawing/2014/main" id="{D98272AE-3C1B-78CC-A616-91E88184FD29}"/>
              </a:ext>
            </a:extLst>
          </p:cNvPr>
          <p:cNvSpPr/>
          <p:nvPr/>
        </p:nvSpPr>
        <p:spPr>
          <a:xfrm>
            <a:off x="4988560" y="4297680"/>
            <a:ext cx="1605280" cy="46736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6171612-99D4-574F-5DAD-F5A96F5FEAAF}"/>
              </a:ext>
            </a:extLst>
          </p:cNvPr>
          <p:cNvSpPr txBox="1"/>
          <p:nvPr/>
        </p:nvSpPr>
        <p:spPr>
          <a:xfrm>
            <a:off x="7173287" y="4053839"/>
            <a:ext cx="2092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Milieu de respiration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ED259-DB7F-A4E1-B3DE-2B5CEBFFA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1185197C-A9AF-9E54-4D28-A10D3B1497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A34D9DB2-F924-4F2E-C323-2164AC1A8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543A490-E6EF-E9C7-B499-B88ABD49E88A}"/>
              </a:ext>
            </a:extLst>
          </p:cNvPr>
          <p:cNvSpPr/>
          <p:nvPr/>
        </p:nvSpPr>
        <p:spPr>
          <a:xfrm>
            <a:off x="3273671" y="2254379"/>
            <a:ext cx="5644657" cy="1224429"/>
          </a:xfrm>
          <a:prstGeom prst="roundRect">
            <a:avLst>
              <a:gd name="adj" fmla="val 28712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me prépare</a:t>
            </a:r>
          </a:p>
        </p:txBody>
      </p:sp>
      <p:grpSp>
        <p:nvGrpSpPr>
          <p:cNvPr id="5" name="Group 43">
            <a:extLst>
              <a:ext uri="{FF2B5EF4-FFF2-40B4-BE49-F238E27FC236}">
                <a16:creationId xmlns:a16="http://schemas.microsoft.com/office/drawing/2014/main" id="{EA36CECC-9A83-B782-1485-1592819F1DFB}"/>
              </a:ext>
            </a:extLst>
          </p:cNvPr>
          <p:cNvGrpSpPr/>
          <p:nvPr/>
        </p:nvGrpSpPr>
        <p:grpSpPr>
          <a:xfrm>
            <a:off x="9238410" y="5456281"/>
            <a:ext cx="2425142" cy="936370"/>
            <a:chOff x="8796759" y="4917801"/>
            <a:chExt cx="2425142" cy="936370"/>
          </a:xfrm>
        </p:grpSpPr>
        <p:sp>
          <p:nvSpPr>
            <p:cNvPr id="6" name="Oval 41">
              <a:extLst>
                <a:ext uri="{FF2B5EF4-FFF2-40B4-BE49-F238E27FC236}">
                  <a16:creationId xmlns:a16="http://schemas.microsoft.com/office/drawing/2014/main" id="{4D3173B5-1D83-40B9-492E-BF2DE18CA5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F646F28-C626-48DD-B627-DF132DB04B1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6377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8DD0-8105-E364-AA4B-8B9326A9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708A7A62-9DCB-011D-CD21-777CE6D1671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A1E7A243-6CA6-A013-1FB4-9CBDCC7DD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FE2DFBA-7E0B-AF18-0A44-243EC5558E25}"/>
              </a:ext>
            </a:extLst>
          </p:cNvPr>
          <p:cNvSpPr txBox="1"/>
          <p:nvPr/>
        </p:nvSpPr>
        <p:spPr>
          <a:xfrm>
            <a:off x="957459" y="212683"/>
            <a:ext cx="9955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Commençons par établir la relation entre l’appareil respiratoire des poissons et leur milieu de respiration.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D5D74CDC-BF32-7A8C-9FF0-5606897FE8CB}"/>
              </a:ext>
            </a:extLst>
          </p:cNvPr>
          <p:cNvGrpSpPr/>
          <p:nvPr/>
        </p:nvGrpSpPr>
        <p:grpSpPr>
          <a:xfrm>
            <a:off x="603094" y="1993982"/>
            <a:ext cx="10663782" cy="3078479"/>
            <a:chOff x="599353" y="1767840"/>
            <a:chExt cx="10663782" cy="3078479"/>
          </a:xfrm>
        </p:grpSpPr>
        <p:pic>
          <p:nvPicPr>
            <p:cNvPr id="5" name="Image 4" descr="Une image contenant texte, capture d’écran, diagramme, poisson&#10;&#10;Le contenu généré par l’IA peut être incorrect.">
              <a:extLst>
                <a:ext uri="{FF2B5EF4-FFF2-40B4-BE49-F238E27FC236}">
                  <a16:creationId xmlns:a16="http://schemas.microsoft.com/office/drawing/2014/main" id="{C6069A6D-7F16-B949-522D-CC717ED0C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9353" y="1767840"/>
              <a:ext cx="10663782" cy="307847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8CBA5F32-556B-0D94-20E2-F91CB72204FF}"/>
                </a:ext>
              </a:extLst>
            </p:cNvPr>
            <p:cNvSpPr txBox="1"/>
            <p:nvPr/>
          </p:nvSpPr>
          <p:spPr>
            <a:xfrm>
              <a:off x="4795520" y="4389120"/>
              <a:ext cx="15849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chemeClr val="accent4"/>
                  </a:solidFill>
                </a:rPr>
                <a:t>Branchies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6271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B194B-D57A-63A8-C98C-8492D6B99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9A519B4B-DF1C-7F28-9570-B3457F45EBF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04A6B4AB-52FC-2055-FD58-94A979C45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F0A481F-32FD-2A74-FE04-176FED926AD6}"/>
              </a:ext>
            </a:extLst>
          </p:cNvPr>
          <p:cNvSpPr txBox="1"/>
          <p:nvPr/>
        </p:nvSpPr>
        <p:spPr>
          <a:xfrm>
            <a:off x="916819" y="192363"/>
            <a:ext cx="9955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vais aussi établir la relation entre  l’appareil respiratoire des mammifères et des oiseaux et leur milieu de respiration.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FA33E55-BFEF-95C3-1027-66F37DBD1AEF}"/>
              </a:ext>
            </a:extLst>
          </p:cNvPr>
          <p:cNvGrpSpPr/>
          <p:nvPr/>
        </p:nvGrpSpPr>
        <p:grpSpPr>
          <a:xfrm>
            <a:off x="433760" y="2261915"/>
            <a:ext cx="11194643" cy="2821361"/>
            <a:chOff x="375920" y="1730974"/>
            <a:chExt cx="11194643" cy="2637826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8585ADB-1C38-BC29-B678-DFF1F1041430}"/>
                </a:ext>
              </a:extLst>
            </p:cNvPr>
            <p:cNvGrpSpPr/>
            <p:nvPr/>
          </p:nvGrpSpPr>
          <p:grpSpPr>
            <a:xfrm>
              <a:off x="384699" y="2519680"/>
              <a:ext cx="11185864" cy="1849120"/>
              <a:chOff x="384699" y="2519680"/>
              <a:chExt cx="11185864" cy="1849120"/>
            </a:xfrm>
          </p:grpSpPr>
          <p:pic>
            <p:nvPicPr>
              <p:cNvPr id="6" name="Image 5" descr="Une image contenant texte, capture d’écran&#10;&#10;Le contenu généré par l’IA peut être incorrect.">
                <a:extLst>
                  <a:ext uri="{FF2B5EF4-FFF2-40B4-BE49-F238E27FC236}">
                    <a16:creationId xmlns:a16="http://schemas.microsoft.com/office/drawing/2014/main" id="{1FEBBB5A-1C24-5077-CDA1-EBDC18CF6B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3704"/>
              <a:stretch>
                <a:fillRect/>
              </a:stretch>
            </p:blipFill>
            <p:spPr>
              <a:xfrm>
                <a:off x="384699" y="2519680"/>
                <a:ext cx="11185864" cy="1849120"/>
              </a:xfrm>
              <a:prstGeom prst="rect">
                <a:avLst/>
              </a:prstGeom>
            </p:spPr>
          </p:pic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3026094-A313-7F93-D239-0E11D6E8C486}"/>
                  </a:ext>
                </a:extLst>
              </p:cNvPr>
              <p:cNvSpPr txBox="1"/>
              <p:nvPr/>
            </p:nvSpPr>
            <p:spPr>
              <a:xfrm>
                <a:off x="10048240" y="3058160"/>
                <a:ext cx="1341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/>
                  <a:t>aérien</a:t>
                </a:r>
              </a:p>
            </p:txBody>
          </p:sp>
        </p:grp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DF43A78-612D-CEC7-12D5-C2CE09134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5920" y="1730974"/>
              <a:ext cx="11175999" cy="8154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2336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288F8-38D2-E8A6-B65E-AC8D3B07E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D5530AAB-7DD4-6D83-6AE6-D94BE8B82AB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59FEB177-ED81-53DA-F3F8-EC48AA202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C9A867E-4950-EBA5-5214-DA2CC8FF0841}"/>
              </a:ext>
            </a:extLst>
          </p:cNvPr>
          <p:cNvSpPr txBox="1"/>
          <p:nvPr/>
        </p:nvSpPr>
        <p:spPr>
          <a:xfrm>
            <a:off x="886339" y="131403"/>
            <a:ext cx="9955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voici aussi le lien entre l’appareil respiratoire des insectes et leur milieu de respiration.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B5A4C9C-A803-0D27-65F7-9EAF076D2D86}"/>
              </a:ext>
            </a:extLst>
          </p:cNvPr>
          <p:cNvGrpSpPr/>
          <p:nvPr/>
        </p:nvGrpSpPr>
        <p:grpSpPr>
          <a:xfrm>
            <a:off x="214999" y="2001874"/>
            <a:ext cx="11545103" cy="3208212"/>
            <a:chOff x="264160" y="1751294"/>
            <a:chExt cx="11545103" cy="3208212"/>
          </a:xfrm>
        </p:grpSpPr>
        <p:pic>
          <p:nvPicPr>
            <p:cNvPr id="5" name="Image 4" descr="Une image contenant texte, capture d’écran, diagramme, Tracé&#10;&#10;Le contenu généré par l’IA peut être incorrect.">
              <a:extLst>
                <a:ext uri="{FF2B5EF4-FFF2-40B4-BE49-F238E27FC236}">
                  <a16:creationId xmlns:a16="http://schemas.microsoft.com/office/drawing/2014/main" id="{FC3CC519-1F10-F4D9-9FB0-B209994D8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3226"/>
            <a:stretch>
              <a:fillRect/>
            </a:stretch>
          </p:blipFill>
          <p:spPr>
            <a:xfrm>
              <a:off x="301457" y="2783839"/>
              <a:ext cx="11507806" cy="2175667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B9A5DDA-1218-E969-F910-8857D69CB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4160" y="1751294"/>
              <a:ext cx="11480799" cy="1029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3927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4F8BC-B01E-DF6D-9ED6-B4B9AF1AA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0DC762C8-CD0C-D0AE-0B03-1BBC6F176E5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F99A2EF5-982F-C1C5-8961-82AF8A0CD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C8053E3-AA1B-D9F5-AA57-2BE96957389C}"/>
              </a:ext>
            </a:extLst>
          </p:cNvPr>
          <p:cNvSpPr txBox="1"/>
          <p:nvPr/>
        </p:nvSpPr>
        <p:spPr>
          <a:xfrm>
            <a:off x="957459" y="253323"/>
            <a:ext cx="9955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Enfin voici le lien entre les organes respiratoires des amphibiens et leurs milieux de respiration.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4286EFF-F645-1F22-E46D-624E1ED3307C}"/>
              </a:ext>
            </a:extLst>
          </p:cNvPr>
          <p:cNvSpPr txBox="1"/>
          <p:nvPr/>
        </p:nvSpPr>
        <p:spPr>
          <a:xfrm>
            <a:off x="782320" y="1361440"/>
            <a:ext cx="1078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Un amphibien est un animal qui vit  dans le milieu terrestre et le milieu aquatique.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DE1B683-957D-A177-885F-5CCC232B47C9}"/>
              </a:ext>
            </a:extLst>
          </p:cNvPr>
          <p:cNvGrpSpPr/>
          <p:nvPr/>
        </p:nvGrpSpPr>
        <p:grpSpPr>
          <a:xfrm>
            <a:off x="391665" y="2100225"/>
            <a:ext cx="11495536" cy="3694464"/>
            <a:chOff x="450584" y="2360894"/>
            <a:chExt cx="11495536" cy="3694464"/>
          </a:xfrm>
        </p:grpSpPr>
        <p:pic>
          <p:nvPicPr>
            <p:cNvPr id="6" name="Image 5" descr="Une image contenant texte, capture d’écran, Police&#10;&#10;Le contenu généré par l’IA peut être incorrect.">
              <a:extLst>
                <a:ext uri="{FF2B5EF4-FFF2-40B4-BE49-F238E27FC236}">
                  <a16:creationId xmlns:a16="http://schemas.microsoft.com/office/drawing/2014/main" id="{CAFBB80B-9DD9-A487-05D2-2B9723A74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8002" y="3332479"/>
              <a:ext cx="11438118" cy="2722879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FCA0CA9-CD83-FF80-CA98-166EE39D8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0584" y="2360894"/>
              <a:ext cx="11394253" cy="1032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287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11760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Modelage de la tâche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F41B2-746E-79FE-3F50-92FFDAC75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E4C7D38F-CC67-DADA-0A54-2BB4CE3EEA9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76D9E9E8-027F-E71A-54C1-49EB8788A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B533AD6-AED4-1611-D5E8-7FB98A0AAE8D}"/>
              </a:ext>
            </a:extLst>
          </p:cNvPr>
          <p:cNvSpPr txBox="1"/>
          <p:nvPr/>
        </p:nvSpPr>
        <p:spPr>
          <a:xfrm>
            <a:off x="1051913" y="262489"/>
            <a:ext cx="100881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Afin de réaliser ma tâche je dois d’abord identifier l’organe de respiration de l’animal puis déduire le milieu de respiration</a:t>
            </a:r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187454E-0BA0-7D69-EDD7-25A587F3020B}"/>
              </a:ext>
            </a:extLst>
          </p:cNvPr>
          <p:cNvCxnSpPr>
            <a:cxnSpLocks/>
          </p:cNvCxnSpPr>
          <p:nvPr/>
        </p:nvCxnSpPr>
        <p:spPr>
          <a:xfrm>
            <a:off x="4534638" y="3173525"/>
            <a:ext cx="217096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B003B0F3-1C1D-AABE-0D3C-9758BB65F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067" y="2017026"/>
            <a:ext cx="3162741" cy="234347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6565BF5-7DD8-FC7F-2208-436B29D3D75C}"/>
              </a:ext>
            </a:extLst>
          </p:cNvPr>
          <p:cNvSpPr txBox="1"/>
          <p:nvPr/>
        </p:nvSpPr>
        <p:spPr>
          <a:xfrm>
            <a:off x="7002207" y="2481027"/>
            <a:ext cx="45313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Établir le lien entre l'organe respiratoire d'un animal et son milieu de respiration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679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46117-84DD-570B-0ACF-FDDB97B4C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FCBEEE51-8F2F-F734-25BF-A6598380F1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7C739946-FC8C-9BA1-1303-DBB5A8D87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3EFF8C6-A0F0-0A5E-5632-B79EDF85FEBF}"/>
              </a:ext>
            </a:extLst>
          </p:cNvPr>
          <p:cNvSpPr txBox="1"/>
          <p:nvPr/>
        </p:nvSpPr>
        <p:spPr>
          <a:xfrm>
            <a:off x="6756400" y="3063750"/>
            <a:ext cx="42265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mode respiratoire.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type des échanges de gaz respiratoires.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milieu de respiration.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188DB42-7DEC-8E21-A154-690E2442ACE5}"/>
              </a:ext>
            </a:extLst>
          </p:cNvPr>
          <p:cNvSpPr txBox="1"/>
          <p:nvPr/>
        </p:nvSpPr>
        <p:spPr>
          <a:xfrm>
            <a:off x="864306" y="117996"/>
            <a:ext cx="110228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établir le lien entre l'organe respiratoire d'un animal et son milieu de respiration je suis les étapes suivantes:</a:t>
            </a:r>
            <a:endParaRPr lang="fr-FR" sz="24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0428C23-B837-99B5-3C14-1879628A2453}"/>
              </a:ext>
            </a:extLst>
          </p:cNvPr>
          <p:cNvSpPr txBox="1"/>
          <p:nvPr/>
        </p:nvSpPr>
        <p:spPr>
          <a:xfrm>
            <a:off x="147582" y="3509575"/>
            <a:ext cx="41168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l’organe de respiration de  l’animal</a:t>
            </a:r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lang="fr-FR" dirty="0"/>
          </a:p>
        </p:txBody>
      </p:sp>
      <p:sp>
        <p:nvSpPr>
          <p:cNvPr id="4" name="Flèche : double flèche horizontale 3">
            <a:extLst>
              <a:ext uri="{FF2B5EF4-FFF2-40B4-BE49-F238E27FC236}">
                <a16:creationId xmlns:a16="http://schemas.microsoft.com/office/drawing/2014/main" id="{11FE9C91-3558-FF6D-5121-DC9AE52AA105}"/>
              </a:ext>
            </a:extLst>
          </p:cNvPr>
          <p:cNvSpPr/>
          <p:nvPr/>
        </p:nvSpPr>
        <p:spPr>
          <a:xfrm>
            <a:off x="4584782" y="3676748"/>
            <a:ext cx="1851250" cy="61976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1136653-A899-90B9-AD62-DDC0E617C802}"/>
              </a:ext>
            </a:extLst>
          </p:cNvPr>
          <p:cNvSpPr txBox="1"/>
          <p:nvPr/>
        </p:nvSpPr>
        <p:spPr>
          <a:xfrm>
            <a:off x="556014" y="1553031"/>
            <a:ext cx="37084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i="1" dirty="0"/>
              <a:t>1ère étape: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9EC861-77F6-7977-0946-226481A38EAA}"/>
              </a:ext>
            </a:extLst>
          </p:cNvPr>
          <p:cNvSpPr txBox="1"/>
          <p:nvPr/>
        </p:nvSpPr>
        <p:spPr>
          <a:xfrm>
            <a:off x="7122160" y="1508018"/>
            <a:ext cx="400304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i="1" dirty="0"/>
              <a:t>2ème étape: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5BE342-4785-9F24-3F59-ACFFC3E86851}"/>
              </a:ext>
            </a:extLst>
          </p:cNvPr>
          <p:cNvSpPr txBox="1"/>
          <p:nvPr/>
        </p:nvSpPr>
        <p:spPr>
          <a:xfrm>
            <a:off x="556014" y="2499316"/>
            <a:ext cx="370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/>
              <a:t>J’identifie 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267865D-8B0C-93D2-10FA-5C58350057E2}"/>
              </a:ext>
            </a:extLst>
          </p:cNvPr>
          <p:cNvSpPr txBox="1"/>
          <p:nvPr/>
        </p:nvSpPr>
        <p:spPr>
          <a:xfrm>
            <a:off x="7122160" y="2328653"/>
            <a:ext cx="400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/>
              <a:t>Je déduis  :</a:t>
            </a:r>
          </a:p>
        </p:txBody>
      </p:sp>
    </p:spTree>
    <p:extLst>
      <p:ext uri="{BB962C8B-B14F-4D97-AF65-F5344CB8AC3E}">
        <p14:creationId xmlns:p14="http://schemas.microsoft.com/office/powerpoint/2010/main" val="3626936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171FE-1375-0477-F3C4-8BEE06D2A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F8401A7D-2CB1-BE43-EA12-9CBB1E460C0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E9401458-533B-89B4-B277-A5848AE7B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712A835-043C-52E6-438B-E29A52002590}"/>
              </a:ext>
            </a:extLst>
          </p:cNvPr>
          <p:cNvSpPr txBox="1"/>
          <p:nvPr/>
        </p:nvSpPr>
        <p:spPr>
          <a:xfrm>
            <a:off x="944880" y="261928"/>
            <a:ext cx="99161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établir le lien entre l'organe respiratoire d'un animal et son milieu de respiration. Nous prenons l’exemple des poissons.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24DA1A14-A8F7-87AE-EF89-3D18A7443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578440"/>
              </p:ext>
            </p:extLst>
          </p:nvPr>
        </p:nvGraphicFramePr>
        <p:xfrm>
          <a:off x="4846320" y="2608442"/>
          <a:ext cx="6278880" cy="25081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9720">
                  <a:extLst>
                    <a:ext uri="{9D8B030D-6E8A-4147-A177-3AD203B41FA5}">
                      <a16:colId xmlns:a16="http://schemas.microsoft.com/office/drawing/2014/main" val="663846572"/>
                    </a:ext>
                  </a:extLst>
                </a:gridCol>
                <a:gridCol w="1366520">
                  <a:extLst>
                    <a:ext uri="{9D8B030D-6E8A-4147-A177-3AD203B41FA5}">
                      <a16:colId xmlns:a16="http://schemas.microsoft.com/office/drawing/2014/main" val="12659283"/>
                    </a:ext>
                  </a:extLst>
                </a:gridCol>
                <a:gridCol w="1772920">
                  <a:extLst>
                    <a:ext uri="{9D8B030D-6E8A-4147-A177-3AD203B41FA5}">
                      <a16:colId xmlns:a16="http://schemas.microsoft.com/office/drawing/2014/main" val="419727432"/>
                    </a:ext>
                  </a:extLst>
                </a:gridCol>
                <a:gridCol w="1569720">
                  <a:extLst>
                    <a:ext uri="{9D8B030D-6E8A-4147-A177-3AD203B41FA5}">
                      <a16:colId xmlns:a16="http://schemas.microsoft.com/office/drawing/2014/main" val="463495929"/>
                    </a:ext>
                  </a:extLst>
                </a:gridCol>
              </a:tblGrid>
              <a:tr h="956734">
                <a:tc>
                  <a:txBody>
                    <a:bodyPr/>
                    <a:lstStyle/>
                    <a:p>
                      <a:r>
                        <a:rPr lang="fr-FR" dirty="0"/>
                        <a:t>Organe de respiration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Mode respiratoire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Échanges de gaz respiratoires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Milieu de respiration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617314"/>
                  </a:ext>
                </a:extLst>
              </a:tr>
              <a:tr h="155146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535618"/>
                  </a:ext>
                </a:extLst>
              </a:tr>
            </a:tbl>
          </a:graphicData>
        </a:graphic>
      </p:graphicFrame>
      <p:sp>
        <p:nvSpPr>
          <p:cNvPr id="25" name="AutoShape 2" descr="Branchies; Branchie; Ouïes">
            <a:extLst>
              <a:ext uri="{FF2B5EF4-FFF2-40B4-BE49-F238E27FC236}">
                <a16:creationId xmlns:a16="http://schemas.microsoft.com/office/drawing/2014/main" id="{C96D7DE9-33AC-ECD6-7747-5C653803C6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9456D02-52A2-BBCC-C29B-FE1A76B1CF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05375" y="3487066"/>
            <a:ext cx="1495425" cy="1290356"/>
          </a:xfrm>
          <a:prstGeom prst="rect">
            <a:avLst/>
          </a:prstGeom>
        </p:spPr>
      </p:pic>
      <p:pic>
        <p:nvPicPr>
          <p:cNvPr id="2050" name="Picture 2" descr="Branchie">
            <a:extLst>
              <a:ext uri="{FF2B5EF4-FFF2-40B4-BE49-F238E27FC236}">
                <a16:creationId xmlns:a16="http://schemas.microsoft.com/office/drawing/2014/main" id="{88901129-1726-2D4E-F10F-4EBCB2A02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49" y="2773680"/>
            <a:ext cx="2702560" cy="238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6AA9306-61E1-DF07-7B30-B0796A037F22}"/>
              </a:ext>
            </a:extLst>
          </p:cNvPr>
          <p:cNvSpPr txBox="1"/>
          <p:nvPr/>
        </p:nvSpPr>
        <p:spPr>
          <a:xfrm>
            <a:off x="924560" y="1584960"/>
            <a:ext cx="849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8942968-F8C5-FFF4-FC3A-2B4DAA5EBEAB}"/>
              </a:ext>
            </a:extLst>
          </p:cNvPr>
          <p:cNvSpPr txBox="1"/>
          <p:nvPr/>
        </p:nvSpPr>
        <p:spPr>
          <a:xfrm>
            <a:off x="5110480" y="4714240"/>
            <a:ext cx="133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branchies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530E1EE4-03E0-C25F-FE3F-293BA3E6B130}"/>
              </a:ext>
            </a:extLst>
          </p:cNvPr>
          <p:cNvCxnSpPr>
            <a:cxnSpLocks/>
          </p:cNvCxnSpPr>
          <p:nvPr/>
        </p:nvCxnSpPr>
        <p:spPr>
          <a:xfrm>
            <a:off x="3556000" y="4064000"/>
            <a:ext cx="128016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0EC6FC54-41A3-FE67-819C-658F37EC745E}"/>
              </a:ext>
            </a:extLst>
          </p:cNvPr>
          <p:cNvSpPr txBox="1"/>
          <p:nvPr/>
        </p:nvSpPr>
        <p:spPr>
          <a:xfrm>
            <a:off x="619760" y="1577566"/>
            <a:ext cx="10566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1" dirty="0"/>
              <a:t>1ère étape : </a:t>
            </a:r>
            <a:r>
              <a:rPr lang="fr-FR" sz="2800" i="1" dirty="0"/>
              <a:t>J’identifie l’organe de respiration de l’animal.</a:t>
            </a:r>
          </a:p>
        </p:txBody>
      </p:sp>
    </p:spTree>
    <p:extLst>
      <p:ext uri="{BB962C8B-B14F-4D97-AF65-F5344CB8AC3E}">
        <p14:creationId xmlns:p14="http://schemas.microsoft.com/office/powerpoint/2010/main" val="3223658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1CDDC-64AA-A943-CB5B-8825AC319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9BF0D04E-BB63-E824-6AC1-A1E57734157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B8E2DC7E-B8F2-8AD8-41C6-52F70057E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62EF3BC-DF00-491C-AA27-A23B53CA7E0A}"/>
              </a:ext>
            </a:extLst>
          </p:cNvPr>
          <p:cNvSpPr txBox="1"/>
          <p:nvPr/>
        </p:nvSpPr>
        <p:spPr>
          <a:xfrm>
            <a:off x="960120" y="327639"/>
            <a:ext cx="99161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Ensuite à partir de l’organe respiratoire :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103AA98-61DC-1B9A-872A-60849396F239}"/>
              </a:ext>
            </a:extLst>
          </p:cNvPr>
          <p:cNvCxnSpPr>
            <a:cxnSpLocks/>
          </p:cNvCxnSpPr>
          <p:nvPr/>
        </p:nvCxnSpPr>
        <p:spPr>
          <a:xfrm>
            <a:off x="3058160" y="4084320"/>
            <a:ext cx="128016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52ECE3D0-4C0A-6B14-E995-E84C98AC7D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164099"/>
              </p:ext>
            </p:extLst>
          </p:nvPr>
        </p:nvGraphicFramePr>
        <p:xfrm>
          <a:off x="4368800" y="2741506"/>
          <a:ext cx="7244080" cy="25081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22120">
                  <a:extLst>
                    <a:ext uri="{9D8B030D-6E8A-4147-A177-3AD203B41FA5}">
                      <a16:colId xmlns:a16="http://schemas.microsoft.com/office/drawing/2014/main" val="663846572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val="12659283"/>
                    </a:ext>
                  </a:extLst>
                </a:gridCol>
                <a:gridCol w="1910080">
                  <a:extLst>
                    <a:ext uri="{9D8B030D-6E8A-4147-A177-3AD203B41FA5}">
                      <a16:colId xmlns:a16="http://schemas.microsoft.com/office/drawing/2014/main" val="41972743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463495929"/>
                    </a:ext>
                  </a:extLst>
                </a:gridCol>
              </a:tblGrid>
              <a:tr h="956734">
                <a:tc>
                  <a:txBody>
                    <a:bodyPr/>
                    <a:lstStyle/>
                    <a:p>
                      <a:r>
                        <a:rPr lang="fr-FR" dirty="0"/>
                        <a:t>Organe de respiration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Mode respiratoire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Échanges de gaz respiratoires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Milieu de respiration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617314"/>
                  </a:ext>
                </a:extLst>
              </a:tr>
              <a:tr h="155146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MA" sz="2400" dirty="0"/>
                    </a:p>
                    <a:p>
                      <a:endParaRPr lang="ar-MA" sz="2400" dirty="0"/>
                    </a:p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dirty="0"/>
                    </a:p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535618"/>
                  </a:ext>
                </a:extLst>
              </a:tr>
            </a:tbl>
          </a:graphicData>
        </a:graphic>
      </p:graphicFrame>
      <p:sp>
        <p:nvSpPr>
          <p:cNvPr id="25" name="AutoShape 2" descr="Branchies; Branchie; Ouïes">
            <a:extLst>
              <a:ext uri="{FF2B5EF4-FFF2-40B4-BE49-F238E27FC236}">
                <a16:creationId xmlns:a16="http://schemas.microsoft.com/office/drawing/2014/main" id="{1F4E8062-DDF2-3FB0-CA59-E7C1769EE1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E195AF7F-7221-9FB5-3FF3-84F41D0F42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8335" y="3527706"/>
            <a:ext cx="1495425" cy="1290356"/>
          </a:xfrm>
          <a:prstGeom prst="rect">
            <a:avLst/>
          </a:prstGeom>
        </p:spPr>
      </p:pic>
      <p:pic>
        <p:nvPicPr>
          <p:cNvPr id="2050" name="Picture 2" descr="Branchie">
            <a:extLst>
              <a:ext uri="{FF2B5EF4-FFF2-40B4-BE49-F238E27FC236}">
                <a16:creationId xmlns:a16="http://schemas.microsoft.com/office/drawing/2014/main" id="{511BF0A5-4C72-1731-6FF3-55EA12898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49" y="2773680"/>
            <a:ext cx="2702560" cy="238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8F8216D-EF56-13FD-BFB2-083F80E97C3D}"/>
              </a:ext>
            </a:extLst>
          </p:cNvPr>
          <p:cNvSpPr txBox="1"/>
          <p:nvPr/>
        </p:nvSpPr>
        <p:spPr>
          <a:xfrm>
            <a:off x="619760" y="1300480"/>
            <a:ext cx="10596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2ème étape :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déduis le mode respiratoire, le type des échanges de gaz respiratoires et le milieu de respiration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231D0B-AC74-E604-3866-1DB509079A49}"/>
              </a:ext>
            </a:extLst>
          </p:cNvPr>
          <p:cNvSpPr txBox="1"/>
          <p:nvPr/>
        </p:nvSpPr>
        <p:spPr>
          <a:xfrm>
            <a:off x="4693920" y="4744720"/>
            <a:ext cx="133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branchies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EABF26-AF39-51A7-7990-36442550DEA4}"/>
              </a:ext>
            </a:extLst>
          </p:cNvPr>
          <p:cNvSpPr txBox="1"/>
          <p:nvPr/>
        </p:nvSpPr>
        <p:spPr>
          <a:xfrm>
            <a:off x="6167120" y="3820160"/>
            <a:ext cx="1910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Respiration branchiale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F66AB6-D7A8-B6DA-3599-DE72C79D4F94}"/>
              </a:ext>
            </a:extLst>
          </p:cNvPr>
          <p:cNvSpPr txBox="1"/>
          <p:nvPr/>
        </p:nvSpPr>
        <p:spPr>
          <a:xfrm>
            <a:off x="8117840" y="3647440"/>
            <a:ext cx="1910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Echanges entre l’eau et le sang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76ADB0-1630-42EF-171F-34D2458A1461}"/>
              </a:ext>
            </a:extLst>
          </p:cNvPr>
          <p:cNvSpPr txBox="1"/>
          <p:nvPr/>
        </p:nvSpPr>
        <p:spPr>
          <a:xfrm>
            <a:off x="9966960" y="3982720"/>
            <a:ext cx="191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Aquatique</a:t>
            </a:r>
          </a:p>
        </p:txBody>
      </p:sp>
    </p:spTree>
    <p:extLst>
      <p:ext uri="{BB962C8B-B14F-4D97-AF65-F5344CB8AC3E}">
        <p14:creationId xmlns:p14="http://schemas.microsoft.com/office/powerpoint/2010/main" val="4175937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77854" y="2730809"/>
            <a:ext cx="4401901" cy="13003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Pratique guidée</a:t>
            </a:r>
          </a:p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collective 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7551F9-18B1-C8BE-8FC1-422E4D553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7A5743-5D56-871F-931C-2AA98E145CB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9B28C29E-9B5E-10DC-859F-154D82DAF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33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D_A_02">
            <a:extLst>
              <a:ext uri="{FF2B5EF4-FFF2-40B4-BE49-F238E27FC236}">
                <a16:creationId xmlns:a16="http://schemas.microsoft.com/office/drawing/2014/main" id="{F52DFBDD-7A28-33BB-06A2-87B7859190BC}"/>
              </a:ext>
            </a:extLst>
          </p:cNvPr>
          <p:cNvSpPr txBox="1"/>
          <p:nvPr/>
        </p:nvSpPr>
        <p:spPr>
          <a:xfrm>
            <a:off x="834652" y="90825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_A_01">
            <a:extLst>
              <a:ext uri="{FF2B5EF4-FFF2-40B4-BE49-F238E27FC236}">
                <a16:creationId xmlns:a16="http://schemas.microsoft.com/office/drawing/2014/main" id="{FFA0816D-3823-1FFC-7222-53F4DA180001}"/>
              </a:ext>
            </a:extLst>
          </p:cNvPr>
          <p:cNvSpPr txBox="1"/>
          <p:nvPr/>
        </p:nvSpPr>
        <p:spPr>
          <a:xfrm>
            <a:off x="778371" y="284443"/>
            <a:ext cx="1006702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Nous allons maintenant vérifier si vous avez compris comment  établir la relation entre l’appareil respiratoire d’un animal et son milieu de respiration. Voici une première question.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5E09669-F2B5-E1BC-F89C-2C050521E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0832" y="2696248"/>
            <a:ext cx="2306320" cy="199005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5AC1795E-B374-A9D7-9660-555949A58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7" b="93867" l="9816" r="92331">
                        <a14:foregroundMark x1="49693" y1="13333" x2="61963" y2="2667"/>
                        <a14:foregroundMark x1="61963" y1="2667" x2="61350" y2="11200"/>
                        <a14:foregroundMark x1="89571" y1="32000" x2="92638" y2="61867"/>
                        <a14:foregroundMark x1="92638" y1="61867" x2="90491" y2="70133"/>
                        <a14:foregroundMark x1="12577" y1="29067" x2="10429" y2="37867"/>
                        <a14:foregroundMark x1="28221" y1="90133" x2="53308" y2="96676"/>
                        <a14:foregroundMark x1="65780" y1="97591" x2="65904" y2="97548"/>
                        <a14:backgroundMark x1="49080" y1="12533" x2="53374" y2="533"/>
                        <a14:backgroundMark x1="79448" y1="88800" x2="65337" y2="97067"/>
                        <a14:backgroundMark x1="65337" y1="97067" x2="55215" y2="989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807" y="2072950"/>
            <a:ext cx="2387599" cy="274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844FDF5-BB1C-E107-63D3-DF7D38D91A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3383" y="2868306"/>
            <a:ext cx="1976378" cy="174433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57630E9-FFC5-BB7D-1949-2A7F21347350}"/>
              </a:ext>
            </a:extLst>
          </p:cNvPr>
          <p:cNvSpPr txBox="1"/>
          <p:nvPr/>
        </p:nvSpPr>
        <p:spPr>
          <a:xfrm>
            <a:off x="971099" y="1431430"/>
            <a:ext cx="9337040" cy="523220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spcAft>
                <a:spcPts val="600"/>
              </a:spcAft>
              <a:defRPr sz="2800" b="1">
                <a:solidFill>
                  <a:srgbClr val="0852A4"/>
                </a:solidFill>
                <a:latin typeface="+mj-lt"/>
              </a:defRPr>
            </a:lvl1pPr>
          </a:lstStyle>
          <a:p>
            <a:r>
              <a:rPr lang="fr-FR" dirty="0"/>
              <a:t>1.Nommez chacun des  organes respiratoires ci-dessous: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B7A6EC0-E9F4-F779-49A7-2674F2A3B71B}"/>
              </a:ext>
            </a:extLst>
          </p:cNvPr>
          <p:cNvSpPr/>
          <p:nvPr/>
        </p:nvSpPr>
        <p:spPr>
          <a:xfrm>
            <a:off x="8436653" y="4712371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c. ………………..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4F41087-6D0B-76E1-3EC4-BD9205D05D37}"/>
              </a:ext>
            </a:extLst>
          </p:cNvPr>
          <p:cNvSpPr/>
          <p:nvPr/>
        </p:nvSpPr>
        <p:spPr>
          <a:xfrm>
            <a:off x="5144813" y="4742851"/>
            <a:ext cx="234310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b. ………………..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96BED9-BA38-46F0-1F96-0D696B2A1112}"/>
              </a:ext>
            </a:extLst>
          </p:cNvPr>
          <p:cNvSpPr/>
          <p:nvPr/>
        </p:nvSpPr>
        <p:spPr>
          <a:xfrm>
            <a:off x="1324653" y="4702211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a. 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541536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47BF24-9FB8-BA5C-5CA6-D65B715F3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D8CCC17-CA98-8D4A-BE4E-B835529BAA9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C599FAC6-A841-9E2C-CAFB-D58CE62F6BC4}"/>
              </a:ext>
            </a:extLst>
          </p:cNvPr>
          <p:cNvSpPr txBox="1"/>
          <p:nvPr/>
        </p:nvSpPr>
        <p:spPr>
          <a:xfrm>
            <a:off x="875292" y="207213"/>
            <a:ext cx="908150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correction, vérifiez vos réponses.</a:t>
            </a:r>
          </a:p>
        </p:txBody>
      </p:sp>
      <p:sp>
        <p:nvSpPr>
          <p:cNvPr id="55" name="D_A_02">
            <a:extLst>
              <a:ext uri="{FF2B5EF4-FFF2-40B4-BE49-F238E27FC236}">
                <a16:creationId xmlns:a16="http://schemas.microsoft.com/office/drawing/2014/main" id="{A391A636-5097-AF17-F939-0FFA1B94D6C1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6047BAB3-6A88-F993-C69A-47EBBCDF2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D0B8BA7-8D4E-FA80-495F-83D6D5C94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0321" y="2105306"/>
            <a:ext cx="2306320" cy="199005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265E1B2-F1B4-0CC4-BA8B-4357F33F5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7" b="93867" l="9816" r="92331">
                        <a14:foregroundMark x1="49693" y1="13333" x2="61963" y2="2667"/>
                        <a14:foregroundMark x1="61963" y1="2667" x2="61350" y2="11200"/>
                        <a14:foregroundMark x1="89571" y1="32000" x2="92638" y2="61867"/>
                        <a14:foregroundMark x1="92638" y1="61867" x2="90491" y2="70133"/>
                        <a14:foregroundMark x1="12577" y1="29067" x2="10429" y2="37867"/>
                        <a14:foregroundMark x1="28221" y1="90133" x2="53308" y2="96676"/>
                        <a14:foregroundMark x1="65780" y1="97591" x2="65904" y2="97548"/>
                        <a14:backgroundMark x1="49080" y1="12533" x2="53374" y2="533"/>
                        <a14:backgroundMark x1="79448" y1="88800" x2="65337" y2="97067"/>
                        <a14:backgroundMark x1="65337" y1="97067" x2="55215" y2="989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480" y="1443458"/>
            <a:ext cx="2387599" cy="274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F9DD821-5D49-7632-99CB-3A893BE8AC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3543" y="2218066"/>
            <a:ext cx="1976378" cy="1744334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20FA50D-1CF1-FAB7-5AD9-FAF2DC59BDE5}"/>
              </a:ext>
            </a:extLst>
          </p:cNvPr>
          <p:cNvSpPr/>
          <p:nvPr/>
        </p:nvSpPr>
        <p:spPr>
          <a:xfrm>
            <a:off x="8497613" y="4163731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c. Trachées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3EECF52-2C52-6F28-B5AF-339E1EBF9FBB}"/>
              </a:ext>
            </a:extLst>
          </p:cNvPr>
          <p:cNvSpPr/>
          <p:nvPr/>
        </p:nvSpPr>
        <p:spPr>
          <a:xfrm>
            <a:off x="5205773" y="4194211"/>
            <a:ext cx="234310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b. Poumons 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E53A40A-6D95-3B3B-084A-08B383D6EAC0}"/>
              </a:ext>
            </a:extLst>
          </p:cNvPr>
          <p:cNvSpPr/>
          <p:nvPr/>
        </p:nvSpPr>
        <p:spPr>
          <a:xfrm>
            <a:off x="1385613" y="4153571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a. Branchies</a:t>
            </a:r>
          </a:p>
        </p:txBody>
      </p:sp>
    </p:spTree>
    <p:extLst>
      <p:ext uri="{BB962C8B-B14F-4D97-AF65-F5344CB8AC3E}">
        <p14:creationId xmlns:p14="http://schemas.microsoft.com/office/powerpoint/2010/main" val="3244533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85;p29">
            <a:extLst>
              <a:ext uri="{FF2B5EF4-FFF2-40B4-BE49-F238E27FC236}">
                <a16:creationId xmlns:a16="http://schemas.microsoft.com/office/drawing/2014/main" id="{9E7EE8F1-A463-0703-7A59-9DA094A13900}"/>
              </a:ext>
            </a:extLst>
          </p:cNvPr>
          <p:cNvSpPr/>
          <p:nvPr/>
        </p:nvSpPr>
        <p:spPr>
          <a:xfrm>
            <a:off x="948074" y="351425"/>
            <a:ext cx="10526171" cy="47383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le chapitre: Les systèmes organiques  selon l’environnement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65A6F467-35CD-5180-3E39-5D80173183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213533-4361-2602-FB48-3E76946B7E84}"/>
              </a:ext>
            </a:extLst>
          </p:cNvPr>
          <p:cNvGrpSpPr/>
          <p:nvPr/>
        </p:nvGrpSpPr>
        <p:grpSpPr>
          <a:xfrm>
            <a:off x="2283815" y="2110416"/>
            <a:ext cx="7835546" cy="3664053"/>
            <a:chOff x="1565556" y="3023669"/>
            <a:chExt cx="9110197" cy="5117718"/>
          </a:xfrm>
        </p:grpSpPr>
        <p:sp>
          <p:nvSpPr>
            <p:cNvPr id="13" name="Rectangle : coins arrondis 18 - 3">
              <a:extLst>
                <a:ext uri="{FF2B5EF4-FFF2-40B4-BE49-F238E27FC236}">
                  <a16:creationId xmlns:a16="http://schemas.microsoft.com/office/drawing/2014/main" id="{1C7D4832-E71C-7C45-70FB-DF0D8FFBF7E5}"/>
                </a:ext>
              </a:extLst>
            </p:cNvPr>
            <p:cNvSpPr/>
            <p:nvPr/>
          </p:nvSpPr>
          <p:spPr>
            <a:xfrm>
              <a:off x="3493446" y="3023669"/>
              <a:ext cx="7047729" cy="990257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Élaborer  un protocole expérimental pour vérifier que les animaux respirent dans leurs milieux de vie.</a:t>
              </a:r>
            </a:p>
          </p:txBody>
        </p:sp>
        <p:sp>
          <p:nvSpPr>
            <p:cNvPr id="18" name="Rectangle : coins arrondis 18 - 3">
              <a:extLst>
                <a:ext uri="{FF2B5EF4-FFF2-40B4-BE49-F238E27FC236}">
                  <a16:creationId xmlns:a16="http://schemas.microsoft.com/office/drawing/2014/main" id="{33D56ABB-2047-7ADE-F030-61403185012F}"/>
                </a:ext>
              </a:extLst>
            </p:cNvPr>
            <p:cNvSpPr/>
            <p:nvPr/>
          </p:nvSpPr>
          <p:spPr>
            <a:xfrm>
              <a:off x="1603302" y="3040548"/>
              <a:ext cx="1372360" cy="990257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Tâche 6</a:t>
              </a:r>
            </a:p>
          </p:txBody>
        </p:sp>
        <p:sp>
          <p:nvSpPr>
            <p:cNvPr id="21" name="Rectangle : coins arrondis 18 - 3">
              <a:extLst>
                <a:ext uri="{FF2B5EF4-FFF2-40B4-BE49-F238E27FC236}">
                  <a16:creationId xmlns:a16="http://schemas.microsoft.com/office/drawing/2014/main" id="{9C7B159B-44E4-F102-1C30-591CC461EB4B}"/>
                </a:ext>
              </a:extLst>
            </p:cNvPr>
            <p:cNvSpPr/>
            <p:nvPr/>
          </p:nvSpPr>
          <p:spPr>
            <a:xfrm>
              <a:off x="1570644" y="4162262"/>
              <a:ext cx="1372360" cy="990258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Tâche 7</a:t>
              </a:r>
            </a:p>
          </p:txBody>
        </p:sp>
        <p:sp>
          <p:nvSpPr>
            <p:cNvPr id="22" name="Rectangle : coins arrondis 18 - 3">
              <a:extLst>
                <a:ext uri="{FF2B5EF4-FFF2-40B4-BE49-F238E27FC236}">
                  <a16:creationId xmlns:a16="http://schemas.microsoft.com/office/drawing/2014/main" id="{D0C5929A-013E-722B-5AE4-9ED3B2F89F3B}"/>
                </a:ext>
              </a:extLst>
            </p:cNvPr>
            <p:cNvSpPr/>
            <p:nvPr/>
          </p:nvSpPr>
          <p:spPr>
            <a:xfrm>
              <a:off x="1570645" y="5283186"/>
              <a:ext cx="1372361" cy="990258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Tâche 8</a:t>
              </a:r>
            </a:p>
          </p:txBody>
        </p:sp>
        <p:sp>
          <p:nvSpPr>
            <p:cNvPr id="23" name="Rectangle : coins arrondis 18 - 3">
              <a:extLst>
                <a:ext uri="{FF2B5EF4-FFF2-40B4-BE49-F238E27FC236}">
                  <a16:creationId xmlns:a16="http://schemas.microsoft.com/office/drawing/2014/main" id="{6A516387-A111-D719-BA82-95387886F01A}"/>
                </a:ext>
              </a:extLst>
            </p:cNvPr>
            <p:cNvSpPr/>
            <p:nvPr/>
          </p:nvSpPr>
          <p:spPr>
            <a:xfrm>
              <a:off x="1582458" y="7068016"/>
              <a:ext cx="1372360" cy="990259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Tâche 1</a:t>
              </a:r>
            </a:p>
          </p:txBody>
        </p:sp>
        <p:sp>
          <p:nvSpPr>
            <p:cNvPr id="24" name="Rectangle : coins arrondis 18 - 3">
              <a:extLst>
                <a:ext uri="{FF2B5EF4-FFF2-40B4-BE49-F238E27FC236}">
                  <a16:creationId xmlns:a16="http://schemas.microsoft.com/office/drawing/2014/main" id="{0060AFA5-0C16-1D22-250F-3FEEC97EF93D}"/>
                </a:ext>
              </a:extLst>
            </p:cNvPr>
            <p:cNvSpPr/>
            <p:nvPr/>
          </p:nvSpPr>
          <p:spPr>
            <a:xfrm>
              <a:off x="3536988" y="4160798"/>
              <a:ext cx="7047729" cy="990257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 Mettre en œuvre un protocole expérimental pour vérifier que les animaux respirent.</a:t>
              </a:r>
            </a:p>
          </p:txBody>
        </p:sp>
        <p:sp>
          <p:nvSpPr>
            <p:cNvPr id="25" name="Rectangle : coins arrondis 18 - 3">
              <a:extLst>
                <a:ext uri="{FF2B5EF4-FFF2-40B4-BE49-F238E27FC236}">
                  <a16:creationId xmlns:a16="http://schemas.microsoft.com/office/drawing/2014/main" id="{0FED7172-45D6-A078-31AD-3E24F9DDEDE9}"/>
                </a:ext>
              </a:extLst>
            </p:cNvPr>
            <p:cNvSpPr/>
            <p:nvPr/>
          </p:nvSpPr>
          <p:spPr>
            <a:xfrm>
              <a:off x="3536988" y="5283507"/>
              <a:ext cx="7047729" cy="990258"/>
            </a:xfrm>
            <a:prstGeom prst="roundRect">
              <a:avLst/>
            </a:pr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Décrire des résultats relatifs à la respiration et en tirer une conclusion.</a:t>
              </a:r>
            </a:p>
          </p:txBody>
        </p:sp>
        <p:sp>
          <p:nvSpPr>
            <p:cNvPr id="26" name="Rectangle : coins arrondis 18 - 3">
              <a:extLst>
                <a:ext uri="{FF2B5EF4-FFF2-40B4-BE49-F238E27FC236}">
                  <a16:creationId xmlns:a16="http://schemas.microsoft.com/office/drawing/2014/main" id="{D8DEBB99-F268-C799-C546-BADB48390305}"/>
                </a:ext>
              </a:extLst>
            </p:cNvPr>
            <p:cNvSpPr/>
            <p:nvPr/>
          </p:nvSpPr>
          <p:spPr>
            <a:xfrm>
              <a:off x="3536988" y="7086482"/>
              <a:ext cx="7047729" cy="990259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 Établir le lien entre l'organe respiratoire d'un animal et son milieu de respiration.</a:t>
              </a:r>
            </a:p>
          </p:txBody>
        </p:sp>
        <p:sp>
          <p:nvSpPr>
            <p:cNvPr id="27" name="Rectangle: Rounded Corners 11">
              <a:extLst>
                <a:ext uri="{FF2B5EF4-FFF2-40B4-BE49-F238E27FC236}">
                  <a16:creationId xmlns:a16="http://schemas.microsoft.com/office/drawing/2014/main" id="{9FDCB068-09A7-5BCD-DC33-6FBFACC3B014}"/>
                </a:ext>
              </a:extLst>
            </p:cNvPr>
            <p:cNvSpPr/>
            <p:nvPr/>
          </p:nvSpPr>
          <p:spPr>
            <a:xfrm>
              <a:off x="1565556" y="6986364"/>
              <a:ext cx="9110197" cy="1155023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30ABCBE-247D-7F52-8C11-58C5747E8415}"/>
              </a:ext>
            </a:extLst>
          </p:cNvPr>
          <p:cNvSpPr/>
          <p:nvPr/>
        </p:nvSpPr>
        <p:spPr>
          <a:xfrm>
            <a:off x="2278031" y="1418696"/>
            <a:ext cx="7752872" cy="574274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Séquence 2: Appareil respiratoire selon l’environnement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E51F547-4295-29D0-C5D6-32B4E60AD2F5}"/>
              </a:ext>
            </a:extLst>
          </p:cNvPr>
          <p:cNvSpPr txBox="1"/>
          <p:nvPr/>
        </p:nvSpPr>
        <p:spPr>
          <a:xfrm>
            <a:off x="5953760" y="4470400"/>
            <a:ext cx="170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Période 2</a:t>
            </a:r>
          </a:p>
        </p:txBody>
      </p:sp>
    </p:spTree>
    <p:extLst>
      <p:ext uri="{BB962C8B-B14F-4D97-AF65-F5344CB8AC3E}">
        <p14:creationId xmlns:p14="http://schemas.microsoft.com/office/powerpoint/2010/main" val="3025710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2578E6F7-4ABC-ACE4-0476-D7842CD4373F}"/>
              </a:ext>
            </a:extLst>
          </p:cNvPr>
          <p:cNvSpPr txBox="1"/>
          <p:nvPr/>
        </p:nvSpPr>
        <p:spPr>
          <a:xfrm>
            <a:off x="854972" y="247853"/>
            <a:ext cx="971142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Répondez à la question suivante. </a:t>
            </a:r>
          </a:p>
        </p:txBody>
      </p:sp>
      <p:sp>
        <p:nvSpPr>
          <p:cNvPr id="55" name="D_A_02">
            <a:extLst>
              <a:ext uri="{FF2B5EF4-FFF2-40B4-BE49-F238E27FC236}">
                <a16:creationId xmlns:a16="http://schemas.microsoft.com/office/drawing/2014/main" id="{4B5818FA-7BE7-7B30-720D-7F88F0438700}"/>
              </a:ext>
            </a:extLst>
          </p:cNvPr>
          <p:cNvSpPr txBox="1"/>
          <p:nvPr/>
        </p:nvSpPr>
        <p:spPr>
          <a:xfrm>
            <a:off x="834652" y="90825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600" i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6155E4-B919-9AFE-0975-A357D2A7C100}"/>
              </a:ext>
            </a:extLst>
          </p:cNvPr>
          <p:cNvSpPr/>
          <p:nvPr/>
        </p:nvSpPr>
        <p:spPr>
          <a:xfrm>
            <a:off x="562653" y="1905561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fr-FR" sz="2800" b="1" dirty="0">
                <a:solidFill>
                  <a:srgbClr val="0852A4"/>
                </a:solidFill>
                <a:latin typeface="+mj-lt"/>
              </a:rPr>
              <a:t>La respiration chez les poissons se fait par des :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01680D3-AF68-13F1-1B73-027C029885DD}"/>
              </a:ext>
            </a:extLst>
          </p:cNvPr>
          <p:cNvSpPr/>
          <p:nvPr/>
        </p:nvSpPr>
        <p:spPr>
          <a:xfrm>
            <a:off x="2706413" y="3483011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b. Trachées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BE5DEB5-999C-D820-CABA-9857FA5751C6}"/>
              </a:ext>
            </a:extLst>
          </p:cNvPr>
          <p:cNvSpPr/>
          <p:nvPr/>
        </p:nvSpPr>
        <p:spPr>
          <a:xfrm>
            <a:off x="2696253" y="2639731"/>
            <a:ext cx="234310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a. Poumons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2CACBB3-CDB8-6C16-4D87-324E72CE8AC7}"/>
              </a:ext>
            </a:extLst>
          </p:cNvPr>
          <p:cNvSpPr/>
          <p:nvPr/>
        </p:nvSpPr>
        <p:spPr>
          <a:xfrm>
            <a:off x="1910079" y="2783840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C0BBB1-AB60-D34E-E0D6-3C8B57F0DA65}"/>
              </a:ext>
            </a:extLst>
          </p:cNvPr>
          <p:cNvSpPr/>
          <p:nvPr/>
        </p:nvSpPr>
        <p:spPr>
          <a:xfrm>
            <a:off x="1950719" y="3596640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BD1304B-994C-9E0E-43E8-A95C208F1871}"/>
              </a:ext>
            </a:extLst>
          </p:cNvPr>
          <p:cNvSpPr txBox="1"/>
          <p:nvPr/>
        </p:nvSpPr>
        <p:spPr>
          <a:xfrm>
            <a:off x="914400" y="1297697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2. Cochez la bonne réponse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BD6E1E-33EF-58F7-1447-2D7BC0287732}"/>
              </a:ext>
            </a:extLst>
          </p:cNvPr>
          <p:cNvSpPr/>
          <p:nvPr/>
        </p:nvSpPr>
        <p:spPr>
          <a:xfrm>
            <a:off x="2706413" y="4275491"/>
            <a:ext cx="2354834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c. Branchies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F60D32A-130F-F664-8B7C-700264347141}"/>
              </a:ext>
            </a:extLst>
          </p:cNvPr>
          <p:cNvSpPr/>
          <p:nvPr/>
        </p:nvSpPr>
        <p:spPr>
          <a:xfrm>
            <a:off x="1920239" y="4429760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7983F5-74E9-3881-85C5-C66F87B70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C08BB4E-6F4E-D627-63C5-856062580AE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648B093F-B3BB-EBD4-D25D-D735D76DCCA6}"/>
              </a:ext>
            </a:extLst>
          </p:cNvPr>
          <p:cNvSpPr txBox="1"/>
          <p:nvPr/>
        </p:nvSpPr>
        <p:spPr>
          <a:xfrm>
            <a:off x="875292" y="207213"/>
            <a:ext cx="908150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correction, vérifiez vos réponses.</a:t>
            </a:r>
          </a:p>
        </p:txBody>
      </p:sp>
      <p:sp>
        <p:nvSpPr>
          <p:cNvPr id="55" name="D_A_02">
            <a:extLst>
              <a:ext uri="{FF2B5EF4-FFF2-40B4-BE49-F238E27FC236}">
                <a16:creationId xmlns:a16="http://schemas.microsoft.com/office/drawing/2014/main" id="{8F9C5FC7-B522-F0FB-85DC-9A7E49E6A489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D1704EA4-3B79-0A60-2C59-7943B28F0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EFF7F83-5113-795A-CD2E-1963CFFBCBA5}"/>
              </a:ext>
            </a:extLst>
          </p:cNvPr>
          <p:cNvSpPr/>
          <p:nvPr/>
        </p:nvSpPr>
        <p:spPr>
          <a:xfrm>
            <a:off x="2809324" y="3174279"/>
            <a:ext cx="2262936" cy="6724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b. Trachées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B462F9-2C55-D663-CE88-5B6F7AA3E64F}"/>
              </a:ext>
            </a:extLst>
          </p:cNvPr>
          <p:cNvSpPr/>
          <p:nvPr/>
        </p:nvSpPr>
        <p:spPr>
          <a:xfrm>
            <a:off x="2799164" y="2330999"/>
            <a:ext cx="225166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a. Poumons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D78D098-03D9-0155-A675-805CCB819132}"/>
              </a:ext>
            </a:extLst>
          </p:cNvPr>
          <p:cNvSpPr/>
          <p:nvPr/>
        </p:nvSpPr>
        <p:spPr>
          <a:xfrm>
            <a:off x="2012990" y="2475108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6376426-3609-DE7E-395C-D7F820BF3BF6}"/>
              </a:ext>
            </a:extLst>
          </p:cNvPr>
          <p:cNvSpPr/>
          <p:nvPr/>
        </p:nvSpPr>
        <p:spPr>
          <a:xfrm>
            <a:off x="2053630" y="3287908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0487EC7B-334E-C421-DF4A-37C39B00E0B5}"/>
              </a:ext>
            </a:extLst>
          </p:cNvPr>
          <p:cNvSpPr/>
          <p:nvPr/>
        </p:nvSpPr>
        <p:spPr>
          <a:xfrm>
            <a:off x="2809324" y="3966759"/>
            <a:ext cx="2262936" cy="672429"/>
          </a:xfrm>
          <a:prstGeom prst="round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bg1"/>
                </a:solidFill>
              </a:rPr>
              <a:t>c. Branchies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7D24F2D-43A1-1ECE-F5FC-1B4407CF8DF0}"/>
              </a:ext>
            </a:extLst>
          </p:cNvPr>
          <p:cNvSpPr/>
          <p:nvPr/>
        </p:nvSpPr>
        <p:spPr>
          <a:xfrm>
            <a:off x="2023150" y="4121028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F016E3B-68DE-6DE4-16F7-DE285DB53DF9}"/>
              </a:ext>
            </a:extLst>
          </p:cNvPr>
          <p:cNvSpPr/>
          <p:nvPr/>
        </p:nvSpPr>
        <p:spPr>
          <a:xfrm>
            <a:off x="463179" y="1498719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fr-FR" sz="2800" b="1" dirty="0">
                <a:solidFill>
                  <a:srgbClr val="0852A4"/>
                </a:solidFill>
                <a:latin typeface="+mj-lt"/>
              </a:rPr>
              <a:t>La respiration chez les poissons se fait par :</a:t>
            </a:r>
          </a:p>
        </p:txBody>
      </p:sp>
      <p:pic>
        <p:nvPicPr>
          <p:cNvPr id="2" name="Image 1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CE62B9D1-2DAB-B299-1C6C-9B56573210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539" y="4116253"/>
            <a:ext cx="478467" cy="47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646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9DDB-ED2B-B73C-58BA-F1DC54630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153FAA3E-452F-AB1B-5F47-A42405B89DC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8" name="D_A_01">
            <a:extLst>
              <a:ext uri="{FF2B5EF4-FFF2-40B4-BE49-F238E27FC236}">
                <a16:creationId xmlns:a16="http://schemas.microsoft.com/office/drawing/2014/main" id="{4BDB7645-84FD-2BBA-A8D4-E1C76A0D8801}"/>
              </a:ext>
            </a:extLst>
          </p:cNvPr>
          <p:cNvSpPr txBox="1"/>
          <p:nvPr/>
        </p:nvSpPr>
        <p:spPr>
          <a:xfrm>
            <a:off x="843560" y="150390"/>
            <a:ext cx="522195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autre question.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3049A0D-14E9-0C0A-8A73-60B89ECC0E25}"/>
              </a:ext>
            </a:extLst>
          </p:cNvPr>
          <p:cNvSpPr/>
          <p:nvPr/>
        </p:nvSpPr>
        <p:spPr>
          <a:xfrm>
            <a:off x="682607" y="3012691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fr-MA" sz="2800" b="1" dirty="0">
                <a:solidFill>
                  <a:srgbClr val="0852A4"/>
                </a:solidFill>
                <a:latin typeface="+mj-lt"/>
              </a:rPr>
              <a:t>Tous les animaux terrestres respirent par des poumons :</a:t>
            </a:r>
            <a:r>
              <a:rPr lang="fr-FR" sz="2800" b="1" dirty="0">
                <a:solidFill>
                  <a:srgbClr val="0852A4"/>
                </a:solidFill>
                <a:latin typeface="+mj-lt"/>
              </a:rPr>
              <a:t>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EC459C3-A96B-225C-2FB0-7AC63E2C655D}"/>
              </a:ext>
            </a:extLst>
          </p:cNvPr>
          <p:cNvSpPr/>
          <p:nvPr/>
        </p:nvSpPr>
        <p:spPr>
          <a:xfrm>
            <a:off x="7182056" y="4098183"/>
            <a:ext cx="981668" cy="59114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4731449A-0698-8A7A-8E80-2027E8B5C033}"/>
              </a:ext>
            </a:extLst>
          </p:cNvPr>
          <p:cNvSpPr/>
          <p:nvPr/>
        </p:nvSpPr>
        <p:spPr>
          <a:xfrm>
            <a:off x="3334367" y="4098183"/>
            <a:ext cx="981667" cy="6216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Vrai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016AAAE-B055-63B8-74F3-80A6EB121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246AB105-CC4B-4BD7-D7B7-7BC8254C567D}"/>
              </a:ext>
            </a:extLst>
          </p:cNvPr>
          <p:cNvSpPr txBox="1"/>
          <p:nvPr/>
        </p:nvSpPr>
        <p:spPr>
          <a:xfrm>
            <a:off x="924840" y="495830"/>
            <a:ext cx="522195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dirty="0">
                <a:solidFill>
                  <a:schemeClr val="bg1">
                    <a:lumMod val="85000"/>
                  </a:schemeClr>
                </a:solidFill>
              </a:rPr>
              <a:t>Inciter les élèves à justifier leurs réponses</a:t>
            </a:r>
            <a:r>
              <a:rPr lang="fr-FR" sz="2000" dirty="0">
                <a:solidFill>
                  <a:schemeClr val="bg1">
                    <a:lumMod val="75000"/>
                  </a:schemeClr>
                </a:solidFill>
              </a:rPr>
              <a:t>.</a:t>
            </a:r>
            <a:endParaRPr lang="fr-FR" sz="2000" noProof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69D8C9-1A94-6603-1BFA-0AC0D6EBF033}"/>
              </a:ext>
            </a:extLst>
          </p:cNvPr>
          <p:cNvSpPr txBox="1"/>
          <p:nvPr/>
        </p:nvSpPr>
        <p:spPr>
          <a:xfrm>
            <a:off x="959998" y="1746650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Cochez la bonne réponse.</a:t>
            </a:r>
          </a:p>
        </p:txBody>
      </p:sp>
    </p:spTree>
    <p:extLst>
      <p:ext uri="{BB962C8B-B14F-4D97-AF65-F5344CB8AC3E}">
        <p14:creationId xmlns:p14="http://schemas.microsoft.com/office/powerpoint/2010/main" val="4078483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DDA59-A136-D700-5500-FE8AB05B4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18FFD9D-5F98-20F3-1B83-C4A680555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94DF5599-DE05-6EBB-6F6F-4E65B229244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8" name="D_A_01">
            <a:extLst>
              <a:ext uri="{FF2B5EF4-FFF2-40B4-BE49-F238E27FC236}">
                <a16:creationId xmlns:a16="http://schemas.microsoft.com/office/drawing/2014/main" id="{F8B7DED1-195B-7C6D-EA03-46FDC5187AA1}"/>
              </a:ext>
            </a:extLst>
          </p:cNvPr>
          <p:cNvSpPr txBox="1"/>
          <p:nvPr/>
        </p:nvSpPr>
        <p:spPr>
          <a:xfrm>
            <a:off x="894360" y="333270"/>
            <a:ext cx="944852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. C’est faux parce qu’il y a d’autre animaux terrestres qui respirent par des trachées.  Qui peut me donner un exemple ?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E5E16A4-B70C-9987-E580-BDBFD075417B}"/>
              </a:ext>
            </a:extLst>
          </p:cNvPr>
          <p:cNvSpPr/>
          <p:nvPr/>
        </p:nvSpPr>
        <p:spPr>
          <a:xfrm>
            <a:off x="542333" y="2288381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Tous les animaux terrestres respirent par des poumons 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79CA25C-2478-250B-26CF-E22577626818}"/>
              </a:ext>
            </a:extLst>
          </p:cNvPr>
          <p:cNvSpPr/>
          <p:nvPr/>
        </p:nvSpPr>
        <p:spPr>
          <a:xfrm>
            <a:off x="6611909" y="3882947"/>
            <a:ext cx="981668" cy="591149"/>
          </a:xfrm>
          <a:prstGeom prst="round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Faux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7D6CB41-383E-2184-1A9B-09053490B29F}"/>
              </a:ext>
            </a:extLst>
          </p:cNvPr>
          <p:cNvSpPr/>
          <p:nvPr/>
        </p:nvSpPr>
        <p:spPr>
          <a:xfrm>
            <a:off x="4378348" y="3862090"/>
            <a:ext cx="981667" cy="62162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Vrai </a:t>
            </a:r>
          </a:p>
        </p:txBody>
      </p:sp>
    </p:spTree>
    <p:extLst>
      <p:ext uri="{BB962C8B-B14F-4D97-AF65-F5344CB8AC3E}">
        <p14:creationId xmlns:p14="http://schemas.microsoft.com/office/powerpoint/2010/main" val="1524852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F85D6-EE44-BDC3-E096-902343E6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A8ABAEC-3B27-4FD3-53A2-EDF86B29187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E4EB65F-3091-2DDC-3E48-CF175BCE9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562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78EF19-7017-D8D4-CFF3-660E97A85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_A_01">
            <a:extLst>
              <a:ext uri="{FF2B5EF4-FFF2-40B4-BE49-F238E27FC236}">
                <a16:creationId xmlns:a16="http://schemas.microsoft.com/office/drawing/2014/main" id="{F97F7BB8-9DD5-7348-6860-447476E0669F}"/>
              </a:ext>
            </a:extLst>
          </p:cNvPr>
          <p:cNvSpPr txBox="1"/>
          <p:nvPr/>
        </p:nvSpPr>
        <p:spPr>
          <a:xfrm>
            <a:off x="875292" y="186893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fr-FR" sz="20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74737C94-5612-41B0-2E46-26E470F78303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EED211-F198-115B-B318-91E5FFDE35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0" y="2527310"/>
            <a:ext cx="3505200" cy="227910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477B125-D069-76F2-ED54-305AD01E37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025" y="1977570"/>
            <a:ext cx="5234136" cy="299093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5E0BF23-7C96-CCB5-2B26-2ECD34F13F69}"/>
              </a:ext>
            </a:extLst>
          </p:cNvPr>
          <p:cNvSpPr/>
          <p:nvPr/>
        </p:nvSpPr>
        <p:spPr>
          <a:xfrm>
            <a:off x="694733" y="1919999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MA" sz="2800" b="1" dirty="0">
                <a:solidFill>
                  <a:srgbClr val="0852A4"/>
                </a:solidFill>
                <a:latin typeface="Calibri" panose="020F0502020204030204"/>
              </a:rPr>
              <a:t>L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’animal qui a une respiration trachéenne, est l’</a:t>
            </a:r>
            <a:r>
              <a:rPr lang="fr-MA" sz="2800" b="1" dirty="0">
                <a:solidFill>
                  <a:srgbClr val="0852A4"/>
                </a:solidFill>
                <a:latin typeface="Calibri" panose="020F0502020204030204"/>
              </a:rPr>
              <a:t>: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0852A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DA5BDE3-FF0B-EBA1-5137-72DE45993B4D}"/>
              </a:ext>
            </a:extLst>
          </p:cNvPr>
          <p:cNvSpPr txBox="1"/>
          <p:nvPr/>
        </p:nvSpPr>
        <p:spPr>
          <a:xfrm>
            <a:off x="3647440" y="4582160"/>
            <a:ext cx="247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Aigle (oiseau)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F8A105-1CD9-30B3-C25C-8C1A1CB4D47F}"/>
              </a:ext>
            </a:extLst>
          </p:cNvPr>
          <p:cNvSpPr txBox="1"/>
          <p:nvPr/>
        </p:nvSpPr>
        <p:spPr>
          <a:xfrm>
            <a:off x="7355840" y="4561840"/>
            <a:ext cx="2976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Abeille (insecte)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FD72150-6A15-5792-BB03-5B03E6A1FA50}"/>
              </a:ext>
            </a:extLst>
          </p:cNvPr>
          <p:cNvSpPr/>
          <p:nvPr/>
        </p:nvSpPr>
        <p:spPr>
          <a:xfrm>
            <a:off x="3017519" y="4663440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6A1BE3-7480-24D7-F996-0F93BAE19D00}"/>
              </a:ext>
            </a:extLst>
          </p:cNvPr>
          <p:cNvSpPr/>
          <p:nvPr/>
        </p:nvSpPr>
        <p:spPr>
          <a:xfrm>
            <a:off x="6857999" y="4622800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3E8B5AA-0A05-3912-439C-373A19F5322E}"/>
              </a:ext>
            </a:extLst>
          </p:cNvPr>
          <p:cNvSpPr txBox="1"/>
          <p:nvPr/>
        </p:nvSpPr>
        <p:spPr>
          <a:xfrm>
            <a:off x="1178560" y="1219200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4. Cochez la bonne réponse.</a:t>
            </a:r>
          </a:p>
        </p:txBody>
      </p:sp>
    </p:spTree>
    <p:extLst>
      <p:ext uri="{BB962C8B-B14F-4D97-AF65-F5344CB8AC3E}">
        <p14:creationId xmlns:p14="http://schemas.microsoft.com/office/powerpoint/2010/main" val="4017490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E15BC-641C-FD3E-E0A4-983E73255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CD0B132-2633-2650-46E7-6B638DC6D04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1" name="D_A_01">
            <a:extLst>
              <a:ext uri="{FF2B5EF4-FFF2-40B4-BE49-F238E27FC236}">
                <a16:creationId xmlns:a16="http://schemas.microsoft.com/office/drawing/2014/main" id="{CC2651C5-6389-BD75-FF16-C63BB34B94BC}"/>
              </a:ext>
            </a:extLst>
          </p:cNvPr>
          <p:cNvSpPr txBox="1"/>
          <p:nvPr/>
        </p:nvSpPr>
        <p:spPr>
          <a:xfrm>
            <a:off x="927403" y="310910"/>
            <a:ext cx="840078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réponse juste est l’abeille, car c’est un insecte.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EBBF1C-8FF8-EFA0-1C9F-A214359848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0" y="2527310"/>
            <a:ext cx="3505200" cy="227910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A34B23-D84C-287E-B859-1DC4C54A5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025" y="1977570"/>
            <a:ext cx="5234136" cy="299093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D917CE5-196B-D75B-4753-BA06E42D6912}"/>
              </a:ext>
            </a:extLst>
          </p:cNvPr>
          <p:cNvSpPr/>
          <p:nvPr/>
        </p:nvSpPr>
        <p:spPr>
          <a:xfrm>
            <a:off x="1111833" y="1607114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MA" sz="2800" b="1" dirty="0">
                <a:solidFill>
                  <a:srgbClr val="0852A4"/>
                </a:solidFill>
                <a:latin typeface="Calibri" panose="020F0502020204030204"/>
              </a:rPr>
              <a:t>L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’animal qui a une respiration trachéenne,</a:t>
            </a:r>
            <a:r>
              <a:rPr lang="fr-MA" sz="2800" b="1" dirty="0">
                <a:solidFill>
                  <a:srgbClr val="0852A4"/>
                </a:solidFill>
                <a:latin typeface="Calibri" panose="020F0502020204030204"/>
              </a:rPr>
              <a:t> est l’: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0852A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354E5C-32DB-D40E-9F00-860C60C111CF}"/>
              </a:ext>
            </a:extLst>
          </p:cNvPr>
          <p:cNvSpPr txBox="1"/>
          <p:nvPr/>
        </p:nvSpPr>
        <p:spPr>
          <a:xfrm>
            <a:off x="3647440" y="4582160"/>
            <a:ext cx="1249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Aigle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75D9D59-2FFF-5DB2-D8B9-819041241809}"/>
              </a:ext>
            </a:extLst>
          </p:cNvPr>
          <p:cNvSpPr txBox="1"/>
          <p:nvPr/>
        </p:nvSpPr>
        <p:spPr>
          <a:xfrm>
            <a:off x="7355840" y="4561840"/>
            <a:ext cx="1249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Abeille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E82BFB7-E7B2-EB4C-6FDA-444B31AC38FB}"/>
              </a:ext>
            </a:extLst>
          </p:cNvPr>
          <p:cNvSpPr/>
          <p:nvPr/>
        </p:nvSpPr>
        <p:spPr>
          <a:xfrm>
            <a:off x="3017519" y="4663440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6DC3B0-A6C8-15DE-F75C-9077488DED24}"/>
              </a:ext>
            </a:extLst>
          </p:cNvPr>
          <p:cNvSpPr/>
          <p:nvPr/>
        </p:nvSpPr>
        <p:spPr>
          <a:xfrm>
            <a:off x="6857999" y="4622800"/>
            <a:ext cx="518161" cy="426720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 descr="Une image contenant logo, Graphique, graphisme, conception&#10;&#10;Description générée automatiquement">
            <a:extLst>
              <a:ext uri="{FF2B5EF4-FFF2-40B4-BE49-F238E27FC236}">
                <a16:creationId xmlns:a16="http://schemas.microsoft.com/office/drawing/2014/main" id="{E4FBA4D9-6022-CFAA-8179-0F2FEA4E27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388" y="4618025"/>
            <a:ext cx="478467" cy="473209"/>
          </a:xfrm>
          <a:prstGeom prst="rect">
            <a:avLst/>
          </a:prstGeom>
        </p:spPr>
      </p:pic>
      <p:pic>
        <p:nvPicPr>
          <p:cNvPr id="12" name="Image 9">
            <a:extLst>
              <a:ext uri="{FF2B5EF4-FFF2-40B4-BE49-F238E27FC236}">
                <a16:creationId xmlns:a16="http://schemas.microsoft.com/office/drawing/2014/main" id="{C2B8C942-0FB2-0CE3-16E8-372DFBE35E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888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C6123-C516-4AD6-46E2-09133AA3C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7B03E9F-407A-58BA-DE7A-6702830278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1" name="D_A_01">
            <a:extLst>
              <a:ext uri="{FF2B5EF4-FFF2-40B4-BE49-F238E27FC236}">
                <a16:creationId xmlns:a16="http://schemas.microsoft.com/office/drawing/2014/main" id="{E0C9798A-FD24-000E-1529-FD52A80E68C2}"/>
              </a:ext>
            </a:extLst>
          </p:cNvPr>
          <p:cNvSpPr txBox="1"/>
          <p:nvPr/>
        </p:nvSpPr>
        <p:spPr>
          <a:xfrm>
            <a:off x="783852" y="227533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une autre question.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7B53FD4B-B07F-1B8A-38DB-8453FC25D59A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E5ECAEA-B477-0201-261B-96277D5A3A51}"/>
              </a:ext>
            </a:extLst>
          </p:cNvPr>
          <p:cNvSpPr/>
          <p:nvPr/>
        </p:nvSpPr>
        <p:spPr>
          <a:xfrm>
            <a:off x="1111833" y="1840667"/>
            <a:ext cx="5377457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baleine a une respiration</a:t>
            </a:r>
            <a:r>
              <a:rPr lang="fr-FR" sz="2800" b="1" dirty="0">
                <a:solidFill>
                  <a:srgbClr val="0852A4"/>
                </a:solidFill>
                <a:latin typeface="Calibri" panose="020F0502020204030204"/>
              </a:rPr>
              <a:t> :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0852A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2" descr="Whale Anatomy Vector Art, Icons, and Graphics for Free Download">
            <a:extLst>
              <a:ext uri="{FF2B5EF4-FFF2-40B4-BE49-F238E27FC236}">
                <a16:creationId xmlns:a16="http://schemas.microsoft.com/office/drawing/2014/main" id="{7A84FA10-A14D-75BF-5C09-FFF6D9AA5C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82968" y="322726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4" descr="WHALE OF THE DAY (humpback whale) | Fandom">
            <a:extLst>
              <a:ext uri="{FF2B5EF4-FFF2-40B4-BE49-F238E27FC236}">
                <a16:creationId xmlns:a16="http://schemas.microsoft.com/office/drawing/2014/main" id="{ED8C6783-A555-CA6D-E755-F284EFAAD6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6168" y="402990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C4FBBE3-A1C3-5B9F-B2CA-DF79F23A9D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40"/>
          <a:stretch>
            <a:fillRect/>
          </a:stretch>
        </p:blipFill>
        <p:spPr>
          <a:xfrm>
            <a:off x="1037345" y="3477268"/>
            <a:ext cx="8523215" cy="320801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DCD3CC4-1F16-C1C7-646F-B6D10D201E5C}"/>
              </a:ext>
            </a:extLst>
          </p:cNvPr>
          <p:cNvSpPr txBox="1"/>
          <p:nvPr/>
        </p:nvSpPr>
        <p:spPr>
          <a:xfrm>
            <a:off x="3525520" y="350520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Poumon 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0F2FF4C-28EF-E3AE-5F5F-275717901BDF}"/>
              </a:ext>
            </a:extLst>
          </p:cNvPr>
          <p:cNvCxnSpPr>
            <a:cxnSpLocks/>
          </p:cNvCxnSpPr>
          <p:nvPr/>
        </p:nvCxnSpPr>
        <p:spPr>
          <a:xfrm>
            <a:off x="4277360" y="3955812"/>
            <a:ext cx="81280" cy="9006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3B0DBBF-935D-6A38-76CA-BCA56F657448}"/>
              </a:ext>
            </a:extLst>
          </p:cNvPr>
          <p:cNvSpPr/>
          <p:nvPr/>
        </p:nvSpPr>
        <p:spPr>
          <a:xfrm>
            <a:off x="4952101" y="2641196"/>
            <a:ext cx="250566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b. Pulmonaire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7E3A4A-1E96-8787-3A6D-965935FDD2E3}"/>
              </a:ext>
            </a:extLst>
          </p:cNvPr>
          <p:cNvSpPr/>
          <p:nvPr/>
        </p:nvSpPr>
        <p:spPr>
          <a:xfrm>
            <a:off x="8061061" y="2641196"/>
            <a:ext cx="250566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c. Branchiale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284B7714-5E5A-C8F8-10A3-2CACA3BD60EB}"/>
              </a:ext>
            </a:extLst>
          </p:cNvPr>
          <p:cNvSpPr/>
          <p:nvPr/>
        </p:nvSpPr>
        <p:spPr>
          <a:xfrm>
            <a:off x="1832981" y="2620876"/>
            <a:ext cx="250566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tx1"/>
                </a:solidFill>
              </a:rPr>
              <a:t>a. Trachéenne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43D0492-E992-D692-F3CD-A764353C738F}"/>
              </a:ext>
            </a:extLst>
          </p:cNvPr>
          <p:cNvSpPr txBox="1"/>
          <p:nvPr/>
        </p:nvSpPr>
        <p:spPr>
          <a:xfrm>
            <a:off x="5232400" y="6065520"/>
            <a:ext cx="2722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Baleine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65D81D7-413D-F686-526B-38E03852C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562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3268F6B-6E2C-629D-EC00-FD0790B02777}"/>
              </a:ext>
            </a:extLst>
          </p:cNvPr>
          <p:cNvSpPr txBox="1"/>
          <p:nvPr/>
        </p:nvSpPr>
        <p:spPr>
          <a:xfrm>
            <a:off x="1129399" y="1209890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5. Cochez la bonne réponse.</a:t>
            </a:r>
          </a:p>
        </p:txBody>
      </p:sp>
    </p:spTree>
    <p:extLst>
      <p:ext uri="{BB962C8B-B14F-4D97-AF65-F5344CB8AC3E}">
        <p14:creationId xmlns:p14="http://schemas.microsoft.com/office/powerpoint/2010/main" val="1275539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977A4-0F6B-E835-38CE-E8FD361E6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0CE5D5A-6772-218C-A01C-3910A766851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1" name="D_A_01">
            <a:extLst>
              <a:ext uri="{FF2B5EF4-FFF2-40B4-BE49-F238E27FC236}">
                <a16:creationId xmlns:a16="http://schemas.microsoft.com/office/drawing/2014/main" id="{55C4E6CF-4121-BF1B-CB05-126BDF5426C8}"/>
              </a:ext>
            </a:extLst>
          </p:cNvPr>
          <p:cNvSpPr txBox="1"/>
          <p:nvPr/>
        </p:nvSpPr>
        <p:spPr>
          <a:xfrm>
            <a:off x="783852" y="349453"/>
            <a:ext cx="1018894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. Même si la baleine vit dans l’eau, elle respire dans l’air parce qu’elle a des poumons.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2B09E1C-7FC0-B85E-9EDA-92C706AF8CE6}"/>
              </a:ext>
            </a:extLst>
          </p:cNvPr>
          <p:cNvSpPr/>
          <p:nvPr/>
        </p:nvSpPr>
        <p:spPr>
          <a:xfrm>
            <a:off x="600052" y="1576137"/>
            <a:ext cx="10821629" cy="578882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baleine a une respiration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49FEE92F-3F17-7084-6D3B-3EAE0982D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940830"/>
            <a:ext cx="583170" cy="583170"/>
          </a:xfrm>
          <a:prstGeom prst="rect">
            <a:avLst/>
          </a:prstGeom>
        </p:spPr>
      </p:pic>
      <p:sp>
        <p:nvSpPr>
          <p:cNvPr id="3" name="AutoShape 2" descr="Whale Anatomy Vector Art, Icons, and Graphics for Free Download">
            <a:extLst>
              <a:ext uri="{FF2B5EF4-FFF2-40B4-BE49-F238E27FC236}">
                <a16:creationId xmlns:a16="http://schemas.microsoft.com/office/drawing/2014/main" id="{94A30384-BCBE-F15A-5503-B2DAAF37BC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58467" y="367051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utoShape 4" descr="WHALE OF THE DAY (humpback whale) | Fandom">
            <a:extLst>
              <a:ext uri="{FF2B5EF4-FFF2-40B4-BE49-F238E27FC236}">
                <a16:creationId xmlns:a16="http://schemas.microsoft.com/office/drawing/2014/main" id="{BA0F0D26-E88A-C34F-0187-60B66BE23F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10867" y="382291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3D78813-8CE0-BD88-46A7-A69CAC9E25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740"/>
          <a:stretch>
            <a:fillRect/>
          </a:stretch>
        </p:blipFill>
        <p:spPr>
          <a:xfrm>
            <a:off x="1037345" y="3477268"/>
            <a:ext cx="8523215" cy="320801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73AA0BE-4D88-4FC9-F65D-8FE05BE13FCA}"/>
              </a:ext>
            </a:extLst>
          </p:cNvPr>
          <p:cNvSpPr txBox="1"/>
          <p:nvPr/>
        </p:nvSpPr>
        <p:spPr>
          <a:xfrm>
            <a:off x="3525520" y="350520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Poumons 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C8B5A398-31C2-85DD-1094-A63044FDE445}"/>
              </a:ext>
            </a:extLst>
          </p:cNvPr>
          <p:cNvCxnSpPr>
            <a:cxnSpLocks/>
          </p:cNvCxnSpPr>
          <p:nvPr/>
        </p:nvCxnSpPr>
        <p:spPr>
          <a:xfrm>
            <a:off x="4277360" y="3955812"/>
            <a:ext cx="81280" cy="9006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43BF9F48-16FA-B290-DCAF-EBB1ADC6655B}"/>
              </a:ext>
            </a:extLst>
          </p:cNvPr>
          <p:cNvSpPr/>
          <p:nvPr/>
        </p:nvSpPr>
        <p:spPr>
          <a:xfrm>
            <a:off x="4846320" y="2485009"/>
            <a:ext cx="2505667" cy="682589"/>
          </a:xfrm>
          <a:prstGeom prst="round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Pulmonaire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B7606-5C3E-C343-83E2-A5CE7E81C379}"/>
              </a:ext>
            </a:extLst>
          </p:cNvPr>
          <p:cNvSpPr/>
          <p:nvPr/>
        </p:nvSpPr>
        <p:spPr>
          <a:xfrm>
            <a:off x="7955280" y="2485009"/>
            <a:ext cx="250566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Branchiale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AA9BDBE-701C-5E66-E7FD-D0F149D613D6}"/>
              </a:ext>
            </a:extLst>
          </p:cNvPr>
          <p:cNvSpPr/>
          <p:nvPr/>
        </p:nvSpPr>
        <p:spPr>
          <a:xfrm>
            <a:off x="1727200" y="2464689"/>
            <a:ext cx="2505667" cy="682589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Trachéenne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EB613E6-6453-0507-02D0-0FA88277D63B}"/>
              </a:ext>
            </a:extLst>
          </p:cNvPr>
          <p:cNvSpPr txBox="1"/>
          <p:nvPr/>
        </p:nvSpPr>
        <p:spPr>
          <a:xfrm>
            <a:off x="5232400" y="6065520"/>
            <a:ext cx="2722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Baleine</a:t>
            </a:r>
          </a:p>
        </p:txBody>
      </p:sp>
    </p:spTree>
    <p:extLst>
      <p:ext uri="{BB962C8B-B14F-4D97-AF65-F5344CB8AC3E}">
        <p14:creationId xmlns:p14="http://schemas.microsoft.com/office/powerpoint/2010/main" val="3958651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B9CBA-A97C-8553-F4D8-1A2CE13E2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A0AE541-5E85-2089-0B85-ECA7F39EF42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1" name="D_A_01">
            <a:extLst>
              <a:ext uri="{FF2B5EF4-FFF2-40B4-BE49-F238E27FC236}">
                <a16:creationId xmlns:a16="http://schemas.microsoft.com/office/drawing/2014/main" id="{D2E30DA3-80D6-4FAA-7E07-C3E84DEC3EC5}"/>
              </a:ext>
            </a:extLst>
          </p:cNvPr>
          <p:cNvSpPr txBox="1"/>
          <p:nvPr/>
        </p:nvSpPr>
        <p:spPr>
          <a:xfrm>
            <a:off x="783852" y="227533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une dernière  question.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78E38F13-31DF-4B8B-4899-CDBD1C61DDBA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A11E994-2D26-0402-79EE-F9C8453072B4}"/>
              </a:ext>
            </a:extLst>
          </p:cNvPr>
          <p:cNvSpPr/>
          <p:nvPr/>
        </p:nvSpPr>
        <p:spPr>
          <a:xfrm>
            <a:off x="603905" y="1197482"/>
            <a:ext cx="10821629" cy="105560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MA" sz="2800" b="1" dirty="0">
                <a:solidFill>
                  <a:srgbClr val="0852A4"/>
                </a:solidFill>
                <a:latin typeface="Calibri" panose="020F0502020204030204"/>
              </a:rPr>
              <a:t>6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Reliez entre l’organe respiratoire et le milieu de respiration en complétant le tableau suivant: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94C227C-D33B-79BA-97A6-DEAACDEF5B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410272"/>
              </p:ext>
            </p:extLst>
          </p:nvPr>
        </p:nvGraphicFramePr>
        <p:xfrm>
          <a:off x="1496730" y="2422940"/>
          <a:ext cx="896112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040">
                  <a:extLst>
                    <a:ext uri="{9D8B030D-6E8A-4147-A177-3AD203B41FA5}">
                      <a16:colId xmlns:a16="http://schemas.microsoft.com/office/drawing/2014/main" val="36795357"/>
                    </a:ext>
                  </a:extLst>
                </a:gridCol>
                <a:gridCol w="2987040">
                  <a:extLst>
                    <a:ext uri="{9D8B030D-6E8A-4147-A177-3AD203B41FA5}">
                      <a16:colId xmlns:a16="http://schemas.microsoft.com/office/drawing/2014/main" val="3704859894"/>
                    </a:ext>
                  </a:extLst>
                </a:gridCol>
                <a:gridCol w="2987040">
                  <a:extLst>
                    <a:ext uri="{9D8B030D-6E8A-4147-A177-3AD203B41FA5}">
                      <a16:colId xmlns:a16="http://schemas.microsoft.com/office/drawing/2014/main" val="146232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Organe respiratoire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mode de respiration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Milieu de respiration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246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sz="2800" dirty="0"/>
                        <a:t>1  </a:t>
                      </a:r>
                      <a:r>
                        <a:rPr lang="fr-FR" dirty="0"/>
                        <a:t>…………………………………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sz="2800" dirty="0"/>
                        <a:t>2</a:t>
                      </a:r>
                      <a:r>
                        <a:rPr lang="fr-FR" dirty="0"/>
                        <a:t>.…………………………….....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5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   </a:t>
                      </a:r>
                    </a:p>
                    <a:p>
                      <a:r>
                        <a:rPr lang="fr-FR" sz="2800" dirty="0"/>
                        <a:t>3</a:t>
                      </a:r>
                      <a:r>
                        <a:rPr lang="fr-FR" dirty="0"/>
                        <a:t>…………………………………...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r>
                        <a:rPr lang="fr-FR" sz="2800" dirty="0"/>
                        <a:t>4</a:t>
                      </a:r>
                      <a:r>
                        <a:rPr lang="fr-FR" dirty="0"/>
                        <a:t>………………………………...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612325"/>
                  </a:ext>
                </a:extLst>
              </a:tr>
            </a:tbl>
          </a:graphicData>
        </a:graphic>
      </p:graphicFrame>
      <p:grpSp>
        <p:nvGrpSpPr>
          <p:cNvPr id="16" name="Groupe 15">
            <a:extLst>
              <a:ext uri="{FF2B5EF4-FFF2-40B4-BE49-F238E27FC236}">
                <a16:creationId xmlns:a16="http://schemas.microsoft.com/office/drawing/2014/main" id="{06D10BF1-5F11-7EBD-E255-D005663840B8}"/>
              </a:ext>
            </a:extLst>
          </p:cNvPr>
          <p:cNvGrpSpPr/>
          <p:nvPr/>
        </p:nvGrpSpPr>
        <p:grpSpPr>
          <a:xfrm>
            <a:off x="2218091" y="2983434"/>
            <a:ext cx="1403173" cy="2960132"/>
            <a:chOff x="2255521" y="3180080"/>
            <a:chExt cx="1403173" cy="2960132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484FFAAB-6A19-2B3D-CB14-20134E338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2423" y="3180080"/>
              <a:ext cx="1266271" cy="1117600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D5B53F4-E9D4-24B9-4F3E-C7A2457DF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55521" y="4622800"/>
              <a:ext cx="1390429" cy="1199758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D75DBB42-47B8-372A-1C92-E632F262359A}"/>
                </a:ext>
              </a:extLst>
            </p:cNvPr>
            <p:cNvSpPr txBox="1"/>
            <p:nvPr/>
          </p:nvSpPr>
          <p:spPr>
            <a:xfrm>
              <a:off x="2418080" y="5770880"/>
              <a:ext cx="11109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Branchies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5026942-75B7-E844-FC4A-34700F3527BF}"/>
                </a:ext>
              </a:extLst>
            </p:cNvPr>
            <p:cNvSpPr txBox="1"/>
            <p:nvPr/>
          </p:nvSpPr>
          <p:spPr>
            <a:xfrm>
              <a:off x="2418080" y="4389120"/>
              <a:ext cx="10189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Trachées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E79744E-F3B6-A1A4-AE8F-845305594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562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990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1F8E2-6947-8109-2831-145C5C72B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68D6AA8-70C6-A01F-ADA2-0D05A0C26C8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PGC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1" name="D_A_01">
            <a:extLst>
              <a:ext uri="{FF2B5EF4-FFF2-40B4-BE49-F238E27FC236}">
                <a16:creationId xmlns:a16="http://schemas.microsoft.com/office/drawing/2014/main" id="{4984A931-4A0D-38E9-0228-5F7C3F3BF95F}"/>
              </a:ext>
            </a:extLst>
          </p:cNvPr>
          <p:cNvSpPr txBox="1"/>
          <p:nvPr/>
        </p:nvSpPr>
        <p:spPr>
          <a:xfrm>
            <a:off x="783852" y="227533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une autre question.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9392F8AA-6A42-8034-89B1-9D245ED5456D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D9AA6A7-818B-6D3D-F219-85D58FCC3694}"/>
              </a:ext>
            </a:extLst>
          </p:cNvPr>
          <p:cNvSpPr/>
          <p:nvPr/>
        </p:nvSpPr>
        <p:spPr>
          <a:xfrm>
            <a:off x="755693" y="1290079"/>
            <a:ext cx="10821629" cy="105560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852A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Reliez entre l’organe respiratoire et le milieu de respiration en complétant le tableau suivant:</a:t>
            </a: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9AD66395-9594-3894-EFA4-6D8132448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648" y="829070"/>
            <a:ext cx="583170" cy="58317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0275BBE-7B08-F19C-01AA-4E9D92F6E5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301840"/>
              </p:ext>
            </p:extLst>
          </p:nvPr>
        </p:nvGraphicFramePr>
        <p:xfrm>
          <a:off x="1554480" y="2558626"/>
          <a:ext cx="85852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795357"/>
                    </a:ext>
                  </a:extLst>
                </a:gridCol>
                <a:gridCol w="2959947">
                  <a:extLst>
                    <a:ext uri="{9D8B030D-6E8A-4147-A177-3AD203B41FA5}">
                      <a16:colId xmlns:a16="http://schemas.microsoft.com/office/drawing/2014/main" val="3704859894"/>
                    </a:ext>
                  </a:extLst>
                </a:gridCol>
                <a:gridCol w="2915920">
                  <a:extLst>
                    <a:ext uri="{9D8B030D-6E8A-4147-A177-3AD203B41FA5}">
                      <a16:colId xmlns:a16="http://schemas.microsoft.com/office/drawing/2014/main" val="146232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Organe respiratoire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mode de respiration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Milieu de respiration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246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1………………………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   2 ………………………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85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    </a:t>
                      </a:r>
                    </a:p>
                    <a:p>
                      <a:r>
                        <a:rPr lang="fr-FR" sz="2800" dirty="0"/>
                        <a:t>3………………………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  <a:p>
                      <a:r>
                        <a:rPr lang="fr-FR" sz="2800" dirty="0"/>
                        <a:t>   4 ……………………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612325"/>
                  </a:ext>
                </a:extLst>
              </a:tr>
            </a:tbl>
          </a:graphicData>
        </a:graphic>
      </p:graphicFrame>
      <p:grpSp>
        <p:nvGrpSpPr>
          <p:cNvPr id="16" name="Groupe 15">
            <a:extLst>
              <a:ext uri="{FF2B5EF4-FFF2-40B4-BE49-F238E27FC236}">
                <a16:creationId xmlns:a16="http://schemas.microsoft.com/office/drawing/2014/main" id="{32A49F74-C779-1AF6-CFBC-BCF0EDDA1850}"/>
              </a:ext>
            </a:extLst>
          </p:cNvPr>
          <p:cNvGrpSpPr/>
          <p:nvPr/>
        </p:nvGrpSpPr>
        <p:grpSpPr>
          <a:xfrm>
            <a:off x="2265681" y="3068320"/>
            <a:ext cx="1574800" cy="3071892"/>
            <a:chOff x="2273510" y="3265100"/>
            <a:chExt cx="1394179" cy="2856219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2EA4906-39AB-0D1F-CEFA-431A034B8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1418" y="3265100"/>
              <a:ext cx="1266271" cy="1117600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B1CCC36C-C6CA-0C1B-BB94-C80B91297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73510" y="4726713"/>
              <a:ext cx="1390429" cy="1199758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E491189-F6B6-E307-531A-4ED6DA71B025}"/>
                </a:ext>
              </a:extLst>
            </p:cNvPr>
            <p:cNvSpPr txBox="1"/>
            <p:nvPr/>
          </p:nvSpPr>
          <p:spPr>
            <a:xfrm>
              <a:off x="2553001" y="5751987"/>
              <a:ext cx="1095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Branchies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DFCA9254-F2A5-E87B-BEEF-F178AE971FC5}"/>
                </a:ext>
              </a:extLst>
            </p:cNvPr>
            <p:cNvSpPr txBox="1"/>
            <p:nvPr/>
          </p:nvSpPr>
          <p:spPr>
            <a:xfrm>
              <a:off x="2570990" y="4417460"/>
              <a:ext cx="10088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dirty="0">
                  <a:solidFill>
                    <a:prstClr val="black"/>
                  </a:solidFill>
                  <a:latin typeface="Calibri" panose="020F0502020204030204"/>
                </a:rPr>
                <a:t>T</a:t>
              </a: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rachées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20A4524E-761B-52F2-9449-E10E04082E22}"/>
              </a:ext>
            </a:extLst>
          </p:cNvPr>
          <p:cNvSpPr txBox="1"/>
          <p:nvPr/>
        </p:nvSpPr>
        <p:spPr>
          <a:xfrm>
            <a:off x="4531360" y="3291840"/>
            <a:ext cx="204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Trachéenne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241BAA3-A954-275E-0B2E-B42EC2E3ECEA}"/>
              </a:ext>
            </a:extLst>
          </p:cNvPr>
          <p:cNvSpPr txBox="1"/>
          <p:nvPr/>
        </p:nvSpPr>
        <p:spPr>
          <a:xfrm>
            <a:off x="7945120" y="3332480"/>
            <a:ext cx="204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Aérien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06297F1-3DEF-3593-0AC0-AC6DA5184E4C}"/>
              </a:ext>
            </a:extLst>
          </p:cNvPr>
          <p:cNvSpPr txBox="1"/>
          <p:nvPr/>
        </p:nvSpPr>
        <p:spPr>
          <a:xfrm>
            <a:off x="4683760" y="5029200"/>
            <a:ext cx="204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Branchiale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F8176F-D2D0-50A5-4DA3-BA65CB710C52}"/>
              </a:ext>
            </a:extLst>
          </p:cNvPr>
          <p:cNvSpPr txBox="1"/>
          <p:nvPr/>
        </p:nvSpPr>
        <p:spPr>
          <a:xfrm>
            <a:off x="7792720" y="4978400"/>
            <a:ext cx="2042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Aquatique</a:t>
            </a:r>
          </a:p>
        </p:txBody>
      </p:sp>
    </p:spTree>
    <p:extLst>
      <p:ext uri="{BB962C8B-B14F-4D97-AF65-F5344CB8AC3E}">
        <p14:creationId xmlns:p14="http://schemas.microsoft.com/office/powerpoint/2010/main" val="3174056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5FADE4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5FADE4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 (O)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 (M)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 (PGC)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1D9A78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1D9A78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 (PGB)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 (PA)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DC94DE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DC94DE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 (C)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21762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PGB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39862" y="2710597"/>
            <a:ext cx="4401901" cy="1189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1D9A78"/>
                </a:solidFill>
                <a:ea typeface="Calibri"/>
                <a:cs typeface="Calibri"/>
              </a:rPr>
              <a:t>Pratique guidée</a:t>
            </a:r>
          </a:p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1D9A78"/>
                </a:solidFill>
                <a:ea typeface="Calibri"/>
                <a:cs typeface="Calibri"/>
              </a:rPr>
              <a:t>en binôme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EA3BF8AE-69DD-1E54-E57C-93F42BDD36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434"/>
          <a:stretch>
            <a:fillRect/>
          </a:stretch>
        </p:blipFill>
        <p:spPr>
          <a:xfrm>
            <a:off x="764793" y="2140586"/>
            <a:ext cx="3471927" cy="279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875" y="84175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: Rounded Corners 24">
            <a:extLst>
              <a:ext uri="{FF2B5EF4-FFF2-40B4-BE49-F238E27FC236}">
                <a16:creationId xmlns:a16="http://schemas.microsoft.com/office/drawing/2014/main" id="{D8257095-5886-1650-2D52-19D68B1772E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25F34D-3B4F-7467-714F-5D475B4DD2CF}"/>
              </a:ext>
            </a:extLst>
          </p:cNvPr>
          <p:cNvSpPr txBox="1"/>
          <p:nvPr/>
        </p:nvSpPr>
        <p:spPr>
          <a:xfrm>
            <a:off x="1055327" y="156889"/>
            <a:ext cx="100485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un moment  pour réaliser l’activité de la page 47 du livret. Ensuite, vous comparez vos réponses en justifiant.</a:t>
            </a:r>
          </a:p>
          <a:p>
            <a:r>
              <a:rPr lang="fr-FR" b="1" i="1" noProof="0" dirty="0">
                <a:solidFill>
                  <a:schemeClr val="bg2">
                    <a:lumMod val="90000"/>
                  </a:schemeClr>
                </a:solidFill>
              </a:rPr>
              <a:t>Lire et expliquer </a:t>
            </a:r>
            <a:r>
              <a:rPr lang="fr-FR" i="1" noProof="0" dirty="0">
                <a:solidFill>
                  <a:schemeClr val="bg2">
                    <a:lumMod val="90000"/>
                  </a:schemeClr>
                </a:solidFill>
              </a:rPr>
              <a:t>les consignes aux élèves. Puis suivre de près les élèves et apporter de l’aide si nécessaire</a:t>
            </a:r>
            <a:r>
              <a:rPr lang="fr-FR" sz="2000" i="1" noProof="0" dirty="0">
                <a:solidFill>
                  <a:schemeClr val="bg2">
                    <a:lumMod val="90000"/>
                  </a:schemeClr>
                </a:solidFill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CC53440-771D-5E7B-6C60-A35842DBE5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58"/>
          <a:stretch>
            <a:fillRect/>
          </a:stretch>
        </p:blipFill>
        <p:spPr>
          <a:xfrm>
            <a:off x="3848403" y="1029216"/>
            <a:ext cx="4495193" cy="567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3FA10-E755-9100-E9BB-25D455E1D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93BFF740-9A65-D27D-9C92-4B30CA8D8DE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454DA3D-07EE-B142-D1E2-9FC5E67D476A}"/>
              </a:ext>
            </a:extLst>
          </p:cNvPr>
          <p:cNvSpPr txBox="1"/>
          <p:nvPr/>
        </p:nvSpPr>
        <p:spPr>
          <a:xfrm>
            <a:off x="761012" y="487315"/>
            <a:ext cx="9031173" cy="3719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7C9E1C-BD1F-1686-5728-22BEB77F8AFB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78BAC771-67F2-CE81-FF15-2E0F1FA296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7" name="D_A_01">
            <a:extLst>
              <a:ext uri="{FF2B5EF4-FFF2-40B4-BE49-F238E27FC236}">
                <a16:creationId xmlns:a16="http://schemas.microsoft.com/office/drawing/2014/main" id="{32A301B9-4C05-8E60-23F2-B199A79637AD}"/>
              </a:ext>
            </a:extLst>
          </p:cNvPr>
          <p:cNvSpPr txBox="1"/>
          <p:nvPr/>
        </p:nvSpPr>
        <p:spPr>
          <a:xfrm>
            <a:off x="817668" y="114253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Voyons ensemble les réponses correctes .</a:t>
            </a:r>
          </a:p>
        </p:txBody>
      </p:sp>
    </p:spTree>
    <p:extLst>
      <p:ext uri="{BB962C8B-B14F-4D97-AF65-F5344CB8AC3E}">
        <p14:creationId xmlns:p14="http://schemas.microsoft.com/office/powerpoint/2010/main" val="2581650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42A16-3E5A-E70D-0DA9-C29F2506B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56829C2A-8389-AA2F-B72A-1AB2AB8D5F8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DDBF7D4-84E0-B37B-BE18-CC3EB03311A6}"/>
              </a:ext>
            </a:extLst>
          </p:cNvPr>
          <p:cNvSpPr txBox="1"/>
          <p:nvPr/>
        </p:nvSpPr>
        <p:spPr>
          <a:xfrm>
            <a:off x="1052584" y="177877"/>
            <a:ext cx="712785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</a:t>
            </a:r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écrire</a:t>
            </a:r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 leurs réponses.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27DD34-62A5-140C-8739-70B88818C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40" y="1310640"/>
            <a:ext cx="11328400" cy="44704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211A383C-5C8F-B44F-08CA-664CA75EE7A1}"/>
              </a:ext>
            </a:extLst>
          </p:cNvPr>
          <p:cNvGrpSpPr/>
          <p:nvPr/>
        </p:nvGrpSpPr>
        <p:grpSpPr>
          <a:xfrm>
            <a:off x="11272052" y="820142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783397A-722D-FA7A-A62A-707AB597F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8426786D-DE51-51C0-EC4E-2F22D03C1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820B060A-830D-7206-7CB7-DC2ABF661F8C}"/>
              </a:ext>
            </a:extLst>
          </p:cNvPr>
          <p:cNvSpPr txBox="1"/>
          <p:nvPr/>
        </p:nvSpPr>
        <p:spPr>
          <a:xfrm>
            <a:off x="1026160" y="4592320"/>
            <a:ext cx="153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Branchies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BC6B9C4-866B-A532-1AD8-4264D3B22ECE}"/>
              </a:ext>
            </a:extLst>
          </p:cNvPr>
          <p:cNvSpPr txBox="1"/>
          <p:nvPr/>
        </p:nvSpPr>
        <p:spPr>
          <a:xfrm>
            <a:off x="2367280" y="3220720"/>
            <a:ext cx="19100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rgbClr val="FF0000"/>
              </a:solidFill>
            </a:endParaRPr>
          </a:p>
          <a:p>
            <a:r>
              <a:rPr lang="fr-FR" sz="2200" dirty="0">
                <a:solidFill>
                  <a:srgbClr val="FF0000"/>
                </a:solidFill>
              </a:rPr>
              <a:t>Respiration</a:t>
            </a:r>
          </a:p>
          <a:p>
            <a:r>
              <a:rPr lang="fr-FR" sz="2200" dirty="0">
                <a:solidFill>
                  <a:srgbClr val="FF0000"/>
                </a:solidFill>
              </a:rPr>
              <a:t>Tégumentaire</a:t>
            </a:r>
          </a:p>
          <a:p>
            <a:r>
              <a:rPr lang="fr-FR" sz="2200" dirty="0">
                <a:solidFill>
                  <a:srgbClr val="FF0000"/>
                </a:solidFill>
              </a:rPr>
              <a:t>et branchiale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748689-4B71-360C-D552-1544258AF98A}"/>
              </a:ext>
            </a:extLst>
          </p:cNvPr>
          <p:cNvSpPr txBox="1"/>
          <p:nvPr/>
        </p:nvSpPr>
        <p:spPr>
          <a:xfrm>
            <a:off x="3942080" y="3576320"/>
            <a:ext cx="1706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Eau et  sang</a:t>
            </a:r>
          </a:p>
        </p:txBody>
      </p:sp>
    </p:spTree>
    <p:extLst>
      <p:ext uri="{BB962C8B-B14F-4D97-AF65-F5344CB8AC3E}">
        <p14:creationId xmlns:p14="http://schemas.microsoft.com/office/powerpoint/2010/main" val="3675693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A3C87-D929-2F5E-2BBB-F28E7B774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6971435-5B6B-0232-4313-75C9FDC95253}"/>
              </a:ext>
            </a:extLst>
          </p:cNvPr>
          <p:cNvSpPr txBox="1"/>
          <p:nvPr/>
        </p:nvSpPr>
        <p:spPr>
          <a:xfrm>
            <a:off x="1127532" y="223121"/>
            <a:ext cx="71278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</a:t>
            </a:r>
            <a:r>
              <a:rPr lang="fr-FR" sz="2000" b="1" noProof="0" dirty="0" err="1">
                <a:solidFill>
                  <a:schemeClr val="bg2">
                    <a:lumMod val="50000"/>
                  </a:schemeClr>
                </a:solidFill>
                <a:sym typeface="Hammersmith One"/>
              </a:rPr>
              <a:t>orrection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.</a:t>
            </a:r>
          </a:p>
        </p:txBody>
      </p:sp>
      <p:sp>
        <p:nvSpPr>
          <p:cNvPr id="2" name="Rectangle: Rounded Corners 24">
            <a:extLst>
              <a:ext uri="{FF2B5EF4-FFF2-40B4-BE49-F238E27FC236}">
                <a16:creationId xmlns:a16="http://schemas.microsoft.com/office/drawing/2014/main" id="{A435479F-BF9B-6870-CABA-6B4D9EAFA8A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DCE8D247-8B18-9FB6-E642-625DFB5EB701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9047E75B-C9DE-3806-C106-B8801147B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67D0FAD-E481-3DA5-0F57-B1F38C2D6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D42E5B4C-B28D-D345-30B0-9E11632B4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105" y="1452880"/>
            <a:ext cx="11576238" cy="498856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80AA3F5-9C4F-0FCE-CD27-BACC012A49D3}"/>
              </a:ext>
            </a:extLst>
          </p:cNvPr>
          <p:cNvSpPr txBox="1"/>
          <p:nvPr/>
        </p:nvSpPr>
        <p:spPr>
          <a:xfrm>
            <a:off x="2336800" y="3850640"/>
            <a:ext cx="19100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rgbClr val="FF0000"/>
              </a:solidFill>
            </a:endParaRPr>
          </a:p>
          <a:p>
            <a:r>
              <a:rPr lang="fr-FR" sz="2200" dirty="0">
                <a:solidFill>
                  <a:srgbClr val="FF0000"/>
                </a:solidFill>
              </a:rPr>
              <a:t>Respiration</a:t>
            </a:r>
          </a:p>
          <a:p>
            <a:r>
              <a:rPr lang="fr-FR" sz="2200" dirty="0">
                <a:solidFill>
                  <a:srgbClr val="FF0000"/>
                </a:solidFill>
              </a:rPr>
              <a:t>Tégumentaire</a:t>
            </a:r>
          </a:p>
          <a:p>
            <a:r>
              <a:rPr lang="fr-FR" sz="2200" dirty="0">
                <a:solidFill>
                  <a:srgbClr val="FF0000"/>
                </a:solidFill>
              </a:rPr>
              <a:t>(cutanée)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8101083-2361-4410-A1B3-721B0A4A1D62}"/>
              </a:ext>
            </a:extLst>
          </p:cNvPr>
          <p:cNvSpPr txBox="1"/>
          <p:nvPr/>
        </p:nvSpPr>
        <p:spPr>
          <a:xfrm>
            <a:off x="4043680" y="3759200"/>
            <a:ext cx="19100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rgbClr val="FF0000"/>
              </a:solidFill>
            </a:endParaRPr>
          </a:p>
          <a:p>
            <a:r>
              <a:rPr lang="fr-FR" sz="2200" dirty="0">
                <a:solidFill>
                  <a:srgbClr val="FF0000"/>
                </a:solidFill>
              </a:rPr>
              <a:t>Air et sang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964711F-B07D-B5CC-9EA0-D55AC9342E10}"/>
              </a:ext>
            </a:extLst>
          </p:cNvPr>
          <p:cNvSpPr txBox="1"/>
          <p:nvPr/>
        </p:nvSpPr>
        <p:spPr>
          <a:xfrm>
            <a:off x="5862320" y="3667760"/>
            <a:ext cx="19100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rgbClr val="FF0000"/>
              </a:solidFill>
            </a:endParaRPr>
          </a:p>
          <a:p>
            <a:r>
              <a:rPr lang="fr-FR" sz="2200" dirty="0">
                <a:solidFill>
                  <a:srgbClr val="FF0000"/>
                </a:solidFill>
              </a:rPr>
              <a:t>aérien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B6F548-4B80-CC62-08B0-C88795A498BC}"/>
              </a:ext>
            </a:extLst>
          </p:cNvPr>
          <p:cNvSpPr txBox="1"/>
          <p:nvPr/>
        </p:nvSpPr>
        <p:spPr>
          <a:xfrm>
            <a:off x="965200" y="6535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9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ammersmith One"/>
              </a:rPr>
              <a:t>Invitez les élèves à passer au tableau pour écrire leurs réponses. 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9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160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C1794-1FBA-60D7-366E-F8381A8BC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58337CB-D627-AB29-47FD-A935828F4E49}"/>
              </a:ext>
            </a:extLst>
          </p:cNvPr>
          <p:cNvSpPr txBox="1"/>
          <p:nvPr/>
        </p:nvSpPr>
        <p:spPr>
          <a:xfrm>
            <a:off x="1052584" y="177877"/>
            <a:ext cx="712785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écrire leurs réponses.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" name="Rectangle: Rounded Corners 24">
            <a:extLst>
              <a:ext uri="{FF2B5EF4-FFF2-40B4-BE49-F238E27FC236}">
                <a16:creationId xmlns:a16="http://schemas.microsoft.com/office/drawing/2014/main" id="{D67F9917-DA83-11FB-85E0-3959C86F61E8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1B0D6B1B-1200-5DC7-CC0E-61043E6D893B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20E9BCFF-FF0B-0306-225A-ACE2C3303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473D261-C683-FA0A-51C4-02821E1CF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7EE41309-DB90-91FF-BB71-E1D7B216DC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88" y="1178560"/>
            <a:ext cx="11213303" cy="496824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7A7323B-462D-2D42-6020-E41944BFB819}"/>
              </a:ext>
            </a:extLst>
          </p:cNvPr>
          <p:cNvSpPr txBox="1"/>
          <p:nvPr/>
        </p:nvSpPr>
        <p:spPr>
          <a:xfrm>
            <a:off x="782320" y="4206240"/>
            <a:ext cx="1280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rgbClr val="FF0000"/>
                </a:solidFill>
              </a:rPr>
              <a:t>Poumons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E809452-0EAF-0B00-8211-549DEAE68F3C}"/>
              </a:ext>
            </a:extLst>
          </p:cNvPr>
          <p:cNvSpPr txBox="1"/>
          <p:nvPr/>
        </p:nvSpPr>
        <p:spPr>
          <a:xfrm>
            <a:off x="2346960" y="3942080"/>
            <a:ext cx="1584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rgbClr val="FF0000"/>
                </a:solidFill>
              </a:rPr>
              <a:t>Respiration Pulmonaire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4296F49-87F2-5D80-AE61-F345C669F595}"/>
              </a:ext>
            </a:extLst>
          </p:cNvPr>
          <p:cNvSpPr txBox="1"/>
          <p:nvPr/>
        </p:nvSpPr>
        <p:spPr>
          <a:xfrm>
            <a:off x="3952240" y="3931920"/>
            <a:ext cx="1584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rgbClr val="FF0000"/>
                </a:solidFill>
              </a:rPr>
              <a:t>Air et le sang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EC166F4-3503-AF26-C534-5344D512451D}"/>
              </a:ext>
            </a:extLst>
          </p:cNvPr>
          <p:cNvSpPr txBox="1"/>
          <p:nvPr/>
        </p:nvSpPr>
        <p:spPr>
          <a:xfrm>
            <a:off x="5598160" y="3728720"/>
            <a:ext cx="11277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rgbClr val="FF0000"/>
                </a:solidFill>
              </a:rPr>
              <a:t>aérien</a:t>
            </a:r>
          </a:p>
        </p:txBody>
      </p:sp>
    </p:spTree>
    <p:extLst>
      <p:ext uri="{BB962C8B-B14F-4D97-AF65-F5344CB8AC3E}">
        <p14:creationId xmlns:p14="http://schemas.microsoft.com/office/powerpoint/2010/main" val="2984295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176981" y="147484"/>
            <a:ext cx="11887199" cy="652861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9298204" y="5419246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5F64CAC-13D7-467D-A4B4-34A14AD955D4}"/>
              </a:ext>
            </a:extLst>
          </p:cNvPr>
          <p:cNvGrpSpPr/>
          <p:nvPr/>
        </p:nvGrpSpPr>
        <p:grpSpPr>
          <a:xfrm>
            <a:off x="4840807" y="1759083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7E7F795A-B2DB-DE21-2292-42F55B54896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D04444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B97BCF3-D290-3B5D-4B9B-5C6794830C9D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E4444"/>
            </a:solidFill>
            <a:ln cap="flat">
              <a:solidFill>
                <a:srgbClr val="D04444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39BFE2A6-E996-8EBF-9E52-F656C164550B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D04444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2762EB59-F99F-ABE7-A0BD-F72F48D431CA}"/>
              </a:ext>
            </a:extLst>
          </p:cNvPr>
          <p:cNvSpPr/>
          <p:nvPr/>
        </p:nvSpPr>
        <p:spPr>
          <a:xfrm>
            <a:off x="5055748" y="4335274"/>
            <a:ext cx="4145509" cy="57815"/>
          </a:xfrm>
          <a:prstGeom prst="rect">
            <a:avLst/>
          </a:prstGeom>
          <a:solidFill>
            <a:srgbClr val="CE4444"/>
          </a:solidFill>
          <a:ln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2BB5E3B3-FDF3-25D5-3A40-87C63F041703}"/>
              </a:ext>
            </a:extLst>
          </p:cNvPr>
          <p:cNvSpPr/>
          <p:nvPr/>
        </p:nvSpPr>
        <p:spPr>
          <a:xfrm>
            <a:off x="4491548" y="2015872"/>
            <a:ext cx="867138" cy="384316"/>
          </a:xfrm>
          <a:prstGeom prst="rect">
            <a:avLst/>
          </a:prstGeom>
          <a:solidFill>
            <a:srgbClr val="CE4444"/>
          </a:solidFill>
          <a:ln w="25402"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D458E109-46D5-E952-4872-746F6C1C6415}"/>
              </a:ext>
            </a:extLst>
          </p:cNvPr>
          <p:cNvSpPr/>
          <p:nvPr/>
        </p:nvSpPr>
        <p:spPr>
          <a:xfrm>
            <a:off x="4568937" y="2021179"/>
            <a:ext cx="789749" cy="369332"/>
          </a:xfrm>
          <a:prstGeom prst="rect">
            <a:avLst/>
          </a:prstGeom>
          <a:noFill/>
          <a:ln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1A33C23E-B334-2FB8-53E7-D46FADE17328}"/>
              </a:ext>
            </a:extLst>
          </p:cNvPr>
          <p:cNvSpPr txBox="1"/>
          <p:nvPr/>
        </p:nvSpPr>
        <p:spPr>
          <a:xfrm>
            <a:off x="5790147" y="2368535"/>
            <a:ext cx="2758806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kern="0" noProof="0" dirty="0">
                <a:solidFill>
                  <a:srgbClr val="D0444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Pratique autonome et défis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9CEB9DC8-ECC8-0C14-875A-A672DCDA1A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542" y="1495441"/>
            <a:ext cx="3077099" cy="307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274" y="838200"/>
            <a:ext cx="559562" cy="5595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B94B2C-4D5D-41A7-97C1-53CD39E8F44B}"/>
              </a:ext>
            </a:extLst>
          </p:cNvPr>
          <p:cNvSpPr txBox="1"/>
          <p:nvPr/>
        </p:nvSpPr>
        <p:spPr>
          <a:xfrm>
            <a:off x="1106341" y="136972"/>
            <a:ext cx="9566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45 sur le livret.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Demandez de l'aide en cas de besoin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b="1" noProof="0" dirty="0">
              <a:solidFill>
                <a:schemeClr val="bg2">
                  <a:lumMod val="50000"/>
                </a:schemeClr>
              </a:solidFill>
              <a:sym typeface="Hammersmith One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76F9F81-1A44-C196-47FF-AAC3F642295E}"/>
              </a:ext>
            </a:extLst>
          </p:cNvPr>
          <p:cNvSpPr txBox="1"/>
          <p:nvPr/>
        </p:nvSpPr>
        <p:spPr>
          <a:xfrm>
            <a:off x="1106340" y="712778"/>
            <a:ext cx="95667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Circuler entre les rangs, cibler les élèves en difficultés, Insister sur le travail individuel.</a:t>
            </a:r>
            <a:endParaRPr lang="fr-FR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F54B0E-CF60-BE2C-6AFE-9A0966299E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604"/>
          <a:stretch>
            <a:fillRect/>
          </a:stretch>
        </p:blipFill>
        <p:spPr>
          <a:xfrm>
            <a:off x="3235903" y="1020555"/>
            <a:ext cx="5475885" cy="570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14253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761012" y="487315"/>
            <a:ext cx="9031173" cy="3719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080FA06-9997-AFEB-F25B-A7EDC09F805E}"/>
              </a:ext>
            </a:extLst>
          </p:cNvPr>
          <p:cNvSpPr txBox="1"/>
          <p:nvPr/>
        </p:nvSpPr>
        <p:spPr>
          <a:xfrm>
            <a:off x="1025996" y="216370"/>
            <a:ext cx="780337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399455D-E1D7-8EA6-3A40-030AC1D10C02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C9FD6F28-04C3-4250-EC06-6A5923DD7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9D4B6A0D-A1B7-B961-322A-3977D9696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F92D68B-1E61-825A-798F-9342B80B4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89" y="1635760"/>
            <a:ext cx="10810915" cy="361696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3706801-43C4-E452-D99F-77908548E524}"/>
              </a:ext>
            </a:extLst>
          </p:cNvPr>
          <p:cNvSpPr txBox="1"/>
          <p:nvPr/>
        </p:nvSpPr>
        <p:spPr>
          <a:xfrm>
            <a:off x="7731760" y="3952240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Entre l’air et les cellules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D201B5-F4B9-7204-B946-2558A5819260}"/>
              </a:ext>
            </a:extLst>
          </p:cNvPr>
          <p:cNvSpPr txBox="1"/>
          <p:nvPr/>
        </p:nvSpPr>
        <p:spPr>
          <a:xfrm>
            <a:off x="6156960" y="397256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Trachéen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1FC1B5-45E6-CAED-C036-53B8355978FB}"/>
              </a:ext>
            </a:extLst>
          </p:cNvPr>
          <p:cNvSpPr txBox="1"/>
          <p:nvPr/>
        </p:nvSpPr>
        <p:spPr>
          <a:xfrm>
            <a:off x="9906000" y="39624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Aérien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A7CB9865-A69B-B98E-38B7-3AEEC50413F0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11" name="Google Shape;251;p28">
              <a:extLst>
                <a:ext uri="{FF2B5EF4-FFF2-40B4-BE49-F238E27FC236}">
                  <a16:creationId xmlns:a16="http://schemas.microsoft.com/office/drawing/2014/main" id="{CB5FBDB4-EBBB-7C51-CBEF-80C4372A481C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3" name="Google Shape;252;p28">
              <a:extLst>
                <a:ext uri="{FF2B5EF4-FFF2-40B4-BE49-F238E27FC236}">
                  <a16:creationId xmlns:a16="http://schemas.microsoft.com/office/drawing/2014/main" id="{337A19D2-26D3-9B90-8574-F6D105D8213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Google Shape;995;p109">
            <a:extLst>
              <a:ext uri="{FF2B5EF4-FFF2-40B4-BE49-F238E27FC236}">
                <a16:creationId xmlns:a16="http://schemas.microsoft.com/office/drawing/2014/main" id="{819229A8-9578-180B-D154-1F149D3EEA87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18" name="Google Shape;996;p109">
            <a:extLst>
              <a:ext uri="{FF2B5EF4-FFF2-40B4-BE49-F238E27FC236}">
                <a16:creationId xmlns:a16="http://schemas.microsoft.com/office/drawing/2014/main" id="{2F4F69E2-8C71-F7DD-0184-85DCDD5217BC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9" name="Picture 11">
            <a:extLst>
              <a:ext uri="{FF2B5EF4-FFF2-40B4-BE49-F238E27FC236}">
                <a16:creationId xmlns:a16="http://schemas.microsoft.com/office/drawing/2014/main" id="{F10D8EBF-C22D-937F-FEC0-A65F45BDB8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id="{2E88E465-CEA8-67A3-DE6D-549067EFF24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16103E98-476B-7878-209D-D81956CDC9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B1A73FB4-4092-023B-E719-786112B754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EFF7F11-0A5D-2F0E-8ECB-DF153C1C816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00" b="4437"/>
          <a:stretch>
            <a:fillRect/>
          </a:stretch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86895E4-BCF3-3DBC-4AE9-3E86E9FB91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652" y="2617893"/>
            <a:ext cx="2404770" cy="1352683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E0ABF07E-376A-6552-FBE3-069EDAE7C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5847ABAA-5573-3D45-5CF1-26F5DA425C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2C33B00E-1B67-A330-1C65-FF506C1AC7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41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51402-FDD3-8AF9-1B41-9CC8D7441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73D7A39B-4C32-059F-96F7-254CC40A0802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E06065-0839-7FA2-D834-A41CFD641CD4}"/>
              </a:ext>
            </a:extLst>
          </p:cNvPr>
          <p:cNvSpPr txBox="1"/>
          <p:nvPr/>
        </p:nvSpPr>
        <p:spPr>
          <a:xfrm>
            <a:off x="1025996" y="216370"/>
            <a:ext cx="780337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8E7F01D-9CA4-3D51-3B7E-BA6A98671402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12" name="Picture 7">
              <a:extLst>
                <a:ext uri="{FF2B5EF4-FFF2-40B4-BE49-F238E27FC236}">
                  <a16:creationId xmlns:a16="http://schemas.microsoft.com/office/drawing/2014/main" id="{4BA3755E-8309-AB88-B539-5F14FCCA4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5A02ABE5-744B-7DFC-B5E8-DC262E3F6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167F161D-55DD-F6AC-BF1E-5FF4281FE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07" y="1330805"/>
            <a:ext cx="11314499" cy="410479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3354A2E-0573-060D-0FE3-86E8D8184391}"/>
              </a:ext>
            </a:extLst>
          </p:cNvPr>
          <p:cNvSpPr txBox="1"/>
          <p:nvPr/>
        </p:nvSpPr>
        <p:spPr>
          <a:xfrm>
            <a:off x="6258560" y="4104640"/>
            <a:ext cx="1605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Pulmonaire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D7DE96-8ED9-6960-27A7-EF0BC04C94BA}"/>
              </a:ext>
            </a:extLst>
          </p:cNvPr>
          <p:cNvSpPr txBox="1"/>
          <p:nvPr/>
        </p:nvSpPr>
        <p:spPr>
          <a:xfrm>
            <a:off x="8067040" y="4104640"/>
            <a:ext cx="1605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Entre l’air et le sang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6C77C0F-3741-BA05-06E9-C6DFC0C57535}"/>
              </a:ext>
            </a:extLst>
          </p:cNvPr>
          <p:cNvSpPr txBox="1"/>
          <p:nvPr/>
        </p:nvSpPr>
        <p:spPr>
          <a:xfrm>
            <a:off x="10058400" y="4094480"/>
            <a:ext cx="1605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Aérien</a:t>
            </a:r>
          </a:p>
        </p:txBody>
      </p:sp>
    </p:spTree>
    <p:extLst>
      <p:ext uri="{BB962C8B-B14F-4D97-AF65-F5344CB8AC3E}">
        <p14:creationId xmlns:p14="http://schemas.microsoft.com/office/powerpoint/2010/main" val="1458785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1C16F-93D4-F160-2750-BDB1283C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A8E7959D-686A-E6B8-EB6B-A2FE2F518461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4D12B9F-A00D-2B82-AB38-1496A504717A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12" name="Picture 7">
              <a:extLst>
                <a:ext uri="{FF2B5EF4-FFF2-40B4-BE49-F238E27FC236}">
                  <a16:creationId xmlns:a16="http://schemas.microsoft.com/office/drawing/2014/main" id="{CB03C21F-D59B-8839-0276-11B8DE2D1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5EDEB675-3AEE-86F6-D98D-564B83303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20872E0F-5002-1B16-1A92-3D23086DE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03" y="1574800"/>
            <a:ext cx="10840236" cy="354343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885B115-1172-507F-AF72-759FFA636556}"/>
              </a:ext>
            </a:extLst>
          </p:cNvPr>
          <p:cNvSpPr txBox="1"/>
          <p:nvPr/>
        </p:nvSpPr>
        <p:spPr>
          <a:xfrm>
            <a:off x="1025996" y="216370"/>
            <a:ext cx="780337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176E2F4-3474-69DA-4F92-EBFFBC3BB74B}"/>
              </a:ext>
            </a:extLst>
          </p:cNvPr>
          <p:cNvSpPr txBox="1"/>
          <p:nvPr/>
        </p:nvSpPr>
        <p:spPr>
          <a:xfrm>
            <a:off x="4653280" y="3799840"/>
            <a:ext cx="147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Branchies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C408A25-1819-9138-9BA5-5DAAEB4E3C4B}"/>
              </a:ext>
            </a:extLst>
          </p:cNvPr>
          <p:cNvSpPr txBox="1"/>
          <p:nvPr/>
        </p:nvSpPr>
        <p:spPr>
          <a:xfrm>
            <a:off x="6238240" y="3789680"/>
            <a:ext cx="153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Branchiale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7719C58-1797-17F6-C180-67DB36C95561}"/>
              </a:ext>
            </a:extLst>
          </p:cNvPr>
          <p:cNvSpPr txBox="1"/>
          <p:nvPr/>
        </p:nvSpPr>
        <p:spPr>
          <a:xfrm>
            <a:off x="7955280" y="3779520"/>
            <a:ext cx="147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Entre l’eau et le sang </a:t>
            </a:r>
          </a:p>
        </p:txBody>
      </p:sp>
    </p:spTree>
    <p:extLst>
      <p:ext uri="{BB962C8B-B14F-4D97-AF65-F5344CB8AC3E}">
        <p14:creationId xmlns:p14="http://schemas.microsoft.com/office/powerpoint/2010/main" val="2548204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275303" y="186813"/>
            <a:ext cx="11641393" cy="642046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9190049" y="5409992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F5393C6B-E109-A21B-1FE5-74E088A7634D}"/>
              </a:ext>
            </a:extLst>
          </p:cNvPr>
          <p:cNvGrpSpPr/>
          <p:nvPr/>
        </p:nvGrpSpPr>
        <p:grpSpPr>
          <a:xfrm>
            <a:off x="4965906" y="1777270"/>
            <a:ext cx="4659652" cy="2905447"/>
            <a:chOff x="1641585" y="1048972"/>
            <a:chExt cx="5867403" cy="3260732"/>
          </a:xfrm>
        </p:grpSpPr>
        <p:sp>
          <p:nvSpPr>
            <p:cNvPr id="6" name="Rectangle : coins arrondis 10">
              <a:extLst>
                <a:ext uri="{FF2B5EF4-FFF2-40B4-BE49-F238E27FC236}">
                  <a16:creationId xmlns:a16="http://schemas.microsoft.com/office/drawing/2014/main" id="{E7273679-81E2-2465-6DC2-93CA79B0E6F5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50EDBF7D-568D-6236-E857-CB3C9A829074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529EA53E-8D82-055E-C1B6-2A1A353B60E5}"/>
                </a:ext>
              </a:extLst>
            </p:cNvPr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8D13C722-305B-8612-0847-FFFADF6980EF}"/>
              </a:ext>
            </a:extLst>
          </p:cNvPr>
          <p:cNvSpPr/>
          <p:nvPr/>
        </p:nvSpPr>
        <p:spPr>
          <a:xfrm>
            <a:off x="5180847" y="4353461"/>
            <a:ext cx="4145509" cy="57815"/>
          </a:xfrm>
          <a:prstGeom prst="rect">
            <a:avLst/>
          </a:prstGeom>
          <a:solidFill>
            <a:srgbClr val="A98FC3"/>
          </a:solidFill>
          <a:ln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46996676-2724-C1BE-DB87-C0FB86461F62}"/>
              </a:ext>
            </a:extLst>
          </p:cNvPr>
          <p:cNvSpPr/>
          <p:nvPr/>
        </p:nvSpPr>
        <p:spPr>
          <a:xfrm>
            <a:off x="4616647" y="2034059"/>
            <a:ext cx="867138" cy="384316"/>
          </a:xfrm>
          <a:prstGeom prst="rect">
            <a:avLst/>
          </a:prstGeom>
          <a:solidFill>
            <a:srgbClr val="A98FC3"/>
          </a:solidFill>
          <a:ln w="25402"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25557640-5717-A08A-3E05-589A21EA2E88}"/>
              </a:ext>
            </a:extLst>
          </p:cNvPr>
          <p:cNvSpPr/>
          <p:nvPr/>
        </p:nvSpPr>
        <p:spPr>
          <a:xfrm>
            <a:off x="4694036" y="2039366"/>
            <a:ext cx="789749" cy="369332"/>
          </a:xfrm>
          <a:prstGeom prst="rect">
            <a:avLst/>
          </a:prstGeom>
          <a:noFill/>
          <a:ln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B2FF636F-4790-5FB6-827E-E6F3377BFFB5}"/>
              </a:ext>
            </a:extLst>
          </p:cNvPr>
          <p:cNvSpPr txBox="1"/>
          <p:nvPr/>
        </p:nvSpPr>
        <p:spPr>
          <a:xfrm>
            <a:off x="5896198" y="2504539"/>
            <a:ext cx="2900561" cy="15279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kern="0" noProof="0" dirty="0">
                <a:solidFill>
                  <a:srgbClr val="A98F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Clôture de la séance</a:t>
            </a:r>
          </a:p>
        </p:txBody>
      </p:sp>
      <p:pic>
        <p:nvPicPr>
          <p:cNvPr id="14" name="Picture 2" descr="Image générée">
            <a:extLst>
              <a:ext uri="{FF2B5EF4-FFF2-40B4-BE49-F238E27FC236}">
                <a16:creationId xmlns:a16="http://schemas.microsoft.com/office/drawing/2014/main" id="{B119399D-6FEF-1523-1EFB-C5D6461F4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128" y="1794133"/>
            <a:ext cx="2888584" cy="288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accompagne les élèves à faire un retour sur les moments forts de la séance.</a:t>
            </a:r>
            <a:endParaRPr lang="fr-FR" sz="1400" i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856212" y="25002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20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Avant de finir, faisons un petit résumé ensemble ! Alors, qui peut me rappeler ce qu’on a appris?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A18D137A-2EA0-9A57-1732-61052DA3CDF7}"/>
              </a:ext>
            </a:extLst>
          </p:cNvPr>
          <p:cNvSpPr/>
          <p:nvPr/>
        </p:nvSpPr>
        <p:spPr>
          <a:xfrm>
            <a:off x="1410344" y="1351012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0" name="ZoneTexte 3">
            <a:extLst>
              <a:ext uri="{FF2B5EF4-FFF2-40B4-BE49-F238E27FC236}">
                <a16:creationId xmlns:a16="http://schemas.microsoft.com/office/drawing/2014/main" id="{82D84B53-AA54-0191-BA59-89656FBCD2E4}"/>
              </a:ext>
            </a:extLst>
          </p:cNvPr>
          <p:cNvSpPr txBox="1"/>
          <p:nvPr/>
        </p:nvSpPr>
        <p:spPr>
          <a:xfrm>
            <a:off x="2014102" y="1333080"/>
            <a:ext cx="921052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sz="2800" dirty="0"/>
              <a:t> Établir le lien entre l'organe respiratoire d'un animal et son milieu de respiration. </a:t>
            </a:r>
          </a:p>
        </p:txBody>
      </p:sp>
      <p:pic>
        <p:nvPicPr>
          <p:cNvPr id="11" name="Image 23">
            <a:extLst>
              <a:ext uri="{FF2B5EF4-FFF2-40B4-BE49-F238E27FC236}">
                <a16:creationId xmlns:a16="http://schemas.microsoft.com/office/drawing/2014/main" id="{BC4C4229-D158-77DD-232E-0B4F78CB9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05" y="1067735"/>
            <a:ext cx="805544" cy="805544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B2F4344-85A2-500F-37EF-9113B24B4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5918" y="2225040"/>
            <a:ext cx="4796701" cy="422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CD42A-BE36-9FC3-769F-07A910E7A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7AC44B1F-D5A6-6F8E-35EB-25960A421599}"/>
              </a:ext>
            </a:extLst>
          </p:cNvPr>
          <p:cNvSpPr txBox="1"/>
          <p:nvPr/>
        </p:nvSpPr>
        <p:spPr>
          <a:xfrm>
            <a:off x="954405" y="33463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867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 établir la relation entre l’organe respiratoire de l’animal, son mode respiratoire , le type des échanges et son milieu de respiration, je suis les étapes suivantes: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06531BA3-617B-E7D2-613F-C55122A12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00C09C8-9D38-DB1D-B00D-49537F927BA4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6B207D-E12B-530E-7D92-70D227848AA5}"/>
              </a:ext>
            </a:extLst>
          </p:cNvPr>
          <p:cNvSpPr txBox="1"/>
          <p:nvPr/>
        </p:nvSpPr>
        <p:spPr>
          <a:xfrm>
            <a:off x="6756400" y="3063750"/>
            <a:ext cx="42265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mode respiratoire.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type des échanges de gaz respiratoires.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milieu de respiration.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0838DE5-0516-FF9F-5DC7-690241204725}"/>
              </a:ext>
            </a:extLst>
          </p:cNvPr>
          <p:cNvSpPr txBox="1"/>
          <p:nvPr/>
        </p:nvSpPr>
        <p:spPr>
          <a:xfrm>
            <a:off x="147582" y="3509575"/>
            <a:ext cx="41168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l’organe de respiration de  l’animal</a:t>
            </a:r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lang="fr-FR" dirty="0"/>
          </a:p>
        </p:txBody>
      </p:sp>
      <p:sp>
        <p:nvSpPr>
          <p:cNvPr id="4" name="Flèche : double flèche horizontale 3">
            <a:extLst>
              <a:ext uri="{FF2B5EF4-FFF2-40B4-BE49-F238E27FC236}">
                <a16:creationId xmlns:a16="http://schemas.microsoft.com/office/drawing/2014/main" id="{7984F377-BF0B-DAA6-C79B-8E0BB752B7EE}"/>
              </a:ext>
            </a:extLst>
          </p:cNvPr>
          <p:cNvSpPr/>
          <p:nvPr/>
        </p:nvSpPr>
        <p:spPr>
          <a:xfrm>
            <a:off x="4584782" y="3676748"/>
            <a:ext cx="1851250" cy="61976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0FAF8A1-1949-CF4D-1362-8138D2AAE3DB}"/>
              </a:ext>
            </a:extLst>
          </p:cNvPr>
          <p:cNvSpPr txBox="1"/>
          <p:nvPr/>
        </p:nvSpPr>
        <p:spPr>
          <a:xfrm>
            <a:off x="556014" y="1553031"/>
            <a:ext cx="37084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i="1" dirty="0"/>
              <a:t>1ère étape: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1ED6641-6B93-55C4-8BCA-CF3D9B08B907}"/>
              </a:ext>
            </a:extLst>
          </p:cNvPr>
          <p:cNvSpPr txBox="1"/>
          <p:nvPr/>
        </p:nvSpPr>
        <p:spPr>
          <a:xfrm>
            <a:off x="7122160" y="1508018"/>
            <a:ext cx="400304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i="1" dirty="0"/>
              <a:t>2ème étape: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92963AE-3486-0329-D8E7-FC5C75DE44E0}"/>
              </a:ext>
            </a:extLst>
          </p:cNvPr>
          <p:cNvSpPr txBox="1"/>
          <p:nvPr/>
        </p:nvSpPr>
        <p:spPr>
          <a:xfrm>
            <a:off x="556014" y="2499316"/>
            <a:ext cx="370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/>
              <a:t>J’identifie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0CECA5-444C-F8EF-C661-A7F5BD94097E}"/>
              </a:ext>
            </a:extLst>
          </p:cNvPr>
          <p:cNvSpPr txBox="1"/>
          <p:nvPr/>
        </p:nvSpPr>
        <p:spPr>
          <a:xfrm>
            <a:off x="7122160" y="2328653"/>
            <a:ext cx="400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/>
              <a:t>Je déduis  :</a:t>
            </a:r>
          </a:p>
        </p:txBody>
      </p:sp>
    </p:spTree>
    <p:extLst>
      <p:ext uri="{BB962C8B-B14F-4D97-AF65-F5344CB8AC3E}">
        <p14:creationId xmlns:p14="http://schemas.microsoft.com/office/powerpoint/2010/main" val="1779993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2A2F7-A127-79A6-1FBC-996A6008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F09585-DAEC-99D9-1383-8C0CAE3B56D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noProof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9D29D1-33A0-F4D5-7BC5-85FA1BCFBE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noProof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Google Shape;2000;p176">
            <a:extLst>
              <a:ext uri="{FF2B5EF4-FFF2-40B4-BE49-F238E27FC236}">
                <a16:creationId xmlns:a16="http://schemas.microsoft.com/office/drawing/2014/main" id="{3CE84197-8550-38EB-5788-01416BBC64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15761" y="96831"/>
            <a:ext cx="7620804" cy="35320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fr-FR" sz="1867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on termine par cette carte lexicale.</a:t>
            </a:r>
          </a:p>
        </p:txBody>
      </p:sp>
      <p:grpSp>
        <p:nvGrpSpPr>
          <p:cNvPr id="10" name="Google Shape;2004;p176">
            <a:extLst>
              <a:ext uri="{FF2B5EF4-FFF2-40B4-BE49-F238E27FC236}">
                <a16:creationId xmlns:a16="http://schemas.microsoft.com/office/drawing/2014/main" id="{517EC03A-5F50-A15A-DD2B-A7332603A652}"/>
              </a:ext>
            </a:extLst>
          </p:cNvPr>
          <p:cNvGrpSpPr/>
          <p:nvPr/>
        </p:nvGrpSpPr>
        <p:grpSpPr>
          <a:xfrm>
            <a:off x="378372" y="1263731"/>
            <a:ext cx="11465736" cy="5152484"/>
            <a:chOff x="279385" y="1039998"/>
            <a:chExt cx="8608114" cy="3864364"/>
          </a:xfrm>
        </p:grpSpPr>
        <p:sp>
          <p:nvSpPr>
            <p:cNvPr id="11" name="Google Shape;2005;p176">
              <a:extLst>
                <a:ext uri="{FF2B5EF4-FFF2-40B4-BE49-F238E27FC236}">
                  <a16:creationId xmlns:a16="http://schemas.microsoft.com/office/drawing/2014/main" id="{515B2D7E-A000-12D9-549A-A9369A4345FA}"/>
                </a:ext>
              </a:extLst>
            </p:cNvPr>
            <p:cNvSpPr/>
            <p:nvPr/>
          </p:nvSpPr>
          <p:spPr>
            <a:xfrm>
              <a:off x="324921" y="1441550"/>
              <a:ext cx="8562578" cy="33986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Google Shape;2006;p176">
              <a:extLst>
                <a:ext uri="{FF2B5EF4-FFF2-40B4-BE49-F238E27FC236}">
                  <a16:creationId xmlns:a16="http://schemas.microsoft.com/office/drawing/2014/main" id="{1EDC52B9-6636-608C-9E99-B0C94BCCA5F8}"/>
                </a:ext>
              </a:extLst>
            </p:cNvPr>
            <p:cNvSpPr/>
            <p:nvPr/>
          </p:nvSpPr>
          <p:spPr>
            <a:xfrm>
              <a:off x="3472891" y="2090675"/>
              <a:ext cx="2027023" cy="128744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endParaRPr lang="fr-FR" sz="2200" b="1" dirty="0"/>
            </a:p>
          </p:txBody>
        </p:sp>
        <p:sp>
          <p:nvSpPr>
            <p:cNvPr id="13" name="Google Shape;2007;p176">
              <a:extLst>
                <a:ext uri="{FF2B5EF4-FFF2-40B4-BE49-F238E27FC236}">
                  <a16:creationId xmlns:a16="http://schemas.microsoft.com/office/drawing/2014/main" id="{A88638D1-0117-440F-F5A3-3D2C880BB20F}"/>
                </a:ext>
              </a:extLst>
            </p:cNvPr>
            <p:cNvSpPr/>
            <p:nvPr/>
          </p:nvSpPr>
          <p:spPr>
            <a:xfrm>
              <a:off x="480516" y="2096646"/>
              <a:ext cx="2126254" cy="883534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Google Shape;2008;p176">
              <a:extLst>
                <a:ext uri="{FF2B5EF4-FFF2-40B4-BE49-F238E27FC236}">
                  <a16:creationId xmlns:a16="http://schemas.microsoft.com/office/drawing/2014/main" id="{F24B657B-A153-5014-FD22-78DE095C3277}"/>
                </a:ext>
              </a:extLst>
            </p:cNvPr>
            <p:cNvSpPr txBox="1"/>
            <p:nvPr/>
          </p:nvSpPr>
          <p:spPr>
            <a:xfrm>
              <a:off x="3627285" y="1722686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54AFE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24" name="Google Shape;2009;p176">
              <a:extLst>
                <a:ext uri="{FF2B5EF4-FFF2-40B4-BE49-F238E27FC236}">
                  <a16:creationId xmlns:a16="http://schemas.microsoft.com/office/drawing/2014/main" id="{F6A9FC48-6533-6B59-2389-D6B83DB6761B}"/>
                </a:ext>
              </a:extLst>
            </p:cNvPr>
            <p:cNvSpPr txBox="1"/>
            <p:nvPr/>
          </p:nvSpPr>
          <p:spPr>
            <a:xfrm>
              <a:off x="586851" y="1848990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25" name="Google Shape;2010;p176">
              <a:extLst>
                <a:ext uri="{FF2B5EF4-FFF2-40B4-BE49-F238E27FC236}">
                  <a16:creationId xmlns:a16="http://schemas.microsoft.com/office/drawing/2014/main" id="{845532FD-3B1C-7FF9-C92E-6A714278CC5C}"/>
                </a:ext>
              </a:extLst>
            </p:cNvPr>
            <p:cNvSpPr/>
            <p:nvPr/>
          </p:nvSpPr>
          <p:spPr>
            <a:xfrm>
              <a:off x="6446463" y="1515824"/>
              <a:ext cx="2040393" cy="953816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Google Shape;2011;p176">
              <a:extLst>
                <a:ext uri="{FF2B5EF4-FFF2-40B4-BE49-F238E27FC236}">
                  <a16:creationId xmlns:a16="http://schemas.microsoft.com/office/drawing/2014/main" id="{588F9C4D-3F77-3B4D-BBCC-200AF0B7DCF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27" name="Google Shape;2012;p176">
              <a:extLst>
                <a:ext uri="{FF2B5EF4-FFF2-40B4-BE49-F238E27FC236}">
                  <a16:creationId xmlns:a16="http://schemas.microsoft.com/office/drawing/2014/main" id="{0F142F07-76D1-C674-FFB9-8C3B3FFCA1E6}"/>
                </a:ext>
              </a:extLst>
            </p:cNvPr>
            <p:cNvSpPr/>
            <p:nvPr/>
          </p:nvSpPr>
          <p:spPr>
            <a:xfrm>
              <a:off x="645868" y="3995013"/>
              <a:ext cx="3750693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Google Shape;2013;p176">
              <a:extLst>
                <a:ext uri="{FF2B5EF4-FFF2-40B4-BE49-F238E27FC236}">
                  <a16:creationId xmlns:a16="http://schemas.microsoft.com/office/drawing/2014/main" id="{0EC74FB1-6CB4-6E28-56B1-58AF473F71CD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29" name="Google Shape;2015;p176">
              <a:extLst>
                <a:ext uri="{FF2B5EF4-FFF2-40B4-BE49-F238E27FC236}">
                  <a16:creationId xmlns:a16="http://schemas.microsoft.com/office/drawing/2014/main" id="{6F28A608-6CD6-C053-EA93-7265147129A4}"/>
                </a:ext>
              </a:extLst>
            </p:cNvPr>
            <p:cNvSpPr txBox="1"/>
            <p:nvPr/>
          </p:nvSpPr>
          <p:spPr>
            <a:xfrm>
              <a:off x="464376" y="2274596"/>
              <a:ext cx="2227542" cy="4385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186265" indent="-194724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i="1" kern="0" dirty="0">
                  <a:solidFill>
                    <a:srgbClr val="000000"/>
                  </a:solidFill>
                </a:rPr>
                <a:t>Organe de respiration</a:t>
              </a:r>
            </a:p>
            <a:p>
              <a:pPr marL="186265" indent="-194724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i="1" kern="0" dirty="0">
                  <a:solidFill>
                    <a:srgbClr val="000000"/>
                  </a:solidFill>
                </a:rPr>
                <a:t>Milieu de respiration </a:t>
              </a:r>
            </a:p>
          </p:txBody>
        </p:sp>
        <p:sp>
          <p:nvSpPr>
            <p:cNvPr id="30" name="Google Shape;2016;p176">
              <a:extLst>
                <a:ext uri="{FF2B5EF4-FFF2-40B4-BE49-F238E27FC236}">
                  <a16:creationId xmlns:a16="http://schemas.microsoft.com/office/drawing/2014/main" id="{CB9F0762-26E9-C4DB-55C3-1BF94C195335}"/>
                </a:ext>
              </a:extLst>
            </p:cNvPr>
            <p:cNvSpPr txBox="1"/>
            <p:nvPr/>
          </p:nvSpPr>
          <p:spPr>
            <a:xfrm>
              <a:off x="6507542" y="1816605"/>
              <a:ext cx="1947013" cy="4385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noProof="0" dirty="0"/>
                <a:t>Etablir le lien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dirty="0"/>
                <a:t>Compléter </a:t>
              </a:r>
            </a:p>
          </p:txBody>
        </p:sp>
        <p:sp>
          <p:nvSpPr>
            <p:cNvPr id="31" name="Google Shape;2017;p176">
              <a:extLst>
                <a:ext uri="{FF2B5EF4-FFF2-40B4-BE49-F238E27FC236}">
                  <a16:creationId xmlns:a16="http://schemas.microsoft.com/office/drawing/2014/main" id="{C02B5997-19E3-61A3-620E-54335FF0F114}"/>
                </a:ext>
              </a:extLst>
            </p:cNvPr>
            <p:cNvSpPr/>
            <p:nvPr/>
          </p:nvSpPr>
          <p:spPr>
            <a:xfrm>
              <a:off x="6364535" y="2671174"/>
              <a:ext cx="2463781" cy="98718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Google Shape;2018;p176">
              <a:extLst>
                <a:ext uri="{FF2B5EF4-FFF2-40B4-BE49-F238E27FC236}">
                  <a16:creationId xmlns:a16="http://schemas.microsoft.com/office/drawing/2014/main" id="{A2277BA5-12D6-CB00-50AF-E66E41746E0F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33" name="Google Shape;2019;p176">
              <a:extLst>
                <a:ext uri="{FF2B5EF4-FFF2-40B4-BE49-F238E27FC236}">
                  <a16:creationId xmlns:a16="http://schemas.microsoft.com/office/drawing/2014/main" id="{2DFF9117-2DD9-BA12-E9FE-8E059F62D931}"/>
                </a:ext>
              </a:extLst>
            </p:cNvPr>
            <p:cNvSpPr txBox="1"/>
            <p:nvPr/>
          </p:nvSpPr>
          <p:spPr>
            <a:xfrm>
              <a:off x="6364535" y="2767234"/>
              <a:ext cx="2303597" cy="99254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kern="0" dirty="0">
                  <a:solidFill>
                    <a:srgbClr val="000000"/>
                  </a:solidFill>
                </a:rPr>
                <a:t>Respiration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kern="0" dirty="0">
                  <a:solidFill>
                    <a:srgbClr val="000000"/>
                  </a:solidFill>
                </a:rPr>
                <a:t>poumon – branchies - Trachée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kern="0" dirty="0">
                  <a:solidFill>
                    <a:srgbClr val="000000"/>
                  </a:solidFill>
                </a:rPr>
                <a:t>Aquatique – aérien  - mixte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1600" b="1" kern="0" dirty="0">
                  <a:solidFill>
                    <a:srgbClr val="000000"/>
                  </a:solidFill>
                </a:rPr>
                <a:t>Peau – téguments </a:t>
              </a:r>
            </a:p>
            <a:p>
              <a:pPr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600" b="1" kern="0" dirty="0">
                <a:solidFill>
                  <a:srgbClr val="000000"/>
                </a:solidFill>
              </a:endParaRPr>
            </a:p>
          </p:txBody>
        </p:sp>
        <p:sp>
          <p:nvSpPr>
            <p:cNvPr id="34" name="Google Shape;2022;p176">
              <a:extLst>
                <a:ext uri="{FF2B5EF4-FFF2-40B4-BE49-F238E27FC236}">
                  <a16:creationId xmlns:a16="http://schemas.microsoft.com/office/drawing/2014/main" id="{F67666CD-1432-211F-8D55-38E4B16AD78F}"/>
                </a:ext>
              </a:extLst>
            </p:cNvPr>
            <p:cNvSpPr txBox="1"/>
            <p:nvPr/>
          </p:nvSpPr>
          <p:spPr>
            <a:xfrm>
              <a:off x="645867" y="4063749"/>
              <a:ext cx="3018424" cy="80787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186265" indent="-194724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i="1" kern="0" noProof="0" dirty="0">
                  <a:solidFill>
                    <a:srgbClr val="000000"/>
                  </a:solidFill>
                </a:rPr>
                <a:t>………..a des poumons donc il a ………………</a:t>
              </a:r>
            </a:p>
            <a:p>
              <a:pPr marL="186265" indent="-194724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i="1" kern="0" dirty="0">
                  <a:solidFill>
                    <a:srgbClr val="000000"/>
                  </a:solidFill>
                </a:rPr>
                <a:t>………..a des branchies  donc il a ………………</a:t>
              </a:r>
            </a:p>
            <a:p>
              <a:pPr marL="186265" marR="0" lvl="0" indent="-194724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………..a des trachées donc il a ………………</a:t>
              </a:r>
            </a:p>
            <a:p>
              <a:pPr marL="186265" indent="-194724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i="1" kern="0" dirty="0">
                  <a:solidFill>
                    <a:srgbClr val="000000"/>
                  </a:solidFill>
                </a:rPr>
                <a:t>.</a:t>
              </a:r>
            </a:p>
          </p:txBody>
        </p:sp>
        <p:cxnSp>
          <p:nvCxnSpPr>
            <p:cNvPr id="35" name="Google Shape;2023;p176">
              <a:extLst>
                <a:ext uri="{FF2B5EF4-FFF2-40B4-BE49-F238E27FC236}">
                  <a16:creationId xmlns:a16="http://schemas.microsoft.com/office/drawing/2014/main" id="{C729895B-DFC1-9A98-4A76-1F0712F21E6E}"/>
                </a:ext>
              </a:extLst>
            </p:cNvPr>
            <p:cNvCxnSpPr>
              <a:cxnSpLocks/>
              <a:stCxn id="12" idx="2"/>
              <a:endCxn id="27" idx="0"/>
            </p:cNvCxnSpPr>
            <p:nvPr/>
          </p:nvCxnSpPr>
          <p:spPr>
            <a:xfrm rot="5400000">
              <a:off x="3195364" y="2703973"/>
              <a:ext cx="616891" cy="1965188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36" name="Google Shape;2024;p176">
              <a:extLst>
                <a:ext uri="{FF2B5EF4-FFF2-40B4-BE49-F238E27FC236}">
                  <a16:creationId xmlns:a16="http://schemas.microsoft.com/office/drawing/2014/main" id="{E6D7A2E2-C398-7966-5CF3-BD21A83E2A26}"/>
                </a:ext>
              </a:extLst>
            </p:cNvPr>
            <p:cNvSpPr/>
            <p:nvPr/>
          </p:nvSpPr>
          <p:spPr>
            <a:xfrm>
              <a:off x="6467553" y="3697635"/>
              <a:ext cx="2027023" cy="822761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Google Shape;2025;p176">
              <a:extLst>
                <a:ext uri="{FF2B5EF4-FFF2-40B4-BE49-F238E27FC236}">
                  <a16:creationId xmlns:a16="http://schemas.microsoft.com/office/drawing/2014/main" id="{F2CDB572-A32E-29AA-44D5-A9FB070BB556}"/>
                </a:ext>
              </a:extLst>
            </p:cNvPr>
            <p:cNvSpPr txBox="1"/>
            <p:nvPr/>
          </p:nvSpPr>
          <p:spPr>
            <a:xfrm>
              <a:off x="6536310" y="3964135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Mots pour décrire</a:t>
              </a:r>
            </a:p>
          </p:txBody>
        </p:sp>
        <p:sp>
          <p:nvSpPr>
            <p:cNvPr id="38" name="Google Shape;2026;p176">
              <a:extLst>
                <a:ext uri="{FF2B5EF4-FFF2-40B4-BE49-F238E27FC236}">
                  <a16:creationId xmlns:a16="http://schemas.microsoft.com/office/drawing/2014/main" id="{687246A2-EEE0-60B2-2F00-432AB4181982}"/>
                </a:ext>
              </a:extLst>
            </p:cNvPr>
            <p:cNvSpPr txBox="1"/>
            <p:nvPr/>
          </p:nvSpPr>
          <p:spPr>
            <a:xfrm>
              <a:off x="6658284" y="4096487"/>
              <a:ext cx="1859176" cy="80787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noProof="0" dirty="0">
                  <a:solidFill>
                    <a:srgbClr val="000000"/>
                  </a:solidFill>
                </a:rPr>
                <a:t>pulmonaire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</a:rPr>
                <a:t>Trachéenne 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noProof="0" dirty="0">
                  <a:solidFill>
                    <a:srgbClr val="000000"/>
                  </a:solidFill>
                </a:rPr>
                <a:t>Branchiale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</a:rPr>
                <a:t>Tégumentaire/ cutanée</a:t>
              </a:r>
              <a:endParaRPr lang="fr-FR" sz="1600" b="1" kern="0" noProof="0" dirty="0">
                <a:solidFill>
                  <a:srgbClr val="000000"/>
                </a:solidFill>
              </a:endParaRPr>
            </a:p>
          </p:txBody>
        </p:sp>
        <p:cxnSp>
          <p:nvCxnSpPr>
            <p:cNvPr id="39" name="Google Shape;2027;p176">
              <a:extLst>
                <a:ext uri="{FF2B5EF4-FFF2-40B4-BE49-F238E27FC236}">
                  <a16:creationId xmlns:a16="http://schemas.microsoft.com/office/drawing/2014/main" id="{A1CC757C-2C59-F11D-EAE8-D8C7C1C10BCF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>
              <a:off x="5499914" y="2734399"/>
              <a:ext cx="960011" cy="1308208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40" name="Google Shape;2028;p176">
              <a:extLst>
                <a:ext uri="{FF2B5EF4-FFF2-40B4-BE49-F238E27FC236}">
                  <a16:creationId xmlns:a16="http://schemas.microsoft.com/office/drawing/2014/main" id="{7AD4A3D9-F3F6-E459-A51D-77C7E60824BC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chemeClr val="accent4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  <a:endParaRPr lang="fr-FR" sz="1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Google Shape;2031;p176">
              <a:extLst>
                <a:ext uri="{FF2B5EF4-FFF2-40B4-BE49-F238E27FC236}">
                  <a16:creationId xmlns:a16="http://schemas.microsoft.com/office/drawing/2014/main" id="{30A3F6D0-FEAF-8252-E63B-515888D14042}"/>
                </a:ext>
              </a:extLst>
            </p:cNvPr>
            <p:cNvSpPr txBox="1"/>
            <p:nvPr/>
          </p:nvSpPr>
          <p:spPr>
            <a:xfrm>
              <a:off x="7150964" y="1108892"/>
              <a:ext cx="859334" cy="23853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467" b="1" i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Je retiens</a:t>
              </a:r>
            </a:p>
          </p:txBody>
        </p:sp>
        <p:cxnSp>
          <p:nvCxnSpPr>
            <p:cNvPr id="44" name="Google Shape;2027;p176">
              <a:extLst>
                <a:ext uri="{FF2B5EF4-FFF2-40B4-BE49-F238E27FC236}">
                  <a16:creationId xmlns:a16="http://schemas.microsoft.com/office/drawing/2014/main" id="{8205CB9C-E33C-EE28-63B1-6E879610DEA9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79183" y="2112856"/>
              <a:ext cx="812104" cy="410631"/>
            </a:xfrm>
            <a:prstGeom prst="bentConnector3">
              <a:avLst>
                <a:gd name="adj1" fmla="val 99261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92B48D5-D09B-FAE0-1CD6-2B517895FC40}"/>
              </a:ext>
            </a:extLst>
          </p:cNvPr>
          <p:cNvCxnSpPr/>
          <p:nvPr/>
        </p:nvCxnSpPr>
        <p:spPr>
          <a:xfrm>
            <a:off x="7971302" y="3522931"/>
            <a:ext cx="546949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6CFF554-011B-45E4-CFD2-11FD1629D70D}"/>
              </a:ext>
            </a:extLst>
          </p:cNvPr>
          <p:cNvCxnSpPr>
            <a:cxnSpLocks/>
          </p:cNvCxnSpPr>
          <p:nvPr/>
        </p:nvCxnSpPr>
        <p:spPr>
          <a:xfrm>
            <a:off x="3485887" y="3452248"/>
            <a:ext cx="1157019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865024CF-7B56-07CB-EB8B-210B7FCD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0174" y="113434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BC65518E-82FB-DD8E-B3A3-2933B3BB9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AB8956E-6AF0-D025-3C68-FB0E0521584A}"/>
              </a:ext>
            </a:extLst>
          </p:cNvPr>
          <p:cNvSpPr txBox="1"/>
          <p:nvPr/>
        </p:nvSpPr>
        <p:spPr>
          <a:xfrm>
            <a:off x="771889" y="43069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800" i="1" noProof="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FC01C8-A8AD-2A5E-42B0-81D6FEC4945E}"/>
              </a:ext>
            </a:extLst>
          </p:cNvPr>
          <p:cNvSpPr txBox="1"/>
          <p:nvPr/>
        </p:nvSpPr>
        <p:spPr>
          <a:xfrm>
            <a:off x="4602480" y="2931924"/>
            <a:ext cx="2529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857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rgbClr val="000000"/>
                </a:solidFill>
              </a:rPr>
              <a:t>Établir le lien entre l'organe respiratoire d'un animal et son milieu de respiration</a:t>
            </a:r>
          </a:p>
        </p:txBody>
      </p:sp>
    </p:spTree>
    <p:extLst>
      <p:ext uri="{BB962C8B-B14F-4D97-AF65-F5344CB8AC3E}">
        <p14:creationId xmlns:p14="http://schemas.microsoft.com/office/powerpoint/2010/main" val="3578407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596959" y="164445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5377079" y="1941876"/>
            <a:ext cx="4285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127322" y="138896"/>
            <a:ext cx="11968222" cy="660914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9398643" y="5439688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7" name="Group 14">
            <a:extLst>
              <a:ext uri="{FF2B5EF4-FFF2-40B4-BE49-F238E27FC236}">
                <a16:creationId xmlns:a16="http://schemas.microsoft.com/office/drawing/2014/main" id="{0C55C71A-7792-DECD-66FB-544CA8F3B063}"/>
              </a:ext>
            </a:extLst>
          </p:cNvPr>
          <p:cNvGrpSpPr/>
          <p:nvPr/>
        </p:nvGrpSpPr>
        <p:grpSpPr>
          <a:xfrm>
            <a:off x="5140645" y="1940770"/>
            <a:ext cx="4659652" cy="2905447"/>
            <a:chOff x="1641585" y="1048972"/>
            <a:chExt cx="5867403" cy="3260732"/>
          </a:xfrm>
        </p:grpSpPr>
        <p:sp>
          <p:nvSpPr>
            <p:cNvPr id="8" name="Rectangle : coins arrondis 10">
              <a:extLst>
                <a:ext uri="{FF2B5EF4-FFF2-40B4-BE49-F238E27FC236}">
                  <a16:creationId xmlns:a16="http://schemas.microsoft.com/office/drawing/2014/main" id="{A6AC923C-4DEF-4937-8499-88931C60CE79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54AFE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5FFE3741-A747-835D-0CE9-EAF6727BF78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>
              <a:solidFill>
                <a:srgbClr val="54AFE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B5D7422B-7039-461E-81D0-F3E7A5FBAA0E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54AFE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" name="Rectangle 20">
            <a:extLst>
              <a:ext uri="{FF2B5EF4-FFF2-40B4-BE49-F238E27FC236}">
                <a16:creationId xmlns:a16="http://schemas.microsoft.com/office/drawing/2014/main" id="{0EABD866-6809-526B-1044-FDCBBB59C4E2}"/>
              </a:ext>
            </a:extLst>
          </p:cNvPr>
          <p:cNvSpPr/>
          <p:nvPr/>
        </p:nvSpPr>
        <p:spPr>
          <a:xfrm>
            <a:off x="5355586" y="4516961"/>
            <a:ext cx="4145509" cy="57815"/>
          </a:xfrm>
          <a:prstGeom prst="rect">
            <a:avLst/>
          </a:prstGeom>
          <a:solidFill>
            <a:srgbClr val="54AFE9"/>
          </a:solidFill>
          <a:ln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9A5D13A3-17E5-857D-B5B3-B97D3606BC91}"/>
              </a:ext>
            </a:extLst>
          </p:cNvPr>
          <p:cNvSpPr/>
          <p:nvPr/>
        </p:nvSpPr>
        <p:spPr>
          <a:xfrm>
            <a:off x="4791386" y="2197559"/>
            <a:ext cx="867138" cy="384316"/>
          </a:xfrm>
          <a:prstGeom prst="rect">
            <a:avLst/>
          </a:prstGeom>
          <a:solidFill>
            <a:srgbClr val="54AFE9"/>
          </a:solidFill>
          <a:ln w="25402"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C515C9DA-D9D5-2DDB-C628-38EDC3CD6185}"/>
              </a:ext>
            </a:extLst>
          </p:cNvPr>
          <p:cNvSpPr/>
          <p:nvPr/>
        </p:nvSpPr>
        <p:spPr>
          <a:xfrm>
            <a:off x="4851154" y="2205051"/>
            <a:ext cx="789749" cy="369332"/>
          </a:xfrm>
          <a:prstGeom prst="rect">
            <a:avLst/>
          </a:prstGeom>
          <a:noFill/>
          <a:ln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328A692F-A852-BD10-C4FC-BE9B70954EAF}"/>
              </a:ext>
            </a:extLst>
          </p:cNvPr>
          <p:cNvSpPr txBox="1"/>
          <p:nvPr/>
        </p:nvSpPr>
        <p:spPr>
          <a:xfrm>
            <a:off x="5982105" y="2693659"/>
            <a:ext cx="3153240" cy="13751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54AFE9"/>
                </a:solidFill>
                <a:latin typeface="Arial"/>
              </a:rPr>
              <a:t>Ouverture de la séance </a:t>
            </a: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7A9F5293-6ABD-1048-6AEE-13E65A0E37B0}"/>
              </a:ext>
            </a:extLst>
          </p:cNvPr>
          <p:cNvGrpSpPr/>
          <p:nvPr/>
        </p:nvGrpSpPr>
        <p:grpSpPr>
          <a:xfrm>
            <a:off x="1716155" y="2298594"/>
            <a:ext cx="2960370" cy="2189798"/>
            <a:chOff x="2136532" y="1667303"/>
            <a:chExt cx="7127574" cy="5120358"/>
          </a:xfrm>
        </p:grpSpPr>
        <p:pic>
          <p:nvPicPr>
            <p:cNvPr id="16" name="Picture 17">
              <a:extLst>
                <a:ext uri="{FF2B5EF4-FFF2-40B4-BE49-F238E27FC236}">
                  <a16:creationId xmlns:a16="http://schemas.microsoft.com/office/drawing/2014/main" id="{1DD0FEAD-A3D5-37CC-B2FC-7ECB9AD94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7" name="Picture 18">
              <a:extLst>
                <a:ext uri="{FF2B5EF4-FFF2-40B4-BE49-F238E27FC236}">
                  <a16:creationId xmlns:a16="http://schemas.microsoft.com/office/drawing/2014/main" id="{32114822-DE71-415B-3BDF-A6EF24265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8FE48-F0D9-8842-FBAF-2659FFB58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250;p28">
            <a:extLst>
              <a:ext uri="{FF2B5EF4-FFF2-40B4-BE49-F238E27FC236}">
                <a16:creationId xmlns:a16="http://schemas.microsoft.com/office/drawing/2014/main" id="{1E54F356-CAAD-6901-F95C-16AD87DE55D6}"/>
              </a:ext>
            </a:extLst>
          </p:cNvPr>
          <p:cNvGrpSpPr/>
          <p:nvPr/>
        </p:nvGrpSpPr>
        <p:grpSpPr>
          <a:xfrm>
            <a:off x="1011240" y="1026424"/>
            <a:ext cx="10598950" cy="5258516"/>
            <a:chOff x="530260" y="814620"/>
            <a:chExt cx="7991737" cy="3804525"/>
          </a:xfrm>
        </p:grpSpPr>
        <p:sp>
          <p:nvSpPr>
            <p:cNvPr id="43" name="Google Shape;251;p28">
              <a:extLst>
                <a:ext uri="{FF2B5EF4-FFF2-40B4-BE49-F238E27FC236}">
                  <a16:creationId xmlns:a16="http://schemas.microsoft.com/office/drawing/2014/main" id="{F2476DD3-1B3C-6726-6631-E8BAA5A17286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46" name="Google Shape;252;p28">
              <a:extLst>
                <a:ext uri="{FF2B5EF4-FFF2-40B4-BE49-F238E27FC236}">
                  <a16:creationId xmlns:a16="http://schemas.microsoft.com/office/drawing/2014/main" id="{1F2CA872-758A-2DFF-AC91-D10B8607A08F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47" name="Google Shape;255;p28">
            <a:extLst>
              <a:ext uri="{FF2B5EF4-FFF2-40B4-BE49-F238E27FC236}">
                <a16:creationId xmlns:a16="http://schemas.microsoft.com/office/drawing/2014/main" id="{D4D7BA43-C763-B742-AD21-1F489B3315E1}"/>
              </a:ext>
            </a:extLst>
          </p:cNvPr>
          <p:cNvSpPr/>
          <p:nvPr/>
        </p:nvSpPr>
        <p:spPr>
          <a:xfrm>
            <a:off x="1608998" y="84901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b="1" kern="0" noProof="0" dirty="0">
                <a:solidFill>
                  <a:srgbClr val="44546A"/>
                </a:solidFill>
                <a:ea typeface="Calibri"/>
                <a:cs typeface="Calibri"/>
              </a:rPr>
              <a:t>Contrat de classe</a:t>
            </a:r>
            <a:endParaRPr lang="fr-FR" sz="1600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8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5E05B78F-B9A8-86DB-BB2F-699F882306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6106558" y="1610613"/>
            <a:ext cx="722734" cy="7227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9" name="Google Shape;1174;p113">
            <a:extLst>
              <a:ext uri="{FF2B5EF4-FFF2-40B4-BE49-F238E27FC236}">
                <a16:creationId xmlns:a16="http://schemas.microsoft.com/office/drawing/2014/main" id="{E9571B92-952E-2E81-A31E-6DE9D07772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6042977" y="2633391"/>
            <a:ext cx="719048" cy="7190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0" name="Google Shape;1175;p113">
            <a:extLst>
              <a:ext uri="{FF2B5EF4-FFF2-40B4-BE49-F238E27FC236}">
                <a16:creationId xmlns:a16="http://schemas.microsoft.com/office/drawing/2014/main" id="{0DBEDD5F-98E1-F763-1417-8D064D467F8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38725" y="3750615"/>
            <a:ext cx="654713" cy="6547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1" name="Google Shape;1176;p113">
            <a:extLst>
              <a:ext uri="{FF2B5EF4-FFF2-40B4-BE49-F238E27FC236}">
                <a16:creationId xmlns:a16="http://schemas.microsoft.com/office/drawing/2014/main" id="{B9077D76-088C-6EE4-26F3-D3155176AA3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03210" y="4920057"/>
            <a:ext cx="622396" cy="6223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8" name="Google Shape;1333;p128">
            <a:extLst>
              <a:ext uri="{FF2B5EF4-FFF2-40B4-BE49-F238E27FC236}">
                <a16:creationId xmlns:a16="http://schemas.microsoft.com/office/drawing/2014/main" id="{5BF11996-2C70-96E1-32C3-81EA450BA14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526287" y="14381"/>
            <a:ext cx="969906" cy="9699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6DE5AB6B-82A6-9FD8-C414-5B7D69E51F34}"/>
              </a:ext>
            </a:extLst>
          </p:cNvPr>
          <p:cNvSpPr txBox="1"/>
          <p:nvPr/>
        </p:nvSpPr>
        <p:spPr>
          <a:xfrm>
            <a:off x="1608998" y="557266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3299805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8FE48-F0D9-8842-FBAF-2659FFB58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250;p28">
            <a:extLst>
              <a:ext uri="{FF2B5EF4-FFF2-40B4-BE49-F238E27FC236}">
                <a16:creationId xmlns:a16="http://schemas.microsoft.com/office/drawing/2014/main" id="{1E54F356-CAAD-6901-F95C-16AD87DE55D6}"/>
              </a:ext>
            </a:extLst>
          </p:cNvPr>
          <p:cNvGrpSpPr/>
          <p:nvPr/>
        </p:nvGrpSpPr>
        <p:grpSpPr>
          <a:xfrm>
            <a:off x="1011240" y="1026424"/>
            <a:ext cx="10598950" cy="5258516"/>
            <a:chOff x="530260" y="814620"/>
            <a:chExt cx="7991737" cy="3804525"/>
          </a:xfrm>
        </p:grpSpPr>
        <p:sp>
          <p:nvSpPr>
            <p:cNvPr id="43" name="Google Shape;251;p28">
              <a:extLst>
                <a:ext uri="{FF2B5EF4-FFF2-40B4-BE49-F238E27FC236}">
                  <a16:creationId xmlns:a16="http://schemas.microsoft.com/office/drawing/2014/main" id="{F2476DD3-1B3C-6726-6631-E8BAA5A17286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  <p:sp>
          <p:nvSpPr>
            <p:cNvPr id="46" name="Google Shape;252;p28">
              <a:extLst>
                <a:ext uri="{FF2B5EF4-FFF2-40B4-BE49-F238E27FC236}">
                  <a16:creationId xmlns:a16="http://schemas.microsoft.com/office/drawing/2014/main" id="{1F2CA872-758A-2DFF-AC91-D10B8607A08F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endParaRPr>
            </a:p>
          </p:txBody>
        </p:sp>
      </p:grpSp>
      <p:sp>
        <p:nvSpPr>
          <p:cNvPr id="47" name="Google Shape;255;p28">
            <a:extLst>
              <a:ext uri="{FF2B5EF4-FFF2-40B4-BE49-F238E27FC236}">
                <a16:creationId xmlns:a16="http://schemas.microsoft.com/office/drawing/2014/main" id="{D4D7BA43-C763-B742-AD21-1F489B3315E1}"/>
              </a:ext>
            </a:extLst>
          </p:cNvPr>
          <p:cNvSpPr/>
          <p:nvPr/>
        </p:nvSpPr>
        <p:spPr>
          <a:xfrm>
            <a:off x="1608998" y="84901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Contrat de classe</a:t>
            </a:r>
            <a:endParaRPr kumimoji="0" lang="fr-FR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48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5E05B78F-B9A8-86DB-BB2F-699F882306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763163" y="1610613"/>
            <a:ext cx="722734" cy="7227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9" name="Google Shape;1174;p113">
            <a:extLst>
              <a:ext uri="{FF2B5EF4-FFF2-40B4-BE49-F238E27FC236}">
                <a16:creationId xmlns:a16="http://schemas.microsoft.com/office/drawing/2014/main" id="{E9571B92-952E-2E81-A31E-6DE9D07772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99582" y="2633391"/>
            <a:ext cx="719048" cy="7190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0" name="Google Shape;1175;p113">
            <a:extLst>
              <a:ext uri="{FF2B5EF4-FFF2-40B4-BE49-F238E27FC236}">
                <a16:creationId xmlns:a16="http://schemas.microsoft.com/office/drawing/2014/main" id="{0DBEDD5F-98E1-F763-1417-8D064D467F8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795330" y="3750615"/>
            <a:ext cx="654713" cy="6547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1" name="Google Shape;1176;p113">
            <a:extLst>
              <a:ext uri="{FF2B5EF4-FFF2-40B4-BE49-F238E27FC236}">
                <a16:creationId xmlns:a16="http://schemas.microsoft.com/office/drawing/2014/main" id="{B9077D76-088C-6EE4-26F3-D3155176AA3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859815" y="4920057"/>
            <a:ext cx="622396" cy="6223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4" name="Google Shape;1185;p114">
            <a:extLst>
              <a:ext uri="{FF2B5EF4-FFF2-40B4-BE49-F238E27FC236}">
                <a16:creationId xmlns:a16="http://schemas.microsoft.com/office/drawing/2014/main" id="{84545B88-5E09-2348-9DED-5F6FC73C92CE}"/>
              </a:ext>
            </a:extLst>
          </p:cNvPr>
          <p:cNvSpPr txBox="1"/>
          <p:nvPr/>
        </p:nvSpPr>
        <p:spPr>
          <a:xfrm>
            <a:off x="2609981" y="1860505"/>
            <a:ext cx="7125784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Je participe activement. Je lève la main pour participer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5" name="Google Shape;1186;p114">
            <a:extLst>
              <a:ext uri="{FF2B5EF4-FFF2-40B4-BE49-F238E27FC236}">
                <a16:creationId xmlns:a16="http://schemas.microsoft.com/office/drawing/2014/main" id="{81EEE5FE-50B5-A600-6768-F84C9181AD96}"/>
              </a:ext>
            </a:extLst>
          </p:cNvPr>
          <p:cNvSpPr txBox="1"/>
          <p:nvPr/>
        </p:nvSpPr>
        <p:spPr>
          <a:xfrm>
            <a:off x="2546401" y="2777300"/>
            <a:ext cx="7125784" cy="623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Je prête attention quand l’enseignant parle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Je prête attention quand d’autres camarades répondent à l’enseignant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6" name="Google Shape;1188;p114">
            <a:extLst>
              <a:ext uri="{FF2B5EF4-FFF2-40B4-BE49-F238E27FC236}">
                <a16:creationId xmlns:a16="http://schemas.microsoft.com/office/drawing/2014/main" id="{4A5CA873-1821-EC47-0D0C-652CC5CD9F0C}"/>
              </a:ext>
            </a:extLst>
          </p:cNvPr>
          <p:cNvSpPr txBox="1"/>
          <p:nvPr/>
        </p:nvSpPr>
        <p:spPr>
          <a:xfrm>
            <a:off x="2577813" y="3924927"/>
            <a:ext cx="7157951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Si quelque chose n’est pas clair, je pose des questions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7" name="Google Shape;1189;p114">
            <a:extLst>
              <a:ext uri="{FF2B5EF4-FFF2-40B4-BE49-F238E27FC236}">
                <a16:creationId xmlns:a16="http://schemas.microsoft.com/office/drawing/2014/main" id="{6414B37D-213A-C491-897A-78794E10B635}"/>
              </a:ext>
            </a:extLst>
          </p:cNvPr>
          <p:cNvSpPr txBox="1"/>
          <p:nvPr/>
        </p:nvSpPr>
        <p:spPr>
          <a:xfrm>
            <a:off x="2609982" y="5081233"/>
            <a:ext cx="7125782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Je fais mes devoirs en classe et à la maison avec sérieux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58" name="Google Shape;1333;p128">
            <a:extLst>
              <a:ext uri="{FF2B5EF4-FFF2-40B4-BE49-F238E27FC236}">
                <a16:creationId xmlns:a16="http://schemas.microsoft.com/office/drawing/2014/main" id="{5BF11996-2C70-96E1-32C3-81EA450BA14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526287" y="14381"/>
            <a:ext cx="969906" cy="9699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6DE5AB6B-82A6-9FD8-C414-5B7D69E51F34}"/>
              </a:ext>
            </a:extLst>
          </p:cNvPr>
          <p:cNvSpPr txBox="1"/>
          <p:nvPr/>
        </p:nvSpPr>
        <p:spPr>
          <a:xfrm>
            <a:off x="1608998" y="557266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4164962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4F1E4-47D4-D759-26A7-D906F56D0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81">
            <a:extLst>
              <a:ext uri="{FF2B5EF4-FFF2-40B4-BE49-F238E27FC236}">
                <a16:creationId xmlns:a16="http://schemas.microsoft.com/office/drawing/2014/main" id="{639F1335-77EC-E6DC-E88E-2A505259935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752500-DCCD-EE54-5CB8-97F7F839B053}"/>
              </a:ext>
            </a:extLst>
          </p:cNvPr>
          <p:cNvSpPr txBox="1"/>
          <p:nvPr/>
        </p:nvSpPr>
        <p:spPr>
          <a:xfrm>
            <a:off x="932051" y="294640"/>
            <a:ext cx="10165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Avant de commencer, qui peut me </a:t>
            </a:r>
            <a:r>
              <a:rPr lang="fr-FR" sz="20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dire que font les animaux lorsqu’ils respirent ?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B657302-D608-7B99-2447-F299FB4AB2BD}"/>
              </a:ext>
            </a:extLst>
          </p:cNvPr>
          <p:cNvSpPr txBox="1"/>
          <p:nvPr/>
        </p:nvSpPr>
        <p:spPr>
          <a:xfrm>
            <a:off x="1635760" y="1849120"/>
            <a:ext cx="800608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002060"/>
                </a:solidFill>
              </a:defRPr>
            </a:lvl1pPr>
          </a:lstStyle>
          <a:p>
            <a:r>
              <a:rPr lang="fr-FR" dirty="0"/>
              <a:t>Lorsque les animaux respirent ils: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3B72EF-F860-1884-08E5-45425175DC2D}"/>
              </a:ext>
            </a:extLst>
          </p:cNvPr>
          <p:cNvSpPr txBox="1"/>
          <p:nvPr/>
        </p:nvSpPr>
        <p:spPr>
          <a:xfrm>
            <a:off x="2051337" y="2881570"/>
            <a:ext cx="9144000" cy="49784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chemeClr val="tx1"/>
                </a:solidFill>
              </a:rPr>
              <a:t>Dégagent le dioxygène et consomment le dioxyde de carbone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7DB4E4-2153-3CAC-EB93-D93290032315}"/>
              </a:ext>
            </a:extLst>
          </p:cNvPr>
          <p:cNvSpPr txBox="1"/>
          <p:nvPr/>
        </p:nvSpPr>
        <p:spPr>
          <a:xfrm>
            <a:off x="2081817" y="3623249"/>
            <a:ext cx="9113520" cy="523220"/>
          </a:xfrm>
          <a:prstGeom prst="rect">
            <a:avLst/>
          </a:prstGeom>
          <a:solidFill>
            <a:srgbClr val="D3E8F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b="0" dirty="0">
                <a:solidFill>
                  <a:schemeClr val="tx1"/>
                </a:solidFill>
              </a:rPr>
              <a:t>Consomment le dioxygène et dégagent le dioxyde de carbone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F43F577-5532-DCCE-AD3A-31E90E1A1637}"/>
              </a:ext>
            </a:extLst>
          </p:cNvPr>
          <p:cNvSpPr/>
          <p:nvPr/>
        </p:nvSpPr>
        <p:spPr>
          <a:xfrm>
            <a:off x="1360458" y="3003489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E50D72-2734-422F-D730-6E3F95267FA3}"/>
              </a:ext>
            </a:extLst>
          </p:cNvPr>
          <p:cNvSpPr/>
          <p:nvPr/>
        </p:nvSpPr>
        <p:spPr>
          <a:xfrm>
            <a:off x="1360458" y="3673323"/>
            <a:ext cx="584200" cy="402046"/>
          </a:xfrm>
          <a:prstGeom prst="roundRect">
            <a:avLst/>
          </a:prstGeom>
          <a:solidFill>
            <a:srgbClr val="D3E8F1"/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F89808B-BD69-4C74-9916-A907BC78E5D4}"/>
              </a:ext>
            </a:extLst>
          </p:cNvPr>
          <p:cNvSpPr txBox="1"/>
          <p:nvPr/>
        </p:nvSpPr>
        <p:spPr>
          <a:xfrm>
            <a:off x="1623061" y="1265535"/>
            <a:ext cx="4531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Cochez la réponse correcte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A77CC8EB-EC3B-68DF-F5A8-09AD8B504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746" y="92257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153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14374</TotalTime>
  <Words>1875</Words>
  <Application>Microsoft Office PowerPoint</Application>
  <PresentationFormat>Grand écran</PresentationFormat>
  <Paragraphs>406</Paragraphs>
  <Slides>56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56</vt:i4>
      </vt:variant>
    </vt:vector>
  </HeadingPairs>
  <TitlesOfParts>
    <vt:vector size="66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 on termine par cette carte lexicale.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ahmed el annaoui</cp:lastModifiedBy>
  <cp:revision>1297</cp:revision>
  <cp:lastPrinted>2024-10-05T19:15:58Z</cp:lastPrinted>
  <dcterms:created xsi:type="dcterms:W3CDTF">2024-05-28T10:13:44Z</dcterms:created>
  <dcterms:modified xsi:type="dcterms:W3CDTF">2025-12-12T23:15:40Z</dcterms:modified>
</cp:coreProperties>
</file>