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58A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 u="sng">
                <a:solidFill>
                  <a:srgbClr val="55555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58A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 u="sng">
                <a:solidFill>
                  <a:srgbClr val="55555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58A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58A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476323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7528" y="396240"/>
            <a:ext cx="1456944" cy="144170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20400" y="5559552"/>
            <a:ext cx="865631" cy="86258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017008" y="6132576"/>
            <a:ext cx="2158365" cy="719455"/>
          </a:xfrm>
          <a:custGeom>
            <a:avLst/>
            <a:gdLst/>
            <a:ahLst/>
            <a:cxnLst/>
            <a:rect l="l" t="t" r="r" b="b"/>
            <a:pathLst>
              <a:path w="2158365" h="719454">
                <a:moveTo>
                  <a:pt x="2038095" y="0"/>
                </a:moveTo>
                <a:lnTo>
                  <a:pt x="119887" y="0"/>
                </a:lnTo>
                <a:lnTo>
                  <a:pt x="73241" y="9420"/>
                </a:lnTo>
                <a:lnTo>
                  <a:pt x="35131" y="35112"/>
                </a:lnTo>
                <a:lnTo>
                  <a:pt x="9427" y="73219"/>
                </a:lnTo>
                <a:lnTo>
                  <a:pt x="0" y="119888"/>
                </a:lnTo>
                <a:lnTo>
                  <a:pt x="0" y="719325"/>
                </a:lnTo>
                <a:lnTo>
                  <a:pt x="2157984" y="719325"/>
                </a:lnTo>
                <a:lnTo>
                  <a:pt x="2157984" y="119888"/>
                </a:lnTo>
                <a:lnTo>
                  <a:pt x="2148556" y="73219"/>
                </a:lnTo>
                <a:lnTo>
                  <a:pt x="2122852" y="35112"/>
                </a:lnTo>
                <a:lnTo>
                  <a:pt x="2084742" y="9420"/>
                </a:lnTo>
                <a:lnTo>
                  <a:pt x="2038095" y="0"/>
                </a:lnTo>
                <a:close/>
              </a:path>
            </a:pathLst>
          </a:custGeom>
          <a:solidFill>
            <a:srgbClr val="0058A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3792" y="6269736"/>
            <a:ext cx="399288" cy="3962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876" y="464566"/>
            <a:ext cx="11674246" cy="57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58A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8982" y="1647678"/>
            <a:ext cx="10039350" cy="4733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 u="sng">
                <a:solidFill>
                  <a:srgbClr val="555555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03621" y="6694423"/>
            <a:ext cx="1986915" cy="184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845417" y="6709968"/>
            <a:ext cx="281304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17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19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0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1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2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3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4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5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7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2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3.jpg"/><Relationship Id="rId5" Type="http://schemas.openxmlformats.org/officeDocument/2006/relationships/image" Target="../media/image34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5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6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6" Type="http://schemas.openxmlformats.org/officeDocument/2006/relationships/image" Target="../media/image39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42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3.jpg"/><Relationship Id="rId5" Type="http://schemas.openxmlformats.org/officeDocument/2006/relationships/image" Target="../media/image44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5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6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7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8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9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0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3.jpg"/><Relationship Id="rId5" Type="http://schemas.openxmlformats.org/officeDocument/2006/relationships/image" Target="../media/image44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1.pn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2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3.jp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4.pn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5.pn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56.jp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jp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58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59.jp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0.jp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1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2.jp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3.jp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4.jp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5.jp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6.jp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7.jp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58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Relationship Id="rId4" Type="http://schemas.openxmlformats.org/officeDocument/2006/relationships/image" Target="../media/image68.jp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67077" y="5043373"/>
            <a:ext cx="8665845" cy="16116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2800" spc="-45" b="1">
                <a:solidFill>
                  <a:srgbClr val="1C3051"/>
                </a:solidFill>
                <a:latin typeface="Calibri"/>
                <a:cs typeface="Calibri"/>
              </a:rPr>
              <a:t>TRAVAUX</a:t>
            </a:r>
            <a:r>
              <a:rPr dirty="0" sz="2800" spc="-9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1C3051"/>
                </a:solidFill>
                <a:latin typeface="Calibri"/>
                <a:cs typeface="Calibri"/>
              </a:rPr>
              <a:t>PRATIQUES–</a:t>
            </a:r>
            <a:r>
              <a:rPr dirty="0" sz="2800" spc="-4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1C3051"/>
                </a:solidFill>
                <a:latin typeface="Calibri"/>
                <a:cs typeface="Calibri"/>
              </a:rPr>
              <a:t>FILIÈRE</a:t>
            </a:r>
            <a:r>
              <a:rPr dirty="0" sz="2800" spc="-6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1C3051"/>
                </a:solidFill>
                <a:latin typeface="Calibri"/>
                <a:cs typeface="Calibri"/>
              </a:rPr>
              <a:t>INFRASTRUCTURE</a:t>
            </a:r>
            <a:r>
              <a:rPr dirty="0" sz="2800" spc="-8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1C3051"/>
                </a:solidFill>
                <a:latin typeface="Calibri"/>
                <a:cs typeface="Calibri"/>
              </a:rPr>
              <a:t>DIGITALE</a:t>
            </a:r>
            <a:endParaRPr sz="2800">
              <a:latin typeface="Calibri"/>
              <a:cs typeface="Calibri"/>
            </a:endParaRPr>
          </a:p>
          <a:p>
            <a:pPr algn="ctr" marR="4445">
              <a:lnSpc>
                <a:spcPct val="100000"/>
              </a:lnSpc>
              <a:spcBef>
                <a:spcPts val="40"/>
              </a:spcBef>
            </a:pP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M104</a:t>
            </a:r>
            <a:r>
              <a:rPr dirty="0" sz="2400" spc="-7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–</a:t>
            </a:r>
            <a:r>
              <a:rPr dirty="0" sz="2400" spc="-3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Maîtriser</a:t>
            </a:r>
            <a:r>
              <a:rPr dirty="0" sz="2400" spc="-5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le</a:t>
            </a:r>
            <a:r>
              <a:rPr dirty="0" sz="2400" spc="-6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fonctionnement</a:t>
            </a:r>
            <a:r>
              <a:rPr dirty="0" sz="2400" spc="-9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d'un</a:t>
            </a:r>
            <a:r>
              <a:rPr dirty="0" sz="2400" spc="-5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1C3051"/>
                </a:solidFill>
                <a:latin typeface="Calibri"/>
                <a:cs typeface="Calibri"/>
              </a:rPr>
              <a:t>système</a:t>
            </a:r>
            <a:r>
              <a:rPr dirty="0" sz="2400" spc="-2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1C3051"/>
                </a:solidFill>
                <a:latin typeface="Calibri"/>
                <a:cs typeface="Calibri"/>
              </a:rPr>
              <a:t>d'exploitation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2400">
              <a:latin typeface="Calibri"/>
              <a:cs typeface="Calibri"/>
            </a:endParaRPr>
          </a:p>
          <a:p>
            <a:pPr algn="ctr" marL="464820">
              <a:lnSpc>
                <a:spcPct val="100000"/>
              </a:lnSpc>
              <a:spcBef>
                <a:spcPts val="5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48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7"/>
            <a:ext cx="12191999" cy="685190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4322" y="473151"/>
            <a:ext cx="222694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1C3051"/>
                </a:solidFill>
              </a:rPr>
              <a:t>SOMMAIRE</a:t>
            </a:r>
            <a:endParaRPr sz="36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008" y="161544"/>
            <a:ext cx="1280160" cy="126491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361935" y="895553"/>
            <a:ext cx="4291965" cy="4422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1C3051"/>
                </a:solidFill>
                <a:latin typeface="Calibri"/>
                <a:cs typeface="Calibri"/>
              </a:rPr>
              <a:t>MAÎTRISER</a:t>
            </a:r>
            <a:r>
              <a:rPr dirty="0" sz="2000" spc="-3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1C3051"/>
                </a:solidFill>
                <a:latin typeface="Calibri"/>
                <a:cs typeface="Calibri"/>
              </a:rPr>
              <a:t>LE</a:t>
            </a:r>
            <a:r>
              <a:rPr dirty="0" sz="2000" spc="-6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1C3051"/>
                </a:solidFill>
                <a:latin typeface="Calibri"/>
                <a:cs typeface="Calibri"/>
              </a:rPr>
              <a:t>FONCTIONNEMENT</a:t>
            </a:r>
            <a:endParaRPr sz="2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2000" b="1">
                <a:solidFill>
                  <a:srgbClr val="1C3051"/>
                </a:solidFill>
                <a:latin typeface="Calibri"/>
                <a:cs typeface="Calibri"/>
              </a:rPr>
              <a:t>D’UN</a:t>
            </a:r>
            <a:r>
              <a:rPr dirty="0" sz="2000" spc="-45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1C3051"/>
                </a:solidFill>
                <a:latin typeface="Calibri"/>
                <a:cs typeface="Calibri"/>
              </a:rPr>
              <a:t>SYSTÈME</a:t>
            </a:r>
            <a:r>
              <a:rPr dirty="0" sz="2000" spc="-30" b="1">
                <a:solidFill>
                  <a:srgbClr val="1C30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1C3051"/>
                </a:solidFill>
                <a:latin typeface="Calibri"/>
                <a:cs typeface="Calibri"/>
              </a:rPr>
              <a:t>D’EXPLOITATION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2000">
              <a:latin typeface="Calibri"/>
              <a:cs typeface="Calibri"/>
            </a:endParaRPr>
          </a:p>
          <a:p>
            <a:pPr algn="ctr" marL="313055" indent="-313055">
              <a:lnSpc>
                <a:spcPct val="100000"/>
              </a:lnSpc>
              <a:buClr>
                <a:srgbClr val="FF912B"/>
              </a:buClr>
              <a:buSzPct val="111111"/>
              <a:buAutoNum type="arabicPeriod"/>
              <a:tabLst>
                <a:tab pos="313055" algn="l"/>
              </a:tabLst>
            </a:pP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Découvrir</a:t>
            </a:r>
            <a:r>
              <a:rPr dirty="0" sz="1800" spc="-4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les</a:t>
            </a:r>
            <a:r>
              <a:rPr dirty="0" sz="1800" spc="-4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systèmes</a:t>
            </a:r>
            <a:r>
              <a:rPr dirty="0" sz="1800" spc="-8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d’exploitation</a:t>
            </a:r>
            <a:r>
              <a:rPr dirty="0" sz="1800" spc="-3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001F5F"/>
                </a:solidFill>
                <a:latin typeface="Calibri"/>
                <a:cs typeface="Calibri"/>
              </a:rPr>
              <a:t>(SE)</a:t>
            </a:r>
            <a:endParaRPr sz="18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50"/>
              </a:spcBef>
            </a:pPr>
            <a:r>
              <a:rPr dirty="0" sz="1400">
                <a:latin typeface="Calibri"/>
                <a:cs typeface="Calibri"/>
              </a:rPr>
              <a:t>Activité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Analyser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fonctionnement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d’un </a:t>
            </a:r>
            <a:r>
              <a:rPr dirty="0" sz="1400" spc="-25">
                <a:latin typeface="Calibri"/>
                <a:cs typeface="Calibri"/>
              </a:rPr>
              <a:t>SE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Activité 2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Préparer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disques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durs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Activité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Découvrir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SE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client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et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serveur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400">
              <a:latin typeface="Calibri"/>
              <a:cs typeface="Calibri"/>
            </a:endParaRPr>
          </a:p>
          <a:p>
            <a:pPr algn="ctr" marL="311150" indent="-309880">
              <a:lnSpc>
                <a:spcPct val="100000"/>
              </a:lnSpc>
              <a:spcBef>
                <a:spcPts val="5"/>
              </a:spcBef>
              <a:buClr>
                <a:srgbClr val="FF912B"/>
              </a:buClr>
              <a:buSzPct val="111111"/>
              <a:buAutoNum type="arabicPeriod" startAt="2"/>
              <a:tabLst>
                <a:tab pos="311150" algn="l"/>
              </a:tabLst>
            </a:pP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Gérer</a:t>
            </a:r>
            <a:r>
              <a:rPr dirty="0" sz="1800" spc="-6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dirty="0" sz="18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système</a:t>
            </a:r>
            <a:r>
              <a:rPr dirty="0" sz="1800" spc="-5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001F5F"/>
                </a:solidFill>
                <a:latin typeface="Calibri"/>
                <a:cs typeface="Calibri"/>
              </a:rPr>
              <a:t>d’exploitation</a:t>
            </a:r>
            <a:r>
              <a:rPr dirty="0" sz="1800" spc="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Windows</a:t>
            </a:r>
            <a:endParaRPr sz="18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45"/>
              </a:spcBef>
            </a:pPr>
            <a:r>
              <a:rPr dirty="0" sz="1400">
                <a:latin typeface="Calibri"/>
                <a:cs typeface="Calibri"/>
              </a:rPr>
              <a:t>Activité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Explorer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Activité 2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Déployer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un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système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d’exploitation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Calibri"/>
                <a:cs typeface="Calibri"/>
              </a:rPr>
              <a:t>Activité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Assurer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sécurité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du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client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algn="ctr" marL="367030" indent="-364490">
              <a:lnSpc>
                <a:spcPct val="100000"/>
              </a:lnSpc>
              <a:spcBef>
                <a:spcPts val="1630"/>
              </a:spcBef>
              <a:buClr>
                <a:srgbClr val="FF912B"/>
              </a:buClr>
              <a:buSzPct val="111111"/>
              <a:buAutoNum type="arabicPeriod" startAt="3"/>
              <a:tabLst>
                <a:tab pos="367030" algn="l"/>
              </a:tabLst>
            </a:pP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Gérer</a:t>
            </a:r>
            <a:r>
              <a:rPr dirty="0" sz="1800" spc="-5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dirty="0" sz="1800" spc="-4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système</a:t>
            </a:r>
            <a:r>
              <a:rPr dirty="0" sz="1800" spc="-7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d’exploitation 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Linux</a:t>
            </a:r>
            <a:endParaRPr sz="1800">
              <a:latin typeface="Calibri"/>
              <a:cs typeface="Calibri"/>
            </a:endParaRPr>
          </a:p>
          <a:p>
            <a:pPr marL="884555" marR="871219" indent="350520">
              <a:lnSpc>
                <a:spcPct val="100000"/>
              </a:lnSpc>
              <a:spcBef>
                <a:spcPts val="50"/>
              </a:spcBef>
            </a:pPr>
            <a:r>
              <a:rPr dirty="0" sz="1400">
                <a:latin typeface="Calibri"/>
                <a:cs typeface="Calibri"/>
              </a:rPr>
              <a:t>Activité 1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Explorer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Linux </a:t>
            </a:r>
            <a:r>
              <a:rPr dirty="0" sz="1400">
                <a:latin typeface="Calibri"/>
                <a:cs typeface="Calibri"/>
              </a:rPr>
              <a:t>Activité 2</a:t>
            </a:r>
            <a:r>
              <a:rPr dirty="0" sz="1400" spc="-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Manipuler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Shell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451484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Activité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Paramétrer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déploiement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" y="-1"/>
            <a:ext cx="6483078" cy="6857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4" name="object 4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008" y="161544"/>
            <a:ext cx="1280160" cy="126491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380479" y="1105280"/>
            <a:ext cx="4399915" cy="270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21715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DÉCOUVRIR</a:t>
            </a:r>
            <a:r>
              <a:rPr dirty="0" sz="2400" spc="-6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LES</a:t>
            </a:r>
            <a:r>
              <a:rPr dirty="0" sz="2400" spc="-5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SYSTÈMES</a:t>
            </a:r>
            <a:endParaRPr sz="2400">
              <a:latin typeface="Calibri"/>
              <a:cs typeface="Calibri"/>
            </a:endParaRPr>
          </a:p>
          <a:p>
            <a:pPr algn="ctr" marL="1017269">
              <a:lnSpc>
                <a:spcPct val="100000"/>
              </a:lnSpc>
            </a:pP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D’EXPLOITATION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Dans</a:t>
            </a:r>
            <a:r>
              <a:rPr dirty="0" sz="18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ce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module,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vous</a:t>
            </a:r>
            <a:r>
              <a:rPr dirty="0" sz="18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allez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1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Analyser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fonctionnement</a:t>
            </a:r>
            <a:r>
              <a:rPr dirty="0" sz="16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6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Préparer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durs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Découvrir</a:t>
            </a:r>
            <a:r>
              <a:rPr dirty="0" sz="16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clients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Serveurs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8511" y="4553711"/>
            <a:ext cx="844296" cy="84429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188959">
              <a:lnSpc>
                <a:spcPct val="100000"/>
              </a:lnSpc>
              <a:spcBef>
                <a:spcPts val="105"/>
              </a:spcBef>
            </a:pPr>
            <a:r>
              <a:rPr dirty="0" sz="2800" spc="-20">
                <a:solidFill>
                  <a:srgbClr val="007842"/>
                </a:solidFill>
              </a:rPr>
              <a:t>PARTIE</a:t>
            </a:r>
            <a:r>
              <a:rPr dirty="0" sz="2800" spc="-120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1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8772906" y="6339713"/>
            <a:ext cx="110998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 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1105280"/>
            <a:ext cx="5259705" cy="3997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54305">
              <a:lnSpc>
                <a:spcPct val="100000"/>
              </a:lnSpc>
              <a:spcBef>
                <a:spcPts val="100"/>
              </a:spcBef>
            </a:pPr>
            <a:r>
              <a:rPr dirty="0" sz="2400" spc="-35" b="1">
                <a:solidFill>
                  <a:srgbClr val="007842"/>
                </a:solidFill>
                <a:latin typeface="Calibri"/>
                <a:cs typeface="Calibri"/>
              </a:rPr>
              <a:t>ANALYSER</a:t>
            </a:r>
            <a:r>
              <a:rPr dirty="0" sz="2400" spc="-6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LE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 FONCTIONNEMENT</a:t>
            </a:r>
            <a:endParaRPr sz="2400">
              <a:latin typeface="Calibri"/>
              <a:cs typeface="Calibri"/>
            </a:endParaRPr>
          </a:p>
          <a:p>
            <a:pPr algn="ctr" marL="160020">
              <a:lnSpc>
                <a:spcPct val="100000"/>
              </a:lnSpc>
            </a:pP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D’UN </a:t>
            </a:r>
            <a:r>
              <a:rPr dirty="0" sz="2400" spc="-25" b="1">
                <a:solidFill>
                  <a:srgbClr val="007842"/>
                </a:solidFill>
                <a:latin typeface="Calibri"/>
                <a:cs typeface="Calibri"/>
              </a:rPr>
              <a:t>SE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0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Description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600" spc="-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Concepts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fondamentaux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OS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fonctionnement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6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OS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0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6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6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6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6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endParaRPr sz="16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7842"/>
                </a:solidFill>
              </a:rPr>
              <a:t>ACTIVITÉ</a:t>
            </a:r>
            <a:r>
              <a:rPr dirty="0" sz="2800" spc="-65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1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8696325" y="6339713"/>
            <a:ext cx="126492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787390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43560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 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 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(2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maximum)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59612"/>
            <a:ext cx="2372360" cy="6407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est-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76951"/>
            <a:ext cx="3831590" cy="96520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Décrire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2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Présenter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concepts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fondamentaux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OS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Présenter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fonctionnement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OS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?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correctes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70%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1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Analyser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fonctionnement</a:t>
            </a:r>
            <a:r>
              <a:rPr dirty="0" sz="1600" spc="-3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d’un </a:t>
            </a:r>
            <a:r>
              <a:rPr dirty="0" sz="1600" spc="-25">
                <a:solidFill>
                  <a:srgbClr val="007842"/>
                </a:solidFill>
              </a:rPr>
              <a:t>SE</a:t>
            </a:r>
            <a:endParaRPr sz="1600"/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967864"/>
            <a:ext cx="10588625" cy="28759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Contexte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jeune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entrepreneur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décidé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projet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université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privée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propose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formation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informatiques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réseaux.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Après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avoir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terminé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démarches administratives,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trouvé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local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université.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Ensuite,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passé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préparation</a:t>
            </a:r>
            <a:r>
              <a:rPr dirty="0" sz="1400" spc="1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l’infrastructure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informatique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l’université.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réduire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coûts,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1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recruté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technicien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informatique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déployer 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l’école.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technicien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doivent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analyser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besoins</a:t>
            </a:r>
            <a:r>
              <a:rPr dirty="0" sz="14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l’école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termes</a:t>
            </a:r>
            <a:r>
              <a:rPr dirty="0" sz="14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nombre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performance.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même,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ils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seront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chargés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l’achat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matériel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postes.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commencé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recherche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définition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exacte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d’exploitation.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Définir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10297795" cy="13817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proposition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optimisée,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besoin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concepts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fondamentaux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OS.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Quelles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 fonctionnalités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 système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identifiées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plusieurs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parmi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celles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citées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ci-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dessous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2540507" y="3976115"/>
            <a:ext cx="6818630" cy="179832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0180" rIns="0" bIns="0" rtlCol="0" vert="horz">
            <a:spAutoFit/>
          </a:bodyPr>
          <a:lstStyle/>
          <a:p>
            <a:pPr marL="311150" indent="-169545">
              <a:lnSpc>
                <a:spcPct val="100000"/>
              </a:lnSpc>
              <a:spcBef>
                <a:spcPts val="1340"/>
              </a:spcBef>
              <a:buAutoNum type="alphaLcPeriod"/>
              <a:tabLst>
                <a:tab pos="31115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processus.</a:t>
            </a:r>
            <a:endParaRPr sz="1400">
              <a:latin typeface="Calibri"/>
              <a:cs typeface="Calibri"/>
            </a:endParaRPr>
          </a:p>
          <a:p>
            <a:pPr marL="317500" indent="-175895">
              <a:lnSpc>
                <a:spcPct val="100000"/>
              </a:lnSpc>
              <a:spcBef>
                <a:spcPts val="840"/>
              </a:spcBef>
              <a:buAutoNum type="alphaLcPeriod"/>
              <a:tabLst>
                <a:tab pos="3175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E/S.</a:t>
            </a:r>
            <a:endParaRPr sz="1400">
              <a:latin typeface="Calibri"/>
              <a:cs typeface="Calibri"/>
            </a:endParaRPr>
          </a:p>
          <a:p>
            <a:pPr marL="298450" indent="-156845">
              <a:lnSpc>
                <a:spcPct val="100000"/>
              </a:lnSpc>
              <a:spcBef>
                <a:spcPts val="840"/>
              </a:spcBef>
              <a:buAutoNum type="alphaLcPeriod"/>
              <a:tabLst>
                <a:tab pos="29845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mémoire.</a:t>
            </a:r>
            <a:endParaRPr sz="1400">
              <a:latin typeface="Calibri"/>
              <a:cs typeface="Calibri"/>
            </a:endParaRPr>
          </a:p>
          <a:p>
            <a:pPr marL="317500" indent="-175895">
              <a:lnSpc>
                <a:spcPct val="100000"/>
              </a:lnSpc>
              <a:spcBef>
                <a:spcPts val="840"/>
              </a:spcBef>
              <a:buAutoNum type="alphaLcPeriod"/>
              <a:tabLst>
                <a:tab pos="3175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consommation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d’électricité.</a:t>
            </a:r>
            <a:endParaRPr sz="1400">
              <a:latin typeface="Calibri"/>
              <a:cs typeface="Calibri"/>
            </a:endParaRPr>
          </a:p>
          <a:p>
            <a:pPr marL="313690" indent="-172085">
              <a:lnSpc>
                <a:spcPct val="100000"/>
              </a:lnSpc>
              <a:spcBef>
                <a:spcPts val="844"/>
              </a:spcBef>
              <a:buAutoNum type="alphaLcPeriod"/>
              <a:tabLst>
                <a:tab pos="31369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fichiers.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1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Analyser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fonctionnement</a:t>
            </a:r>
            <a:r>
              <a:rPr dirty="0" sz="1600" spc="-3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d’un </a:t>
            </a:r>
            <a:r>
              <a:rPr dirty="0" sz="1600" spc="-25">
                <a:solidFill>
                  <a:srgbClr val="007842"/>
                </a:solidFill>
              </a:rPr>
              <a:t>SE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616710"/>
            <a:ext cx="10474325" cy="13360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second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temps,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étudié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démarrage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l’ordinateur.</a:t>
            </a:r>
            <a:r>
              <a:rPr dirty="0" sz="14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constaté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qu’il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existe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microprogramme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rôle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carte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mère.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Principalement,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microgrammes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existent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l’UEFI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signification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UEFI,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plusieurs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parmi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celles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citées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ci-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dessous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4085844" y="3067811"/>
            <a:ext cx="4023360" cy="345059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61925" rIns="0" bIns="0" rtlCol="0" vert="horz">
            <a:spAutoFit/>
          </a:bodyPr>
          <a:lstStyle/>
          <a:p>
            <a:pPr algn="r" marL="229235" marR="254000" indent="-229235">
              <a:lnSpc>
                <a:spcPct val="100000"/>
              </a:lnSpc>
              <a:spcBef>
                <a:spcPts val="1275"/>
              </a:spcBef>
              <a:buAutoNum type="arabicPeriod"/>
              <a:tabLst>
                <a:tab pos="22923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possible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d’utiliser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4To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algn="r" lvl="1" marL="145415" marR="300990" indent="-145415">
              <a:lnSpc>
                <a:spcPct val="100000"/>
              </a:lnSpc>
              <a:spcBef>
                <a:spcPts val="960"/>
              </a:spcBef>
              <a:buAutoNum type="alphaLcPeriod"/>
              <a:tabLst>
                <a:tab pos="14541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Non,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ne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peuvent</a:t>
            </a:r>
            <a:r>
              <a:rPr dirty="0" sz="12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adresser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2,2To</a:t>
            </a:r>
            <a:endParaRPr sz="1200">
              <a:latin typeface="Calibri"/>
              <a:cs typeface="Calibri"/>
            </a:endParaRPr>
          </a:p>
          <a:p>
            <a:pPr lvl="1" marL="504190" indent="-151765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504190" algn="l"/>
              </a:tabLst>
            </a:pP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Oui</a:t>
            </a:r>
            <a:endParaRPr sz="1200">
              <a:latin typeface="Calibri"/>
              <a:cs typeface="Calibri"/>
            </a:endParaRPr>
          </a:p>
          <a:p>
            <a:pPr algn="r" marL="149225" marR="1554480" indent="-149225">
              <a:lnSpc>
                <a:spcPct val="100000"/>
              </a:lnSpc>
              <a:spcBef>
                <a:spcPts val="725"/>
              </a:spcBef>
              <a:buAutoNum type="arabicPeriod"/>
              <a:tabLst>
                <a:tab pos="14922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Quelle</a:t>
            </a:r>
            <a:r>
              <a:rPr dirty="0" sz="12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signification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algn="r" lvl="1" marL="145415" marR="1610360" indent="-145415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14541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Basic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Integrated</a:t>
            </a:r>
            <a:r>
              <a:rPr dirty="0" sz="12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Output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  <a:p>
            <a:pPr lvl="1" marL="467995" indent="-151765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4679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Basic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Input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Output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  <a:p>
            <a:pPr lvl="1" marL="455930" indent="-139700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45593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Basic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Output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  <a:p>
            <a:pPr marL="328295" indent="-18605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3282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Quand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fait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l’exécution</a:t>
            </a:r>
            <a:r>
              <a:rPr dirty="0" sz="12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2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lvl="1" marL="427990" indent="-145415">
              <a:lnSpc>
                <a:spcPct val="100000"/>
              </a:lnSpc>
              <a:spcBef>
                <a:spcPts val="960"/>
              </a:spcBef>
              <a:buAutoNum type="alphaLcPeriod"/>
              <a:tabLst>
                <a:tab pos="42799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Dès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mise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marche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l'ordinateur</a:t>
            </a:r>
            <a:endParaRPr sz="1200">
              <a:latin typeface="Calibri"/>
              <a:cs typeface="Calibri"/>
            </a:endParaRPr>
          </a:p>
          <a:p>
            <a:pPr lvl="1" marL="434340" indent="-151765">
              <a:lnSpc>
                <a:spcPct val="100000"/>
              </a:lnSpc>
              <a:spcBef>
                <a:spcPts val="725"/>
              </a:spcBef>
              <a:buAutoNum type="alphaLcPeriod"/>
              <a:tabLst>
                <a:tab pos="43434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Après le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chargement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endParaRPr sz="1200">
              <a:latin typeface="Calibri"/>
              <a:cs typeface="Calibri"/>
            </a:endParaRPr>
          </a:p>
          <a:p>
            <a:pPr lvl="1" marL="419734" indent="-137160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419734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charger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pilotes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1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Analyser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fonctionnement</a:t>
            </a:r>
            <a:r>
              <a:rPr dirty="0" sz="1600" spc="-3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d’un </a:t>
            </a:r>
            <a:r>
              <a:rPr dirty="0" sz="1600" spc="-25">
                <a:solidFill>
                  <a:srgbClr val="007842"/>
                </a:solidFill>
              </a:rPr>
              <a:t>SE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73252" y="1937004"/>
            <a:ext cx="10448925" cy="129540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96520" rIns="0" bIns="0" rtlCol="0" vert="horz">
            <a:spAutoFit/>
          </a:bodyPr>
          <a:lstStyle/>
          <a:p>
            <a:pPr algn="just" marL="143510">
              <a:lnSpc>
                <a:spcPct val="100000"/>
              </a:lnSpc>
              <a:spcBef>
                <a:spcPts val="76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u="sng" sz="1400" spc="-4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just" marL="485140" marR="137160" indent="-342265">
              <a:lnSpc>
                <a:spcPct val="100000"/>
              </a:lnSpc>
              <a:buSzPct val="75000"/>
              <a:buFont typeface="Courier New"/>
              <a:buChar char="o"/>
              <a:tabLst>
                <a:tab pos="48768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d'exploitation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logiciel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communique</a:t>
            </a:r>
            <a:r>
              <a:rPr dirty="0" sz="1400" spc="1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matériel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permet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d'autres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programmes</a:t>
            </a:r>
            <a:r>
              <a:rPr dirty="0" sz="1400" spc="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s'exécuter.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est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composé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logiciels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fondamentaux</a:t>
            </a:r>
            <a:r>
              <a:rPr dirty="0" sz="14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dont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l’ordinateur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besoin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démarrer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fonctionner.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ordinateur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bureau,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tablette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smartphone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comprend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 d'exploitation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fournit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fonctionnalités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base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l'appareil.</a:t>
            </a:r>
            <a:endParaRPr sz="1400">
              <a:latin typeface="Calibri"/>
              <a:cs typeface="Calibri"/>
            </a:endParaRPr>
          </a:p>
          <a:p>
            <a:pPr algn="just" marL="485775" indent="-342265">
              <a:lnSpc>
                <a:spcPct val="100000"/>
              </a:lnSpc>
              <a:spcBef>
                <a:spcPts val="5"/>
              </a:spcBef>
              <a:buSzPct val="75000"/>
              <a:buFont typeface="Courier New"/>
              <a:buChar char="o"/>
              <a:tabLst>
                <a:tab pos="48577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=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allocateur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gestionnaire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ressources.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4878323" y="3750564"/>
            <a:ext cx="2438400" cy="862965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97155" rIns="0" bIns="0" rtlCol="0" vert="horz">
            <a:spAutoFit/>
          </a:bodyPr>
          <a:lstStyle/>
          <a:p>
            <a:pPr marL="143510">
              <a:lnSpc>
                <a:spcPct val="100000"/>
              </a:lnSpc>
              <a:spcBef>
                <a:spcPts val="76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bonnes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a,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b,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33644" y="5131308"/>
            <a:ext cx="1127760" cy="107950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99060" rIns="0" bIns="0" rtlCol="0" vert="horz">
            <a:spAutoFit/>
          </a:bodyPr>
          <a:lstStyle/>
          <a:p>
            <a:pPr marL="143510">
              <a:lnSpc>
                <a:spcPct val="100000"/>
              </a:lnSpc>
              <a:spcBef>
                <a:spcPts val="78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4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2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1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Correction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066827"/>
            <a:ext cx="5260340" cy="3008630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Description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6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durs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6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Partitionnement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formatage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6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durs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6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6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6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6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6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 dans</a:t>
            </a:r>
            <a:endParaRPr sz="16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7842"/>
                </a:solidFill>
              </a:rPr>
              <a:t>ACTIVITÉ</a:t>
            </a:r>
            <a:r>
              <a:rPr dirty="0" sz="2800" spc="-65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2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7191882" y="1105280"/>
            <a:ext cx="37966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PRÉPARER</a:t>
            </a:r>
            <a:r>
              <a:rPr dirty="0" sz="2400" spc="-5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LES</a:t>
            </a:r>
            <a:r>
              <a:rPr dirty="0" sz="2400" spc="-4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DISQUES</a:t>
            </a:r>
            <a:r>
              <a:rPr dirty="0" sz="2400" spc="-7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008245"/>
                </a:solidFill>
                <a:latin typeface="Calibri"/>
                <a:cs typeface="Calibri"/>
              </a:rPr>
              <a:t>DURS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787390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43560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 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 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50811"/>
            <a:ext cx="5170805" cy="1383030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90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45369" y="362534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25342"/>
            <a:ext cx="3556000" cy="1482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endParaRPr sz="12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09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(2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maximum)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59612"/>
            <a:ext cx="2372360" cy="6407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est-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76951"/>
            <a:ext cx="4504055" cy="96520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Décrire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durs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Présenter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Décrire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partitionnement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formatage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 disques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durs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correctes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70%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10436225" cy="15341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Après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avoir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maitrisé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concept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d’exploitation,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étudié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composants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matériels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vont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guider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choix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techniques.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particulier,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commencé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comparaison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durs.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identifié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catégories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SSD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HDD.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Reliez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flèche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caractéristique</a:t>
            </a:r>
            <a:r>
              <a:rPr dirty="0" sz="1400" spc="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type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disque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convient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1275588" y="3875532"/>
            <a:ext cx="4776470" cy="212471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0815" rIns="0" bIns="0" rtlCol="0" vert="horz">
            <a:spAutoFit/>
          </a:bodyPr>
          <a:lstStyle/>
          <a:p>
            <a:pPr marL="315595" indent="-172085">
              <a:lnSpc>
                <a:spcPct val="100000"/>
              </a:lnSpc>
              <a:spcBef>
                <a:spcPts val="1345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n'a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pièces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mobiles</a:t>
            </a:r>
            <a:endParaRPr sz="1400">
              <a:latin typeface="Calibri"/>
              <a:cs typeface="Calibri"/>
            </a:endParaRPr>
          </a:p>
          <a:p>
            <a:pPr marL="315595" indent="-17208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coûteux</a:t>
            </a:r>
            <a:endParaRPr sz="1400">
              <a:latin typeface="Calibri"/>
              <a:cs typeface="Calibri"/>
            </a:endParaRPr>
          </a:p>
          <a:p>
            <a:pPr marL="315595" indent="-172085">
              <a:lnSpc>
                <a:spcPct val="100000"/>
              </a:lnSpc>
              <a:spcBef>
                <a:spcPts val="845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2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vitesse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d’exécution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faible</a:t>
            </a:r>
            <a:endParaRPr sz="1400">
              <a:latin typeface="Calibri"/>
              <a:cs typeface="Calibri"/>
            </a:endParaRPr>
          </a:p>
          <a:p>
            <a:pPr marL="315595" indent="-17208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résiste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mieux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aux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chocs</a:t>
            </a:r>
            <a:endParaRPr sz="1400">
              <a:latin typeface="Calibri"/>
              <a:cs typeface="Calibri"/>
            </a:endParaRPr>
          </a:p>
          <a:p>
            <a:pPr marL="315595" indent="-17208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bruyant</a:t>
            </a:r>
            <a:endParaRPr sz="1400">
              <a:latin typeface="Calibri"/>
              <a:cs typeface="Calibri"/>
            </a:endParaRPr>
          </a:p>
          <a:p>
            <a:pPr marL="315595" indent="-17208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155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consomme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peu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d’énergie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027164" y="4302252"/>
            <a:ext cx="4105910" cy="832485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1450" rIns="0" bIns="0" rtlCol="0" vert="horz">
            <a:spAutoFit/>
          </a:bodyPr>
          <a:lstStyle/>
          <a:p>
            <a:pPr marL="368935" indent="-226060">
              <a:lnSpc>
                <a:spcPct val="100000"/>
              </a:lnSpc>
              <a:spcBef>
                <a:spcPts val="1350"/>
              </a:spcBef>
              <a:buAutoNum type="alphaLcPeriod"/>
              <a:tabLst>
                <a:tab pos="3689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SSD</a:t>
            </a:r>
            <a:endParaRPr sz="1400">
              <a:latin typeface="Calibri"/>
              <a:cs typeface="Calibri"/>
            </a:endParaRPr>
          </a:p>
          <a:p>
            <a:pPr marL="369570" indent="-226695">
              <a:lnSpc>
                <a:spcPct val="100000"/>
              </a:lnSpc>
              <a:spcBef>
                <a:spcPts val="845"/>
              </a:spcBef>
              <a:buAutoNum type="alphaLcPeriod"/>
              <a:tabLst>
                <a:tab pos="3695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HDD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2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Préparer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2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disques</a:t>
            </a:r>
            <a:r>
              <a:rPr dirty="0" sz="1600" spc="-20">
                <a:solidFill>
                  <a:srgbClr val="007842"/>
                </a:solidFill>
              </a:rPr>
              <a:t> durs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709166"/>
            <a:ext cx="10527665" cy="15944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</a:t>
            </a:r>
            <a:r>
              <a:rPr dirty="0" sz="14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côté,</a:t>
            </a:r>
            <a:r>
              <a:rPr dirty="0" sz="14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technicien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commencé</a:t>
            </a:r>
            <a:r>
              <a:rPr dirty="0" sz="14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étudier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4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choix</a:t>
            </a:r>
            <a:r>
              <a:rPr dirty="0" sz="14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concernent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4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seront</a:t>
            </a:r>
            <a:r>
              <a:rPr dirty="0" sz="14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configurés. Principalement,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étudié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fonctionnement 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même,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essayé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adéquat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d’exploitation.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plusieurs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parmi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celles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citées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ci-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dessous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2110739" y="3531108"/>
            <a:ext cx="7973695" cy="280416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99060" rIns="0" bIns="0" rtlCol="0" vert="horz">
            <a:spAutoFit/>
          </a:bodyPr>
          <a:lstStyle/>
          <a:p>
            <a:pPr marL="316865" indent="-172720">
              <a:lnSpc>
                <a:spcPct val="100000"/>
              </a:lnSpc>
              <a:spcBef>
                <a:spcPts val="780"/>
              </a:spcBef>
              <a:buAutoNum type="arabicPeriod"/>
              <a:tabLst>
                <a:tab pos="31686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d'exploitation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 ext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manière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native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OS</a:t>
            </a:r>
            <a:endParaRPr sz="1400">
              <a:latin typeface="Calibri"/>
              <a:cs typeface="Calibri"/>
            </a:endParaRPr>
          </a:p>
          <a:p>
            <a:pPr marL="356870" indent="-1727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principaux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Microsoft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FAT32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et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NTFS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HFS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UFS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XFS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ext3</a:t>
            </a:r>
            <a:endParaRPr sz="1400">
              <a:latin typeface="Calibri"/>
              <a:cs typeface="Calibri"/>
            </a:endParaRPr>
          </a:p>
          <a:p>
            <a:pPr marL="316865" indent="-1727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686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garantit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journalisation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Ext2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Ext4</a:t>
            </a:r>
            <a:endParaRPr sz="1400">
              <a:latin typeface="Calibri"/>
              <a:cs typeface="Calibri"/>
            </a:endParaRPr>
          </a:p>
          <a:p>
            <a:pPr lvl="1" marL="487680" indent="-166370">
              <a:lnSpc>
                <a:spcPct val="100000"/>
              </a:lnSpc>
              <a:buAutoNum type="alphaLcPeriod"/>
              <a:tabLst>
                <a:tab pos="48768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Procfs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2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Préparer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2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disques</a:t>
            </a:r>
            <a:r>
              <a:rPr dirty="0" sz="1600" spc="-20">
                <a:solidFill>
                  <a:srgbClr val="007842"/>
                </a:solidFill>
              </a:rPr>
              <a:t> durs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10323830" cy="13817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trouvé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difficulté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format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convenable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MBR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GPT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suivant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spécifications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installer.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Reliez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flèche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scénario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format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convient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1668779" y="3768852"/>
            <a:ext cx="6257925" cy="231394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463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400">
              <a:latin typeface="Times New Roman"/>
              <a:cs typeface="Times New Roman"/>
            </a:endParaRPr>
          </a:p>
          <a:p>
            <a:pPr marL="314325" indent="-172720">
              <a:lnSpc>
                <a:spcPct val="100000"/>
              </a:lnSpc>
              <a:buAutoNum type="arabicPeriod"/>
              <a:tabLst>
                <a:tab pos="3143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PC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BIOS</a:t>
            </a:r>
            <a:endParaRPr sz="1400">
              <a:latin typeface="Calibri"/>
              <a:cs typeface="Calibri"/>
            </a:endParaRPr>
          </a:p>
          <a:p>
            <a:pPr marL="314325" indent="-172720">
              <a:lnSpc>
                <a:spcPct val="100000"/>
              </a:lnSpc>
              <a:spcBef>
                <a:spcPts val="1685"/>
              </a:spcBef>
              <a:buAutoNum type="arabicPeriod"/>
              <a:tabLst>
                <a:tab pos="3143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souhaitons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installer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version 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8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10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32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bits</a:t>
            </a:r>
            <a:endParaRPr sz="1400">
              <a:latin typeface="Calibri"/>
              <a:cs typeface="Calibri"/>
            </a:endParaRPr>
          </a:p>
          <a:p>
            <a:pPr marL="314325" indent="-172720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3143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cas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PC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UEFI,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lequel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voulons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installer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  <a:p>
            <a:pPr marL="314325" indent="-172720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3143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voulons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plus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quatre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partitions</a:t>
            </a:r>
            <a:endParaRPr sz="1400">
              <a:latin typeface="Calibri"/>
              <a:cs typeface="Calibri"/>
            </a:endParaRPr>
          </a:p>
          <a:p>
            <a:pPr marL="314325" indent="-172720">
              <a:lnSpc>
                <a:spcPct val="100000"/>
              </a:lnSpc>
              <a:spcBef>
                <a:spcPts val="1685"/>
              </a:spcBef>
              <a:buAutoNum type="arabicPeriod"/>
              <a:tabLst>
                <a:tab pos="3143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cas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où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avons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besoin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partitions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dépasse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2TO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71204" y="4509515"/>
            <a:ext cx="935990" cy="832485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2085" rIns="0" bIns="0" rtlCol="0" vert="horz">
            <a:spAutoFit/>
          </a:bodyPr>
          <a:lstStyle/>
          <a:p>
            <a:pPr marL="372110" indent="-226060">
              <a:lnSpc>
                <a:spcPct val="100000"/>
              </a:lnSpc>
              <a:spcBef>
                <a:spcPts val="1355"/>
              </a:spcBef>
              <a:buAutoNum type="alphaLcPeriod"/>
              <a:tabLst>
                <a:tab pos="372110" algn="l"/>
              </a:tabLst>
            </a:pP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MBR</a:t>
            </a:r>
            <a:endParaRPr sz="1400">
              <a:latin typeface="Calibri"/>
              <a:cs typeface="Calibri"/>
            </a:endParaRPr>
          </a:p>
          <a:p>
            <a:pPr marL="372745" indent="-226695">
              <a:lnSpc>
                <a:spcPct val="100000"/>
              </a:lnSpc>
              <a:spcBef>
                <a:spcPts val="840"/>
              </a:spcBef>
              <a:buAutoNum type="alphaLcPeriod"/>
              <a:tabLst>
                <a:tab pos="372745" algn="l"/>
              </a:tabLst>
            </a:pP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GPT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2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Préparer</a:t>
            </a:r>
            <a:r>
              <a:rPr dirty="0" sz="1600" spc="-5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20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disques</a:t>
            </a:r>
            <a:r>
              <a:rPr dirty="0" sz="1600" spc="-20">
                <a:solidFill>
                  <a:srgbClr val="007842"/>
                </a:solidFill>
              </a:rPr>
              <a:t> durs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455164" y="2570988"/>
            <a:ext cx="1222375" cy="2447925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0180" rIns="0" bIns="0" rtlCol="0" vert="horz">
            <a:spAutoFit/>
          </a:bodyPr>
          <a:lstStyle/>
          <a:p>
            <a:pPr marL="143510">
              <a:lnSpc>
                <a:spcPct val="100000"/>
              </a:lnSpc>
              <a:spcBef>
                <a:spcPts val="134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2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5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6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5487923" y="3055620"/>
            <a:ext cx="1219200" cy="147828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018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134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42240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224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2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224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517635" y="2732532"/>
            <a:ext cx="1222375" cy="2124710"/>
          </a:xfrm>
          <a:prstGeom prst="rect">
            <a:avLst/>
          </a:prstGeom>
          <a:ln w="28575">
            <a:solidFill>
              <a:srgbClr val="FF7800"/>
            </a:solidFill>
          </a:ln>
        </p:spPr>
        <p:txBody>
          <a:bodyPr wrap="square" lIns="0" tIns="170180" rIns="0" bIns="0" rtlCol="0" vert="horz">
            <a:spAutoFit/>
          </a:bodyPr>
          <a:lstStyle/>
          <a:p>
            <a:pPr marL="144145">
              <a:lnSpc>
                <a:spcPct val="100000"/>
              </a:lnSpc>
              <a:spcBef>
                <a:spcPts val="134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44145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4145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2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  <a:p>
            <a:pPr marL="144145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4145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  <a:p>
            <a:pPr marL="144145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5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→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2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Correction</a:t>
            </a:r>
            <a:endParaRPr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178507"/>
            <a:ext cx="5321935" cy="2639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4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Identification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Identification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serveur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connectivité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4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l’énoncé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7842"/>
                </a:solidFill>
              </a:rPr>
              <a:t>ACTIVITÉ</a:t>
            </a:r>
            <a:r>
              <a:rPr dirty="0" sz="2800" spc="-65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3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6844410" y="1105280"/>
            <a:ext cx="44913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DÉCRIRE</a:t>
            </a:r>
            <a:r>
              <a:rPr dirty="0" sz="2400" spc="-2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LES</a:t>
            </a:r>
            <a:r>
              <a:rPr dirty="0" sz="2400" spc="-5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SE</a:t>
            </a:r>
            <a:r>
              <a:rPr dirty="0" sz="2400" spc="-2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CLIENT</a:t>
            </a:r>
            <a:r>
              <a:rPr dirty="0" sz="2400" spc="-4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ET</a:t>
            </a:r>
            <a:r>
              <a:rPr dirty="0" sz="2400" spc="-5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SERVEUR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810885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67055" indent="-344170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67055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6705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30389"/>
            <a:ext cx="5194300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67055" indent="-344170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6705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6705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6705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68865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40582"/>
            <a:ext cx="3579495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7055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(2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3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maximum)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59612"/>
            <a:ext cx="2372360" cy="6407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est-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76951"/>
            <a:ext cx="4766310" cy="96520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2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systèmes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Serveur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connectivité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correctes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70%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9745345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3A3838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proposer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architecture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adéquate,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technicien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étudié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caractéristiques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Serveur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5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5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3A3838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Remplir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tableau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suivant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concerne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2294382" y="3681857"/>
          <a:ext cx="7440930" cy="2226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5410"/>
                <a:gridCol w="2172969"/>
              </a:tblGrid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Client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Configuration</a:t>
                      </a:r>
                      <a:r>
                        <a:rPr dirty="0" sz="1400" spc="2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(Simple</a:t>
                      </a:r>
                      <a:r>
                        <a:rPr dirty="0" sz="1400" spc="-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Complexe)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048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Mode</a:t>
                      </a:r>
                      <a:r>
                        <a:rPr dirty="0" sz="1400" spc="-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Connexion</a:t>
                      </a:r>
                      <a:r>
                        <a:rPr dirty="0" sz="1400" spc="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(un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seul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utilisateur,</a:t>
                      </a:r>
                      <a:r>
                        <a:rPr dirty="0" sz="1400" spc="6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multi-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Types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Tâches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exécutées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Effet</a:t>
                      </a:r>
                      <a:r>
                        <a:rPr dirty="0" sz="1400" spc="-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Off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Décrire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1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SE</a:t>
            </a:r>
            <a:r>
              <a:rPr dirty="0" sz="1600" spc="-3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Client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et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Serveur</a:t>
            </a:r>
            <a:endParaRPr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9387205" cy="1457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proposer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architecture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adéquate,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2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technicien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étudié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caractéristiques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types</a:t>
            </a:r>
            <a:r>
              <a:rPr dirty="0" sz="1400" spc="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Serveur.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Remplir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tableau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suivant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 qui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concerne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Serveur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2294382" y="3681857"/>
          <a:ext cx="7440930" cy="2226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5410"/>
                <a:gridCol w="2172969"/>
              </a:tblGrid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Serveur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Configuration</a:t>
                      </a:r>
                      <a:r>
                        <a:rPr dirty="0" sz="1400" spc="2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(Simple</a:t>
                      </a:r>
                      <a:r>
                        <a:rPr dirty="0" sz="1400" spc="-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Complexe)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7048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Mode</a:t>
                      </a:r>
                      <a:r>
                        <a:rPr dirty="0" sz="1400" spc="-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Connexion</a:t>
                      </a:r>
                      <a:r>
                        <a:rPr dirty="0" sz="1400" spc="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(un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seul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utilisateur,</a:t>
                      </a:r>
                      <a:r>
                        <a:rPr dirty="0" sz="1400" spc="6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multi-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Types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Tâches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exécutées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Effet</a:t>
                      </a:r>
                      <a:r>
                        <a:rPr dirty="0" sz="1400" spc="-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Off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Décrire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1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SE</a:t>
            </a:r>
            <a:r>
              <a:rPr dirty="0" sz="1600" spc="-3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Client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et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Serveur</a:t>
            </a:r>
            <a:endParaRPr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10233660" cy="15341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procéder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choix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l’architecture,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l’équipe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chargée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mise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place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d’infrastructure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(technicien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stagiaire)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recul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quant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définition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paramètres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seront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impliqués.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A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vous</a:t>
            </a:r>
            <a:r>
              <a:rPr dirty="0" u="sng" sz="1400" spc="-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jouer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227329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227329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d’adressage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227329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227329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paramètres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007842"/>
                </a:solidFill>
              </a:rPr>
              <a:t>Décrire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les</a:t>
            </a:r>
            <a:r>
              <a:rPr dirty="0" sz="1600" spc="-1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SE</a:t>
            </a:r>
            <a:r>
              <a:rPr dirty="0" sz="1600" spc="-3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Client</a:t>
            </a:r>
            <a:r>
              <a:rPr dirty="0" sz="1600" spc="-25">
                <a:solidFill>
                  <a:srgbClr val="007842"/>
                </a:solidFill>
              </a:rPr>
              <a:t> </a:t>
            </a:r>
            <a:r>
              <a:rPr dirty="0" sz="1600">
                <a:solidFill>
                  <a:srgbClr val="007842"/>
                </a:solidFill>
              </a:rPr>
              <a:t>et</a:t>
            </a:r>
            <a:r>
              <a:rPr dirty="0" sz="1600" spc="-45">
                <a:solidFill>
                  <a:srgbClr val="007842"/>
                </a:solidFill>
              </a:rPr>
              <a:t> </a:t>
            </a:r>
            <a:r>
              <a:rPr dirty="0" sz="1600" spc="-10">
                <a:solidFill>
                  <a:srgbClr val="007842"/>
                </a:solidFill>
              </a:rPr>
              <a:t>Serveur</a:t>
            </a:r>
            <a:endParaRPr sz="1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967864"/>
            <a:ext cx="8401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u="sng" sz="1400" spc="-4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graphicFrame>
        <p:nvGraphicFramePr>
          <p:cNvPr id="10" name="object 10" descr=""/>
          <p:cNvGraphicFramePr>
            <a:graphicFrameLocks noGrp="1"/>
          </p:cNvGraphicFramePr>
          <p:nvPr/>
        </p:nvGraphicFramePr>
        <p:xfrm>
          <a:off x="1963801" y="2864866"/>
          <a:ext cx="8340725" cy="2102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9140"/>
                <a:gridCol w="4978400"/>
              </a:tblGrid>
              <a:tr h="341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Client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Générer</a:t>
                      </a:r>
                      <a:r>
                        <a:rPr dirty="0" sz="1400" spc="-5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 spc="-5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demandes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dirty="0" sz="1400" spc="-7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divers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Configuration</a:t>
                      </a:r>
                      <a:r>
                        <a:rPr dirty="0" sz="1400" spc="254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(Simple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6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Complexe)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4191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Simple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Mode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Connexion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Connexion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d’un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seul</a:t>
                      </a:r>
                      <a:r>
                        <a:rPr dirty="0" sz="1400" spc="-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Types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Tâches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exécutées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6995">
                        <a:lnSpc>
                          <a:spcPct val="100000"/>
                        </a:lnSpc>
                        <a:spcBef>
                          <a:spcPts val="295"/>
                        </a:spcBef>
                        <a:tabLst>
                          <a:tab pos="497840" algn="l"/>
                          <a:tab pos="1104265" algn="l"/>
                          <a:tab pos="1623060" algn="l"/>
                          <a:tab pos="2308860" algn="l"/>
                          <a:tab pos="2674620" algn="l"/>
                          <a:tab pos="3400425" algn="l"/>
                          <a:tab pos="4634865" algn="l"/>
                        </a:tabLst>
                      </a:pP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tâches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assez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simples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qui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incluent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principalement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demandes</a:t>
                      </a:r>
                      <a:r>
                        <a:rPr dirty="0" sz="1400" spc="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Effet</a:t>
                      </a:r>
                      <a:r>
                        <a:rPr dirty="0" sz="1400" spc="-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Off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Ils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peuvent</a:t>
                      </a:r>
                      <a:r>
                        <a:rPr dirty="0" sz="1400" spc="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être</a:t>
                      </a:r>
                      <a:r>
                        <a:rPr dirty="0" sz="1400" spc="-3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désactivés</a:t>
                      </a:r>
                      <a:r>
                        <a:rPr dirty="0" sz="1400" spc="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sans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répercussion</a:t>
                      </a:r>
                      <a:r>
                        <a:rPr dirty="0" sz="1400" spc="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majeure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Correction</a:t>
            </a:r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1963801" y="2651125"/>
          <a:ext cx="8340725" cy="294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1005"/>
                <a:gridCol w="5297170"/>
              </a:tblGrid>
              <a:tr h="340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Serveur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Traite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les</a:t>
                      </a:r>
                      <a:r>
                        <a:rPr dirty="0" sz="1400" spc="-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demandes des</a:t>
                      </a:r>
                      <a:r>
                        <a:rPr dirty="0" sz="1400" spc="-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clients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dirty="0" sz="1400" spc="-3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divers</a:t>
                      </a:r>
                      <a:r>
                        <a:rPr dirty="0" sz="1400" spc="2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Configuration</a:t>
                      </a:r>
                      <a:r>
                        <a:rPr dirty="0" sz="1400" spc="254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(Simple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dirty="0" sz="1400" spc="-6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Complexe)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4191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Complexe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Mode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Connexion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Connexion</a:t>
                      </a:r>
                      <a:r>
                        <a:rPr dirty="0" sz="1400" spc="-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simultanée</a:t>
                      </a:r>
                      <a:r>
                        <a:rPr dirty="0" sz="1400" spc="6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3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plusieurs</a:t>
                      </a:r>
                      <a:r>
                        <a:rPr dirty="0" sz="1400" spc="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utilisateurs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1157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Types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Tâches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exécutées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 indent="-168275">
                        <a:lnSpc>
                          <a:spcPct val="100000"/>
                        </a:lnSpc>
                        <a:spcBef>
                          <a:spcPts val="295"/>
                        </a:spcBef>
                        <a:buChar char="-"/>
                        <a:tabLst>
                          <a:tab pos="260985" algn="l"/>
                        </a:tabLst>
                      </a:pP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l'analyse</a:t>
                      </a:r>
                      <a:r>
                        <a:rPr dirty="0" sz="1400" spc="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données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60985" indent="-168275">
                        <a:lnSpc>
                          <a:spcPct val="100000"/>
                        </a:lnSpc>
                        <a:buChar char="-"/>
                        <a:tabLst>
                          <a:tab pos="260985" algn="l"/>
                        </a:tabLst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dirty="0" sz="1400" spc="-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stockage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60985" indent="-168275">
                        <a:lnSpc>
                          <a:spcPct val="100000"/>
                        </a:lnSpc>
                        <a:buChar char="-"/>
                        <a:tabLst>
                          <a:tab pos="260985" algn="l"/>
                        </a:tabLst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dirty="0" sz="1400" spc="-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traitement</a:t>
                      </a:r>
                      <a:r>
                        <a:rPr dirty="0" sz="1400" spc="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grands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ensembles</a:t>
                      </a:r>
                      <a:r>
                        <a:rPr dirty="0" sz="1400" spc="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données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60985" marR="85090" indent="-168275">
                        <a:lnSpc>
                          <a:spcPct val="100000"/>
                        </a:lnSpc>
                        <a:buChar char="-"/>
                        <a:tabLst>
                          <a:tab pos="263525" algn="l"/>
                        </a:tabLst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400" spc="36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satisfaction</a:t>
                      </a:r>
                      <a:r>
                        <a:rPr dirty="0" sz="1400" spc="38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 spc="39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demandes</a:t>
                      </a:r>
                      <a:r>
                        <a:rPr dirty="0" sz="1400" spc="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 spc="37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clients</a:t>
                      </a:r>
                      <a:r>
                        <a:rPr dirty="0" sz="1400" spc="37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est</a:t>
                      </a:r>
                      <a:r>
                        <a:rPr dirty="0" sz="1400" spc="37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courante</a:t>
                      </a:r>
                      <a:r>
                        <a:rPr dirty="0" sz="1400" spc="39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dirty="0" sz="1400" spc="38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les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systèmes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5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serveurs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12700">
                      <a:solidFill>
                        <a:srgbClr val="FF912B"/>
                      </a:solidFill>
                      <a:prstDash val="solid"/>
                    </a:lnB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Effet</a:t>
                      </a:r>
                      <a:r>
                        <a:rPr dirty="0" sz="1400" spc="-4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1400" spc="-4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Off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EC7C30"/>
                      </a:solidFill>
                      <a:prstDash val="solid"/>
                    </a:lnL>
                    <a:lnR w="12700">
                      <a:solidFill>
                        <a:srgbClr val="FF912B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25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L'arrêt</a:t>
                      </a:r>
                      <a:r>
                        <a:rPr dirty="0" sz="1400" spc="204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400" spc="2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serveurs</a:t>
                      </a:r>
                      <a:r>
                        <a:rPr dirty="0" sz="1400" spc="22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peut</a:t>
                      </a:r>
                      <a:r>
                        <a:rPr dirty="0" sz="1400" spc="2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avoir</a:t>
                      </a:r>
                      <a:r>
                        <a:rPr dirty="0" sz="1400" spc="2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2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graves</a:t>
                      </a:r>
                      <a:r>
                        <a:rPr dirty="0" sz="1400" spc="2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répercussions.</a:t>
                      </a:r>
                      <a:r>
                        <a:rPr dirty="0" sz="1400" spc="19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Ils</a:t>
                      </a:r>
                      <a:r>
                        <a:rPr dirty="0" sz="1400" spc="2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ne</a:t>
                      </a:r>
                      <a:r>
                        <a:rPr dirty="0" sz="1400" spc="215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sont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généralement</a:t>
                      </a:r>
                      <a:r>
                        <a:rPr dirty="0" sz="1400" spc="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jamais</a:t>
                      </a:r>
                      <a:r>
                        <a:rPr dirty="0" sz="1400" spc="-5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solidFill>
                            <a:srgbClr val="555555"/>
                          </a:solidFill>
                          <a:latin typeface="Calibri"/>
                          <a:cs typeface="Calibri"/>
                        </a:rPr>
                        <a:t>éteints.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912B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2700">
                      <a:solidFill>
                        <a:srgbClr val="FF912B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Correction</a:t>
            </a:r>
            <a:endParaRPr sz="1600"/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967864"/>
            <a:ext cx="84010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u="sng" sz="1400" spc="-4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2"/>
            <a:ext cx="12186285" cy="6849745"/>
            <a:chOff x="0" y="-2"/>
            <a:chExt cx="12186285" cy="68497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12185903" cy="68491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11119104" y="0"/>
                  </a:moveTo>
                  <a:lnTo>
                    <a:pt x="0" y="0"/>
                  </a:lnTo>
                  <a:lnTo>
                    <a:pt x="0" y="5154168"/>
                  </a:lnTo>
                  <a:lnTo>
                    <a:pt x="11119104" y="5154168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4563"/>
              <a:ext cx="11119485" cy="5154295"/>
            </a:xfrm>
            <a:custGeom>
              <a:avLst/>
              <a:gdLst/>
              <a:ahLst/>
              <a:cxnLst/>
              <a:rect l="l" t="t" r="r" b="b"/>
              <a:pathLst>
                <a:path w="11119485" h="5154295">
                  <a:moveTo>
                    <a:pt x="0" y="5154168"/>
                  </a:moveTo>
                  <a:lnTo>
                    <a:pt x="11119104" y="5154168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54168"/>
                  </a:lnTo>
                  <a:close/>
                </a:path>
              </a:pathLst>
            </a:custGeom>
            <a:ln w="952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870448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7842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2192" y="460248"/>
            <a:ext cx="676655" cy="67056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8982" y="1890064"/>
            <a:ext cx="10401300" cy="363918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39395" algn="l"/>
              </a:tabLst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Modes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d’adressage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299085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20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statique</a:t>
            </a:r>
            <a:r>
              <a:rPr dirty="0" sz="1400" spc="17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d’adressage</a:t>
            </a:r>
            <a:r>
              <a:rPr dirty="0" sz="1400" spc="17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s’agit</a:t>
            </a:r>
            <a:r>
              <a:rPr dirty="0" sz="1400" spc="1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manuellement.</a:t>
            </a:r>
            <a:r>
              <a:rPr dirty="0" sz="1400" spc="1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conséquent,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l’administrateur</a:t>
            </a:r>
            <a:r>
              <a:rPr dirty="0" sz="1400" spc="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attribuer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adresse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IP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fixe,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masque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l’adresse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passerelle.</a:t>
            </a:r>
            <a:endParaRPr sz="1400">
              <a:latin typeface="Calibri"/>
              <a:cs typeface="Calibri"/>
            </a:endParaRPr>
          </a:p>
          <a:p>
            <a:pPr lvl="1" marL="299085" indent="-28638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dynamique</a:t>
            </a:r>
            <a:r>
              <a:rPr dirty="0" sz="1400" spc="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d’adressage</a:t>
            </a:r>
            <a:r>
              <a:rPr dirty="0" sz="1400" spc="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cas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l’affectation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d'une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adresse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IP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d'un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masque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fait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façon</a:t>
            </a:r>
            <a:r>
              <a:rPr dirty="0" sz="1400" spc="-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automatique.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1400">
              <a:latin typeface="Calibri"/>
              <a:cs typeface="Calibri"/>
            </a:endParaRPr>
          </a:p>
          <a:p>
            <a:pPr marL="307975" indent="-295275">
              <a:lnSpc>
                <a:spcPct val="100000"/>
              </a:lnSpc>
              <a:buAutoNum type="arabicPeriod" startAt="2"/>
              <a:tabLst>
                <a:tab pos="307975" algn="l"/>
              </a:tabLst>
            </a:pP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Paramètres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paramètres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223520" indent="-171450">
              <a:lnSpc>
                <a:spcPct val="100000"/>
              </a:lnSpc>
              <a:spcBef>
                <a:spcPts val="605"/>
              </a:spcBef>
              <a:buChar char="-"/>
              <a:tabLst>
                <a:tab pos="22352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Adresse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IP</a:t>
            </a:r>
            <a:endParaRPr sz="1400">
              <a:latin typeface="Calibri"/>
              <a:cs typeface="Calibri"/>
            </a:endParaRPr>
          </a:p>
          <a:p>
            <a:pPr lvl="1" marL="180975" indent="-168275">
              <a:lnSpc>
                <a:spcPct val="100000"/>
              </a:lnSpc>
              <a:spcBef>
                <a:spcPts val="600"/>
              </a:spcBef>
              <a:buChar char="-"/>
              <a:tabLst>
                <a:tab pos="18097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Masque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endParaRPr sz="1400">
              <a:latin typeface="Calibri"/>
              <a:cs typeface="Calibri"/>
            </a:endParaRPr>
          </a:p>
          <a:p>
            <a:pPr lvl="1" marL="180975" indent="-168275">
              <a:lnSpc>
                <a:spcPct val="100000"/>
              </a:lnSpc>
              <a:spcBef>
                <a:spcPts val="600"/>
              </a:spcBef>
              <a:buChar char="-"/>
              <a:tabLst>
                <a:tab pos="180975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Passerelle</a:t>
            </a:r>
            <a:endParaRPr sz="1400">
              <a:latin typeface="Calibri"/>
              <a:cs typeface="Calibri"/>
            </a:endParaRPr>
          </a:p>
          <a:p>
            <a:pPr lvl="1" marL="180975" indent="-168275">
              <a:lnSpc>
                <a:spcPct val="100000"/>
              </a:lnSpc>
              <a:spcBef>
                <a:spcPts val="600"/>
              </a:spcBef>
              <a:buChar char="-"/>
              <a:tabLst>
                <a:tab pos="18097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Serveur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DNS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007842"/>
                </a:solidFill>
              </a:rPr>
              <a:t>ACTIVITÉ</a:t>
            </a:r>
            <a:r>
              <a:rPr dirty="0" spc="-10">
                <a:solidFill>
                  <a:srgbClr val="007842"/>
                </a:solidFill>
              </a:rPr>
              <a:t> </a:t>
            </a:r>
            <a:r>
              <a:rPr dirty="0">
                <a:solidFill>
                  <a:srgbClr val="007842"/>
                </a:solidFill>
              </a:rPr>
              <a:t>3</a:t>
            </a:r>
            <a:r>
              <a:rPr dirty="0" spc="-65">
                <a:solidFill>
                  <a:srgbClr val="007842"/>
                </a:solidFill>
              </a:rPr>
              <a:t> </a:t>
            </a:r>
            <a:r>
              <a:rPr dirty="0" spc="-50">
                <a:solidFill>
                  <a:srgbClr val="007842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007842"/>
                </a:solidFill>
              </a:rPr>
              <a:t>Correction</a:t>
            </a:r>
            <a:endParaRPr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" y="-1"/>
            <a:ext cx="6483078" cy="6857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4" name="object 4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008" y="161544"/>
            <a:ext cx="1280160" cy="126491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380479" y="1105280"/>
            <a:ext cx="4495165" cy="270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2646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GÉRER</a:t>
            </a:r>
            <a:r>
              <a:rPr dirty="0" sz="2400" spc="-50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UN</a:t>
            </a:r>
            <a:r>
              <a:rPr dirty="0" sz="2400" spc="-4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SYSTÈME</a:t>
            </a:r>
            <a:endParaRPr sz="2400">
              <a:latin typeface="Calibri"/>
              <a:cs typeface="Calibri"/>
            </a:endParaRPr>
          </a:p>
          <a:p>
            <a:pPr algn="ctr" marL="929640">
              <a:lnSpc>
                <a:spcPct val="100000"/>
              </a:lnSpc>
            </a:pPr>
            <a:r>
              <a:rPr dirty="0" sz="2400" spc="-35" b="1">
                <a:solidFill>
                  <a:srgbClr val="007842"/>
                </a:solidFill>
                <a:latin typeface="Calibri"/>
                <a:cs typeface="Calibri"/>
              </a:rPr>
              <a:t>D’EXPLOITATION</a:t>
            </a:r>
            <a:r>
              <a:rPr dirty="0" sz="2400" spc="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WINDOWS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Dans</a:t>
            </a:r>
            <a:r>
              <a:rPr dirty="0" sz="18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ce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module,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vous</a:t>
            </a:r>
            <a:r>
              <a:rPr dirty="0" sz="18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allez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1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Explorer</a:t>
            </a:r>
            <a:r>
              <a:rPr dirty="0" sz="16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Déployer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6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 Windows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Assurer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sécurité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Client</a:t>
            </a:r>
            <a:r>
              <a:rPr dirty="0" sz="16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6800" y="4562855"/>
            <a:ext cx="844296" cy="84429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188959">
              <a:lnSpc>
                <a:spcPct val="100000"/>
              </a:lnSpc>
              <a:spcBef>
                <a:spcPts val="105"/>
              </a:spcBef>
            </a:pPr>
            <a:r>
              <a:rPr dirty="0" sz="2800" spc="-20">
                <a:solidFill>
                  <a:srgbClr val="007842"/>
                </a:solidFill>
              </a:rPr>
              <a:t>PARTIE</a:t>
            </a:r>
            <a:r>
              <a:rPr dirty="0" sz="2800" spc="-120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2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8696325" y="6339713"/>
            <a:ext cx="126492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137940"/>
            <a:ext cx="5281295" cy="253238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versions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Fonctionnalités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(utilisation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graphique)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ts val="1605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Utilisation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2085"/>
              </a:lnSpc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4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l’énoncé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7842"/>
                </a:solidFill>
              </a:rPr>
              <a:t>ACTIVITÉ</a:t>
            </a:r>
            <a:r>
              <a:rPr dirty="0" sz="2800" spc="-65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1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8696325" y="6339713"/>
            <a:ext cx="126492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04201" y="1105280"/>
            <a:ext cx="27711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EXPLORER</a:t>
            </a:r>
            <a:r>
              <a:rPr dirty="0" sz="2400" spc="-7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WINDOWS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787390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43560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 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 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51937"/>
            <a:ext cx="3288665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versions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05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Fonctionnalités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Gérer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d’exploitation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Utiliser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Power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10640060" cy="34397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5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installer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 sur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machines, nous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aurons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recours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outil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virtualisation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(ici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VMware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workstation).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formateur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fournira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image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iso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4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VMware.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nouvelle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virtuelle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ajoutant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l’image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ISO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Windows.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 (20Go).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tapez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Choisissez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Customize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hardware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permet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 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mémoire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RAM.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RAM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4G.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4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NAT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l’installation.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FF7800"/>
                </a:solidFill>
              </a:rPr>
              <a:t>Explorer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43887"/>
            <a:ext cx="7207884" cy="8782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VMware.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nouvelle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virtuelle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ajoutant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l’image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ISO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072896" y="2673095"/>
            <a:ext cx="9607550" cy="3716020"/>
            <a:chOff x="1072896" y="2673095"/>
            <a:chExt cx="9607550" cy="371602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896" y="2673095"/>
              <a:ext cx="4191000" cy="371551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5016" y="2673095"/>
              <a:ext cx="4075176" cy="371551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37792"/>
            <a:ext cx="4268470" cy="954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2.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disque (20Go).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tapez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63055" y="2282951"/>
            <a:ext cx="4172711" cy="382828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41475"/>
            <a:ext cx="8235315" cy="954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3.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Choisissez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 Customize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hardware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permet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 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mémoire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RAM.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22448" y="2840735"/>
            <a:ext cx="5760720" cy="324002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41475"/>
            <a:ext cx="2604135" cy="954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4.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RAM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4G.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8751" y="2673095"/>
            <a:ext cx="5760720" cy="37155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38045"/>
            <a:ext cx="2381250" cy="954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5.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NAT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réseau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7679" y="2471927"/>
            <a:ext cx="5760720" cy="368198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4135" y="2606039"/>
            <a:ext cx="5760720" cy="378256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1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38045"/>
            <a:ext cx="2196465" cy="9544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Installation</a:t>
            </a:r>
            <a:r>
              <a:rPr dirty="0" u="sng" sz="1400" spc="5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Windows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6.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l’installation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6" name="object 6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380479" y="3546729"/>
            <a:ext cx="2313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80479" y="1105280"/>
            <a:ext cx="5296535" cy="1373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192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DÉPLOYER</a:t>
            </a:r>
            <a:r>
              <a:rPr dirty="0" sz="2400" spc="-80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UN</a:t>
            </a:r>
            <a:r>
              <a:rPr dirty="0" sz="2400" spc="-8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SYSTÈME</a:t>
            </a:r>
            <a:r>
              <a:rPr dirty="0" sz="2400" spc="-6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D’EXPLOITATION</a:t>
            </a:r>
            <a:endParaRPr sz="2400">
              <a:latin typeface="Calibri"/>
              <a:cs typeface="Calibri"/>
            </a:endParaRPr>
          </a:p>
          <a:p>
            <a:pPr algn="ctr" marL="127000">
              <a:lnSpc>
                <a:spcPct val="100000"/>
              </a:lnSpc>
            </a:pP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WINDOWS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7842"/>
                </a:solidFill>
              </a:rPr>
              <a:t>ACTIVITÉ</a:t>
            </a:r>
            <a:r>
              <a:rPr dirty="0" sz="2800" spc="-65">
                <a:solidFill>
                  <a:srgbClr val="007842"/>
                </a:solidFill>
              </a:rPr>
              <a:t> </a:t>
            </a:r>
            <a:r>
              <a:rPr dirty="0" sz="2800" spc="-50">
                <a:solidFill>
                  <a:srgbClr val="007842"/>
                </a:solidFill>
              </a:rPr>
              <a:t>2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6380479" y="2491216"/>
            <a:ext cx="4946650" cy="106299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Installation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(pré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requis,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installation,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déploiement)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Post-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déploiement (création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utilisateurs,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mise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jour)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Personnalisation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mode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d’installation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Mise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 niveau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migration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09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80479" y="3859783"/>
            <a:ext cx="4579620" cy="80327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2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référer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6512432" y="1434845"/>
            <a:ext cx="79375" cy="5441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12432" y="2212594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25870" y="1043830"/>
            <a:ext cx="5787390" cy="137731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1.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75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marL="543560" marR="5080">
              <a:lnSpc>
                <a:spcPct val="100000"/>
              </a:lnSpc>
              <a:spcBef>
                <a:spcPts val="600"/>
              </a:spcBef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12432" y="5751937"/>
            <a:ext cx="3275965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Installer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Passer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phase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post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déploiement</a:t>
            </a:r>
            <a:r>
              <a:rPr dirty="0" sz="105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Personnaliser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mode d’installation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Faire la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mise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à jour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migration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10520045" cy="322453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80200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1</a:t>
            </a:r>
            <a:r>
              <a:rPr dirty="0" sz="1400" spc="-5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Accès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l’interface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 d’utilisateurs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935"/>
              </a:spcBef>
              <a:buClr>
                <a:srgbClr val="3A3838"/>
              </a:buClr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l’ordinateur.</a:t>
            </a:r>
            <a:endParaRPr sz="1400">
              <a:latin typeface="Calibri"/>
              <a:cs typeface="Calibri"/>
            </a:endParaRPr>
          </a:p>
          <a:p>
            <a:pPr marL="12700" marR="5080" indent="187325">
              <a:lnSpc>
                <a:spcPct val="150000"/>
              </a:lnSpc>
              <a:spcBef>
                <a:spcPts val="5"/>
              </a:spcBef>
              <a:buClr>
                <a:srgbClr val="3A3838"/>
              </a:buClr>
              <a:buFont typeface="Calibri"/>
              <a:buAutoNum type="arabicPeriod"/>
              <a:tabLst>
                <a:tab pos="2000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Sélectionner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groupes.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existent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Clr>
                <a:srgbClr val="3A3838"/>
              </a:buClr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existent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poste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travail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l’ordinateur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-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Clr>
                <a:srgbClr val="3A3838"/>
              </a:buClr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appartient-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afficher votre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 nom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 votre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compte.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Ensuite,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Propriétés.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Enfin,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FF7800"/>
                </a:solidFill>
              </a:rPr>
              <a:t>Déployer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un</a:t>
            </a:r>
            <a:r>
              <a:rPr dirty="0" sz="1600" spc="-2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système</a:t>
            </a:r>
            <a:r>
              <a:rPr dirty="0" sz="1600" spc="-9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d’exploitation</a:t>
            </a:r>
            <a:r>
              <a:rPr dirty="0" sz="1600" spc="-20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FF7800"/>
                </a:solidFill>
              </a:rPr>
              <a:t>Déployer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un</a:t>
            </a:r>
            <a:r>
              <a:rPr dirty="0" sz="1600" spc="-2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système</a:t>
            </a:r>
            <a:r>
              <a:rPr dirty="0" sz="1600" spc="-9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d’exploitation</a:t>
            </a:r>
            <a:r>
              <a:rPr dirty="0" sz="1600" spc="-20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890064"/>
            <a:ext cx="10520045" cy="357822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80200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5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208915" indent="-196215">
              <a:lnSpc>
                <a:spcPct val="100000"/>
              </a:lnSpc>
              <a:spcBef>
                <a:spcPts val="960"/>
              </a:spcBef>
              <a:buFont typeface="Calibri"/>
              <a:buAutoNum type="arabicPeriod"/>
              <a:tabLst>
                <a:tab pos="20891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utilisateur,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locaux.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Ensuite,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utilisateurs.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click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utilisateurs.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Remplir 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ajoutant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défaut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5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lors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première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connexion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tâches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interdites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staff1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staff2.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été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créés.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FF7800"/>
                </a:solidFill>
              </a:rPr>
              <a:t>Déployer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un</a:t>
            </a:r>
            <a:r>
              <a:rPr dirty="0" sz="1600" spc="-2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système</a:t>
            </a:r>
            <a:r>
              <a:rPr dirty="0" sz="1600" spc="-9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d’exploitation</a:t>
            </a:r>
            <a:r>
              <a:rPr dirty="0" sz="1600" spc="-20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890064"/>
            <a:ext cx="10521315" cy="316674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spc="114">
                <a:solidFill>
                  <a:srgbClr val="EC7C30"/>
                </a:solidFill>
                <a:latin typeface="Calibri"/>
                <a:cs typeface="Calibri"/>
              </a:rPr>
              <a:t> 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endParaRPr sz="1400">
              <a:latin typeface="Calibri"/>
              <a:cs typeface="Calibri"/>
            </a:endParaRPr>
          </a:p>
          <a:p>
            <a:pPr marL="191135" indent="-178435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911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students. Pour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groupe,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locaux. Ensuite,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groupe.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Faites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click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groupe.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choisissez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groupe.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été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créés.</a:t>
            </a:r>
            <a:endParaRPr sz="1400">
              <a:latin typeface="Calibri"/>
              <a:cs typeface="Calibri"/>
            </a:endParaRPr>
          </a:p>
          <a:p>
            <a:pPr marL="12700" marR="5080" indent="175260">
              <a:lnSpc>
                <a:spcPct val="100000"/>
              </a:lnSpc>
              <a:spcBef>
                <a:spcPts val="605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students.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Sélectionnez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Faites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double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click.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bouton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ajouter.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Tapez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le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ajouter.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choisissez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«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».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même,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staff1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staff2</a:t>
            </a:r>
            <a:r>
              <a:rPr dirty="0" sz="1400" spc="2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solidFill>
                  <a:srgbClr val="FF7800"/>
                </a:solidFill>
              </a:rPr>
              <a:t>Déployer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un</a:t>
            </a:r>
            <a:r>
              <a:rPr dirty="0" sz="1600" spc="-2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système</a:t>
            </a:r>
            <a:r>
              <a:rPr dirty="0" sz="1600" spc="-95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d’exploitation</a:t>
            </a:r>
            <a:r>
              <a:rPr dirty="0" sz="1600" spc="-20">
                <a:solidFill>
                  <a:srgbClr val="FF7800"/>
                </a:solidFill>
              </a:rPr>
              <a:t>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890064"/>
            <a:ext cx="10381615" cy="31026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9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1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tant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qu’administrateur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actifs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tapant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get-localuser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présents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membres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créé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l’exercice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précédent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Get-LocalGroupMember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staff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New-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LocalUser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-Name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Password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$Password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4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Add-LocalGroupMember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-Group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“students”</a:t>
            </a:r>
            <a:r>
              <a:rPr dirty="0" sz="1400" spc="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-Member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“student2”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2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Get-LocalGroupMember students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13458"/>
            <a:ext cx="7877809" cy="11385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1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Accès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l’interface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400" b="1">
                <a:solidFill>
                  <a:srgbClr val="3A3838"/>
                </a:solidFill>
                <a:latin typeface="Calibri"/>
                <a:cs typeface="Calibri"/>
              </a:rPr>
              <a:t>1.</a:t>
            </a:r>
            <a:r>
              <a:rPr dirty="0" sz="1400" spc="-60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2511" y="3230879"/>
            <a:ext cx="7046976" cy="264261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343655"/>
            <a:ext cx="5760720" cy="192633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4900" cy="1351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1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Accès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l’interface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d’utilisateurs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dirty="0" sz="1400" b="1">
                <a:solidFill>
                  <a:srgbClr val="3A3838"/>
                </a:solidFill>
                <a:latin typeface="Calibri"/>
                <a:cs typeface="Calibri"/>
              </a:rPr>
              <a:t>2.</a:t>
            </a:r>
            <a:r>
              <a:rPr dirty="0" sz="1400" spc="80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Sélectionner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groupes.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4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comptes</a:t>
            </a:r>
            <a:r>
              <a:rPr dirty="0" sz="1400" spc="1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qui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151632"/>
            <a:ext cx="5760720" cy="28194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4900" cy="1351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1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Accès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l’interface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d’utilisateurs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dirty="0" sz="1400" b="1">
                <a:solidFill>
                  <a:srgbClr val="3A3838"/>
                </a:solidFill>
                <a:latin typeface="Calibri"/>
                <a:cs typeface="Calibri"/>
              </a:rPr>
              <a:t>3.</a:t>
            </a:r>
            <a:r>
              <a:rPr dirty="0" sz="1400" spc="65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Quels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existent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poste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travail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l’ordinateur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-&gt;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&gt;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240023"/>
            <a:ext cx="5760720" cy="314858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4265" cy="1351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1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3A3838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3A3838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Accès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l’interface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d’utilisateurs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dirty="0" sz="1400" b="1">
                <a:solidFill>
                  <a:srgbClr val="3A3838"/>
                </a:solidFill>
                <a:latin typeface="Calibri"/>
                <a:cs typeface="Calibri"/>
              </a:rPr>
              <a:t>4.</a:t>
            </a:r>
            <a:r>
              <a:rPr dirty="0" sz="1400" spc="10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appartient-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 Pour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afficher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groupe,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compte.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Ensuite,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Propriétés.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Enfin,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3639" y="3249167"/>
            <a:ext cx="6684263" cy="315772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1725" cy="144970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1.</a:t>
            </a:r>
            <a:r>
              <a:rPr dirty="0" sz="1400" spc="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utilisateur,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locaux.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Ensuite,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faut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utilisateurs.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Faites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clic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utilisateurs.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79391" y="3169920"/>
            <a:ext cx="3633216" cy="292912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877809" cy="12147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2.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Remplir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ajoutant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313176"/>
            <a:ext cx="5760720" cy="286816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877809" cy="12147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3.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défaut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934967" y="3642359"/>
            <a:ext cx="4231005" cy="2219325"/>
            <a:chOff x="3934967" y="3642359"/>
            <a:chExt cx="4231005" cy="221932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5967" y="3642359"/>
              <a:ext cx="3468624" cy="34137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4967" y="4367783"/>
              <a:ext cx="4230624" cy="149351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98982" y="1613458"/>
            <a:ext cx="7877809" cy="15043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70"/>
              </a:spcBef>
              <a:buFont typeface="Calibri"/>
              <a:buAutoNum type="arabicPeriod" startAt="4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lors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première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connexion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226695" indent="-213995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4"/>
              <a:tabLst>
                <a:tab pos="2266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Quelles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tâches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interdites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996439" y="3130295"/>
            <a:ext cx="8281670" cy="3240405"/>
            <a:chOff x="1996439" y="3130295"/>
            <a:chExt cx="8281670" cy="324040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439" y="3130295"/>
              <a:ext cx="3230880" cy="324002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7960" y="3166871"/>
              <a:ext cx="3739896" cy="320344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98982" y="1613458"/>
            <a:ext cx="7877809" cy="12147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6.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staff1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staff2.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273552"/>
            <a:ext cx="5760720" cy="249326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877809" cy="12147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1616075" algn="l"/>
              </a:tabLst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2</a:t>
            </a:r>
            <a:r>
              <a:rPr dirty="0" sz="1400" spc="-7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b="1">
                <a:solidFill>
                  <a:srgbClr val="EC7C30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nouveaux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7.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été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créés.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920496" y="3166872"/>
            <a:ext cx="9616440" cy="3240405"/>
            <a:chOff x="920496" y="3166872"/>
            <a:chExt cx="9616440" cy="324040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0496" y="3166872"/>
              <a:ext cx="5760720" cy="324002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5680" y="3166872"/>
              <a:ext cx="3191255" cy="324002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/>
              <a:t>Lab</a:t>
            </a:r>
            <a:r>
              <a:rPr dirty="0" spc="-30"/>
              <a:t> </a:t>
            </a:r>
            <a:r>
              <a:rPr dirty="0" spc="-50"/>
              <a:t>: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/>
              <a:t>Correction</a:t>
            </a:r>
            <a:r>
              <a:rPr dirty="0" spc="-20"/>
              <a:t> </a:t>
            </a:r>
            <a:r>
              <a:rPr dirty="0" spc="-10"/>
              <a:t>Exercice</a:t>
            </a:r>
            <a:r>
              <a:rPr dirty="0" spc="-25"/>
              <a:t> </a:t>
            </a:r>
            <a:r>
              <a:rPr dirty="0"/>
              <a:t>1</a:t>
            </a:r>
            <a:r>
              <a:rPr dirty="0" u="none" spc="-70"/>
              <a:t> </a:t>
            </a:r>
            <a:r>
              <a:rPr dirty="0" u="none"/>
              <a:t>:</a:t>
            </a:r>
            <a:r>
              <a:rPr dirty="0" u="none" spc="215"/>
              <a:t> </a:t>
            </a:r>
            <a:r>
              <a:rPr dirty="0" u="none" spc="-10" b="0">
                <a:latin typeface="Calibri"/>
                <a:cs typeface="Calibri"/>
              </a:rPr>
              <a:t>Exploration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Windows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interface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graphique</a:t>
            </a:r>
            <a:r>
              <a:rPr dirty="0" u="none" spc="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(Gestion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utilisateurs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-5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groupes)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none">
                <a:solidFill>
                  <a:srgbClr val="FF7800"/>
                </a:solidFill>
              </a:rPr>
              <a:t>Correction</a:t>
            </a:r>
            <a:r>
              <a:rPr dirty="0" u="none" spc="-10">
                <a:solidFill>
                  <a:srgbClr val="FF7800"/>
                </a:solidFill>
              </a:rPr>
              <a:t> </a:t>
            </a:r>
            <a:r>
              <a:rPr dirty="0" u="none">
                <a:solidFill>
                  <a:srgbClr val="FF7800"/>
                </a:solidFill>
              </a:rPr>
              <a:t>Partie</a:t>
            </a:r>
            <a:r>
              <a:rPr dirty="0" u="none" spc="-30">
                <a:solidFill>
                  <a:srgbClr val="FF7800"/>
                </a:solidFill>
              </a:rPr>
              <a:t> </a:t>
            </a:r>
            <a:r>
              <a:rPr dirty="0" u="none">
                <a:solidFill>
                  <a:srgbClr val="FF7800"/>
                </a:solidFill>
              </a:rPr>
              <a:t>3</a:t>
            </a:r>
            <a:r>
              <a:rPr dirty="0" u="none" spc="-60">
                <a:solidFill>
                  <a:srgbClr val="FF7800"/>
                </a:solidFill>
              </a:rPr>
              <a:t> </a:t>
            </a:r>
            <a:r>
              <a:rPr dirty="0" u="none" b="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u="none" spc="495" b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Création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groupes</a:t>
            </a: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dirty="0" u="none"/>
              <a:t>1.</a:t>
            </a:r>
            <a:r>
              <a:rPr dirty="0" u="none" spc="40"/>
              <a:t> </a:t>
            </a:r>
            <a:r>
              <a:rPr dirty="0" u="none" b="0">
                <a:latin typeface="Calibri"/>
                <a:cs typeface="Calibri"/>
              </a:rPr>
              <a:t>Créez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nouveau</a:t>
            </a:r>
            <a:r>
              <a:rPr dirty="0" u="none" spc="7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</a:t>
            </a:r>
            <a:r>
              <a:rPr dirty="0" u="none" spc="8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nommé</a:t>
            </a:r>
            <a:r>
              <a:rPr dirty="0" u="none" spc="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students.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Pour</a:t>
            </a:r>
            <a:r>
              <a:rPr dirty="0" u="none" spc="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créer</a:t>
            </a:r>
            <a:r>
              <a:rPr dirty="0" u="none" spc="7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nouveau</a:t>
            </a:r>
            <a:r>
              <a:rPr dirty="0" u="none" spc="7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groupe,</a:t>
            </a:r>
            <a:r>
              <a:rPr dirty="0" u="none" spc="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choisir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l’option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Utilisateurs</a:t>
            </a:r>
            <a:r>
              <a:rPr dirty="0" u="none" spc="7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groupes</a:t>
            </a:r>
            <a:r>
              <a:rPr dirty="0" u="none" spc="7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locaux.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Ensuite,</a:t>
            </a:r>
            <a:r>
              <a:rPr dirty="0" u="none" spc="75" b="0">
                <a:latin typeface="Calibri"/>
                <a:cs typeface="Calibri"/>
              </a:rPr>
              <a:t> </a:t>
            </a:r>
            <a:r>
              <a:rPr dirty="0" u="none" spc="-25" b="0">
                <a:latin typeface="Calibri"/>
                <a:cs typeface="Calibri"/>
              </a:rPr>
              <a:t>il </a:t>
            </a:r>
            <a:r>
              <a:rPr dirty="0" u="none" b="0">
                <a:latin typeface="Calibri"/>
                <a:cs typeface="Calibri"/>
              </a:rPr>
              <a:t>faut</a:t>
            </a:r>
            <a:r>
              <a:rPr dirty="0" u="none" spc="-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choisir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dossier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groupe.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Faites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-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clic</a:t>
            </a:r>
            <a:r>
              <a:rPr dirty="0" u="none" spc="-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droit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sur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dossier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groupe.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Puis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choisir</a:t>
            </a:r>
            <a:r>
              <a:rPr dirty="0" u="none" spc="-5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l’option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Nouveau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groupe.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4967" y="2700527"/>
            <a:ext cx="3721608" cy="370636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877809" cy="11811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1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3</a:t>
            </a:r>
            <a:r>
              <a:rPr dirty="0" sz="1400" spc="-6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spc="495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Création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2.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3888" y="3048000"/>
            <a:ext cx="5760720" cy="296265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877809" cy="11811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1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3</a:t>
            </a:r>
            <a:r>
              <a:rPr dirty="0" sz="1400" spc="-6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spc="495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Création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3.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ont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été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créés.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49808" y="3230879"/>
            <a:ext cx="10784205" cy="2935605"/>
            <a:chOff x="749808" y="3230879"/>
            <a:chExt cx="10784205" cy="293560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8" y="3352799"/>
              <a:ext cx="3797808" cy="281330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9055" y="3352799"/>
              <a:ext cx="3968496" cy="281330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3376" y="3230879"/>
              <a:ext cx="2810255" cy="2935224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/>
              <a:t>Lab</a:t>
            </a:r>
            <a:r>
              <a:rPr dirty="0" spc="-30"/>
              <a:t> </a:t>
            </a:r>
            <a:r>
              <a:rPr dirty="0" spc="-50"/>
              <a:t>: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/>
              <a:t>Correction</a:t>
            </a:r>
            <a:r>
              <a:rPr dirty="0" spc="-20"/>
              <a:t> </a:t>
            </a:r>
            <a:r>
              <a:rPr dirty="0" spc="-10"/>
              <a:t>Exercice</a:t>
            </a:r>
            <a:r>
              <a:rPr dirty="0" spc="-25"/>
              <a:t> </a:t>
            </a:r>
            <a:r>
              <a:rPr dirty="0"/>
              <a:t>1</a:t>
            </a:r>
            <a:r>
              <a:rPr dirty="0" u="none" spc="-70"/>
              <a:t> </a:t>
            </a:r>
            <a:r>
              <a:rPr dirty="0" u="none"/>
              <a:t>:</a:t>
            </a:r>
            <a:r>
              <a:rPr dirty="0" u="none" spc="215"/>
              <a:t> </a:t>
            </a:r>
            <a:r>
              <a:rPr dirty="0" u="none" spc="-10" b="0">
                <a:latin typeface="Calibri"/>
                <a:cs typeface="Calibri"/>
              </a:rPr>
              <a:t>Exploration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Windows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interface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graphique</a:t>
            </a:r>
            <a:r>
              <a:rPr dirty="0" u="none" spc="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(Gestion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utilisateurs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-5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groupes)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none">
                <a:solidFill>
                  <a:srgbClr val="FF7800"/>
                </a:solidFill>
              </a:rPr>
              <a:t>Correction</a:t>
            </a:r>
            <a:r>
              <a:rPr dirty="0" u="none" spc="-10">
                <a:solidFill>
                  <a:srgbClr val="FF7800"/>
                </a:solidFill>
              </a:rPr>
              <a:t> </a:t>
            </a:r>
            <a:r>
              <a:rPr dirty="0" u="none">
                <a:solidFill>
                  <a:srgbClr val="FF7800"/>
                </a:solidFill>
              </a:rPr>
              <a:t>Partie</a:t>
            </a:r>
            <a:r>
              <a:rPr dirty="0" u="none" spc="-30">
                <a:solidFill>
                  <a:srgbClr val="FF7800"/>
                </a:solidFill>
              </a:rPr>
              <a:t> </a:t>
            </a:r>
            <a:r>
              <a:rPr dirty="0" u="none">
                <a:solidFill>
                  <a:srgbClr val="FF7800"/>
                </a:solidFill>
              </a:rPr>
              <a:t>3</a:t>
            </a:r>
            <a:r>
              <a:rPr dirty="0" u="none" spc="-60">
                <a:solidFill>
                  <a:srgbClr val="FF7800"/>
                </a:solidFill>
              </a:rPr>
              <a:t> </a:t>
            </a:r>
            <a:r>
              <a:rPr dirty="0" u="none" b="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u="none" spc="495" b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Création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groupes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u="none"/>
              <a:t>4.</a:t>
            </a:r>
            <a:r>
              <a:rPr dirty="0" u="none" spc="20"/>
              <a:t> </a:t>
            </a:r>
            <a:r>
              <a:rPr dirty="0" u="none" b="0">
                <a:latin typeface="Calibri"/>
                <a:cs typeface="Calibri"/>
              </a:rPr>
              <a:t>Ajoutez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l’utilisateur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student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au</a:t>
            </a:r>
            <a:r>
              <a:rPr dirty="0" u="none" spc="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</a:t>
            </a:r>
            <a:r>
              <a:rPr dirty="0" u="none" spc="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students.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Sélectionnez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groupe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student.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Faites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double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clic.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Puis,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choisir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bouton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ajouter.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u="none" spc="-25" b="0">
                <a:latin typeface="Calibri"/>
                <a:cs typeface="Calibri"/>
              </a:rPr>
              <a:t>Tapez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l’utilisateur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à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spc="-25" b="0">
                <a:latin typeface="Calibri"/>
                <a:cs typeface="Calibri"/>
              </a:rPr>
              <a:t>ajouter.</a:t>
            </a:r>
            <a:r>
              <a:rPr dirty="0" u="none" b="0">
                <a:latin typeface="Calibri"/>
                <a:cs typeface="Calibri"/>
              </a:rPr>
              <a:t> Puis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choisir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spc="-20" b="0">
                <a:latin typeface="Calibri"/>
                <a:cs typeface="Calibri"/>
              </a:rPr>
              <a:t>l’option</a:t>
            </a:r>
            <a:r>
              <a:rPr dirty="0" u="none" b="0">
                <a:latin typeface="Calibri"/>
                <a:cs typeface="Calibri"/>
              </a:rPr>
              <a:t> «</a:t>
            </a:r>
            <a:r>
              <a:rPr dirty="0" u="none" spc="-6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Vérifiez</a:t>
            </a:r>
            <a:r>
              <a:rPr dirty="0" u="none" spc="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25" b="0">
                <a:latin typeface="Calibri"/>
                <a:cs typeface="Calibri"/>
              </a:rPr>
              <a:t>».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49808" y="2822448"/>
            <a:ext cx="10857230" cy="2962910"/>
            <a:chOff x="749808" y="2822448"/>
            <a:chExt cx="10857230" cy="296291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8" y="2947416"/>
              <a:ext cx="3032760" cy="279196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1752" y="2901696"/>
              <a:ext cx="3614928" cy="288340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8808" y="2822448"/>
              <a:ext cx="3617976" cy="2962655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798982" y="1613458"/>
            <a:ext cx="7877809" cy="11811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interface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graphique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Correction</a:t>
            </a:r>
            <a:r>
              <a:rPr dirty="0" sz="1400" spc="-1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Partie</a:t>
            </a:r>
            <a:r>
              <a:rPr dirty="0" sz="14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7800"/>
                </a:solidFill>
                <a:latin typeface="Calibri"/>
                <a:cs typeface="Calibri"/>
              </a:rPr>
              <a:t>3</a:t>
            </a:r>
            <a:r>
              <a:rPr dirty="0" sz="1400" spc="-6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r>
              <a:rPr dirty="0" sz="1400" spc="495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Création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5.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même,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ajoutez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staff1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staff2</a:t>
            </a:r>
            <a:r>
              <a:rPr dirty="0" sz="1400" spc="22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staff.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82624" y="3212592"/>
            <a:ext cx="9832975" cy="2615565"/>
            <a:chOff x="1182624" y="3212592"/>
            <a:chExt cx="9832975" cy="261556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2624" y="3429000"/>
              <a:ext cx="3422904" cy="239877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4752" y="3212592"/>
              <a:ext cx="5760720" cy="261518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98982" y="1613458"/>
            <a:ext cx="7755890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tant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qu’administrateur.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84704" y="3185160"/>
            <a:ext cx="7022592" cy="264566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755890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2.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la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actifs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tapant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get-localuser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92679" y="3044951"/>
            <a:ext cx="7406640" cy="298704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7755890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3.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 des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sont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présents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3176" y="3602735"/>
            <a:ext cx="5565648" cy="14295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036050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4.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membres du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staff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créé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l’exercice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précédent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Get-LocalGroupMember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staff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599688"/>
            <a:ext cx="5760720" cy="193548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10381615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5.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New-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LocalUser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-Name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Password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$Password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700271"/>
            <a:ext cx="5760720" cy="55473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10376535" cy="925194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6.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Ajoutez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l’utilisateur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Add-LocalGroupMember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 -Group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“students”</a:t>
            </a:r>
            <a:r>
              <a:rPr dirty="0" sz="1400" spc="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-Member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“student2”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599688"/>
            <a:ext cx="5760720" cy="126492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2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36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282430" cy="8915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2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Exploration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(Gestion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7.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student2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Get-LocalGroupMember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students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6" name="object 6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380479" y="3546729"/>
            <a:ext cx="2313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80479" y="1105280"/>
            <a:ext cx="4827270" cy="1373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21839" marR="5080" indent="-142113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ASSURER</a:t>
            </a:r>
            <a:r>
              <a:rPr dirty="0" sz="2400" spc="-4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LA</a:t>
            </a:r>
            <a:r>
              <a:rPr dirty="0" sz="2400" spc="-5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SÉCURITÉ</a:t>
            </a:r>
            <a:r>
              <a:rPr dirty="0" sz="2400" spc="-5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DU</a:t>
            </a:r>
            <a:r>
              <a:rPr dirty="0" sz="2400" spc="-6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CLIENT WINDOWS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8245"/>
                </a:solidFill>
              </a:rPr>
              <a:t>ACTIVITÉ</a:t>
            </a:r>
            <a:r>
              <a:rPr dirty="0" sz="2800" spc="-70">
                <a:solidFill>
                  <a:srgbClr val="008245"/>
                </a:solidFill>
              </a:rPr>
              <a:t> </a:t>
            </a:r>
            <a:r>
              <a:rPr dirty="0" sz="2800" spc="-60">
                <a:solidFill>
                  <a:srgbClr val="008245"/>
                </a:solidFill>
              </a:rPr>
              <a:t>3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6380479" y="2510865"/>
            <a:ext cx="4274820" cy="106172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Authentification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Permissions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partage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ressources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Protection,</a:t>
            </a:r>
            <a:r>
              <a:rPr dirty="0" sz="12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sauvegarde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restauration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des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locales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sécurité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(Pare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feu,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Defender)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80479" y="3877421"/>
            <a:ext cx="4579620" cy="8039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2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2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référer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6512432" y="1434845"/>
            <a:ext cx="79375" cy="5441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12432" y="2212594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25870" y="1043830"/>
            <a:ext cx="5787390" cy="137731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1.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75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marL="543560" marR="5080">
              <a:lnSpc>
                <a:spcPct val="100000"/>
              </a:lnSpc>
              <a:spcBef>
                <a:spcPts val="600"/>
              </a:spcBef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12432" y="5751937"/>
            <a:ext cx="4655820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S’authentifier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05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Gérer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permissions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partage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ressources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protection,</a:t>
            </a:r>
            <a:r>
              <a:rPr dirty="0" sz="105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sauvegarde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restauration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locales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Utiliser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sécurité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Windows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Assurer</a:t>
            </a:r>
            <a:r>
              <a:rPr dirty="0" sz="1600" spc="-6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la</a:t>
            </a:r>
            <a:r>
              <a:rPr dirty="0" sz="1600" spc="-20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sécurité</a:t>
            </a:r>
            <a:r>
              <a:rPr dirty="0" sz="1600" spc="-40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du</a:t>
            </a:r>
            <a:r>
              <a:rPr dirty="0" sz="1600" spc="-15">
                <a:solidFill>
                  <a:srgbClr val="FF7800"/>
                </a:solidFill>
              </a:rPr>
              <a:t> </a:t>
            </a:r>
            <a:r>
              <a:rPr dirty="0" sz="1600">
                <a:solidFill>
                  <a:srgbClr val="FF7800"/>
                </a:solidFill>
              </a:rPr>
              <a:t>client </a:t>
            </a:r>
            <a:r>
              <a:rPr dirty="0" sz="1600" spc="-10">
                <a:solidFill>
                  <a:srgbClr val="FF7800"/>
                </a:solidFill>
              </a:rPr>
              <a:t>windows</a:t>
            </a:r>
            <a:endParaRPr sz="1600"/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613458"/>
            <a:ext cx="9994265" cy="30810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qu’administrateur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toutes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commandes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concernent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get-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*firewall*</a:t>
            </a:r>
            <a:endParaRPr sz="1400">
              <a:latin typeface="Calibri"/>
              <a:cs typeface="Calibri"/>
            </a:endParaRPr>
          </a:p>
          <a:p>
            <a:pPr marL="200025" indent="-187325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2000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actif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trois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profils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(Domain,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public),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pouvez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limiter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état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profil,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Get-NetFirewallProfile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|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Name,Enabled</a:t>
            </a:r>
            <a:endParaRPr sz="1400">
              <a:latin typeface="Calibri"/>
              <a:cs typeface="Calibri"/>
            </a:endParaRPr>
          </a:p>
          <a:p>
            <a:pPr marL="215265" indent="-202565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4"/>
              <a:tabLst>
                <a:tab pos="21526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Désactivez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profils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Domain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NetFirewallProfile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-Profile</a:t>
            </a:r>
            <a:r>
              <a:rPr dirty="0" sz="1400" spc="1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Domain,Private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Enabled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False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5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Activez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5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Activez 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Domain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770"/>
              </a:spcBef>
              <a:buFont typeface="Calibri"/>
              <a:buAutoNum type="arabicPeriod" startAt="5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d’autoriser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trafic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VNC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port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TCP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5900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82624" y="3212592"/>
            <a:ext cx="9832975" cy="2615565"/>
            <a:chOff x="1182624" y="3212592"/>
            <a:chExt cx="9832975" cy="261556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2624" y="3429000"/>
              <a:ext cx="3422904" cy="239877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4752" y="3212592"/>
              <a:ext cx="5760720" cy="261518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98982" y="1613458"/>
            <a:ext cx="3406140" cy="9677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PowerShell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qu’administrateur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2758439"/>
            <a:ext cx="5760720" cy="34991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6173470" cy="970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2.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toutes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commandes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concernent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get-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*firewall*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1567" y="3910584"/>
            <a:ext cx="5388864" cy="128015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0455" cy="121158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3.</a:t>
            </a:r>
            <a:r>
              <a:rPr dirty="0" sz="1400" spc="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actif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trois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(Domain,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public),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pouvez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limiter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état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profil,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Get-NetFirewallProfile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|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Name,Enabled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17520" y="2718816"/>
            <a:ext cx="5553456" cy="368807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9994265" cy="121158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4.</a:t>
            </a:r>
            <a:r>
              <a:rPr dirty="0" sz="1400" spc="1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Désactivez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profils</a:t>
            </a:r>
            <a:r>
              <a:rPr dirty="0" sz="1400" spc="1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Domain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NetFirewallProfile</a:t>
            </a:r>
            <a:r>
              <a:rPr dirty="0" sz="1400" spc="1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-Profile</a:t>
            </a:r>
            <a:r>
              <a:rPr dirty="0" sz="1400" spc="1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Domain,Private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Enabled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False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267455"/>
            <a:ext cx="5760720" cy="43281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3037205" cy="970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5.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Activez 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private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3151632"/>
            <a:ext cx="5760720" cy="54863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3105785" cy="970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6.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Activez 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profil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Domain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7"/>
            <a:ext cx="12189460" cy="6855459"/>
            <a:chOff x="0" y="17"/>
            <a:chExt cx="12189460" cy="68554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17"/>
              <a:ext cx="12185903" cy="685520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11119104" y="0"/>
                  </a:moveTo>
                  <a:lnTo>
                    <a:pt x="0" y="0"/>
                  </a:lnTo>
                  <a:lnTo>
                    <a:pt x="0" y="5148072"/>
                  </a:lnTo>
                  <a:lnTo>
                    <a:pt x="11119104" y="5148072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1515"/>
              <a:ext cx="11119485" cy="5148580"/>
            </a:xfrm>
            <a:custGeom>
              <a:avLst/>
              <a:gdLst/>
              <a:ahLst/>
              <a:cxnLst/>
              <a:rect l="l" t="t" r="r" b="b"/>
              <a:pathLst>
                <a:path w="11119485" h="5148580">
                  <a:moveTo>
                    <a:pt x="0" y="5148072"/>
                  </a:moveTo>
                  <a:lnTo>
                    <a:pt x="11119104" y="5148072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8072"/>
                  </a:lnTo>
                  <a:close/>
                </a:path>
              </a:pathLst>
            </a:custGeom>
            <a:ln w="9525">
              <a:solidFill>
                <a:srgbClr val="F8CC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7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FF780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5639" y="2968751"/>
            <a:ext cx="5760720" cy="257860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>
                <a:solidFill>
                  <a:srgbClr val="FF7800"/>
                </a:solidFill>
              </a:rPr>
              <a:t>ACTIVITÉ</a:t>
            </a:r>
            <a:r>
              <a:rPr dirty="0" spc="-10">
                <a:solidFill>
                  <a:srgbClr val="FF7800"/>
                </a:solidFill>
              </a:rPr>
              <a:t> </a:t>
            </a:r>
            <a:r>
              <a:rPr dirty="0">
                <a:solidFill>
                  <a:srgbClr val="FF7800"/>
                </a:solidFill>
              </a:rPr>
              <a:t>3</a:t>
            </a:r>
            <a:r>
              <a:rPr dirty="0" spc="-65">
                <a:solidFill>
                  <a:srgbClr val="FF7800"/>
                </a:solidFill>
              </a:rPr>
              <a:t> </a:t>
            </a:r>
            <a:r>
              <a:rPr dirty="0" spc="-50">
                <a:solidFill>
                  <a:srgbClr val="FF7800"/>
                </a:solidFill>
              </a:rPr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>
                <a:solidFill>
                  <a:srgbClr val="FF7800"/>
                </a:solidFill>
              </a:rPr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64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613458"/>
            <a:ext cx="5592445" cy="9709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8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7.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feu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d’autoriser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trafic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VNC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port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TCP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5900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" y="-1"/>
            <a:ext cx="6483078" cy="68579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4" name="object 4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008" y="161544"/>
            <a:ext cx="1280160" cy="126491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380479" y="1105280"/>
            <a:ext cx="4189095" cy="270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3253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GÉRER</a:t>
            </a:r>
            <a:r>
              <a:rPr dirty="0" sz="2400" spc="-50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7842"/>
                </a:solidFill>
                <a:latin typeface="Calibri"/>
                <a:cs typeface="Calibri"/>
              </a:rPr>
              <a:t>UN</a:t>
            </a:r>
            <a:r>
              <a:rPr dirty="0" sz="2400" spc="-45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7842"/>
                </a:solidFill>
                <a:latin typeface="Calibri"/>
                <a:cs typeface="Calibri"/>
              </a:rPr>
              <a:t>SYSTÈME</a:t>
            </a:r>
            <a:endParaRPr sz="2400">
              <a:latin typeface="Calibri"/>
              <a:cs typeface="Calibri"/>
            </a:endParaRPr>
          </a:p>
          <a:p>
            <a:pPr algn="ctr" marL="1228725">
              <a:lnSpc>
                <a:spcPct val="100000"/>
              </a:lnSpc>
            </a:pPr>
            <a:r>
              <a:rPr dirty="0" sz="2400" spc="-35" b="1">
                <a:solidFill>
                  <a:srgbClr val="007842"/>
                </a:solidFill>
                <a:latin typeface="Calibri"/>
                <a:cs typeface="Calibri"/>
              </a:rPr>
              <a:t>D’EXPLOITATION</a:t>
            </a:r>
            <a:r>
              <a:rPr dirty="0" sz="2400" spc="-60" b="1">
                <a:solidFill>
                  <a:srgbClr val="007842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007842"/>
                </a:solidFill>
                <a:latin typeface="Calibri"/>
                <a:cs typeface="Calibri"/>
              </a:rPr>
              <a:t>LINUX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Dans</a:t>
            </a:r>
            <a:r>
              <a:rPr dirty="0" sz="18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ce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module,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vous</a:t>
            </a:r>
            <a:r>
              <a:rPr dirty="0" sz="18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allez</a:t>
            </a:r>
            <a:r>
              <a:rPr dirty="0" sz="1800" spc="-3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1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Explorer</a:t>
            </a:r>
            <a:r>
              <a:rPr dirty="0" sz="16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Manipuler</a:t>
            </a:r>
            <a:r>
              <a:rPr dirty="0" sz="16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6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600" spc="-10">
                <a:solidFill>
                  <a:srgbClr val="555555"/>
                </a:solidFill>
                <a:latin typeface="Calibri"/>
                <a:cs typeface="Calibri"/>
              </a:rPr>
              <a:t>Paramétrer</a:t>
            </a:r>
            <a:r>
              <a:rPr dirty="0" sz="16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déploiement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6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8511" y="4562855"/>
            <a:ext cx="844296" cy="84429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188959">
              <a:lnSpc>
                <a:spcPct val="100000"/>
              </a:lnSpc>
              <a:spcBef>
                <a:spcPts val="105"/>
              </a:spcBef>
            </a:pPr>
            <a:r>
              <a:rPr dirty="0" sz="2800" spc="-20">
                <a:solidFill>
                  <a:srgbClr val="008245"/>
                </a:solidFill>
              </a:rPr>
              <a:t>PARTIE</a:t>
            </a:r>
            <a:r>
              <a:rPr dirty="0" sz="2800" spc="-120">
                <a:solidFill>
                  <a:srgbClr val="008245"/>
                </a:solidFill>
              </a:rPr>
              <a:t> </a:t>
            </a:r>
            <a:r>
              <a:rPr dirty="0" sz="2800" spc="-50">
                <a:solidFill>
                  <a:srgbClr val="008245"/>
                </a:solidFill>
              </a:rPr>
              <a:t>3</a:t>
            </a:r>
            <a:endParaRPr sz="2800"/>
          </a:p>
        </p:txBody>
      </p:sp>
      <p:sp>
        <p:nvSpPr>
          <p:cNvPr id="10" name="object 10" descr=""/>
          <p:cNvSpPr txBox="1"/>
          <p:nvPr/>
        </p:nvSpPr>
        <p:spPr>
          <a:xfrm>
            <a:off x="8696325" y="6339713"/>
            <a:ext cx="126492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27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089457"/>
            <a:ext cx="5281295" cy="261747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Principe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fonctionnement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du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Identification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distributions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Arborescence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ts val="1455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Installation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935"/>
              </a:lnSpc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8245"/>
                </a:solidFill>
              </a:rPr>
              <a:t>ACTIVITÉ</a:t>
            </a:r>
            <a:r>
              <a:rPr dirty="0" sz="2800" spc="-70">
                <a:solidFill>
                  <a:srgbClr val="008245"/>
                </a:solidFill>
              </a:rPr>
              <a:t> </a:t>
            </a:r>
            <a:r>
              <a:rPr dirty="0" sz="2800" spc="-60">
                <a:solidFill>
                  <a:srgbClr val="008245"/>
                </a:solidFill>
              </a:rPr>
              <a:t>1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8806433" y="6339713"/>
            <a:ext cx="110998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80"/>
              </a:lnSpc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 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05953" y="1105280"/>
            <a:ext cx="21717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EXPLORER</a:t>
            </a:r>
            <a:r>
              <a:rPr dirty="0" sz="2400" spc="-7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LINUX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6512432" y="1434845"/>
            <a:ext cx="79375" cy="5441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12432" y="2212594"/>
            <a:ext cx="79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25870" y="1043830"/>
            <a:ext cx="5787390" cy="137731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1.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75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marL="543560" marR="5080">
              <a:lnSpc>
                <a:spcPct val="100000"/>
              </a:lnSpc>
              <a:spcBef>
                <a:spcPts val="600"/>
              </a:spcBef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12432" y="5751937"/>
            <a:ext cx="3361054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fonctionnement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05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Identifier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différentes</a:t>
            </a:r>
            <a:r>
              <a:rPr dirty="0" sz="105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distributions</a:t>
            </a:r>
            <a:r>
              <a:rPr dirty="0" sz="105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l’arborescence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Installer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10187305" cy="10325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machines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l’outil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virtualisation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VMware, installez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d’exploitation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Centos.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L’enseignant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fournira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image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ISO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CentOS.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Explorer</a:t>
            </a:r>
            <a:r>
              <a:rPr dirty="0" sz="1600" spc="-6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4338320" cy="24930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u="sng" sz="1400" spc="-3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575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Allez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 personnel.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portant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4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l’arborescence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cours1/cours2/cours3/cours4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Allez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6119" y="2840735"/>
            <a:ext cx="2813304" cy="117652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Explorer</a:t>
            </a:r>
            <a:r>
              <a:rPr dirty="0" sz="1600" spc="-65"/>
              <a:t> </a:t>
            </a:r>
            <a:r>
              <a:rPr dirty="0" sz="1600" spc="-20"/>
              <a:t>Linux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9021445" cy="36334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Copiez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/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etc/services</a:t>
            </a:r>
            <a:r>
              <a:rPr dirty="0" sz="1400" spc="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395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appartient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venez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copier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date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dernière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modification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390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Supprimez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-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20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sous-répertoire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mkdir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dedans.</a:t>
            </a:r>
            <a:endParaRPr sz="1400">
              <a:latin typeface="Calibri"/>
              <a:cs typeface="Calibri"/>
            </a:endParaRPr>
          </a:p>
          <a:p>
            <a:pPr marL="278765" indent="-266065">
              <a:lnSpc>
                <a:spcPct val="100000"/>
              </a:lnSpc>
              <a:spcBef>
                <a:spcPts val="1390"/>
              </a:spcBef>
              <a:buFont typeface="Calibri"/>
              <a:buAutoNum type="arabicPeriod" startAt="6"/>
              <a:tabLst>
                <a:tab pos="278765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Essayez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suivantes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 visualisez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ls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touch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text1a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txta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text1b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txtb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mkdir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rep1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rep2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rep3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rep4</a:t>
            </a:r>
            <a:endParaRPr sz="1400">
              <a:latin typeface="Calibri"/>
              <a:cs typeface="Calibri"/>
            </a:endParaRPr>
          </a:p>
          <a:p>
            <a:pPr marL="280035" indent="-267335">
              <a:lnSpc>
                <a:spcPct val="100000"/>
              </a:lnSpc>
              <a:spcBef>
                <a:spcPts val="1390"/>
              </a:spcBef>
              <a:buFont typeface="Calibri"/>
              <a:buAutoNum type="arabicPeriod" startAt="11"/>
              <a:tabLst>
                <a:tab pos="2800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rep4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1-tic-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2-tic-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3-tic-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4-tic-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1tico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Explorer</a:t>
            </a:r>
            <a:r>
              <a:rPr dirty="0" sz="1600" spc="-6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/>
              <a:t>Lab</a:t>
            </a:r>
            <a:r>
              <a:rPr dirty="0" u="none" spc="-30"/>
              <a:t> </a:t>
            </a:r>
            <a:r>
              <a:rPr dirty="0" u="none" spc="-50"/>
              <a:t>: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pc="-10"/>
              <a:t>Exercice</a:t>
            </a:r>
            <a:r>
              <a:rPr dirty="0"/>
              <a:t> 2</a:t>
            </a:r>
            <a:r>
              <a:rPr dirty="0" u="none" spc="-40"/>
              <a:t> </a:t>
            </a:r>
            <a:r>
              <a:rPr dirty="0" u="none" spc="-50"/>
              <a:t>:</a:t>
            </a:r>
          </a:p>
          <a:p>
            <a:pPr marL="280035" indent="-267335">
              <a:lnSpc>
                <a:spcPct val="100000"/>
              </a:lnSpc>
              <a:spcBef>
                <a:spcPts val="580"/>
              </a:spcBef>
              <a:buFont typeface="Calibri"/>
              <a:buAutoNum type="arabicPeriod" startAt="12"/>
              <a:tabLst>
                <a:tab pos="280035" algn="l"/>
              </a:tabLst>
            </a:pPr>
            <a:r>
              <a:rPr dirty="0" u="none" b="0">
                <a:latin typeface="Calibri"/>
                <a:cs typeface="Calibri"/>
              </a:rPr>
              <a:t>À</a:t>
            </a:r>
            <a:r>
              <a:rPr dirty="0" u="none" spc="-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partir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du</a:t>
            </a:r>
            <a:r>
              <a:rPr dirty="0" u="none" spc="-6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rep4,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lister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tous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-6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fichiers</a:t>
            </a:r>
          </a:p>
          <a:p>
            <a:pPr lvl="1" marL="263525" indent="-172085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635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terminant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d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273050" indent="-181610">
              <a:lnSpc>
                <a:spcPct val="100000"/>
              </a:lnSpc>
              <a:spcBef>
                <a:spcPts val="845"/>
              </a:spcBef>
              <a:buFont typeface="Calibri"/>
              <a:buAutoNum type="alphaLcPeriod"/>
              <a:tabLst>
                <a:tab pos="27305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 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251460" indent="-16002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514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contenant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chaîne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tic.</a:t>
            </a:r>
            <a:endParaRPr sz="1400">
              <a:latin typeface="Calibri"/>
              <a:cs typeface="Calibri"/>
            </a:endParaRPr>
          </a:p>
          <a:p>
            <a:pPr lvl="1" marL="273050" indent="-18161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7305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chiffre,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deuxième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caractère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étant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lettre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minuscule.</a:t>
            </a:r>
            <a:endParaRPr sz="1400">
              <a:latin typeface="Calibri"/>
              <a:cs typeface="Calibri"/>
            </a:endParaRPr>
          </a:p>
          <a:p>
            <a:pPr lvl="1" marL="267335" indent="-175895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67335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2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85750" indent="-273050">
              <a:lnSpc>
                <a:spcPct val="100000"/>
              </a:lnSpc>
              <a:spcBef>
                <a:spcPts val="845"/>
              </a:spcBef>
              <a:buFont typeface="Calibri"/>
              <a:buAutoNum type="arabicPeriod" startAt="13"/>
              <a:tabLst>
                <a:tab pos="285750" algn="l"/>
              </a:tabLst>
            </a:pPr>
            <a:r>
              <a:rPr dirty="0" u="none" b="0">
                <a:latin typeface="Calibri"/>
                <a:cs typeface="Calibri"/>
              </a:rPr>
              <a:t>À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partir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du</a:t>
            </a:r>
            <a:r>
              <a:rPr dirty="0" u="none" spc="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répertoire</a:t>
            </a:r>
            <a:r>
              <a:rPr dirty="0" u="none" spc="5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tic-</a:t>
            </a:r>
            <a:r>
              <a:rPr dirty="0" u="none" b="0">
                <a:latin typeface="Calibri"/>
                <a:cs typeface="Calibri"/>
              </a:rPr>
              <a:t>1,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à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l’aide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commande</a:t>
            </a:r>
            <a:r>
              <a:rPr dirty="0" u="none" spc="50" b="0">
                <a:latin typeface="Calibri"/>
                <a:cs typeface="Calibri"/>
              </a:rPr>
              <a:t> </a:t>
            </a:r>
            <a:r>
              <a:rPr dirty="0" u="none"/>
              <a:t>mv,</a:t>
            </a:r>
            <a:r>
              <a:rPr dirty="0" u="none" spc="45"/>
              <a:t> </a:t>
            </a:r>
            <a:r>
              <a:rPr dirty="0" u="none" b="0">
                <a:latin typeface="Calibri"/>
                <a:cs typeface="Calibri"/>
              </a:rPr>
              <a:t>déplacer</a:t>
            </a:r>
            <a:r>
              <a:rPr dirty="0" u="none" spc="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contenu</a:t>
            </a:r>
            <a:r>
              <a:rPr dirty="0" u="none" spc="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tous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</a:t>
            </a:r>
            <a:r>
              <a:rPr dirty="0" u="none" spc="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commençant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/>
              <a:t>t</a:t>
            </a:r>
            <a:r>
              <a:rPr dirty="0" u="none" spc="15"/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finissant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spc="-50"/>
              <a:t>a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u="none" b="0">
                <a:latin typeface="Calibri"/>
                <a:cs typeface="Calibri"/>
              </a:rPr>
              <a:t>dans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6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spc="20" b="0">
                <a:latin typeface="Calibri"/>
                <a:cs typeface="Calibri"/>
              </a:rPr>
              <a:t> </a:t>
            </a:r>
            <a:r>
              <a:rPr dirty="0" u="none"/>
              <a:t>rep1</a:t>
            </a:r>
            <a:r>
              <a:rPr dirty="0" u="none" b="0">
                <a:latin typeface="Calibri"/>
                <a:cs typeface="Calibri"/>
              </a:rPr>
              <a:t>.</a:t>
            </a:r>
            <a:r>
              <a:rPr dirty="0" u="none" spc="-4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Vérifier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nouveau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contenu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du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b="0">
                <a:latin typeface="Calibri"/>
                <a:cs typeface="Calibri"/>
              </a:rPr>
              <a:t> </a:t>
            </a:r>
            <a:r>
              <a:rPr dirty="0" u="none" spc="-10"/>
              <a:t>rep1</a:t>
            </a:r>
            <a:r>
              <a:rPr dirty="0" u="none" spc="-10" b="0">
                <a:latin typeface="Calibri"/>
                <a:cs typeface="Calibri"/>
              </a:rPr>
              <a:t>.</a:t>
            </a:r>
          </a:p>
          <a:p>
            <a:pPr marL="280035" indent="-26733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4"/>
              <a:tabLst>
                <a:tab pos="280035" algn="l"/>
              </a:tabLst>
            </a:pPr>
            <a:r>
              <a:rPr dirty="0" u="none" spc="-10" b="0">
                <a:latin typeface="Calibri"/>
                <a:cs typeface="Calibri"/>
              </a:rPr>
              <a:t>Exécuter</a:t>
            </a:r>
            <a:r>
              <a:rPr dirty="0" u="none" spc="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commande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/>
              <a:t>cd</a:t>
            </a:r>
            <a:r>
              <a:rPr dirty="0" u="none" spc="-60"/>
              <a:t> </a:t>
            </a:r>
            <a:r>
              <a:rPr dirty="0" u="none" b="0">
                <a:latin typeface="Calibri"/>
                <a:cs typeface="Calibri"/>
              </a:rPr>
              <a:t>sans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option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ni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argument.</a:t>
            </a:r>
            <a:r>
              <a:rPr dirty="0" u="none" spc="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Que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spc="-20" b="0">
                <a:latin typeface="Calibri"/>
                <a:cs typeface="Calibri"/>
              </a:rPr>
              <a:t>permet-</a:t>
            </a:r>
            <a:r>
              <a:rPr dirty="0" u="none" b="0">
                <a:latin typeface="Calibri"/>
                <a:cs typeface="Calibri"/>
              </a:rPr>
              <a:t>elle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faire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50" b="0">
                <a:latin typeface="Calibri"/>
                <a:cs typeface="Calibri"/>
              </a:rPr>
              <a:t>?</a:t>
            </a:r>
          </a:p>
          <a:p>
            <a:pPr marL="282575" indent="-26987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4"/>
              <a:tabLst>
                <a:tab pos="282575" algn="l"/>
              </a:tabLst>
            </a:pPr>
            <a:r>
              <a:rPr dirty="0" u="none" b="0">
                <a:latin typeface="Calibri"/>
                <a:cs typeface="Calibri"/>
              </a:rPr>
              <a:t>A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partir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du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répertoire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courant,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exécuter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commande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/>
              <a:t>rm</a:t>
            </a:r>
            <a:r>
              <a:rPr dirty="0" u="none" spc="5"/>
              <a:t> </a:t>
            </a:r>
            <a:r>
              <a:rPr dirty="0" u="none" b="0">
                <a:latin typeface="Calibri"/>
                <a:cs typeface="Calibri"/>
              </a:rPr>
              <a:t>pour effacer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tous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 dans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sous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répertoire </a:t>
            </a:r>
            <a:r>
              <a:rPr dirty="0" u="none"/>
              <a:t>rep1</a:t>
            </a:r>
            <a:r>
              <a:rPr dirty="0" u="none" spc="-25"/>
              <a:t> </a:t>
            </a:r>
            <a:r>
              <a:rPr dirty="0" u="none" b="0">
                <a:latin typeface="Calibri"/>
                <a:cs typeface="Calibri"/>
              </a:rPr>
              <a:t>du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répertoire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spc="-10"/>
              <a:t>tic-</a:t>
            </a:r>
            <a:r>
              <a:rPr dirty="0" u="none" spc="-50"/>
              <a:t>1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se</a:t>
            </a:r>
            <a:r>
              <a:rPr dirty="0" u="none" spc="-4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terminant</a:t>
            </a:r>
            <a:r>
              <a:rPr dirty="0" u="none" spc="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lettre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/>
              <a:t>a</a:t>
            </a:r>
            <a:r>
              <a:rPr dirty="0" u="none" spc="-40"/>
              <a:t> </a:t>
            </a:r>
            <a:r>
              <a:rPr dirty="0" u="none" spc="-50" b="0">
                <a:latin typeface="Calibri"/>
                <a:cs typeface="Calibri"/>
              </a:rPr>
              <a:t>.</a:t>
            </a:r>
          </a:p>
          <a:p>
            <a:pPr marL="280035" indent="-26733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6"/>
              <a:tabLst>
                <a:tab pos="280035" algn="l"/>
              </a:tabLst>
            </a:pPr>
            <a:r>
              <a:rPr dirty="0" u="none" b="0">
                <a:latin typeface="Calibri"/>
                <a:cs typeface="Calibri"/>
              </a:rPr>
              <a:t>Utiliser la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commande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/>
              <a:t>rmdir</a:t>
            </a:r>
            <a:r>
              <a:rPr dirty="0" u="none" spc="-35"/>
              <a:t> </a:t>
            </a:r>
            <a:r>
              <a:rPr dirty="0" u="none" b="0">
                <a:latin typeface="Calibri"/>
                <a:cs typeface="Calibri"/>
              </a:rPr>
              <a:t>pour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effacer</a:t>
            </a:r>
            <a:r>
              <a:rPr dirty="0" u="none" spc="-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spc="25" b="0">
                <a:latin typeface="Calibri"/>
                <a:cs typeface="Calibri"/>
              </a:rPr>
              <a:t> </a:t>
            </a:r>
            <a:r>
              <a:rPr dirty="0" u="none"/>
              <a:t>rep1</a:t>
            </a:r>
            <a:r>
              <a:rPr dirty="0" u="none" spc="-45"/>
              <a:t> </a:t>
            </a:r>
            <a:r>
              <a:rPr dirty="0" u="none" b="0">
                <a:latin typeface="Calibri"/>
                <a:cs typeface="Calibri"/>
              </a:rPr>
              <a:t>devenu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vide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aussi.</a:t>
            </a:r>
          </a:p>
          <a:p>
            <a:pPr marL="278765" indent="-26606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6"/>
              <a:tabLst>
                <a:tab pos="278765" algn="l"/>
              </a:tabLst>
            </a:pPr>
            <a:r>
              <a:rPr dirty="0" u="none" b="0">
                <a:latin typeface="Calibri"/>
                <a:cs typeface="Calibri"/>
              </a:rPr>
              <a:t>À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spc="-20" b="0">
                <a:latin typeface="Calibri"/>
                <a:cs typeface="Calibri"/>
              </a:rPr>
              <a:t>l’aide</a:t>
            </a:r>
            <a:r>
              <a:rPr dirty="0" u="none" b="0">
                <a:latin typeface="Calibri"/>
                <a:cs typeface="Calibri"/>
              </a:rPr>
              <a:t> la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commande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/>
              <a:t>rm,</a:t>
            </a:r>
            <a:r>
              <a:rPr dirty="0" u="none" spc="-25"/>
              <a:t> </a:t>
            </a:r>
            <a:r>
              <a:rPr dirty="0" u="none" spc="-10" b="0">
                <a:latin typeface="Calibri"/>
                <a:cs typeface="Calibri"/>
              </a:rPr>
              <a:t>effacer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spc="40" b="0">
                <a:latin typeface="Calibri"/>
                <a:cs typeface="Calibri"/>
              </a:rPr>
              <a:t> </a:t>
            </a:r>
            <a:r>
              <a:rPr dirty="0" u="none" spc="-10"/>
              <a:t>rep3</a:t>
            </a:r>
            <a:r>
              <a:rPr dirty="0" u="none" spc="-10" b="0">
                <a:latin typeface="Calibri"/>
                <a:cs typeface="Calibri"/>
              </a:rPr>
              <a:t>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Explorer</a:t>
            </a:r>
            <a:r>
              <a:rPr dirty="0" sz="1600" spc="-6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74264" y="2807207"/>
            <a:ext cx="6443472" cy="305409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7767" y="2359151"/>
            <a:ext cx="5236464" cy="390448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0815" y="2246376"/>
            <a:ext cx="5230367" cy="392277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42488" y="2404872"/>
            <a:ext cx="5224271" cy="391667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6055" y="2304288"/>
            <a:ext cx="5199888" cy="392277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0815" y="2465832"/>
            <a:ext cx="5230368" cy="392277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6911" y="2346960"/>
            <a:ext cx="5218176" cy="390448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3864" y="2356104"/>
            <a:ext cx="5224272" cy="392277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9959" y="2401823"/>
            <a:ext cx="5212080" cy="391058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736217"/>
            <a:ext cx="5454015" cy="44761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5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Allez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 personnel.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~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portant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-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3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2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84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</a:t>
            </a:r>
            <a:endParaRPr sz="1400">
              <a:latin typeface="Calibri"/>
              <a:cs typeface="Calibri"/>
            </a:endParaRPr>
          </a:p>
          <a:p>
            <a:pPr marL="187325" marR="1531620" indent="-175260">
              <a:lnSpc>
                <a:spcPct val="150000"/>
              </a:lnSpc>
              <a:buFont typeface="Calibri"/>
              <a:buAutoNum type="arabicPeriod" startAt="4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l’arborescence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cours1/cours2/cours3/cours4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–p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cours1/cours2/cours3/cours4</a:t>
            </a:r>
            <a:endParaRPr sz="1400">
              <a:latin typeface="Calibri"/>
              <a:cs typeface="Calibri"/>
            </a:endParaRPr>
          </a:p>
          <a:p>
            <a:pPr marL="226695" marR="5080" indent="-214629">
              <a:lnSpc>
                <a:spcPct val="150000"/>
              </a:lnSpc>
              <a:buFont typeface="Calibri"/>
              <a:buAutoNum type="arabicPeriod" startAt="4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Allez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 spc="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répertoires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–p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CommandesLinux/couleurs/froide</a:t>
            </a:r>
            <a:endParaRPr sz="1400">
              <a:latin typeface="Calibri"/>
              <a:cs typeface="Calibri"/>
            </a:endParaRPr>
          </a:p>
          <a:p>
            <a:pPr marL="927100" marR="1499235">
              <a:lnSpc>
                <a:spcPct val="150000"/>
              </a:lnSpc>
              <a:spcBef>
                <a:spcPts val="5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–p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CommandesLinux/forme/angle mkdir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–p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CommandesLinux/forme/courbe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16368" y="4724400"/>
            <a:ext cx="2813304" cy="117348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613458"/>
            <a:ext cx="10637520" cy="4800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Copiez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/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etc/services</a:t>
            </a:r>
            <a:r>
              <a:rPr dirty="0" sz="1400" spc="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CommandesLinux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cp</a:t>
            </a:r>
            <a:r>
              <a:rPr dirty="0" sz="1400" spc="-6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/etc/services</a:t>
            </a:r>
            <a:r>
              <a:rPr dirty="0" sz="1400" spc="204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395"/>
              </a:spcBef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appartient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venez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copier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date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sa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dernière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modification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 spc="2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Ce</a:t>
            </a:r>
            <a:r>
              <a:rPr dirty="0" sz="14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fichier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appartient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au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compte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utilisateur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qui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fait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copie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395"/>
              </a:spcBef>
              <a:buFont typeface="Calibri"/>
              <a:buAutoNum type="arabicPeriod" startAt="8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Supprimez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CommandesLinux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rm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–rf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CommandesLinux</a:t>
            </a:r>
            <a:endParaRPr sz="1400">
              <a:latin typeface="Calibri"/>
              <a:cs typeface="Calibri"/>
            </a:endParaRPr>
          </a:p>
          <a:p>
            <a:pPr marL="187325" marR="1621155" indent="-175260">
              <a:lnSpc>
                <a:spcPct val="147100"/>
              </a:lnSpc>
              <a:spcBef>
                <a:spcPts val="625"/>
              </a:spcBef>
              <a:buFont typeface="Calibri"/>
              <a:buAutoNum type="arabicPeriod" startAt="8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sous-répertoire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en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mkdir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dedans.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~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tic-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1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&amp;&amp;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tic-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280035" indent="-267335">
              <a:lnSpc>
                <a:spcPct val="100000"/>
              </a:lnSpc>
              <a:spcBef>
                <a:spcPts val="605"/>
              </a:spcBef>
              <a:buFont typeface="Calibri"/>
              <a:buAutoNum type="arabicPeriod" startAt="10"/>
              <a:tabLst>
                <a:tab pos="280035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Essayez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commandes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suivantes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visualisez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résultat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ls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39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touch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text1a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txta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text1b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txtb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420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rep1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rep2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rep3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rep4</a:t>
            </a:r>
            <a:endParaRPr sz="1400">
              <a:latin typeface="Calibri"/>
              <a:cs typeface="Calibri"/>
            </a:endParaRPr>
          </a:p>
          <a:p>
            <a:pPr marL="280035" indent="-267335">
              <a:lnSpc>
                <a:spcPct val="100000"/>
              </a:lnSpc>
              <a:spcBef>
                <a:spcPts val="1395"/>
              </a:spcBef>
              <a:buFont typeface="Calibri"/>
              <a:buAutoNum type="arabicPeriod" startAt="11"/>
              <a:tabLst>
                <a:tab pos="2800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rep4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1-tic-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2-tic-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b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3-tic-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4-tic-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1tico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79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rep 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Touch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1-tic-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dirty="0" sz="1400" spc="3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2-tic-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dirty="0" sz="1400" spc="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3-tic-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4-tic-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dirty="0" sz="1400" spc="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1tico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6853808" y="3824985"/>
            <a:ext cx="927735" cy="238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[0-9][a-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z]*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98982" y="1890064"/>
            <a:ext cx="5915025" cy="249301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80035" indent="-267335">
              <a:lnSpc>
                <a:spcPct val="100000"/>
              </a:lnSpc>
              <a:spcBef>
                <a:spcPts val="575"/>
              </a:spcBef>
              <a:buFont typeface="Calibri"/>
              <a:buAutoNum type="arabicPeriod" startAt="12"/>
              <a:tabLst>
                <a:tab pos="2800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partir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rep4,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endParaRPr sz="1400">
              <a:latin typeface="Calibri"/>
              <a:cs typeface="Calibri"/>
            </a:endParaRPr>
          </a:p>
          <a:p>
            <a:pPr lvl="1" marL="263525" indent="-172085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635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terminant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*d</a:t>
            </a:r>
            <a:endParaRPr sz="1400">
              <a:latin typeface="Calibri"/>
              <a:cs typeface="Calibri"/>
            </a:endParaRPr>
          </a:p>
          <a:p>
            <a:pPr lvl="1" marL="273050" indent="-181610">
              <a:lnSpc>
                <a:spcPct val="100000"/>
              </a:lnSpc>
              <a:spcBef>
                <a:spcPts val="844"/>
              </a:spcBef>
              <a:buFont typeface="Calibri"/>
              <a:buAutoNum type="alphaLcPeriod"/>
              <a:tabLst>
                <a:tab pos="27305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4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4*</a:t>
            </a:r>
            <a:endParaRPr sz="1400">
              <a:latin typeface="Calibri"/>
              <a:cs typeface="Calibri"/>
            </a:endParaRPr>
          </a:p>
          <a:p>
            <a:pPr lvl="1" marL="251460" indent="-16002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514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contenant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chaîne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tic.</a:t>
            </a:r>
            <a:r>
              <a:rPr dirty="0" sz="1400" spc="110" b="1">
                <a:solidFill>
                  <a:srgbClr val="555555"/>
                </a:solidFill>
                <a:latin typeface="Calibri"/>
                <a:cs typeface="Calibri"/>
              </a:rPr>
              <a:t> 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*tic*</a:t>
            </a:r>
            <a:endParaRPr sz="1400">
              <a:latin typeface="Calibri"/>
              <a:cs typeface="Calibri"/>
            </a:endParaRPr>
          </a:p>
          <a:p>
            <a:pPr lvl="1" marL="273050" indent="-18161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7305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chiffre,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deuxième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caractère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étant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lettre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minuscule.</a:t>
            </a:r>
            <a:endParaRPr sz="1400">
              <a:latin typeface="Calibri"/>
              <a:cs typeface="Calibri"/>
            </a:endParaRPr>
          </a:p>
          <a:p>
            <a:pPr lvl="1" marL="266700" indent="-17526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26670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ou 2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2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[1,2]*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98982" y="4358037"/>
            <a:ext cx="10276840" cy="130556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935"/>
              </a:spcBef>
              <a:buFont typeface="Calibri"/>
              <a:buAutoNum type="arabicPeriod" startAt="13"/>
              <a:tabLst>
                <a:tab pos="2794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 partir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tic-1,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mv,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déplacer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 contenu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commençant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finissant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  <a:tabLst>
                <a:tab pos="530161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rep1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contenu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rep1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.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	mv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t*a</a:t>
            </a:r>
            <a:r>
              <a:rPr dirty="0" sz="1400" spc="130">
                <a:solidFill>
                  <a:srgbClr val="006FC0"/>
                </a:solidFill>
                <a:latin typeface="Calibri"/>
                <a:cs typeface="Calibri"/>
              </a:rPr>
              <a:t> 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../rep1</a:t>
            </a:r>
            <a:endParaRPr sz="1400">
              <a:latin typeface="Calibri"/>
              <a:cs typeface="Calibri"/>
            </a:endParaRPr>
          </a:p>
          <a:p>
            <a:pPr marL="294640" indent="-281940">
              <a:lnSpc>
                <a:spcPct val="100000"/>
              </a:lnSpc>
              <a:spcBef>
                <a:spcPts val="845"/>
              </a:spcBef>
              <a:buFont typeface="Calibri"/>
              <a:buAutoNum type="arabicPeriod" startAt="14"/>
              <a:tabLst>
                <a:tab pos="294640" algn="l"/>
                <a:tab pos="630491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cd</a:t>
            </a:r>
            <a:r>
              <a:rPr dirty="0" sz="1400" spc="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sans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option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ni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argument.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permet-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Elle</a:t>
            </a:r>
            <a:r>
              <a:rPr dirty="0" sz="1400" spc="9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nous</a:t>
            </a:r>
            <a:r>
              <a:rPr dirty="0" sz="1400" spc="10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permet</a:t>
            </a:r>
            <a:r>
              <a:rPr dirty="0" sz="1400" spc="10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dirty="0" sz="1400" spc="9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nous</a:t>
            </a:r>
            <a:r>
              <a:rPr dirty="0" sz="1400" spc="9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déplacer</a:t>
            </a:r>
            <a:r>
              <a:rPr dirty="0" sz="1400" spc="1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dans</a:t>
            </a:r>
            <a:r>
              <a:rPr dirty="0" sz="1400" spc="114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le</a:t>
            </a:r>
            <a:r>
              <a:rPr dirty="0" sz="1400" spc="9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répertoire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personnel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75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9576435" cy="3386454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3A3838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5" b="1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3A3838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76225" indent="-263525">
              <a:lnSpc>
                <a:spcPct val="100000"/>
              </a:lnSpc>
              <a:spcBef>
                <a:spcPts val="575"/>
              </a:spcBef>
              <a:buFont typeface="Calibri"/>
              <a:buAutoNum type="arabicPeriod" startAt="15"/>
              <a:tabLst>
                <a:tab pos="2762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partir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courant,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rm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effacer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rep1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tic-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1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terminant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lettre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844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rm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tic-1/rep1/*a</a:t>
            </a:r>
            <a:endParaRPr sz="1400">
              <a:latin typeface="Calibri"/>
              <a:cs typeface="Calibri"/>
            </a:endParaRPr>
          </a:p>
          <a:p>
            <a:pPr marL="278765" indent="-26606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6"/>
              <a:tabLst>
                <a:tab pos="27876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rmdir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effacer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rep1</a:t>
            </a:r>
            <a:r>
              <a:rPr dirty="0" sz="1400" spc="-5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devenu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aussi.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Rmdir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rep1</a:t>
            </a:r>
            <a:endParaRPr sz="1400">
              <a:latin typeface="Calibri"/>
              <a:cs typeface="Calibri"/>
            </a:endParaRPr>
          </a:p>
          <a:p>
            <a:pPr marL="278765" indent="-266065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17"/>
              <a:tabLst>
                <a:tab pos="27876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l’aide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rm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effacer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rep3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44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tic-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rm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–rf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rep3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1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178507"/>
            <a:ext cx="20415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6380479" y="3546729"/>
            <a:ext cx="2313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8245"/>
                </a:solidFill>
              </a:rPr>
              <a:t>ACTIVITÉ</a:t>
            </a:r>
            <a:r>
              <a:rPr dirty="0" sz="2800" spc="-70">
                <a:solidFill>
                  <a:srgbClr val="008245"/>
                </a:solidFill>
              </a:rPr>
              <a:t> </a:t>
            </a:r>
            <a:r>
              <a:rPr dirty="0" sz="2800" spc="-60">
                <a:solidFill>
                  <a:srgbClr val="008245"/>
                </a:solidFill>
              </a:rPr>
              <a:t>2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7304913" y="1105280"/>
            <a:ext cx="35718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MANIPULER</a:t>
            </a:r>
            <a:r>
              <a:rPr dirty="0" sz="2400" spc="-6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LE</a:t>
            </a:r>
            <a:r>
              <a:rPr dirty="0" sz="2400" spc="-3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SHELL</a:t>
            </a:r>
            <a:r>
              <a:rPr dirty="0" sz="2400" spc="-3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LINUX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80479" y="2463275"/>
            <a:ext cx="3070225" cy="106299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 base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Droits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d’accès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Gestion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processus et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redirection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flux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r>
              <a:rPr dirty="0" sz="12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09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80479" y="3908297"/>
            <a:ext cx="458089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2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référer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contexte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801360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56895" indent="-344170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56895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5689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50811"/>
            <a:ext cx="5208905" cy="1383030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90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81025" indent="-344805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58102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endParaRPr sz="1200">
              <a:latin typeface="Calibri"/>
              <a:cs typeface="Calibri"/>
            </a:endParaRPr>
          </a:p>
          <a:p>
            <a:pPr lvl="1" marL="581025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8102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noter</a:t>
            </a:r>
            <a:endParaRPr sz="1200">
              <a:latin typeface="Calibri"/>
              <a:cs typeface="Calibri"/>
            </a:endParaRPr>
          </a:p>
          <a:p>
            <a:pPr lvl="1" marL="581025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8102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236220">
              <a:lnSpc>
                <a:spcPct val="100000"/>
              </a:lnSpc>
              <a:spcBef>
                <a:spcPts val="600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82581" y="362534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25342"/>
            <a:ext cx="3593465" cy="1482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10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endParaRPr sz="1200">
              <a:latin typeface="Calibri"/>
              <a:cs typeface="Calibri"/>
            </a:endParaRPr>
          </a:p>
          <a:p>
            <a:pPr marL="581025">
              <a:lnSpc>
                <a:spcPct val="100000"/>
              </a:lnSpc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09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56895" indent="-34417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5689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56895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56895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51937"/>
            <a:ext cx="3150235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Gérer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Gérer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droits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d’accès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utilisateurs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Gérer</a:t>
            </a:r>
            <a:r>
              <a:rPr dirty="0" sz="105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processus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redirection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flux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programmation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05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578155"/>
            <a:ext cx="10547350" cy="476821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/exam/.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Faites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</a:t>
            </a:r>
            <a:r>
              <a:rPr dirty="0" sz="1400" spc="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/exam/computestream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5080" indent="190500">
              <a:lnSpc>
                <a:spcPct val="100000"/>
              </a:lnSpc>
              <a:spcBef>
                <a:spcPts val="605"/>
              </a:spcBef>
              <a:buFont typeface="Calibri"/>
              <a:buAutoNum type="arabicPeriod"/>
              <a:tabLst>
                <a:tab pos="2032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candidat</a:t>
            </a:r>
            <a:r>
              <a:rPr dirty="0" sz="1400" spc="9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cert456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Modifiez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candidat</a:t>
            </a:r>
            <a:r>
              <a:rPr dirty="0" sz="1400" spc="7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permettre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d'accéder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aux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privilèges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root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afin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qu'un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test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vide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soit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automatiquement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créé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appelé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Etudiants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attributs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harry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magique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commentaire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secondaire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Etudiants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existant.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sysadmin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attributs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science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/sysadmin/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défaut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zsh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sysadmin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qu'il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puisse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connecter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environnement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400" spc="-3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bash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fonctionnel.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Manipuler</a:t>
            </a:r>
            <a:r>
              <a:rPr dirty="0" sz="1600" spc="-4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Shell</a:t>
            </a:r>
            <a:r>
              <a:rPr dirty="0" sz="1600" spc="-25"/>
              <a:t> </a:t>
            </a:r>
            <a:r>
              <a:rPr dirty="0" sz="1600" spc="-10"/>
              <a:t>Linux</a:t>
            </a:r>
            <a:endParaRPr sz="16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8176895" cy="28759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tic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celui-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ci.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examinez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permissions.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Accordez-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nécessaires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pouvoir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23570" indent="-17526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6235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l’utilisateur)</a:t>
            </a:r>
            <a:endParaRPr sz="1400">
              <a:latin typeface="Calibri"/>
              <a:cs typeface="Calibri"/>
            </a:endParaRPr>
          </a:p>
          <a:p>
            <a:pPr lvl="1" marL="629920" indent="-181610">
              <a:lnSpc>
                <a:spcPct val="100000"/>
              </a:lnSpc>
              <a:spcBef>
                <a:spcPts val="840"/>
              </a:spcBef>
              <a:buFont typeface="Calibri"/>
              <a:buAutoNum type="alphaLcPeriod"/>
              <a:tabLst>
                <a:tab pos="62992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groupe)</a:t>
            </a:r>
            <a:endParaRPr sz="1400">
              <a:latin typeface="Calibri"/>
              <a:cs typeface="Calibri"/>
            </a:endParaRPr>
          </a:p>
          <a:p>
            <a:pPr lvl="1" marL="608330" indent="-160020">
              <a:lnSpc>
                <a:spcPct val="100000"/>
              </a:lnSpc>
              <a:spcBef>
                <a:spcPts val="844"/>
              </a:spcBef>
              <a:buFont typeface="Calibri"/>
              <a:buAutoNum type="alphaLcPeriod"/>
              <a:tabLst>
                <a:tab pos="60833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autres)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Donnez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maintenant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toutes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permissions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lecture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seulement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autres.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Manipuler</a:t>
            </a:r>
            <a:r>
              <a:rPr dirty="0" sz="1600" spc="-4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Shell</a:t>
            </a:r>
            <a:r>
              <a:rPr dirty="0" sz="1600" spc="-25"/>
              <a:t> </a:t>
            </a:r>
            <a:r>
              <a:rPr dirty="0" sz="1600" spc="-10"/>
              <a:t>Linux</a:t>
            </a:r>
            <a:endParaRPr sz="16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9605010" cy="31959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11454" indent="-198755">
              <a:lnSpc>
                <a:spcPct val="100000"/>
              </a:lnSpc>
              <a:spcBef>
                <a:spcPts val="840"/>
              </a:spcBef>
              <a:buFont typeface="Calibri"/>
              <a:buAutoNum type="arabicPeriod"/>
              <a:tabLst>
                <a:tab pos="211454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Utiliser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commande</a:t>
            </a:r>
            <a:r>
              <a:rPr dirty="0" sz="1400" spc="1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ps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obtenir</a:t>
            </a:r>
            <a:r>
              <a:rPr dirty="0" sz="1400" spc="1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processus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r>
              <a:rPr dirty="0" sz="1400" spc="1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d'exécution</a:t>
            </a:r>
            <a:r>
              <a:rPr dirty="0" sz="1400" spc="1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ainsi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1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1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ayant</a:t>
            </a:r>
            <a:r>
              <a:rPr dirty="0" sz="1400" spc="1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lancé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l’exécution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chacun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d’entre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eux.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processus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lancés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root.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84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Extraire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PID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différents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processus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trier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ordre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numérique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inverse.</a:t>
            </a:r>
            <a:endParaRPr sz="1400">
              <a:latin typeface="Calibri"/>
              <a:cs typeface="Calibri"/>
            </a:endParaRPr>
          </a:p>
          <a:p>
            <a:pPr marL="12700" marR="5080" indent="187325">
              <a:lnSpc>
                <a:spcPts val="2520"/>
              </a:lnSpc>
              <a:spcBef>
                <a:spcPts val="225"/>
              </a:spcBef>
              <a:buFont typeface="Calibri"/>
              <a:buAutoNum type="arabicPeriod" startAt="2"/>
              <a:tabLst>
                <a:tab pos="2000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Afficher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trouvant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/etc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dont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termine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.conf.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Copier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un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rep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sera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créé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vous.</a:t>
            </a:r>
            <a:endParaRPr sz="1400">
              <a:latin typeface="Calibri"/>
              <a:cs typeface="Calibri"/>
            </a:endParaRPr>
          </a:p>
          <a:p>
            <a:pPr marL="12700" marR="5715" indent="178435">
              <a:lnSpc>
                <a:spcPts val="2520"/>
              </a:lnSpc>
              <a:buFont typeface="Calibri"/>
              <a:buAutoNum type="arabicPeriod" startAt="2"/>
              <a:tabLst>
                <a:tab pos="1911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Retrouver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liste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 les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taille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dépasse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5Mo.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Rediriger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 noms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output. Rediriger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erreurs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vers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/dev/null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Manipuler</a:t>
            </a:r>
            <a:r>
              <a:rPr dirty="0" sz="1600" spc="-4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Shell</a:t>
            </a:r>
            <a:r>
              <a:rPr dirty="0" sz="1600" spc="-25"/>
              <a:t> </a:t>
            </a:r>
            <a:r>
              <a:rPr dirty="0" sz="1600" spc="-10"/>
              <a:t>Linux</a:t>
            </a:r>
            <a:endParaRPr sz="160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10450830" cy="15951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4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ts val="2520"/>
              </a:lnSpc>
              <a:spcBef>
                <a:spcPts val="100"/>
              </a:spcBef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Ecrire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script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answer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affiche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texte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d’une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laquelle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correspond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type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Oui</a:t>
            </a:r>
            <a:r>
              <a:rPr dirty="0" sz="1400" spc="-2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Non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est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Oui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script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doit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retourner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0</a:t>
            </a:r>
            <a:r>
              <a:rPr dirty="0" sz="1400" spc="9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;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contre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Non</a:t>
            </a:r>
            <a:r>
              <a:rPr dirty="0" sz="1400" spc="10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valeur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retour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sera</a:t>
            </a:r>
            <a:r>
              <a:rPr dirty="0" sz="14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n’est</a:t>
            </a:r>
            <a:r>
              <a:rPr dirty="0" sz="14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ni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Oui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ni</a:t>
            </a:r>
            <a:r>
              <a:rPr dirty="0" sz="14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C00000"/>
                </a:solidFill>
                <a:latin typeface="Calibri"/>
                <a:cs typeface="Calibri"/>
              </a:rPr>
              <a:t>Non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la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sera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nouvelle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fois.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/>
              <a:t>Manipuler</a:t>
            </a:r>
            <a:r>
              <a:rPr dirty="0" sz="1600" spc="-4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Shell</a:t>
            </a:r>
            <a:r>
              <a:rPr dirty="0" sz="1600" spc="-25"/>
              <a:t> </a:t>
            </a:r>
            <a:r>
              <a:rPr dirty="0" sz="1600" spc="-10"/>
              <a:t>Linux</a:t>
            </a:r>
            <a:endParaRPr sz="16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536243"/>
            <a:ext cx="10281285" cy="41605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5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00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groupadd</a:t>
            </a:r>
            <a:r>
              <a:rPr dirty="0" sz="1400" spc="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computestream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/exam/.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–p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/exam/computestream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3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Faites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computestream</a:t>
            </a:r>
            <a:r>
              <a:rPr dirty="0" sz="1400" spc="1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dossier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/exam/computestream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Chown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:computestream</a:t>
            </a:r>
            <a:r>
              <a:rPr dirty="0" sz="1400" spc="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/exam/computestream</a:t>
            </a:r>
            <a:endParaRPr sz="1400">
              <a:latin typeface="Calibri"/>
              <a:cs typeface="Calibri"/>
            </a:endParaRPr>
          </a:p>
          <a:p>
            <a:pPr marL="12700" marR="5080" indent="178435">
              <a:lnSpc>
                <a:spcPct val="100000"/>
              </a:lnSpc>
              <a:buFont typeface="Calibri"/>
              <a:buAutoNum type="arabicPeriod" startAt="4"/>
              <a:tabLst>
                <a:tab pos="19113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candidat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 passe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cert456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candidat</a:t>
            </a:r>
            <a:r>
              <a:rPr dirty="0" sz="1400" spc="-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permettre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d'accéder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aux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privilèges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root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useradd</a:t>
            </a:r>
            <a:r>
              <a:rPr dirty="0" sz="1400" spc="-5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candidat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Passwd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candidat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Usermod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–aG</a:t>
            </a:r>
            <a:r>
              <a:rPr dirty="0" sz="1400" spc="-5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wheel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candidat</a:t>
            </a:r>
            <a:endParaRPr sz="1400">
              <a:latin typeface="Calibri"/>
              <a:cs typeface="Calibri"/>
            </a:endParaRPr>
          </a:p>
          <a:p>
            <a:pPr marL="187325" marR="594360" indent="-175260">
              <a:lnSpc>
                <a:spcPct val="100000"/>
              </a:lnSpc>
              <a:buFont typeface="Calibri"/>
              <a:buAutoNum type="arabicPeriod" startAt="5"/>
              <a:tabLst>
                <a:tab pos="92710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Configurez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afin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qu'un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test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soit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automatiquement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créé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/etc/skel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Touch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test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6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appelé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Etudiants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groupadd</a:t>
            </a:r>
            <a:r>
              <a:rPr dirty="0" sz="1400" spc="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Etudiants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0" name="object 10" descr=""/>
          <p:cNvSpPr txBox="1"/>
          <p:nvPr/>
        </p:nvSpPr>
        <p:spPr>
          <a:xfrm>
            <a:off x="799591" y="1532940"/>
            <a:ext cx="8975090" cy="423354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26695" indent="-213995">
              <a:lnSpc>
                <a:spcPct val="100000"/>
              </a:lnSpc>
              <a:buFont typeface="Calibri"/>
              <a:buAutoNum type="arabicPeriod" startAt="7"/>
              <a:tabLst>
                <a:tab pos="22669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attributs</a:t>
            </a:r>
            <a:r>
              <a:rPr dirty="0" sz="14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harry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magique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champ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commentaire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student.</a:t>
            </a:r>
            <a:endParaRPr sz="1400">
              <a:latin typeface="Calibri"/>
              <a:cs typeface="Calibri"/>
            </a:endParaRPr>
          </a:p>
          <a:p>
            <a:pPr lvl="1" marL="680085" marR="2903220" indent="-3232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nouvel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utilisateur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membre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secondaire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Etudiants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existant.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Useradd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harry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–s</a:t>
            </a:r>
            <a:r>
              <a:rPr dirty="0" sz="1400" spc="-5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student</a:t>
            </a:r>
            <a:r>
              <a:rPr dirty="0" sz="1400" spc="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–G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Etudiants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Passwd</a:t>
            </a:r>
            <a:r>
              <a:rPr dirty="0" sz="1400" spc="-8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harry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8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sysadmin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attributs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suivants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passe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science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personnel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/sysadmin/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lvl="1" marL="680085" indent="-323215">
              <a:lnSpc>
                <a:spcPct val="100000"/>
              </a:lnSpc>
              <a:buFont typeface="Arial MT"/>
              <a:buChar char="•"/>
              <a:tabLst>
                <a:tab pos="68008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défaut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utilisateur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est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zsh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927100" marR="673354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Useradd</a:t>
            </a:r>
            <a:r>
              <a:rPr dirty="0" sz="1400" spc="-7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sysadmin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Passwd</a:t>
            </a:r>
            <a:r>
              <a:rPr dirty="0" sz="1400" spc="-8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sysadmin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Usermod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sysadmin</a:t>
            </a:r>
            <a:r>
              <a:rPr dirty="0" sz="1400" spc="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–d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/sysadmin</a:t>
            </a:r>
            <a:r>
              <a:rPr dirty="0" sz="1400" spc="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–s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zsh</a:t>
            </a:r>
            <a:endParaRPr sz="1400">
              <a:latin typeface="Calibri"/>
              <a:cs typeface="Calibri"/>
            </a:endParaRPr>
          </a:p>
          <a:p>
            <a:pPr marL="200025" indent="-187325">
              <a:lnSpc>
                <a:spcPct val="100000"/>
              </a:lnSpc>
              <a:buFont typeface="Calibri"/>
              <a:buAutoNum type="arabicPeriod" startAt="9"/>
              <a:tabLst>
                <a:tab pos="20002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Modifiez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compte</a:t>
            </a:r>
            <a:r>
              <a:rPr dirty="0" sz="14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d'utilisateur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sysadmin</a:t>
            </a:r>
            <a:r>
              <a:rPr dirty="0" sz="1400" spc="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afin</a:t>
            </a:r>
            <a:r>
              <a:rPr dirty="0" sz="1400" spc="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qu'il</a:t>
            </a:r>
            <a:r>
              <a:rPr dirty="0" sz="14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puisse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connecter</a:t>
            </a:r>
            <a:r>
              <a:rPr dirty="0" sz="1400" spc="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système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environnement</a:t>
            </a:r>
            <a:r>
              <a:rPr dirty="0" sz="1400" spc="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shell</a:t>
            </a:r>
            <a:r>
              <a:rPr dirty="0" sz="1400" spc="6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555555"/>
                </a:solidFill>
                <a:latin typeface="Calibri"/>
                <a:cs typeface="Calibri"/>
              </a:rPr>
              <a:t>bash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fonctionnel.</a:t>
            </a:r>
            <a:endParaRPr sz="1400">
              <a:latin typeface="Calibri"/>
              <a:cs typeface="Calibri"/>
            </a:endParaRPr>
          </a:p>
          <a:p>
            <a:pPr marL="966469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usermod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–s</a:t>
            </a:r>
            <a:r>
              <a:rPr dirty="0" sz="1400" spc="-6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/bin/bash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sysadmin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8176895" cy="335915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325" marR="3458845" indent="-175260">
              <a:lnSpc>
                <a:spcPct val="100000"/>
              </a:lnSpc>
              <a:buFont typeface="Calibri"/>
              <a:buAutoNum type="arabicPeriod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nouveau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tic</a:t>
            </a:r>
            <a:r>
              <a:rPr dirty="0" sz="1400" spc="-4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déplacez-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vous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celui-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ci.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-6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rep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rep</a:t>
            </a:r>
            <a:endParaRPr sz="1400">
              <a:latin typeface="Calibri"/>
              <a:cs typeface="Calibri"/>
            </a:endParaRPr>
          </a:p>
          <a:p>
            <a:pPr marL="187325" marR="2745740" indent="-175260">
              <a:lnSpc>
                <a:spcPts val="1580"/>
              </a:lnSpc>
              <a:spcBef>
                <a:spcPts val="140"/>
              </a:spcBef>
              <a:buFont typeface="Calibri"/>
              <a:buAutoNum type="arabicPeriod" startAt="2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vide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nommé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examinez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ensuite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permissions.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Touch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ts val="1575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Ls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–l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3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Accordez-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droits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nécessaires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pouvoir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lvl="1" marL="623570" indent="-175260">
              <a:lnSpc>
                <a:spcPct val="100000"/>
              </a:lnSpc>
              <a:buFont typeface="Calibri"/>
              <a:buAutoNum type="alphaLcPeriod"/>
              <a:tabLst>
                <a:tab pos="62357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Lire,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propriétaire).</a:t>
            </a:r>
            <a:endParaRPr sz="1400">
              <a:latin typeface="Calibri"/>
              <a:cs typeface="Calibri"/>
            </a:endParaRPr>
          </a:p>
          <a:p>
            <a:pPr lvl="1" marL="629920" indent="-181610">
              <a:lnSpc>
                <a:spcPct val="100000"/>
              </a:lnSpc>
              <a:buFont typeface="Calibri"/>
              <a:buAutoNum type="alphaLcPeriod"/>
              <a:tabLst>
                <a:tab pos="62992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propriétaire).</a:t>
            </a:r>
            <a:endParaRPr sz="1400">
              <a:latin typeface="Calibri"/>
              <a:cs typeface="Calibri"/>
            </a:endParaRPr>
          </a:p>
          <a:p>
            <a:pPr lvl="1" marL="607695" marR="2894965" indent="-160020">
              <a:lnSpc>
                <a:spcPct val="100000"/>
              </a:lnSpc>
              <a:spcBef>
                <a:spcPts val="5"/>
              </a:spcBef>
              <a:buFont typeface="Calibri"/>
              <a:buAutoNum type="alphaLcPeriod"/>
              <a:tabLst>
                <a:tab pos="92710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mais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modifier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exécuter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autres).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Chmod</a:t>
            </a:r>
            <a:r>
              <a:rPr dirty="0" sz="1400" spc="2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764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3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Donnez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maintenant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toutes les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permissions au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propriétaire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lecture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seulement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groupe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autres.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Chmod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744</a:t>
            </a:r>
            <a:r>
              <a:rPr dirty="0" sz="1400" spc="27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linux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31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/>
              <a:t>Correction</a:t>
            </a:r>
            <a:r>
              <a:rPr dirty="0" spc="-20"/>
              <a:t> </a:t>
            </a:r>
            <a:r>
              <a:rPr dirty="0"/>
              <a:t>Lab</a:t>
            </a:r>
            <a:r>
              <a:rPr dirty="0" u="none" spc="-80"/>
              <a:t> </a:t>
            </a:r>
            <a:r>
              <a:rPr dirty="0" u="none" spc="-50"/>
              <a:t>: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/>
              <a:t>Correction</a:t>
            </a:r>
            <a:r>
              <a:rPr dirty="0" spc="-15"/>
              <a:t> </a:t>
            </a:r>
            <a:r>
              <a:rPr dirty="0" spc="-10"/>
              <a:t>Exercice</a:t>
            </a:r>
            <a:r>
              <a:rPr dirty="0" spc="-25"/>
              <a:t> </a:t>
            </a:r>
            <a:r>
              <a:rPr dirty="0"/>
              <a:t>3</a:t>
            </a:r>
            <a:r>
              <a:rPr dirty="0" u="none" spc="-65"/>
              <a:t> </a:t>
            </a:r>
            <a:r>
              <a:rPr dirty="0" u="none" spc="-50"/>
              <a:t>:</a:t>
            </a:r>
          </a:p>
          <a:p>
            <a:pPr marL="194310" indent="-181610">
              <a:lnSpc>
                <a:spcPct val="100000"/>
              </a:lnSpc>
              <a:buFont typeface="Calibri"/>
              <a:buAutoNum type="arabicPeriod"/>
              <a:tabLst>
                <a:tab pos="194310" algn="l"/>
              </a:tabLst>
            </a:pPr>
            <a:r>
              <a:rPr dirty="0" u="none" b="0">
                <a:latin typeface="Calibri"/>
                <a:cs typeface="Calibri"/>
              </a:rPr>
              <a:t>Utiliser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commande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ps pour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obtenir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une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liste</a:t>
            </a:r>
            <a:r>
              <a:rPr dirty="0" u="none" spc="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 processus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en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cours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d'exécution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ainsi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que le</a:t>
            </a:r>
            <a:r>
              <a:rPr dirty="0" u="none" spc="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d'utilisateur ayant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lancé</a:t>
            </a:r>
            <a:r>
              <a:rPr dirty="0" u="none" spc="-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l’exécution</a:t>
            </a:r>
          </a:p>
          <a:p>
            <a:pPr marL="12700">
              <a:lnSpc>
                <a:spcPct val="100000"/>
              </a:lnSpc>
            </a:pP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chacun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25" b="0">
                <a:latin typeface="Calibri"/>
                <a:cs typeface="Calibri"/>
              </a:rPr>
              <a:t>d’entre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spc="-20" b="0">
                <a:latin typeface="Calibri"/>
                <a:cs typeface="Calibri"/>
              </a:rPr>
              <a:t>eux.</a:t>
            </a:r>
          </a:p>
          <a:p>
            <a:pPr marL="927100">
              <a:lnSpc>
                <a:spcPct val="100000"/>
              </a:lnSpc>
            </a:pP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ps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ef</a:t>
            </a:r>
          </a:p>
          <a:p>
            <a:pPr marL="187325" marR="6567170" indent="-175260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2"/>
              <a:tabLst>
                <a:tab pos="927100" algn="l"/>
              </a:tabLst>
            </a:pPr>
            <a:r>
              <a:rPr dirty="0" u="none" b="0">
                <a:latin typeface="Calibri"/>
                <a:cs typeface="Calibri"/>
              </a:rPr>
              <a:t>Afficher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liste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processus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lancés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20" b="0">
                <a:latin typeface="Calibri"/>
                <a:cs typeface="Calibri"/>
              </a:rPr>
              <a:t> root. </a:t>
            </a:r>
            <a:r>
              <a:rPr dirty="0" u="none" spc="-20" b="0">
                <a:latin typeface="Calibri"/>
                <a:cs typeface="Calibri"/>
              </a:rPr>
              <a:t>	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ps</a:t>
            </a:r>
            <a:r>
              <a:rPr dirty="0" u="none" spc="-5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–ef</a:t>
            </a:r>
            <a:r>
              <a:rPr dirty="0" u="none" spc="-3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|grep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spc="-20" b="0">
                <a:solidFill>
                  <a:srgbClr val="006FC0"/>
                </a:solidFill>
                <a:latin typeface="Calibri"/>
                <a:cs typeface="Calibri"/>
              </a:rPr>
              <a:t>^root</a:t>
            </a:r>
          </a:p>
          <a:p>
            <a:pPr marL="187960" indent="-175260">
              <a:lnSpc>
                <a:spcPct val="100000"/>
              </a:lnSpc>
              <a:buFont typeface="Calibri"/>
              <a:buAutoNum type="arabicPeriod" startAt="2"/>
              <a:tabLst>
                <a:tab pos="187960" algn="l"/>
              </a:tabLst>
            </a:pPr>
            <a:r>
              <a:rPr dirty="0" u="none" spc="-10" b="0">
                <a:latin typeface="Calibri"/>
                <a:cs typeface="Calibri"/>
              </a:rPr>
              <a:t>Extraire</a:t>
            </a:r>
            <a:r>
              <a:rPr dirty="0" u="none" spc="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PID</a:t>
            </a:r>
            <a:r>
              <a:rPr dirty="0" u="none" spc="-7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différents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processus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-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trier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en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ordre</a:t>
            </a:r>
            <a:r>
              <a:rPr dirty="0" u="none" spc="-10" b="0">
                <a:latin typeface="Calibri"/>
                <a:cs typeface="Calibri"/>
              </a:rPr>
              <a:t> numérique</a:t>
            </a:r>
            <a:r>
              <a:rPr dirty="0" u="none" spc="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inverse.</a:t>
            </a:r>
          </a:p>
          <a:p>
            <a:pPr marL="927100">
              <a:lnSpc>
                <a:spcPct val="100000"/>
              </a:lnSpc>
            </a:pP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ps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-ef|tr</a:t>
            </a:r>
            <a:r>
              <a:rPr dirty="0" u="none" spc="1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-s</a:t>
            </a:r>
            <a:r>
              <a:rPr dirty="0" u="none" spc="-5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"</a:t>
            </a:r>
            <a:r>
              <a:rPr dirty="0" u="none" spc="-1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"|cut</a:t>
            </a:r>
            <a:r>
              <a:rPr dirty="0" u="none" spc="-1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-d</a:t>
            </a:r>
            <a:r>
              <a:rPr dirty="0" u="none" spc="-2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"</a:t>
            </a:r>
            <a:r>
              <a:rPr dirty="0" u="none" spc="-3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"</a:t>
            </a:r>
            <a:r>
              <a:rPr dirty="0" u="none" spc="-1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-f2|sort</a:t>
            </a:r>
            <a:r>
              <a:rPr dirty="0" u="none" spc="-1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nr</a:t>
            </a:r>
          </a:p>
          <a:p>
            <a:pPr marL="187960" indent="-175260">
              <a:lnSpc>
                <a:spcPct val="100000"/>
              </a:lnSpc>
              <a:buFont typeface="Calibri"/>
              <a:buAutoNum type="arabicPeriod" startAt="4"/>
              <a:tabLst>
                <a:tab pos="187960" algn="l"/>
              </a:tabLst>
            </a:pPr>
            <a:r>
              <a:rPr dirty="0" u="none" b="0">
                <a:latin typeface="Calibri"/>
                <a:cs typeface="Calibri"/>
              </a:rPr>
              <a:t>Afficher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liste</a:t>
            </a:r>
            <a:r>
              <a:rPr dirty="0" u="none" spc="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des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</a:t>
            </a:r>
            <a:r>
              <a:rPr dirty="0" u="none" spc="-1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se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trouvant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dans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/etc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et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dont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se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termine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.conf.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Copier</a:t>
            </a:r>
            <a:r>
              <a:rPr dirty="0" u="none" spc="-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ces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</a:t>
            </a:r>
            <a:r>
              <a:rPr dirty="0" u="none" spc="-1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dans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répertoire</a:t>
            </a:r>
          </a:p>
          <a:p>
            <a:pPr marL="12700">
              <a:lnSpc>
                <a:spcPct val="100000"/>
              </a:lnSpc>
            </a:pPr>
            <a:r>
              <a:rPr dirty="0" u="none" b="0">
                <a:latin typeface="Calibri"/>
                <a:cs typeface="Calibri"/>
              </a:rPr>
              <a:t>rep</a:t>
            </a:r>
            <a:r>
              <a:rPr dirty="0" u="none" spc="-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qui</a:t>
            </a:r>
            <a:r>
              <a:rPr dirty="0" u="none" spc="-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sera</a:t>
            </a:r>
            <a:r>
              <a:rPr dirty="0" u="none" spc="-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créé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par</a:t>
            </a:r>
            <a:r>
              <a:rPr dirty="0" u="none" spc="-35" b="0">
                <a:latin typeface="Calibri"/>
                <a:cs typeface="Calibri"/>
              </a:rPr>
              <a:t> </a:t>
            </a:r>
            <a:r>
              <a:rPr dirty="0" u="none" spc="-20" b="0">
                <a:latin typeface="Calibri"/>
                <a:cs typeface="Calibri"/>
              </a:rPr>
              <a:t>vous.</a:t>
            </a: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u="none" spc="-10" b="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rep</a:t>
            </a:r>
          </a:p>
          <a:p>
            <a:pPr marL="927100">
              <a:lnSpc>
                <a:spcPct val="100000"/>
              </a:lnSpc>
            </a:pP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find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/etc</a:t>
            </a:r>
            <a:r>
              <a:rPr dirty="0" u="none" spc="-2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-name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*.conf</a:t>
            </a:r>
            <a:r>
              <a:rPr dirty="0" u="none" spc="-7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u="none" spc="-10" b="0">
                <a:solidFill>
                  <a:srgbClr val="006FC0"/>
                </a:solidFill>
                <a:latin typeface="Calibri"/>
                <a:cs typeface="Calibri"/>
              </a:rPr>
              <a:t>exec</a:t>
            </a:r>
            <a:r>
              <a:rPr dirty="0" u="none" spc="-2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cp</a:t>
            </a:r>
            <a:r>
              <a:rPr dirty="0" u="none" spc="-6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{}</a:t>
            </a:r>
            <a:r>
              <a:rPr dirty="0" u="none" spc="-3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rep</a:t>
            </a:r>
            <a:r>
              <a:rPr dirty="0" u="none" spc="-3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spc="-25" b="0">
                <a:solidFill>
                  <a:srgbClr val="006FC0"/>
                </a:solidFill>
                <a:latin typeface="Calibri"/>
                <a:cs typeface="Calibri"/>
              </a:rPr>
              <a:t>\;</a:t>
            </a:r>
          </a:p>
          <a:p>
            <a:pPr marL="208279" indent="-195580">
              <a:lnSpc>
                <a:spcPct val="100000"/>
              </a:lnSpc>
              <a:buFont typeface="Calibri"/>
              <a:buAutoNum type="arabicPeriod" startAt="5"/>
              <a:tabLst>
                <a:tab pos="208279" algn="l"/>
              </a:tabLst>
            </a:pPr>
            <a:r>
              <a:rPr dirty="0" u="none" b="0">
                <a:latin typeface="Calibri"/>
                <a:cs typeface="Calibri"/>
              </a:rPr>
              <a:t>Retrouver</a:t>
            </a:r>
            <a:r>
              <a:rPr dirty="0" u="none" spc="1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liste</a:t>
            </a:r>
            <a:r>
              <a:rPr dirty="0" u="none" spc="1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1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tous</a:t>
            </a:r>
            <a:r>
              <a:rPr dirty="0" u="none" spc="16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1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</a:t>
            </a:r>
            <a:r>
              <a:rPr dirty="0" u="none" spc="1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dont</a:t>
            </a:r>
            <a:r>
              <a:rPr dirty="0" u="none" spc="12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la</a:t>
            </a:r>
            <a:r>
              <a:rPr dirty="0" u="none" spc="15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taille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dépasse</a:t>
            </a:r>
            <a:r>
              <a:rPr dirty="0" u="none" spc="1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5Mo.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Rediriger</a:t>
            </a:r>
            <a:r>
              <a:rPr dirty="0" u="none" spc="15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les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noms</a:t>
            </a:r>
            <a:r>
              <a:rPr dirty="0" u="none" spc="13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de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ces</a:t>
            </a:r>
            <a:r>
              <a:rPr dirty="0" u="none" spc="14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fichiers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dans</a:t>
            </a:r>
            <a:r>
              <a:rPr dirty="0" u="none" spc="165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un</a:t>
            </a:r>
            <a:r>
              <a:rPr dirty="0" u="none" spc="12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fichier</a:t>
            </a:r>
            <a:r>
              <a:rPr dirty="0" u="none" spc="130" b="0">
                <a:latin typeface="Calibri"/>
                <a:cs typeface="Calibri"/>
              </a:rPr>
              <a:t> </a:t>
            </a:r>
            <a:r>
              <a:rPr dirty="0" u="none" b="0">
                <a:latin typeface="Calibri"/>
                <a:cs typeface="Calibri"/>
              </a:rPr>
              <a:t>nommé</a:t>
            </a:r>
            <a:r>
              <a:rPr dirty="0" u="none" spc="14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output.</a:t>
            </a:r>
          </a:p>
          <a:p>
            <a:pPr marL="12700">
              <a:lnSpc>
                <a:spcPct val="100000"/>
              </a:lnSpc>
            </a:pPr>
            <a:r>
              <a:rPr dirty="0" u="none" spc="-10" b="0">
                <a:latin typeface="Calibri"/>
                <a:cs typeface="Calibri"/>
              </a:rPr>
              <a:t>Rediriger</a:t>
            </a:r>
            <a:r>
              <a:rPr dirty="0" u="none" b="0">
                <a:latin typeface="Calibri"/>
                <a:cs typeface="Calibri"/>
              </a:rPr>
              <a:t> les</a:t>
            </a:r>
            <a:r>
              <a:rPr dirty="0" u="none" spc="-50" b="0">
                <a:latin typeface="Calibri"/>
                <a:cs typeface="Calibri"/>
              </a:rPr>
              <a:t> </a:t>
            </a:r>
            <a:r>
              <a:rPr dirty="0" u="none" spc="-10" b="0">
                <a:latin typeface="Calibri"/>
                <a:cs typeface="Calibri"/>
              </a:rPr>
              <a:t>erreurs </a:t>
            </a:r>
            <a:r>
              <a:rPr dirty="0" u="none" b="0">
                <a:latin typeface="Calibri"/>
                <a:cs typeface="Calibri"/>
              </a:rPr>
              <a:t>vers</a:t>
            </a:r>
            <a:r>
              <a:rPr dirty="0" u="none" spc="-10" b="0">
                <a:latin typeface="Calibri"/>
                <a:cs typeface="Calibri"/>
              </a:rPr>
              <a:t> /dev/null</a:t>
            </a:r>
          </a:p>
          <a:p>
            <a:pPr marL="927100">
              <a:lnSpc>
                <a:spcPct val="100000"/>
              </a:lnSpc>
            </a:pP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find</a:t>
            </a:r>
            <a:r>
              <a:rPr dirty="0" u="none" spc="-2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/</a:t>
            </a:r>
            <a:r>
              <a:rPr dirty="0" u="none" spc="-5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-size</a:t>
            </a:r>
            <a:r>
              <a:rPr dirty="0" u="none" spc="-40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+5M</a:t>
            </a:r>
            <a:r>
              <a:rPr dirty="0" u="none" spc="-1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b="0">
                <a:solidFill>
                  <a:srgbClr val="006FC0"/>
                </a:solidFill>
                <a:latin typeface="Calibri"/>
                <a:cs typeface="Calibri"/>
              </a:rPr>
              <a:t>&gt;outpu</a:t>
            </a:r>
            <a:r>
              <a:rPr dirty="0" u="none" spc="5" b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u="none" spc="-10" b="0">
                <a:solidFill>
                  <a:srgbClr val="006FC0"/>
                </a:solidFill>
                <a:latin typeface="Calibri"/>
                <a:cs typeface="Calibri"/>
              </a:rPr>
              <a:t>2&gt;/dev/null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1653539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900"/>
              </a:lnSpc>
              <a:spcBef>
                <a:spcPts val="1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4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6144" y="2532888"/>
            <a:ext cx="6839711" cy="355701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2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100</a:t>
            </a:fld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3350" cy="6858000"/>
            <a:chOff x="3048" y="-1"/>
            <a:chExt cx="648335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3078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80479" y="2178507"/>
            <a:ext cx="20415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Compétences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visées</a:t>
            </a:r>
            <a:r>
              <a:rPr dirty="0" sz="1800" spc="-3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010143" y="6132576"/>
            <a:ext cx="2161540" cy="719455"/>
            <a:chOff x="8010143" y="6132576"/>
            <a:chExt cx="2161540" cy="719455"/>
          </a:xfrm>
        </p:grpSpPr>
        <p:sp>
          <p:nvSpPr>
            <p:cNvPr id="7" name="object 7" descr=""/>
            <p:cNvSpPr/>
            <p:nvPr/>
          </p:nvSpPr>
          <p:spPr>
            <a:xfrm>
              <a:off x="8010143" y="6132576"/>
              <a:ext cx="2161540" cy="719455"/>
            </a:xfrm>
            <a:custGeom>
              <a:avLst/>
              <a:gdLst/>
              <a:ahLst/>
              <a:cxnLst/>
              <a:rect l="l" t="t" r="r" b="b"/>
              <a:pathLst>
                <a:path w="2161540" h="719454">
                  <a:moveTo>
                    <a:pt x="2041144" y="0"/>
                  </a:moveTo>
                  <a:lnTo>
                    <a:pt x="119887" y="0"/>
                  </a:lnTo>
                  <a:lnTo>
                    <a:pt x="73241" y="9420"/>
                  </a:lnTo>
                  <a:lnTo>
                    <a:pt x="35131" y="35112"/>
                  </a:lnTo>
                  <a:lnTo>
                    <a:pt x="9427" y="73219"/>
                  </a:lnTo>
                  <a:lnTo>
                    <a:pt x="0" y="119888"/>
                  </a:lnTo>
                  <a:lnTo>
                    <a:pt x="0" y="719327"/>
                  </a:lnTo>
                  <a:lnTo>
                    <a:pt x="2161031" y="719327"/>
                  </a:lnTo>
                  <a:lnTo>
                    <a:pt x="2161031" y="119888"/>
                  </a:lnTo>
                  <a:lnTo>
                    <a:pt x="2151604" y="73219"/>
                  </a:lnTo>
                  <a:lnTo>
                    <a:pt x="2125900" y="35112"/>
                  </a:lnTo>
                  <a:lnTo>
                    <a:pt x="2087790" y="9420"/>
                  </a:lnTo>
                  <a:lnTo>
                    <a:pt x="2041144" y="0"/>
                  </a:lnTo>
                  <a:close/>
                </a:path>
              </a:pathLst>
            </a:custGeom>
            <a:solidFill>
              <a:srgbClr val="0078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6927" y="6269736"/>
              <a:ext cx="402335" cy="39624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6380479" y="3546729"/>
            <a:ext cx="23133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7800"/>
                </a:solidFill>
                <a:latin typeface="Calibri"/>
                <a:cs typeface="Calibri"/>
              </a:rPr>
              <a:t>Recommandations</a:t>
            </a:r>
            <a:r>
              <a:rPr dirty="0" sz="1800" spc="-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7800"/>
                </a:solidFill>
                <a:latin typeface="Calibri"/>
                <a:cs typeface="Calibri"/>
              </a:rPr>
              <a:t>clés </a:t>
            </a:r>
            <a:r>
              <a:rPr dirty="0" sz="18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838" rIns="0" bIns="0" rtlCol="0" vert="horz">
            <a:spAutoFit/>
          </a:bodyPr>
          <a:lstStyle/>
          <a:p>
            <a:pPr marL="8036559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008245"/>
                </a:solidFill>
              </a:rPr>
              <a:t>ACTIVITÉ</a:t>
            </a:r>
            <a:r>
              <a:rPr dirty="0" sz="2800" spc="-70">
                <a:solidFill>
                  <a:srgbClr val="008245"/>
                </a:solidFill>
              </a:rPr>
              <a:t> </a:t>
            </a:r>
            <a:r>
              <a:rPr dirty="0" sz="2800" spc="-60">
                <a:solidFill>
                  <a:srgbClr val="008245"/>
                </a:solidFill>
              </a:rPr>
              <a:t>3</a:t>
            </a:r>
            <a:endParaRPr sz="2800"/>
          </a:p>
        </p:txBody>
      </p:sp>
      <p:sp>
        <p:nvSpPr>
          <p:cNvPr id="11" name="object 11" descr=""/>
          <p:cNvSpPr txBox="1"/>
          <p:nvPr/>
        </p:nvSpPr>
        <p:spPr>
          <a:xfrm>
            <a:off x="6457315" y="1105280"/>
            <a:ext cx="52635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008245"/>
                </a:solidFill>
                <a:latin typeface="Calibri"/>
                <a:cs typeface="Calibri"/>
              </a:rPr>
              <a:t>PARAMÉTRER</a:t>
            </a:r>
            <a:r>
              <a:rPr dirty="0" sz="2400" spc="-6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LE</a:t>
            </a:r>
            <a:r>
              <a:rPr dirty="0" sz="2400" spc="-3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DÉPLOIEMENT</a:t>
            </a:r>
            <a:r>
              <a:rPr dirty="0" sz="2400" spc="-65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8245"/>
                </a:solidFill>
                <a:latin typeface="Calibri"/>
                <a:cs typeface="Calibri"/>
              </a:rPr>
              <a:t>DE</a:t>
            </a:r>
            <a:r>
              <a:rPr dirty="0" sz="2400" spc="-30" b="1">
                <a:solidFill>
                  <a:srgbClr val="008245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8245"/>
                </a:solidFill>
                <a:latin typeface="Calibri"/>
                <a:cs typeface="Calibri"/>
              </a:rPr>
              <a:t>LINUX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80479" y="2463275"/>
            <a:ext cx="3232785" cy="106299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Compression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archivage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d’installation</a:t>
            </a:r>
            <a:r>
              <a:rPr dirty="0" sz="12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applications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Paramétrage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l’installation</a:t>
            </a:r>
            <a:r>
              <a:rPr dirty="0" sz="1200" spc="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200" spc="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Post-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installation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696325" y="6263436"/>
            <a:ext cx="12649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09</a:t>
            </a:r>
            <a:r>
              <a:rPr dirty="0" sz="2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heures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80479" y="3832554"/>
            <a:ext cx="4579620" cy="80264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attentivement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r>
              <a:rPr dirty="0" sz="12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référer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cours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mettre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problématique</a:t>
            </a:r>
            <a:r>
              <a:rPr dirty="0" sz="12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posée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dans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l’activité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48" y="-1"/>
            <a:ext cx="6489700" cy="6858000"/>
            <a:chOff x="3048" y="-1"/>
            <a:chExt cx="64897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6489422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161544"/>
              <a:ext cx="1280160" cy="1264919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325870" y="1064873"/>
            <a:ext cx="5787390" cy="1341120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44"/>
              </a:spcBef>
              <a:buAutoNum type="arabicPeriod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le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formateur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 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l’apprenant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l’occasion</a:t>
            </a:r>
            <a:r>
              <a:rPr dirty="0" sz="12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seul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l’énoncé</a:t>
            </a:r>
            <a:endParaRPr sz="1200">
              <a:latin typeface="Calibri"/>
              <a:cs typeface="Calibri"/>
            </a:endParaRPr>
          </a:p>
          <a:p>
            <a:pPr lvl="1" marL="543560" marR="508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S’assurer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11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bonne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compréhension</a:t>
            </a:r>
            <a:r>
              <a:rPr dirty="0" sz="1200" spc="1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200" spc="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contexte</a:t>
            </a:r>
            <a:r>
              <a:rPr dirty="0" sz="1200" spc="1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r>
              <a:rPr dirty="0" sz="1200" spc="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laisser</a:t>
            </a:r>
            <a:r>
              <a:rPr dirty="0" sz="1200" spc="1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200" spc="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temps</a:t>
            </a:r>
            <a:r>
              <a:rPr dirty="0" sz="1200" spc="1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de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réfléchir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répondre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Discuter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 des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apprenants</a:t>
            </a:r>
            <a:r>
              <a:rPr dirty="0" sz="12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avant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donner 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25870" y="2430389"/>
            <a:ext cx="5170805" cy="141859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5"/>
              </a:spcBef>
              <a:buAutoNum type="arabicPeriod" startAt="2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Pour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7800"/>
                </a:solidFill>
                <a:latin typeface="Calibri"/>
                <a:cs typeface="Calibri"/>
              </a:rPr>
              <a:t>l’apprenant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Lire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bien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comprendre</a:t>
            </a:r>
            <a:r>
              <a:rPr dirty="0" sz="12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question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Essayer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trouver</a:t>
            </a:r>
            <a:r>
              <a:rPr dirty="0" sz="12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vous-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même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cette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question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noter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Parcourir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proposées</a:t>
            </a:r>
            <a:endParaRPr sz="1200">
              <a:latin typeface="Calibri"/>
              <a:cs typeface="Calibri"/>
            </a:endParaRPr>
          </a:p>
          <a:p>
            <a:pPr marL="198755">
              <a:lnSpc>
                <a:spcPct val="100000"/>
              </a:lnSpc>
              <a:spcBef>
                <a:spcPts val="605"/>
              </a:spcBef>
            </a:pPr>
            <a:r>
              <a:rPr dirty="0" sz="120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120" rIns="0" bIns="0" rtlCol="0" vert="horz">
            <a:spAutoFit/>
          </a:bodyPr>
          <a:lstStyle/>
          <a:p>
            <a:pPr marL="7969884">
              <a:lnSpc>
                <a:spcPct val="100000"/>
              </a:lnSpc>
              <a:spcBef>
                <a:spcPts val="110"/>
              </a:spcBef>
            </a:pPr>
            <a:r>
              <a:rPr dirty="0" sz="2800" spc="-10">
                <a:solidFill>
                  <a:srgbClr val="007842"/>
                </a:solidFill>
              </a:rPr>
              <a:t>CONSIGNES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9945369" y="3640582"/>
            <a:ext cx="21704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3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409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cocher</a:t>
            </a:r>
            <a:r>
              <a:rPr dirty="0" sz="1200" spc="38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3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4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555555"/>
                </a:solidFill>
                <a:latin typeface="Calibri"/>
                <a:cs typeface="Calibri"/>
              </a:rPr>
              <a:t>lui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25870" y="3640582"/>
            <a:ext cx="3556000" cy="146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356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200" spc="38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chaque</a:t>
            </a:r>
            <a:r>
              <a:rPr dirty="0" sz="1200" spc="40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réponse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200" spc="39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200" spc="3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comparer</a:t>
            </a:r>
            <a:r>
              <a:rPr dirty="0" sz="1200" spc="3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200" spc="40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555555"/>
                </a:solidFill>
                <a:latin typeface="Calibri"/>
                <a:cs typeface="Calibri"/>
              </a:rPr>
              <a:t>votre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correspond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si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elle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est bien</a:t>
            </a:r>
            <a:r>
              <a:rPr dirty="0" sz="12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compatible</a:t>
            </a:r>
            <a:endParaRPr sz="1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90"/>
              </a:spcBef>
              <a:buAutoNum type="arabicPeriod" startAt="3"/>
              <a:tabLst>
                <a:tab pos="356870" algn="l"/>
              </a:tabLst>
            </a:pP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Conditions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-6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réalisation</a:t>
            </a:r>
            <a:r>
              <a:rPr dirty="0" sz="1600" spc="-4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Individuel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Support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résumé</a:t>
            </a:r>
            <a:r>
              <a:rPr dirty="0" sz="12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théorique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accompagnant</a:t>
            </a:r>
            <a:endParaRPr sz="1200">
              <a:latin typeface="Calibri"/>
              <a:cs typeface="Calibri"/>
            </a:endParaRPr>
          </a:p>
          <a:p>
            <a:pPr lvl="1" marL="543560" indent="-34480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43560" algn="l"/>
              </a:tabLst>
            </a:pP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Stylo</a:t>
            </a:r>
            <a:r>
              <a:rPr dirty="0" sz="12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2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feuille</a:t>
            </a:r>
            <a:r>
              <a:rPr dirty="0" sz="12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555555"/>
                </a:solidFill>
                <a:latin typeface="Calibri"/>
                <a:cs typeface="Calibri"/>
              </a:rPr>
              <a:t>papier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12432" y="5591657"/>
            <a:ext cx="723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555555"/>
                </a:solidFill>
                <a:latin typeface="Arial MT"/>
                <a:cs typeface="Arial MT"/>
              </a:rPr>
              <a:t>•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325870" y="5145011"/>
            <a:ext cx="2147570" cy="63309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  <a:tabLst>
                <a:tab pos="356870" algn="l"/>
              </a:tabLst>
            </a:pPr>
            <a:r>
              <a:rPr dirty="0" sz="1600" spc="-25" b="1">
                <a:solidFill>
                  <a:srgbClr val="FF7800"/>
                </a:solidFill>
                <a:latin typeface="Calibri"/>
                <a:cs typeface="Calibri"/>
              </a:rPr>
              <a:t>4.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Critères</a:t>
            </a:r>
            <a:r>
              <a:rPr dirty="0" sz="1600" spc="-15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7800"/>
                </a:solidFill>
                <a:latin typeface="Calibri"/>
                <a:cs typeface="Calibri"/>
              </a:rPr>
              <a:t>de</a:t>
            </a:r>
            <a:r>
              <a:rPr dirty="0" sz="1600" spc="2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7800"/>
                </a:solidFill>
                <a:latin typeface="Calibri"/>
                <a:cs typeface="Calibri"/>
              </a:rPr>
              <a:t>réussite</a:t>
            </a:r>
            <a:r>
              <a:rPr dirty="0" sz="1600" spc="-40" b="1">
                <a:solidFill>
                  <a:srgbClr val="FF7800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7800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43560">
              <a:lnSpc>
                <a:spcPct val="100000"/>
              </a:lnSpc>
              <a:spcBef>
                <a:spcPts val="635"/>
              </a:spcBef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stagiaire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est-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il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capable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12432" y="5751937"/>
            <a:ext cx="4052570" cy="10934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Compresser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archiver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données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Maitriser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05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outils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d’installation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packages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applications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Paramétrer</a:t>
            </a:r>
            <a:r>
              <a:rPr dirty="0" sz="105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l’installation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Linux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697865" indent="-227965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Faire</a:t>
            </a:r>
            <a:r>
              <a:rPr dirty="0" sz="105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05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configuration</a:t>
            </a:r>
            <a:r>
              <a:rPr dirty="0" sz="105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post-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installation</a:t>
            </a:r>
            <a:r>
              <a:rPr dirty="0" sz="105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50">
                <a:solidFill>
                  <a:srgbClr val="555555"/>
                </a:solidFill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356870" algn="l"/>
              </a:tabLst>
            </a:pP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Réponses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correctes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05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05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moins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555555"/>
                </a:solidFill>
                <a:latin typeface="Calibri"/>
                <a:cs typeface="Calibri"/>
              </a:rPr>
              <a:t>70% des</a:t>
            </a:r>
            <a:r>
              <a:rPr dirty="0" sz="105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555555"/>
                </a:solidFill>
                <a:latin typeface="Calibri"/>
                <a:cs typeface="Calibri"/>
              </a:rPr>
              <a:t>questions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8155940" cy="25406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20345" indent="-207645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220345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2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2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-czf</a:t>
            </a:r>
            <a:r>
              <a:rPr dirty="0" sz="1400" spc="204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archive</a:t>
            </a:r>
            <a:r>
              <a:rPr dirty="0" sz="1400" spc="2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2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/etc</a:t>
            </a:r>
            <a:r>
              <a:rPr dirty="0" sz="1400" spc="19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2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204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compression</a:t>
            </a:r>
            <a:r>
              <a:rPr dirty="0" sz="1400" spc="19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gzip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Sauvegardez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archive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/tmp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etc.tar.gz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-tzf</a:t>
            </a:r>
            <a:r>
              <a:rPr dirty="0" sz="1400" spc="-5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l’archive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etc.tar.gz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contient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/etc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/backuptest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placer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dessous.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5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Décompressez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l’archive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etc.tar.gz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/backuptest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Paramétrer</a:t>
            </a:r>
            <a:r>
              <a:rPr dirty="0" sz="1600" spc="-8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déploiement</a:t>
            </a:r>
            <a:r>
              <a:rPr dirty="0" sz="1600" spc="-65"/>
              <a:t> </a:t>
            </a:r>
            <a:r>
              <a:rPr dirty="0" sz="1600"/>
              <a:t>de</a:t>
            </a:r>
            <a:r>
              <a:rPr dirty="0" sz="1600" spc="-2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803249" y="2041017"/>
            <a:ext cx="6457950" cy="2219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Découvrez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appartient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7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/etc/logrotate.conf.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informations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concernant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package,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y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compris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qu'il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contient.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l'installation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Essayez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supprimer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Paramétrer</a:t>
            </a:r>
            <a:r>
              <a:rPr dirty="0" sz="1600" spc="-8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déploiement</a:t>
            </a:r>
            <a:r>
              <a:rPr dirty="0" sz="1600" spc="-65"/>
              <a:t> </a:t>
            </a:r>
            <a:r>
              <a:rPr dirty="0" sz="1600"/>
              <a:t>de</a:t>
            </a:r>
            <a:r>
              <a:rPr dirty="0" sz="1600" spc="-2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2041017"/>
            <a:ext cx="8786495" cy="2219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3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4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s'il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des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mises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jour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disponibles</a:t>
            </a:r>
            <a:r>
              <a:rPr dirty="0" sz="1400" spc="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Mettez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jour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particulier.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installés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liés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noyau,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tous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packages installés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disponibles.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44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Installez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httpd-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devel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(vous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pouvez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n’importe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encore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installé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$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sudoyumlist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Paramétrer</a:t>
            </a:r>
            <a:r>
              <a:rPr dirty="0" sz="1600" spc="-80"/>
              <a:t> </a:t>
            </a:r>
            <a:r>
              <a:rPr dirty="0" sz="1600"/>
              <a:t>le</a:t>
            </a:r>
            <a:r>
              <a:rPr dirty="0" sz="1600" spc="-35"/>
              <a:t> </a:t>
            </a:r>
            <a:r>
              <a:rPr dirty="0" sz="1600"/>
              <a:t>déploiement</a:t>
            </a:r>
            <a:r>
              <a:rPr dirty="0" sz="1600" spc="-65"/>
              <a:t> </a:t>
            </a:r>
            <a:r>
              <a:rPr dirty="0" sz="1600"/>
              <a:t>de</a:t>
            </a:r>
            <a:r>
              <a:rPr dirty="0" sz="1600" spc="-25"/>
              <a:t> </a:t>
            </a:r>
            <a:r>
              <a:rPr dirty="0" sz="1600" spc="-20"/>
              <a:t>Linux</a:t>
            </a:r>
            <a:endParaRPr sz="160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10548620" cy="451167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1</a:t>
            </a:r>
            <a:r>
              <a:rPr dirty="0" u="sng" sz="1400" spc="-6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-czf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archive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/etc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utilisant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la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compression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555555"/>
                </a:solidFill>
                <a:latin typeface="Calibri"/>
                <a:cs typeface="Calibri"/>
              </a:rPr>
              <a:t>gzip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Sauvegardez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archive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/tmp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nom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etc.tar.gz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180"/>
              </a:spcBef>
              <a:tabLst>
                <a:tab pos="2701290" algn="l"/>
              </a:tabLst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-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-czf</a:t>
            </a:r>
            <a:r>
              <a:rPr dirty="0" sz="1400" spc="-7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/tmp/etc.tar.gz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	/etc</a:t>
            </a:r>
            <a:r>
              <a:rPr dirty="0" sz="1400" spc="-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5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Utilisez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avec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l’option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-tzf</a:t>
            </a:r>
            <a:r>
              <a:rPr dirty="0" sz="1400" spc="-5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vérifier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l’archive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etc.tar.gz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qui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contient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/etc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555555"/>
              </a:buClr>
              <a:buFont typeface="Calibri"/>
              <a:buAutoNum type="arabicPeriod" startAt="2"/>
            </a:pP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–tzf</a:t>
            </a:r>
            <a:r>
              <a:rPr dirty="0" sz="1400" spc="-6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/tmp/etc.tar.gz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3"/>
              <a:tabLst>
                <a:tab pos="187960" algn="l"/>
              </a:tabLst>
            </a:pP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Créez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répertoire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/backuptest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,</a:t>
            </a:r>
            <a:r>
              <a:rPr dirty="0" sz="1400" spc="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et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placer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dessous.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555555"/>
              </a:buClr>
              <a:buFont typeface="Calibri"/>
              <a:buAutoNum type="arabicPeriod" startAt="3"/>
            </a:pP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mkdir</a:t>
            </a:r>
            <a:r>
              <a:rPr dirty="0" sz="1400" spc="-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/backuptest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cd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/backuptest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buFont typeface="Calibri"/>
              <a:buAutoNum type="arabicPeriod" startAt="4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Décompressez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l’archive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etc.tar.gz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sous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555555"/>
                </a:solidFill>
                <a:latin typeface="Calibri"/>
                <a:cs typeface="Calibri"/>
              </a:rPr>
              <a:t>/backuptest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Tar</a:t>
            </a:r>
            <a:r>
              <a:rPr dirty="0" sz="1400" spc="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–xf</a:t>
            </a:r>
            <a:r>
              <a:rPr dirty="0" sz="1400" spc="2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/tmp/etc.tar.gz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6457315" cy="382270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2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Découvrez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à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package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appartient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/etc/logrotate.conf.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20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rpm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-qf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/etc/logrotate.conf</a:t>
            </a:r>
            <a:endParaRPr sz="1400">
              <a:latin typeface="Calibri"/>
              <a:cs typeface="Calibri"/>
            </a:endParaRPr>
          </a:p>
          <a:p>
            <a:pPr marL="187325" marR="5080" indent="-175260">
              <a:lnSpc>
                <a:spcPts val="3360"/>
              </a:lnSpc>
              <a:spcBef>
                <a:spcPts val="390"/>
              </a:spcBef>
              <a:buFont typeface="Calibri"/>
              <a:buAutoNum type="arabicPeriod" startAt="2"/>
              <a:tabLst>
                <a:tab pos="92710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informations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concernant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ce</a:t>
            </a:r>
            <a:r>
              <a:rPr dirty="0" sz="1400" spc="-6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package,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y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compris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fichiers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qu'il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contient.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rpm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-qil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logrotate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29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l'installation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du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68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rpm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-V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logrotate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1680"/>
              </a:spcBef>
              <a:buFont typeface="Calibri"/>
              <a:buAutoNum type="arabicPeriod" startAt="4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Essayez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supprimer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68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rpm</a:t>
            </a:r>
            <a:r>
              <a:rPr dirty="0" sz="14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-e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logrotate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" y="-1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11119104" y="0"/>
                  </a:moveTo>
                  <a:lnTo>
                    <a:pt x="0" y="0"/>
                  </a:lnTo>
                  <a:lnTo>
                    <a:pt x="0" y="5145024"/>
                  </a:lnTo>
                  <a:lnTo>
                    <a:pt x="11119104" y="5145024"/>
                  </a:lnTo>
                  <a:lnTo>
                    <a:pt x="1111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7972" y="1467611"/>
              <a:ext cx="11119485" cy="5145405"/>
            </a:xfrm>
            <a:custGeom>
              <a:avLst/>
              <a:gdLst/>
              <a:ahLst/>
              <a:cxnLst/>
              <a:rect l="l" t="t" r="r" b="b"/>
              <a:pathLst>
                <a:path w="11119485" h="5145405">
                  <a:moveTo>
                    <a:pt x="0" y="5145024"/>
                  </a:moveTo>
                  <a:lnTo>
                    <a:pt x="11119104" y="5145024"/>
                  </a:lnTo>
                  <a:lnTo>
                    <a:pt x="11119104" y="0"/>
                  </a:lnTo>
                  <a:lnTo>
                    <a:pt x="0" y="0"/>
                  </a:lnTo>
                  <a:lnTo>
                    <a:pt x="0" y="5145024"/>
                  </a:lnTo>
                  <a:close/>
                </a:path>
              </a:pathLst>
            </a:custGeom>
            <a:ln w="9525">
              <a:solidFill>
                <a:srgbClr val="9EC3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2192" y="460248"/>
              <a:ext cx="676655" cy="6705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587044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10" y="4321"/>
                  </a:lnTo>
                  <a:lnTo>
                    <a:pt x="174631" y="16781"/>
                  </a:lnTo>
                  <a:lnTo>
                    <a:pt x="132845" y="36621"/>
                  </a:lnTo>
                  <a:lnTo>
                    <a:pt x="95410" y="63083"/>
                  </a:lnTo>
                  <a:lnTo>
                    <a:pt x="63082" y="95412"/>
                  </a:lnTo>
                  <a:lnTo>
                    <a:pt x="36620" y="132847"/>
                  </a:lnTo>
                  <a:lnTo>
                    <a:pt x="16780" y="174633"/>
                  </a:lnTo>
                  <a:lnTo>
                    <a:pt x="4321" y="220011"/>
                  </a:lnTo>
                  <a:lnTo>
                    <a:pt x="0" y="268223"/>
                  </a:lnTo>
                  <a:lnTo>
                    <a:pt x="4321" y="316436"/>
                  </a:lnTo>
                  <a:lnTo>
                    <a:pt x="16780" y="361814"/>
                  </a:lnTo>
                  <a:lnTo>
                    <a:pt x="36620" y="403600"/>
                  </a:lnTo>
                  <a:lnTo>
                    <a:pt x="63082" y="441035"/>
                  </a:lnTo>
                  <a:lnTo>
                    <a:pt x="95410" y="473364"/>
                  </a:lnTo>
                  <a:lnTo>
                    <a:pt x="132845" y="499826"/>
                  </a:lnTo>
                  <a:lnTo>
                    <a:pt x="174631" y="519666"/>
                  </a:lnTo>
                  <a:lnTo>
                    <a:pt x="220010" y="532126"/>
                  </a:lnTo>
                  <a:lnTo>
                    <a:pt x="268224" y="536447"/>
                  </a:lnTo>
                  <a:lnTo>
                    <a:pt x="536448" y="536447"/>
                  </a:lnTo>
                  <a:lnTo>
                    <a:pt x="536448" y="268223"/>
                  </a:lnTo>
                  <a:lnTo>
                    <a:pt x="532126" y="220011"/>
                  </a:lnTo>
                  <a:lnTo>
                    <a:pt x="519666" y="174633"/>
                  </a:lnTo>
                  <a:lnTo>
                    <a:pt x="499826" y="132847"/>
                  </a:lnTo>
                  <a:lnTo>
                    <a:pt x="473364" y="95412"/>
                  </a:lnTo>
                  <a:lnTo>
                    <a:pt x="441036" y="63083"/>
                  </a:lnTo>
                  <a:lnTo>
                    <a:pt x="403600" y="36621"/>
                  </a:lnTo>
                  <a:lnTo>
                    <a:pt x="361814" y="16781"/>
                  </a:lnTo>
                  <a:lnTo>
                    <a:pt x="316436" y="432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58A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0" y="5059679"/>
            <a:ext cx="536575" cy="1079500"/>
          </a:xfrm>
          <a:prstGeom prst="rect">
            <a:avLst/>
          </a:prstGeom>
          <a:solidFill>
            <a:srgbClr val="0058A0"/>
          </a:solidFill>
        </p:spPr>
        <p:txBody>
          <a:bodyPr wrap="square" lIns="0" tIns="94615" rIns="0" bIns="0" rtlCol="0" vert="vert270">
            <a:spAutoFit/>
          </a:bodyPr>
          <a:lstStyle/>
          <a:p>
            <a:pPr marL="86995">
              <a:lnSpc>
                <a:spcPct val="100000"/>
              </a:lnSpc>
              <a:spcBef>
                <a:spcPts val="745"/>
              </a:spcBef>
            </a:pPr>
            <a:r>
              <a:rPr dirty="0" sz="1900" spc="-25" b="1">
                <a:solidFill>
                  <a:srgbClr val="FFFFFF"/>
                </a:solidFill>
                <a:latin typeface="Calibri"/>
                <a:cs typeface="Calibri"/>
              </a:rPr>
              <a:t>PARTIE</a:t>
            </a:r>
            <a:r>
              <a:rPr dirty="0" sz="19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55"/>
              </a:lnSpc>
            </a:pPr>
            <a:fld id="{81D60167-4931-47E6-BA6A-407CBD079E47}" type="slidenum">
              <a:rPr dirty="0" spc="-25"/>
              <a:t>105</a:t>
            </a:fld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55"/>
              </a:lnSpc>
            </a:pPr>
            <a:r>
              <a:rPr dirty="0"/>
              <a:t>Copyright</a:t>
            </a:r>
            <a:r>
              <a:rPr dirty="0" spc="-35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/>
              <a:t>Tout</a:t>
            </a:r>
            <a:r>
              <a:rPr dirty="0" spc="-15"/>
              <a:t> </a:t>
            </a:r>
            <a:r>
              <a:rPr dirty="0"/>
              <a:t>droit</a:t>
            </a:r>
            <a:r>
              <a:rPr dirty="0" spc="-40"/>
              <a:t> </a:t>
            </a:r>
            <a:r>
              <a:rPr dirty="0"/>
              <a:t>réservé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0"/>
              <a:t> </a:t>
            </a:r>
            <a:r>
              <a:rPr dirty="0" spc="-20"/>
              <a:t>OFPPT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98982" y="1890064"/>
            <a:ext cx="8786495" cy="372808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2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Lab</a:t>
            </a:r>
            <a:r>
              <a:rPr dirty="0" sz="1400" spc="-80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Correction</a:t>
            </a:r>
            <a:r>
              <a:rPr dirty="0" u="sng" sz="1400" spc="-1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Exercice</a:t>
            </a:r>
            <a:r>
              <a:rPr dirty="0" u="sng" sz="1400" spc="-25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b="1">
                <a:solidFill>
                  <a:srgbClr val="555555"/>
                </a:solidFill>
                <a:uFill>
                  <a:solidFill>
                    <a:srgbClr val="555555"/>
                  </a:solidFill>
                </a:uFill>
                <a:latin typeface="Calibri"/>
                <a:cs typeface="Calibri"/>
              </a:rPr>
              <a:t>3</a:t>
            </a:r>
            <a:r>
              <a:rPr dirty="0" sz="1400" spc="-65" b="1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600"/>
              </a:spcBef>
              <a:buFont typeface="Calibri"/>
              <a:buAutoNum type="arabicPeriod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Vérifiez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s'il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existe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des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mises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jour</a:t>
            </a:r>
            <a:r>
              <a:rPr dirty="0" sz="1400" spc="-6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disponibles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pour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votre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système.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62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sudo yum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check-update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72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sudo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yum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list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updates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720"/>
              </a:spcBef>
              <a:buFont typeface="Calibri"/>
              <a:buAutoNum type="arabicPeriod" startAt="2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Mettez</a:t>
            </a:r>
            <a:r>
              <a:rPr dirty="0" sz="1400" spc="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à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jour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un</a:t>
            </a:r>
            <a:r>
              <a:rPr dirty="0" sz="1400" spc="-4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particulier.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72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yum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update</a:t>
            </a:r>
            <a:r>
              <a:rPr dirty="0" sz="1400" spc="1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006FC0"/>
                </a:solidFill>
                <a:latin typeface="Calibri"/>
                <a:cs typeface="Calibri"/>
              </a:rPr>
              <a:t>bash</a:t>
            </a:r>
            <a:endParaRPr sz="1400">
              <a:latin typeface="Calibri"/>
              <a:cs typeface="Calibri"/>
            </a:endParaRPr>
          </a:p>
          <a:p>
            <a:pPr marL="187325" marR="1410335" indent="-175260">
              <a:lnSpc>
                <a:spcPts val="2400"/>
              </a:lnSpc>
              <a:spcBef>
                <a:spcPts val="200"/>
              </a:spcBef>
              <a:buFont typeface="Calibri"/>
              <a:buAutoNum type="arabicPeriod" startAt="3"/>
              <a:tabLst>
                <a:tab pos="92710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tous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installés</a:t>
            </a:r>
            <a:r>
              <a:rPr dirty="0" sz="1400" spc="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liés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noyau.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Puis,</a:t>
            </a:r>
            <a:r>
              <a:rPr dirty="0" sz="1400" spc="-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listez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 tous</a:t>
            </a:r>
            <a:r>
              <a:rPr dirty="0" sz="1400" spc="-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les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packages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installés</a:t>
            </a:r>
            <a:r>
              <a:rPr dirty="0" sz="1400" spc="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ou</a:t>
            </a:r>
            <a:r>
              <a:rPr dirty="0" sz="1400" spc="-7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disponibles.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	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sudo</a:t>
            </a:r>
            <a:r>
              <a:rPr dirty="0" sz="1400" spc="-4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yum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list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installed</a:t>
            </a:r>
            <a:r>
              <a:rPr dirty="0" sz="1400" spc="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"kernel*"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20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sudo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yum</a:t>
            </a:r>
            <a:r>
              <a:rPr dirty="0" sz="1400" spc="-2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list</a:t>
            </a:r>
            <a:r>
              <a:rPr dirty="0" sz="1400" spc="-3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"kernel*"</a:t>
            </a:r>
            <a:endParaRPr sz="1400">
              <a:latin typeface="Calibri"/>
              <a:cs typeface="Calibri"/>
            </a:endParaRPr>
          </a:p>
          <a:p>
            <a:pPr marL="187960" indent="-175260">
              <a:lnSpc>
                <a:spcPct val="100000"/>
              </a:lnSpc>
              <a:spcBef>
                <a:spcPts val="700"/>
              </a:spcBef>
              <a:buFont typeface="Calibri"/>
              <a:buAutoNum type="arabicPeriod" startAt="4"/>
              <a:tabLst>
                <a:tab pos="187960" algn="l"/>
              </a:tabLst>
            </a:pP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Installez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le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1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httpd-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devel</a:t>
            </a:r>
            <a:r>
              <a:rPr dirty="0" sz="1400" spc="3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(vous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pouvez</a:t>
            </a:r>
            <a:r>
              <a:rPr dirty="0" sz="1400" spc="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choisir</a:t>
            </a:r>
            <a:r>
              <a:rPr dirty="0" sz="1400" spc="-4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n’importe</a:t>
            </a:r>
            <a:r>
              <a:rPr dirty="0" sz="1400" spc="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quel</a:t>
            </a:r>
            <a:r>
              <a:rPr dirty="0" sz="1400" spc="-2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autre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package</a:t>
            </a:r>
            <a:r>
              <a:rPr dirty="0" sz="1400" spc="-3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encore</a:t>
            </a:r>
            <a:r>
              <a:rPr dirty="0" sz="1400" spc="-55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non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installé</a:t>
            </a:r>
            <a:r>
              <a:rPr dirty="0" sz="1400" spc="2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55555"/>
                </a:solidFill>
                <a:latin typeface="Calibri"/>
                <a:cs typeface="Calibri"/>
              </a:rPr>
              <a:t>:</a:t>
            </a:r>
            <a:r>
              <a:rPr dirty="0" sz="1400" spc="-50">
                <a:solidFill>
                  <a:srgbClr val="55555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$</a:t>
            </a:r>
            <a:r>
              <a:rPr dirty="0" sz="1400" spc="-4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sudoyumlist</a:t>
            </a:r>
            <a:r>
              <a:rPr dirty="0" sz="1400" spc="-10">
                <a:solidFill>
                  <a:srgbClr val="555555"/>
                </a:solidFill>
                <a:latin typeface="Calibri"/>
                <a:cs typeface="Calibri"/>
              </a:rPr>
              <a:t>).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1535"/>
              </a:spcBef>
            </a:pP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sudo</a:t>
            </a:r>
            <a:r>
              <a:rPr dirty="0" sz="1400" spc="-1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6FC0"/>
                </a:solidFill>
                <a:latin typeface="Calibri"/>
                <a:cs typeface="Calibri"/>
              </a:rPr>
              <a:t>yum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 install</a:t>
            </a:r>
            <a:r>
              <a:rPr dirty="0" sz="1400" spc="3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35">
                <a:solidFill>
                  <a:srgbClr val="006FC0"/>
                </a:solidFill>
                <a:latin typeface="Calibri"/>
                <a:cs typeface="Calibri"/>
              </a:rPr>
              <a:t>httpd-</a:t>
            </a:r>
            <a:r>
              <a:rPr dirty="0" sz="1400" spc="-10">
                <a:solidFill>
                  <a:srgbClr val="006FC0"/>
                </a:solidFill>
                <a:latin typeface="Calibri"/>
                <a:cs typeface="Calibri"/>
              </a:rPr>
              <a:t>devel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ACTIVITÉ</a:t>
            </a:r>
            <a:r>
              <a:rPr dirty="0" spc="-10"/>
              <a:t> </a:t>
            </a:r>
            <a:r>
              <a:rPr dirty="0"/>
              <a:t>3</a:t>
            </a:r>
            <a:r>
              <a:rPr dirty="0" spc="-65"/>
              <a:t> </a:t>
            </a:r>
            <a:r>
              <a:rPr dirty="0" spc="-50"/>
              <a:t>:</a:t>
            </a:r>
          </a:p>
          <a:p>
            <a:pPr marL="22860">
              <a:lnSpc>
                <a:spcPct val="100000"/>
              </a:lnSpc>
              <a:spcBef>
                <a:spcPts val="35"/>
              </a:spcBef>
            </a:pPr>
            <a:r>
              <a:rPr dirty="0" sz="1600" spc="-10"/>
              <a:t>Correction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</dc:creator>
  <dc:title>Présentation PowerPoint</dc:title>
  <dcterms:created xsi:type="dcterms:W3CDTF">2025-10-05T20:25:29Z</dcterms:created>
  <dcterms:modified xsi:type="dcterms:W3CDTF">2025-10-05T20:25:29Z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2021-11-26T00:00:00Z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2025-10-05T00:00:00Z</vt:filetime>
  </property>
  <property fmtid="{D5CDD505-2E9C-101B-9397-08002B2CF9AE}" pid="5" name="Producer">
    <vt:lpwstr>Microsoft® PowerPoint® pour Microsoft 365</vt:lpwstr>
  </property>
</Properties>
</file>