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Cours : Systèmes d’Exploitation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Introduction, Concepts et Fonctions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Définition d’un système d’exploitation (SE)</a:t>
            </a:r>
          </a:p>
          <a:p>
            <a:pPr>
              <a:defRPr sz="1800"/>
            </a:pPr>
            <a:r>
              <a:t>Rôle et importance dans un ordinateur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Évolution des systèmes d’exploitation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Premiers systèmes batch</a:t>
            </a:r>
          </a:p>
          <a:p>
            <a:pPr>
              <a:defRPr sz="1800"/>
            </a:pPr>
            <a:r>
              <a:t>Multiprogrammation et multitâche</a:t>
            </a:r>
          </a:p>
          <a:p>
            <a:pPr>
              <a:defRPr sz="1800"/>
            </a:pPr>
            <a:r>
              <a:t>Systèmes temps partagé et interactifs</a:t>
            </a:r>
          </a:p>
          <a:p>
            <a:pPr>
              <a:defRPr sz="1800"/>
            </a:pPr>
            <a:r>
              <a:t>Systèmes distribués et mobiles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Architecture d’un 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Noyau (Kernel)</a:t>
            </a:r>
          </a:p>
          <a:p>
            <a:pPr>
              <a:defRPr sz="1800"/>
            </a:pPr>
            <a:r>
              <a:t>Espace utilisateur</a:t>
            </a:r>
          </a:p>
          <a:p>
            <a:pPr>
              <a:defRPr sz="1800"/>
            </a:pPr>
            <a:r>
              <a:t>Appels système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Fonctions principales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Gestion des processus</a:t>
            </a:r>
          </a:p>
          <a:p>
            <a:pPr>
              <a:defRPr sz="1800"/>
            </a:pPr>
            <a:r>
              <a:t>Gestion de la mémoire</a:t>
            </a:r>
          </a:p>
          <a:p>
            <a:pPr>
              <a:defRPr sz="1800"/>
            </a:pPr>
            <a:r>
              <a:t>Gestion des fichiers</a:t>
            </a:r>
          </a:p>
          <a:p>
            <a:pPr>
              <a:defRPr sz="1800"/>
            </a:pPr>
            <a:r>
              <a:t>Gestion des périphériques</a:t>
            </a:r>
          </a:p>
          <a:p>
            <a:pPr>
              <a:defRPr sz="1800"/>
            </a:pPr>
            <a:r>
              <a:t>Sécurité et protection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de systèmes d’exploitation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Monotâche vs Multitâche</a:t>
            </a:r>
          </a:p>
          <a:p>
            <a:pPr>
              <a:defRPr sz="1800"/>
            </a:pPr>
            <a:r>
              <a:t>Centralisé vs Distribué</a:t>
            </a:r>
          </a:p>
          <a:p>
            <a:pPr>
              <a:defRPr sz="1800"/>
            </a:pPr>
            <a:r>
              <a:t>Temps réel vs Généraliste</a:t>
            </a:r>
          </a:p>
          <a:p>
            <a:pPr>
              <a:defRPr sz="1800"/>
            </a:pPr>
            <a:r>
              <a:t>Mobiles : Android, iOS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Gestion des processus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Cycle de vie d’un processus</a:t>
            </a:r>
          </a:p>
          <a:p>
            <a:pPr>
              <a:defRPr sz="1800"/>
            </a:pPr>
            <a:r>
              <a:t>Ordonnancement : FCFS, SJF, Round Robin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Gestion de la mémoire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Mémoire principale et secondaire</a:t>
            </a:r>
          </a:p>
          <a:p>
            <a:pPr>
              <a:defRPr sz="1800"/>
            </a:pPr>
            <a:r>
              <a:t>Mémoire virtuelle : Pagination, Segmentation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Systèmes de fichiers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Organisation et gestion</a:t>
            </a:r>
          </a:p>
          <a:p>
            <a:pPr>
              <a:defRPr sz="1800"/>
            </a:pPr>
            <a:r>
              <a:t>Exemples : FAT, NTFS, ext4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Sécurité et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Contrôle d’accès</a:t>
            </a:r>
          </a:p>
          <a:p>
            <a:pPr>
              <a:defRPr sz="1800"/>
            </a:pPr>
            <a:r>
              <a:t>Isolation des processus</a:t>
            </a:r>
          </a:p>
          <a:p>
            <a:pPr>
              <a:defRPr sz="1800"/>
            </a:pPr>
            <a:r>
              <a:t>Prévention des attaques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Exemples de 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Windows</a:t>
            </a:r>
          </a:p>
          <a:p>
            <a:pPr>
              <a:defRPr sz="1800"/>
            </a:pPr>
            <a:r>
              <a:t>Linux</a:t>
            </a:r>
          </a:p>
          <a:p>
            <a:pPr>
              <a:defRPr sz="1800"/>
            </a:pPr>
            <a:r>
              <a:t>macOS</a:t>
            </a:r>
          </a:p>
          <a:p>
            <a:pPr>
              <a:defRPr sz="1800"/>
            </a:pPr>
            <a:r>
              <a:t>Android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Tendances actuelles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Cloud Operating Systems</a:t>
            </a:r>
          </a:p>
          <a:p>
            <a:pPr>
              <a:defRPr sz="1800"/>
            </a:pPr>
            <a:r>
              <a:t>Virtualisation</a:t>
            </a:r>
          </a:p>
          <a:p>
            <a:pPr>
              <a:defRPr sz="1800"/>
            </a:pPr>
            <a:r>
              <a:t>Conteneurs : Docker, Kubernetes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Le SE est la base de tout système informatique</a:t>
            </a:r>
          </a:p>
          <a:p>
            <a:pPr>
              <a:defRPr sz="1800"/>
            </a:pPr>
            <a:r>
              <a:t>Évolution vers le cloud et la virtualisation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Schéma : Architecture d’un Système d’Exploitation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828800"/>
            <a:ext cx="2743200" cy="731520"/>
          </a:xfrm>
          <a:prstGeom prst="rect">
            <a:avLst/>
          </a:prstGeom>
          <a:solidFill>
            <a:srgbClr val="C8C8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Noyau (Kernel)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731520"/>
            <a:ext cx="2743200" cy="731520"/>
          </a:xfrm>
          <a:prstGeom prst="rect">
            <a:avLst/>
          </a:prstGeom>
          <a:solidFill>
            <a:srgbClr val="C8FFC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Espace Utilisateur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926080"/>
            <a:ext cx="2743200" cy="731520"/>
          </a:xfrm>
          <a:prstGeom prst="rect">
            <a:avLst/>
          </a:prstGeom>
          <a:solidFill>
            <a:srgbClr val="FFDCC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Appels Système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Schéma : Cycle de Vie d’un Processus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828800"/>
            <a:ext cx="2286000" cy="731520"/>
          </a:xfrm>
          <a:prstGeom prst="rect">
            <a:avLst/>
          </a:prstGeom>
          <a:solidFill>
            <a:srgbClr val="FFC8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Nouveau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1828800"/>
            <a:ext cx="2286000" cy="731520"/>
          </a:xfrm>
          <a:prstGeom prst="rect">
            <a:avLst/>
          </a:prstGeom>
          <a:solidFill>
            <a:srgbClr val="E1C8A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Prêt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1828800"/>
            <a:ext cx="2286000" cy="731520"/>
          </a:xfrm>
          <a:prstGeom prst="rect">
            <a:avLst/>
          </a:prstGeom>
          <a:solidFill>
            <a:srgbClr val="C3C8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Exécution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200400"/>
            <a:ext cx="2286000" cy="731520"/>
          </a:xfrm>
          <a:prstGeom prst="rect">
            <a:avLst/>
          </a:prstGeom>
          <a:solidFill>
            <a:srgbClr val="A5C8D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Bloqué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3200400"/>
            <a:ext cx="2286000" cy="731520"/>
          </a:xfrm>
          <a:prstGeom prst="rect">
            <a:avLst/>
          </a:prstGeom>
          <a:solidFill>
            <a:srgbClr val="87C8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Terminé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Exemples de Systèmes d’Exploitation (Logos)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828800"/>
            <a:ext cx="18288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600"/>
            </a:pPr>
            <a:r>
              <a:t>[Logo Windows]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1828800"/>
            <a:ext cx="18288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600"/>
            </a:pPr>
            <a:r>
              <a:t>[Logo Linux]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3657600"/>
            <a:ext cx="18288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600"/>
            </a:pPr>
            <a:r>
              <a:t>[Logo macOS]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0" y="3657600"/>
            <a:ext cx="18288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600"/>
            </a:pPr>
            <a:r>
              <a:t>[Logo Android]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