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71"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5" d="100"/>
          <a:sy n="55" d="100"/>
        </p:scale>
        <p:origin x="1038" y="11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10/5/2025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219200"/>
            <a:ext cx="10363200" cy="1470025"/>
          </a:xfrm>
        </p:spPr>
        <p:txBody>
          <a:bodyPr/>
          <a:lstStyle/>
          <a:p>
            <a:r>
              <a:rPr dirty="0"/>
              <a:t>Cours : </a:t>
            </a:r>
            <a:r>
              <a:rPr dirty="0" err="1"/>
              <a:t>Systèmes</a:t>
            </a:r>
            <a:r>
              <a:rPr dirty="0"/>
              <a:t> </a:t>
            </a:r>
            <a:r>
              <a:rPr dirty="0" err="1"/>
              <a:t>d’Exploitation</a:t>
            </a:r>
            <a:endParaRPr dirty="0"/>
          </a:p>
        </p:txBody>
      </p:sp>
      <p:sp>
        <p:nvSpPr>
          <p:cNvPr id="3" name="Subtitle 2"/>
          <p:cNvSpPr>
            <a:spLocks noGrp="1"/>
          </p:cNvSpPr>
          <p:nvPr>
            <p:ph type="subTitle" idx="1"/>
          </p:nvPr>
        </p:nvSpPr>
        <p:spPr>
          <a:xfrm>
            <a:off x="1828800" y="2741979"/>
            <a:ext cx="8534400" cy="1109052"/>
          </a:xfrm>
        </p:spPr>
        <p:txBody>
          <a:bodyPr/>
          <a:lstStyle/>
          <a:p>
            <a:r>
              <a:rPr dirty="0"/>
              <a:t>Introduction, Concepts et </a:t>
            </a:r>
            <a:r>
              <a:rPr dirty="0" err="1"/>
              <a:t>Fonctions</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latin typeface="Adobe Arabic" panose="02040703060201020203" pitchFamily="18" charset="-78"/>
                <a:cs typeface="Adobe Arabic" panose="02040703060201020203" pitchFamily="18" charset="-78"/>
              </a:rPr>
              <a:t>Introduction</a:t>
            </a:r>
          </a:p>
        </p:txBody>
      </p:sp>
      <p:sp>
        <p:nvSpPr>
          <p:cNvPr id="3" name="Content Placeholder 2"/>
          <p:cNvSpPr>
            <a:spLocks noGrp="1"/>
          </p:cNvSpPr>
          <p:nvPr>
            <p:ph idx="1"/>
          </p:nvPr>
        </p:nvSpPr>
        <p:spPr>
          <a:xfrm>
            <a:off x="609600" y="1723292"/>
            <a:ext cx="6723185" cy="3968689"/>
          </a:xfrm>
        </p:spPr>
        <p:txBody>
          <a:bodyPr>
            <a:normAutofit fontScale="92500"/>
          </a:bodyPr>
          <a:lstStyle/>
          <a:p>
            <a:pPr>
              <a:defRPr sz="1800"/>
            </a:pPr>
            <a:r>
              <a:rPr sz="2800" b="1" dirty="0" err="1">
                <a:solidFill>
                  <a:srgbClr val="00B050"/>
                </a:solidFill>
              </a:rPr>
              <a:t>Définition</a:t>
            </a:r>
            <a:r>
              <a:rPr sz="2800" b="1" dirty="0">
                <a:solidFill>
                  <a:srgbClr val="00B050"/>
                </a:solidFill>
              </a:rPr>
              <a:t> d’un </a:t>
            </a:r>
            <a:r>
              <a:rPr sz="2800" b="1" dirty="0" err="1">
                <a:solidFill>
                  <a:srgbClr val="00B050"/>
                </a:solidFill>
              </a:rPr>
              <a:t>système</a:t>
            </a:r>
            <a:r>
              <a:rPr sz="2800" b="1" dirty="0">
                <a:solidFill>
                  <a:srgbClr val="00B050"/>
                </a:solidFill>
              </a:rPr>
              <a:t> </a:t>
            </a:r>
            <a:r>
              <a:rPr sz="2800" b="1" dirty="0" err="1">
                <a:solidFill>
                  <a:srgbClr val="00B050"/>
                </a:solidFill>
              </a:rPr>
              <a:t>d’exploitation</a:t>
            </a:r>
            <a:r>
              <a:rPr sz="2800" b="1" dirty="0">
                <a:solidFill>
                  <a:srgbClr val="00B050"/>
                </a:solidFill>
              </a:rPr>
              <a:t> (SE)</a:t>
            </a:r>
            <a:endParaRPr lang="en-US" sz="2800" b="1" dirty="0">
              <a:solidFill>
                <a:srgbClr val="00B050"/>
              </a:solidFill>
            </a:endParaRPr>
          </a:p>
          <a:p>
            <a:pPr marL="0" indent="0">
              <a:buNone/>
              <a:defRPr sz="1800"/>
            </a:pPr>
            <a:r>
              <a:rPr lang="fr-FR" sz="2800" dirty="0"/>
              <a:t>Un Système d’Exploitation abrévié SE et souvent appelé Operating System (OS) en anglais est un programme ou un ensemble de programmes qui permet la communication entre les différentes composantes matérielles d’une machine informatique (ordinateur, tablette, smartphone…) et les logiciels applicatifs (traitement de texte, jeu vidéos, etc.)</a:t>
            </a:r>
            <a:endParaRPr sz="2800" dirty="0"/>
          </a:p>
        </p:txBody>
      </p:sp>
      <p:pic>
        <p:nvPicPr>
          <p:cNvPr id="7" name="Picture 6">
            <a:extLst>
              <a:ext uri="{FF2B5EF4-FFF2-40B4-BE49-F238E27FC236}">
                <a16:creationId xmlns:a16="http://schemas.microsoft.com/office/drawing/2014/main" id="{66B401A6-111F-6BA6-AF66-EF907214E69F}"/>
              </a:ext>
            </a:extLst>
          </p:cNvPr>
          <p:cNvPicPr>
            <a:picLocks noChangeAspect="1"/>
          </p:cNvPicPr>
          <p:nvPr/>
        </p:nvPicPr>
        <p:blipFill>
          <a:blip r:embed="rId2"/>
          <a:stretch>
            <a:fillRect/>
          </a:stretch>
        </p:blipFill>
        <p:spPr>
          <a:xfrm>
            <a:off x="7257787" y="2039815"/>
            <a:ext cx="4872602" cy="318281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chemeClr val="accent6"/>
                </a:solidFill>
              </a:rPr>
              <a:t>Exemples</a:t>
            </a:r>
            <a:r>
              <a:rPr lang="en-US" b="1" dirty="0">
                <a:solidFill>
                  <a:schemeClr val="accent6"/>
                </a:solidFill>
              </a:rPr>
              <a:t> de </a:t>
            </a:r>
            <a:r>
              <a:rPr lang="en-US" b="1" dirty="0" err="1">
                <a:solidFill>
                  <a:schemeClr val="accent6"/>
                </a:solidFill>
              </a:rPr>
              <a:t>Systèmes</a:t>
            </a:r>
            <a:r>
              <a:rPr lang="en-US" b="1" dirty="0">
                <a:solidFill>
                  <a:schemeClr val="accent6"/>
                </a:solidFill>
              </a:rPr>
              <a:t> </a:t>
            </a:r>
            <a:r>
              <a:rPr lang="en-US" b="1" dirty="0" err="1">
                <a:solidFill>
                  <a:schemeClr val="accent6"/>
                </a:solidFill>
              </a:rPr>
              <a:t>d’Exploitation</a:t>
            </a:r>
            <a:endParaRPr b="1" dirty="0">
              <a:solidFill>
                <a:schemeClr val="accent6"/>
              </a:solidFill>
            </a:endParaRPr>
          </a:p>
        </p:txBody>
      </p:sp>
      <p:sp>
        <p:nvSpPr>
          <p:cNvPr id="3" name="Content Placeholder 2"/>
          <p:cNvSpPr>
            <a:spLocks noGrp="1"/>
          </p:cNvSpPr>
          <p:nvPr>
            <p:ph idx="1"/>
          </p:nvPr>
        </p:nvSpPr>
        <p:spPr/>
        <p:txBody>
          <a:bodyPr>
            <a:normAutofit fontScale="92500" lnSpcReduction="10000"/>
          </a:bodyPr>
          <a:lstStyle/>
          <a:p>
            <a:pPr marL="0" indent="0">
              <a:buNone/>
            </a:pPr>
            <a:r>
              <a:rPr lang="fr-FR" sz="2400" dirty="0"/>
              <a:t>Il existe plusieurs types de systèmes d’exploitation :</a:t>
            </a:r>
          </a:p>
          <a:p>
            <a:pPr marL="0" indent="0">
              <a:buNone/>
            </a:pPr>
            <a:r>
              <a:rPr lang="fr-FR" sz="2400" dirty="0"/>
              <a:t>1. </a:t>
            </a:r>
            <a:r>
              <a:rPr lang="fr-FR" sz="2400" b="1" dirty="0">
                <a:solidFill>
                  <a:srgbClr val="002060"/>
                </a:solidFill>
              </a:rPr>
              <a:t>Systèmes d’exploitation pour ordinateurs personnels </a:t>
            </a:r>
            <a:r>
              <a:rPr lang="fr-FR" sz="2400" dirty="0"/>
              <a:t>comme Windows, Linux, </a:t>
            </a:r>
            <a:r>
              <a:rPr lang="fr-FR" sz="2400" dirty="0" err="1"/>
              <a:t>MacOSX</a:t>
            </a:r>
            <a:r>
              <a:rPr lang="fr-FR" sz="2400" dirty="0"/>
              <a:t>…</a:t>
            </a:r>
          </a:p>
          <a:p>
            <a:pPr marL="0" indent="0">
              <a:buNone/>
            </a:pPr>
            <a:r>
              <a:rPr lang="fr-FR" sz="2400" dirty="0"/>
              <a:t>2. </a:t>
            </a:r>
            <a:r>
              <a:rPr lang="fr-FR" sz="2400" b="1" dirty="0">
                <a:solidFill>
                  <a:srgbClr val="002060"/>
                </a:solidFill>
              </a:rPr>
              <a:t>Systèmes mainframes </a:t>
            </a:r>
            <a:r>
              <a:rPr lang="fr-FR" sz="2400" dirty="0"/>
              <a:t>(grands systèmes) comme </a:t>
            </a:r>
            <a:r>
              <a:rPr lang="fr-FR" sz="2400" dirty="0" err="1"/>
              <a:t>Multics</a:t>
            </a:r>
            <a:r>
              <a:rPr lang="fr-FR" sz="2400" dirty="0"/>
              <a:t>, IBM MVS, BS2000…</a:t>
            </a:r>
          </a:p>
          <a:p>
            <a:pPr marL="0" indent="0">
              <a:buNone/>
            </a:pPr>
            <a:r>
              <a:rPr lang="fr-FR" sz="2400" dirty="0"/>
              <a:t>3. </a:t>
            </a:r>
            <a:r>
              <a:rPr lang="fr-FR" sz="2400" b="1" dirty="0">
                <a:solidFill>
                  <a:srgbClr val="002060"/>
                </a:solidFill>
              </a:rPr>
              <a:t>Systèmes d’exploitation mobile </a:t>
            </a:r>
            <a:r>
              <a:rPr lang="fr-FR" sz="2400" dirty="0"/>
              <a:t>qui sont utilisés avec des appareils mobile comme les smartphones et les tablettes. Il existe plusieurs variants</a:t>
            </a:r>
          </a:p>
          <a:p>
            <a:pPr marL="0" indent="0">
              <a:buNone/>
            </a:pPr>
            <a:r>
              <a:rPr lang="fr-FR" sz="2400" dirty="0"/>
              <a:t>comme Android, iOS, </a:t>
            </a:r>
            <a:r>
              <a:rPr lang="fr-FR" sz="2400" dirty="0" err="1"/>
              <a:t>Backberry</a:t>
            </a:r>
            <a:r>
              <a:rPr lang="fr-FR" sz="2400" dirty="0"/>
              <a:t> OS, Windows Phone, Bada.</a:t>
            </a:r>
          </a:p>
          <a:p>
            <a:pPr marL="0" indent="0">
              <a:buNone/>
            </a:pPr>
            <a:r>
              <a:rPr lang="fr-FR" sz="2400" dirty="0"/>
              <a:t>• </a:t>
            </a:r>
            <a:r>
              <a:rPr lang="fr-FR" sz="2400" b="1" dirty="0"/>
              <a:t>Android</a:t>
            </a:r>
            <a:r>
              <a:rPr lang="fr-FR" sz="2400" dirty="0"/>
              <a:t> : est le système d'exploitation le plus populaire dans le monde utilisé avec les smartphones et les tablettes.</a:t>
            </a:r>
          </a:p>
          <a:p>
            <a:pPr marL="0" indent="0">
              <a:buNone/>
            </a:pPr>
            <a:r>
              <a:rPr lang="fr-FR" sz="2400" dirty="0"/>
              <a:t>• </a:t>
            </a:r>
            <a:r>
              <a:rPr lang="fr-FR" sz="2400" b="1" dirty="0"/>
              <a:t>Apple iOS </a:t>
            </a:r>
            <a:r>
              <a:rPr lang="fr-FR" sz="2400" dirty="0"/>
              <a:t>: le système d'exploitation Apple iOS est le système d'exploitation utilisé avec l'iPhone et l'iPad d'Apple.</a:t>
            </a:r>
          </a:p>
          <a:p>
            <a:pPr marL="0" indent="0">
              <a:buNone/>
            </a:pPr>
            <a:r>
              <a:rPr lang="fr-FR" sz="2400" dirty="0"/>
              <a:t>4. </a:t>
            </a:r>
            <a:r>
              <a:rPr lang="fr-FR" sz="2400" b="1" dirty="0">
                <a:solidFill>
                  <a:srgbClr val="002060"/>
                </a:solidFill>
              </a:rPr>
              <a:t>Systèmes pour TV </a:t>
            </a:r>
            <a:r>
              <a:rPr lang="fr-FR" sz="2400" dirty="0"/>
              <a:t>comme Android TV, </a:t>
            </a:r>
            <a:r>
              <a:rPr lang="fr-FR" sz="2400" dirty="0" err="1"/>
              <a:t>Tizen</a:t>
            </a:r>
            <a:r>
              <a:rPr lang="fr-FR" sz="2400" dirty="0"/>
              <a:t>, </a:t>
            </a:r>
            <a:r>
              <a:rPr lang="fr-FR" sz="2400" dirty="0" err="1"/>
              <a:t>tvOS</a:t>
            </a:r>
            <a:r>
              <a:rPr lang="fr-FR" sz="2400" dirty="0"/>
              <a:t>, Firefox OS…</a:t>
            </a:r>
          </a:p>
          <a:p>
            <a:pPr marL="0" indent="0">
              <a:buNone/>
            </a:pPr>
            <a:r>
              <a:rPr lang="fr-FR" sz="2400" dirty="0"/>
              <a:t>Et bien d’autres…</a:t>
            </a:r>
            <a:endParaRP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fr-FR" b="1" dirty="0">
                <a:solidFill>
                  <a:schemeClr val="accent6"/>
                </a:solidFill>
              </a:rPr>
              <a:t>Exemples de systèmes d'exploitation pour</a:t>
            </a:r>
            <a:br>
              <a:rPr lang="fr-FR" b="1" dirty="0">
                <a:solidFill>
                  <a:schemeClr val="accent6"/>
                </a:solidFill>
              </a:rPr>
            </a:br>
            <a:r>
              <a:rPr lang="fr-FR" b="1" dirty="0">
                <a:solidFill>
                  <a:schemeClr val="accent6"/>
                </a:solidFill>
              </a:rPr>
              <a:t>ordinateurs</a:t>
            </a:r>
            <a:endParaRPr b="1" dirty="0">
              <a:solidFill>
                <a:schemeClr val="accent6"/>
              </a:solidFill>
            </a:endParaRPr>
          </a:p>
        </p:txBody>
      </p:sp>
      <p:sp>
        <p:nvSpPr>
          <p:cNvPr id="3" name="Content Placeholder 2"/>
          <p:cNvSpPr>
            <a:spLocks noGrp="1"/>
          </p:cNvSpPr>
          <p:nvPr>
            <p:ph idx="1"/>
          </p:nvPr>
        </p:nvSpPr>
        <p:spPr>
          <a:xfrm>
            <a:off x="609600" y="2022232"/>
            <a:ext cx="10972800" cy="4378568"/>
          </a:xfrm>
        </p:spPr>
        <p:txBody>
          <a:bodyPr>
            <a:normAutofit fontScale="92500" lnSpcReduction="10000"/>
          </a:bodyPr>
          <a:lstStyle/>
          <a:p>
            <a:r>
              <a:rPr lang="fr-FR" b="1" dirty="0">
                <a:solidFill>
                  <a:srgbClr val="002060"/>
                </a:solidFill>
              </a:rPr>
              <a:t>Microsoft Windows </a:t>
            </a:r>
            <a:r>
              <a:rPr lang="fr-FR" dirty="0"/>
              <a:t>: C’est le système d'exploitation le plus courant, le et plus utilisé et le plus répandu des 3 sur les ordinateurs aujourd'hui. Il a été crée par Microsoft.</a:t>
            </a:r>
          </a:p>
          <a:p>
            <a:r>
              <a:rPr lang="fr-FR" b="1" dirty="0">
                <a:solidFill>
                  <a:srgbClr val="002060"/>
                </a:solidFill>
              </a:rPr>
              <a:t>Linux</a:t>
            </a:r>
            <a:r>
              <a:rPr lang="fr-FR" dirty="0"/>
              <a:t> : C’est un système d'exploitation gratuit et open source. Il existe plusieurs variantes de Linux, notamment Ubuntu, Debian, Red Hat et Slackware. Linux est le moins connu des trois systèmes d’exploitation. </a:t>
            </a:r>
          </a:p>
          <a:p>
            <a:r>
              <a:rPr lang="fr-FR" b="1" dirty="0">
                <a:solidFill>
                  <a:srgbClr val="002060"/>
                </a:solidFill>
              </a:rPr>
              <a:t>Mac os </a:t>
            </a:r>
            <a:r>
              <a:rPr lang="fr-FR" dirty="0"/>
              <a:t>: c’est un système spécialement utiliser pour les ordinateurs du mark Apple.</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Fonctions principales</a:t>
            </a:r>
          </a:p>
        </p:txBody>
      </p:sp>
      <p:sp>
        <p:nvSpPr>
          <p:cNvPr id="3" name="Content Placeholder 2"/>
          <p:cNvSpPr>
            <a:spLocks noGrp="1"/>
          </p:cNvSpPr>
          <p:nvPr>
            <p:ph idx="1"/>
          </p:nvPr>
        </p:nvSpPr>
        <p:spPr/>
        <p:txBody>
          <a:bodyPr/>
          <a:lstStyle/>
          <a:p>
            <a:endParaRPr/>
          </a:p>
          <a:p>
            <a:pPr>
              <a:defRPr sz="1800"/>
            </a:pPr>
            <a:r>
              <a:t>Gestion des processus</a:t>
            </a:r>
          </a:p>
          <a:p>
            <a:pPr>
              <a:defRPr sz="1800"/>
            </a:pPr>
            <a:r>
              <a:t>Gestion de la mémoire</a:t>
            </a:r>
          </a:p>
          <a:p>
            <a:pPr>
              <a:defRPr sz="1800"/>
            </a:pPr>
            <a:r>
              <a:t>Gestion des fichiers</a:t>
            </a:r>
          </a:p>
          <a:p>
            <a:pPr>
              <a:defRPr sz="1800"/>
            </a:pPr>
            <a:r>
              <a:t>Gestion des périphériques</a:t>
            </a:r>
          </a:p>
          <a:p>
            <a:pPr>
              <a:defRPr sz="1800"/>
            </a:pPr>
            <a:r>
              <a:t>Sécurité et protection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AEA2C-228A-89F8-F4C7-23D0B1B88FE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AE49AE4-26BB-B540-75AF-E2817DD89134}"/>
              </a:ext>
            </a:extLst>
          </p:cNvPr>
          <p:cNvPicPr>
            <a:picLocks noChangeAspect="1"/>
          </p:cNvPicPr>
          <p:nvPr/>
        </p:nvPicPr>
        <p:blipFill>
          <a:blip r:embed="rId2"/>
          <a:srcRect t="17196"/>
          <a:stretch>
            <a:fillRect/>
          </a:stretch>
        </p:blipFill>
        <p:spPr>
          <a:xfrm>
            <a:off x="0" y="0"/>
            <a:ext cx="12192000" cy="6858000"/>
          </a:xfrm>
          <a:prstGeom prst="rect">
            <a:avLst/>
          </a:prstGeom>
        </p:spPr>
      </p:pic>
    </p:spTree>
    <p:extLst>
      <p:ext uri="{BB962C8B-B14F-4D97-AF65-F5344CB8AC3E}">
        <p14:creationId xmlns:p14="http://schemas.microsoft.com/office/powerpoint/2010/main" val="2349765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Types de systèmes d’exploitation</a:t>
            </a:r>
          </a:p>
        </p:txBody>
      </p:sp>
      <p:sp>
        <p:nvSpPr>
          <p:cNvPr id="3" name="Content Placeholder 2"/>
          <p:cNvSpPr>
            <a:spLocks noGrp="1"/>
          </p:cNvSpPr>
          <p:nvPr>
            <p:ph idx="1"/>
          </p:nvPr>
        </p:nvSpPr>
        <p:spPr/>
        <p:txBody>
          <a:bodyPr/>
          <a:lstStyle/>
          <a:p>
            <a:endParaRPr/>
          </a:p>
          <a:p>
            <a:pPr>
              <a:defRPr sz="1800"/>
            </a:pPr>
            <a:r>
              <a:t>Monotâche vs Multitâche</a:t>
            </a:r>
          </a:p>
          <a:p>
            <a:pPr>
              <a:defRPr sz="1800"/>
            </a:pPr>
            <a:r>
              <a:t>Centralisé vs Distribué</a:t>
            </a:r>
          </a:p>
          <a:p>
            <a:pPr>
              <a:defRPr sz="1800"/>
            </a:pPr>
            <a:r>
              <a:t>Temps réel vs Généraliste</a:t>
            </a:r>
          </a:p>
          <a:p>
            <a:pPr>
              <a:defRPr sz="1800"/>
            </a:pPr>
            <a:r>
              <a:t>Mobiles : Android, iOS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Gestion des processus</a:t>
            </a:r>
          </a:p>
        </p:txBody>
      </p:sp>
      <p:sp>
        <p:nvSpPr>
          <p:cNvPr id="3" name="Content Placeholder 2"/>
          <p:cNvSpPr>
            <a:spLocks noGrp="1"/>
          </p:cNvSpPr>
          <p:nvPr>
            <p:ph idx="1"/>
          </p:nvPr>
        </p:nvSpPr>
        <p:spPr/>
        <p:txBody>
          <a:bodyPr/>
          <a:lstStyle/>
          <a:p>
            <a:endParaRPr/>
          </a:p>
          <a:p>
            <a:pPr>
              <a:defRPr sz="1800"/>
            </a:pPr>
            <a:r>
              <a:t>Cycle de vie d’un processus</a:t>
            </a:r>
          </a:p>
          <a:p>
            <a:pPr>
              <a:defRPr sz="1800"/>
            </a:pPr>
            <a:r>
              <a:t>Ordonnancement : FCFS, SJF, Round Robin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Gestion de la mémoire</a:t>
            </a:r>
          </a:p>
        </p:txBody>
      </p:sp>
      <p:sp>
        <p:nvSpPr>
          <p:cNvPr id="3" name="Content Placeholder 2"/>
          <p:cNvSpPr>
            <a:spLocks noGrp="1"/>
          </p:cNvSpPr>
          <p:nvPr>
            <p:ph idx="1"/>
          </p:nvPr>
        </p:nvSpPr>
        <p:spPr/>
        <p:txBody>
          <a:bodyPr/>
          <a:lstStyle/>
          <a:p>
            <a:endParaRPr/>
          </a:p>
          <a:p>
            <a:pPr>
              <a:defRPr sz="1800"/>
            </a:pPr>
            <a:r>
              <a:t>Mémoire principale et secondaire</a:t>
            </a:r>
          </a:p>
          <a:p>
            <a:pPr>
              <a:defRPr sz="1800"/>
            </a:pPr>
            <a:r>
              <a:t>Mémoire virtuelle : Pagination, Segmentation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Systèmes de fichiers</a:t>
            </a:r>
          </a:p>
        </p:txBody>
      </p:sp>
      <p:sp>
        <p:nvSpPr>
          <p:cNvPr id="3" name="Content Placeholder 2"/>
          <p:cNvSpPr>
            <a:spLocks noGrp="1"/>
          </p:cNvSpPr>
          <p:nvPr>
            <p:ph idx="1"/>
          </p:nvPr>
        </p:nvSpPr>
        <p:spPr/>
        <p:txBody>
          <a:bodyPr/>
          <a:lstStyle/>
          <a:p>
            <a:endParaRPr/>
          </a:p>
          <a:p>
            <a:pPr>
              <a:defRPr sz="1800"/>
            </a:pPr>
            <a:r>
              <a:t>Organisation et gestion</a:t>
            </a:r>
          </a:p>
          <a:p>
            <a:pPr>
              <a:defRPr sz="1800"/>
            </a:pPr>
            <a:r>
              <a:t>Exemples : FAT, NTFS, ext4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Sécurité et protection</a:t>
            </a:r>
          </a:p>
        </p:txBody>
      </p:sp>
      <p:sp>
        <p:nvSpPr>
          <p:cNvPr id="3" name="Content Placeholder 2"/>
          <p:cNvSpPr>
            <a:spLocks noGrp="1"/>
          </p:cNvSpPr>
          <p:nvPr>
            <p:ph idx="1"/>
          </p:nvPr>
        </p:nvSpPr>
        <p:spPr/>
        <p:txBody>
          <a:bodyPr/>
          <a:lstStyle/>
          <a:p>
            <a:endParaRPr/>
          </a:p>
          <a:p>
            <a:pPr>
              <a:defRPr sz="1800"/>
            </a:pPr>
            <a:r>
              <a:t>Contrôle d’accès</a:t>
            </a:r>
          </a:p>
          <a:p>
            <a:pPr>
              <a:defRPr sz="1800"/>
            </a:pPr>
            <a:r>
              <a:t>Isolation des processus</a:t>
            </a:r>
          </a:p>
          <a:p>
            <a:pPr>
              <a:defRPr sz="1800"/>
            </a:pPr>
            <a:r>
              <a:t>Prévention des attaques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Exemples de SE</a:t>
            </a:r>
          </a:p>
        </p:txBody>
      </p:sp>
      <p:sp>
        <p:nvSpPr>
          <p:cNvPr id="3" name="Content Placeholder 2"/>
          <p:cNvSpPr>
            <a:spLocks noGrp="1"/>
          </p:cNvSpPr>
          <p:nvPr>
            <p:ph idx="1"/>
          </p:nvPr>
        </p:nvSpPr>
        <p:spPr/>
        <p:txBody>
          <a:bodyPr/>
          <a:lstStyle/>
          <a:p>
            <a:endParaRPr/>
          </a:p>
          <a:p>
            <a:pPr>
              <a:defRPr sz="1800"/>
            </a:pPr>
            <a:r>
              <a:t>Windows</a:t>
            </a:r>
          </a:p>
          <a:p>
            <a:pPr>
              <a:defRPr sz="1800"/>
            </a:pPr>
            <a:r>
              <a:t>Linux</a:t>
            </a:r>
          </a:p>
          <a:p>
            <a:pPr>
              <a:defRPr sz="1800"/>
            </a:pPr>
            <a:r>
              <a:t>macOS</a:t>
            </a:r>
          </a:p>
          <a:p>
            <a:pPr>
              <a:defRPr sz="1800"/>
            </a:pPr>
            <a:r>
              <a:t>Android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Tendances actuelles</a:t>
            </a:r>
          </a:p>
        </p:txBody>
      </p:sp>
      <p:sp>
        <p:nvSpPr>
          <p:cNvPr id="3" name="Content Placeholder 2"/>
          <p:cNvSpPr>
            <a:spLocks noGrp="1"/>
          </p:cNvSpPr>
          <p:nvPr>
            <p:ph idx="1"/>
          </p:nvPr>
        </p:nvSpPr>
        <p:spPr/>
        <p:txBody>
          <a:bodyPr/>
          <a:lstStyle/>
          <a:p>
            <a:endParaRPr/>
          </a:p>
          <a:p>
            <a:pPr>
              <a:defRPr sz="1800"/>
            </a:pPr>
            <a:r>
              <a:t>Cloud Operating Systems</a:t>
            </a:r>
          </a:p>
          <a:p>
            <a:pPr>
              <a:defRPr sz="1800"/>
            </a:pPr>
            <a:r>
              <a:t>Virtualisation</a:t>
            </a:r>
          </a:p>
          <a:p>
            <a:pPr>
              <a:defRPr sz="1800"/>
            </a:pPr>
            <a:r>
              <a:t>Conteneurs : Docker, Kubernetes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Conclusion</a:t>
            </a:r>
          </a:p>
        </p:txBody>
      </p:sp>
      <p:sp>
        <p:nvSpPr>
          <p:cNvPr id="3" name="Content Placeholder 2"/>
          <p:cNvSpPr>
            <a:spLocks noGrp="1"/>
          </p:cNvSpPr>
          <p:nvPr>
            <p:ph idx="1"/>
          </p:nvPr>
        </p:nvSpPr>
        <p:spPr/>
        <p:txBody>
          <a:bodyPr/>
          <a:lstStyle/>
          <a:p>
            <a:endParaRPr/>
          </a:p>
          <a:p>
            <a:pPr>
              <a:defRPr sz="1800"/>
            </a:pPr>
            <a:r>
              <a:t>Le SE est la base de tout système informatique</a:t>
            </a:r>
          </a:p>
          <a:p>
            <a:pPr>
              <a:defRPr sz="1800"/>
            </a:pPr>
            <a:r>
              <a:t>Évolution vers le cloud et la virtualisation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Schéma : Architecture d’un Système d’Exploitation</a:t>
            </a:r>
          </a:p>
        </p:txBody>
      </p:sp>
      <p:sp>
        <p:nvSpPr>
          <p:cNvPr id="3" name="Rectangle 2"/>
          <p:cNvSpPr/>
          <p:nvPr/>
        </p:nvSpPr>
        <p:spPr>
          <a:xfrm>
            <a:off x="2438400" y="1828800"/>
            <a:ext cx="2743200" cy="731520"/>
          </a:xfrm>
          <a:prstGeom prst="rect">
            <a:avLst/>
          </a:prstGeom>
          <a:solidFill>
            <a:srgbClr val="C8C8FF"/>
          </a:solidFill>
        </p:spPr>
        <p:style>
          <a:lnRef idx="1">
            <a:schemeClr val="accent1"/>
          </a:lnRef>
          <a:fillRef idx="3">
            <a:schemeClr val="accent1"/>
          </a:fillRef>
          <a:effectRef idx="2">
            <a:schemeClr val="accent1"/>
          </a:effectRef>
          <a:fontRef idx="minor">
            <a:schemeClr val="lt1"/>
          </a:fontRef>
        </p:style>
        <p:txBody>
          <a:bodyPr rtlCol="0" anchor="ctr"/>
          <a:lstStyle/>
          <a:p>
            <a:r>
              <a:t>Noyau (Kernel)</a:t>
            </a:r>
          </a:p>
        </p:txBody>
      </p:sp>
      <p:sp>
        <p:nvSpPr>
          <p:cNvPr id="4" name="Rectangle 3"/>
          <p:cNvSpPr/>
          <p:nvPr/>
        </p:nvSpPr>
        <p:spPr>
          <a:xfrm>
            <a:off x="2438400" y="731520"/>
            <a:ext cx="2743200" cy="731520"/>
          </a:xfrm>
          <a:prstGeom prst="rect">
            <a:avLst/>
          </a:prstGeom>
          <a:solidFill>
            <a:srgbClr val="C8FFC8"/>
          </a:solidFill>
        </p:spPr>
        <p:style>
          <a:lnRef idx="1">
            <a:schemeClr val="accent1"/>
          </a:lnRef>
          <a:fillRef idx="3">
            <a:schemeClr val="accent1"/>
          </a:fillRef>
          <a:effectRef idx="2">
            <a:schemeClr val="accent1"/>
          </a:effectRef>
          <a:fontRef idx="minor">
            <a:schemeClr val="lt1"/>
          </a:fontRef>
        </p:style>
        <p:txBody>
          <a:bodyPr rtlCol="0" anchor="ctr"/>
          <a:lstStyle/>
          <a:p>
            <a:r>
              <a:t>Espace Utilisateur</a:t>
            </a:r>
          </a:p>
        </p:txBody>
      </p:sp>
      <p:sp>
        <p:nvSpPr>
          <p:cNvPr id="5" name="Rectangle 4"/>
          <p:cNvSpPr/>
          <p:nvPr/>
        </p:nvSpPr>
        <p:spPr>
          <a:xfrm>
            <a:off x="2438400" y="2926080"/>
            <a:ext cx="2743200" cy="731520"/>
          </a:xfrm>
          <a:prstGeom prst="rect">
            <a:avLst/>
          </a:prstGeom>
          <a:solidFill>
            <a:srgbClr val="FFDCC8"/>
          </a:solidFill>
        </p:spPr>
        <p:style>
          <a:lnRef idx="1">
            <a:schemeClr val="accent1"/>
          </a:lnRef>
          <a:fillRef idx="3">
            <a:schemeClr val="accent1"/>
          </a:fillRef>
          <a:effectRef idx="2">
            <a:schemeClr val="accent1"/>
          </a:effectRef>
          <a:fontRef idx="minor">
            <a:schemeClr val="lt1"/>
          </a:fontRef>
        </p:style>
        <p:txBody>
          <a:bodyPr rtlCol="0" anchor="ctr"/>
          <a:lstStyle/>
          <a:p>
            <a:r>
              <a:t>Appels Système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Schéma : Cycle de Vie d’un Processus</a:t>
            </a:r>
          </a:p>
        </p:txBody>
      </p:sp>
      <p:sp>
        <p:nvSpPr>
          <p:cNvPr id="3" name="Rectangle 2"/>
          <p:cNvSpPr/>
          <p:nvPr/>
        </p:nvSpPr>
        <p:spPr>
          <a:xfrm>
            <a:off x="2438400" y="1828800"/>
            <a:ext cx="2286000" cy="731520"/>
          </a:xfrm>
          <a:prstGeom prst="rect">
            <a:avLst/>
          </a:prstGeom>
          <a:solidFill>
            <a:srgbClr val="FFC896"/>
          </a:solidFill>
        </p:spPr>
        <p:style>
          <a:lnRef idx="1">
            <a:schemeClr val="accent1"/>
          </a:lnRef>
          <a:fillRef idx="3">
            <a:schemeClr val="accent1"/>
          </a:fillRef>
          <a:effectRef idx="2">
            <a:schemeClr val="accent1"/>
          </a:effectRef>
          <a:fontRef idx="minor">
            <a:schemeClr val="lt1"/>
          </a:fontRef>
        </p:style>
        <p:txBody>
          <a:bodyPr rtlCol="0" anchor="ctr"/>
          <a:lstStyle/>
          <a:p>
            <a:r>
              <a:t>Nouveau</a:t>
            </a:r>
          </a:p>
        </p:txBody>
      </p:sp>
      <p:sp>
        <p:nvSpPr>
          <p:cNvPr id="4" name="Rectangle 3"/>
          <p:cNvSpPr/>
          <p:nvPr/>
        </p:nvSpPr>
        <p:spPr>
          <a:xfrm>
            <a:off x="5181600" y="1828800"/>
            <a:ext cx="2286000" cy="731520"/>
          </a:xfrm>
          <a:prstGeom prst="rect">
            <a:avLst/>
          </a:prstGeom>
          <a:solidFill>
            <a:srgbClr val="E1C8AA"/>
          </a:solidFill>
        </p:spPr>
        <p:style>
          <a:lnRef idx="1">
            <a:schemeClr val="accent1"/>
          </a:lnRef>
          <a:fillRef idx="3">
            <a:schemeClr val="accent1"/>
          </a:fillRef>
          <a:effectRef idx="2">
            <a:schemeClr val="accent1"/>
          </a:effectRef>
          <a:fontRef idx="minor">
            <a:schemeClr val="lt1"/>
          </a:fontRef>
        </p:style>
        <p:txBody>
          <a:bodyPr rtlCol="0" anchor="ctr"/>
          <a:lstStyle/>
          <a:p>
            <a:r>
              <a:t>Prêt</a:t>
            </a:r>
          </a:p>
        </p:txBody>
      </p:sp>
      <p:sp>
        <p:nvSpPr>
          <p:cNvPr id="5" name="Rectangle 4"/>
          <p:cNvSpPr/>
          <p:nvPr/>
        </p:nvSpPr>
        <p:spPr>
          <a:xfrm>
            <a:off x="7924800" y="1828800"/>
            <a:ext cx="2286000" cy="731520"/>
          </a:xfrm>
          <a:prstGeom prst="rect">
            <a:avLst/>
          </a:prstGeom>
          <a:solidFill>
            <a:srgbClr val="C3C8BE"/>
          </a:solidFill>
        </p:spPr>
        <p:style>
          <a:lnRef idx="1">
            <a:schemeClr val="accent1"/>
          </a:lnRef>
          <a:fillRef idx="3">
            <a:schemeClr val="accent1"/>
          </a:fillRef>
          <a:effectRef idx="2">
            <a:schemeClr val="accent1"/>
          </a:effectRef>
          <a:fontRef idx="minor">
            <a:schemeClr val="lt1"/>
          </a:fontRef>
        </p:style>
        <p:txBody>
          <a:bodyPr rtlCol="0" anchor="ctr"/>
          <a:lstStyle/>
          <a:p>
            <a:r>
              <a:t>Exécution</a:t>
            </a:r>
          </a:p>
        </p:txBody>
      </p:sp>
      <p:sp>
        <p:nvSpPr>
          <p:cNvPr id="6" name="Rectangle 5"/>
          <p:cNvSpPr/>
          <p:nvPr/>
        </p:nvSpPr>
        <p:spPr>
          <a:xfrm>
            <a:off x="2438400" y="3200400"/>
            <a:ext cx="2286000" cy="731520"/>
          </a:xfrm>
          <a:prstGeom prst="rect">
            <a:avLst/>
          </a:prstGeom>
          <a:solidFill>
            <a:srgbClr val="A5C8D2"/>
          </a:solidFill>
        </p:spPr>
        <p:style>
          <a:lnRef idx="1">
            <a:schemeClr val="accent1"/>
          </a:lnRef>
          <a:fillRef idx="3">
            <a:schemeClr val="accent1"/>
          </a:fillRef>
          <a:effectRef idx="2">
            <a:schemeClr val="accent1"/>
          </a:effectRef>
          <a:fontRef idx="minor">
            <a:schemeClr val="lt1"/>
          </a:fontRef>
        </p:style>
        <p:txBody>
          <a:bodyPr rtlCol="0" anchor="ctr"/>
          <a:lstStyle/>
          <a:p>
            <a:r>
              <a:t>Bloqué</a:t>
            </a:r>
          </a:p>
        </p:txBody>
      </p:sp>
      <p:sp>
        <p:nvSpPr>
          <p:cNvPr id="7" name="Rectangle 6"/>
          <p:cNvSpPr/>
          <p:nvPr/>
        </p:nvSpPr>
        <p:spPr>
          <a:xfrm>
            <a:off x="5181600" y="3200400"/>
            <a:ext cx="2286000" cy="731520"/>
          </a:xfrm>
          <a:prstGeom prst="rect">
            <a:avLst/>
          </a:prstGeom>
          <a:solidFill>
            <a:srgbClr val="87C8E6"/>
          </a:solidFill>
        </p:spPr>
        <p:style>
          <a:lnRef idx="1">
            <a:schemeClr val="accent1"/>
          </a:lnRef>
          <a:fillRef idx="3">
            <a:schemeClr val="accent1"/>
          </a:fillRef>
          <a:effectRef idx="2">
            <a:schemeClr val="accent1"/>
          </a:effectRef>
          <a:fontRef idx="minor">
            <a:schemeClr val="lt1"/>
          </a:fontRef>
        </p:style>
        <p:txBody>
          <a:bodyPr rtlCol="0" anchor="ctr"/>
          <a:lstStyle/>
          <a:p>
            <a:r>
              <a:t>Terminé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105</TotalTime>
  <Words>457</Words>
  <Application>Microsoft Office PowerPoint</Application>
  <PresentationFormat>Widescreen</PresentationFormat>
  <Paragraphs>74</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Adobe Arabic</vt:lpstr>
      <vt:lpstr>Arial</vt:lpstr>
      <vt:lpstr>Calibri</vt:lpstr>
      <vt:lpstr>Office Theme</vt:lpstr>
      <vt:lpstr>Cours : Systèmes d’Exploitation</vt:lpstr>
      <vt:lpstr>Introduction</vt:lpstr>
      <vt:lpstr>Exemples de Systèmes d’Exploitation</vt:lpstr>
      <vt:lpstr>Exemples de systèmes d'exploitation pour ordinateurs</vt:lpstr>
      <vt:lpstr>Fonctions principales</vt:lpstr>
      <vt:lpstr>PowerPoint Presentation</vt:lpstr>
      <vt:lpstr>Types de systèmes d’exploitation</vt:lpstr>
      <vt:lpstr>Gestion des processus</vt:lpstr>
      <vt:lpstr>Gestion de la mémoire</vt:lpstr>
      <vt:lpstr>Systèmes de fichiers</vt:lpstr>
      <vt:lpstr>Sécurité et protection</vt:lpstr>
      <vt:lpstr>Exemples de SE</vt:lpstr>
      <vt:lpstr>Tendances actuelles</vt:lpstr>
      <vt:lpstr>Conclusion</vt:lpstr>
      <vt:lpstr>Schéma : Architecture d’un Système d’Exploitation</vt:lpstr>
      <vt:lpstr>Schéma : Cycle de Vie d’un Processus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Aka</cp:lastModifiedBy>
  <cp:revision>2</cp:revision>
  <dcterms:created xsi:type="dcterms:W3CDTF">2013-01-27T09:14:16Z</dcterms:created>
  <dcterms:modified xsi:type="dcterms:W3CDTF">2025-10-05T20:16:37Z</dcterms:modified>
  <cp:category/>
</cp:coreProperties>
</file>