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44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viewProps" Target="viewProp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theme" Target="theme/theme1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00824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912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824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912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824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08303" y="2531364"/>
            <a:ext cx="4666615" cy="3799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51447" y="2531364"/>
            <a:ext cx="4535805" cy="3799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824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87428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442192" y="460248"/>
            <a:ext cx="678179" cy="67056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536448" y="1464563"/>
            <a:ext cx="11119485" cy="5151120"/>
          </a:xfrm>
          <a:custGeom>
            <a:avLst/>
            <a:gdLst/>
            <a:ahLst/>
            <a:cxnLst/>
            <a:rect l="l" t="t" r="r" b="b"/>
            <a:pathLst>
              <a:path w="11119485" h="5151120">
                <a:moveTo>
                  <a:pt x="11119104" y="0"/>
                </a:moveTo>
                <a:lnTo>
                  <a:pt x="0" y="0"/>
                </a:lnTo>
                <a:lnTo>
                  <a:pt x="0" y="5151120"/>
                </a:lnTo>
                <a:lnTo>
                  <a:pt x="11119104" y="5151120"/>
                </a:lnTo>
                <a:lnTo>
                  <a:pt x="111191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36448" y="1464563"/>
            <a:ext cx="11119485" cy="5151120"/>
          </a:xfrm>
          <a:custGeom>
            <a:avLst/>
            <a:gdLst/>
            <a:ahLst/>
            <a:cxnLst/>
            <a:rect l="l" t="t" r="r" b="b"/>
            <a:pathLst>
              <a:path w="11119485" h="5151120">
                <a:moveTo>
                  <a:pt x="0" y="5151120"/>
                </a:moveTo>
                <a:lnTo>
                  <a:pt x="11119104" y="5151120"/>
                </a:lnTo>
                <a:lnTo>
                  <a:pt x="11119104" y="0"/>
                </a:lnTo>
                <a:lnTo>
                  <a:pt x="0" y="0"/>
                </a:lnTo>
                <a:lnTo>
                  <a:pt x="0" y="5151120"/>
                </a:lnTo>
                <a:close/>
              </a:path>
            </a:pathLst>
          </a:custGeom>
          <a:ln w="9144">
            <a:solidFill>
              <a:srgbClr val="C5D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9031" y="274701"/>
            <a:ext cx="4956200" cy="898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00824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36803" y="1610995"/>
            <a:ext cx="8001000" cy="1757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912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04638" y="6724522"/>
            <a:ext cx="1983104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843893" y="6711112"/>
            <a:ext cx="281304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image" Target="../media/image44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jpg"/><Relationship Id="rId10" Type="http://schemas.openxmlformats.org/officeDocument/2006/relationships/image" Target="../media/image52.png"/><Relationship Id="rId4" Type="http://schemas.openxmlformats.org/officeDocument/2006/relationships/image" Target="../media/image46.jp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6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9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1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jp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8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1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4.png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7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2.png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8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1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3.png"/><Relationship Id="rId4" Type="http://schemas.openxmlformats.org/officeDocument/2006/relationships/image" Target="../media/image202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5.jpg"/><Relationship Id="rId4" Type="http://schemas.openxmlformats.org/officeDocument/2006/relationships/image" Target="../media/image204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7.png"/><Relationship Id="rId4" Type="http://schemas.openxmlformats.org/officeDocument/2006/relationships/image" Target="../media/image206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9.png"/><Relationship Id="rId4" Type="http://schemas.openxmlformats.org/officeDocument/2006/relationships/image" Target="../media/image208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1.png"/><Relationship Id="rId4" Type="http://schemas.openxmlformats.org/officeDocument/2006/relationships/image" Target="../media/image210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2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4.png"/><Relationship Id="rId4" Type="http://schemas.openxmlformats.org/officeDocument/2006/relationships/image" Target="../media/image213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5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6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8.png"/><Relationship Id="rId4" Type="http://schemas.openxmlformats.org/officeDocument/2006/relationships/image" Target="../media/image217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6.png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hyperlink" Target="mailto:author@example.com" TargetMode="External"/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4768850"/>
            <a:chOff x="0" y="0"/>
            <a:chExt cx="12192000" cy="47688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476884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6003" y="569976"/>
              <a:ext cx="1459992" cy="1441703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18876" y="5558028"/>
            <a:ext cx="865631" cy="86563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69657" y="6183117"/>
            <a:ext cx="394217" cy="39421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865757" y="5043932"/>
            <a:ext cx="8458835" cy="1534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1C3051"/>
                </a:solidFill>
                <a:latin typeface="Calibri"/>
                <a:cs typeface="Calibri"/>
              </a:rPr>
              <a:t>RÉSUMÉ</a:t>
            </a:r>
            <a:r>
              <a:rPr sz="2800" b="1" spc="-95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1C3051"/>
                </a:solidFill>
                <a:latin typeface="Calibri"/>
                <a:cs typeface="Calibri"/>
              </a:rPr>
              <a:t>THÉORIQUE</a:t>
            </a:r>
            <a:r>
              <a:rPr sz="2800" b="1" spc="-85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1C3051"/>
                </a:solidFill>
                <a:latin typeface="Calibri"/>
                <a:cs typeface="Calibri"/>
              </a:rPr>
              <a:t>–</a:t>
            </a:r>
            <a:r>
              <a:rPr sz="2800" b="1" spc="-75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1C3051"/>
                </a:solidFill>
                <a:latin typeface="Calibri"/>
                <a:cs typeface="Calibri"/>
              </a:rPr>
              <a:t>FILIÉRE</a:t>
            </a:r>
            <a:r>
              <a:rPr sz="2800" b="1" spc="-70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1C3051"/>
                </a:solidFill>
                <a:latin typeface="Calibri"/>
                <a:cs typeface="Calibri"/>
              </a:rPr>
              <a:t>DÉVELOPPEMENT</a:t>
            </a:r>
            <a:r>
              <a:rPr sz="2800" b="1" spc="-105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1C3051"/>
                </a:solidFill>
                <a:latin typeface="Calibri"/>
                <a:cs typeface="Calibri"/>
              </a:rPr>
              <a:t>DIGITAL</a:t>
            </a:r>
            <a:endParaRPr sz="28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</a:pPr>
            <a:r>
              <a:rPr sz="2800" dirty="0">
                <a:solidFill>
                  <a:srgbClr val="1C3051"/>
                </a:solidFill>
                <a:latin typeface="Calibri"/>
                <a:cs typeface="Calibri"/>
              </a:rPr>
              <a:t>M102</a:t>
            </a:r>
            <a:r>
              <a:rPr sz="2800" spc="-15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1C3051"/>
                </a:solidFill>
                <a:latin typeface="Calibri"/>
                <a:cs typeface="Calibri"/>
              </a:rPr>
              <a:t>-</a:t>
            </a:r>
            <a:r>
              <a:rPr sz="2800" spc="-35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1C3051"/>
                </a:solidFill>
                <a:latin typeface="Calibri"/>
                <a:cs typeface="Calibri"/>
              </a:rPr>
              <a:t>Acquérir</a:t>
            </a:r>
            <a:r>
              <a:rPr sz="2800" spc="-30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1C3051"/>
                </a:solidFill>
                <a:latin typeface="Calibri"/>
                <a:cs typeface="Calibri"/>
              </a:rPr>
              <a:t>les</a:t>
            </a:r>
            <a:r>
              <a:rPr sz="2800" spc="-40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1C3051"/>
                </a:solidFill>
                <a:latin typeface="Calibri"/>
                <a:cs typeface="Calibri"/>
              </a:rPr>
              <a:t>bases</a:t>
            </a:r>
            <a:r>
              <a:rPr sz="2800" spc="-50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1C3051"/>
                </a:solidFill>
                <a:latin typeface="Calibri"/>
                <a:cs typeface="Calibri"/>
              </a:rPr>
              <a:t>de</a:t>
            </a:r>
            <a:r>
              <a:rPr sz="2800" spc="-35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1C3051"/>
                </a:solidFill>
                <a:latin typeface="Calibri"/>
                <a:cs typeface="Calibri"/>
              </a:rPr>
              <a:t>l’algorithmique</a:t>
            </a:r>
            <a:endParaRPr sz="2800">
              <a:latin typeface="Calibri"/>
              <a:cs typeface="Calibri"/>
            </a:endParaRPr>
          </a:p>
          <a:p>
            <a:pPr marL="775335" algn="ctr">
              <a:lnSpc>
                <a:spcPct val="100000"/>
              </a:lnSpc>
              <a:spcBef>
                <a:spcPts val="1810"/>
              </a:spcBef>
            </a:pPr>
            <a:r>
              <a:rPr sz="2800" b="1" dirty="0">
                <a:solidFill>
                  <a:srgbClr val="1C3051"/>
                </a:solidFill>
                <a:latin typeface="Calibri"/>
                <a:cs typeface="Calibri"/>
              </a:rPr>
              <a:t>120</a:t>
            </a:r>
            <a:r>
              <a:rPr sz="2800" b="1" spc="-15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1C3051"/>
                </a:solidFill>
                <a:latin typeface="Calibri"/>
                <a:cs typeface="Calibri"/>
              </a:rPr>
              <a:t>heures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22"/>
            <a:ext cx="12192000" cy="685495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8322" rIns="0" bIns="0" rtlCol="0">
            <a:spAutoFit/>
          </a:bodyPr>
          <a:lstStyle/>
          <a:p>
            <a:pPr marL="194056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1C3051"/>
                </a:solidFill>
                <a:latin typeface="Calibri"/>
                <a:cs typeface="Calibri"/>
              </a:rPr>
              <a:t>SOMMAIRE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25106" y="927607"/>
            <a:ext cx="3898900" cy="4542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3220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912B"/>
                </a:solidFill>
                <a:latin typeface="Calibri"/>
                <a:cs typeface="Calibri"/>
              </a:rPr>
              <a:t>01</a:t>
            </a:r>
            <a:r>
              <a:rPr sz="2000" b="1" spc="-7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C3051"/>
                </a:solidFill>
                <a:latin typeface="Calibri"/>
                <a:cs typeface="Calibri"/>
              </a:rPr>
              <a:t>MODÉLISER</a:t>
            </a:r>
            <a:r>
              <a:rPr sz="1800" b="1" spc="-20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C3051"/>
                </a:solidFill>
                <a:latin typeface="Calibri"/>
                <a:cs typeface="Calibri"/>
              </a:rPr>
              <a:t>UN</a:t>
            </a:r>
            <a:r>
              <a:rPr sz="1800" b="1" spc="-20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C3051"/>
                </a:solidFill>
                <a:latin typeface="Calibri"/>
                <a:cs typeface="Calibri"/>
              </a:rPr>
              <a:t>PROBLÈME</a:t>
            </a:r>
            <a:endParaRPr sz="1800">
              <a:latin typeface="Calibri"/>
              <a:cs typeface="Calibri"/>
            </a:endParaRPr>
          </a:p>
          <a:p>
            <a:pPr marL="362585" algn="ctr">
              <a:lnSpc>
                <a:spcPct val="100000"/>
              </a:lnSpc>
              <a:spcBef>
                <a:spcPts val="35"/>
              </a:spcBef>
            </a:pPr>
            <a:r>
              <a:rPr sz="1400" dirty="0">
                <a:latin typeface="Calibri"/>
                <a:cs typeface="Calibri"/>
              </a:rPr>
              <a:t>Analyser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problème</a:t>
            </a:r>
            <a:endParaRPr sz="1400">
              <a:latin typeface="Calibri"/>
              <a:cs typeface="Calibri"/>
            </a:endParaRPr>
          </a:p>
          <a:p>
            <a:pPr marL="363855" algn="ctr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Identifier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10" dirty="0">
                <a:latin typeface="Calibri"/>
                <a:cs typeface="Calibri"/>
              </a:rPr>
              <a:t> approches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d’analyse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 </a:t>
            </a:r>
            <a:r>
              <a:rPr sz="1400" spc="-10" dirty="0">
                <a:latin typeface="Calibri"/>
                <a:cs typeface="Calibri"/>
              </a:rPr>
              <a:t>problème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25"/>
              </a:spcBef>
            </a:pPr>
            <a:endParaRPr sz="1400">
              <a:latin typeface="Calibri"/>
              <a:cs typeface="Calibri"/>
            </a:endParaRPr>
          </a:p>
          <a:p>
            <a:pPr marL="44958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FF912B"/>
                </a:solidFill>
                <a:latin typeface="Calibri"/>
                <a:cs typeface="Calibri"/>
              </a:rPr>
              <a:t>02</a:t>
            </a:r>
            <a:r>
              <a:rPr sz="2000" b="1" spc="-9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C3051"/>
                </a:solidFill>
                <a:latin typeface="Calibri"/>
                <a:cs typeface="Calibri"/>
              </a:rPr>
              <a:t>FORMULER</a:t>
            </a:r>
            <a:r>
              <a:rPr sz="1800" b="1" spc="-20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C3051"/>
                </a:solidFill>
                <a:latin typeface="Calibri"/>
                <a:cs typeface="Calibri"/>
              </a:rPr>
              <a:t>UN</a:t>
            </a:r>
            <a:r>
              <a:rPr sz="1800" b="1" spc="-30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C3051"/>
                </a:solidFill>
                <a:latin typeface="Calibri"/>
                <a:cs typeface="Calibri"/>
              </a:rPr>
              <a:t>TRAITEMENT</a:t>
            </a:r>
            <a:endParaRPr sz="1800">
              <a:latin typeface="Calibri"/>
              <a:cs typeface="Calibri"/>
            </a:endParaRPr>
          </a:p>
          <a:p>
            <a:pPr marL="1173480" marR="461645" indent="-673735">
              <a:lnSpc>
                <a:spcPct val="100000"/>
              </a:lnSpc>
              <a:spcBef>
                <a:spcPts val="140"/>
              </a:spcBef>
            </a:pPr>
            <a:r>
              <a:rPr sz="1400" spc="-10" dirty="0">
                <a:latin typeface="Calibri"/>
                <a:cs typeface="Calibri"/>
              </a:rPr>
              <a:t>Reconnaitre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structure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algorithme </a:t>
            </a:r>
            <a:r>
              <a:rPr sz="1400" dirty="0">
                <a:latin typeface="Calibri"/>
                <a:cs typeface="Calibri"/>
              </a:rPr>
              <a:t>Connaitre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bases</a:t>
            </a:r>
            <a:endParaRPr sz="1400">
              <a:latin typeface="Calibri"/>
              <a:cs typeface="Calibri"/>
            </a:endParaRPr>
          </a:p>
          <a:p>
            <a:pPr marL="1054735" marR="1083310" indent="-4000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Structurer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algorithme </a:t>
            </a:r>
            <a:r>
              <a:rPr sz="1400" dirty="0">
                <a:latin typeface="Calibri"/>
                <a:cs typeface="Calibri"/>
              </a:rPr>
              <a:t>Structurer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  <a:p>
            <a:pPr marR="405130" algn="ctr">
              <a:lnSpc>
                <a:spcPct val="100000"/>
              </a:lnSpc>
              <a:spcBef>
                <a:spcPts val="1650"/>
              </a:spcBef>
            </a:pPr>
            <a:r>
              <a:rPr sz="2000" b="1" dirty="0">
                <a:solidFill>
                  <a:srgbClr val="FF912B"/>
                </a:solidFill>
                <a:latin typeface="Calibri"/>
                <a:cs typeface="Calibri"/>
              </a:rPr>
              <a:t>03</a:t>
            </a:r>
            <a:r>
              <a:rPr sz="2000" b="1" spc="37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C3051"/>
                </a:solidFill>
                <a:latin typeface="Calibri"/>
                <a:cs typeface="Calibri"/>
              </a:rPr>
              <a:t>PROGRAMMER</a:t>
            </a:r>
            <a:r>
              <a:rPr sz="1800" b="1" spc="-10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C3051"/>
                </a:solidFill>
                <a:latin typeface="Calibri"/>
                <a:cs typeface="Calibri"/>
              </a:rPr>
              <a:t>EN</a:t>
            </a:r>
            <a:r>
              <a:rPr sz="1800" b="1" spc="-10" dirty="0">
                <a:solidFill>
                  <a:srgbClr val="1C3051"/>
                </a:solidFill>
                <a:latin typeface="Calibri"/>
                <a:cs typeface="Calibri"/>
              </a:rPr>
              <a:t> PYTHON</a:t>
            </a:r>
            <a:endParaRPr sz="1800">
              <a:latin typeface="Calibri"/>
              <a:cs typeface="Calibri"/>
            </a:endParaRPr>
          </a:p>
          <a:p>
            <a:pPr marL="499745" marR="416559" indent="-318770">
              <a:lnSpc>
                <a:spcPct val="100000"/>
              </a:lnSpc>
              <a:spcBef>
                <a:spcPts val="35"/>
              </a:spcBef>
            </a:pPr>
            <a:r>
              <a:rPr sz="1400" spc="-20" dirty="0">
                <a:latin typeface="Calibri"/>
                <a:cs typeface="Calibri"/>
              </a:rPr>
              <a:t>Transformer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suite</a:t>
            </a:r>
            <a:r>
              <a:rPr sz="1400" spc="-20" dirty="0">
                <a:latin typeface="Calibri"/>
                <a:cs typeface="Calibri"/>
              </a:rPr>
              <a:t> d’étapes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algorithmique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suite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d’instructions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  <a:p>
            <a:pPr marL="77724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Manipuler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30"/>
              </a:spcBef>
            </a:pPr>
            <a:endParaRPr sz="1400">
              <a:latin typeface="Calibri"/>
              <a:cs typeface="Calibri"/>
            </a:endParaRPr>
          </a:p>
          <a:p>
            <a:pPr marR="406400" algn="ctr">
              <a:lnSpc>
                <a:spcPct val="100000"/>
              </a:lnSpc>
            </a:pPr>
            <a:r>
              <a:rPr sz="2000" b="1" dirty="0">
                <a:solidFill>
                  <a:srgbClr val="FF912B"/>
                </a:solidFill>
                <a:latin typeface="Calibri"/>
                <a:cs typeface="Calibri"/>
              </a:rPr>
              <a:t>04</a:t>
            </a:r>
            <a:r>
              <a:rPr sz="2000" b="1" spc="-10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C3051"/>
                </a:solidFill>
                <a:latin typeface="Calibri"/>
                <a:cs typeface="Calibri"/>
              </a:rPr>
              <a:t>DÉPLOYER</a:t>
            </a:r>
            <a:r>
              <a:rPr sz="1800" b="1" spc="-35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C3051"/>
                </a:solidFill>
                <a:latin typeface="Calibri"/>
                <a:cs typeface="Calibri"/>
              </a:rPr>
              <a:t>LA</a:t>
            </a:r>
            <a:r>
              <a:rPr sz="1800" b="1" spc="-50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C3051"/>
                </a:solidFill>
                <a:latin typeface="Calibri"/>
                <a:cs typeface="Calibri"/>
              </a:rPr>
              <a:t>SOLUTION</a:t>
            </a:r>
            <a:r>
              <a:rPr sz="1800" b="1" spc="-40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C3051"/>
                </a:solidFill>
                <a:latin typeface="Calibri"/>
                <a:cs typeface="Calibri"/>
              </a:rPr>
              <a:t>PYTHON</a:t>
            </a:r>
            <a:endParaRPr sz="1800">
              <a:latin typeface="Calibri"/>
              <a:cs typeface="Calibri"/>
            </a:endParaRPr>
          </a:p>
          <a:p>
            <a:pPr marL="658495" marR="1080135" indent="-36195" algn="ctr">
              <a:lnSpc>
                <a:spcPct val="100000"/>
              </a:lnSpc>
              <a:spcBef>
                <a:spcPts val="145"/>
              </a:spcBef>
            </a:pPr>
            <a:r>
              <a:rPr sz="1400" dirty="0">
                <a:latin typeface="Calibri"/>
                <a:cs typeface="Calibri"/>
              </a:rPr>
              <a:t>Débloquer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 </a:t>
            </a:r>
            <a:r>
              <a:rPr sz="1400" dirty="0">
                <a:latin typeface="Calibri"/>
                <a:cs typeface="Calibri"/>
              </a:rPr>
              <a:t>Déployer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solution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7" y="0"/>
            <a:ext cx="12185904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869293" y="6679488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solidFill>
                  <a:srgbClr val="AEABAB"/>
                </a:solidFill>
                <a:latin typeface="Calibri"/>
                <a:cs typeface="Calibri"/>
              </a:rPr>
              <a:t>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04638" y="6692900"/>
            <a:ext cx="19831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AEABAB"/>
                </a:solidFill>
                <a:latin typeface="Calibri"/>
                <a:cs typeface="Calibri"/>
              </a:rPr>
              <a:t>Copyright</a:t>
            </a:r>
            <a:r>
              <a:rPr sz="1000" spc="-2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AEABAB"/>
                </a:solidFill>
                <a:latin typeface="Calibri"/>
                <a:cs typeface="Calibri"/>
              </a:rPr>
              <a:t>-</a:t>
            </a:r>
            <a:r>
              <a:rPr sz="1000" spc="-3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AEABAB"/>
                </a:solidFill>
                <a:latin typeface="Calibri"/>
                <a:cs typeface="Calibri"/>
              </a:rPr>
              <a:t>Tout</a:t>
            </a:r>
            <a:r>
              <a:rPr sz="1000" spc="-3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AEABAB"/>
                </a:solidFill>
                <a:latin typeface="Calibri"/>
                <a:cs typeface="Calibri"/>
              </a:rPr>
              <a:t>droit</a:t>
            </a:r>
            <a:r>
              <a:rPr sz="1000" spc="-3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AEABAB"/>
                </a:solidFill>
                <a:latin typeface="Calibri"/>
                <a:cs typeface="Calibri"/>
              </a:rPr>
              <a:t>réservé</a:t>
            </a:r>
            <a:r>
              <a:rPr sz="1000" spc="1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AEABAB"/>
                </a:solidFill>
                <a:latin typeface="Calibri"/>
                <a:cs typeface="Calibri"/>
              </a:rPr>
              <a:t>-</a:t>
            </a:r>
            <a:r>
              <a:rPr sz="1000" spc="-3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AEABAB"/>
                </a:solidFill>
                <a:latin typeface="Calibri"/>
                <a:cs typeface="Calibri"/>
              </a:rPr>
              <a:t>OFPPT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772221" y="460248"/>
            <a:ext cx="10348595" cy="5627370"/>
            <a:chOff x="1772221" y="460248"/>
            <a:chExt cx="10348595" cy="562737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1" y="460248"/>
              <a:ext cx="678179" cy="6705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76983" y="1618487"/>
              <a:ext cx="8682355" cy="4464050"/>
            </a:xfrm>
            <a:custGeom>
              <a:avLst/>
              <a:gdLst/>
              <a:ahLst/>
              <a:cxnLst/>
              <a:rect l="l" t="t" r="r" b="b"/>
              <a:pathLst>
                <a:path w="8682355" h="4464050">
                  <a:moveTo>
                    <a:pt x="8682228" y="0"/>
                  </a:moveTo>
                  <a:lnTo>
                    <a:pt x="0" y="0"/>
                  </a:lnTo>
                  <a:lnTo>
                    <a:pt x="0" y="4463796"/>
                  </a:lnTo>
                  <a:lnTo>
                    <a:pt x="8682228" y="4463796"/>
                  </a:lnTo>
                  <a:lnTo>
                    <a:pt x="86822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76983" y="1618487"/>
              <a:ext cx="8682355" cy="4464050"/>
            </a:xfrm>
            <a:custGeom>
              <a:avLst/>
              <a:gdLst/>
              <a:ahLst/>
              <a:cxnLst/>
              <a:rect l="l" t="t" r="r" b="b"/>
              <a:pathLst>
                <a:path w="8682355" h="4464050">
                  <a:moveTo>
                    <a:pt x="0" y="4463796"/>
                  </a:moveTo>
                  <a:lnTo>
                    <a:pt x="8682228" y="4463796"/>
                  </a:lnTo>
                  <a:lnTo>
                    <a:pt x="8682228" y="0"/>
                  </a:lnTo>
                  <a:lnTo>
                    <a:pt x="0" y="0"/>
                  </a:lnTo>
                  <a:lnTo>
                    <a:pt x="0" y="4463796"/>
                  </a:lnTo>
                  <a:close/>
                </a:path>
              </a:pathLst>
            </a:custGeom>
            <a:ln w="9144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58796" y="1987295"/>
              <a:ext cx="5320665" cy="731520"/>
            </a:xfrm>
            <a:custGeom>
              <a:avLst/>
              <a:gdLst/>
              <a:ahLst/>
              <a:cxnLst/>
              <a:rect l="l" t="t" r="r" b="b"/>
              <a:pathLst>
                <a:path w="5320665" h="731519">
                  <a:moveTo>
                    <a:pt x="637032" y="254762"/>
                  </a:moveTo>
                  <a:lnTo>
                    <a:pt x="613537" y="254762"/>
                  </a:lnTo>
                  <a:lnTo>
                    <a:pt x="613537" y="193929"/>
                  </a:lnTo>
                  <a:lnTo>
                    <a:pt x="561340" y="194310"/>
                  </a:lnTo>
                  <a:lnTo>
                    <a:pt x="561086" y="127635"/>
                  </a:lnTo>
                  <a:lnTo>
                    <a:pt x="514311" y="114020"/>
                  </a:lnTo>
                  <a:lnTo>
                    <a:pt x="473075" y="109728"/>
                  </a:lnTo>
                  <a:lnTo>
                    <a:pt x="432638" y="115252"/>
                  </a:lnTo>
                  <a:lnTo>
                    <a:pt x="395859" y="130746"/>
                  </a:lnTo>
                  <a:lnTo>
                    <a:pt x="361162" y="155486"/>
                  </a:lnTo>
                  <a:lnTo>
                    <a:pt x="327025" y="188722"/>
                  </a:lnTo>
                  <a:lnTo>
                    <a:pt x="327025" y="653034"/>
                  </a:lnTo>
                  <a:lnTo>
                    <a:pt x="373748" y="619556"/>
                  </a:lnTo>
                  <a:lnTo>
                    <a:pt x="421576" y="596392"/>
                  </a:lnTo>
                  <a:lnTo>
                    <a:pt x="469595" y="584187"/>
                  </a:lnTo>
                  <a:lnTo>
                    <a:pt x="516915" y="583628"/>
                  </a:lnTo>
                  <a:lnTo>
                    <a:pt x="562610" y="595376"/>
                  </a:lnTo>
                  <a:lnTo>
                    <a:pt x="561340" y="213233"/>
                  </a:lnTo>
                  <a:lnTo>
                    <a:pt x="590042" y="213233"/>
                  </a:lnTo>
                  <a:lnTo>
                    <a:pt x="588137" y="642112"/>
                  </a:lnTo>
                  <a:lnTo>
                    <a:pt x="529564" y="624459"/>
                  </a:lnTo>
                  <a:lnTo>
                    <a:pt x="479361" y="619290"/>
                  </a:lnTo>
                  <a:lnTo>
                    <a:pt x="432320" y="624255"/>
                  </a:lnTo>
                  <a:lnTo>
                    <a:pt x="383260" y="637019"/>
                  </a:lnTo>
                  <a:lnTo>
                    <a:pt x="327025" y="655193"/>
                  </a:lnTo>
                  <a:lnTo>
                    <a:pt x="327025" y="658368"/>
                  </a:lnTo>
                  <a:lnTo>
                    <a:pt x="310007" y="655574"/>
                  </a:lnTo>
                  <a:lnTo>
                    <a:pt x="310007" y="655193"/>
                  </a:lnTo>
                  <a:lnTo>
                    <a:pt x="264020" y="640651"/>
                  </a:lnTo>
                  <a:lnTo>
                    <a:pt x="221843" y="627938"/>
                  </a:lnTo>
                  <a:lnTo>
                    <a:pt x="181152" y="619188"/>
                  </a:lnTo>
                  <a:lnTo>
                    <a:pt x="139674" y="616597"/>
                  </a:lnTo>
                  <a:lnTo>
                    <a:pt x="95072" y="622287"/>
                  </a:lnTo>
                  <a:lnTo>
                    <a:pt x="45085" y="638429"/>
                  </a:lnTo>
                  <a:lnTo>
                    <a:pt x="46990" y="213233"/>
                  </a:lnTo>
                  <a:lnTo>
                    <a:pt x="75692" y="213233"/>
                  </a:lnTo>
                  <a:lnTo>
                    <a:pt x="74422" y="595376"/>
                  </a:lnTo>
                  <a:lnTo>
                    <a:pt x="120103" y="583628"/>
                  </a:lnTo>
                  <a:lnTo>
                    <a:pt x="167424" y="584187"/>
                  </a:lnTo>
                  <a:lnTo>
                    <a:pt x="215442" y="596392"/>
                  </a:lnTo>
                  <a:lnTo>
                    <a:pt x="263271" y="619556"/>
                  </a:lnTo>
                  <a:lnTo>
                    <a:pt x="310007" y="653034"/>
                  </a:lnTo>
                  <a:lnTo>
                    <a:pt x="310007" y="188722"/>
                  </a:lnTo>
                  <a:lnTo>
                    <a:pt x="275856" y="155486"/>
                  </a:lnTo>
                  <a:lnTo>
                    <a:pt x="241173" y="130746"/>
                  </a:lnTo>
                  <a:lnTo>
                    <a:pt x="204381" y="115252"/>
                  </a:lnTo>
                  <a:lnTo>
                    <a:pt x="163957" y="109728"/>
                  </a:lnTo>
                  <a:lnTo>
                    <a:pt x="143954" y="110744"/>
                  </a:lnTo>
                  <a:lnTo>
                    <a:pt x="122707" y="114020"/>
                  </a:lnTo>
                  <a:lnTo>
                    <a:pt x="100088" y="119634"/>
                  </a:lnTo>
                  <a:lnTo>
                    <a:pt x="75946" y="127635"/>
                  </a:lnTo>
                  <a:lnTo>
                    <a:pt x="75692" y="194310"/>
                  </a:lnTo>
                  <a:lnTo>
                    <a:pt x="20193" y="193929"/>
                  </a:lnTo>
                  <a:lnTo>
                    <a:pt x="20193" y="254762"/>
                  </a:lnTo>
                  <a:lnTo>
                    <a:pt x="0" y="254762"/>
                  </a:lnTo>
                  <a:lnTo>
                    <a:pt x="0" y="705612"/>
                  </a:lnTo>
                  <a:lnTo>
                    <a:pt x="637032" y="705612"/>
                  </a:lnTo>
                  <a:lnTo>
                    <a:pt x="637032" y="254762"/>
                  </a:lnTo>
                  <a:close/>
                </a:path>
                <a:path w="5320665" h="731519">
                  <a:moveTo>
                    <a:pt x="1696085" y="265176"/>
                  </a:moveTo>
                  <a:lnTo>
                    <a:pt x="1609344" y="265176"/>
                  </a:lnTo>
                  <a:lnTo>
                    <a:pt x="1609344" y="283718"/>
                  </a:lnTo>
                  <a:lnTo>
                    <a:pt x="1641729" y="283718"/>
                  </a:lnTo>
                  <a:lnTo>
                    <a:pt x="1641729" y="374650"/>
                  </a:lnTo>
                  <a:lnTo>
                    <a:pt x="1663700" y="374650"/>
                  </a:lnTo>
                  <a:lnTo>
                    <a:pt x="1663700" y="283718"/>
                  </a:lnTo>
                  <a:lnTo>
                    <a:pt x="1696085" y="283718"/>
                  </a:lnTo>
                  <a:lnTo>
                    <a:pt x="1696085" y="265176"/>
                  </a:lnTo>
                  <a:close/>
                </a:path>
                <a:path w="5320665" h="731519">
                  <a:moveTo>
                    <a:pt x="1770507" y="340995"/>
                  </a:moveTo>
                  <a:lnTo>
                    <a:pt x="1755127" y="300088"/>
                  </a:lnTo>
                  <a:lnTo>
                    <a:pt x="1749679" y="297040"/>
                  </a:lnTo>
                  <a:lnTo>
                    <a:pt x="1749679" y="328168"/>
                  </a:lnTo>
                  <a:lnTo>
                    <a:pt x="1718437" y="328168"/>
                  </a:lnTo>
                  <a:lnTo>
                    <a:pt x="1718551" y="322072"/>
                  </a:lnTo>
                  <a:lnTo>
                    <a:pt x="1719783" y="318008"/>
                  </a:lnTo>
                  <a:lnTo>
                    <a:pt x="1720176" y="317500"/>
                  </a:lnTo>
                  <a:lnTo>
                    <a:pt x="1722882" y="314579"/>
                  </a:lnTo>
                  <a:lnTo>
                    <a:pt x="1725803" y="311277"/>
                  </a:lnTo>
                  <a:lnTo>
                    <a:pt x="1729613" y="309626"/>
                  </a:lnTo>
                  <a:lnTo>
                    <a:pt x="1738376" y="309626"/>
                  </a:lnTo>
                  <a:lnTo>
                    <a:pt x="1742363" y="311277"/>
                  </a:lnTo>
                  <a:lnTo>
                    <a:pt x="1742173" y="311277"/>
                  </a:lnTo>
                  <a:lnTo>
                    <a:pt x="1744980" y="314325"/>
                  </a:lnTo>
                  <a:lnTo>
                    <a:pt x="1748028" y="317500"/>
                  </a:lnTo>
                  <a:lnTo>
                    <a:pt x="1749552" y="322072"/>
                  </a:lnTo>
                  <a:lnTo>
                    <a:pt x="1749679" y="328168"/>
                  </a:lnTo>
                  <a:lnTo>
                    <a:pt x="1749679" y="297040"/>
                  </a:lnTo>
                  <a:lnTo>
                    <a:pt x="1748624" y="296443"/>
                  </a:lnTo>
                  <a:lnTo>
                    <a:pt x="1741220" y="294233"/>
                  </a:lnTo>
                  <a:lnTo>
                    <a:pt x="1732915" y="293497"/>
                  </a:lnTo>
                  <a:lnTo>
                    <a:pt x="1725079" y="294233"/>
                  </a:lnTo>
                  <a:lnTo>
                    <a:pt x="1725269" y="294233"/>
                  </a:lnTo>
                  <a:lnTo>
                    <a:pt x="1718144" y="296443"/>
                  </a:lnTo>
                  <a:lnTo>
                    <a:pt x="1718310" y="296443"/>
                  </a:lnTo>
                  <a:lnTo>
                    <a:pt x="1712353" y="299821"/>
                  </a:lnTo>
                  <a:lnTo>
                    <a:pt x="1706880" y="304673"/>
                  </a:lnTo>
                  <a:lnTo>
                    <a:pt x="1702371" y="310819"/>
                  </a:lnTo>
                  <a:lnTo>
                    <a:pt x="1699158" y="318008"/>
                  </a:lnTo>
                  <a:lnTo>
                    <a:pt x="1697228" y="326250"/>
                  </a:lnTo>
                  <a:lnTo>
                    <a:pt x="1696593" y="335534"/>
                  </a:lnTo>
                  <a:lnTo>
                    <a:pt x="1697088" y="343471"/>
                  </a:lnTo>
                  <a:lnTo>
                    <a:pt x="1725320" y="375602"/>
                  </a:lnTo>
                  <a:lnTo>
                    <a:pt x="1734947" y="376428"/>
                  </a:lnTo>
                  <a:lnTo>
                    <a:pt x="1743583" y="376428"/>
                  </a:lnTo>
                  <a:lnTo>
                    <a:pt x="1750822" y="374396"/>
                  </a:lnTo>
                  <a:lnTo>
                    <a:pt x="1756664" y="370459"/>
                  </a:lnTo>
                  <a:lnTo>
                    <a:pt x="1762379" y="366395"/>
                  </a:lnTo>
                  <a:lnTo>
                    <a:pt x="1766506" y="360807"/>
                  </a:lnTo>
                  <a:lnTo>
                    <a:pt x="1766697" y="360553"/>
                  </a:lnTo>
                  <a:lnTo>
                    <a:pt x="1769364" y="352933"/>
                  </a:lnTo>
                  <a:lnTo>
                    <a:pt x="1748536" y="349377"/>
                  </a:lnTo>
                  <a:lnTo>
                    <a:pt x="1747393" y="353441"/>
                  </a:lnTo>
                  <a:lnTo>
                    <a:pt x="1745742" y="356235"/>
                  </a:lnTo>
                  <a:lnTo>
                    <a:pt x="1741170" y="359791"/>
                  </a:lnTo>
                  <a:lnTo>
                    <a:pt x="1738503" y="360807"/>
                  </a:lnTo>
                  <a:lnTo>
                    <a:pt x="1730375" y="360807"/>
                  </a:lnTo>
                  <a:lnTo>
                    <a:pt x="1718056" y="340995"/>
                  </a:lnTo>
                  <a:lnTo>
                    <a:pt x="1770507" y="340995"/>
                  </a:lnTo>
                  <a:close/>
                </a:path>
                <a:path w="5320665" h="731519">
                  <a:moveTo>
                    <a:pt x="1860931" y="374650"/>
                  </a:moveTo>
                  <a:lnTo>
                    <a:pt x="1843620" y="350012"/>
                  </a:lnTo>
                  <a:lnTo>
                    <a:pt x="1831594" y="332867"/>
                  </a:lnTo>
                  <a:lnTo>
                    <a:pt x="1842846" y="317119"/>
                  </a:lnTo>
                  <a:lnTo>
                    <a:pt x="1858391" y="295402"/>
                  </a:lnTo>
                  <a:lnTo>
                    <a:pt x="1833880" y="295402"/>
                  </a:lnTo>
                  <a:lnTo>
                    <a:pt x="1819148" y="317119"/>
                  </a:lnTo>
                  <a:lnTo>
                    <a:pt x="1805178" y="295402"/>
                  </a:lnTo>
                  <a:lnTo>
                    <a:pt x="1779651" y="295402"/>
                  </a:lnTo>
                  <a:lnTo>
                    <a:pt x="1806956" y="333756"/>
                  </a:lnTo>
                  <a:lnTo>
                    <a:pt x="1778381" y="374650"/>
                  </a:lnTo>
                  <a:lnTo>
                    <a:pt x="1802892" y="374650"/>
                  </a:lnTo>
                  <a:lnTo>
                    <a:pt x="1819148" y="350012"/>
                  </a:lnTo>
                  <a:lnTo>
                    <a:pt x="1835150" y="374650"/>
                  </a:lnTo>
                  <a:lnTo>
                    <a:pt x="1860931" y="374650"/>
                  </a:lnTo>
                  <a:close/>
                </a:path>
                <a:path w="5320665" h="731519">
                  <a:moveTo>
                    <a:pt x="1912112" y="373253"/>
                  </a:moveTo>
                  <a:lnTo>
                    <a:pt x="1910549" y="359029"/>
                  </a:lnTo>
                  <a:lnTo>
                    <a:pt x="1910435" y="358013"/>
                  </a:lnTo>
                  <a:lnTo>
                    <a:pt x="1910334" y="356997"/>
                  </a:lnTo>
                  <a:lnTo>
                    <a:pt x="1906651" y="358394"/>
                  </a:lnTo>
                  <a:lnTo>
                    <a:pt x="1903857" y="359029"/>
                  </a:lnTo>
                  <a:lnTo>
                    <a:pt x="1900555" y="359029"/>
                  </a:lnTo>
                  <a:lnTo>
                    <a:pt x="1896618" y="355346"/>
                  </a:lnTo>
                  <a:lnTo>
                    <a:pt x="1896237" y="354203"/>
                  </a:lnTo>
                  <a:lnTo>
                    <a:pt x="1896110" y="350520"/>
                  </a:lnTo>
                  <a:lnTo>
                    <a:pt x="1896110" y="312039"/>
                  </a:lnTo>
                  <a:lnTo>
                    <a:pt x="1910461" y="312039"/>
                  </a:lnTo>
                  <a:lnTo>
                    <a:pt x="1910461" y="295402"/>
                  </a:lnTo>
                  <a:lnTo>
                    <a:pt x="1896110" y="295402"/>
                  </a:lnTo>
                  <a:lnTo>
                    <a:pt x="1896110" y="267335"/>
                  </a:lnTo>
                  <a:lnTo>
                    <a:pt x="1875155" y="279527"/>
                  </a:lnTo>
                  <a:lnTo>
                    <a:pt x="1875155" y="295402"/>
                  </a:lnTo>
                  <a:lnTo>
                    <a:pt x="1865630" y="295402"/>
                  </a:lnTo>
                  <a:lnTo>
                    <a:pt x="1865630" y="312039"/>
                  </a:lnTo>
                  <a:lnTo>
                    <a:pt x="1875155" y="312039"/>
                  </a:lnTo>
                  <a:lnTo>
                    <a:pt x="1875218" y="355346"/>
                  </a:lnTo>
                  <a:lnTo>
                    <a:pt x="1875294" y="356997"/>
                  </a:lnTo>
                  <a:lnTo>
                    <a:pt x="1878838" y="369570"/>
                  </a:lnTo>
                  <a:lnTo>
                    <a:pt x="1880235" y="371602"/>
                  </a:lnTo>
                  <a:lnTo>
                    <a:pt x="1882394" y="373253"/>
                  </a:lnTo>
                  <a:lnTo>
                    <a:pt x="1888490" y="375793"/>
                  </a:lnTo>
                  <a:lnTo>
                    <a:pt x="1891919" y="376428"/>
                  </a:lnTo>
                  <a:lnTo>
                    <a:pt x="1901825" y="376428"/>
                  </a:lnTo>
                  <a:lnTo>
                    <a:pt x="1907286" y="375412"/>
                  </a:lnTo>
                  <a:lnTo>
                    <a:pt x="1912112" y="373253"/>
                  </a:lnTo>
                  <a:close/>
                </a:path>
                <a:path w="5320665" h="731519">
                  <a:moveTo>
                    <a:pt x="2035048" y="265176"/>
                  </a:moveTo>
                  <a:lnTo>
                    <a:pt x="1960245" y="265176"/>
                  </a:lnTo>
                  <a:lnTo>
                    <a:pt x="1960245" y="374650"/>
                  </a:lnTo>
                  <a:lnTo>
                    <a:pt x="1982216" y="374650"/>
                  </a:lnTo>
                  <a:lnTo>
                    <a:pt x="1982216" y="328168"/>
                  </a:lnTo>
                  <a:lnTo>
                    <a:pt x="2027809" y="328168"/>
                  </a:lnTo>
                  <a:lnTo>
                    <a:pt x="2027809" y="309626"/>
                  </a:lnTo>
                  <a:lnTo>
                    <a:pt x="1982216" y="309626"/>
                  </a:lnTo>
                  <a:lnTo>
                    <a:pt x="1982216" y="283718"/>
                  </a:lnTo>
                  <a:lnTo>
                    <a:pt x="2035048" y="283718"/>
                  </a:lnTo>
                  <a:lnTo>
                    <a:pt x="2035048" y="265176"/>
                  </a:lnTo>
                  <a:close/>
                </a:path>
                <a:path w="5320665" h="731519">
                  <a:moveTo>
                    <a:pt x="2076069" y="295402"/>
                  </a:moveTo>
                  <a:lnTo>
                    <a:pt x="2055241" y="295402"/>
                  </a:lnTo>
                  <a:lnTo>
                    <a:pt x="2055241" y="374650"/>
                  </a:lnTo>
                  <a:lnTo>
                    <a:pt x="2076069" y="374650"/>
                  </a:lnTo>
                  <a:lnTo>
                    <a:pt x="2076069" y="295402"/>
                  </a:lnTo>
                  <a:close/>
                </a:path>
                <a:path w="5320665" h="731519">
                  <a:moveTo>
                    <a:pt x="2076069" y="265176"/>
                  </a:moveTo>
                  <a:lnTo>
                    <a:pt x="2055241" y="265176"/>
                  </a:lnTo>
                  <a:lnTo>
                    <a:pt x="2055241" y="284607"/>
                  </a:lnTo>
                  <a:lnTo>
                    <a:pt x="2076069" y="284607"/>
                  </a:lnTo>
                  <a:lnTo>
                    <a:pt x="2076069" y="265176"/>
                  </a:lnTo>
                  <a:close/>
                </a:path>
                <a:path w="5320665" h="731519">
                  <a:moveTo>
                    <a:pt x="2114169" y="265176"/>
                  </a:moveTo>
                  <a:lnTo>
                    <a:pt x="2093341" y="265176"/>
                  </a:lnTo>
                  <a:lnTo>
                    <a:pt x="2093341" y="374650"/>
                  </a:lnTo>
                  <a:lnTo>
                    <a:pt x="2114169" y="374650"/>
                  </a:lnTo>
                  <a:lnTo>
                    <a:pt x="2114169" y="265176"/>
                  </a:lnTo>
                  <a:close/>
                </a:path>
                <a:path w="5320665" h="731519">
                  <a:moveTo>
                    <a:pt x="2199132" y="340995"/>
                  </a:moveTo>
                  <a:lnTo>
                    <a:pt x="2198674" y="329755"/>
                  </a:lnTo>
                  <a:lnTo>
                    <a:pt x="2198382" y="328168"/>
                  </a:lnTo>
                  <a:lnTo>
                    <a:pt x="2196909" y="320040"/>
                  </a:lnTo>
                  <a:lnTo>
                    <a:pt x="2193798" y="311848"/>
                  </a:lnTo>
                  <a:lnTo>
                    <a:pt x="2192312" y="309626"/>
                  </a:lnTo>
                  <a:lnTo>
                    <a:pt x="2189353" y="305181"/>
                  </a:lnTo>
                  <a:lnTo>
                    <a:pt x="2183828" y="300088"/>
                  </a:lnTo>
                  <a:lnTo>
                    <a:pt x="2178304" y="296989"/>
                  </a:lnTo>
                  <a:lnTo>
                    <a:pt x="2178304" y="328168"/>
                  </a:lnTo>
                  <a:lnTo>
                    <a:pt x="2147062" y="328168"/>
                  </a:lnTo>
                  <a:lnTo>
                    <a:pt x="2147176" y="322072"/>
                  </a:lnTo>
                  <a:lnTo>
                    <a:pt x="2148408" y="318008"/>
                  </a:lnTo>
                  <a:lnTo>
                    <a:pt x="2148802" y="317500"/>
                  </a:lnTo>
                  <a:lnTo>
                    <a:pt x="2151507" y="314579"/>
                  </a:lnTo>
                  <a:lnTo>
                    <a:pt x="2154428" y="311277"/>
                  </a:lnTo>
                  <a:lnTo>
                    <a:pt x="2158238" y="309626"/>
                  </a:lnTo>
                  <a:lnTo>
                    <a:pt x="2167128" y="309626"/>
                  </a:lnTo>
                  <a:lnTo>
                    <a:pt x="2170976" y="311277"/>
                  </a:lnTo>
                  <a:lnTo>
                    <a:pt x="2170798" y="311277"/>
                  </a:lnTo>
                  <a:lnTo>
                    <a:pt x="2173605" y="314325"/>
                  </a:lnTo>
                  <a:lnTo>
                    <a:pt x="2176653" y="317500"/>
                  </a:lnTo>
                  <a:lnTo>
                    <a:pt x="2178177" y="322072"/>
                  </a:lnTo>
                  <a:lnTo>
                    <a:pt x="2178304" y="328168"/>
                  </a:lnTo>
                  <a:lnTo>
                    <a:pt x="2178304" y="296989"/>
                  </a:lnTo>
                  <a:lnTo>
                    <a:pt x="2177351" y="296443"/>
                  </a:lnTo>
                  <a:lnTo>
                    <a:pt x="2169922" y="294233"/>
                  </a:lnTo>
                  <a:lnTo>
                    <a:pt x="2161540" y="293497"/>
                  </a:lnTo>
                  <a:lnTo>
                    <a:pt x="2153767" y="294233"/>
                  </a:lnTo>
                  <a:lnTo>
                    <a:pt x="2153958" y="294233"/>
                  </a:lnTo>
                  <a:lnTo>
                    <a:pt x="2146820" y="296443"/>
                  </a:lnTo>
                  <a:lnTo>
                    <a:pt x="2146985" y="296443"/>
                  </a:lnTo>
                  <a:lnTo>
                    <a:pt x="2140991" y="299821"/>
                  </a:lnTo>
                  <a:lnTo>
                    <a:pt x="2135505" y="304673"/>
                  </a:lnTo>
                  <a:lnTo>
                    <a:pt x="2131072" y="310819"/>
                  </a:lnTo>
                  <a:lnTo>
                    <a:pt x="2127897" y="318008"/>
                  </a:lnTo>
                  <a:lnTo>
                    <a:pt x="2125980" y="326250"/>
                  </a:lnTo>
                  <a:lnTo>
                    <a:pt x="2125345" y="335534"/>
                  </a:lnTo>
                  <a:lnTo>
                    <a:pt x="2125815" y="343471"/>
                  </a:lnTo>
                  <a:lnTo>
                    <a:pt x="2153945" y="375602"/>
                  </a:lnTo>
                  <a:lnTo>
                    <a:pt x="2163572" y="376428"/>
                  </a:lnTo>
                  <a:lnTo>
                    <a:pt x="2172335" y="376428"/>
                  </a:lnTo>
                  <a:lnTo>
                    <a:pt x="2179574" y="374396"/>
                  </a:lnTo>
                  <a:lnTo>
                    <a:pt x="2191131" y="366395"/>
                  </a:lnTo>
                  <a:lnTo>
                    <a:pt x="2195131" y="360807"/>
                  </a:lnTo>
                  <a:lnTo>
                    <a:pt x="2195322" y="360553"/>
                  </a:lnTo>
                  <a:lnTo>
                    <a:pt x="2197989" y="352933"/>
                  </a:lnTo>
                  <a:lnTo>
                    <a:pt x="2177161" y="349377"/>
                  </a:lnTo>
                  <a:lnTo>
                    <a:pt x="2176018" y="353441"/>
                  </a:lnTo>
                  <a:lnTo>
                    <a:pt x="2174367" y="356235"/>
                  </a:lnTo>
                  <a:lnTo>
                    <a:pt x="2172081" y="358013"/>
                  </a:lnTo>
                  <a:lnTo>
                    <a:pt x="2169922" y="359791"/>
                  </a:lnTo>
                  <a:lnTo>
                    <a:pt x="2167128" y="360807"/>
                  </a:lnTo>
                  <a:lnTo>
                    <a:pt x="2159000" y="360807"/>
                  </a:lnTo>
                  <a:lnTo>
                    <a:pt x="2155063" y="359029"/>
                  </a:lnTo>
                  <a:lnTo>
                    <a:pt x="2146681" y="340995"/>
                  </a:lnTo>
                  <a:lnTo>
                    <a:pt x="2199132" y="340995"/>
                  </a:lnTo>
                  <a:close/>
                </a:path>
                <a:path w="5320665" h="731519">
                  <a:moveTo>
                    <a:pt x="2328672" y="70104"/>
                  </a:moveTo>
                  <a:lnTo>
                    <a:pt x="2297938" y="70104"/>
                  </a:lnTo>
                  <a:lnTo>
                    <a:pt x="2297938" y="101727"/>
                  </a:lnTo>
                  <a:lnTo>
                    <a:pt x="2297938" y="514096"/>
                  </a:lnTo>
                  <a:lnTo>
                    <a:pt x="2268347" y="514096"/>
                  </a:lnTo>
                  <a:lnTo>
                    <a:pt x="2268347" y="550037"/>
                  </a:lnTo>
                  <a:lnTo>
                    <a:pt x="2266886" y="557276"/>
                  </a:lnTo>
                  <a:lnTo>
                    <a:pt x="2262924" y="563168"/>
                  </a:lnTo>
                  <a:lnTo>
                    <a:pt x="2257031" y="567131"/>
                  </a:lnTo>
                  <a:lnTo>
                    <a:pt x="2249805" y="568579"/>
                  </a:lnTo>
                  <a:lnTo>
                    <a:pt x="2242566" y="567131"/>
                  </a:lnTo>
                  <a:lnTo>
                    <a:pt x="2237917" y="564007"/>
                  </a:lnTo>
                  <a:lnTo>
                    <a:pt x="2236673" y="563168"/>
                  </a:lnTo>
                  <a:lnTo>
                    <a:pt x="2232710" y="557276"/>
                  </a:lnTo>
                  <a:lnTo>
                    <a:pt x="2231263" y="550037"/>
                  </a:lnTo>
                  <a:lnTo>
                    <a:pt x="2232710" y="542874"/>
                  </a:lnTo>
                  <a:lnTo>
                    <a:pt x="2236673" y="537019"/>
                  </a:lnTo>
                  <a:lnTo>
                    <a:pt x="2237905" y="536194"/>
                  </a:lnTo>
                  <a:lnTo>
                    <a:pt x="2242566" y="533082"/>
                  </a:lnTo>
                  <a:lnTo>
                    <a:pt x="2249805" y="531622"/>
                  </a:lnTo>
                  <a:lnTo>
                    <a:pt x="2257031" y="533082"/>
                  </a:lnTo>
                  <a:lnTo>
                    <a:pt x="2262924" y="537019"/>
                  </a:lnTo>
                  <a:lnTo>
                    <a:pt x="2266886" y="542874"/>
                  </a:lnTo>
                  <a:lnTo>
                    <a:pt x="2268347" y="550037"/>
                  </a:lnTo>
                  <a:lnTo>
                    <a:pt x="2268347" y="514096"/>
                  </a:lnTo>
                  <a:lnTo>
                    <a:pt x="2171065" y="514096"/>
                  </a:lnTo>
                  <a:lnTo>
                    <a:pt x="2171065" y="542417"/>
                  </a:lnTo>
                  <a:lnTo>
                    <a:pt x="2171065" y="557784"/>
                  </a:lnTo>
                  <a:lnTo>
                    <a:pt x="2164842" y="564007"/>
                  </a:lnTo>
                  <a:lnTo>
                    <a:pt x="2103120" y="564007"/>
                  </a:lnTo>
                  <a:lnTo>
                    <a:pt x="2096897" y="557784"/>
                  </a:lnTo>
                  <a:lnTo>
                    <a:pt x="2096897" y="542417"/>
                  </a:lnTo>
                  <a:lnTo>
                    <a:pt x="2103120" y="536194"/>
                  </a:lnTo>
                  <a:lnTo>
                    <a:pt x="2164842" y="536194"/>
                  </a:lnTo>
                  <a:lnTo>
                    <a:pt x="2171065" y="542417"/>
                  </a:lnTo>
                  <a:lnTo>
                    <a:pt x="2171065" y="514096"/>
                  </a:lnTo>
                  <a:lnTo>
                    <a:pt x="1599819" y="514096"/>
                  </a:lnTo>
                  <a:lnTo>
                    <a:pt x="1599819" y="542417"/>
                  </a:lnTo>
                  <a:lnTo>
                    <a:pt x="1599819" y="557784"/>
                  </a:lnTo>
                  <a:lnTo>
                    <a:pt x="1593596" y="564007"/>
                  </a:lnTo>
                  <a:lnTo>
                    <a:pt x="1532001" y="564007"/>
                  </a:lnTo>
                  <a:lnTo>
                    <a:pt x="1525778" y="557784"/>
                  </a:lnTo>
                  <a:lnTo>
                    <a:pt x="1525778" y="542417"/>
                  </a:lnTo>
                  <a:lnTo>
                    <a:pt x="1532001" y="536194"/>
                  </a:lnTo>
                  <a:lnTo>
                    <a:pt x="1593596" y="536194"/>
                  </a:lnTo>
                  <a:lnTo>
                    <a:pt x="1599819" y="542417"/>
                  </a:lnTo>
                  <a:lnTo>
                    <a:pt x="1599819" y="514096"/>
                  </a:lnTo>
                  <a:lnTo>
                    <a:pt x="1525778" y="514096"/>
                  </a:lnTo>
                  <a:lnTo>
                    <a:pt x="1525778" y="101727"/>
                  </a:lnTo>
                  <a:lnTo>
                    <a:pt x="2297938" y="101727"/>
                  </a:lnTo>
                  <a:lnTo>
                    <a:pt x="2297938" y="70104"/>
                  </a:lnTo>
                  <a:lnTo>
                    <a:pt x="1495044" y="70104"/>
                  </a:lnTo>
                  <a:lnTo>
                    <a:pt x="1495044" y="588137"/>
                  </a:lnTo>
                  <a:lnTo>
                    <a:pt x="1862455" y="588137"/>
                  </a:lnTo>
                  <a:lnTo>
                    <a:pt x="1850898" y="666242"/>
                  </a:lnTo>
                  <a:lnTo>
                    <a:pt x="1722247" y="666242"/>
                  </a:lnTo>
                  <a:lnTo>
                    <a:pt x="1709534" y="668807"/>
                  </a:lnTo>
                  <a:lnTo>
                    <a:pt x="1699158" y="675805"/>
                  </a:lnTo>
                  <a:lnTo>
                    <a:pt x="1692160" y="686181"/>
                  </a:lnTo>
                  <a:lnTo>
                    <a:pt x="1689608" y="698881"/>
                  </a:lnTo>
                  <a:lnTo>
                    <a:pt x="1689608" y="731520"/>
                  </a:lnTo>
                  <a:lnTo>
                    <a:pt x="2134235" y="731520"/>
                  </a:lnTo>
                  <a:lnTo>
                    <a:pt x="2134235" y="698881"/>
                  </a:lnTo>
                  <a:lnTo>
                    <a:pt x="2131657" y="686181"/>
                  </a:lnTo>
                  <a:lnTo>
                    <a:pt x="2124659" y="675805"/>
                  </a:lnTo>
                  <a:lnTo>
                    <a:pt x="2114245" y="668807"/>
                  </a:lnTo>
                  <a:lnTo>
                    <a:pt x="2101469" y="666242"/>
                  </a:lnTo>
                  <a:lnTo>
                    <a:pt x="1972818" y="666242"/>
                  </a:lnTo>
                  <a:lnTo>
                    <a:pt x="1961261" y="588137"/>
                  </a:lnTo>
                  <a:lnTo>
                    <a:pt x="2328672" y="588137"/>
                  </a:lnTo>
                  <a:lnTo>
                    <a:pt x="2328672" y="568579"/>
                  </a:lnTo>
                  <a:lnTo>
                    <a:pt x="2328672" y="531622"/>
                  </a:lnTo>
                  <a:lnTo>
                    <a:pt x="2328672" y="514096"/>
                  </a:lnTo>
                  <a:lnTo>
                    <a:pt x="2328672" y="101727"/>
                  </a:lnTo>
                  <a:lnTo>
                    <a:pt x="2328672" y="70104"/>
                  </a:lnTo>
                  <a:close/>
                </a:path>
                <a:path w="5320665" h="731519">
                  <a:moveTo>
                    <a:pt x="3574669" y="355727"/>
                  </a:moveTo>
                  <a:lnTo>
                    <a:pt x="3548634" y="355727"/>
                  </a:lnTo>
                  <a:lnTo>
                    <a:pt x="3548634" y="195072"/>
                  </a:lnTo>
                  <a:lnTo>
                    <a:pt x="3480054" y="195072"/>
                  </a:lnTo>
                  <a:lnTo>
                    <a:pt x="3480054" y="355727"/>
                  </a:lnTo>
                  <a:lnTo>
                    <a:pt x="3454019" y="355727"/>
                  </a:lnTo>
                  <a:lnTo>
                    <a:pt x="3514344" y="438785"/>
                  </a:lnTo>
                  <a:lnTo>
                    <a:pt x="3574669" y="355727"/>
                  </a:lnTo>
                  <a:close/>
                </a:path>
                <a:path w="5320665" h="731519">
                  <a:moveTo>
                    <a:pt x="3705987" y="47625"/>
                  </a:moveTo>
                  <a:lnTo>
                    <a:pt x="3704691" y="41275"/>
                  </a:lnTo>
                  <a:lnTo>
                    <a:pt x="3702240" y="29095"/>
                  </a:lnTo>
                  <a:lnTo>
                    <a:pt x="3701719" y="28321"/>
                  </a:lnTo>
                  <a:lnTo>
                    <a:pt x="3692029" y="13957"/>
                  </a:lnTo>
                  <a:lnTo>
                    <a:pt x="3676891" y="3746"/>
                  </a:lnTo>
                  <a:lnTo>
                    <a:pt x="3658362" y="0"/>
                  </a:lnTo>
                  <a:lnTo>
                    <a:pt x="3530981" y="0"/>
                  </a:lnTo>
                  <a:lnTo>
                    <a:pt x="3530981" y="30988"/>
                  </a:lnTo>
                  <a:lnTo>
                    <a:pt x="3530981" y="38608"/>
                  </a:lnTo>
                  <a:lnTo>
                    <a:pt x="3528187" y="41275"/>
                  </a:lnTo>
                  <a:lnTo>
                    <a:pt x="3403981" y="41275"/>
                  </a:lnTo>
                  <a:lnTo>
                    <a:pt x="3401314" y="38608"/>
                  </a:lnTo>
                  <a:lnTo>
                    <a:pt x="3401314" y="30988"/>
                  </a:lnTo>
                  <a:lnTo>
                    <a:pt x="3403981" y="28321"/>
                  </a:lnTo>
                  <a:lnTo>
                    <a:pt x="3528187" y="28321"/>
                  </a:lnTo>
                  <a:lnTo>
                    <a:pt x="3530981" y="30988"/>
                  </a:lnTo>
                  <a:lnTo>
                    <a:pt x="3530981" y="0"/>
                  </a:lnTo>
                  <a:lnTo>
                    <a:pt x="3273933" y="0"/>
                  </a:lnTo>
                  <a:lnTo>
                    <a:pt x="3255391" y="3746"/>
                  </a:lnTo>
                  <a:lnTo>
                    <a:pt x="3240252" y="13957"/>
                  </a:lnTo>
                  <a:lnTo>
                    <a:pt x="3230041" y="29095"/>
                  </a:lnTo>
                  <a:lnTo>
                    <a:pt x="3226308" y="47625"/>
                  </a:lnTo>
                  <a:lnTo>
                    <a:pt x="3226308" y="632206"/>
                  </a:lnTo>
                  <a:lnTo>
                    <a:pt x="3230041" y="650748"/>
                  </a:lnTo>
                  <a:lnTo>
                    <a:pt x="3240252" y="665886"/>
                  </a:lnTo>
                  <a:lnTo>
                    <a:pt x="3255391" y="676097"/>
                  </a:lnTo>
                  <a:lnTo>
                    <a:pt x="3273933" y="679831"/>
                  </a:lnTo>
                  <a:lnTo>
                    <a:pt x="3562223" y="679831"/>
                  </a:lnTo>
                  <a:lnTo>
                    <a:pt x="3562223" y="641477"/>
                  </a:lnTo>
                  <a:lnTo>
                    <a:pt x="3562223" y="613283"/>
                  </a:lnTo>
                  <a:lnTo>
                    <a:pt x="3562223" y="579247"/>
                  </a:lnTo>
                  <a:lnTo>
                    <a:pt x="3514725" y="579247"/>
                  </a:lnTo>
                  <a:lnTo>
                    <a:pt x="3514725" y="619506"/>
                  </a:lnTo>
                  <a:lnTo>
                    <a:pt x="3514725" y="635127"/>
                  </a:lnTo>
                  <a:lnTo>
                    <a:pt x="3508375" y="641477"/>
                  </a:lnTo>
                  <a:lnTo>
                    <a:pt x="3423793" y="641477"/>
                  </a:lnTo>
                  <a:lnTo>
                    <a:pt x="3417570" y="635127"/>
                  </a:lnTo>
                  <a:lnTo>
                    <a:pt x="3417570" y="619506"/>
                  </a:lnTo>
                  <a:lnTo>
                    <a:pt x="3423793" y="613283"/>
                  </a:lnTo>
                  <a:lnTo>
                    <a:pt x="3508375" y="613283"/>
                  </a:lnTo>
                  <a:lnTo>
                    <a:pt x="3514725" y="619506"/>
                  </a:lnTo>
                  <a:lnTo>
                    <a:pt x="3514725" y="579247"/>
                  </a:lnTo>
                  <a:lnTo>
                    <a:pt x="3279648" y="579247"/>
                  </a:lnTo>
                  <a:lnTo>
                    <a:pt x="3279648" y="66040"/>
                  </a:lnTo>
                  <a:lnTo>
                    <a:pt x="3652520" y="66040"/>
                  </a:lnTo>
                  <a:lnTo>
                    <a:pt x="3652520" y="242062"/>
                  </a:lnTo>
                  <a:lnTo>
                    <a:pt x="3705987" y="242062"/>
                  </a:lnTo>
                  <a:lnTo>
                    <a:pt x="3705987" y="66040"/>
                  </a:lnTo>
                  <a:lnTo>
                    <a:pt x="3705987" y="47625"/>
                  </a:lnTo>
                  <a:close/>
                </a:path>
                <a:path w="5320665" h="731519">
                  <a:moveTo>
                    <a:pt x="3822192" y="285877"/>
                  </a:moveTo>
                  <a:lnTo>
                    <a:pt x="3791585" y="255143"/>
                  </a:lnTo>
                  <a:lnTo>
                    <a:pt x="3788664" y="255143"/>
                  </a:lnTo>
                  <a:lnTo>
                    <a:pt x="3788664" y="306832"/>
                  </a:lnTo>
                  <a:lnTo>
                    <a:pt x="3788664" y="644144"/>
                  </a:lnTo>
                  <a:lnTo>
                    <a:pt x="3731387" y="644144"/>
                  </a:lnTo>
                  <a:lnTo>
                    <a:pt x="3731387" y="670433"/>
                  </a:lnTo>
                  <a:lnTo>
                    <a:pt x="3731387" y="679577"/>
                  </a:lnTo>
                  <a:lnTo>
                    <a:pt x="3727704" y="683260"/>
                  </a:lnTo>
                  <a:lnTo>
                    <a:pt x="3678301" y="683260"/>
                  </a:lnTo>
                  <a:lnTo>
                    <a:pt x="3674618" y="679577"/>
                  </a:lnTo>
                  <a:lnTo>
                    <a:pt x="3674618" y="670433"/>
                  </a:lnTo>
                  <a:lnTo>
                    <a:pt x="3678301" y="666750"/>
                  </a:lnTo>
                  <a:lnTo>
                    <a:pt x="3727704" y="666750"/>
                  </a:lnTo>
                  <a:lnTo>
                    <a:pt x="3731387" y="670433"/>
                  </a:lnTo>
                  <a:lnTo>
                    <a:pt x="3731387" y="644144"/>
                  </a:lnTo>
                  <a:lnTo>
                    <a:pt x="3609340" y="644144"/>
                  </a:lnTo>
                  <a:lnTo>
                    <a:pt x="3609340" y="496824"/>
                  </a:lnTo>
                  <a:lnTo>
                    <a:pt x="3665220" y="496824"/>
                  </a:lnTo>
                  <a:lnTo>
                    <a:pt x="3665220" y="453390"/>
                  </a:lnTo>
                  <a:lnTo>
                    <a:pt x="3665220" y="400812"/>
                  </a:lnTo>
                  <a:lnTo>
                    <a:pt x="3621786" y="400812"/>
                  </a:lnTo>
                  <a:lnTo>
                    <a:pt x="3621786" y="453390"/>
                  </a:lnTo>
                  <a:lnTo>
                    <a:pt x="3609340" y="453390"/>
                  </a:lnTo>
                  <a:lnTo>
                    <a:pt x="3609340" y="306832"/>
                  </a:lnTo>
                  <a:lnTo>
                    <a:pt x="3788664" y="306832"/>
                  </a:lnTo>
                  <a:lnTo>
                    <a:pt x="3788664" y="255143"/>
                  </a:lnTo>
                  <a:lnTo>
                    <a:pt x="3731387" y="255143"/>
                  </a:lnTo>
                  <a:lnTo>
                    <a:pt x="3731387" y="278638"/>
                  </a:lnTo>
                  <a:lnTo>
                    <a:pt x="3731387" y="286258"/>
                  </a:lnTo>
                  <a:lnTo>
                    <a:pt x="3728720" y="288925"/>
                  </a:lnTo>
                  <a:lnTo>
                    <a:pt x="3669284" y="288925"/>
                  </a:lnTo>
                  <a:lnTo>
                    <a:pt x="3666617" y="286258"/>
                  </a:lnTo>
                  <a:lnTo>
                    <a:pt x="3666617" y="278638"/>
                  </a:lnTo>
                  <a:lnTo>
                    <a:pt x="3669284" y="275971"/>
                  </a:lnTo>
                  <a:lnTo>
                    <a:pt x="3728720" y="275971"/>
                  </a:lnTo>
                  <a:lnTo>
                    <a:pt x="3731387" y="278638"/>
                  </a:lnTo>
                  <a:lnTo>
                    <a:pt x="3731387" y="255143"/>
                  </a:lnTo>
                  <a:lnTo>
                    <a:pt x="3606546" y="255143"/>
                  </a:lnTo>
                  <a:lnTo>
                    <a:pt x="3594633" y="257556"/>
                  </a:lnTo>
                  <a:lnTo>
                    <a:pt x="3584905" y="264134"/>
                  </a:lnTo>
                  <a:lnTo>
                    <a:pt x="3578339" y="273900"/>
                  </a:lnTo>
                  <a:lnTo>
                    <a:pt x="3575939" y="285877"/>
                  </a:lnTo>
                  <a:lnTo>
                    <a:pt x="3575951" y="453390"/>
                  </a:lnTo>
                  <a:lnTo>
                    <a:pt x="3406902" y="453390"/>
                  </a:lnTo>
                  <a:lnTo>
                    <a:pt x="3406902" y="400812"/>
                  </a:lnTo>
                  <a:lnTo>
                    <a:pt x="3363468" y="400812"/>
                  </a:lnTo>
                  <a:lnTo>
                    <a:pt x="3363468" y="496824"/>
                  </a:lnTo>
                  <a:lnTo>
                    <a:pt x="3575964" y="496824"/>
                  </a:lnTo>
                  <a:lnTo>
                    <a:pt x="3575989" y="679831"/>
                  </a:lnTo>
                  <a:lnTo>
                    <a:pt x="3578339" y="691489"/>
                  </a:lnTo>
                  <a:lnTo>
                    <a:pt x="3584905" y="701217"/>
                  </a:lnTo>
                  <a:lnTo>
                    <a:pt x="3594633" y="707783"/>
                  </a:lnTo>
                  <a:lnTo>
                    <a:pt x="3606546" y="710184"/>
                  </a:lnTo>
                  <a:lnTo>
                    <a:pt x="3791585" y="710184"/>
                  </a:lnTo>
                  <a:lnTo>
                    <a:pt x="3821442" y="683260"/>
                  </a:lnTo>
                  <a:lnTo>
                    <a:pt x="3822192" y="666750"/>
                  </a:lnTo>
                  <a:lnTo>
                    <a:pt x="3822192" y="644144"/>
                  </a:lnTo>
                  <a:lnTo>
                    <a:pt x="3822192" y="306832"/>
                  </a:lnTo>
                  <a:lnTo>
                    <a:pt x="3822192" y="288925"/>
                  </a:lnTo>
                  <a:lnTo>
                    <a:pt x="3822192" y="285877"/>
                  </a:lnTo>
                  <a:close/>
                </a:path>
                <a:path w="5320665" h="731519">
                  <a:moveTo>
                    <a:pt x="5131689" y="585470"/>
                  </a:moveTo>
                  <a:lnTo>
                    <a:pt x="5079746" y="585470"/>
                  </a:lnTo>
                  <a:lnTo>
                    <a:pt x="5079746" y="376809"/>
                  </a:lnTo>
                  <a:lnTo>
                    <a:pt x="4975987" y="376809"/>
                  </a:lnTo>
                  <a:lnTo>
                    <a:pt x="4975987" y="585470"/>
                  </a:lnTo>
                  <a:lnTo>
                    <a:pt x="4924044" y="585470"/>
                  </a:lnTo>
                  <a:lnTo>
                    <a:pt x="5027930" y="681228"/>
                  </a:lnTo>
                  <a:lnTo>
                    <a:pt x="5131689" y="585470"/>
                  </a:lnTo>
                  <a:close/>
                </a:path>
                <a:path w="5320665" h="731519">
                  <a:moveTo>
                    <a:pt x="5171986" y="281889"/>
                  </a:moveTo>
                  <a:lnTo>
                    <a:pt x="5170906" y="277037"/>
                  </a:lnTo>
                  <a:lnTo>
                    <a:pt x="5169814" y="272110"/>
                  </a:lnTo>
                  <a:lnTo>
                    <a:pt x="5161788" y="261835"/>
                  </a:lnTo>
                  <a:lnTo>
                    <a:pt x="5117274" y="238887"/>
                  </a:lnTo>
                  <a:lnTo>
                    <a:pt x="5055578" y="221615"/>
                  </a:lnTo>
                  <a:lnTo>
                    <a:pt x="5020691" y="219329"/>
                  </a:lnTo>
                  <a:lnTo>
                    <a:pt x="4997907" y="220789"/>
                  </a:lnTo>
                  <a:lnTo>
                    <a:pt x="4972685" y="224904"/>
                  </a:lnTo>
                  <a:lnTo>
                    <a:pt x="4972951" y="224904"/>
                  </a:lnTo>
                  <a:lnTo>
                    <a:pt x="4947018" y="231609"/>
                  </a:lnTo>
                  <a:lnTo>
                    <a:pt x="4902035" y="249809"/>
                  </a:lnTo>
                  <a:lnTo>
                    <a:pt x="4877968" y="281889"/>
                  </a:lnTo>
                  <a:lnTo>
                    <a:pt x="4877943" y="282194"/>
                  </a:lnTo>
                  <a:lnTo>
                    <a:pt x="4878768" y="287629"/>
                  </a:lnTo>
                  <a:lnTo>
                    <a:pt x="4907724" y="307606"/>
                  </a:lnTo>
                  <a:lnTo>
                    <a:pt x="4925199" y="303047"/>
                  </a:lnTo>
                  <a:lnTo>
                    <a:pt x="4940173" y="294894"/>
                  </a:lnTo>
                  <a:lnTo>
                    <a:pt x="4990947" y="277850"/>
                  </a:lnTo>
                  <a:lnTo>
                    <a:pt x="5045900" y="277037"/>
                  </a:lnTo>
                  <a:lnTo>
                    <a:pt x="5095227" y="287629"/>
                  </a:lnTo>
                  <a:lnTo>
                    <a:pt x="5129149" y="304800"/>
                  </a:lnTo>
                  <a:lnTo>
                    <a:pt x="5144567" y="309168"/>
                  </a:lnTo>
                  <a:lnTo>
                    <a:pt x="5156263" y="307213"/>
                  </a:lnTo>
                  <a:lnTo>
                    <a:pt x="5164607" y="300697"/>
                  </a:lnTo>
                  <a:lnTo>
                    <a:pt x="5170043" y="291338"/>
                  </a:lnTo>
                  <a:lnTo>
                    <a:pt x="5171922" y="282194"/>
                  </a:lnTo>
                  <a:lnTo>
                    <a:pt x="5171986" y="281889"/>
                  </a:lnTo>
                  <a:close/>
                </a:path>
                <a:path w="5320665" h="731519">
                  <a:moveTo>
                    <a:pt x="5248516" y="205219"/>
                  </a:moveTo>
                  <a:lnTo>
                    <a:pt x="5219827" y="171831"/>
                  </a:lnTo>
                  <a:lnTo>
                    <a:pt x="5144554" y="136144"/>
                  </a:lnTo>
                  <a:lnTo>
                    <a:pt x="5085423" y="120726"/>
                  </a:lnTo>
                  <a:lnTo>
                    <a:pt x="5015865" y="114554"/>
                  </a:lnTo>
                  <a:lnTo>
                    <a:pt x="4970310" y="117665"/>
                  </a:lnTo>
                  <a:lnTo>
                    <a:pt x="4922685" y="127431"/>
                  </a:lnTo>
                  <a:lnTo>
                    <a:pt x="4873612" y="145084"/>
                  </a:lnTo>
                  <a:lnTo>
                    <a:pt x="4823714" y="171831"/>
                  </a:lnTo>
                  <a:lnTo>
                    <a:pt x="4796155" y="202819"/>
                  </a:lnTo>
                  <a:lnTo>
                    <a:pt x="4795774" y="206756"/>
                  </a:lnTo>
                  <a:lnTo>
                    <a:pt x="4796536" y="210693"/>
                  </a:lnTo>
                  <a:lnTo>
                    <a:pt x="4798441" y="214884"/>
                  </a:lnTo>
                  <a:lnTo>
                    <a:pt x="4805858" y="224904"/>
                  </a:lnTo>
                  <a:lnTo>
                    <a:pt x="4816576" y="230492"/>
                  </a:lnTo>
                  <a:lnTo>
                    <a:pt x="4830140" y="230162"/>
                  </a:lnTo>
                  <a:lnTo>
                    <a:pt x="4846066" y="222377"/>
                  </a:lnTo>
                  <a:lnTo>
                    <a:pt x="4916043" y="189128"/>
                  </a:lnTo>
                  <a:lnTo>
                    <a:pt x="4977155" y="171831"/>
                  </a:lnTo>
                  <a:lnTo>
                    <a:pt x="4976520" y="171831"/>
                  </a:lnTo>
                  <a:lnTo>
                    <a:pt x="5030762" y="167017"/>
                  </a:lnTo>
                  <a:lnTo>
                    <a:pt x="5078006" y="171831"/>
                  </a:lnTo>
                  <a:lnTo>
                    <a:pt x="5077015" y="171831"/>
                  </a:lnTo>
                  <a:lnTo>
                    <a:pt x="5115001" y="182460"/>
                  </a:lnTo>
                  <a:lnTo>
                    <a:pt x="5146903" y="196126"/>
                  </a:lnTo>
                  <a:lnTo>
                    <a:pt x="5172621" y="209423"/>
                  </a:lnTo>
                  <a:lnTo>
                    <a:pt x="5192649" y="219075"/>
                  </a:lnTo>
                  <a:lnTo>
                    <a:pt x="5205895" y="227990"/>
                  </a:lnTo>
                  <a:lnTo>
                    <a:pt x="5217947" y="232460"/>
                  </a:lnTo>
                  <a:lnTo>
                    <a:pt x="5230152" y="230809"/>
                  </a:lnTo>
                  <a:lnTo>
                    <a:pt x="5243830" y="221361"/>
                  </a:lnTo>
                  <a:lnTo>
                    <a:pt x="5248516" y="205219"/>
                  </a:lnTo>
                  <a:close/>
                </a:path>
                <a:path w="5320665" h="731519">
                  <a:moveTo>
                    <a:pt x="5304536" y="371094"/>
                  </a:moveTo>
                  <a:lnTo>
                    <a:pt x="5200777" y="275336"/>
                  </a:lnTo>
                  <a:lnTo>
                    <a:pt x="5097018" y="371094"/>
                  </a:lnTo>
                  <a:lnTo>
                    <a:pt x="5148834" y="371094"/>
                  </a:lnTo>
                  <a:lnTo>
                    <a:pt x="5148834" y="579755"/>
                  </a:lnTo>
                  <a:lnTo>
                    <a:pt x="5252720" y="579755"/>
                  </a:lnTo>
                  <a:lnTo>
                    <a:pt x="5252720" y="371094"/>
                  </a:lnTo>
                  <a:lnTo>
                    <a:pt x="5304536" y="371094"/>
                  </a:lnTo>
                  <a:close/>
                </a:path>
                <a:path w="5320665" h="731519">
                  <a:moveTo>
                    <a:pt x="5320220" y="136144"/>
                  </a:moveTo>
                  <a:lnTo>
                    <a:pt x="5315636" y="120726"/>
                  </a:lnTo>
                  <a:lnTo>
                    <a:pt x="5315585" y="120510"/>
                  </a:lnTo>
                  <a:lnTo>
                    <a:pt x="5305031" y="107048"/>
                  </a:lnTo>
                  <a:lnTo>
                    <a:pt x="5250180" y="73177"/>
                  </a:lnTo>
                  <a:lnTo>
                    <a:pt x="5205628" y="51549"/>
                  </a:lnTo>
                  <a:lnTo>
                    <a:pt x="5158524" y="33845"/>
                  </a:lnTo>
                  <a:lnTo>
                    <a:pt x="5109261" y="20726"/>
                  </a:lnTo>
                  <a:lnTo>
                    <a:pt x="5058194" y="12814"/>
                  </a:lnTo>
                  <a:lnTo>
                    <a:pt x="5005705" y="10795"/>
                  </a:lnTo>
                  <a:lnTo>
                    <a:pt x="4955667" y="14732"/>
                  </a:lnTo>
                  <a:lnTo>
                    <a:pt x="4904994" y="24892"/>
                  </a:lnTo>
                  <a:lnTo>
                    <a:pt x="4853978" y="41808"/>
                  </a:lnTo>
                  <a:lnTo>
                    <a:pt x="4802898" y="66014"/>
                  </a:lnTo>
                  <a:lnTo>
                    <a:pt x="4741392" y="104724"/>
                  </a:lnTo>
                  <a:lnTo>
                    <a:pt x="4724171" y="136144"/>
                  </a:lnTo>
                  <a:lnTo>
                    <a:pt x="4724235" y="137109"/>
                  </a:lnTo>
                  <a:lnTo>
                    <a:pt x="4725162" y="141224"/>
                  </a:lnTo>
                  <a:lnTo>
                    <a:pt x="4727448" y="145796"/>
                  </a:lnTo>
                  <a:lnTo>
                    <a:pt x="4735436" y="154406"/>
                  </a:lnTo>
                  <a:lnTo>
                    <a:pt x="4746777" y="160070"/>
                  </a:lnTo>
                  <a:lnTo>
                    <a:pt x="4760201" y="160070"/>
                  </a:lnTo>
                  <a:lnTo>
                    <a:pt x="4775200" y="152019"/>
                  </a:lnTo>
                  <a:lnTo>
                    <a:pt x="4837849" y="113944"/>
                  </a:lnTo>
                  <a:lnTo>
                    <a:pt x="4897907" y="88087"/>
                  </a:lnTo>
                  <a:lnTo>
                    <a:pt x="4954930" y="72834"/>
                  </a:lnTo>
                  <a:lnTo>
                    <a:pt x="5008499" y="66548"/>
                  </a:lnTo>
                  <a:lnTo>
                    <a:pt x="5058181" y="67614"/>
                  </a:lnTo>
                  <a:lnTo>
                    <a:pt x="5103546" y="74396"/>
                  </a:lnTo>
                  <a:lnTo>
                    <a:pt x="5144173" y="85267"/>
                  </a:lnTo>
                  <a:lnTo>
                    <a:pt x="5209692" y="112877"/>
                  </a:lnTo>
                  <a:lnTo>
                    <a:pt x="5250713" y="137109"/>
                  </a:lnTo>
                  <a:lnTo>
                    <a:pt x="5272633" y="152450"/>
                  </a:lnTo>
                  <a:lnTo>
                    <a:pt x="5286464" y="158356"/>
                  </a:lnTo>
                  <a:lnTo>
                    <a:pt x="5301297" y="159004"/>
                  </a:lnTo>
                  <a:lnTo>
                    <a:pt x="5315712" y="151638"/>
                  </a:lnTo>
                  <a:lnTo>
                    <a:pt x="5320220" y="136144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25921" y="2523142"/>
              <a:ext cx="72485" cy="954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66886" y="2523142"/>
              <a:ext cx="72413" cy="9541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856852" y="1962276"/>
              <a:ext cx="751205" cy="520700"/>
            </a:xfrm>
            <a:custGeom>
              <a:avLst/>
              <a:gdLst/>
              <a:ahLst/>
              <a:cxnLst/>
              <a:rect l="l" t="t" r="r" b="b"/>
              <a:pathLst>
                <a:path w="751204" h="520700">
                  <a:moveTo>
                    <a:pt x="375539" y="0"/>
                  </a:moveTo>
                  <a:lnTo>
                    <a:pt x="328434" y="2926"/>
                  </a:lnTo>
                  <a:lnTo>
                    <a:pt x="283075" y="11469"/>
                  </a:lnTo>
                  <a:lnTo>
                    <a:pt x="239814" y="25278"/>
                  </a:lnTo>
                  <a:lnTo>
                    <a:pt x="199002" y="43999"/>
                  </a:lnTo>
                  <a:lnTo>
                    <a:pt x="160991" y="67280"/>
                  </a:lnTo>
                  <a:lnTo>
                    <a:pt x="126134" y="94769"/>
                  </a:lnTo>
                  <a:lnTo>
                    <a:pt x="94782" y="126114"/>
                  </a:lnTo>
                  <a:lnTo>
                    <a:pt x="67287" y="160961"/>
                  </a:lnTo>
                  <a:lnTo>
                    <a:pt x="44002" y="198960"/>
                  </a:lnTo>
                  <a:lnTo>
                    <a:pt x="25279" y="239756"/>
                  </a:lnTo>
                  <a:lnTo>
                    <a:pt x="11470" y="282999"/>
                  </a:lnTo>
                  <a:lnTo>
                    <a:pt x="2926" y="328334"/>
                  </a:lnTo>
                  <a:lnTo>
                    <a:pt x="0" y="375412"/>
                  </a:lnTo>
                  <a:lnTo>
                    <a:pt x="1841" y="413021"/>
                  </a:lnTo>
                  <a:lnTo>
                    <a:pt x="7302" y="449881"/>
                  </a:lnTo>
                  <a:lnTo>
                    <a:pt x="16287" y="485765"/>
                  </a:lnTo>
                  <a:lnTo>
                    <a:pt x="28701" y="520446"/>
                  </a:lnTo>
                  <a:lnTo>
                    <a:pt x="32385" y="516889"/>
                  </a:lnTo>
                  <a:lnTo>
                    <a:pt x="34925" y="515238"/>
                  </a:lnTo>
                  <a:lnTo>
                    <a:pt x="38161" y="506212"/>
                  </a:lnTo>
                  <a:lnTo>
                    <a:pt x="43005" y="497982"/>
                  </a:lnTo>
                  <a:lnTo>
                    <a:pt x="49301" y="490825"/>
                  </a:lnTo>
                  <a:lnTo>
                    <a:pt x="56896" y="485013"/>
                  </a:lnTo>
                  <a:lnTo>
                    <a:pt x="49002" y="458386"/>
                  </a:lnTo>
                  <a:lnTo>
                    <a:pt x="43275" y="431164"/>
                  </a:lnTo>
                  <a:lnTo>
                    <a:pt x="39786" y="403467"/>
                  </a:lnTo>
                  <a:lnTo>
                    <a:pt x="38607" y="375412"/>
                  </a:lnTo>
                  <a:lnTo>
                    <a:pt x="41686" y="329833"/>
                  </a:lnTo>
                  <a:lnTo>
                    <a:pt x="50654" y="286081"/>
                  </a:lnTo>
                  <a:lnTo>
                    <a:pt x="65107" y="244562"/>
                  </a:lnTo>
                  <a:lnTo>
                    <a:pt x="84643" y="205683"/>
                  </a:lnTo>
                  <a:lnTo>
                    <a:pt x="108858" y="169852"/>
                  </a:lnTo>
                  <a:lnTo>
                    <a:pt x="137350" y="137477"/>
                  </a:lnTo>
                  <a:lnTo>
                    <a:pt x="169715" y="108965"/>
                  </a:lnTo>
                  <a:lnTo>
                    <a:pt x="205551" y="84723"/>
                  </a:lnTo>
                  <a:lnTo>
                    <a:pt x="244455" y="65158"/>
                  </a:lnTo>
                  <a:lnTo>
                    <a:pt x="286022" y="50680"/>
                  </a:lnTo>
                  <a:lnTo>
                    <a:pt x="329851" y="41693"/>
                  </a:lnTo>
                  <a:lnTo>
                    <a:pt x="375539" y="38608"/>
                  </a:lnTo>
                  <a:lnTo>
                    <a:pt x="421119" y="41684"/>
                  </a:lnTo>
                  <a:lnTo>
                    <a:pt x="464878" y="50644"/>
                  </a:lnTo>
                  <a:lnTo>
                    <a:pt x="506408" y="65087"/>
                  </a:lnTo>
                  <a:lnTo>
                    <a:pt x="545300" y="84610"/>
                  </a:lnTo>
                  <a:lnTo>
                    <a:pt x="581145" y="108810"/>
                  </a:lnTo>
                  <a:lnTo>
                    <a:pt x="613536" y="137287"/>
                  </a:lnTo>
                  <a:lnTo>
                    <a:pt x="642065" y="169636"/>
                  </a:lnTo>
                  <a:lnTo>
                    <a:pt x="666321" y="205457"/>
                  </a:lnTo>
                  <a:lnTo>
                    <a:pt x="685899" y="244348"/>
                  </a:lnTo>
                  <a:lnTo>
                    <a:pt x="700388" y="285905"/>
                  </a:lnTo>
                  <a:lnTo>
                    <a:pt x="709381" y="329727"/>
                  </a:lnTo>
                  <a:lnTo>
                    <a:pt x="712470" y="375412"/>
                  </a:lnTo>
                  <a:lnTo>
                    <a:pt x="711309" y="403778"/>
                  </a:lnTo>
                  <a:lnTo>
                    <a:pt x="707850" y="431657"/>
                  </a:lnTo>
                  <a:lnTo>
                    <a:pt x="702129" y="458940"/>
                  </a:lnTo>
                  <a:lnTo>
                    <a:pt x="694181" y="485521"/>
                  </a:lnTo>
                  <a:lnTo>
                    <a:pt x="701829" y="491325"/>
                  </a:lnTo>
                  <a:lnTo>
                    <a:pt x="708120" y="498427"/>
                  </a:lnTo>
                  <a:lnTo>
                    <a:pt x="712934" y="506505"/>
                  </a:lnTo>
                  <a:lnTo>
                    <a:pt x="716152" y="515238"/>
                  </a:lnTo>
                  <a:lnTo>
                    <a:pt x="720344" y="518413"/>
                  </a:lnTo>
                  <a:lnTo>
                    <a:pt x="743712" y="449167"/>
                  </a:lnTo>
                  <a:lnTo>
                    <a:pt x="751077" y="374776"/>
                  </a:lnTo>
                  <a:lnTo>
                    <a:pt x="748143" y="327835"/>
                  </a:lnTo>
                  <a:lnTo>
                    <a:pt x="739577" y="282614"/>
                  </a:lnTo>
                  <a:lnTo>
                    <a:pt x="725735" y="239467"/>
                  </a:lnTo>
                  <a:lnTo>
                    <a:pt x="706975" y="198749"/>
                  </a:lnTo>
                  <a:lnTo>
                    <a:pt x="683651" y="160813"/>
                  </a:lnTo>
                  <a:lnTo>
                    <a:pt x="656121" y="126015"/>
                  </a:lnTo>
                  <a:lnTo>
                    <a:pt x="624740" y="94707"/>
                  </a:lnTo>
                  <a:lnTo>
                    <a:pt x="589864" y="67244"/>
                  </a:lnTo>
                  <a:lnTo>
                    <a:pt x="551851" y="43980"/>
                  </a:lnTo>
                  <a:lnTo>
                    <a:pt x="511055" y="25270"/>
                  </a:lnTo>
                  <a:lnTo>
                    <a:pt x="467834" y="11467"/>
                  </a:lnTo>
                  <a:lnTo>
                    <a:pt x="422543" y="2925"/>
                  </a:lnTo>
                  <a:lnTo>
                    <a:pt x="375539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57308" y="2437765"/>
              <a:ext cx="133238" cy="21863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73670" y="2439289"/>
              <a:ext cx="132534" cy="21665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929979" y="2380144"/>
              <a:ext cx="603250" cy="292100"/>
            </a:xfrm>
            <a:custGeom>
              <a:avLst/>
              <a:gdLst/>
              <a:ahLst/>
              <a:cxnLst/>
              <a:rect l="l" t="t" r="r" b="b"/>
              <a:pathLst>
                <a:path w="603250" h="292100">
                  <a:moveTo>
                    <a:pt x="216687" y="214757"/>
                  </a:moveTo>
                  <a:lnTo>
                    <a:pt x="156870" y="46443"/>
                  </a:lnTo>
                  <a:lnTo>
                    <a:pt x="120929" y="8813"/>
                  </a:lnTo>
                  <a:lnTo>
                    <a:pt x="95567" y="1460"/>
                  </a:lnTo>
                  <a:lnTo>
                    <a:pt x="70129" y="4787"/>
                  </a:lnTo>
                  <a:lnTo>
                    <a:pt x="24422" y="24866"/>
                  </a:lnTo>
                  <a:lnTo>
                    <a:pt x="4851" y="58508"/>
                  </a:lnTo>
                  <a:lnTo>
                    <a:pt x="0" y="81305"/>
                  </a:lnTo>
                  <a:lnTo>
                    <a:pt x="863" y="93091"/>
                  </a:lnTo>
                  <a:lnTo>
                    <a:pt x="58572" y="247230"/>
                  </a:lnTo>
                  <a:lnTo>
                    <a:pt x="90830" y="281978"/>
                  </a:lnTo>
                  <a:lnTo>
                    <a:pt x="127609" y="291871"/>
                  </a:lnTo>
                  <a:lnTo>
                    <a:pt x="145821" y="288886"/>
                  </a:lnTo>
                  <a:lnTo>
                    <a:pt x="180365" y="275932"/>
                  </a:lnTo>
                  <a:lnTo>
                    <a:pt x="200685" y="261658"/>
                  </a:lnTo>
                  <a:lnTo>
                    <a:pt x="212902" y="240055"/>
                  </a:lnTo>
                  <a:lnTo>
                    <a:pt x="216687" y="214757"/>
                  </a:lnTo>
                  <a:close/>
                </a:path>
                <a:path w="603250" h="292100">
                  <a:moveTo>
                    <a:pt x="603110" y="79806"/>
                  </a:moveTo>
                  <a:lnTo>
                    <a:pt x="587235" y="33350"/>
                  </a:lnTo>
                  <a:lnTo>
                    <a:pt x="533171" y="3390"/>
                  </a:lnTo>
                  <a:lnTo>
                    <a:pt x="507504" y="0"/>
                  </a:lnTo>
                  <a:lnTo>
                    <a:pt x="482180" y="7251"/>
                  </a:lnTo>
                  <a:lnTo>
                    <a:pt x="460654" y="23063"/>
                  </a:lnTo>
                  <a:lnTo>
                    <a:pt x="446430" y="45300"/>
                  </a:lnTo>
                  <a:lnTo>
                    <a:pt x="392201" y="188302"/>
                  </a:lnTo>
                  <a:lnTo>
                    <a:pt x="387146" y="213855"/>
                  </a:lnTo>
                  <a:lnTo>
                    <a:pt x="390766" y="239280"/>
                  </a:lnTo>
                  <a:lnTo>
                    <a:pt x="402907" y="260985"/>
                  </a:lnTo>
                  <a:lnTo>
                    <a:pt x="423443" y="275297"/>
                  </a:lnTo>
                  <a:lnTo>
                    <a:pt x="457987" y="288378"/>
                  </a:lnTo>
                  <a:lnTo>
                    <a:pt x="476199" y="291579"/>
                  </a:lnTo>
                  <a:lnTo>
                    <a:pt x="495160" y="288798"/>
                  </a:lnTo>
                  <a:lnTo>
                    <a:pt x="532879" y="266052"/>
                  </a:lnTo>
                  <a:lnTo>
                    <a:pt x="599084" y="103466"/>
                  </a:lnTo>
                  <a:lnTo>
                    <a:pt x="603110" y="79806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111995" y="2039112"/>
              <a:ext cx="245745" cy="424180"/>
            </a:xfrm>
            <a:custGeom>
              <a:avLst/>
              <a:gdLst/>
              <a:ahLst/>
              <a:cxnLst/>
              <a:rect l="l" t="t" r="r" b="b"/>
              <a:pathLst>
                <a:path w="245745" h="424180">
                  <a:moveTo>
                    <a:pt x="204470" y="0"/>
                  </a:moveTo>
                  <a:lnTo>
                    <a:pt x="40894" y="0"/>
                  </a:lnTo>
                  <a:lnTo>
                    <a:pt x="24967" y="3208"/>
                  </a:lnTo>
                  <a:lnTo>
                    <a:pt x="11969" y="11953"/>
                  </a:lnTo>
                  <a:lnTo>
                    <a:pt x="8461" y="17145"/>
                  </a:lnTo>
                  <a:lnTo>
                    <a:pt x="3189" y="25018"/>
                  </a:lnTo>
                  <a:lnTo>
                    <a:pt x="0" y="40766"/>
                  </a:lnTo>
                  <a:lnTo>
                    <a:pt x="0" y="382904"/>
                  </a:lnTo>
                  <a:lnTo>
                    <a:pt x="3210" y="398758"/>
                  </a:lnTo>
                  <a:lnTo>
                    <a:pt x="11969" y="411718"/>
                  </a:lnTo>
                  <a:lnTo>
                    <a:pt x="24967" y="420463"/>
                  </a:lnTo>
                  <a:lnTo>
                    <a:pt x="40894" y="423672"/>
                  </a:lnTo>
                  <a:lnTo>
                    <a:pt x="204470" y="423672"/>
                  </a:lnTo>
                  <a:lnTo>
                    <a:pt x="220396" y="420463"/>
                  </a:lnTo>
                  <a:lnTo>
                    <a:pt x="233394" y="411718"/>
                  </a:lnTo>
                  <a:lnTo>
                    <a:pt x="235701" y="408304"/>
                  </a:lnTo>
                  <a:lnTo>
                    <a:pt x="112902" y="408304"/>
                  </a:lnTo>
                  <a:lnTo>
                    <a:pt x="105028" y="400430"/>
                  </a:lnTo>
                  <a:lnTo>
                    <a:pt x="105028" y="380873"/>
                  </a:lnTo>
                  <a:lnTo>
                    <a:pt x="112902" y="372999"/>
                  </a:lnTo>
                  <a:lnTo>
                    <a:pt x="245363" y="372999"/>
                  </a:lnTo>
                  <a:lnTo>
                    <a:pt x="245363" y="352933"/>
                  </a:lnTo>
                  <a:lnTo>
                    <a:pt x="18923" y="352933"/>
                  </a:lnTo>
                  <a:lnTo>
                    <a:pt x="18923" y="42290"/>
                  </a:lnTo>
                  <a:lnTo>
                    <a:pt x="245363" y="42290"/>
                  </a:lnTo>
                  <a:lnTo>
                    <a:pt x="245363" y="40766"/>
                  </a:lnTo>
                  <a:lnTo>
                    <a:pt x="242791" y="28066"/>
                  </a:lnTo>
                  <a:lnTo>
                    <a:pt x="90424" y="28066"/>
                  </a:lnTo>
                  <a:lnTo>
                    <a:pt x="87249" y="25018"/>
                  </a:lnTo>
                  <a:lnTo>
                    <a:pt x="87249" y="17145"/>
                  </a:lnTo>
                  <a:lnTo>
                    <a:pt x="90424" y="13970"/>
                  </a:lnTo>
                  <a:lnTo>
                    <a:pt x="234756" y="13970"/>
                  </a:lnTo>
                  <a:lnTo>
                    <a:pt x="233394" y="11953"/>
                  </a:lnTo>
                  <a:lnTo>
                    <a:pt x="220396" y="3208"/>
                  </a:lnTo>
                  <a:lnTo>
                    <a:pt x="204470" y="0"/>
                  </a:lnTo>
                  <a:close/>
                </a:path>
                <a:path w="245745" h="424180">
                  <a:moveTo>
                    <a:pt x="245363" y="372999"/>
                  </a:moveTo>
                  <a:lnTo>
                    <a:pt x="132460" y="372999"/>
                  </a:lnTo>
                  <a:lnTo>
                    <a:pt x="140334" y="380873"/>
                  </a:lnTo>
                  <a:lnTo>
                    <a:pt x="140334" y="400430"/>
                  </a:lnTo>
                  <a:lnTo>
                    <a:pt x="132460" y="408304"/>
                  </a:lnTo>
                  <a:lnTo>
                    <a:pt x="235701" y="408304"/>
                  </a:lnTo>
                  <a:lnTo>
                    <a:pt x="242153" y="398758"/>
                  </a:lnTo>
                  <a:lnTo>
                    <a:pt x="245363" y="382904"/>
                  </a:lnTo>
                  <a:lnTo>
                    <a:pt x="245363" y="372999"/>
                  </a:lnTo>
                  <a:close/>
                </a:path>
                <a:path w="245745" h="424180">
                  <a:moveTo>
                    <a:pt x="245363" y="42290"/>
                  </a:moveTo>
                  <a:lnTo>
                    <a:pt x="226440" y="42290"/>
                  </a:lnTo>
                  <a:lnTo>
                    <a:pt x="226440" y="352933"/>
                  </a:lnTo>
                  <a:lnTo>
                    <a:pt x="245363" y="352933"/>
                  </a:lnTo>
                  <a:lnTo>
                    <a:pt x="245363" y="42290"/>
                  </a:lnTo>
                  <a:close/>
                </a:path>
                <a:path w="245745" h="424180">
                  <a:moveTo>
                    <a:pt x="234756" y="13970"/>
                  </a:moveTo>
                  <a:lnTo>
                    <a:pt x="154939" y="13970"/>
                  </a:lnTo>
                  <a:lnTo>
                    <a:pt x="158114" y="17145"/>
                  </a:lnTo>
                  <a:lnTo>
                    <a:pt x="158114" y="25018"/>
                  </a:lnTo>
                  <a:lnTo>
                    <a:pt x="154939" y="28066"/>
                  </a:lnTo>
                  <a:lnTo>
                    <a:pt x="242791" y="28066"/>
                  </a:lnTo>
                  <a:lnTo>
                    <a:pt x="242174" y="25018"/>
                  </a:lnTo>
                  <a:lnTo>
                    <a:pt x="234756" y="1397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0227" rIns="0" bIns="0" rtlCol="0">
            <a:spAutoFit/>
          </a:bodyPr>
          <a:lstStyle/>
          <a:p>
            <a:pPr marL="671195">
              <a:lnSpc>
                <a:spcPct val="100000"/>
              </a:lnSpc>
              <a:spcBef>
                <a:spcPts val="105"/>
              </a:spcBef>
            </a:pPr>
            <a:r>
              <a:rPr sz="2000" dirty="0"/>
              <a:t>MODALITÉS</a:t>
            </a:r>
            <a:r>
              <a:rPr sz="2000" spc="-45" dirty="0"/>
              <a:t> </a:t>
            </a:r>
            <a:r>
              <a:rPr sz="2000" spc="-10" dirty="0"/>
              <a:t>PEDAGOGIQUES</a:t>
            </a:r>
            <a:endParaRPr sz="2000"/>
          </a:p>
        </p:txBody>
      </p:sp>
      <p:sp>
        <p:nvSpPr>
          <p:cNvPr id="18" name="object 18"/>
          <p:cNvSpPr txBox="1"/>
          <p:nvPr/>
        </p:nvSpPr>
        <p:spPr>
          <a:xfrm>
            <a:off x="2241550" y="3824732"/>
            <a:ext cx="12439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C3051"/>
                </a:solidFill>
                <a:latin typeface="Calibri"/>
                <a:cs typeface="Calibri"/>
              </a:rPr>
              <a:t>Le</a:t>
            </a:r>
            <a:r>
              <a:rPr sz="1200" b="1" spc="-10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C3051"/>
                </a:solidFill>
                <a:latin typeface="Calibri"/>
                <a:cs typeface="Calibri"/>
              </a:rPr>
              <a:t>guide</a:t>
            </a:r>
            <a:r>
              <a:rPr sz="1200" b="1" spc="-10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C3051"/>
                </a:solidFill>
                <a:latin typeface="Calibri"/>
                <a:cs typeface="Calibri"/>
              </a:rPr>
              <a:t>de</a:t>
            </a:r>
            <a:r>
              <a:rPr sz="1200" b="1" spc="-20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1C3051"/>
                </a:solidFill>
                <a:latin typeface="Calibri"/>
                <a:cs typeface="Calibri"/>
              </a:rPr>
              <a:t>soutien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41550" y="4190492"/>
            <a:ext cx="12230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Il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s’agit</a:t>
            </a:r>
            <a:r>
              <a:rPr sz="1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du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résumé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théorique</a:t>
            </a:r>
            <a:r>
              <a:rPr sz="12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sz="12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du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manuel</a:t>
            </a:r>
            <a:r>
              <a:rPr sz="12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des</a:t>
            </a:r>
            <a:r>
              <a:rPr sz="1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travaux pratiques</a:t>
            </a: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57244" y="3824732"/>
            <a:ext cx="93154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C3051"/>
                </a:solidFill>
                <a:latin typeface="Calibri"/>
                <a:cs typeface="Calibri"/>
              </a:rPr>
              <a:t>La</a:t>
            </a:r>
            <a:r>
              <a:rPr sz="1200" b="1" spc="-25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C3051"/>
                </a:solidFill>
                <a:latin typeface="Calibri"/>
                <a:cs typeface="Calibri"/>
              </a:rPr>
              <a:t>version</a:t>
            </a:r>
            <a:r>
              <a:rPr sz="1200" b="1" spc="-35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1C3051"/>
                </a:solidFill>
                <a:latin typeface="Calibri"/>
                <a:cs typeface="Calibri"/>
              </a:rPr>
              <a:t>PDF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57244" y="4190492"/>
            <a:ext cx="126047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Une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version</a:t>
            </a:r>
            <a:r>
              <a:rPr sz="1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PDF</a:t>
            </a:r>
            <a:r>
              <a:rPr sz="1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du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guide</a:t>
            </a:r>
            <a:r>
              <a:rPr sz="12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soutien</a:t>
            </a:r>
            <a:r>
              <a:rPr sz="12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est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mise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2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ligne</a:t>
            </a:r>
            <a:r>
              <a:rPr sz="12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sur</a:t>
            </a:r>
            <a:endParaRPr sz="1200">
              <a:latin typeface="Calibri"/>
              <a:cs typeface="Calibri"/>
            </a:endParaRPr>
          </a:p>
          <a:p>
            <a:pPr marR="81915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l’espace</a:t>
            </a:r>
            <a:r>
              <a:rPr sz="12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apprenant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formateur</a:t>
            </a:r>
            <a:r>
              <a:rPr sz="12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plateforme WebForce</a:t>
            </a:r>
            <a:r>
              <a:rPr sz="12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Life.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48934" y="3824732"/>
            <a:ext cx="100774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C3051"/>
                </a:solidFill>
                <a:latin typeface="Calibri"/>
                <a:cs typeface="Calibri"/>
              </a:rPr>
              <a:t>Des</a:t>
            </a:r>
            <a:r>
              <a:rPr sz="1200" b="1" spc="-25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1C3051"/>
                </a:solidFill>
                <a:latin typeface="Calibri"/>
                <a:cs typeface="Calibri"/>
              </a:rPr>
              <a:t>ressources téléchargeables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48934" y="4373371"/>
            <a:ext cx="136017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Les</a:t>
            </a:r>
            <a:r>
              <a:rPr sz="12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fiches</a:t>
            </a:r>
            <a:r>
              <a:rPr sz="12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résumés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ou</a:t>
            </a:r>
            <a:r>
              <a:rPr sz="12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des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exercices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404040"/>
                </a:solidFill>
                <a:latin typeface="Calibri"/>
                <a:cs typeface="Calibri"/>
              </a:rPr>
              <a:t>sont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téléchargeables</a:t>
            </a:r>
            <a:r>
              <a:rPr sz="12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sur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WebForce</a:t>
            </a:r>
            <a:r>
              <a:rPr sz="12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404040"/>
                </a:solidFill>
                <a:latin typeface="Calibri"/>
                <a:cs typeface="Calibri"/>
              </a:rPr>
              <a:t>Life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85710" y="3824732"/>
            <a:ext cx="746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C3051"/>
                </a:solidFill>
                <a:latin typeface="Calibri"/>
                <a:cs typeface="Calibri"/>
              </a:rPr>
              <a:t>Du </a:t>
            </a:r>
            <a:r>
              <a:rPr sz="1200" b="1" spc="-10" dirty="0">
                <a:solidFill>
                  <a:srgbClr val="1C3051"/>
                </a:solidFill>
                <a:latin typeface="Calibri"/>
                <a:cs typeface="Calibri"/>
              </a:rPr>
              <a:t>contenu interactif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85710" y="4373371"/>
            <a:ext cx="12331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Vous</a:t>
            </a:r>
            <a:r>
              <a:rPr sz="12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disposez</a:t>
            </a:r>
            <a:r>
              <a:rPr sz="12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contenus</a:t>
            </a:r>
            <a:r>
              <a:rPr sz="1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interactifs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sous</a:t>
            </a:r>
            <a:r>
              <a:rPr sz="12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forme</a:t>
            </a:r>
            <a:endParaRPr sz="1200">
              <a:latin typeface="Calibri"/>
              <a:cs typeface="Calibri"/>
            </a:endParaRPr>
          </a:p>
          <a:p>
            <a:pPr marR="96520">
              <a:lnSpc>
                <a:spcPct val="100000"/>
              </a:lnSpc>
            </a:pPr>
            <a:r>
              <a:rPr sz="1200" spc="-20" dirty="0">
                <a:solidFill>
                  <a:srgbClr val="404040"/>
                </a:solidFill>
                <a:latin typeface="Calibri"/>
                <a:cs typeface="Calibri"/>
              </a:rPr>
              <a:t>d’exercices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et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cours</a:t>
            </a:r>
            <a:r>
              <a:rPr sz="12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à</a:t>
            </a:r>
            <a:r>
              <a:rPr sz="12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utiliser</a:t>
            </a:r>
            <a:r>
              <a:rPr sz="12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sur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WebForce</a:t>
            </a:r>
            <a:r>
              <a:rPr sz="12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Life.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677402" y="3810127"/>
            <a:ext cx="9525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C3051"/>
                </a:solidFill>
                <a:latin typeface="Calibri"/>
                <a:cs typeface="Calibri"/>
              </a:rPr>
              <a:t>Des</a:t>
            </a:r>
            <a:r>
              <a:rPr sz="1200" b="1" spc="-10" dirty="0">
                <a:solidFill>
                  <a:srgbClr val="1C3051"/>
                </a:solidFill>
                <a:latin typeface="Calibri"/>
                <a:cs typeface="Calibri"/>
              </a:rPr>
              <a:t> ressources </a:t>
            </a:r>
            <a:r>
              <a:rPr sz="1200" b="1" dirty="0">
                <a:solidFill>
                  <a:srgbClr val="1C3051"/>
                </a:solidFill>
                <a:latin typeface="Calibri"/>
                <a:cs typeface="Calibri"/>
              </a:rPr>
              <a:t>en</a:t>
            </a:r>
            <a:r>
              <a:rPr sz="1200" b="1" spc="-10" dirty="0">
                <a:solidFill>
                  <a:srgbClr val="1C3051"/>
                </a:solidFill>
                <a:latin typeface="Calibri"/>
                <a:cs typeface="Calibri"/>
              </a:rPr>
              <a:t> lignes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677402" y="4358462"/>
            <a:ext cx="12566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762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Les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ressources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404040"/>
                </a:solidFill>
                <a:latin typeface="Calibri"/>
                <a:cs typeface="Calibri"/>
              </a:rPr>
              <a:t>sont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consultables</a:t>
            </a:r>
            <a:r>
              <a:rPr sz="1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en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synchrone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en 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asynchrone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404040"/>
                </a:solidFill>
                <a:latin typeface="Calibri"/>
                <a:cs typeface="Calibri"/>
              </a:rPr>
              <a:t>pour</a:t>
            </a:r>
            <a:endParaRPr sz="1200">
              <a:latin typeface="Calibri"/>
              <a:cs typeface="Calibri"/>
            </a:endParaRPr>
          </a:p>
          <a:p>
            <a:pPr marR="5080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s’adapter</a:t>
            </a:r>
            <a:r>
              <a:rPr sz="12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au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rythme </a:t>
            </a: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 l’apprentissage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558795" y="3022092"/>
            <a:ext cx="6967855" cy="597535"/>
          </a:xfrm>
          <a:custGeom>
            <a:avLst/>
            <a:gdLst/>
            <a:ahLst/>
            <a:cxnLst/>
            <a:rect l="l" t="t" r="r" b="b"/>
            <a:pathLst>
              <a:path w="6967855" h="597535">
                <a:moveTo>
                  <a:pt x="0" y="298704"/>
                </a:moveTo>
                <a:lnTo>
                  <a:pt x="3453" y="254562"/>
                </a:lnTo>
                <a:lnTo>
                  <a:pt x="13486" y="212433"/>
                </a:lnTo>
                <a:lnTo>
                  <a:pt x="29606" y="172776"/>
                </a:lnTo>
                <a:lnTo>
                  <a:pt x="51319" y="136055"/>
                </a:lnTo>
                <a:lnTo>
                  <a:pt x="78132" y="102730"/>
                </a:lnTo>
                <a:lnTo>
                  <a:pt x="109552" y="73265"/>
                </a:lnTo>
                <a:lnTo>
                  <a:pt x="145088" y="48122"/>
                </a:lnTo>
                <a:lnTo>
                  <a:pt x="184244" y="27761"/>
                </a:lnTo>
                <a:lnTo>
                  <a:pt x="226530" y="12646"/>
                </a:lnTo>
                <a:lnTo>
                  <a:pt x="271451" y="3238"/>
                </a:lnTo>
                <a:lnTo>
                  <a:pt x="318516" y="0"/>
                </a:lnTo>
                <a:lnTo>
                  <a:pt x="365580" y="3238"/>
                </a:lnTo>
                <a:lnTo>
                  <a:pt x="410501" y="12646"/>
                </a:lnTo>
                <a:lnTo>
                  <a:pt x="452787" y="27761"/>
                </a:lnTo>
                <a:lnTo>
                  <a:pt x="491943" y="48122"/>
                </a:lnTo>
                <a:lnTo>
                  <a:pt x="527479" y="73265"/>
                </a:lnTo>
                <a:lnTo>
                  <a:pt x="558899" y="102730"/>
                </a:lnTo>
                <a:lnTo>
                  <a:pt x="585712" y="136055"/>
                </a:lnTo>
                <a:lnTo>
                  <a:pt x="607425" y="172776"/>
                </a:lnTo>
                <a:lnTo>
                  <a:pt x="623545" y="212433"/>
                </a:lnTo>
                <a:lnTo>
                  <a:pt x="633578" y="254562"/>
                </a:lnTo>
                <a:lnTo>
                  <a:pt x="637032" y="298704"/>
                </a:lnTo>
                <a:lnTo>
                  <a:pt x="633578" y="342845"/>
                </a:lnTo>
                <a:lnTo>
                  <a:pt x="623545" y="384974"/>
                </a:lnTo>
                <a:lnTo>
                  <a:pt x="607425" y="424631"/>
                </a:lnTo>
                <a:lnTo>
                  <a:pt x="585712" y="461352"/>
                </a:lnTo>
                <a:lnTo>
                  <a:pt x="558899" y="494677"/>
                </a:lnTo>
                <a:lnTo>
                  <a:pt x="527479" y="524142"/>
                </a:lnTo>
                <a:lnTo>
                  <a:pt x="491943" y="549285"/>
                </a:lnTo>
                <a:lnTo>
                  <a:pt x="452787" y="569646"/>
                </a:lnTo>
                <a:lnTo>
                  <a:pt x="410501" y="584761"/>
                </a:lnTo>
                <a:lnTo>
                  <a:pt x="365580" y="594169"/>
                </a:lnTo>
                <a:lnTo>
                  <a:pt x="318516" y="597408"/>
                </a:lnTo>
                <a:lnTo>
                  <a:pt x="271451" y="594169"/>
                </a:lnTo>
                <a:lnTo>
                  <a:pt x="226530" y="584761"/>
                </a:lnTo>
                <a:lnTo>
                  <a:pt x="184244" y="569646"/>
                </a:lnTo>
                <a:lnTo>
                  <a:pt x="145088" y="549285"/>
                </a:lnTo>
                <a:lnTo>
                  <a:pt x="109552" y="524142"/>
                </a:lnTo>
                <a:lnTo>
                  <a:pt x="78132" y="494677"/>
                </a:lnTo>
                <a:lnTo>
                  <a:pt x="51319" y="461352"/>
                </a:lnTo>
                <a:lnTo>
                  <a:pt x="29606" y="424631"/>
                </a:lnTo>
                <a:lnTo>
                  <a:pt x="13486" y="384974"/>
                </a:lnTo>
                <a:lnTo>
                  <a:pt x="3453" y="342845"/>
                </a:lnTo>
                <a:lnTo>
                  <a:pt x="0" y="298704"/>
                </a:lnTo>
                <a:close/>
              </a:path>
              <a:path w="6967855" h="597535">
                <a:moveTo>
                  <a:pt x="1562100" y="298704"/>
                </a:moveTo>
                <a:lnTo>
                  <a:pt x="1565553" y="254562"/>
                </a:lnTo>
                <a:lnTo>
                  <a:pt x="1575586" y="212433"/>
                </a:lnTo>
                <a:lnTo>
                  <a:pt x="1591706" y="172776"/>
                </a:lnTo>
                <a:lnTo>
                  <a:pt x="1613419" y="136055"/>
                </a:lnTo>
                <a:lnTo>
                  <a:pt x="1640232" y="102730"/>
                </a:lnTo>
                <a:lnTo>
                  <a:pt x="1671652" y="73265"/>
                </a:lnTo>
                <a:lnTo>
                  <a:pt x="1707188" y="48122"/>
                </a:lnTo>
                <a:lnTo>
                  <a:pt x="1746344" y="27761"/>
                </a:lnTo>
                <a:lnTo>
                  <a:pt x="1788630" y="12646"/>
                </a:lnTo>
                <a:lnTo>
                  <a:pt x="1833551" y="3238"/>
                </a:lnTo>
                <a:lnTo>
                  <a:pt x="1880616" y="0"/>
                </a:lnTo>
                <a:lnTo>
                  <a:pt x="1927680" y="3238"/>
                </a:lnTo>
                <a:lnTo>
                  <a:pt x="1972601" y="12646"/>
                </a:lnTo>
                <a:lnTo>
                  <a:pt x="2014887" y="27761"/>
                </a:lnTo>
                <a:lnTo>
                  <a:pt x="2054043" y="48122"/>
                </a:lnTo>
                <a:lnTo>
                  <a:pt x="2089579" y="73265"/>
                </a:lnTo>
                <a:lnTo>
                  <a:pt x="2120999" y="102730"/>
                </a:lnTo>
                <a:lnTo>
                  <a:pt x="2147812" y="136055"/>
                </a:lnTo>
                <a:lnTo>
                  <a:pt x="2169525" y="172776"/>
                </a:lnTo>
                <a:lnTo>
                  <a:pt x="2185645" y="212433"/>
                </a:lnTo>
                <a:lnTo>
                  <a:pt x="2195678" y="254562"/>
                </a:lnTo>
                <a:lnTo>
                  <a:pt x="2199132" y="298704"/>
                </a:lnTo>
                <a:lnTo>
                  <a:pt x="2195678" y="342845"/>
                </a:lnTo>
                <a:lnTo>
                  <a:pt x="2185645" y="384974"/>
                </a:lnTo>
                <a:lnTo>
                  <a:pt x="2169525" y="424631"/>
                </a:lnTo>
                <a:lnTo>
                  <a:pt x="2147812" y="461352"/>
                </a:lnTo>
                <a:lnTo>
                  <a:pt x="2120999" y="494677"/>
                </a:lnTo>
                <a:lnTo>
                  <a:pt x="2089579" y="524142"/>
                </a:lnTo>
                <a:lnTo>
                  <a:pt x="2054043" y="549285"/>
                </a:lnTo>
                <a:lnTo>
                  <a:pt x="2014887" y="569646"/>
                </a:lnTo>
                <a:lnTo>
                  <a:pt x="1972601" y="584761"/>
                </a:lnTo>
                <a:lnTo>
                  <a:pt x="1927680" y="594169"/>
                </a:lnTo>
                <a:lnTo>
                  <a:pt x="1880616" y="597408"/>
                </a:lnTo>
                <a:lnTo>
                  <a:pt x="1833551" y="594169"/>
                </a:lnTo>
                <a:lnTo>
                  <a:pt x="1788630" y="584761"/>
                </a:lnTo>
                <a:lnTo>
                  <a:pt x="1746344" y="569646"/>
                </a:lnTo>
                <a:lnTo>
                  <a:pt x="1707188" y="549285"/>
                </a:lnTo>
                <a:lnTo>
                  <a:pt x="1671652" y="524142"/>
                </a:lnTo>
                <a:lnTo>
                  <a:pt x="1640232" y="494677"/>
                </a:lnTo>
                <a:lnTo>
                  <a:pt x="1613419" y="461352"/>
                </a:lnTo>
                <a:lnTo>
                  <a:pt x="1591706" y="424631"/>
                </a:lnTo>
                <a:lnTo>
                  <a:pt x="1575586" y="384974"/>
                </a:lnTo>
                <a:lnTo>
                  <a:pt x="1565553" y="342845"/>
                </a:lnTo>
                <a:lnTo>
                  <a:pt x="1562100" y="298704"/>
                </a:lnTo>
                <a:close/>
              </a:path>
              <a:path w="6967855" h="597535">
                <a:moveTo>
                  <a:pt x="3124200" y="298704"/>
                </a:moveTo>
                <a:lnTo>
                  <a:pt x="3127653" y="254562"/>
                </a:lnTo>
                <a:lnTo>
                  <a:pt x="3137686" y="212433"/>
                </a:lnTo>
                <a:lnTo>
                  <a:pt x="3153806" y="172776"/>
                </a:lnTo>
                <a:lnTo>
                  <a:pt x="3175519" y="136055"/>
                </a:lnTo>
                <a:lnTo>
                  <a:pt x="3202332" y="102730"/>
                </a:lnTo>
                <a:lnTo>
                  <a:pt x="3233752" y="73265"/>
                </a:lnTo>
                <a:lnTo>
                  <a:pt x="3269288" y="48122"/>
                </a:lnTo>
                <a:lnTo>
                  <a:pt x="3308444" y="27761"/>
                </a:lnTo>
                <a:lnTo>
                  <a:pt x="3350730" y="12646"/>
                </a:lnTo>
                <a:lnTo>
                  <a:pt x="3395651" y="3238"/>
                </a:lnTo>
                <a:lnTo>
                  <a:pt x="3442716" y="0"/>
                </a:lnTo>
                <a:lnTo>
                  <a:pt x="3489780" y="3238"/>
                </a:lnTo>
                <a:lnTo>
                  <a:pt x="3534701" y="12646"/>
                </a:lnTo>
                <a:lnTo>
                  <a:pt x="3576987" y="27761"/>
                </a:lnTo>
                <a:lnTo>
                  <a:pt x="3616143" y="48122"/>
                </a:lnTo>
                <a:lnTo>
                  <a:pt x="3651679" y="73265"/>
                </a:lnTo>
                <a:lnTo>
                  <a:pt x="3683099" y="102730"/>
                </a:lnTo>
                <a:lnTo>
                  <a:pt x="3709912" y="136055"/>
                </a:lnTo>
                <a:lnTo>
                  <a:pt x="3731625" y="172776"/>
                </a:lnTo>
                <a:lnTo>
                  <a:pt x="3747745" y="212433"/>
                </a:lnTo>
                <a:lnTo>
                  <a:pt x="3757778" y="254562"/>
                </a:lnTo>
                <a:lnTo>
                  <a:pt x="3761231" y="298704"/>
                </a:lnTo>
                <a:lnTo>
                  <a:pt x="3757778" y="342845"/>
                </a:lnTo>
                <a:lnTo>
                  <a:pt x="3747745" y="384974"/>
                </a:lnTo>
                <a:lnTo>
                  <a:pt x="3731625" y="424631"/>
                </a:lnTo>
                <a:lnTo>
                  <a:pt x="3709912" y="461352"/>
                </a:lnTo>
                <a:lnTo>
                  <a:pt x="3683099" y="494677"/>
                </a:lnTo>
                <a:lnTo>
                  <a:pt x="3651679" y="524142"/>
                </a:lnTo>
                <a:lnTo>
                  <a:pt x="3616143" y="549285"/>
                </a:lnTo>
                <a:lnTo>
                  <a:pt x="3576987" y="569646"/>
                </a:lnTo>
                <a:lnTo>
                  <a:pt x="3534701" y="584761"/>
                </a:lnTo>
                <a:lnTo>
                  <a:pt x="3489780" y="594169"/>
                </a:lnTo>
                <a:lnTo>
                  <a:pt x="3442716" y="597408"/>
                </a:lnTo>
                <a:lnTo>
                  <a:pt x="3395651" y="594169"/>
                </a:lnTo>
                <a:lnTo>
                  <a:pt x="3350730" y="584761"/>
                </a:lnTo>
                <a:lnTo>
                  <a:pt x="3308444" y="569646"/>
                </a:lnTo>
                <a:lnTo>
                  <a:pt x="3269288" y="549285"/>
                </a:lnTo>
                <a:lnTo>
                  <a:pt x="3233752" y="524142"/>
                </a:lnTo>
                <a:lnTo>
                  <a:pt x="3202332" y="494677"/>
                </a:lnTo>
                <a:lnTo>
                  <a:pt x="3175519" y="461352"/>
                </a:lnTo>
                <a:lnTo>
                  <a:pt x="3153806" y="424631"/>
                </a:lnTo>
                <a:lnTo>
                  <a:pt x="3137686" y="384974"/>
                </a:lnTo>
                <a:lnTo>
                  <a:pt x="3127653" y="342845"/>
                </a:lnTo>
                <a:lnTo>
                  <a:pt x="3124200" y="298704"/>
                </a:lnTo>
                <a:close/>
              </a:path>
              <a:path w="6967855" h="597535">
                <a:moveTo>
                  <a:pt x="4759452" y="298704"/>
                </a:moveTo>
                <a:lnTo>
                  <a:pt x="4762905" y="254562"/>
                </a:lnTo>
                <a:lnTo>
                  <a:pt x="4772938" y="212433"/>
                </a:lnTo>
                <a:lnTo>
                  <a:pt x="4789058" y="172776"/>
                </a:lnTo>
                <a:lnTo>
                  <a:pt x="4810771" y="136055"/>
                </a:lnTo>
                <a:lnTo>
                  <a:pt x="4837584" y="102730"/>
                </a:lnTo>
                <a:lnTo>
                  <a:pt x="4869004" y="73265"/>
                </a:lnTo>
                <a:lnTo>
                  <a:pt x="4904540" y="48122"/>
                </a:lnTo>
                <a:lnTo>
                  <a:pt x="4943696" y="27761"/>
                </a:lnTo>
                <a:lnTo>
                  <a:pt x="4985982" y="12646"/>
                </a:lnTo>
                <a:lnTo>
                  <a:pt x="5030903" y="3238"/>
                </a:lnTo>
                <a:lnTo>
                  <a:pt x="5077968" y="0"/>
                </a:lnTo>
                <a:lnTo>
                  <a:pt x="5125032" y="3238"/>
                </a:lnTo>
                <a:lnTo>
                  <a:pt x="5169953" y="12646"/>
                </a:lnTo>
                <a:lnTo>
                  <a:pt x="5212239" y="27761"/>
                </a:lnTo>
                <a:lnTo>
                  <a:pt x="5251395" y="48122"/>
                </a:lnTo>
                <a:lnTo>
                  <a:pt x="5286931" y="73265"/>
                </a:lnTo>
                <a:lnTo>
                  <a:pt x="5318351" y="102730"/>
                </a:lnTo>
                <a:lnTo>
                  <a:pt x="5345164" y="136055"/>
                </a:lnTo>
                <a:lnTo>
                  <a:pt x="5366877" y="172776"/>
                </a:lnTo>
                <a:lnTo>
                  <a:pt x="5382997" y="212433"/>
                </a:lnTo>
                <a:lnTo>
                  <a:pt x="5393030" y="254562"/>
                </a:lnTo>
                <a:lnTo>
                  <a:pt x="5396483" y="298704"/>
                </a:lnTo>
                <a:lnTo>
                  <a:pt x="5393030" y="342845"/>
                </a:lnTo>
                <a:lnTo>
                  <a:pt x="5382997" y="384974"/>
                </a:lnTo>
                <a:lnTo>
                  <a:pt x="5366877" y="424631"/>
                </a:lnTo>
                <a:lnTo>
                  <a:pt x="5345164" y="461352"/>
                </a:lnTo>
                <a:lnTo>
                  <a:pt x="5318351" y="494677"/>
                </a:lnTo>
                <a:lnTo>
                  <a:pt x="5286931" y="524142"/>
                </a:lnTo>
                <a:lnTo>
                  <a:pt x="5251395" y="549285"/>
                </a:lnTo>
                <a:lnTo>
                  <a:pt x="5212239" y="569646"/>
                </a:lnTo>
                <a:lnTo>
                  <a:pt x="5169953" y="584761"/>
                </a:lnTo>
                <a:lnTo>
                  <a:pt x="5125032" y="594169"/>
                </a:lnTo>
                <a:lnTo>
                  <a:pt x="5077968" y="597408"/>
                </a:lnTo>
                <a:lnTo>
                  <a:pt x="5030903" y="594169"/>
                </a:lnTo>
                <a:lnTo>
                  <a:pt x="4985982" y="584761"/>
                </a:lnTo>
                <a:lnTo>
                  <a:pt x="4943696" y="569646"/>
                </a:lnTo>
                <a:lnTo>
                  <a:pt x="4904540" y="549285"/>
                </a:lnTo>
                <a:lnTo>
                  <a:pt x="4869004" y="524142"/>
                </a:lnTo>
                <a:lnTo>
                  <a:pt x="4837584" y="494677"/>
                </a:lnTo>
                <a:lnTo>
                  <a:pt x="4810771" y="461352"/>
                </a:lnTo>
                <a:lnTo>
                  <a:pt x="4789058" y="424631"/>
                </a:lnTo>
                <a:lnTo>
                  <a:pt x="4772938" y="384974"/>
                </a:lnTo>
                <a:lnTo>
                  <a:pt x="4762905" y="342845"/>
                </a:lnTo>
                <a:lnTo>
                  <a:pt x="4759452" y="298704"/>
                </a:lnTo>
                <a:close/>
              </a:path>
              <a:path w="6967855" h="597535">
                <a:moveTo>
                  <a:pt x="6329172" y="298704"/>
                </a:moveTo>
                <a:lnTo>
                  <a:pt x="6332635" y="254562"/>
                </a:lnTo>
                <a:lnTo>
                  <a:pt x="6342694" y="212433"/>
                </a:lnTo>
                <a:lnTo>
                  <a:pt x="6358855" y="172776"/>
                </a:lnTo>
                <a:lnTo>
                  <a:pt x="6380623" y="136055"/>
                </a:lnTo>
                <a:lnTo>
                  <a:pt x="6407504" y="102730"/>
                </a:lnTo>
                <a:lnTo>
                  <a:pt x="6439003" y="73265"/>
                </a:lnTo>
                <a:lnTo>
                  <a:pt x="6474624" y="48122"/>
                </a:lnTo>
                <a:lnTo>
                  <a:pt x="6513874" y="27761"/>
                </a:lnTo>
                <a:lnTo>
                  <a:pt x="6556258" y="12646"/>
                </a:lnTo>
                <a:lnTo>
                  <a:pt x="6601282" y="3238"/>
                </a:lnTo>
                <a:lnTo>
                  <a:pt x="6648450" y="0"/>
                </a:lnTo>
                <a:lnTo>
                  <a:pt x="6695617" y="3238"/>
                </a:lnTo>
                <a:lnTo>
                  <a:pt x="6740641" y="12646"/>
                </a:lnTo>
                <a:lnTo>
                  <a:pt x="6783025" y="27761"/>
                </a:lnTo>
                <a:lnTo>
                  <a:pt x="6822275" y="48122"/>
                </a:lnTo>
                <a:lnTo>
                  <a:pt x="6857896" y="73265"/>
                </a:lnTo>
                <a:lnTo>
                  <a:pt x="6889395" y="102730"/>
                </a:lnTo>
                <a:lnTo>
                  <a:pt x="6916276" y="136055"/>
                </a:lnTo>
                <a:lnTo>
                  <a:pt x="6938044" y="172776"/>
                </a:lnTo>
                <a:lnTo>
                  <a:pt x="6954205" y="212433"/>
                </a:lnTo>
                <a:lnTo>
                  <a:pt x="6964264" y="254562"/>
                </a:lnTo>
                <a:lnTo>
                  <a:pt x="6967728" y="298704"/>
                </a:lnTo>
                <a:lnTo>
                  <a:pt x="6964264" y="342845"/>
                </a:lnTo>
                <a:lnTo>
                  <a:pt x="6954205" y="384974"/>
                </a:lnTo>
                <a:lnTo>
                  <a:pt x="6938044" y="424631"/>
                </a:lnTo>
                <a:lnTo>
                  <a:pt x="6916276" y="461352"/>
                </a:lnTo>
                <a:lnTo>
                  <a:pt x="6889395" y="494677"/>
                </a:lnTo>
                <a:lnTo>
                  <a:pt x="6857896" y="524142"/>
                </a:lnTo>
                <a:lnTo>
                  <a:pt x="6822275" y="549285"/>
                </a:lnTo>
                <a:lnTo>
                  <a:pt x="6783025" y="569646"/>
                </a:lnTo>
                <a:lnTo>
                  <a:pt x="6740641" y="584761"/>
                </a:lnTo>
                <a:lnTo>
                  <a:pt x="6695617" y="594169"/>
                </a:lnTo>
                <a:lnTo>
                  <a:pt x="6648450" y="597408"/>
                </a:lnTo>
                <a:lnTo>
                  <a:pt x="6601282" y="594169"/>
                </a:lnTo>
                <a:lnTo>
                  <a:pt x="6556258" y="584761"/>
                </a:lnTo>
                <a:lnTo>
                  <a:pt x="6513874" y="569646"/>
                </a:lnTo>
                <a:lnTo>
                  <a:pt x="6474624" y="549285"/>
                </a:lnTo>
                <a:lnTo>
                  <a:pt x="6439003" y="524142"/>
                </a:lnTo>
                <a:lnTo>
                  <a:pt x="6407504" y="494677"/>
                </a:lnTo>
                <a:lnTo>
                  <a:pt x="6380623" y="461352"/>
                </a:lnTo>
                <a:lnTo>
                  <a:pt x="6358855" y="424631"/>
                </a:lnTo>
                <a:lnTo>
                  <a:pt x="6342694" y="384974"/>
                </a:lnTo>
                <a:lnTo>
                  <a:pt x="6332635" y="342845"/>
                </a:lnTo>
                <a:lnTo>
                  <a:pt x="6329172" y="298704"/>
                </a:lnTo>
                <a:close/>
              </a:path>
            </a:pathLst>
          </a:custGeom>
          <a:ln w="12192">
            <a:solidFill>
              <a:srgbClr val="FF912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2813304" y="3143250"/>
            <a:ext cx="128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solidFill>
                  <a:srgbClr val="1C3051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352797" y="3143250"/>
            <a:ext cx="128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solidFill>
                  <a:srgbClr val="1C3051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932652" y="3143250"/>
            <a:ext cx="128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solidFill>
                  <a:srgbClr val="1C3051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565999" y="3143250"/>
            <a:ext cx="128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solidFill>
                  <a:srgbClr val="1C3051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147683" y="3143250"/>
            <a:ext cx="128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solidFill>
                  <a:srgbClr val="1C3051"/>
                </a:solidFill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12186285" cy="6858000"/>
            <a:chOff x="3047" y="0"/>
            <a:chExt cx="121862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112" y="180686"/>
              <a:ext cx="1230925" cy="12251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7" y="0"/>
              <a:ext cx="12185904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37804" y="6115811"/>
              <a:ext cx="528827" cy="52882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084314" y="1090422"/>
            <a:ext cx="402209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35763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latin typeface="Calibri"/>
                <a:cs typeface="Calibri"/>
              </a:rPr>
              <a:t>PARTIE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 </a:t>
            </a:r>
            <a:r>
              <a:rPr sz="2800" dirty="0">
                <a:latin typeface="Calibri"/>
                <a:cs typeface="Calibri"/>
              </a:rPr>
              <a:t>MODELISER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PROBLEME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74689" y="2312923"/>
            <a:ext cx="5643245" cy="1736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Dans</a:t>
            </a:r>
            <a:r>
              <a:rPr sz="24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module,</a:t>
            </a:r>
            <a:r>
              <a:rPr sz="24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vous</a:t>
            </a:r>
            <a:r>
              <a:rPr sz="24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allez</a:t>
            </a:r>
            <a:r>
              <a:rPr sz="24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FF912B"/>
                </a:solidFill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2400">
              <a:latin typeface="Calibri"/>
              <a:cs typeface="Calibri"/>
            </a:endParaRPr>
          </a:p>
          <a:p>
            <a:pPr marL="671195" indent="-342900">
              <a:lnSpc>
                <a:spcPct val="100000"/>
              </a:lnSpc>
              <a:buFont typeface="Tahoma"/>
              <a:buChar char="•"/>
              <a:tabLst>
                <a:tab pos="671195" algn="l"/>
              </a:tabLst>
            </a:pP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sz="2000" spc="-7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comment</a:t>
            </a:r>
            <a:r>
              <a:rPr sz="20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analyser</a:t>
            </a:r>
            <a:r>
              <a:rPr sz="20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2000" spc="-6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405"/>
              </a:spcBef>
              <a:buFont typeface="Tahoma"/>
              <a:buChar char="•"/>
              <a:tabLst>
                <a:tab pos="355600" algn="l"/>
              </a:tabLst>
            </a:pP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Différencier</a:t>
            </a:r>
            <a:r>
              <a:rPr sz="20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20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approches</a:t>
            </a:r>
            <a:r>
              <a:rPr sz="2000" spc="-6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555555"/>
                </a:solidFill>
                <a:latin typeface="Calibri"/>
                <a:cs typeface="Calibri"/>
              </a:rPr>
              <a:t>d’analyse</a:t>
            </a:r>
            <a:r>
              <a:rPr sz="2000" spc="-6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sz="2000" spc="-6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97468" y="4597908"/>
            <a:ext cx="844296" cy="84277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910066" y="6244902"/>
            <a:ext cx="1073150" cy="31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15"/>
              </a:lnSpc>
            </a:pPr>
            <a:r>
              <a:rPr sz="2000" b="1" dirty="0">
                <a:solidFill>
                  <a:srgbClr val="1C3051"/>
                </a:solidFill>
                <a:latin typeface="Arial"/>
                <a:cs typeface="Arial"/>
              </a:rPr>
              <a:t>6</a:t>
            </a:r>
            <a:r>
              <a:rPr sz="2000" b="1" spc="-5" dirty="0">
                <a:solidFill>
                  <a:srgbClr val="1C3051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C3051"/>
                </a:solidFill>
                <a:latin typeface="Arial"/>
                <a:cs typeface="Arial"/>
              </a:rPr>
              <a:t>heures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3350" cy="6858000"/>
            <a:chOff x="3047" y="0"/>
            <a:chExt cx="64833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3078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41101" y="6183117"/>
            <a:ext cx="394217" cy="39421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198232" y="1090422"/>
            <a:ext cx="379412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23619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 </a:t>
            </a:r>
            <a:r>
              <a:rPr sz="2800" spc="-35" dirty="0">
                <a:latin typeface="Calibri"/>
                <a:cs typeface="Calibri"/>
              </a:rPr>
              <a:t>ANALYSER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PROBLÈME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41105" y="6250998"/>
            <a:ext cx="1073150" cy="31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15"/>
              </a:lnSpc>
            </a:pPr>
            <a:r>
              <a:rPr sz="2000" b="1" dirty="0">
                <a:solidFill>
                  <a:srgbClr val="1C3051"/>
                </a:solidFill>
                <a:latin typeface="Arial"/>
                <a:cs typeface="Arial"/>
              </a:rPr>
              <a:t>3</a:t>
            </a:r>
            <a:r>
              <a:rPr sz="2000" b="1" spc="-15" dirty="0">
                <a:solidFill>
                  <a:srgbClr val="1C3051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C3051"/>
                </a:solidFill>
                <a:latin typeface="Arial"/>
                <a:cs typeface="Arial"/>
              </a:rPr>
              <a:t>heures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93432" y="2220925"/>
            <a:ext cx="4470400" cy="3045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6515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que</a:t>
            </a:r>
            <a:r>
              <a:rPr sz="24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vous</a:t>
            </a:r>
            <a:r>
              <a:rPr sz="24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allez</a:t>
            </a:r>
            <a:r>
              <a:rPr sz="24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912B"/>
                </a:solidFill>
                <a:latin typeface="Calibri"/>
                <a:cs typeface="Calibri"/>
              </a:rPr>
              <a:t>apprendre</a:t>
            </a:r>
            <a:endParaRPr sz="2400">
              <a:latin typeface="Calibri"/>
              <a:cs typeface="Calibri"/>
            </a:endParaRPr>
          </a:p>
          <a:p>
            <a:pPr marL="4445" algn="ctr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dans</a:t>
            </a:r>
            <a:r>
              <a:rPr sz="24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912B"/>
                </a:solidFill>
                <a:latin typeface="Calibri"/>
                <a:cs typeface="Calibri"/>
              </a:rPr>
              <a:t>chapitre: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75"/>
              </a:spcBef>
            </a:pP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Tahoma"/>
              <a:buChar char="•"/>
              <a:tabLst>
                <a:tab pos="355600" algn="l"/>
              </a:tabLst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Acquérir</a:t>
            </a:r>
            <a:r>
              <a:rPr sz="18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compréhension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8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8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méthode </a:t>
            </a:r>
            <a:r>
              <a:rPr sz="1800" spc="-20" dirty="0">
                <a:solidFill>
                  <a:srgbClr val="555555"/>
                </a:solidFill>
                <a:latin typeface="Calibri"/>
                <a:cs typeface="Calibri"/>
              </a:rPr>
              <a:t>d’analyser</a:t>
            </a:r>
            <a:r>
              <a:rPr sz="18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sz="18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endParaRPr sz="18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310"/>
              </a:spcBef>
              <a:buFont typeface="Tahoma"/>
              <a:buChar char="•"/>
              <a:tabLst>
                <a:tab pos="354965" algn="l"/>
              </a:tabLst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Identifier</a:t>
            </a:r>
            <a:r>
              <a:rPr sz="18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entrées/</a:t>
            </a:r>
            <a:r>
              <a:rPr sz="18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sorties</a:t>
            </a:r>
            <a:r>
              <a:rPr sz="18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endParaRPr sz="1800">
              <a:latin typeface="Calibri"/>
              <a:cs typeface="Calibri"/>
            </a:endParaRPr>
          </a:p>
          <a:p>
            <a:pPr marL="355600" marR="842010" indent="-342900">
              <a:lnSpc>
                <a:spcPct val="100000"/>
              </a:lnSpc>
              <a:spcBef>
                <a:spcPts val="1295"/>
              </a:spcBef>
              <a:buFont typeface="Tahoma"/>
              <a:buChar char="•"/>
              <a:tabLst>
                <a:tab pos="355600" algn="l"/>
              </a:tabLst>
            </a:pP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8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différents</a:t>
            </a:r>
            <a:r>
              <a:rPr sz="18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types</a:t>
            </a:r>
            <a:r>
              <a:rPr sz="18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traitement</a:t>
            </a:r>
            <a:r>
              <a:rPr sz="18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8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données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198232" y="1090422"/>
            <a:ext cx="379412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23619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 </a:t>
            </a:r>
            <a:r>
              <a:rPr sz="2800" spc="-35" dirty="0">
                <a:latin typeface="Calibri"/>
                <a:cs typeface="Calibri"/>
              </a:rPr>
              <a:t>ANALYSER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PROBLÈME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2566517"/>
            <a:ext cx="3896360" cy="1537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62255">
              <a:lnSpc>
                <a:spcPct val="150000"/>
              </a:lnSpc>
              <a:spcBef>
                <a:spcPts val="100"/>
              </a:spcBef>
              <a:buAutoNum type="arabicPlain"/>
              <a:tabLst>
                <a:tab pos="274955" algn="l"/>
              </a:tabLst>
            </a:pP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Définition</a:t>
            </a:r>
            <a:r>
              <a:rPr sz="2000" b="1" spc="-65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du</a:t>
            </a:r>
            <a:r>
              <a:rPr sz="2000" b="1" spc="-40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problème</a:t>
            </a:r>
            <a:r>
              <a:rPr sz="2000" b="1" spc="-55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7800"/>
                </a:solidFill>
                <a:latin typeface="Calibri"/>
                <a:cs typeface="Calibri"/>
              </a:rPr>
              <a:t>(Contexte, </a:t>
            </a: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Entrées/Sorties,</a:t>
            </a:r>
            <a:r>
              <a:rPr sz="2000" b="1" spc="-114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7800"/>
                </a:solidFill>
                <a:latin typeface="Calibri"/>
                <a:cs typeface="Calibri"/>
              </a:rPr>
              <a:t>traitements)</a:t>
            </a:r>
            <a:endParaRPr sz="2000">
              <a:latin typeface="Calibri"/>
              <a:cs typeface="Calibri"/>
            </a:endParaRPr>
          </a:p>
          <a:p>
            <a:pPr marL="274955" indent="-262255">
              <a:lnSpc>
                <a:spcPct val="100000"/>
              </a:lnSpc>
              <a:spcBef>
                <a:spcPts val="2300"/>
              </a:spcBef>
              <a:buAutoNum type="arabicPlain"/>
              <a:tabLst>
                <a:tab pos="274955" algn="l"/>
              </a:tabLst>
            </a:pP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Types</a:t>
            </a:r>
            <a:r>
              <a:rPr sz="2000" spc="-5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2000" spc="-5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traitement</a:t>
            </a:r>
            <a:r>
              <a:rPr sz="2000" spc="-2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des</a:t>
            </a:r>
            <a:r>
              <a:rPr sz="2000" spc="-4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données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39542" y="1873377"/>
            <a:ext cx="601980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développement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logiciel est la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transformation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d’une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idée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besoin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(problème)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un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logiciel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fonctionnel.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processus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résolution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peut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être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décrit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3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phases</a:t>
            </a:r>
            <a:r>
              <a:rPr sz="1200" spc="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44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Analyse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Résolution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(conception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réalisation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solution)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Evaluation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 la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solution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4723" rIns="0" bIns="0" rtlCol="0">
            <a:spAutoFit/>
          </a:bodyPr>
          <a:lstStyle/>
          <a:p>
            <a:pPr marL="62865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130" dirty="0"/>
              <a:t> </a:t>
            </a:r>
            <a:r>
              <a:rPr sz="2000" spc="-25" dirty="0"/>
              <a:t>ANALYSER</a:t>
            </a:r>
            <a:r>
              <a:rPr sz="2000" spc="-40" dirty="0"/>
              <a:t> </a:t>
            </a:r>
            <a:r>
              <a:rPr sz="2000" dirty="0"/>
              <a:t>UN</a:t>
            </a:r>
            <a:r>
              <a:rPr sz="2000" spc="-50" dirty="0"/>
              <a:t> </a:t>
            </a:r>
            <a:r>
              <a:rPr sz="2000" spc="-10" dirty="0"/>
              <a:t>PROBLÈME</a:t>
            </a:r>
            <a:endParaRPr sz="2000"/>
          </a:p>
          <a:p>
            <a:pPr marL="6286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Définition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problème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374392" y="3985259"/>
            <a:ext cx="7233284" cy="1758950"/>
            <a:chOff x="2374392" y="3985259"/>
            <a:chExt cx="7233284" cy="17589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29172" y="3985259"/>
              <a:ext cx="1115568" cy="111709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5451" y="4988051"/>
              <a:ext cx="1749552" cy="7559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68140" y="4014215"/>
              <a:ext cx="1037843" cy="104546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88095" y="4047743"/>
              <a:ext cx="1219200" cy="12207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74392" y="4014215"/>
              <a:ext cx="1289303" cy="12893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85815" y="4988051"/>
              <a:ext cx="1452372" cy="75590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29727" y="4988051"/>
              <a:ext cx="1452372" cy="75590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590545" y="3940809"/>
            <a:ext cx="8153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Le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Problème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36950" y="5540755"/>
            <a:ext cx="7772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1 -</a:t>
            </a:r>
            <a:r>
              <a:rPr sz="12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J’analyse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45022" y="5540755"/>
            <a:ext cx="7975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C3051"/>
                </a:solidFill>
                <a:latin typeface="Calibri"/>
                <a:cs typeface="Calibri"/>
              </a:rPr>
              <a:t>2 -</a:t>
            </a:r>
            <a:r>
              <a:rPr sz="1200" b="1" spc="-5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C3051"/>
                </a:solidFill>
                <a:latin typeface="Calibri"/>
                <a:cs typeface="Calibri"/>
              </a:rPr>
              <a:t>Je</a:t>
            </a:r>
            <a:r>
              <a:rPr sz="1200" b="1" spc="5" dirty="0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1C3051"/>
                </a:solidFill>
                <a:latin typeface="Calibri"/>
                <a:cs typeface="Calibri"/>
              </a:rPr>
              <a:t>résous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50605" y="5540755"/>
            <a:ext cx="7239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3 -</a:t>
            </a:r>
            <a:r>
              <a:rPr sz="12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J’évolue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799332" y="3429761"/>
            <a:ext cx="4366260" cy="2314575"/>
            <a:chOff x="3799332" y="3429761"/>
            <a:chExt cx="4366260" cy="2314575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99332" y="4143755"/>
              <a:ext cx="440436" cy="61112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260086" y="3429761"/>
              <a:ext cx="2298700" cy="2314575"/>
            </a:xfrm>
            <a:custGeom>
              <a:avLst/>
              <a:gdLst/>
              <a:ahLst/>
              <a:cxnLst/>
              <a:rect l="l" t="t" r="r" b="b"/>
              <a:pathLst>
                <a:path w="2298700" h="2314575">
                  <a:moveTo>
                    <a:pt x="0" y="0"/>
                  </a:moveTo>
                  <a:lnTo>
                    <a:pt x="0" y="2314384"/>
                  </a:lnTo>
                </a:path>
                <a:path w="2298700" h="2314575">
                  <a:moveTo>
                    <a:pt x="2298191" y="358139"/>
                  </a:moveTo>
                  <a:lnTo>
                    <a:pt x="2298191" y="2292858"/>
                  </a:lnTo>
                </a:path>
              </a:pathLst>
            </a:custGeom>
            <a:ln w="28956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23631" y="4378451"/>
              <a:ext cx="441960" cy="6096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88329" y="3493947"/>
              <a:ext cx="630097" cy="64084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59017" y="3571608"/>
              <a:ext cx="705002" cy="711390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4534915" y="3440684"/>
            <a:ext cx="6203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J’imagine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Analyse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25" name="object 2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5327548" y="3440684"/>
            <a:ext cx="8026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le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problème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Résolution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4723" rIns="0" bIns="0" rtlCol="0">
            <a:spAutoFit/>
          </a:bodyPr>
          <a:lstStyle/>
          <a:p>
            <a:pPr marL="62865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130" dirty="0"/>
              <a:t> </a:t>
            </a:r>
            <a:r>
              <a:rPr sz="2000" spc="-25" dirty="0"/>
              <a:t>ANALYSER</a:t>
            </a:r>
            <a:r>
              <a:rPr sz="2000" spc="-40" dirty="0"/>
              <a:t> </a:t>
            </a:r>
            <a:r>
              <a:rPr sz="2000" dirty="0"/>
              <a:t>UN</a:t>
            </a:r>
            <a:r>
              <a:rPr sz="2000" spc="-50" dirty="0"/>
              <a:t> </a:t>
            </a:r>
            <a:r>
              <a:rPr sz="2000" spc="-10" dirty="0"/>
              <a:t>PROBLÈME</a:t>
            </a:r>
            <a:endParaRPr sz="2000"/>
          </a:p>
          <a:p>
            <a:pPr marL="6286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Définition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problème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5695" y="1735328"/>
            <a:ext cx="52508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peut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se définir</a:t>
            </a:r>
            <a:r>
              <a:rPr sz="1200" spc="-6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comme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question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résoudre,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prête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discussion.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5695" y="2044395"/>
            <a:ext cx="24009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soumis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critères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bien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définis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5695" y="2354326"/>
            <a:ext cx="746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i="1" u="sng" spc="-40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b="1" i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sz="1200" b="1" i="1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41668" y="1760677"/>
            <a:ext cx="46056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200" spc="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r>
              <a:rPr sz="1200" spc="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peut</a:t>
            </a:r>
            <a:r>
              <a:rPr sz="1200" spc="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aussi</a:t>
            </a:r>
            <a:r>
              <a:rPr sz="1200" spc="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sz="1200" spc="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définir</a:t>
            </a:r>
            <a:r>
              <a:rPr sz="1200" spc="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sz="1200" spc="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200" spc="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écart</a:t>
            </a:r>
            <a:r>
              <a:rPr sz="1200" spc="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entre</a:t>
            </a:r>
            <a:r>
              <a:rPr sz="1200" spc="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ce</a:t>
            </a:r>
            <a:r>
              <a:rPr sz="1200" spc="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sz="1200" spc="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est,</a:t>
            </a:r>
            <a:r>
              <a:rPr sz="1200" spc="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ce</a:t>
            </a:r>
            <a:r>
              <a:rPr sz="1200" spc="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devrait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pourrait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être.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492113" y="2072513"/>
            <a:ext cx="4932045" cy="2713990"/>
            <a:chOff x="6492113" y="2072513"/>
            <a:chExt cx="4932045" cy="2713990"/>
          </a:xfrm>
        </p:grpSpPr>
        <p:sp>
          <p:nvSpPr>
            <p:cNvPr id="8" name="object 8"/>
            <p:cNvSpPr/>
            <p:nvPr/>
          </p:nvSpPr>
          <p:spPr>
            <a:xfrm>
              <a:off x="6495288" y="2075688"/>
              <a:ext cx="0" cy="2707640"/>
            </a:xfrm>
            <a:custGeom>
              <a:avLst/>
              <a:gdLst/>
              <a:ahLst/>
              <a:cxnLst/>
              <a:rect l="l" t="t" r="r" b="b"/>
              <a:pathLst>
                <a:path h="2707640">
                  <a:moveTo>
                    <a:pt x="0" y="0"/>
                  </a:moveTo>
                  <a:lnTo>
                    <a:pt x="0" y="2707513"/>
                  </a:lnTo>
                </a:path>
              </a:pathLst>
            </a:custGeom>
            <a:ln w="6096">
              <a:solidFill>
                <a:srgbClr val="5555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27364" y="2894076"/>
              <a:ext cx="874776" cy="87477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66832" y="2862072"/>
              <a:ext cx="957072" cy="95707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99148" y="2843784"/>
              <a:ext cx="1011935" cy="101193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188454" y="3821938"/>
            <a:ext cx="440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Entrée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69222" y="3821938"/>
            <a:ext cx="737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Algorithme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73842" y="3815918"/>
            <a:ext cx="54483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Résultat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87978" y="5347842"/>
            <a:ext cx="59035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important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d’apprendre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identifier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parce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sz="1200" spc="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c’est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première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étape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cruciale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processus de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modélisation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problème;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cela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aide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clarifier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préciser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problèmes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qu’ils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puissent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être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résolus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efficacement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cela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peut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aider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tous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ont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logique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résolution.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31163" y="2737104"/>
            <a:ext cx="3804285" cy="1937385"/>
            <a:chOff x="931163" y="2737104"/>
            <a:chExt cx="3804285" cy="1937385"/>
          </a:xfrm>
        </p:grpSpPr>
        <p:sp>
          <p:nvSpPr>
            <p:cNvPr id="17" name="object 17"/>
            <p:cNvSpPr/>
            <p:nvPr/>
          </p:nvSpPr>
          <p:spPr>
            <a:xfrm>
              <a:off x="937259" y="2743200"/>
              <a:ext cx="3792220" cy="1925320"/>
            </a:xfrm>
            <a:custGeom>
              <a:avLst/>
              <a:gdLst/>
              <a:ahLst/>
              <a:cxnLst/>
              <a:rect l="l" t="t" r="r" b="b"/>
              <a:pathLst>
                <a:path w="3792220" h="1925320">
                  <a:moveTo>
                    <a:pt x="3470910" y="0"/>
                  </a:moveTo>
                  <a:lnTo>
                    <a:pt x="320802" y="0"/>
                  </a:lnTo>
                  <a:lnTo>
                    <a:pt x="273395" y="3478"/>
                  </a:lnTo>
                  <a:lnTo>
                    <a:pt x="228148" y="13583"/>
                  </a:lnTo>
                  <a:lnTo>
                    <a:pt x="185558" y="29817"/>
                  </a:lnTo>
                  <a:lnTo>
                    <a:pt x="146120" y="51685"/>
                  </a:lnTo>
                  <a:lnTo>
                    <a:pt x="110330" y="78690"/>
                  </a:lnTo>
                  <a:lnTo>
                    <a:pt x="78686" y="110335"/>
                  </a:lnTo>
                  <a:lnTo>
                    <a:pt x="51682" y="146125"/>
                  </a:lnTo>
                  <a:lnTo>
                    <a:pt x="29815" y="185563"/>
                  </a:lnTo>
                  <a:lnTo>
                    <a:pt x="13582" y="228153"/>
                  </a:lnTo>
                  <a:lnTo>
                    <a:pt x="3478" y="273398"/>
                  </a:lnTo>
                  <a:lnTo>
                    <a:pt x="0" y="320801"/>
                  </a:lnTo>
                  <a:lnTo>
                    <a:pt x="0" y="1604010"/>
                  </a:lnTo>
                  <a:lnTo>
                    <a:pt x="3478" y="1651413"/>
                  </a:lnTo>
                  <a:lnTo>
                    <a:pt x="13582" y="1696658"/>
                  </a:lnTo>
                  <a:lnTo>
                    <a:pt x="29815" y="1739248"/>
                  </a:lnTo>
                  <a:lnTo>
                    <a:pt x="51682" y="1778686"/>
                  </a:lnTo>
                  <a:lnTo>
                    <a:pt x="78686" y="1814476"/>
                  </a:lnTo>
                  <a:lnTo>
                    <a:pt x="110330" y="1846121"/>
                  </a:lnTo>
                  <a:lnTo>
                    <a:pt x="146120" y="1873126"/>
                  </a:lnTo>
                  <a:lnTo>
                    <a:pt x="185558" y="1894994"/>
                  </a:lnTo>
                  <a:lnTo>
                    <a:pt x="228148" y="1911228"/>
                  </a:lnTo>
                  <a:lnTo>
                    <a:pt x="273395" y="1921333"/>
                  </a:lnTo>
                  <a:lnTo>
                    <a:pt x="320802" y="1924812"/>
                  </a:lnTo>
                  <a:lnTo>
                    <a:pt x="3470910" y="1924812"/>
                  </a:lnTo>
                  <a:lnTo>
                    <a:pt x="3518313" y="1921333"/>
                  </a:lnTo>
                  <a:lnTo>
                    <a:pt x="3563558" y="1911228"/>
                  </a:lnTo>
                  <a:lnTo>
                    <a:pt x="3606148" y="1894994"/>
                  </a:lnTo>
                  <a:lnTo>
                    <a:pt x="3645586" y="1873126"/>
                  </a:lnTo>
                  <a:lnTo>
                    <a:pt x="3681376" y="1846121"/>
                  </a:lnTo>
                  <a:lnTo>
                    <a:pt x="3713021" y="1814476"/>
                  </a:lnTo>
                  <a:lnTo>
                    <a:pt x="3740026" y="1778686"/>
                  </a:lnTo>
                  <a:lnTo>
                    <a:pt x="3761894" y="1739248"/>
                  </a:lnTo>
                  <a:lnTo>
                    <a:pt x="3778128" y="1696658"/>
                  </a:lnTo>
                  <a:lnTo>
                    <a:pt x="3788233" y="1651413"/>
                  </a:lnTo>
                  <a:lnTo>
                    <a:pt x="3791712" y="1604010"/>
                  </a:lnTo>
                  <a:lnTo>
                    <a:pt x="3791712" y="320801"/>
                  </a:lnTo>
                  <a:lnTo>
                    <a:pt x="3788233" y="273398"/>
                  </a:lnTo>
                  <a:lnTo>
                    <a:pt x="3778128" y="228153"/>
                  </a:lnTo>
                  <a:lnTo>
                    <a:pt x="3761894" y="185563"/>
                  </a:lnTo>
                  <a:lnTo>
                    <a:pt x="3740026" y="146125"/>
                  </a:lnTo>
                  <a:lnTo>
                    <a:pt x="3713021" y="110335"/>
                  </a:lnTo>
                  <a:lnTo>
                    <a:pt x="3681376" y="78690"/>
                  </a:lnTo>
                  <a:lnTo>
                    <a:pt x="3645586" y="51685"/>
                  </a:lnTo>
                  <a:lnTo>
                    <a:pt x="3606148" y="29817"/>
                  </a:lnTo>
                  <a:lnTo>
                    <a:pt x="3563558" y="13583"/>
                  </a:lnTo>
                  <a:lnTo>
                    <a:pt x="3518313" y="3478"/>
                  </a:lnTo>
                  <a:lnTo>
                    <a:pt x="34709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37259" y="2743200"/>
              <a:ext cx="3792220" cy="1925320"/>
            </a:xfrm>
            <a:custGeom>
              <a:avLst/>
              <a:gdLst/>
              <a:ahLst/>
              <a:cxnLst/>
              <a:rect l="l" t="t" r="r" b="b"/>
              <a:pathLst>
                <a:path w="3792220" h="1925320">
                  <a:moveTo>
                    <a:pt x="0" y="320801"/>
                  </a:moveTo>
                  <a:lnTo>
                    <a:pt x="3478" y="273398"/>
                  </a:lnTo>
                  <a:lnTo>
                    <a:pt x="13582" y="228153"/>
                  </a:lnTo>
                  <a:lnTo>
                    <a:pt x="29815" y="185563"/>
                  </a:lnTo>
                  <a:lnTo>
                    <a:pt x="51682" y="146125"/>
                  </a:lnTo>
                  <a:lnTo>
                    <a:pt x="78686" y="110335"/>
                  </a:lnTo>
                  <a:lnTo>
                    <a:pt x="110330" y="78690"/>
                  </a:lnTo>
                  <a:lnTo>
                    <a:pt x="146120" y="51685"/>
                  </a:lnTo>
                  <a:lnTo>
                    <a:pt x="185558" y="29817"/>
                  </a:lnTo>
                  <a:lnTo>
                    <a:pt x="228148" y="13583"/>
                  </a:lnTo>
                  <a:lnTo>
                    <a:pt x="273395" y="3478"/>
                  </a:lnTo>
                  <a:lnTo>
                    <a:pt x="320802" y="0"/>
                  </a:lnTo>
                  <a:lnTo>
                    <a:pt x="3470910" y="0"/>
                  </a:lnTo>
                  <a:lnTo>
                    <a:pt x="3518313" y="3478"/>
                  </a:lnTo>
                  <a:lnTo>
                    <a:pt x="3563558" y="13583"/>
                  </a:lnTo>
                  <a:lnTo>
                    <a:pt x="3606148" y="29817"/>
                  </a:lnTo>
                  <a:lnTo>
                    <a:pt x="3645586" y="51685"/>
                  </a:lnTo>
                  <a:lnTo>
                    <a:pt x="3681376" y="78690"/>
                  </a:lnTo>
                  <a:lnTo>
                    <a:pt x="3713021" y="110335"/>
                  </a:lnTo>
                  <a:lnTo>
                    <a:pt x="3740026" y="146125"/>
                  </a:lnTo>
                  <a:lnTo>
                    <a:pt x="3761894" y="185563"/>
                  </a:lnTo>
                  <a:lnTo>
                    <a:pt x="3778128" y="228153"/>
                  </a:lnTo>
                  <a:lnTo>
                    <a:pt x="3788233" y="273398"/>
                  </a:lnTo>
                  <a:lnTo>
                    <a:pt x="3791712" y="320801"/>
                  </a:lnTo>
                  <a:lnTo>
                    <a:pt x="3791712" y="1604010"/>
                  </a:lnTo>
                  <a:lnTo>
                    <a:pt x="3788233" y="1651413"/>
                  </a:lnTo>
                  <a:lnTo>
                    <a:pt x="3778128" y="1696658"/>
                  </a:lnTo>
                  <a:lnTo>
                    <a:pt x="3761894" y="1739248"/>
                  </a:lnTo>
                  <a:lnTo>
                    <a:pt x="3740026" y="1778686"/>
                  </a:lnTo>
                  <a:lnTo>
                    <a:pt x="3713021" y="1814476"/>
                  </a:lnTo>
                  <a:lnTo>
                    <a:pt x="3681376" y="1846121"/>
                  </a:lnTo>
                  <a:lnTo>
                    <a:pt x="3645586" y="1873126"/>
                  </a:lnTo>
                  <a:lnTo>
                    <a:pt x="3606148" y="1894994"/>
                  </a:lnTo>
                  <a:lnTo>
                    <a:pt x="3563558" y="1911228"/>
                  </a:lnTo>
                  <a:lnTo>
                    <a:pt x="3518313" y="1921333"/>
                  </a:lnTo>
                  <a:lnTo>
                    <a:pt x="3470910" y="1924812"/>
                  </a:lnTo>
                  <a:lnTo>
                    <a:pt x="320802" y="1924812"/>
                  </a:lnTo>
                  <a:lnTo>
                    <a:pt x="273395" y="1921333"/>
                  </a:lnTo>
                  <a:lnTo>
                    <a:pt x="228148" y="1911228"/>
                  </a:lnTo>
                  <a:lnTo>
                    <a:pt x="185558" y="1894994"/>
                  </a:lnTo>
                  <a:lnTo>
                    <a:pt x="146120" y="1873126"/>
                  </a:lnTo>
                  <a:lnTo>
                    <a:pt x="110330" y="1846121"/>
                  </a:lnTo>
                  <a:lnTo>
                    <a:pt x="78686" y="1814476"/>
                  </a:lnTo>
                  <a:lnTo>
                    <a:pt x="51682" y="1778686"/>
                  </a:lnTo>
                  <a:lnTo>
                    <a:pt x="29815" y="1739248"/>
                  </a:lnTo>
                  <a:lnTo>
                    <a:pt x="13582" y="1696658"/>
                  </a:lnTo>
                  <a:lnTo>
                    <a:pt x="3478" y="1651413"/>
                  </a:lnTo>
                  <a:lnTo>
                    <a:pt x="0" y="1604010"/>
                  </a:lnTo>
                  <a:lnTo>
                    <a:pt x="0" y="320801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126642" y="3135884"/>
            <a:ext cx="34112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magasin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d’électroménager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contient</a:t>
            </a:r>
            <a:r>
              <a:rPr sz="12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380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aspirateurs</a:t>
            </a:r>
            <a:endParaRPr sz="1200">
              <a:latin typeface="Calibri"/>
              <a:cs typeface="Calibri"/>
            </a:endParaRPr>
          </a:p>
          <a:p>
            <a:pPr marL="431165" marR="426084" algn="ctr">
              <a:lnSpc>
                <a:spcPct val="100000"/>
              </a:lnSpc>
              <a:spcBef>
                <a:spcPts val="144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s’approvisionne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29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40</a:t>
            </a:r>
            <a:r>
              <a:rPr sz="1200" spc="30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autres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appareils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fait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3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ventes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5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aspirateurs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chacune.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051685" y="4050283"/>
            <a:ext cx="156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Quel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stock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actuel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4723" rIns="0" bIns="0" rtlCol="0">
            <a:spAutoFit/>
          </a:bodyPr>
          <a:lstStyle/>
          <a:p>
            <a:pPr marL="62865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130" dirty="0"/>
              <a:t> </a:t>
            </a:r>
            <a:r>
              <a:rPr sz="2000" spc="-25" dirty="0"/>
              <a:t>ANALYSER</a:t>
            </a:r>
            <a:r>
              <a:rPr sz="2000" spc="-40" dirty="0"/>
              <a:t> </a:t>
            </a:r>
            <a:r>
              <a:rPr sz="2000" dirty="0"/>
              <a:t>UN</a:t>
            </a:r>
            <a:r>
              <a:rPr sz="2000" spc="-50" dirty="0"/>
              <a:t> </a:t>
            </a:r>
            <a:r>
              <a:rPr sz="2000" spc="-10" dirty="0"/>
              <a:t>PROBLÈME</a:t>
            </a:r>
            <a:endParaRPr sz="2000"/>
          </a:p>
          <a:p>
            <a:pPr marL="6286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Définition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problème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4475" y="1699005"/>
            <a:ext cx="7011670" cy="4232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L'analyse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d'un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 une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étape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préalable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indispensable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processus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résolution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problème.</a:t>
            </a:r>
            <a:endParaRPr sz="1200">
              <a:latin typeface="Calibri"/>
              <a:cs typeface="Calibri"/>
            </a:endParaRPr>
          </a:p>
          <a:p>
            <a:pPr marL="12700" marR="2775585">
              <a:lnSpc>
                <a:spcPct val="200000"/>
              </a:lnSpc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effet,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bien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analysé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moitié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résolu. </a:t>
            </a:r>
            <a:r>
              <a:rPr sz="1200" u="sng" spc="-2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L’analyse</a:t>
            </a:r>
            <a:r>
              <a:rPr sz="1200" u="sng" spc="-30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des</a:t>
            </a:r>
            <a:r>
              <a:rPr sz="1200" u="sng" spc="-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problèmes</a:t>
            </a:r>
            <a:r>
              <a:rPr sz="1200" u="sng" spc="-1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u="sng" spc="-10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s’intéresse</a:t>
            </a:r>
            <a:r>
              <a:rPr sz="1200" u="sng" spc="-1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aux</a:t>
            </a:r>
            <a:r>
              <a:rPr sz="1200" u="sng" spc="-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éléments</a:t>
            </a:r>
            <a:r>
              <a:rPr sz="1200" u="sng" spc="-1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u="sng" spc="-10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suivants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484505" indent="-170180">
              <a:lnSpc>
                <a:spcPct val="100000"/>
              </a:lnSpc>
              <a:spcBef>
                <a:spcPts val="1440"/>
              </a:spcBef>
              <a:buFont typeface="Tahoma"/>
              <a:buChar char="•"/>
              <a:tabLst>
                <a:tab pos="48450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résultats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souhaités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(sorties),</a:t>
            </a:r>
            <a:endParaRPr sz="1200">
              <a:latin typeface="Calibri"/>
              <a:cs typeface="Calibri"/>
            </a:endParaRPr>
          </a:p>
          <a:p>
            <a:pPr marL="484505" indent="-170180">
              <a:lnSpc>
                <a:spcPct val="100000"/>
              </a:lnSpc>
              <a:buFont typeface="Tahoma"/>
              <a:buChar char="•"/>
              <a:tabLst>
                <a:tab pos="48450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traitements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(actions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réalisées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atteindre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résultat),</a:t>
            </a:r>
            <a:endParaRPr sz="1200">
              <a:latin typeface="Calibri"/>
              <a:cs typeface="Calibri"/>
            </a:endParaRPr>
          </a:p>
          <a:p>
            <a:pPr marL="484505" indent="-170180">
              <a:lnSpc>
                <a:spcPct val="100000"/>
              </a:lnSpc>
              <a:buFont typeface="Tahoma"/>
              <a:buChar char="•"/>
              <a:tabLst>
                <a:tab pos="48450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données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nécessaires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aux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traitements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(entrées)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200" u="sng" spc="-20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L’objectif</a:t>
            </a:r>
            <a:r>
              <a:rPr sz="1200" u="sng" spc="-30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de</a:t>
            </a:r>
            <a:r>
              <a:rPr sz="1200" u="sng" spc="-2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cette</a:t>
            </a:r>
            <a:r>
              <a:rPr sz="1200" u="sng" spc="-2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étape</a:t>
            </a:r>
            <a:r>
              <a:rPr sz="1200" u="sng" spc="-3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est</a:t>
            </a:r>
            <a:r>
              <a:rPr sz="1200" u="sng" spc="-10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de</a:t>
            </a:r>
            <a:r>
              <a:rPr sz="1200" u="sng" spc="-30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u="sng" spc="-50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641985" lvl="1" indent="-172085">
              <a:lnSpc>
                <a:spcPct val="100000"/>
              </a:lnSpc>
              <a:spcBef>
                <a:spcPts val="1440"/>
              </a:spcBef>
              <a:buFont typeface="Tahoma"/>
              <a:buChar char="•"/>
              <a:tabLst>
                <a:tab pos="6419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Bien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l’énoncé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problème,</a:t>
            </a:r>
            <a:endParaRPr sz="1200">
              <a:latin typeface="Calibri"/>
              <a:cs typeface="Calibri"/>
            </a:endParaRPr>
          </a:p>
          <a:p>
            <a:pPr marL="641985" lvl="1" indent="-172085">
              <a:lnSpc>
                <a:spcPct val="100000"/>
              </a:lnSpc>
              <a:spcBef>
                <a:spcPts val="5"/>
              </a:spcBef>
              <a:buFont typeface="Tahoma"/>
              <a:buChar char="•"/>
              <a:tabLst>
                <a:tab pos="6419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Déterminer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dimensions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(entrées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sorties),</a:t>
            </a:r>
            <a:endParaRPr sz="1200">
              <a:latin typeface="Calibri"/>
              <a:cs typeface="Calibri"/>
            </a:endParaRPr>
          </a:p>
          <a:p>
            <a:pPr marL="641985" lvl="1" indent="-172085">
              <a:lnSpc>
                <a:spcPct val="100000"/>
              </a:lnSpc>
              <a:buFont typeface="Tahoma"/>
              <a:buChar char="•"/>
              <a:tabLst>
                <a:tab pos="6419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Déterminer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 méthode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sa résolution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décomposition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raffinements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successifs,</a:t>
            </a:r>
            <a:endParaRPr sz="1200">
              <a:latin typeface="Calibri"/>
              <a:cs typeface="Calibri"/>
            </a:endParaRPr>
          </a:p>
          <a:p>
            <a:pPr marL="641985" lvl="1" indent="-172085">
              <a:lnSpc>
                <a:spcPct val="100000"/>
              </a:lnSpc>
              <a:buFont typeface="Tahoma"/>
              <a:buChar char="•"/>
              <a:tabLst>
                <a:tab pos="6419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Déterminer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formules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calculs,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règles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gestion,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…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etc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posé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souvent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langue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naturelle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comporte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plusieurs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ambiguïtés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d’où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nécessité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15"/>
              </a:spcBef>
            </a:pPr>
            <a:endParaRPr sz="1200">
              <a:latin typeface="Calibri"/>
              <a:cs typeface="Calibri"/>
            </a:endParaRPr>
          </a:p>
          <a:p>
            <a:pPr marL="591185" lvl="1" indent="-170180">
              <a:lnSpc>
                <a:spcPct val="100000"/>
              </a:lnSpc>
              <a:buFont typeface="Tahoma"/>
              <a:buChar char="•"/>
              <a:tabLst>
                <a:tab pos="5911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Lecture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entière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itérative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délimiter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résoudre.</a:t>
            </a:r>
            <a:endParaRPr sz="1200">
              <a:latin typeface="Calibri"/>
              <a:cs typeface="Calibri"/>
            </a:endParaRPr>
          </a:p>
          <a:p>
            <a:pPr marL="591185" lvl="1" indent="-170180">
              <a:lnSpc>
                <a:spcPct val="100000"/>
              </a:lnSpc>
              <a:buFont typeface="Tahoma"/>
              <a:buChar char="•"/>
              <a:tabLst>
                <a:tab pos="591185" algn="l"/>
              </a:tabLst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Reformulation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sous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forme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d'une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question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bien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utilisant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modèle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mathématique</a:t>
            </a:r>
            <a:endParaRPr sz="1200">
              <a:latin typeface="Calibri"/>
              <a:cs typeface="Calibri"/>
            </a:endParaRPr>
          </a:p>
          <a:p>
            <a:pPr marL="591185" lvl="1" indent="-170180">
              <a:lnSpc>
                <a:spcPct val="100000"/>
              </a:lnSpc>
              <a:buFont typeface="Tahoma"/>
              <a:buChar char="•"/>
              <a:tabLst>
                <a:tab pos="5911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impératif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relire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ensuite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sujet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bien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vérifier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qu'il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n'y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manque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rien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d'important.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4723" rIns="0" bIns="0" rtlCol="0">
            <a:spAutoFit/>
          </a:bodyPr>
          <a:lstStyle/>
          <a:p>
            <a:pPr marL="62865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130" dirty="0"/>
              <a:t> </a:t>
            </a:r>
            <a:r>
              <a:rPr sz="2000" spc="-25" dirty="0"/>
              <a:t>ANALYSER</a:t>
            </a:r>
            <a:r>
              <a:rPr sz="2000" spc="-40" dirty="0"/>
              <a:t> </a:t>
            </a:r>
            <a:r>
              <a:rPr sz="2000" dirty="0"/>
              <a:t>UN</a:t>
            </a:r>
            <a:r>
              <a:rPr sz="2000" spc="-50" dirty="0"/>
              <a:t> </a:t>
            </a:r>
            <a:r>
              <a:rPr sz="2000" spc="-10" dirty="0"/>
              <a:t>PROBLÈME</a:t>
            </a:r>
            <a:endParaRPr sz="2000"/>
          </a:p>
          <a:p>
            <a:pPr marL="6286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Définition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problème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4475" y="1695957"/>
            <a:ext cx="3133725" cy="607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912B"/>
                </a:solidFill>
                <a:latin typeface="Calibri"/>
                <a:cs typeface="Calibri"/>
              </a:rPr>
              <a:t>Bien</a:t>
            </a:r>
            <a:r>
              <a:rPr sz="14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912B"/>
                </a:solidFill>
                <a:latin typeface="Calibri"/>
                <a:cs typeface="Calibri"/>
              </a:rPr>
              <a:t>comprendre</a:t>
            </a:r>
            <a:r>
              <a:rPr sz="14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912B"/>
                </a:solidFill>
                <a:latin typeface="Calibri"/>
                <a:cs typeface="Calibri"/>
              </a:rPr>
              <a:t>le</a:t>
            </a:r>
            <a:r>
              <a:rPr sz="1400" b="1" spc="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912B"/>
                </a:solidFill>
                <a:latin typeface="Calibri"/>
                <a:cs typeface="Calibri"/>
              </a:rPr>
              <a:t>problème</a:t>
            </a:r>
            <a:r>
              <a:rPr sz="14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912B"/>
                </a:solidFill>
                <a:latin typeface="Calibri"/>
                <a:cs typeface="Calibri"/>
              </a:rPr>
              <a:t>à</a:t>
            </a:r>
            <a:r>
              <a:rPr sz="1400" b="1" spc="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912B"/>
                </a:solidFill>
                <a:latin typeface="Calibri"/>
                <a:cs typeface="Calibri"/>
              </a:rPr>
              <a:t>résoudre</a:t>
            </a:r>
            <a:r>
              <a:rPr sz="14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spc="-50" dirty="0">
                <a:solidFill>
                  <a:srgbClr val="FF912B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60"/>
              </a:spcBef>
            </a:pPr>
            <a:r>
              <a:rPr sz="1200" u="sng" spc="-10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Exemple</a:t>
            </a:r>
            <a:r>
              <a:rPr sz="1200" u="sng" spc="-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418333" y="3117850"/>
            <a:ext cx="1986280" cy="1330960"/>
            <a:chOff x="2418333" y="3117850"/>
            <a:chExt cx="1986280" cy="1330960"/>
          </a:xfrm>
        </p:grpSpPr>
        <p:sp>
          <p:nvSpPr>
            <p:cNvPr id="5" name="object 5"/>
            <p:cNvSpPr/>
            <p:nvPr/>
          </p:nvSpPr>
          <p:spPr>
            <a:xfrm>
              <a:off x="2424683" y="3124200"/>
              <a:ext cx="1973580" cy="1318260"/>
            </a:xfrm>
            <a:custGeom>
              <a:avLst/>
              <a:gdLst/>
              <a:ahLst/>
              <a:cxnLst/>
              <a:rect l="l" t="t" r="r" b="b"/>
              <a:pathLst>
                <a:path w="1973579" h="1318260">
                  <a:moveTo>
                    <a:pt x="1753870" y="0"/>
                  </a:moveTo>
                  <a:lnTo>
                    <a:pt x="219710" y="0"/>
                  </a:lnTo>
                  <a:lnTo>
                    <a:pt x="175447" y="4466"/>
                  </a:lnTo>
                  <a:lnTo>
                    <a:pt x="134213" y="17273"/>
                  </a:lnTo>
                  <a:lnTo>
                    <a:pt x="96893" y="37538"/>
                  </a:lnTo>
                  <a:lnTo>
                    <a:pt x="64373" y="64373"/>
                  </a:lnTo>
                  <a:lnTo>
                    <a:pt x="37538" y="96893"/>
                  </a:lnTo>
                  <a:lnTo>
                    <a:pt x="17273" y="134213"/>
                  </a:lnTo>
                  <a:lnTo>
                    <a:pt x="4466" y="175447"/>
                  </a:lnTo>
                  <a:lnTo>
                    <a:pt x="0" y="219710"/>
                  </a:lnTo>
                  <a:lnTo>
                    <a:pt x="0" y="1098550"/>
                  </a:lnTo>
                  <a:lnTo>
                    <a:pt x="4466" y="1142812"/>
                  </a:lnTo>
                  <a:lnTo>
                    <a:pt x="17273" y="1184046"/>
                  </a:lnTo>
                  <a:lnTo>
                    <a:pt x="37538" y="1221366"/>
                  </a:lnTo>
                  <a:lnTo>
                    <a:pt x="64373" y="1253886"/>
                  </a:lnTo>
                  <a:lnTo>
                    <a:pt x="96893" y="1280721"/>
                  </a:lnTo>
                  <a:lnTo>
                    <a:pt x="134213" y="1300986"/>
                  </a:lnTo>
                  <a:lnTo>
                    <a:pt x="175447" y="1313793"/>
                  </a:lnTo>
                  <a:lnTo>
                    <a:pt x="219710" y="1318260"/>
                  </a:lnTo>
                  <a:lnTo>
                    <a:pt x="1753870" y="1318260"/>
                  </a:lnTo>
                  <a:lnTo>
                    <a:pt x="1798132" y="1313793"/>
                  </a:lnTo>
                  <a:lnTo>
                    <a:pt x="1839366" y="1300986"/>
                  </a:lnTo>
                  <a:lnTo>
                    <a:pt x="1876686" y="1280721"/>
                  </a:lnTo>
                  <a:lnTo>
                    <a:pt x="1909206" y="1253886"/>
                  </a:lnTo>
                  <a:lnTo>
                    <a:pt x="1936041" y="1221366"/>
                  </a:lnTo>
                  <a:lnTo>
                    <a:pt x="1956306" y="1184046"/>
                  </a:lnTo>
                  <a:lnTo>
                    <a:pt x="1969113" y="1142812"/>
                  </a:lnTo>
                  <a:lnTo>
                    <a:pt x="1973580" y="1098550"/>
                  </a:lnTo>
                  <a:lnTo>
                    <a:pt x="1973580" y="219710"/>
                  </a:lnTo>
                  <a:lnTo>
                    <a:pt x="1969113" y="175447"/>
                  </a:lnTo>
                  <a:lnTo>
                    <a:pt x="1956306" y="134213"/>
                  </a:lnTo>
                  <a:lnTo>
                    <a:pt x="1936041" y="96893"/>
                  </a:lnTo>
                  <a:lnTo>
                    <a:pt x="1909206" y="64373"/>
                  </a:lnTo>
                  <a:lnTo>
                    <a:pt x="1876686" y="37538"/>
                  </a:lnTo>
                  <a:lnTo>
                    <a:pt x="1839366" y="17273"/>
                  </a:lnTo>
                  <a:lnTo>
                    <a:pt x="1798132" y="4466"/>
                  </a:lnTo>
                  <a:lnTo>
                    <a:pt x="17538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24683" y="3124200"/>
              <a:ext cx="1973580" cy="1318260"/>
            </a:xfrm>
            <a:custGeom>
              <a:avLst/>
              <a:gdLst/>
              <a:ahLst/>
              <a:cxnLst/>
              <a:rect l="l" t="t" r="r" b="b"/>
              <a:pathLst>
                <a:path w="1973579" h="1318260">
                  <a:moveTo>
                    <a:pt x="0" y="219710"/>
                  </a:moveTo>
                  <a:lnTo>
                    <a:pt x="4466" y="175447"/>
                  </a:lnTo>
                  <a:lnTo>
                    <a:pt x="17273" y="134213"/>
                  </a:lnTo>
                  <a:lnTo>
                    <a:pt x="37538" y="96893"/>
                  </a:lnTo>
                  <a:lnTo>
                    <a:pt x="64373" y="64373"/>
                  </a:lnTo>
                  <a:lnTo>
                    <a:pt x="96893" y="37538"/>
                  </a:lnTo>
                  <a:lnTo>
                    <a:pt x="134213" y="17273"/>
                  </a:lnTo>
                  <a:lnTo>
                    <a:pt x="175447" y="4466"/>
                  </a:lnTo>
                  <a:lnTo>
                    <a:pt x="219710" y="0"/>
                  </a:lnTo>
                  <a:lnTo>
                    <a:pt x="1753870" y="0"/>
                  </a:lnTo>
                  <a:lnTo>
                    <a:pt x="1798132" y="4466"/>
                  </a:lnTo>
                  <a:lnTo>
                    <a:pt x="1839366" y="17273"/>
                  </a:lnTo>
                  <a:lnTo>
                    <a:pt x="1876686" y="37538"/>
                  </a:lnTo>
                  <a:lnTo>
                    <a:pt x="1909206" y="64373"/>
                  </a:lnTo>
                  <a:lnTo>
                    <a:pt x="1936041" y="96893"/>
                  </a:lnTo>
                  <a:lnTo>
                    <a:pt x="1956306" y="134213"/>
                  </a:lnTo>
                  <a:lnTo>
                    <a:pt x="1969113" y="175447"/>
                  </a:lnTo>
                  <a:lnTo>
                    <a:pt x="1973580" y="219710"/>
                  </a:lnTo>
                  <a:lnTo>
                    <a:pt x="1973580" y="1098550"/>
                  </a:lnTo>
                  <a:lnTo>
                    <a:pt x="1969113" y="1142812"/>
                  </a:lnTo>
                  <a:lnTo>
                    <a:pt x="1956306" y="1184046"/>
                  </a:lnTo>
                  <a:lnTo>
                    <a:pt x="1936041" y="1221366"/>
                  </a:lnTo>
                  <a:lnTo>
                    <a:pt x="1909206" y="1253886"/>
                  </a:lnTo>
                  <a:lnTo>
                    <a:pt x="1876686" y="1280721"/>
                  </a:lnTo>
                  <a:lnTo>
                    <a:pt x="1839366" y="1300986"/>
                  </a:lnTo>
                  <a:lnTo>
                    <a:pt x="1798132" y="1313793"/>
                  </a:lnTo>
                  <a:lnTo>
                    <a:pt x="1753870" y="1318260"/>
                  </a:lnTo>
                  <a:lnTo>
                    <a:pt x="219710" y="1318260"/>
                  </a:lnTo>
                  <a:lnTo>
                    <a:pt x="175447" y="1313793"/>
                  </a:lnTo>
                  <a:lnTo>
                    <a:pt x="134213" y="1300986"/>
                  </a:lnTo>
                  <a:lnTo>
                    <a:pt x="96893" y="1280721"/>
                  </a:lnTo>
                  <a:lnTo>
                    <a:pt x="64373" y="1253886"/>
                  </a:lnTo>
                  <a:lnTo>
                    <a:pt x="37538" y="1221366"/>
                  </a:lnTo>
                  <a:lnTo>
                    <a:pt x="17273" y="1184046"/>
                  </a:lnTo>
                  <a:lnTo>
                    <a:pt x="4466" y="1142812"/>
                  </a:lnTo>
                  <a:lnTo>
                    <a:pt x="0" y="1098550"/>
                  </a:lnTo>
                  <a:lnTo>
                    <a:pt x="0" y="219710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589657" y="3305047"/>
            <a:ext cx="164528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On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donne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ensemble 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d’entiers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positifs,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on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souhaite</a:t>
            </a:r>
            <a:r>
              <a:rPr sz="12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calculer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la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moyenne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(’K’)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ces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entiers.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832603" y="3191255"/>
            <a:ext cx="4657725" cy="1329055"/>
            <a:chOff x="4832603" y="3191255"/>
            <a:chExt cx="4657725" cy="132905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38699" y="3230879"/>
              <a:ext cx="2232659" cy="11049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838699" y="3230879"/>
              <a:ext cx="2232660" cy="1104900"/>
            </a:xfrm>
            <a:custGeom>
              <a:avLst/>
              <a:gdLst/>
              <a:ahLst/>
              <a:cxnLst/>
              <a:rect l="l" t="t" r="r" b="b"/>
              <a:pathLst>
                <a:path w="2232659" h="1104900">
                  <a:moveTo>
                    <a:pt x="0" y="276225"/>
                  </a:moveTo>
                  <a:lnTo>
                    <a:pt x="34544" y="276225"/>
                  </a:lnTo>
                  <a:lnTo>
                    <a:pt x="34544" y="828675"/>
                  </a:lnTo>
                  <a:lnTo>
                    <a:pt x="0" y="828675"/>
                  </a:lnTo>
                  <a:lnTo>
                    <a:pt x="0" y="276225"/>
                  </a:lnTo>
                  <a:close/>
                </a:path>
                <a:path w="2232659" h="1104900">
                  <a:moveTo>
                    <a:pt x="69087" y="276225"/>
                  </a:moveTo>
                  <a:lnTo>
                    <a:pt x="138175" y="276225"/>
                  </a:lnTo>
                  <a:lnTo>
                    <a:pt x="138175" y="828675"/>
                  </a:lnTo>
                  <a:lnTo>
                    <a:pt x="69087" y="828675"/>
                  </a:lnTo>
                  <a:lnTo>
                    <a:pt x="69087" y="276225"/>
                  </a:lnTo>
                  <a:close/>
                </a:path>
                <a:path w="2232659" h="1104900">
                  <a:moveTo>
                    <a:pt x="172592" y="276225"/>
                  </a:moveTo>
                  <a:lnTo>
                    <a:pt x="1680209" y="276225"/>
                  </a:lnTo>
                  <a:lnTo>
                    <a:pt x="1680209" y="0"/>
                  </a:lnTo>
                  <a:lnTo>
                    <a:pt x="2232659" y="552450"/>
                  </a:lnTo>
                  <a:lnTo>
                    <a:pt x="1680209" y="1104900"/>
                  </a:lnTo>
                  <a:lnTo>
                    <a:pt x="1680209" y="828675"/>
                  </a:lnTo>
                  <a:lnTo>
                    <a:pt x="172592" y="828675"/>
                  </a:lnTo>
                  <a:lnTo>
                    <a:pt x="172592" y="276225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510271" y="3197351"/>
              <a:ext cx="1973580" cy="1316990"/>
            </a:xfrm>
            <a:custGeom>
              <a:avLst/>
              <a:gdLst/>
              <a:ahLst/>
              <a:cxnLst/>
              <a:rect l="l" t="t" r="r" b="b"/>
              <a:pathLst>
                <a:path w="1973579" h="1316989">
                  <a:moveTo>
                    <a:pt x="1754124" y="0"/>
                  </a:moveTo>
                  <a:lnTo>
                    <a:pt x="219455" y="0"/>
                  </a:lnTo>
                  <a:lnTo>
                    <a:pt x="175240" y="4460"/>
                  </a:lnTo>
                  <a:lnTo>
                    <a:pt x="134052" y="17252"/>
                  </a:lnTo>
                  <a:lnTo>
                    <a:pt x="96775" y="37491"/>
                  </a:lnTo>
                  <a:lnTo>
                    <a:pt x="64293" y="64293"/>
                  </a:lnTo>
                  <a:lnTo>
                    <a:pt x="37491" y="96775"/>
                  </a:lnTo>
                  <a:lnTo>
                    <a:pt x="17252" y="134052"/>
                  </a:lnTo>
                  <a:lnTo>
                    <a:pt x="4460" y="175240"/>
                  </a:lnTo>
                  <a:lnTo>
                    <a:pt x="0" y="219456"/>
                  </a:lnTo>
                  <a:lnTo>
                    <a:pt x="0" y="1097280"/>
                  </a:lnTo>
                  <a:lnTo>
                    <a:pt x="4460" y="1141495"/>
                  </a:lnTo>
                  <a:lnTo>
                    <a:pt x="17252" y="1182683"/>
                  </a:lnTo>
                  <a:lnTo>
                    <a:pt x="37491" y="1219960"/>
                  </a:lnTo>
                  <a:lnTo>
                    <a:pt x="64293" y="1252442"/>
                  </a:lnTo>
                  <a:lnTo>
                    <a:pt x="96775" y="1279244"/>
                  </a:lnTo>
                  <a:lnTo>
                    <a:pt x="134052" y="1299483"/>
                  </a:lnTo>
                  <a:lnTo>
                    <a:pt x="175240" y="1312275"/>
                  </a:lnTo>
                  <a:lnTo>
                    <a:pt x="219455" y="1316736"/>
                  </a:lnTo>
                  <a:lnTo>
                    <a:pt x="1754124" y="1316736"/>
                  </a:lnTo>
                  <a:lnTo>
                    <a:pt x="1798339" y="1312275"/>
                  </a:lnTo>
                  <a:lnTo>
                    <a:pt x="1839527" y="1299483"/>
                  </a:lnTo>
                  <a:lnTo>
                    <a:pt x="1876804" y="1279244"/>
                  </a:lnTo>
                  <a:lnTo>
                    <a:pt x="1909286" y="1252442"/>
                  </a:lnTo>
                  <a:lnTo>
                    <a:pt x="1936088" y="1219960"/>
                  </a:lnTo>
                  <a:lnTo>
                    <a:pt x="1956327" y="1182683"/>
                  </a:lnTo>
                  <a:lnTo>
                    <a:pt x="1969119" y="1141495"/>
                  </a:lnTo>
                  <a:lnTo>
                    <a:pt x="1973579" y="1097280"/>
                  </a:lnTo>
                  <a:lnTo>
                    <a:pt x="1973579" y="219456"/>
                  </a:lnTo>
                  <a:lnTo>
                    <a:pt x="1969119" y="175240"/>
                  </a:lnTo>
                  <a:lnTo>
                    <a:pt x="1956327" y="134052"/>
                  </a:lnTo>
                  <a:lnTo>
                    <a:pt x="1936088" y="96775"/>
                  </a:lnTo>
                  <a:lnTo>
                    <a:pt x="1909286" y="64293"/>
                  </a:lnTo>
                  <a:lnTo>
                    <a:pt x="1876804" y="37491"/>
                  </a:lnTo>
                  <a:lnTo>
                    <a:pt x="1839527" y="17252"/>
                  </a:lnTo>
                  <a:lnTo>
                    <a:pt x="1798339" y="4460"/>
                  </a:lnTo>
                  <a:lnTo>
                    <a:pt x="17541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510271" y="3197351"/>
              <a:ext cx="1973580" cy="1316990"/>
            </a:xfrm>
            <a:custGeom>
              <a:avLst/>
              <a:gdLst/>
              <a:ahLst/>
              <a:cxnLst/>
              <a:rect l="l" t="t" r="r" b="b"/>
              <a:pathLst>
                <a:path w="1973579" h="1316989">
                  <a:moveTo>
                    <a:pt x="0" y="219456"/>
                  </a:moveTo>
                  <a:lnTo>
                    <a:pt x="4460" y="175240"/>
                  </a:lnTo>
                  <a:lnTo>
                    <a:pt x="17252" y="134052"/>
                  </a:lnTo>
                  <a:lnTo>
                    <a:pt x="37491" y="96775"/>
                  </a:lnTo>
                  <a:lnTo>
                    <a:pt x="64293" y="64293"/>
                  </a:lnTo>
                  <a:lnTo>
                    <a:pt x="96775" y="37491"/>
                  </a:lnTo>
                  <a:lnTo>
                    <a:pt x="134052" y="17252"/>
                  </a:lnTo>
                  <a:lnTo>
                    <a:pt x="175240" y="4460"/>
                  </a:lnTo>
                  <a:lnTo>
                    <a:pt x="219455" y="0"/>
                  </a:lnTo>
                  <a:lnTo>
                    <a:pt x="1754124" y="0"/>
                  </a:lnTo>
                  <a:lnTo>
                    <a:pt x="1798339" y="4460"/>
                  </a:lnTo>
                  <a:lnTo>
                    <a:pt x="1839527" y="17252"/>
                  </a:lnTo>
                  <a:lnTo>
                    <a:pt x="1876804" y="37491"/>
                  </a:lnTo>
                  <a:lnTo>
                    <a:pt x="1909286" y="64293"/>
                  </a:lnTo>
                  <a:lnTo>
                    <a:pt x="1936088" y="96775"/>
                  </a:lnTo>
                  <a:lnTo>
                    <a:pt x="1956327" y="134052"/>
                  </a:lnTo>
                  <a:lnTo>
                    <a:pt x="1969119" y="175240"/>
                  </a:lnTo>
                  <a:lnTo>
                    <a:pt x="1973579" y="219456"/>
                  </a:lnTo>
                  <a:lnTo>
                    <a:pt x="1973579" y="1097280"/>
                  </a:lnTo>
                  <a:lnTo>
                    <a:pt x="1969119" y="1141495"/>
                  </a:lnTo>
                  <a:lnTo>
                    <a:pt x="1956327" y="1182683"/>
                  </a:lnTo>
                  <a:lnTo>
                    <a:pt x="1936088" y="1219960"/>
                  </a:lnTo>
                  <a:lnTo>
                    <a:pt x="1909286" y="1252442"/>
                  </a:lnTo>
                  <a:lnTo>
                    <a:pt x="1876804" y="1279244"/>
                  </a:lnTo>
                  <a:lnTo>
                    <a:pt x="1839527" y="1299483"/>
                  </a:lnTo>
                  <a:lnTo>
                    <a:pt x="1798339" y="1312275"/>
                  </a:lnTo>
                  <a:lnTo>
                    <a:pt x="1754124" y="1316736"/>
                  </a:lnTo>
                  <a:lnTo>
                    <a:pt x="219455" y="1316736"/>
                  </a:lnTo>
                  <a:lnTo>
                    <a:pt x="175240" y="1312275"/>
                  </a:lnTo>
                  <a:lnTo>
                    <a:pt x="134052" y="1299483"/>
                  </a:lnTo>
                  <a:lnTo>
                    <a:pt x="96775" y="1279244"/>
                  </a:lnTo>
                  <a:lnTo>
                    <a:pt x="64293" y="1252442"/>
                  </a:lnTo>
                  <a:lnTo>
                    <a:pt x="37491" y="1219960"/>
                  </a:lnTo>
                  <a:lnTo>
                    <a:pt x="17252" y="1182683"/>
                  </a:lnTo>
                  <a:lnTo>
                    <a:pt x="4460" y="1141495"/>
                  </a:lnTo>
                  <a:lnTo>
                    <a:pt x="0" y="1097280"/>
                  </a:lnTo>
                  <a:lnTo>
                    <a:pt x="0" y="219456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698485" y="3651884"/>
            <a:ext cx="15982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20" marR="5080" indent="-18605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Quelle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moyenne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’K’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entiers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positifs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 ?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341247" y="4903089"/>
            <a:ext cx="407098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Conseils</a:t>
            </a:r>
            <a:r>
              <a:rPr sz="1200" b="1" i="1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44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consacrer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entièrement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sz="1200" spc="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spc="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compréhension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sujet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Eviter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chercher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idées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résolution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(le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comment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faire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?)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Identifier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les données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d’entrée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résultats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attendus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4723" rIns="0" bIns="0" rtlCol="0">
            <a:spAutoFit/>
          </a:bodyPr>
          <a:lstStyle/>
          <a:p>
            <a:pPr marL="62865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130" dirty="0"/>
              <a:t> </a:t>
            </a:r>
            <a:r>
              <a:rPr sz="2000" spc="-25" dirty="0"/>
              <a:t>ANALYSER</a:t>
            </a:r>
            <a:r>
              <a:rPr sz="2000" spc="-40" dirty="0"/>
              <a:t> </a:t>
            </a:r>
            <a:r>
              <a:rPr sz="2000" dirty="0"/>
              <a:t>UN</a:t>
            </a:r>
            <a:r>
              <a:rPr sz="2000" spc="-50" dirty="0"/>
              <a:t> </a:t>
            </a:r>
            <a:r>
              <a:rPr sz="2000" spc="-10" dirty="0"/>
              <a:t>PROBLÈME</a:t>
            </a:r>
            <a:endParaRPr sz="2000"/>
          </a:p>
          <a:p>
            <a:pPr marL="6286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Définition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problème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4475" y="1695957"/>
            <a:ext cx="6760209" cy="1156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7800"/>
                </a:solidFill>
                <a:latin typeface="Calibri"/>
                <a:cs typeface="Calibri"/>
              </a:rPr>
              <a:t>Bien</a:t>
            </a:r>
            <a:r>
              <a:rPr sz="1400" b="1" spc="-10" dirty="0">
                <a:solidFill>
                  <a:srgbClr val="FF7800"/>
                </a:solidFill>
                <a:latin typeface="Calibri"/>
                <a:cs typeface="Calibri"/>
              </a:rPr>
              <a:t> comprendre</a:t>
            </a:r>
            <a:r>
              <a:rPr sz="1400" b="1" spc="-50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7800"/>
                </a:solidFill>
                <a:latin typeface="Calibri"/>
                <a:cs typeface="Calibri"/>
              </a:rPr>
              <a:t>le</a:t>
            </a:r>
            <a:r>
              <a:rPr sz="1400" b="1" spc="-5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7800"/>
                </a:solidFill>
                <a:latin typeface="Calibri"/>
                <a:cs typeface="Calibri"/>
              </a:rPr>
              <a:t>problème</a:t>
            </a:r>
            <a:r>
              <a:rPr sz="1400" b="1" spc="-50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7800"/>
                </a:solidFill>
                <a:latin typeface="Calibri"/>
                <a:cs typeface="Calibri"/>
              </a:rPr>
              <a:t>à</a:t>
            </a:r>
            <a:r>
              <a:rPr sz="1400" b="1" spc="-5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7800"/>
                </a:solidFill>
                <a:latin typeface="Calibri"/>
                <a:cs typeface="Calibri"/>
              </a:rPr>
              <a:t>résoudre</a:t>
            </a:r>
            <a:endParaRPr sz="1400">
              <a:latin typeface="Calibri"/>
              <a:cs typeface="Calibri"/>
            </a:endParaRPr>
          </a:p>
          <a:p>
            <a:pPr marL="47625">
              <a:lnSpc>
                <a:spcPct val="100000"/>
              </a:lnSpc>
              <a:spcBef>
                <a:spcPts val="1460"/>
              </a:spcBef>
            </a:pPr>
            <a:r>
              <a:rPr sz="1200" b="1" i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Données</a:t>
            </a:r>
            <a:r>
              <a:rPr sz="1200" b="1" i="1" u="sng" spc="-50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b="1" i="1" u="sng" spc="-10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d’entrée</a:t>
            </a:r>
            <a:r>
              <a:rPr sz="1200" b="1" i="1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44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Concernent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jeu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données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lequel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on souhaite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résoudre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Représente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l’ensemble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données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entrée,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partir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desquelles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on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doit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calculer puis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afficher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résultat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41247" y="4903089"/>
            <a:ext cx="51473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Conseils</a:t>
            </a:r>
            <a:r>
              <a:rPr sz="1200" b="1" i="1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44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Décrire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précisément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d'avoir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bien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tête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les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valeurs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qu'elles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peuvent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prendre.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691128" y="3261359"/>
            <a:ext cx="4526280" cy="1012190"/>
            <a:chOff x="3691128" y="3261359"/>
            <a:chExt cx="4526280" cy="101219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19344" y="3311651"/>
              <a:ext cx="876300" cy="8747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0336" y="3279647"/>
              <a:ext cx="957072" cy="95707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91128" y="3261359"/>
              <a:ext cx="1013460" cy="1011936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981069" y="4239514"/>
            <a:ext cx="440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Entrée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561838" y="4239514"/>
            <a:ext cx="737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Algorithme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66456" y="4234053"/>
            <a:ext cx="544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Résultat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4723" rIns="0" bIns="0" rtlCol="0">
            <a:spAutoFit/>
          </a:bodyPr>
          <a:lstStyle/>
          <a:p>
            <a:pPr marL="62865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130" dirty="0"/>
              <a:t> </a:t>
            </a:r>
            <a:r>
              <a:rPr sz="2000" spc="-25" dirty="0"/>
              <a:t>ANALYSER</a:t>
            </a:r>
            <a:r>
              <a:rPr sz="2000" spc="-40" dirty="0"/>
              <a:t> </a:t>
            </a:r>
            <a:r>
              <a:rPr sz="2000" dirty="0"/>
              <a:t>UN</a:t>
            </a:r>
            <a:r>
              <a:rPr sz="2000" spc="-50" dirty="0"/>
              <a:t> </a:t>
            </a:r>
            <a:r>
              <a:rPr sz="2000" spc="-10" dirty="0"/>
              <a:t>PROBLÈME</a:t>
            </a:r>
            <a:endParaRPr sz="2000"/>
          </a:p>
          <a:p>
            <a:pPr marL="6286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Définition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problème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4475" y="4266057"/>
            <a:ext cx="753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u="sng" spc="-4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sz="1200" b="1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29386" y="4731765"/>
            <a:ext cx="1986280" cy="1330960"/>
            <a:chOff x="929386" y="4731765"/>
            <a:chExt cx="1986280" cy="1330960"/>
          </a:xfrm>
        </p:grpSpPr>
        <p:sp>
          <p:nvSpPr>
            <p:cNvPr id="5" name="object 5"/>
            <p:cNvSpPr/>
            <p:nvPr/>
          </p:nvSpPr>
          <p:spPr>
            <a:xfrm>
              <a:off x="935736" y="4738115"/>
              <a:ext cx="1973580" cy="1318260"/>
            </a:xfrm>
            <a:custGeom>
              <a:avLst/>
              <a:gdLst/>
              <a:ahLst/>
              <a:cxnLst/>
              <a:rect l="l" t="t" r="r" b="b"/>
              <a:pathLst>
                <a:path w="1973580" h="1318260">
                  <a:moveTo>
                    <a:pt x="1753870" y="0"/>
                  </a:moveTo>
                  <a:lnTo>
                    <a:pt x="219709" y="0"/>
                  </a:lnTo>
                  <a:lnTo>
                    <a:pt x="175432" y="4466"/>
                  </a:lnTo>
                  <a:lnTo>
                    <a:pt x="134191" y="17273"/>
                  </a:lnTo>
                  <a:lnTo>
                    <a:pt x="96870" y="37538"/>
                  </a:lnTo>
                  <a:lnTo>
                    <a:pt x="64354" y="64373"/>
                  </a:lnTo>
                  <a:lnTo>
                    <a:pt x="37524" y="96893"/>
                  </a:lnTo>
                  <a:lnTo>
                    <a:pt x="17266" y="134213"/>
                  </a:lnTo>
                  <a:lnTo>
                    <a:pt x="4464" y="175447"/>
                  </a:lnTo>
                  <a:lnTo>
                    <a:pt x="0" y="219709"/>
                  </a:lnTo>
                  <a:lnTo>
                    <a:pt x="0" y="1098549"/>
                  </a:lnTo>
                  <a:lnTo>
                    <a:pt x="4464" y="1142827"/>
                  </a:lnTo>
                  <a:lnTo>
                    <a:pt x="17266" y="1184068"/>
                  </a:lnTo>
                  <a:lnTo>
                    <a:pt x="37524" y="1221389"/>
                  </a:lnTo>
                  <a:lnTo>
                    <a:pt x="64354" y="1253905"/>
                  </a:lnTo>
                  <a:lnTo>
                    <a:pt x="96870" y="1280735"/>
                  </a:lnTo>
                  <a:lnTo>
                    <a:pt x="134191" y="1300993"/>
                  </a:lnTo>
                  <a:lnTo>
                    <a:pt x="175432" y="1313795"/>
                  </a:lnTo>
                  <a:lnTo>
                    <a:pt x="219709" y="1318259"/>
                  </a:lnTo>
                  <a:lnTo>
                    <a:pt x="1753870" y="1318259"/>
                  </a:lnTo>
                  <a:lnTo>
                    <a:pt x="1798132" y="1313795"/>
                  </a:lnTo>
                  <a:lnTo>
                    <a:pt x="1839366" y="1300993"/>
                  </a:lnTo>
                  <a:lnTo>
                    <a:pt x="1876686" y="1280735"/>
                  </a:lnTo>
                  <a:lnTo>
                    <a:pt x="1909206" y="1253905"/>
                  </a:lnTo>
                  <a:lnTo>
                    <a:pt x="1936041" y="1221389"/>
                  </a:lnTo>
                  <a:lnTo>
                    <a:pt x="1956306" y="1184068"/>
                  </a:lnTo>
                  <a:lnTo>
                    <a:pt x="1969113" y="1142827"/>
                  </a:lnTo>
                  <a:lnTo>
                    <a:pt x="1973580" y="1098549"/>
                  </a:lnTo>
                  <a:lnTo>
                    <a:pt x="1973580" y="219709"/>
                  </a:lnTo>
                  <a:lnTo>
                    <a:pt x="1969113" y="175447"/>
                  </a:lnTo>
                  <a:lnTo>
                    <a:pt x="1956306" y="134213"/>
                  </a:lnTo>
                  <a:lnTo>
                    <a:pt x="1936041" y="96893"/>
                  </a:lnTo>
                  <a:lnTo>
                    <a:pt x="1909206" y="64373"/>
                  </a:lnTo>
                  <a:lnTo>
                    <a:pt x="1876686" y="37538"/>
                  </a:lnTo>
                  <a:lnTo>
                    <a:pt x="1839366" y="17273"/>
                  </a:lnTo>
                  <a:lnTo>
                    <a:pt x="1798132" y="4466"/>
                  </a:lnTo>
                  <a:lnTo>
                    <a:pt x="17538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35736" y="4738115"/>
              <a:ext cx="1973580" cy="1318260"/>
            </a:xfrm>
            <a:custGeom>
              <a:avLst/>
              <a:gdLst/>
              <a:ahLst/>
              <a:cxnLst/>
              <a:rect l="l" t="t" r="r" b="b"/>
              <a:pathLst>
                <a:path w="1973580" h="1318260">
                  <a:moveTo>
                    <a:pt x="0" y="219709"/>
                  </a:moveTo>
                  <a:lnTo>
                    <a:pt x="4464" y="175447"/>
                  </a:lnTo>
                  <a:lnTo>
                    <a:pt x="17266" y="134213"/>
                  </a:lnTo>
                  <a:lnTo>
                    <a:pt x="37524" y="96893"/>
                  </a:lnTo>
                  <a:lnTo>
                    <a:pt x="64354" y="64373"/>
                  </a:lnTo>
                  <a:lnTo>
                    <a:pt x="96870" y="37538"/>
                  </a:lnTo>
                  <a:lnTo>
                    <a:pt x="134191" y="17273"/>
                  </a:lnTo>
                  <a:lnTo>
                    <a:pt x="175432" y="4466"/>
                  </a:lnTo>
                  <a:lnTo>
                    <a:pt x="219709" y="0"/>
                  </a:lnTo>
                  <a:lnTo>
                    <a:pt x="1753870" y="0"/>
                  </a:lnTo>
                  <a:lnTo>
                    <a:pt x="1798132" y="4466"/>
                  </a:lnTo>
                  <a:lnTo>
                    <a:pt x="1839366" y="17273"/>
                  </a:lnTo>
                  <a:lnTo>
                    <a:pt x="1876686" y="37538"/>
                  </a:lnTo>
                  <a:lnTo>
                    <a:pt x="1909206" y="64373"/>
                  </a:lnTo>
                  <a:lnTo>
                    <a:pt x="1936041" y="96893"/>
                  </a:lnTo>
                  <a:lnTo>
                    <a:pt x="1956306" y="134213"/>
                  </a:lnTo>
                  <a:lnTo>
                    <a:pt x="1969113" y="175447"/>
                  </a:lnTo>
                  <a:lnTo>
                    <a:pt x="1973580" y="219709"/>
                  </a:lnTo>
                  <a:lnTo>
                    <a:pt x="1973580" y="1098549"/>
                  </a:lnTo>
                  <a:lnTo>
                    <a:pt x="1969113" y="1142827"/>
                  </a:lnTo>
                  <a:lnTo>
                    <a:pt x="1956306" y="1184068"/>
                  </a:lnTo>
                  <a:lnTo>
                    <a:pt x="1936041" y="1221389"/>
                  </a:lnTo>
                  <a:lnTo>
                    <a:pt x="1909206" y="1253905"/>
                  </a:lnTo>
                  <a:lnTo>
                    <a:pt x="1876686" y="1280735"/>
                  </a:lnTo>
                  <a:lnTo>
                    <a:pt x="1839366" y="1300993"/>
                  </a:lnTo>
                  <a:lnTo>
                    <a:pt x="1798132" y="1313795"/>
                  </a:lnTo>
                  <a:lnTo>
                    <a:pt x="1753870" y="1318259"/>
                  </a:lnTo>
                  <a:lnTo>
                    <a:pt x="219709" y="1318259"/>
                  </a:lnTo>
                  <a:lnTo>
                    <a:pt x="175432" y="1313795"/>
                  </a:lnTo>
                  <a:lnTo>
                    <a:pt x="134191" y="1300993"/>
                  </a:lnTo>
                  <a:lnTo>
                    <a:pt x="96870" y="1280735"/>
                  </a:lnTo>
                  <a:lnTo>
                    <a:pt x="64354" y="1253905"/>
                  </a:lnTo>
                  <a:lnTo>
                    <a:pt x="37524" y="1221389"/>
                  </a:lnTo>
                  <a:lnTo>
                    <a:pt x="17266" y="1184068"/>
                  </a:lnTo>
                  <a:lnTo>
                    <a:pt x="4464" y="1142827"/>
                  </a:lnTo>
                  <a:lnTo>
                    <a:pt x="0" y="1098549"/>
                  </a:lnTo>
                  <a:lnTo>
                    <a:pt x="0" y="219709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00429" y="4919217"/>
            <a:ext cx="16421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On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se donne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ensemble 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d’entiers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positifs,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on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souhaite</a:t>
            </a:r>
            <a:r>
              <a:rPr sz="12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calculer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la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moyenne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(’K’)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ces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entiers.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341878" y="4803394"/>
            <a:ext cx="4918710" cy="1330960"/>
            <a:chOff x="3341878" y="4803394"/>
            <a:chExt cx="4918710" cy="133096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48228" y="4844796"/>
              <a:ext cx="2232660" cy="11049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348228" y="4844796"/>
              <a:ext cx="2232660" cy="1104900"/>
            </a:xfrm>
            <a:custGeom>
              <a:avLst/>
              <a:gdLst/>
              <a:ahLst/>
              <a:cxnLst/>
              <a:rect l="l" t="t" r="r" b="b"/>
              <a:pathLst>
                <a:path w="2232660" h="1104900">
                  <a:moveTo>
                    <a:pt x="0" y="276224"/>
                  </a:moveTo>
                  <a:lnTo>
                    <a:pt x="34544" y="276224"/>
                  </a:lnTo>
                  <a:lnTo>
                    <a:pt x="34544" y="828674"/>
                  </a:lnTo>
                  <a:lnTo>
                    <a:pt x="0" y="828674"/>
                  </a:lnTo>
                  <a:lnTo>
                    <a:pt x="0" y="276224"/>
                  </a:lnTo>
                  <a:close/>
                </a:path>
                <a:path w="2232660" h="1104900">
                  <a:moveTo>
                    <a:pt x="69087" y="276224"/>
                  </a:moveTo>
                  <a:lnTo>
                    <a:pt x="138175" y="276224"/>
                  </a:lnTo>
                  <a:lnTo>
                    <a:pt x="138175" y="828674"/>
                  </a:lnTo>
                  <a:lnTo>
                    <a:pt x="69087" y="828674"/>
                  </a:lnTo>
                  <a:lnTo>
                    <a:pt x="69087" y="276224"/>
                  </a:lnTo>
                  <a:close/>
                </a:path>
                <a:path w="2232660" h="1104900">
                  <a:moveTo>
                    <a:pt x="172593" y="276224"/>
                  </a:moveTo>
                  <a:lnTo>
                    <a:pt x="1680210" y="276224"/>
                  </a:lnTo>
                  <a:lnTo>
                    <a:pt x="1680210" y="0"/>
                  </a:lnTo>
                  <a:lnTo>
                    <a:pt x="2232660" y="552449"/>
                  </a:lnTo>
                  <a:lnTo>
                    <a:pt x="1680210" y="1104899"/>
                  </a:lnTo>
                  <a:lnTo>
                    <a:pt x="1680210" y="828674"/>
                  </a:lnTo>
                  <a:lnTo>
                    <a:pt x="172593" y="828674"/>
                  </a:lnTo>
                  <a:lnTo>
                    <a:pt x="172593" y="276224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021324" y="4809744"/>
              <a:ext cx="2232660" cy="1318260"/>
            </a:xfrm>
            <a:custGeom>
              <a:avLst/>
              <a:gdLst/>
              <a:ahLst/>
              <a:cxnLst/>
              <a:rect l="l" t="t" r="r" b="b"/>
              <a:pathLst>
                <a:path w="2232659" h="1318260">
                  <a:moveTo>
                    <a:pt x="2012950" y="0"/>
                  </a:moveTo>
                  <a:lnTo>
                    <a:pt x="219710" y="0"/>
                  </a:lnTo>
                  <a:lnTo>
                    <a:pt x="175447" y="4466"/>
                  </a:lnTo>
                  <a:lnTo>
                    <a:pt x="134213" y="17273"/>
                  </a:lnTo>
                  <a:lnTo>
                    <a:pt x="96893" y="37538"/>
                  </a:lnTo>
                  <a:lnTo>
                    <a:pt x="64373" y="64373"/>
                  </a:lnTo>
                  <a:lnTo>
                    <a:pt x="37538" y="96893"/>
                  </a:lnTo>
                  <a:lnTo>
                    <a:pt x="17273" y="134213"/>
                  </a:lnTo>
                  <a:lnTo>
                    <a:pt x="4466" y="175447"/>
                  </a:lnTo>
                  <a:lnTo>
                    <a:pt x="0" y="219709"/>
                  </a:lnTo>
                  <a:lnTo>
                    <a:pt x="0" y="1098549"/>
                  </a:lnTo>
                  <a:lnTo>
                    <a:pt x="4466" y="1142827"/>
                  </a:lnTo>
                  <a:lnTo>
                    <a:pt x="17273" y="1184068"/>
                  </a:lnTo>
                  <a:lnTo>
                    <a:pt x="37538" y="1221389"/>
                  </a:lnTo>
                  <a:lnTo>
                    <a:pt x="64373" y="1253905"/>
                  </a:lnTo>
                  <a:lnTo>
                    <a:pt x="96893" y="1280735"/>
                  </a:lnTo>
                  <a:lnTo>
                    <a:pt x="134213" y="1300993"/>
                  </a:lnTo>
                  <a:lnTo>
                    <a:pt x="175447" y="1313795"/>
                  </a:lnTo>
                  <a:lnTo>
                    <a:pt x="219710" y="1318259"/>
                  </a:lnTo>
                  <a:lnTo>
                    <a:pt x="2012950" y="1318259"/>
                  </a:lnTo>
                  <a:lnTo>
                    <a:pt x="2057212" y="1313795"/>
                  </a:lnTo>
                  <a:lnTo>
                    <a:pt x="2098446" y="1300993"/>
                  </a:lnTo>
                  <a:lnTo>
                    <a:pt x="2135766" y="1280735"/>
                  </a:lnTo>
                  <a:lnTo>
                    <a:pt x="2168286" y="1253905"/>
                  </a:lnTo>
                  <a:lnTo>
                    <a:pt x="2195121" y="1221389"/>
                  </a:lnTo>
                  <a:lnTo>
                    <a:pt x="2215386" y="1184068"/>
                  </a:lnTo>
                  <a:lnTo>
                    <a:pt x="2228193" y="1142827"/>
                  </a:lnTo>
                  <a:lnTo>
                    <a:pt x="2232659" y="1098549"/>
                  </a:lnTo>
                  <a:lnTo>
                    <a:pt x="2232659" y="219709"/>
                  </a:lnTo>
                  <a:lnTo>
                    <a:pt x="2228193" y="175447"/>
                  </a:lnTo>
                  <a:lnTo>
                    <a:pt x="2215386" y="134213"/>
                  </a:lnTo>
                  <a:lnTo>
                    <a:pt x="2195121" y="96893"/>
                  </a:lnTo>
                  <a:lnTo>
                    <a:pt x="2168286" y="64373"/>
                  </a:lnTo>
                  <a:lnTo>
                    <a:pt x="2135766" y="37538"/>
                  </a:lnTo>
                  <a:lnTo>
                    <a:pt x="2098446" y="17273"/>
                  </a:lnTo>
                  <a:lnTo>
                    <a:pt x="2057212" y="4466"/>
                  </a:lnTo>
                  <a:lnTo>
                    <a:pt x="2012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021324" y="4809744"/>
              <a:ext cx="2232660" cy="1318260"/>
            </a:xfrm>
            <a:custGeom>
              <a:avLst/>
              <a:gdLst/>
              <a:ahLst/>
              <a:cxnLst/>
              <a:rect l="l" t="t" r="r" b="b"/>
              <a:pathLst>
                <a:path w="2232659" h="1318260">
                  <a:moveTo>
                    <a:pt x="0" y="219709"/>
                  </a:moveTo>
                  <a:lnTo>
                    <a:pt x="4466" y="175447"/>
                  </a:lnTo>
                  <a:lnTo>
                    <a:pt x="17273" y="134213"/>
                  </a:lnTo>
                  <a:lnTo>
                    <a:pt x="37538" y="96893"/>
                  </a:lnTo>
                  <a:lnTo>
                    <a:pt x="64373" y="64373"/>
                  </a:lnTo>
                  <a:lnTo>
                    <a:pt x="96893" y="37538"/>
                  </a:lnTo>
                  <a:lnTo>
                    <a:pt x="134213" y="17273"/>
                  </a:lnTo>
                  <a:lnTo>
                    <a:pt x="175447" y="4466"/>
                  </a:lnTo>
                  <a:lnTo>
                    <a:pt x="219710" y="0"/>
                  </a:lnTo>
                  <a:lnTo>
                    <a:pt x="2012950" y="0"/>
                  </a:lnTo>
                  <a:lnTo>
                    <a:pt x="2057212" y="4466"/>
                  </a:lnTo>
                  <a:lnTo>
                    <a:pt x="2098446" y="17273"/>
                  </a:lnTo>
                  <a:lnTo>
                    <a:pt x="2135766" y="37538"/>
                  </a:lnTo>
                  <a:lnTo>
                    <a:pt x="2168286" y="64373"/>
                  </a:lnTo>
                  <a:lnTo>
                    <a:pt x="2195121" y="96893"/>
                  </a:lnTo>
                  <a:lnTo>
                    <a:pt x="2215386" y="134213"/>
                  </a:lnTo>
                  <a:lnTo>
                    <a:pt x="2228193" y="175447"/>
                  </a:lnTo>
                  <a:lnTo>
                    <a:pt x="2232659" y="219709"/>
                  </a:lnTo>
                  <a:lnTo>
                    <a:pt x="2232659" y="1098549"/>
                  </a:lnTo>
                  <a:lnTo>
                    <a:pt x="2228193" y="1142827"/>
                  </a:lnTo>
                  <a:lnTo>
                    <a:pt x="2215386" y="1184068"/>
                  </a:lnTo>
                  <a:lnTo>
                    <a:pt x="2195121" y="1221389"/>
                  </a:lnTo>
                  <a:lnTo>
                    <a:pt x="2168286" y="1253905"/>
                  </a:lnTo>
                  <a:lnTo>
                    <a:pt x="2135766" y="1280735"/>
                  </a:lnTo>
                  <a:lnTo>
                    <a:pt x="2098446" y="1300993"/>
                  </a:lnTo>
                  <a:lnTo>
                    <a:pt x="2057212" y="1313795"/>
                  </a:lnTo>
                  <a:lnTo>
                    <a:pt x="2012950" y="1318259"/>
                  </a:lnTo>
                  <a:lnTo>
                    <a:pt x="219710" y="1318259"/>
                  </a:lnTo>
                  <a:lnTo>
                    <a:pt x="175447" y="1313795"/>
                  </a:lnTo>
                  <a:lnTo>
                    <a:pt x="134213" y="1300993"/>
                  </a:lnTo>
                  <a:lnTo>
                    <a:pt x="96893" y="1280735"/>
                  </a:lnTo>
                  <a:lnTo>
                    <a:pt x="64373" y="1253905"/>
                  </a:lnTo>
                  <a:lnTo>
                    <a:pt x="37538" y="1221389"/>
                  </a:lnTo>
                  <a:lnTo>
                    <a:pt x="17273" y="1184068"/>
                  </a:lnTo>
                  <a:lnTo>
                    <a:pt x="4466" y="1142827"/>
                  </a:lnTo>
                  <a:lnTo>
                    <a:pt x="0" y="1098549"/>
                  </a:lnTo>
                  <a:lnTo>
                    <a:pt x="0" y="219709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164707" y="4991861"/>
            <a:ext cx="567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Entrées</a:t>
            </a:r>
            <a:r>
              <a:rPr sz="1200" spc="-7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64707" y="5174741"/>
            <a:ext cx="15227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Valeur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stock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initial</a:t>
            </a:r>
            <a:endParaRPr sz="1200">
              <a:latin typeface="Calibri"/>
              <a:cs typeface="Calibri"/>
            </a:endParaRPr>
          </a:p>
          <a:p>
            <a:pPr marL="184785" marR="15875" indent="-172720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Quantité d’approvisionnement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Quantités</a:t>
            </a:r>
            <a:r>
              <a:rPr sz="1200" spc="-6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vendues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4475" y="1661540"/>
            <a:ext cx="753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u="sng" spc="-4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sz="1200" b="1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29386" y="2104389"/>
            <a:ext cx="3804920" cy="1938020"/>
            <a:chOff x="929386" y="2104389"/>
            <a:chExt cx="3804920" cy="1938020"/>
          </a:xfrm>
        </p:grpSpPr>
        <p:sp>
          <p:nvSpPr>
            <p:cNvPr id="17" name="object 17"/>
            <p:cNvSpPr/>
            <p:nvPr/>
          </p:nvSpPr>
          <p:spPr>
            <a:xfrm>
              <a:off x="935736" y="2110739"/>
              <a:ext cx="3792220" cy="1925320"/>
            </a:xfrm>
            <a:custGeom>
              <a:avLst/>
              <a:gdLst/>
              <a:ahLst/>
              <a:cxnLst/>
              <a:rect l="l" t="t" r="r" b="b"/>
              <a:pathLst>
                <a:path w="3792220" h="1925320">
                  <a:moveTo>
                    <a:pt x="3470910" y="0"/>
                  </a:moveTo>
                  <a:lnTo>
                    <a:pt x="320801" y="0"/>
                  </a:lnTo>
                  <a:lnTo>
                    <a:pt x="273395" y="3478"/>
                  </a:lnTo>
                  <a:lnTo>
                    <a:pt x="228148" y="13583"/>
                  </a:lnTo>
                  <a:lnTo>
                    <a:pt x="185558" y="29817"/>
                  </a:lnTo>
                  <a:lnTo>
                    <a:pt x="146120" y="51685"/>
                  </a:lnTo>
                  <a:lnTo>
                    <a:pt x="110330" y="78690"/>
                  </a:lnTo>
                  <a:lnTo>
                    <a:pt x="78686" y="110335"/>
                  </a:lnTo>
                  <a:lnTo>
                    <a:pt x="51682" y="146125"/>
                  </a:lnTo>
                  <a:lnTo>
                    <a:pt x="29815" y="185563"/>
                  </a:lnTo>
                  <a:lnTo>
                    <a:pt x="13582" y="228153"/>
                  </a:lnTo>
                  <a:lnTo>
                    <a:pt x="3478" y="273398"/>
                  </a:lnTo>
                  <a:lnTo>
                    <a:pt x="0" y="320801"/>
                  </a:lnTo>
                  <a:lnTo>
                    <a:pt x="0" y="1604010"/>
                  </a:lnTo>
                  <a:lnTo>
                    <a:pt x="3478" y="1651413"/>
                  </a:lnTo>
                  <a:lnTo>
                    <a:pt x="13582" y="1696658"/>
                  </a:lnTo>
                  <a:lnTo>
                    <a:pt x="29815" y="1739248"/>
                  </a:lnTo>
                  <a:lnTo>
                    <a:pt x="51682" y="1778686"/>
                  </a:lnTo>
                  <a:lnTo>
                    <a:pt x="78686" y="1814476"/>
                  </a:lnTo>
                  <a:lnTo>
                    <a:pt x="110330" y="1846121"/>
                  </a:lnTo>
                  <a:lnTo>
                    <a:pt x="146120" y="1873126"/>
                  </a:lnTo>
                  <a:lnTo>
                    <a:pt x="185558" y="1894994"/>
                  </a:lnTo>
                  <a:lnTo>
                    <a:pt x="228148" y="1911228"/>
                  </a:lnTo>
                  <a:lnTo>
                    <a:pt x="273395" y="1921333"/>
                  </a:lnTo>
                  <a:lnTo>
                    <a:pt x="320801" y="1924812"/>
                  </a:lnTo>
                  <a:lnTo>
                    <a:pt x="3470910" y="1924812"/>
                  </a:lnTo>
                  <a:lnTo>
                    <a:pt x="3518313" y="1921333"/>
                  </a:lnTo>
                  <a:lnTo>
                    <a:pt x="3563558" y="1911228"/>
                  </a:lnTo>
                  <a:lnTo>
                    <a:pt x="3606148" y="1894994"/>
                  </a:lnTo>
                  <a:lnTo>
                    <a:pt x="3645586" y="1873126"/>
                  </a:lnTo>
                  <a:lnTo>
                    <a:pt x="3681376" y="1846121"/>
                  </a:lnTo>
                  <a:lnTo>
                    <a:pt x="3713021" y="1814476"/>
                  </a:lnTo>
                  <a:lnTo>
                    <a:pt x="3740026" y="1778686"/>
                  </a:lnTo>
                  <a:lnTo>
                    <a:pt x="3761894" y="1739248"/>
                  </a:lnTo>
                  <a:lnTo>
                    <a:pt x="3778128" y="1696658"/>
                  </a:lnTo>
                  <a:lnTo>
                    <a:pt x="3788233" y="1651413"/>
                  </a:lnTo>
                  <a:lnTo>
                    <a:pt x="3791712" y="1604010"/>
                  </a:lnTo>
                  <a:lnTo>
                    <a:pt x="3791712" y="320801"/>
                  </a:lnTo>
                  <a:lnTo>
                    <a:pt x="3788233" y="273398"/>
                  </a:lnTo>
                  <a:lnTo>
                    <a:pt x="3778128" y="228153"/>
                  </a:lnTo>
                  <a:lnTo>
                    <a:pt x="3761894" y="185563"/>
                  </a:lnTo>
                  <a:lnTo>
                    <a:pt x="3740026" y="146125"/>
                  </a:lnTo>
                  <a:lnTo>
                    <a:pt x="3713021" y="110335"/>
                  </a:lnTo>
                  <a:lnTo>
                    <a:pt x="3681376" y="78690"/>
                  </a:lnTo>
                  <a:lnTo>
                    <a:pt x="3645586" y="51685"/>
                  </a:lnTo>
                  <a:lnTo>
                    <a:pt x="3606148" y="29817"/>
                  </a:lnTo>
                  <a:lnTo>
                    <a:pt x="3563558" y="13583"/>
                  </a:lnTo>
                  <a:lnTo>
                    <a:pt x="3518313" y="3478"/>
                  </a:lnTo>
                  <a:lnTo>
                    <a:pt x="34709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35736" y="2110739"/>
              <a:ext cx="3792220" cy="1925320"/>
            </a:xfrm>
            <a:custGeom>
              <a:avLst/>
              <a:gdLst/>
              <a:ahLst/>
              <a:cxnLst/>
              <a:rect l="l" t="t" r="r" b="b"/>
              <a:pathLst>
                <a:path w="3792220" h="1925320">
                  <a:moveTo>
                    <a:pt x="0" y="320801"/>
                  </a:moveTo>
                  <a:lnTo>
                    <a:pt x="3478" y="273398"/>
                  </a:lnTo>
                  <a:lnTo>
                    <a:pt x="13582" y="228153"/>
                  </a:lnTo>
                  <a:lnTo>
                    <a:pt x="29815" y="185563"/>
                  </a:lnTo>
                  <a:lnTo>
                    <a:pt x="51682" y="146125"/>
                  </a:lnTo>
                  <a:lnTo>
                    <a:pt x="78686" y="110335"/>
                  </a:lnTo>
                  <a:lnTo>
                    <a:pt x="110330" y="78690"/>
                  </a:lnTo>
                  <a:lnTo>
                    <a:pt x="146120" y="51685"/>
                  </a:lnTo>
                  <a:lnTo>
                    <a:pt x="185558" y="29817"/>
                  </a:lnTo>
                  <a:lnTo>
                    <a:pt x="228148" y="13583"/>
                  </a:lnTo>
                  <a:lnTo>
                    <a:pt x="273395" y="3478"/>
                  </a:lnTo>
                  <a:lnTo>
                    <a:pt x="320801" y="0"/>
                  </a:lnTo>
                  <a:lnTo>
                    <a:pt x="3470910" y="0"/>
                  </a:lnTo>
                  <a:lnTo>
                    <a:pt x="3518313" y="3478"/>
                  </a:lnTo>
                  <a:lnTo>
                    <a:pt x="3563558" y="13583"/>
                  </a:lnTo>
                  <a:lnTo>
                    <a:pt x="3606148" y="29817"/>
                  </a:lnTo>
                  <a:lnTo>
                    <a:pt x="3645586" y="51685"/>
                  </a:lnTo>
                  <a:lnTo>
                    <a:pt x="3681376" y="78690"/>
                  </a:lnTo>
                  <a:lnTo>
                    <a:pt x="3713021" y="110335"/>
                  </a:lnTo>
                  <a:lnTo>
                    <a:pt x="3740026" y="146125"/>
                  </a:lnTo>
                  <a:lnTo>
                    <a:pt x="3761894" y="185563"/>
                  </a:lnTo>
                  <a:lnTo>
                    <a:pt x="3778128" y="228153"/>
                  </a:lnTo>
                  <a:lnTo>
                    <a:pt x="3788233" y="273398"/>
                  </a:lnTo>
                  <a:lnTo>
                    <a:pt x="3791712" y="320801"/>
                  </a:lnTo>
                  <a:lnTo>
                    <a:pt x="3791712" y="1604010"/>
                  </a:lnTo>
                  <a:lnTo>
                    <a:pt x="3788233" y="1651413"/>
                  </a:lnTo>
                  <a:lnTo>
                    <a:pt x="3778128" y="1696658"/>
                  </a:lnTo>
                  <a:lnTo>
                    <a:pt x="3761894" y="1739248"/>
                  </a:lnTo>
                  <a:lnTo>
                    <a:pt x="3740026" y="1778686"/>
                  </a:lnTo>
                  <a:lnTo>
                    <a:pt x="3713021" y="1814476"/>
                  </a:lnTo>
                  <a:lnTo>
                    <a:pt x="3681376" y="1846121"/>
                  </a:lnTo>
                  <a:lnTo>
                    <a:pt x="3645586" y="1873126"/>
                  </a:lnTo>
                  <a:lnTo>
                    <a:pt x="3606148" y="1894994"/>
                  </a:lnTo>
                  <a:lnTo>
                    <a:pt x="3563558" y="1911228"/>
                  </a:lnTo>
                  <a:lnTo>
                    <a:pt x="3518313" y="1921333"/>
                  </a:lnTo>
                  <a:lnTo>
                    <a:pt x="3470910" y="1924812"/>
                  </a:lnTo>
                  <a:lnTo>
                    <a:pt x="320801" y="1924812"/>
                  </a:lnTo>
                  <a:lnTo>
                    <a:pt x="273395" y="1921333"/>
                  </a:lnTo>
                  <a:lnTo>
                    <a:pt x="228148" y="1911228"/>
                  </a:lnTo>
                  <a:lnTo>
                    <a:pt x="185558" y="1894994"/>
                  </a:lnTo>
                  <a:lnTo>
                    <a:pt x="146120" y="1873126"/>
                  </a:lnTo>
                  <a:lnTo>
                    <a:pt x="110330" y="1846121"/>
                  </a:lnTo>
                  <a:lnTo>
                    <a:pt x="78686" y="1814476"/>
                  </a:lnTo>
                  <a:lnTo>
                    <a:pt x="51682" y="1778686"/>
                  </a:lnTo>
                  <a:lnTo>
                    <a:pt x="29815" y="1739248"/>
                  </a:lnTo>
                  <a:lnTo>
                    <a:pt x="13582" y="1696658"/>
                  </a:lnTo>
                  <a:lnTo>
                    <a:pt x="3478" y="1651413"/>
                  </a:lnTo>
                  <a:lnTo>
                    <a:pt x="0" y="1604010"/>
                  </a:lnTo>
                  <a:lnTo>
                    <a:pt x="0" y="320801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125118" y="2503170"/>
            <a:ext cx="341502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magasin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d’électroménager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contient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380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aspirateurs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44574" y="2868625"/>
            <a:ext cx="25717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s’approvisionne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2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40</a:t>
            </a:r>
            <a:r>
              <a:rPr sz="1200" spc="26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autres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appareils</a:t>
            </a:r>
            <a:endParaRPr sz="1200">
              <a:latin typeface="Calibri"/>
              <a:cs typeface="Calibri"/>
            </a:endParaRPr>
          </a:p>
          <a:p>
            <a:pPr marL="2159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fait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3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ventes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5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aspirateurs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chacune.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50542" y="3417823"/>
            <a:ext cx="156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Quel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stock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actuel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849869" y="2412238"/>
            <a:ext cx="1986280" cy="1330960"/>
            <a:chOff x="7849869" y="2412238"/>
            <a:chExt cx="1986280" cy="1330960"/>
          </a:xfrm>
        </p:grpSpPr>
        <p:sp>
          <p:nvSpPr>
            <p:cNvPr id="23" name="object 23"/>
            <p:cNvSpPr/>
            <p:nvPr/>
          </p:nvSpPr>
          <p:spPr>
            <a:xfrm>
              <a:off x="7856219" y="2418588"/>
              <a:ext cx="1973580" cy="1318260"/>
            </a:xfrm>
            <a:custGeom>
              <a:avLst/>
              <a:gdLst/>
              <a:ahLst/>
              <a:cxnLst/>
              <a:rect l="l" t="t" r="r" b="b"/>
              <a:pathLst>
                <a:path w="1973579" h="1318260">
                  <a:moveTo>
                    <a:pt x="1753870" y="0"/>
                  </a:moveTo>
                  <a:lnTo>
                    <a:pt x="219709" y="0"/>
                  </a:lnTo>
                  <a:lnTo>
                    <a:pt x="175447" y="4466"/>
                  </a:lnTo>
                  <a:lnTo>
                    <a:pt x="134213" y="17273"/>
                  </a:lnTo>
                  <a:lnTo>
                    <a:pt x="96893" y="37538"/>
                  </a:lnTo>
                  <a:lnTo>
                    <a:pt x="64373" y="64373"/>
                  </a:lnTo>
                  <a:lnTo>
                    <a:pt x="37538" y="96893"/>
                  </a:lnTo>
                  <a:lnTo>
                    <a:pt x="17273" y="134213"/>
                  </a:lnTo>
                  <a:lnTo>
                    <a:pt x="4466" y="175447"/>
                  </a:lnTo>
                  <a:lnTo>
                    <a:pt x="0" y="219710"/>
                  </a:lnTo>
                  <a:lnTo>
                    <a:pt x="0" y="1098550"/>
                  </a:lnTo>
                  <a:lnTo>
                    <a:pt x="4466" y="1142812"/>
                  </a:lnTo>
                  <a:lnTo>
                    <a:pt x="17273" y="1184046"/>
                  </a:lnTo>
                  <a:lnTo>
                    <a:pt x="37538" y="1221366"/>
                  </a:lnTo>
                  <a:lnTo>
                    <a:pt x="64373" y="1253886"/>
                  </a:lnTo>
                  <a:lnTo>
                    <a:pt x="96893" y="1280721"/>
                  </a:lnTo>
                  <a:lnTo>
                    <a:pt x="134213" y="1300986"/>
                  </a:lnTo>
                  <a:lnTo>
                    <a:pt x="175447" y="1313793"/>
                  </a:lnTo>
                  <a:lnTo>
                    <a:pt x="219709" y="1318260"/>
                  </a:lnTo>
                  <a:lnTo>
                    <a:pt x="1753870" y="1318260"/>
                  </a:lnTo>
                  <a:lnTo>
                    <a:pt x="1798132" y="1313793"/>
                  </a:lnTo>
                  <a:lnTo>
                    <a:pt x="1839366" y="1300986"/>
                  </a:lnTo>
                  <a:lnTo>
                    <a:pt x="1876686" y="1280721"/>
                  </a:lnTo>
                  <a:lnTo>
                    <a:pt x="1909206" y="1253886"/>
                  </a:lnTo>
                  <a:lnTo>
                    <a:pt x="1936041" y="1221366"/>
                  </a:lnTo>
                  <a:lnTo>
                    <a:pt x="1956306" y="1184046"/>
                  </a:lnTo>
                  <a:lnTo>
                    <a:pt x="1969113" y="1142812"/>
                  </a:lnTo>
                  <a:lnTo>
                    <a:pt x="1973579" y="1098550"/>
                  </a:lnTo>
                  <a:lnTo>
                    <a:pt x="1973579" y="219710"/>
                  </a:lnTo>
                  <a:lnTo>
                    <a:pt x="1969113" y="175447"/>
                  </a:lnTo>
                  <a:lnTo>
                    <a:pt x="1956306" y="134213"/>
                  </a:lnTo>
                  <a:lnTo>
                    <a:pt x="1936041" y="96893"/>
                  </a:lnTo>
                  <a:lnTo>
                    <a:pt x="1909206" y="64373"/>
                  </a:lnTo>
                  <a:lnTo>
                    <a:pt x="1876686" y="37538"/>
                  </a:lnTo>
                  <a:lnTo>
                    <a:pt x="1839366" y="17273"/>
                  </a:lnTo>
                  <a:lnTo>
                    <a:pt x="1798132" y="4466"/>
                  </a:lnTo>
                  <a:lnTo>
                    <a:pt x="17538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856219" y="2418588"/>
              <a:ext cx="1973580" cy="1318260"/>
            </a:xfrm>
            <a:custGeom>
              <a:avLst/>
              <a:gdLst/>
              <a:ahLst/>
              <a:cxnLst/>
              <a:rect l="l" t="t" r="r" b="b"/>
              <a:pathLst>
                <a:path w="1973579" h="1318260">
                  <a:moveTo>
                    <a:pt x="0" y="219710"/>
                  </a:moveTo>
                  <a:lnTo>
                    <a:pt x="4466" y="175447"/>
                  </a:lnTo>
                  <a:lnTo>
                    <a:pt x="17273" y="134213"/>
                  </a:lnTo>
                  <a:lnTo>
                    <a:pt x="37538" y="96893"/>
                  </a:lnTo>
                  <a:lnTo>
                    <a:pt x="64373" y="64373"/>
                  </a:lnTo>
                  <a:lnTo>
                    <a:pt x="96893" y="37538"/>
                  </a:lnTo>
                  <a:lnTo>
                    <a:pt x="134213" y="17273"/>
                  </a:lnTo>
                  <a:lnTo>
                    <a:pt x="175447" y="4466"/>
                  </a:lnTo>
                  <a:lnTo>
                    <a:pt x="219709" y="0"/>
                  </a:lnTo>
                  <a:lnTo>
                    <a:pt x="1753870" y="0"/>
                  </a:lnTo>
                  <a:lnTo>
                    <a:pt x="1798132" y="4466"/>
                  </a:lnTo>
                  <a:lnTo>
                    <a:pt x="1839366" y="17273"/>
                  </a:lnTo>
                  <a:lnTo>
                    <a:pt x="1876686" y="37538"/>
                  </a:lnTo>
                  <a:lnTo>
                    <a:pt x="1909206" y="64373"/>
                  </a:lnTo>
                  <a:lnTo>
                    <a:pt x="1936041" y="96893"/>
                  </a:lnTo>
                  <a:lnTo>
                    <a:pt x="1956306" y="134213"/>
                  </a:lnTo>
                  <a:lnTo>
                    <a:pt x="1969113" y="175447"/>
                  </a:lnTo>
                  <a:lnTo>
                    <a:pt x="1973579" y="219710"/>
                  </a:lnTo>
                  <a:lnTo>
                    <a:pt x="1973579" y="1098550"/>
                  </a:lnTo>
                  <a:lnTo>
                    <a:pt x="1969113" y="1142812"/>
                  </a:lnTo>
                  <a:lnTo>
                    <a:pt x="1956306" y="1184046"/>
                  </a:lnTo>
                  <a:lnTo>
                    <a:pt x="1936041" y="1221366"/>
                  </a:lnTo>
                  <a:lnTo>
                    <a:pt x="1909206" y="1253886"/>
                  </a:lnTo>
                  <a:lnTo>
                    <a:pt x="1876686" y="1280721"/>
                  </a:lnTo>
                  <a:lnTo>
                    <a:pt x="1839366" y="1300986"/>
                  </a:lnTo>
                  <a:lnTo>
                    <a:pt x="1798132" y="1313793"/>
                  </a:lnTo>
                  <a:lnTo>
                    <a:pt x="1753870" y="1318260"/>
                  </a:lnTo>
                  <a:lnTo>
                    <a:pt x="219709" y="1318260"/>
                  </a:lnTo>
                  <a:lnTo>
                    <a:pt x="175447" y="1313793"/>
                  </a:lnTo>
                  <a:lnTo>
                    <a:pt x="134213" y="1300986"/>
                  </a:lnTo>
                  <a:lnTo>
                    <a:pt x="96893" y="1280721"/>
                  </a:lnTo>
                  <a:lnTo>
                    <a:pt x="64373" y="1253886"/>
                  </a:lnTo>
                  <a:lnTo>
                    <a:pt x="37538" y="1221366"/>
                  </a:lnTo>
                  <a:lnTo>
                    <a:pt x="17273" y="1184046"/>
                  </a:lnTo>
                  <a:lnTo>
                    <a:pt x="4466" y="1142812"/>
                  </a:lnTo>
                  <a:lnTo>
                    <a:pt x="0" y="1098550"/>
                  </a:lnTo>
                  <a:lnTo>
                    <a:pt x="0" y="219710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999856" y="2782315"/>
            <a:ext cx="567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Entrées</a:t>
            </a:r>
            <a:r>
              <a:rPr sz="1200" spc="-7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99856" y="2965196"/>
            <a:ext cx="1574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nombre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entiers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entiers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positifs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169408" y="2517648"/>
            <a:ext cx="2245360" cy="1118870"/>
            <a:chOff x="5169408" y="2517648"/>
            <a:chExt cx="2245360" cy="1118870"/>
          </a:xfrm>
        </p:grpSpPr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75504" y="2523744"/>
              <a:ext cx="2232660" cy="110642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175504" y="2523744"/>
              <a:ext cx="2232660" cy="1106805"/>
            </a:xfrm>
            <a:custGeom>
              <a:avLst/>
              <a:gdLst/>
              <a:ahLst/>
              <a:cxnLst/>
              <a:rect l="l" t="t" r="r" b="b"/>
              <a:pathLst>
                <a:path w="2232659" h="1106804">
                  <a:moveTo>
                    <a:pt x="0" y="276605"/>
                  </a:moveTo>
                  <a:lnTo>
                    <a:pt x="34544" y="276605"/>
                  </a:lnTo>
                  <a:lnTo>
                    <a:pt x="34544" y="829817"/>
                  </a:lnTo>
                  <a:lnTo>
                    <a:pt x="0" y="829817"/>
                  </a:lnTo>
                  <a:lnTo>
                    <a:pt x="0" y="276605"/>
                  </a:lnTo>
                  <a:close/>
                </a:path>
                <a:path w="2232659" h="1106804">
                  <a:moveTo>
                    <a:pt x="69087" y="276605"/>
                  </a:moveTo>
                  <a:lnTo>
                    <a:pt x="138303" y="276605"/>
                  </a:lnTo>
                  <a:lnTo>
                    <a:pt x="138303" y="829817"/>
                  </a:lnTo>
                  <a:lnTo>
                    <a:pt x="69087" y="829817"/>
                  </a:lnTo>
                  <a:lnTo>
                    <a:pt x="69087" y="276605"/>
                  </a:lnTo>
                  <a:close/>
                </a:path>
                <a:path w="2232659" h="1106804">
                  <a:moveTo>
                    <a:pt x="172847" y="276605"/>
                  </a:moveTo>
                  <a:lnTo>
                    <a:pt x="1679448" y="276605"/>
                  </a:lnTo>
                  <a:lnTo>
                    <a:pt x="1679448" y="0"/>
                  </a:lnTo>
                  <a:lnTo>
                    <a:pt x="2232660" y="553211"/>
                  </a:lnTo>
                  <a:lnTo>
                    <a:pt x="1679448" y="1106423"/>
                  </a:lnTo>
                  <a:lnTo>
                    <a:pt x="1679448" y="829817"/>
                  </a:lnTo>
                  <a:lnTo>
                    <a:pt x="172847" y="829817"/>
                  </a:lnTo>
                  <a:lnTo>
                    <a:pt x="172847" y="276605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31" name="object 3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4723" rIns="0" bIns="0" rtlCol="0">
            <a:spAutoFit/>
          </a:bodyPr>
          <a:lstStyle/>
          <a:p>
            <a:pPr marL="62865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130" dirty="0"/>
              <a:t> </a:t>
            </a:r>
            <a:r>
              <a:rPr sz="2000" spc="-25" dirty="0"/>
              <a:t>ANALYSER</a:t>
            </a:r>
            <a:r>
              <a:rPr sz="2000" spc="-40" dirty="0"/>
              <a:t> </a:t>
            </a:r>
            <a:r>
              <a:rPr sz="2000" dirty="0"/>
              <a:t>UN</a:t>
            </a:r>
            <a:r>
              <a:rPr sz="2000" spc="-50" dirty="0"/>
              <a:t> </a:t>
            </a:r>
            <a:r>
              <a:rPr sz="2000" spc="-10" dirty="0"/>
              <a:t>PROBLÈME</a:t>
            </a:r>
            <a:endParaRPr sz="2000"/>
          </a:p>
          <a:p>
            <a:pPr marL="6286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Définition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problème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4475" y="1695957"/>
            <a:ext cx="6380480" cy="9734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912B"/>
                </a:solidFill>
                <a:latin typeface="Calibri"/>
                <a:cs typeface="Calibri"/>
              </a:rPr>
              <a:t>Bien</a:t>
            </a:r>
            <a:r>
              <a:rPr sz="14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912B"/>
                </a:solidFill>
                <a:latin typeface="Calibri"/>
                <a:cs typeface="Calibri"/>
              </a:rPr>
              <a:t>comprendre</a:t>
            </a:r>
            <a:r>
              <a:rPr sz="14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912B"/>
                </a:solidFill>
                <a:latin typeface="Calibri"/>
                <a:cs typeface="Calibri"/>
              </a:rPr>
              <a:t>le</a:t>
            </a:r>
            <a:r>
              <a:rPr sz="1400" b="1" spc="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912B"/>
                </a:solidFill>
                <a:latin typeface="Calibri"/>
                <a:cs typeface="Calibri"/>
              </a:rPr>
              <a:t>problème</a:t>
            </a:r>
            <a:r>
              <a:rPr sz="14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912B"/>
                </a:solidFill>
                <a:latin typeface="Calibri"/>
                <a:cs typeface="Calibri"/>
              </a:rPr>
              <a:t>à</a:t>
            </a:r>
            <a:r>
              <a:rPr sz="1400" b="1" spc="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912B"/>
                </a:solidFill>
                <a:latin typeface="Calibri"/>
                <a:cs typeface="Calibri"/>
              </a:rPr>
              <a:t>résoudre</a:t>
            </a:r>
            <a:r>
              <a:rPr sz="14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spc="-50" dirty="0">
                <a:solidFill>
                  <a:srgbClr val="FF912B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6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résultats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sorties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47625">
              <a:lnSpc>
                <a:spcPct val="100000"/>
              </a:lnSpc>
              <a:spcBef>
                <a:spcPts val="144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Ils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correspondent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 ce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l'on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demande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calculer ou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déterminer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pouvoir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obtenir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résultat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691128" y="3261359"/>
            <a:ext cx="4526280" cy="1012190"/>
            <a:chOff x="3691128" y="3261359"/>
            <a:chExt cx="4526280" cy="10121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19344" y="3311651"/>
              <a:ext cx="876300" cy="8747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0336" y="3279647"/>
              <a:ext cx="957072" cy="95707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91128" y="3261359"/>
              <a:ext cx="1013460" cy="101193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981069" y="4239514"/>
            <a:ext cx="440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Entrée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561838" y="4239514"/>
            <a:ext cx="737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Algorithme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66456" y="4234053"/>
            <a:ext cx="544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Résultat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4723" rIns="0" bIns="0" rtlCol="0">
            <a:spAutoFit/>
          </a:bodyPr>
          <a:lstStyle/>
          <a:p>
            <a:pPr marL="62865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130" dirty="0"/>
              <a:t> </a:t>
            </a:r>
            <a:r>
              <a:rPr sz="2000" spc="-25" dirty="0"/>
              <a:t>ANALYSER</a:t>
            </a:r>
            <a:r>
              <a:rPr sz="2000" spc="-40" dirty="0"/>
              <a:t> </a:t>
            </a:r>
            <a:r>
              <a:rPr sz="2000" dirty="0"/>
              <a:t>UN</a:t>
            </a:r>
            <a:r>
              <a:rPr sz="2000" spc="-50" dirty="0"/>
              <a:t> </a:t>
            </a:r>
            <a:r>
              <a:rPr sz="2000" spc="-10" dirty="0"/>
              <a:t>PROBLÈME</a:t>
            </a:r>
            <a:endParaRPr sz="2000"/>
          </a:p>
          <a:p>
            <a:pPr marL="6286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Définition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problème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4475" y="4266057"/>
            <a:ext cx="753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u="sng" spc="-4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sz="1200" b="1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4475" y="1661540"/>
            <a:ext cx="753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u="sng" spc="-4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sz="1200" b="1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29386" y="4731765"/>
            <a:ext cx="1986280" cy="1330960"/>
            <a:chOff x="929386" y="4731765"/>
            <a:chExt cx="1986280" cy="1330960"/>
          </a:xfrm>
        </p:grpSpPr>
        <p:sp>
          <p:nvSpPr>
            <p:cNvPr id="6" name="object 6"/>
            <p:cNvSpPr/>
            <p:nvPr/>
          </p:nvSpPr>
          <p:spPr>
            <a:xfrm>
              <a:off x="935736" y="4738115"/>
              <a:ext cx="1973580" cy="1318260"/>
            </a:xfrm>
            <a:custGeom>
              <a:avLst/>
              <a:gdLst/>
              <a:ahLst/>
              <a:cxnLst/>
              <a:rect l="l" t="t" r="r" b="b"/>
              <a:pathLst>
                <a:path w="1973580" h="1318260">
                  <a:moveTo>
                    <a:pt x="1753870" y="0"/>
                  </a:moveTo>
                  <a:lnTo>
                    <a:pt x="219709" y="0"/>
                  </a:lnTo>
                  <a:lnTo>
                    <a:pt x="175432" y="4466"/>
                  </a:lnTo>
                  <a:lnTo>
                    <a:pt x="134191" y="17273"/>
                  </a:lnTo>
                  <a:lnTo>
                    <a:pt x="96870" y="37538"/>
                  </a:lnTo>
                  <a:lnTo>
                    <a:pt x="64354" y="64373"/>
                  </a:lnTo>
                  <a:lnTo>
                    <a:pt x="37524" y="96893"/>
                  </a:lnTo>
                  <a:lnTo>
                    <a:pt x="17266" y="134213"/>
                  </a:lnTo>
                  <a:lnTo>
                    <a:pt x="4464" y="175447"/>
                  </a:lnTo>
                  <a:lnTo>
                    <a:pt x="0" y="219709"/>
                  </a:lnTo>
                  <a:lnTo>
                    <a:pt x="0" y="1098549"/>
                  </a:lnTo>
                  <a:lnTo>
                    <a:pt x="4464" y="1142827"/>
                  </a:lnTo>
                  <a:lnTo>
                    <a:pt x="17266" y="1184068"/>
                  </a:lnTo>
                  <a:lnTo>
                    <a:pt x="37524" y="1221389"/>
                  </a:lnTo>
                  <a:lnTo>
                    <a:pt x="64354" y="1253905"/>
                  </a:lnTo>
                  <a:lnTo>
                    <a:pt x="96870" y="1280735"/>
                  </a:lnTo>
                  <a:lnTo>
                    <a:pt x="134191" y="1300993"/>
                  </a:lnTo>
                  <a:lnTo>
                    <a:pt x="175432" y="1313795"/>
                  </a:lnTo>
                  <a:lnTo>
                    <a:pt x="219709" y="1318259"/>
                  </a:lnTo>
                  <a:lnTo>
                    <a:pt x="1753870" y="1318259"/>
                  </a:lnTo>
                  <a:lnTo>
                    <a:pt x="1798132" y="1313795"/>
                  </a:lnTo>
                  <a:lnTo>
                    <a:pt x="1839366" y="1300993"/>
                  </a:lnTo>
                  <a:lnTo>
                    <a:pt x="1876686" y="1280735"/>
                  </a:lnTo>
                  <a:lnTo>
                    <a:pt x="1909206" y="1253905"/>
                  </a:lnTo>
                  <a:lnTo>
                    <a:pt x="1936041" y="1221389"/>
                  </a:lnTo>
                  <a:lnTo>
                    <a:pt x="1956306" y="1184068"/>
                  </a:lnTo>
                  <a:lnTo>
                    <a:pt x="1969113" y="1142827"/>
                  </a:lnTo>
                  <a:lnTo>
                    <a:pt x="1973580" y="1098549"/>
                  </a:lnTo>
                  <a:lnTo>
                    <a:pt x="1973580" y="219709"/>
                  </a:lnTo>
                  <a:lnTo>
                    <a:pt x="1969113" y="175447"/>
                  </a:lnTo>
                  <a:lnTo>
                    <a:pt x="1956306" y="134213"/>
                  </a:lnTo>
                  <a:lnTo>
                    <a:pt x="1936041" y="96893"/>
                  </a:lnTo>
                  <a:lnTo>
                    <a:pt x="1909206" y="64373"/>
                  </a:lnTo>
                  <a:lnTo>
                    <a:pt x="1876686" y="37538"/>
                  </a:lnTo>
                  <a:lnTo>
                    <a:pt x="1839366" y="17273"/>
                  </a:lnTo>
                  <a:lnTo>
                    <a:pt x="1798132" y="4466"/>
                  </a:lnTo>
                  <a:lnTo>
                    <a:pt x="17538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35736" y="4738115"/>
              <a:ext cx="1973580" cy="1318260"/>
            </a:xfrm>
            <a:custGeom>
              <a:avLst/>
              <a:gdLst/>
              <a:ahLst/>
              <a:cxnLst/>
              <a:rect l="l" t="t" r="r" b="b"/>
              <a:pathLst>
                <a:path w="1973580" h="1318260">
                  <a:moveTo>
                    <a:pt x="0" y="219709"/>
                  </a:moveTo>
                  <a:lnTo>
                    <a:pt x="4464" y="175447"/>
                  </a:lnTo>
                  <a:lnTo>
                    <a:pt x="17266" y="134213"/>
                  </a:lnTo>
                  <a:lnTo>
                    <a:pt x="37524" y="96893"/>
                  </a:lnTo>
                  <a:lnTo>
                    <a:pt x="64354" y="64373"/>
                  </a:lnTo>
                  <a:lnTo>
                    <a:pt x="96870" y="37538"/>
                  </a:lnTo>
                  <a:lnTo>
                    <a:pt x="134191" y="17273"/>
                  </a:lnTo>
                  <a:lnTo>
                    <a:pt x="175432" y="4466"/>
                  </a:lnTo>
                  <a:lnTo>
                    <a:pt x="219709" y="0"/>
                  </a:lnTo>
                  <a:lnTo>
                    <a:pt x="1753870" y="0"/>
                  </a:lnTo>
                  <a:lnTo>
                    <a:pt x="1798132" y="4466"/>
                  </a:lnTo>
                  <a:lnTo>
                    <a:pt x="1839366" y="17273"/>
                  </a:lnTo>
                  <a:lnTo>
                    <a:pt x="1876686" y="37538"/>
                  </a:lnTo>
                  <a:lnTo>
                    <a:pt x="1909206" y="64373"/>
                  </a:lnTo>
                  <a:lnTo>
                    <a:pt x="1936041" y="96893"/>
                  </a:lnTo>
                  <a:lnTo>
                    <a:pt x="1956306" y="134213"/>
                  </a:lnTo>
                  <a:lnTo>
                    <a:pt x="1969113" y="175447"/>
                  </a:lnTo>
                  <a:lnTo>
                    <a:pt x="1973580" y="219709"/>
                  </a:lnTo>
                  <a:lnTo>
                    <a:pt x="1973580" y="1098549"/>
                  </a:lnTo>
                  <a:lnTo>
                    <a:pt x="1969113" y="1142827"/>
                  </a:lnTo>
                  <a:lnTo>
                    <a:pt x="1956306" y="1184068"/>
                  </a:lnTo>
                  <a:lnTo>
                    <a:pt x="1936041" y="1221389"/>
                  </a:lnTo>
                  <a:lnTo>
                    <a:pt x="1909206" y="1253905"/>
                  </a:lnTo>
                  <a:lnTo>
                    <a:pt x="1876686" y="1280735"/>
                  </a:lnTo>
                  <a:lnTo>
                    <a:pt x="1839366" y="1300993"/>
                  </a:lnTo>
                  <a:lnTo>
                    <a:pt x="1798132" y="1313795"/>
                  </a:lnTo>
                  <a:lnTo>
                    <a:pt x="1753870" y="1318259"/>
                  </a:lnTo>
                  <a:lnTo>
                    <a:pt x="219709" y="1318259"/>
                  </a:lnTo>
                  <a:lnTo>
                    <a:pt x="175432" y="1313795"/>
                  </a:lnTo>
                  <a:lnTo>
                    <a:pt x="134191" y="1300993"/>
                  </a:lnTo>
                  <a:lnTo>
                    <a:pt x="96870" y="1280735"/>
                  </a:lnTo>
                  <a:lnTo>
                    <a:pt x="64354" y="1253905"/>
                  </a:lnTo>
                  <a:lnTo>
                    <a:pt x="37524" y="1221389"/>
                  </a:lnTo>
                  <a:lnTo>
                    <a:pt x="17266" y="1184068"/>
                  </a:lnTo>
                  <a:lnTo>
                    <a:pt x="4464" y="1142827"/>
                  </a:lnTo>
                  <a:lnTo>
                    <a:pt x="0" y="1098549"/>
                  </a:lnTo>
                  <a:lnTo>
                    <a:pt x="0" y="219709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30604" y="5193538"/>
            <a:ext cx="15849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734" marR="5080" indent="-40767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Réception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 ‘N’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valeurs numériques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110229" y="4731765"/>
            <a:ext cx="4056379" cy="1330960"/>
            <a:chOff x="3110229" y="4731765"/>
            <a:chExt cx="4056379" cy="133096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16579" y="4844795"/>
              <a:ext cx="1603247" cy="11049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116579" y="4844795"/>
              <a:ext cx="1603375" cy="1104900"/>
            </a:xfrm>
            <a:custGeom>
              <a:avLst/>
              <a:gdLst/>
              <a:ahLst/>
              <a:cxnLst/>
              <a:rect l="l" t="t" r="r" b="b"/>
              <a:pathLst>
                <a:path w="1603375" h="1104900">
                  <a:moveTo>
                    <a:pt x="0" y="276224"/>
                  </a:moveTo>
                  <a:lnTo>
                    <a:pt x="34543" y="276224"/>
                  </a:lnTo>
                  <a:lnTo>
                    <a:pt x="34543" y="828674"/>
                  </a:lnTo>
                  <a:lnTo>
                    <a:pt x="0" y="828674"/>
                  </a:lnTo>
                  <a:lnTo>
                    <a:pt x="0" y="276224"/>
                  </a:lnTo>
                  <a:close/>
                </a:path>
                <a:path w="1603375" h="1104900">
                  <a:moveTo>
                    <a:pt x="69087" y="276224"/>
                  </a:moveTo>
                  <a:lnTo>
                    <a:pt x="138048" y="276224"/>
                  </a:lnTo>
                  <a:lnTo>
                    <a:pt x="138048" y="828674"/>
                  </a:lnTo>
                  <a:lnTo>
                    <a:pt x="69087" y="828674"/>
                  </a:lnTo>
                  <a:lnTo>
                    <a:pt x="69087" y="276224"/>
                  </a:lnTo>
                  <a:close/>
                </a:path>
                <a:path w="1603375" h="1104900">
                  <a:moveTo>
                    <a:pt x="172593" y="276224"/>
                  </a:moveTo>
                  <a:lnTo>
                    <a:pt x="1050797" y="276224"/>
                  </a:lnTo>
                  <a:lnTo>
                    <a:pt x="1050797" y="0"/>
                  </a:lnTo>
                  <a:lnTo>
                    <a:pt x="1603247" y="552449"/>
                  </a:lnTo>
                  <a:lnTo>
                    <a:pt x="1050797" y="1104899"/>
                  </a:lnTo>
                  <a:lnTo>
                    <a:pt x="1050797" y="828674"/>
                  </a:lnTo>
                  <a:lnTo>
                    <a:pt x="172593" y="828674"/>
                  </a:lnTo>
                  <a:lnTo>
                    <a:pt x="172593" y="276224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927091" y="4738115"/>
              <a:ext cx="2232660" cy="1318260"/>
            </a:xfrm>
            <a:custGeom>
              <a:avLst/>
              <a:gdLst/>
              <a:ahLst/>
              <a:cxnLst/>
              <a:rect l="l" t="t" r="r" b="b"/>
              <a:pathLst>
                <a:path w="2232659" h="1318260">
                  <a:moveTo>
                    <a:pt x="2012950" y="0"/>
                  </a:moveTo>
                  <a:lnTo>
                    <a:pt x="219710" y="0"/>
                  </a:lnTo>
                  <a:lnTo>
                    <a:pt x="175447" y="4466"/>
                  </a:lnTo>
                  <a:lnTo>
                    <a:pt x="134213" y="17273"/>
                  </a:lnTo>
                  <a:lnTo>
                    <a:pt x="96893" y="37538"/>
                  </a:lnTo>
                  <a:lnTo>
                    <a:pt x="64373" y="64373"/>
                  </a:lnTo>
                  <a:lnTo>
                    <a:pt x="37538" y="96893"/>
                  </a:lnTo>
                  <a:lnTo>
                    <a:pt x="17273" y="134213"/>
                  </a:lnTo>
                  <a:lnTo>
                    <a:pt x="4466" y="175447"/>
                  </a:lnTo>
                  <a:lnTo>
                    <a:pt x="0" y="219709"/>
                  </a:lnTo>
                  <a:lnTo>
                    <a:pt x="0" y="1098549"/>
                  </a:lnTo>
                  <a:lnTo>
                    <a:pt x="4466" y="1142827"/>
                  </a:lnTo>
                  <a:lnTo>
                    <a:pt x="17273" y="1184068"/>
                  </a:lnTo>
                  <a:lnTo>
                    <a:pt x="37538" y="1221389"/>
                  </a:lnTo>
                  <a:lnTo>
                    <a:pt x="64373" y="1253905"/>
                  </a:lnTo>
                  <a:lnTo>
                    <a:pt x="96893" y="1280735"/>
                  </a:lnTo>
                  <a:lnTo>
                    <a:pt x="134213" y="1300993"/>
                  </a:lnTo>
                  <a:lnTo>
                    <a:pt x="175447" y="1313795"/>
                  </a:lnTo>
                  <a:lnTo>
                    <a:pt x="219710" y="1318259"/>
                  </a:lnTo>
                  <a:lnTo>
                    <a:pt x="2012950" y="1318259"/>
                  </a:lnTo>
                  <a:lnTo>
                    <a:pt x="2057212" y="1313795"/>
                  </a:lnTo>
                  <a:lnTo>
                    <a:pt x="2098446" y="1300993"/>
                  </a:lnTo>
                  <a:lnTo>
                    <a:pt x="2135766" y="1280735"/>
                  </a:lnTo>
                  <a:lnTo>
                    <a:pt x="2168286" y="1253905"/>
                  </a:lnTo>
                  <a:lnTo>
                    <a:pt x="2195121" y="1221389"/>
                  </a:lnTo>
                  <a:lnTo>
                    <a:pt x="2215386" y="1184068"/>
                  </a:lnTo>
                  <a:lnTo>
                    <a:pt x="2228193" y="1142827"/>
                  </a:lnTo>
                  <a:lnTo>
                    <a:pt x="2232660" y="1098549"/>
                  </a:lnTo>
                  <a:lnTo>
                    <a:pt x="2232660" y="219709"/>
                  </a:lnTo>
                  <a:lnTo>
                    <a:pt x="2228193" y="175447"/>
                  </a:lnTo>
                  <a:lnTo>
                    <a:pt x="2215386" y="134213"/>
                  </a:lnTo>
                  <a:lnTo>
                    <a:pt x="2195121" y="96893"/>
                  </a:lnTo>
                  <a:lnTo>
                    <a:pt x="2168286" y="64373"/>
                  </a:lnTo>
                  <a:lnTo>
                    <a:pt x="2135766" y="37538"/>
                  </a:lnTo>
                  <a:lnTo>
                    <a:pt x="2098446" y="17273"/>
                  </a:lnTo>
                  <a:lnTo>
                    <a:pt x="2057212" y="4466"/>
                  </a:lnTo>
                  <a:lnTo>
                    <a:pt x="2012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27091" y="4738115"/>
              <a:ext cx="2232660" cy="1318260"/>
            </a:xfrm>
            <a:custGeom>
              <a:avLst/>
              <a:gdLst/>
              <a:ahLst/>
              <a:cxnLst/>
              <a:rect l="l" t="t" r="r" b="b"/>
              <a:pathLst>
                <a:path w="2232659" h="1318260">
                  <a:moveTo>
                    <a:pt x="0" y="219709"/>
                  </a:moveTo>
                  <a:lnTo>
                    <a:pt x="4466" y="175447"/>
                  </a:lnTo>
                  <a:lnTo>
                    <a:pt x="17273" y="134213"/>
                  </a:lnTo>
                  <a:lnTo>
                    <a:pt x="37538" y="96893"/>
                  </a:lnTo>
                  <a:lnTo>
                    <a:pt x="64373" y="64373"/>
                  </a:lnTo>
                  <a:lnTo>
                    <a:pt x="96893" y="37538"/>
                  </a:lnTo>
                  <a:lnTo>
                    <a:pt x="134213" y="17273"/>
                  </a:lnTo>
                  <a:lnTo>
                    <a:pt x="175447" y="4466"/>
                  </a:lnTo>
                  <a:lnTo>
                    <a:pt x="219710" y="0"/>
                  </a:lnTo>
                  <a:lnTo>
                    <a:pt x="2012950" y="0"/>
                  </a:lnTo>
                  <a:lnTo>
                    <a:pt x="2057212" y="4466"/>
                  </a:lnTo>
                  <a:lnTo>
                    <a:pt x="2098446" y="17273"/>
                  </a:lnTo>
                  <a:lnTo>
                    <a:pt x="2135766" y="37538"/>
                  </a:lnTo>
                  <a:lnTo>
                    <a:pt x="2168286" y="64373"/>
                  </a:lnTo>
                  <a:lnTo>
                    <a:pt x="2195121" y="96893"/>
                  </a:lnTo>
                  <a:lnTo>
                    <a:pt x="2215386" y="134213"/>
                  </a:lnTo>
                  <a:lnTo>
                    <a:pt x="2228193" y="175447"/>
                  </a:lnTo>
                  <a:lnTo>
                    <a:pt x="2232660" y="219709"/>
                  </a:lnTo>
                  <a:lnTo>
                    <a:pt x="2232660" y="1098549"/>
                  </a:lnTo>
                  <a:lnTo>
                    <a:pt x="2228193" y="1142827"/>
                  </a:lnTo>
                  <a:lnTo>
                    <a:pt x="2215386" y="1184068"/>
                  </a:lnTo>
                  <a:lnTo>
                    <a:pt x="2195121" y="1221389"/>
                  </a:lnTo>
                  <a:lnTo>
                    <a:pt x="2168286" y="1253905"/>
                  </a:lnTo>
                  <a:lnTo>
                    <a:pt x="2135766" y="1280735"/>
                  </a:lnTo>
                  <a:lnTo>
                    <a:pt x="2098446" y="1300993"/>
                  </a:lnTo>
                  <a:lnTo>
                    <a:pt x="2057212" y="1313795"/>
                  </a:lnTo>
                  <a:lnTo>
                    <a:pt x="2012950" y="1318259"/>
                  </a:lnTo>
                  <a:lnTo>
                    <a:pt x="219710" y="1318259"/>
                  </a:lnTo>
                  <a:lnTo>
                    <a:pt x="175447" y="1313795"/>
                  </a:lnTo>
                  <a:lnTo>
                    <a:pt x="134213" y="1300993"/>
                  </a:lnTo>
                  <a:lnTo>
                    <a:pt x="96893" y="1280735"/>
                  </a:lnTo>
                  <a:lnTo>
                    <a:pt x="64373" y="1253905"/>
                  </a:lnTo>
                  <a:lnTo>
                    <a:pt x="37538" y="1221389"/>
                  </a:lnTo>
                  <a:lnTo>
                    <a:pt x="17273" y="1184068"/>
                  </a:lnTo>
                  <a:lnTo>
                    <a:pt x="4466" y="1142827"/>
                  </a:lnTo>
                  <a:lnTo>
                    <a:pt x="0" y="1098549"/>
                  </a:lnTo>
                  <a:lnTo>
                    <a:pt x="0" y="219709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071109" y="5102097"/>
            <a:ext cx="17919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6385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Somme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‘N’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valeurs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Division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somme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‘N’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171178" y="4739385"/>
            <a:ext cx="2245360" cy="1330960"/>
            <a:chOff x="9171178" y="4739385"/>
            <a:chExt cx="2245360" cy="1330960"/>
          </a:xfrm>
        </p:grpSpPr>
        <p:sp>
          <p:nvSpPr>
            <p:cNvPr id="16" name="object 16"/>
            <p:cNvSpPr/>
            <p:nvPr/>
          </p:nvSpPr>
          <p:spPr>
            <a:xfrm>
              <a:off x="9177528" y="4745735"/>
              <a:ext cx="2232660" cy="1318260"/>
            </a:xfrm>
            <a:custGeom>
              <a:avLst/>
              <a:gdLst/>
              <a:ahLst/>
              <a:cxnLst/>
              <a:rect l="l" t="t" r="r" b="b"/>
              <a:pathLst>
                <a:path w="2232659" h="1318260">
                  <a:moveTo>
                    <a:pt x="2012950" y="0"/>
                  </a:moveTo>
                  <a:lnTo>
                    <a:pt x="219710" y="0"/>
                  </a:lnTo>
                  <a:lnTo>
                    <a:pt x="175447" y="4466"/>
                  </a:lnTo>
                  <a:lnTo>
                    <a:pt x="134213" y="17273"/>
                  </a:lnTo>
                  <a:lnTo>
                    <a:pt x="96893" y="37538"/>
                  </a:lnTo>
                  <a:lnTo>
                    <a:pt x="64373" y="64373"/>
                  </a:lnTo>
                  <a:lnTo>
                    <a:pt x="37538" y="96893"/>
                  </a:lnTo>
                  <a:lnTo>
                    <a:pt x="17273" y="134213"/>
                  </a:lnTo>
                  <a:lnTo>
                    <a:pt x="4466" y="175447"/>
                  </a:lnTo>
                  <a:lnTo>
                    <a:pt x="0" y="219709"/>
                  </a:lnTo>
                  <a:lnTo>
                    <a:pt x="0" y="1098550"/>
                  </a:lnTo>
                  <a:lnTo>
                    <a:pt x="4466" y="1142827"/>
                  </a:lnTo>
                  <a:lnTo>
                    <a:pt x="17273" y="1184068"/>
                  </a:lnTo>
                  <a:lnTo>
                    <a:pt x="37538" y="1221389"/>
                  </a:lnTo>
                  <a:lnTo>
                    <a:pt x="64373" y="1253905"/>
                  </a:lnTo>
                  <a:lnTo>
                    <a:pt x="96893" y="1280735"/>
                  </a:lnTo>
                  <a:lnTo>
                    <a:pt x="134213" y="1300993"/>
                  </a:lnTo>
                  <a:lnTo>
                    <a:pt x="175447" y="1313795"/>
                  </a:lnTo>
                  <a:lnTo>
                    <a:pt x="219710" y="1318259"/>
                  </a:lnTo>
                  <a:lnTo>
                    <a:pt x="2012950" y="1318259"/>
                  </a:lnTo>
                  <a:lnTo>
                    <a:pt x="2057212" y="1313795"/>
                  </a:lnTo>
                  <a:lnTo>
                    <a:pt x="2098446" y="1300993"/>
                  </a:lnTo>
                  <a:lnTo>
                    <a:pt x="2135766" y="1280735"/>
                  </a:lnTo>
                  <a:lnTo>
                    <a:pt x="2168286" y="1253905"/>
                  </a:lnTo>
                  <a:lnTo>
                    <a:pt x="2195121" y="1221389"/>
                  </a:lnTo>
                  <a:lnTo>
                    <a:pt x="2215386" y="1184068"/>
                  </a:lnTo>
                  <a:lnTo>
                    <a:pt x="2228193" y="1142827"/>
                  </a:lnTo>
                  <a:lnTo>
                    <a:pt x="2232660" y="1098550"/>
                  </a:lnTo>
                  <a:lnTo>
                    <a:pt x="2232660" y="219709"/>
                  </a:lnTo>
                  <a:lnTo>
                    <a:pt x="2228193" y="175447"/>
                  </a:lnTo>
                  <a:lnTo>
                    <a:pt x="2215386" y="134213"/>
                  </a:lnTo>
                  <a:lnTo>
                    <a:pt x="2195121" y="96893"/>
                  </a:lnTo>
                  <a:lnTo>
                    <a:pt x="2168286" y="64373"/>
                  </a:lnTo>
                  <a:lnTo>
                    <a:pt x="2135766" y="37538"/>
                  </a:lnTo>
                  <a:lnTo>
                    <a:pt x="2098446" y="17273"/>
                  </a:lnTo>
                  <a:lnTo>
                    <a:pt x="2057212" y="4466"/>
                  </a:lnTo>
                  <a:lnTo>
                    <a:pt x="2012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177528" y="4745735"/>
              <a:ext cx="2232660" cy="1318260"/>
            </a:xfrm>
            <a:custGeom>
              <a:avLst/>
              <a:gdLst/>
              <a:ahLst/>
              <a:cxnLst/>
              <a:rect l="l" t="t" r="r" b="b"/>
              <a:pathLst>
                <a:path w="2232659" h="1318260">
                  <a:moveTo>
                    <a:pt x="0" y="219709"/>
                  </a:moveTo>
                  <a:lnTo>
                    <a:pt x="4466" y="175447"/>
                  </a:lnTo>
                  <a:lnTo>
                    <a:pt x="17273" y="134213"/>
                  </a:lnTo>
                  <a:lnTo>
                    <a:pt x="37538" y="96893"/>
                  </a:lnTo>
                  <a:lnTo>
                    <a:pt x="64373" y="64373"/>
                  </a:lnTo>
                  <a:lnTo>
                    <a:pt x="96893" y="37538"/>
                  </a:lnTo>
                  <a:lnTo>
                    <a:pt x="134213" y="17273"/>
                  </a:lnTo>
                  <a:lnTo>
                    <a:pt x="175447" y="4466"/>
                  </a:lnTo>
                  <a:lnTo>
                    <a:pt x="219710" y="0"/>
                  </a:lnTo>
                  <a:lnTo>
                    <a:pt x="2012950" y="0"/>
                  </a:lnTo>
                  <a:lnTo>
                    <a:pt x="2057212" y="4466"/>
                  </a:lnTo>
                  <a:lnTo>
                    <a:pt x="2098446" y="17273"/>
                  </a:lnTo>
                  <a:lnTo>
                    <a:pt x="2135766" y="37538"/>
                  </a:lnTo>
                  <a:lnTo>
                    <a:pt x="2168286" y="64373"/>
                  </a:lnTo>
                  <a:lnTo>
                    <a:pt x="2195121" y="96893"/>
                  </a:lnTo>
                  <a:lnTo>
                    <a:pt x="2215386" y="134213"/>
                  </a:lnTo>
                  <a:lnTo>
                    <a:pt x="2228193" y="175447"/>
                  </a:lnTo>
                  <a:lnTo>
                    <a:pt x="2232660" y="219709"/>
                  </a:lnTo>
                  <a:lnTo>
                    <a:pt x="2232660" y="1098550"/>
                  </a:lnTo>
                  <a:lnTo>
                    <a:pt x="2228193" y="1142827"/>
                  </a:lnTo>
                  <a:lnTo>
                    <a:pt x="2215386" y="1184068"/>
                  </a:lnTo>
                  <a:lnTo>
                    <a:pt x="2195121" y="1221389"/>
                  </a:lnTo>
                  <a:lnTo>
                    <a:pt x="2168286" y="1253905"/>
                  </a:lnTo>
                  <a:lnTo>
                    <a:pt x="2135766" y="1280735"/>
                  </a:lnTo>
                  <a:lnTo>
                    <a:pt x="2098446" y="1300993"/>
                  </a:lnTo>
                  <a:lnTo>
                    <a:pt x="2057212" y="1313795"/>
                  </a:lnTo>
                  <a:lnTo>
                    <a:pt x="2012950" y="1318259"/>
                  </a:lnTo>
                  <a:lnTo>
                    <a:pt x="219710" y="1318259"/>
                  </a:lnTo>
                  <a:lnTo>
                    <a:pt x="175447" y="1313795"/>
                  </a:lnTo>
                  <a:lnTo>
                    <a:pt x="134213" y="1300993"/>
                  </a:lnTo>
                  <a:lnTo>
                    <a:pt x="96893" y="1280735"/>
                  </a:lnTo>
                  <a:lnTo>
                    <a:pt x="64373" y="1253905"/>
                  </a:lnTo>
                  <a:lnTo>
                    <a:pt x="37538" y="1221389"/>
                  </a:lnTo>
                  <a:lnTo>
                    <a:pt x="17273" y="1184068"/>
                  </a:lnTo>
                  <a:lnTo>
                    <a:pt x="4466" y="1142827"/>
                  </a:lnTo>
                  <a:lnTo>
                    <a:pt x="0" y="1098550"/>
                  </a:lnTo>
                  <a:lnTo>
                    <a:pt x="0" y="219709"/>
                  </a:lnTo>
                  <a:close/>
                </a:path>
              </a:pathLst>
            </a:custGeom>
            <a:ln w="12191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322054" y="5201158"/>
            <a:ext cx="17106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Emission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moyenne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ces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valeurs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29386" y="2104389"/>
            <a:ext cx="8047355" cy="3958590"/>
            <a:chOff x="929386" y="2104389"/>
            <a:chExt cx="8047355" cy="3958590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7015" y="4949951"/>
              <a:ext cx="1603248" cy="110642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367015" y="4949951"/>
              <a:ext cx="1603375" cy="1106805"/>
            </a:xfrm>
            <a:custGeom>
              <a:avLst/>
              <a:gdLst/>
              <a:ahLst/>
              <a:cxnLst/>
              <a:rect l="l" t="t" r="r" b="b"/>
              <a:pathLst>
                <a:path w="1603375" h="1106804">
                  <a:moveTo>
                    <a:pt x="0" y="276606"/>
                  </a:moveTo>
                  <a:lnTo>
                    <a:pt x="34543" y="276606"/>
                  </a:lnTo>
                  <a:lnTo>
                    <a:pt x="34543" y="829818"/>
                  </a:lnTo>
                  <a:lnTo>
                    <a:pt x="0" y="829818"/>
                  </a:lnTo>
                  <a:lnTo>
                    <a:pt x="0" y="276606"/>
                  </a:lnTo>
                  <a:close/>
                </a:path>
                <a:path w="1603375" h="1106804">
                  <a:moveTo>
                    <a:pt x="69087" y="276606"/>
                  </a:moveTo>
                  <a:lnTo>
                    <a:pt x="138302" y="276606"/>
                  </a:lnTo>
                  <a:lnTo>
                    <a:pt x="138302" y="829818"/>
                  </a:lnTo>
                  <a:lnTo>
                    <a:pt x="69087" y="829818"/>
                  </a:lnTo>
                  <a:lnTo>
                    <a:pt x="69087" y="276606"/>
                  </a:lnTo>
                  <a:close/>
                </a:path>
                <a:path w="1603375" h="1106804">
                  <a:moveTo>
                    <a:pt x="172847" y="276606"/>
                  </a:moveTo>
                  <a:lnTo>
                    <a:pt x="1050035" y="276606"/>
                  </a:lnTo>
                  <a:lnTo>
                    <a:pt x="1050035" y="0"/>
                  </a:lnTo>
                  <a:lnTo>
                    <a:pt x="1603248" y="553212"/>
                  </a:lnTo>
                  <a:lnTo>
                    <a:pt x="1050035" y="1106424"/>
                  </a:lnTo>
                  <a:lnTo>
                    <a:pt x="1050035" y="829818"/>
                  </a:lnTo>
                  <a:lnTo>
                    <a:pt x="172847" y="829818"/>
                  </a:lnTo>
                  <a:lnTo>
                    <a:pt x="172847" y="276606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35736" y="2110739"/>
              <a:ext cx="2181225" cy="1318260"/>
            </a:xfrm>
            <a:custGeom>
              <a:avLst/>
              <a:gdLst/>
              <a:ahLst/>
              <a:cxnLst/>
              <a:rect l="l" t="t" r="r" b="b"/>
              <a:pathLst>
                <a:path w="2181225" h="1318260">
                  <a:moveTo>
                    <a:pt x="1961133" y="0"/>
                  </a:moveTo>
                  <a:lnTo>
                    <a:pt x="219709" y="0"/>
                  </a:lnTo>
                  <a:lnTo>
                    <a:pt x="175432" y="4466"/>
                  </a:lnTo>
                  <a:lnTo>
                    <a:pt x="134191" y="17273"/>
                  </a:lnTo>
                  <a:lnTo>
                    <a:pt x="96870" y="37538"/>
                  </a:lnTo>
                  <a:lnTo>
                    <a:pt x="64354" y="64373"/>
                  </a:lnTo>
                  <a:lnTo>
                    <a:pt x="37524" y="96893"/>
                  </a:lnTo>
                  <a:lnTo>
                    <a:pt x="17266" y="134213"/>
                  </a:lnTo>
                  <a:lnTo>
                    <a:pt x="4464" y="175447"/>
                  </a:lnTo>
                  <a:lnTo>
                    <a:pt x="0" y="219710"/>
                  </a:lnTo>
                  <a:lnTo>
                    <a:pt x="0" y="1098550"/>
                  </a:lnTo>
                  <a:lnTo>
                    <a:pt x="4464" y="1142812"/>
                  </a:lnTo>
                  <a:lnTo>
                    <a:pt x="17266" y="1184046"/>
                  </a:lnTo>
                  <a:lnTo>
                    <a:pt x="37524" y="1221366"/>
                  </a:lnTo>
                  <a:lnTo>
                    <a:pt x="64354" y="1253886"/>
                  </a:lnTo>
                  <a:lnTo>
                    <a:pt x="96870" y="1280721"/>
                  </a:lnTo>
                  <a:lnTo>
                    <a:pt x="134191" y="1300986"/>
                  </a:lnTo>
                  <a:lnTo>
                    <a:pt x="175432" y="1313793"/>
                  </a:lnTo>
                  <a:lnTo>
                    <a:pt x="219709" y="1318260"/>
                  </a:lnTo>
                  <a:lnTo>
                    <a:pt x="1961133" y="1318260"/>
                  </a:lnTo>
                  <a:lnTo>
                    <a:pt x="2005396" y="1313793"/>
                  </a:lnTo>
                  <a:lnTo>
                    <a:pt x="2046630" y="1300986"/>
                  </a:lnTo>
                  <a:lnTo>
                    <a:pt x="2083950" y="1280721"/>
                  </a:lnTo>
                  <a:lnTo>
                    <a:pt x="2116470" y="1253886"/>
                  </a:lnTo>
                  <a:lnTo>
                    <a:pt x="2143305" y="1221366"/>
                  </a:lnTo>
                  <a:lnTo>
                    <a:pt x="2163570" y="1184046"/>
                  </a:lnTo>
                  <a:lnTo>
                    <a:pt x="2176377" y="1142812"/>
                  </a:lnTo>
                  <a:lnTo>
                    <a:pt x="2180844" y="1098550"/>
                  </a:lnTo>
                  <a:lnTo>
                    <a:pt x="2180844" y="219710"/>
                  </a:lnTo>
                  <a:lnTo>
                    <a:pt x="2176377" y="175447"/>
                  </a:lnTo>
                  <a:lnTo>
                    <a:pt x="2163570" y="134213"/>
                  </a:lnTo>
                  <a:lnTo>
                    <a:pt x="2143305" y="96893"/>
                  </a:lnTo>
                  <a:lnTo>
                    <a:pt x="2116470" y="64373"/>
                  </a:lnTo>
                  <a:lnTo>
                    <a:pt x="2083950" y="37538"/>
                  </a:lnTo>
                  <a:lnTo>
                    <a:pt x="2046630" y="17273"/>
                  </a:lnTo>
                  <a:lnTo>
                    <a:pt x="2005396" y="4466"/>
                  </a:lnTo>
                  <a:lnTo>
                    <a:pt x="19611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35736" y="2110739"/>
              <a:ext cx="2181225" cy="1318260"/>
            </a:xfrm>
            <a:custGeom>
              <a:avLst/>
              <a:gdLst/>
              <a:ahLst/>
              <a:cxnLst/>
              <a:rect l="l" t="t" r="r" b="b"/>
              <a:pathLst>
                <a:path w="2181225" h="1318260">
                  <a:moveTo>
                    <a:pt x="0" y="219710"/>
                  </a:moveTo>
                  <a:lnTo>
                    <a:pt x="4464" y="175447"/>
                  </a:lnTo>
                  <a:lnTo>
                    <a:pt x="17266" y="134213"/>
                  </a:lnTo>
                  <a:lnTo>
                    <a:pt x="37524" y="96893"/>
                  </a:lnTo>
                  <a:lnTo>
                    <a:pt x="64354" y="64373"/>
                  </a:lnTo>
                  <a:lnTo>
                    <a:pt x="96870" y="37538"/>
                  </a:lnTo>
                  <a:lnTo>
                    <a:pt x="134191" y="17273"/>
                  </a:lnTo>
                  <a:lnTo>
                    <a:pt x="175432" y="4466"/>
                  </a:lnTo>
                  <a:lnTo>
                    <a:pt x="219709" y="0"/>
                  </a:lnTo>
                  <a:lnTo>
                    <a:pt x="1961133" y="0"/>
                  </a:lnTo>
                  <a:lnTo>
                    <a:pt x="2005396" y="4466"/>
                  </a:lnTo>
                  <a:lnTo>
                    <a:pt x="2046630" y="17273"/>
                  </a:lnTo>
                  <a:lnTo>
                    <a:pt x="2083950" y="37538"/>
                  </a:lnTo>
                  <a:lnTo>
                    <a:pt x="2116470" y="64373"/>
                  </a:lnTo>
                  <a:lnTo>
                    <a:pt x="2143305" y="96893"/>
                  </a:lnTo>
                  <a:lnTo>
                    <a:pt x="2163570" y="134213"/>
                  </a:lnTo>
                  <a:lnTo>
                    <a:pt x="2176377" y="175447"/>
                  </a:lnTo>
                  <a:lnTo>
                    <a:pt x="2180844" y="219710"/>
                  </a:lnTo>
                  <a:lnTo>
                    <a:pt x="2180844" y="1098550"/>
                  </a:lnTo>
                  <a:lnTo>
                    <a:pt x="2176377" y="1142812"/>
                  </a:lnTo>
                  <a:lnTo>
                    <a:pt x="2163570" y="1184046"/>
                  </a:lnTo>
                  <a:lnTo>
                    <a:pt x="2143305" y="1221366"/>
                  </a:lnTo>
                  <a:lnTo>
                    <a:pt x="2116470" y="1253886"/>
                  </a:lnTo>
                  <a:lnTo>
                    <a:pt x="2083950" y="1280721"/>
                  </a:lnTo>
                  <a:lnTo>
                    <a:pt x="2046630" y="1300986"/>
                  </a:lnTo>
                  <a:lnTo>
                    <a:pt x="2005396" y="1313793"/>
                  </a:lnTo>
                  <a:lnTo>
                    <a:pt x="1961133" y="1318260"/>
                  </a:lnTo>
                  <a:lnTo>
                    <a:pt x="219709" y="1318260"/>
                  </a:lnTo>
                  <a:lnTo>
                    <a:pt x="175432" y="1313793"/>
                  </a:lnTo>
                  <a:lnTo>
                    <a:pt x="134191" y="1300986"/>
                  </a:lnTo>
                  <a:lnTo>
                    <a:pt x="96870" y="1280721"/>
                  </a:lnTo>
                  <a:lnTo>
                    <a:pt x="64354" y="1253886"/>
                  </a:lnTo>
                  <a:lnTo>
                    <a:pt x="37524" y="1221366"/>
                  </a:lnTo>
                  <a:lnTo>
                    <a:pt x="17266" y="1184046"/>
                  </a:lnTo>
                  <a:lnTo>
                    <a:pt x="4464" y="1142812"/>
                  </a:lnTo>
                  <a:lnTo>
                    <a:pt x="0" y="1098550"/>
                  </a:lnTo>
                  <a:lnTo>
                    <a:pt x="0" y="219710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078788" y="2382773"/>
            <a:ext cx="1669414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Réception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valeurs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Stock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initial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Approvisionnement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Ventes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317494" y="2104389"/>
            <a:ext cx="4056379" cy="1330960"/>
            <a:chOff x="3317494" y="2104389"/>
            <a:chExt cx="4056379" cy="1330960"/>
          </a:xfrm>
        </p:grpSpPr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23844" y="2217419"/>
              <a:ext cx="1603247" cy="110490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323844" y="2217419"/>
              <a:ext cx="1603375" cy="1104900"/>
            </a:xfrm>
            <a:custGeom>
              <a:avLst/>
              <a:gdLst/>
              <a:ahLst/>
              <a:cxnLst/>
              <a:rect l="l" t="t" r="r" b="b"/>
              <a:pathLst>
                <a:path w="1603375" h="1104900">
                  <a:moveTo>
                    <a:pt x="0" y="276225"/>
                  </a:moveTo>
                  <a:lnTo>
                    <a:pt x="34543" y="276225"/>
                  </a:lnTo>
                  <a:lnTo>
                    <a:pt x="34543" y="828675"/>
                  </a:lnTo>
                  <a:lnTo>
                    <a:pt x="0" y="828675"/>
                  </a:lnTo>
                  <a:lnTo>
                    <a:pt x="0" y="276225"/>
                  </a:lnTo>
                  <a:close/>
                </a:path>
                <a:path w="1603375" h="1104900">
                  <a:moveTo>
                    <a:pt x="69087" y="276225"/>
                  </a:moveTo>
                  <a:lnTo>
                    <a:pt x="138048" y="276225"/>
                  </a:lnTo>
                  <a:lnTo>
                    <a:pt x="138048" y="828675"/>
                  </a:lnTo>
                  <a:lnTo>
                    <a:pt x="69087" y="828675"/>
                  </a:lnTo>
                  <a:lnTo>
                    <a:pt x="69087" y="276225"/>
                  </a:lnTo>
                  <a:close/>
                </a:path>
                <a:path w="1603375" h="1104900">
                  <a:moveTo>
                    <a:pt x="172592" y="276225"/>
                  </a:moveTo>
                  <a:lnTo>
                    <a:pt x="1050797" y="276225"/>
                  </a:lnTo>
                  <a:lnTo>
                    <a:pt x="1050797" y="0"/>
                  </a:lnTo>
                  <a:lnTo>
                    <a:pt x="1603247" y="552450"/>
                  </a:lnTo>
                  <a:lnTo>
                    <a:pt x="1050797" y="1104900"/>
                  </a:lnTo>
                  <a:lnTo>
                    <a:pt x="1050797" y="828675"/>
                  </a:lnTo>
                  <a:lnTo>
                    <a:pt x="172592" y="828675"/>
                  </a:lnTo>
                  <a:lnTo>
                    <a:pt x="172592" y="276225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34355" y="2110739"/>
              <a:ext cx="2232660" cy="1318260"/>
            </a:xfrm>
            <a:custGeom>
              <a:avLst/>
              <a:gdLst/>
              <a:ahLst/>
              <a:cxnLst/>
              <a:rect l="l" t="t" r="r" b="b"/>
              <a:pathLst>
                <a:path w="2232659" h="1318260">
                  <a:moveTo>
                    <a:pt x="2012950" y="0"/>
                  </a:moveTo>
                  <a:lnTo>
                    <a:pt x="219710" y="0"/>
                  </a:lnTo>
                  <a:lnTo>
                    <a:pt x="175447" y="4466"/>
                  </a:lnTo>
                  <a:lnTo>
                    <a:pt x="134213" y="17273"/>
                  </a:lnTo>
                  <a:lnTo>
                    <a:pt x="96893" y="37538"/>
                  </a:lnTo>
                  <a:lnTo>
                    <a:pt x="64373" y="64373"/>
                  </a:lnTo>
                  <a:lnTo>
                    <a:pt x="37538" y="96893"/>
                  </a:lnTo>
                  <a:lnTo>
                    <a:pt x="17273" y="134213"/>
                  </a:lnTo>
                  <a:lnTo>
                    <a:pt x="4466" y="175447"/>
                  </a:lnTo>
                  <a:lnTo>
                    <a:pt x="0" y="219710"/>
                  </a:lnTo>
                  <a:lnTo>
                    <a:pt x="0" y="1098550"/>
                  </a:lnTo>
                  <a:lnTo>
                    <a:pt x="4466" y="1142812"/>
                  </a:lnTo>
                  <a:lnTo>
                    <a:pt x="17273" y="1184046"/>
                  </a:lnTo>
                  <a:lnTo>
                    <a:pt x="37538" y="1221366"/>
                  </a:lnTo>
                  <a:lnTo>
                    <a:pt x="64373" y="1253886"/>
                  </a:lnTo>
                  <a:lnTo>
                    <a:pt x="96893" y="1280721"/>
                  </a:lnTo>
                  <a:lnTo>
                    <a:pt x="134213" y="1300986"/>
                  </a:lnTo>
                  <a:lnTo>
                    <a:pt x="175447" y="1313793"/>
                  </a:lnTo>
                  <a:lnTo>
                    <a:pt x="219710" y="1318260"/>
                  </a:lnTo>
                  <a:lnTo>
                    <a:pt x="2012950" y="1318260"/>
                  </a:lnTo>
                  <a:lnTo>
                    <a:pt x="2057212" y="1313793"/>
                  </a:lnTo>
                  <a:lnTo>
                    <a:pt x="2098446" y="1300986"/>
                  </a:lnTo>
                  <a:lnTo>
                    <a:pt x="2135766" y="1280721"/>
                  </a:lnTo>
                  <a:lnTo>
                    <a:pt x="2168286" y="1253886"/>
                  </a:lnTo>
                  <a:lnTo>
                    <a:pt x="2195121" y="1221366"/>
                  </a:lnTo>
                  <a:lnTo>
                    <a:pt x="2215386" y="1184046"/>
                  </a:lnTo>
                  <a:lnTo>
                    <a:pt x="2228193" y="1142812"/>
                  </a:lnTo>
                  <a:lnTo>
                    <a:pt x="2232660" y="1098550"/>
                  </a:lnTo>
                  <a:lnTo>
                    <a:pt x="2232660" y="219710"/>
                  </a:lnTo>
                  <a:lnTo>
                    <a:pt x="2228193" y="175447"/>
                  </a:lnTo>
                  <a:lnTo>
                    <a:pt x="2215386" y="134213"/>
                  </a:lnTo>
                  <a:lnTo>
                    <a:pt x="2195121" y="96893"/>
                  </a:lnTo>
                  <a:lnTo>
                    <a:pt x="2168286" y="64373"/>
                  </a:lnTo>
                  <a:lnTo>
                    <a:pt x="2135766" y="37538"/>
                  </a:lnTo>
                  <a:lnTo>
                    <a:pt x="2098446" y="17273"/>
                  </a:lnTo>
                  <a:lnTo>
                    <a:pt x="2057212" y="4466"/>
                  </a:lnTo>
                  <a:lnTo>
                    <a:pt x="2012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134355" y="2110739"/>
              <a:ext cx="2232660" cy="1318260"/>
            </a:xfrm>
            <a:custGeom>
              <a:avLst/>
              <a:gdLst/>
              <a:ahLst/>
              <a:cxnLst/>
              <a:rect l="l" t="t" r="r" b="b"/>
              <a:pathLst>
                <a:path w="2232659" h="1318260">
                  <a:moveTo>
                    <a:pt x="0" y="219710"/>
                  </a:moveTo>
                  <a:lnTo>
                    <a:pt x="4466" y="175447"/>
                  </a:lnTo>
                  <a:lnTo>
                    <a:pt x="17273" y="134213"/>
                  </a:lnTo>
                  <a:lnTo>
                    <a:pt x="37538" y="96893"/>
                  </a:lnTo>
                  <a:lnTo>
                    <a:pt x="64373" y="64373"/>
                  </a:lnTo>
                  <a:lnTo>
                    <a:pt x="96893" y="37538"/>
                  </a:lnTo>
                  <a:lnTo>
                    <a:pt x="134213" y="17273"/>
                  </a:lnTo>
                  <a:lnTo>
                    <a:pt x="175447" y="4466"/>
                  </a:lnTo>
                  <a:lnTo>
                    <a:pt x="219710" y="0"/>
                  </a:lnTo>
                  <a:lnTo>
                    <a:pt x="2012950" y="0"/>
                  </a:lnTo>
                  <a:lnTo>
                    <a:pt x="2057212" y="4466"/>
                  </a:lnTo>
                  <a:lnTo>
                    <a:pt x="2098446" y="17273"/>
                  </a:lnTo>
                  <a:lnTo>
                    <a:pt x="2135766" y="37538"/>
                  </a:lnTo>
                  <a:lnTo>
                    <a:pt x="2168286" y="64373"/>
                  </a:lnTo>
                  <a:lnTo>
                    <a:pt x="2195121" y="96893"/>
                  </a:lnTo>
                  <a:lnTo>
                    <a:pt x="2215386" y="134213"/>
                  </a:lnTo>
                  <a:lnTo>
                    <a:pt x="2228193" y="175447"/>
                  </a:lnTo>
                  <a:lnTo>
                    <a:pt x="2232660" y="219710"/>
                  </a:lnTo>
                  <a:lnTo>
                    <a:pt x="2232660" y="1098550"/>
                  </a:lnTo>
                  <a:lnTo>
                    <a:pt x="2228193" y="1142812"/>
                  </a:lnTo>
                  <a:lnTo>
                    <a:pt x="2215386" y="1184046"/>
                  </a:lnTo>
                  <a:lnTo>
                    <a:pt x="2195121" y="1221366"/>
                  </a:lnTo>
                  <a:lnTo>
                    <a:pt x="2168286" y="1253886"/>
                  </a:lnTo>
                  <a:lnTo>
                    <a:pt x="2135766" y="1280721"/>
                  </a:lnTo>
                  <a:lnTo>
                    <a:pt x="2098446" y="1300986"/>
                  </a:lnTo>
                  <a:lnTo>
                    <a:pt x="2057212" y="1313793"/>
                  </a:lnTo>
                  <a:lnTo>
                    <a:pt x="2012950" y="1318260"/>
                  </a:lnTo>
                  <a:lnTo>
                    <a:pt x="219710" y="1318260"/>
                  </a:lnTo>
                  <a:lnTo>
                    <a:pt x="175447" y="1313793"/>
                  </a:lnTo>
                  <a:lnTo>
                    <a:pt x="134213" y="1300986"/>
                  </a:lnTo>
                  <a:lnTo>
                    <a:pt x="96893" y="1280721"/>
                  </a:lnTo>
                  <a:lnTo>
                    <a:pt x="64373" y="1253886"/>
                  </a:lnTo>
                  <a:lnTo>
                    <a:pt x="37538" y="1221366"/>
                  </a:lnTo>
                  <a:lnTo>
                    <a:pt x="17273" y="1184046"/>
                  </a:lnTo>
                  <a:lnTo>
                    <a:pt x="4466" y="1142812"/>
                  </a:lnTo>
                  <a:lnTo>
                    <a:pt x="0" y="1098550"/>
                  </a:lnTo>
                  <a:lnTo>
                    <a:pt x="0" y="219710"/>
                  </a:lnTo>
                  <a:close/>
                </a:path>
              </a:pathLst>
            </a:custGeom>
            <a:ln w="12191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277992" y="2382773"/>
            <a:ext cx="192468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Alimentation</a:t>
            </a:r>
            <a:r>
              <a:rPr sz="1200" spc="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l’</a:t>
            </a:r>
            <a:r>
              <a:rPr sz="1200" b="1" i="1" spc="-10" dirty="0">
                <a:solidFill>
                  <a:srgbClr val="555555"/>
                </a:solidFill>
                <a:latin typeface="Calibri"/>
                <a:cs typeface="Calibri"/>
              </a:rPr>
              <a:t>Approvisionnement</a:t>
            </a:r>
            <a:r>
              <a:rPr sz="1200" b="1" i="1" spc="10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et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Somme</a:t>
            </a:r>
            <a:r>
              <a:rPr sz="1200" b="1" i="1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b="1" i="1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ventes</a:t>
            </a:r>
            <a:r>
              <a:rPr sz="1200" b="1" i="1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la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Déduction</a:t>
            </a:r>
            <a:r>
              <a:rPr sz="1200" b="1" i="1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b="1" i="1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ventes</a:t>
            </a:r>
            <a:r>
              <a:rPr sz="1200" b="1" i="1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stock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9378442" y="2112010"/>
            <a:ext cx="2245360" cy="1330960"/>
            <a:chOff x="9378442" y="2112010"/>
            <a:chExt cx="2245360" cy="1330960"/>
          </a:xfrm>
        </p:grpSpPr>
        <p:sp>
          <p:nvSpPr>
            <p:cNvPr id="32" name="object 32"/>
            <p:cNvSpPr/>
            <p:nvPr/>
          </p:nvSpPr>
          <p:spPr>
            <a:xfrm>
              <a:off x="9384792" y="2118360"/>
              <a:ext cx="2232660" cy="1318260"/>
            </a:xfrm>
            <a:custGeom>
              <a:avLst/>
              <a:gdLst/>
              <a:ahLst/>
              <a:cxnLst/>
              <a:rect l="l" t="t" r="r" b="b"/>
              <a:pathLst>
                <a:path w="2232659" h="1318260">
                  <a:moveTo>
                    <a:pt x="2012950" y="0"/>
                  </a:moveTo>
                  <a:lnTo>
                    <a:pt x="219709" y="0"/>
                  </a:lnTo>
                  <a:lnTo>
                    <a:pt x="175447" y="4466"/>
                  </a:lnTo>
                  <a:lnTo>
                    <a:pt x="134213" y="17273"/>
                  </a:lnTo>
                  <a:lnTo>
                    <a:pt x="96893" y="37538"/>
                  </a:lnTo>
                  <a:lnTo>
                    <a:pt x="64373" y="64373"/>
                  </a:lnTo>
                  <a:lnTo>
                    <a:pt x="37538" y="96893"/>
                  </a:lnTo>
                  <a:lnTo>
                    <a:pt x="17273" y="134213"/>
                  </a:lnTo>
                  <a:lnTo>
                    <a:pt x="4466" y="175447"/>
                  </a:lnTo>
                  <a:lnTo>
                    <a:pt x="0" y="219710"/>
                  </a:lnTo>
                  <a:lnTo>
                    <a:pt x="0" y="1098550"/>
                  </a:lnTo>
                  <a:lnTo>
                    <a:pt x="4466" y="1142812"/>
                  </a:lnTo>
                  <a:lnTo>
                    <a:pt x="17273" y="1184046"/>
                  </a:lnTo>
                  <a:lnTo>
                    <a:pt x="37538" y="1221366"/>
                  </a:lnTo>
                  <a:lnTo>
                    <a:pt x="64373" y="1253886"/>
                  </a:lnTo>
                  <a:lnTo>
                    <a:pt x="96893" y="1280721"/>
                  </a:lnTo>
                  <a:lnTo>
                    <a:pt x="134213" y="1300986"/>
                  </a:lnTo>
                  <a:lnTo>
                    <a:pt x="175447" y="1313793"/>
                  </a:lnTo>
                  <a:lnTo>
                    <a:pt x="219709" y="1318260"/>
                  </a:lnTo>
                  <a:lnTo>
                    <a:pt x="2012950" y="1318260"/>
                  </a:lnTo>
                  <a:lnTo>
                    <a:pt x="2057212" y="1313793"/>
                  </a:lnTo>
                  <a:lnTo>
                    <a:pt x="2098446" y="1300986"/>
                  </a:lnTo>
                  <a:lnTo>
                    <a:pt x="2135766" y="1280721"/>
                  </a:lnTo>
                  <a:lnTo>
                    <a:pt x="2168286" y="1253886"/>
                  </a:lnTo>
                  <a:lnTo>
                    <a:pt x="2195121" y="1221366"/>
                  </a:lnTo>
                  <a:lnTo>
                    <a:pt x="2215386" y="1184046"/>
                  </a:lnTo>
                  <a:lnTo>
                    <a:pt x="2228193" y="1142812"/>
                  </a:lnTo>
                  <a:lnTo>
                    <a:pt x="2232659" y="1098550"/>
                  </a:lnTo>
                  <a:lnTo>
                    <a:pt x="2232659" y="219710"/>
                  </a:lnTo>
                  <a:lnTo>
                    <a:pt x="2228193" y="175447"/>
                  </a:lnTo>
                  <a:lnTo>
                    <a:pt x="2215386" y="134213"/>
                  </a:lnTo>
                  <a:lnTo>
                    <a:pt x="2195121" y="96893"/>
                  </a:lnTo>
                  <a:lnTo>
                    <a:pt x="2168286" y="64373"/>
                  </a:lnTo>
                  <a:lnTo>
                    <a:pt x="2135766" y="37538"/>
                  </a:lnTo>
                  <a:lnTo>
                    <a:pt x="2098446" y="17273"/>
                  </a:lnTo>
                  <a:lnTo>
                    <a:pt x="2057212" y="4466"/>
                  </a:lnTo>
                  <a:lnTo>
                    <a:pt x="2012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384792" y="2118360"/>
              <a:ext cx="2232660" cy="1318260"/>
            </a:xfrm>
            <a:custGeom>
              <a:avLst/>
              <a:gdLst/>
              <a:ahLst/>
              <a:cxnLst/>
              <a:rect l="l" t="t" r="r" b="b"/>
              <a:pathLst>
                <a:path w="2232659" h="1318260">
                  <a:moveTo>
                    <a:pt x="0" y="219710"/>
                  </a:moveTo>
                  <a:lnTo>
                    <a:pt x="4466" y="175447"/>
                  </a:lnTo>
                  <a:lnTo>
                    <a:pt x="17273" y="134213"/>
                  </a:lnTo>
                  <a:lnTo>
                    <a:pt x="37538" y="96893"/>
                  </a:lnTo>
                  <a:lnTo>
                    <a:pt x="64373" y="64373"/>
                  </a:lnTo>
                  <a:lnTo>
                    <a:pt x="96893" y="37538"/>
                  </a:lnTo>
                  <a:lnTo>
                    <a:pt x="134213" y="17273"/>
                  </a:lnTo>
                  <a:lnTo>
                    <a:pt x="175447" y="4466"/>
                  </a:lnTo>
                  <a:lnTo>
                    <a:pt x="219709" y="0"/>
                  </a:lnTo>
                  <a:lnTo>
                    <a:pt x="2012950" y="0"/>
                  </a:lnTo>
                  <a:lnTo>
                    <a:pt x="2057212" y="4466"/>
                  </a:lnTo>
                  <a:lnTo>
                    <a:pt x="2098446" y="17273"/>
                  </a:lnTo>
                  <a:lnTo>
                    <a:pt x="2135766" y="37538"/>
                  </a:lnTo>
                  <a:lnTo>
                    <a:pt x="2168286" y="64373"/>
                  </a:lnTo>
                  <a:lnTo>
                    <a:pt x="2195121" y="96893"/>
                  </a:lnTo>
                  <a:lnTo>
                    <a:pt x="2215386" y="134213"/>
                  </a:lnTo>
                  <a:lnTo>
                    <a:pt x="2228193" y="175447"/>
                  </a:lnTo>
                  <a:lnTo>
                    <a:pt x="2232659" y="219710"/>
                  </a:lnTo>
                  <a:lnTo>
                    <a:pt x="2232659" y="1098550"/>
                  </a:lnTo>
                  <a:lnTo>
                    <a:pt x="2228193" y="1142812"/>
                  </a:lnTo>
                  <a:lnTo>
                    <a:pt x="2215386" y="1184046"/>
                  </a:lnTo>
                  <a:lnTo>
                    <a:pt x="2195121" y="1221366"/>
                  </a:lnTo>
                  <a:lnTo>
                    <a:pt x="2168286" y="1253886"/>
                  </a:lnTo>
                  <a:lnTo>
                    <a:pt x="2135766" y="1280721"/>
                  </a:lnTo>
                  <a:lnTo>
                    <a:pt x="2098446" y="1300986"/>
                  </a:lnTo>
                  <a:lnTo>
                    <a:pt x="2057212" y="1313793"/>
                  </a:lnTo>
                  <a:lnTo>
                    <a:pt x="2012950" y="1318260"/>
                  </a:lnTo>
                  <a:lnTo>
                    <a:pt x="219709" y="1318260"/>
                  </a:lnTo>
                  <a:lnTo>
                    <a:pt x="175447" y="1313793"/>
                  </a:lnTo>
                  <a:lnTo>
                    <a:pt x="134213" y="1300986"/>
                  </a:lnTo>
                  <a:lnTo>
                    <a:pt x="96893" y="1280721"/>
                  </a:lnTo>
                  <a:lnTo>
                    <a:pt x="64373" y="1253886"/>
                  </a:lnTo>
                  <a:lnTo>
                    <a:pt x="37538" y="1221366"/>
                  </a:lnTo>
                  <a:lnTo>
                    <a:pt x="17273" y="1184046"/>
                  </a:lnTo>
                  <a:lnTo>
                    <a:pt x="4466" y="1142812"/>
                  </a:lnTo>
                  <a:lnTo>
                    <a:pt x="0" y="1098550"/>
                  </a:lnTo>
                  <a:lnTo>
                    <a:pt x="0" y="219710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9529064" y="2573273"/>
            <a:ext cx="18973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Emission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valeur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finale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du 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stock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568183" y="2218944"/>
            <a:ext cx="1615440" cy="1117600"/>
            <a:chOff x="7568183" y="2218944"/>
            <a:chExt cx="1615440" cy="1117600"/>
          </a:xfrm>
        </p:grpSpPr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74279" y="2225040"/>
              <a:ext cx="1603248" cy="110490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574279" y="2225040"/>
              <a:ext cx="1603375" cy="1104900"/>
            </a:xfrm>
            <a:custGeom>
              <a:avLst/>
              <a:gdLst/>
              <a:ahLst/>
              <a:cxnLst/>
              <a:rect l="l" t="t" r="r" b="b"/>
              <a:pathLst>
                <a:path w="1603375" h="1104900">
                  <a:moveTo>
                    <a:pt x="0" y="276225"/>
                  </a:moveTo>
                  <a:lnTo>
                    <a:pt x="34544" y="276225"/>
                  </a:lnTo>
                  <a:lnTo>
                    <a:pt x="34544" y="828675"/>
                  </a:lnTo>
                  <a:lnTo>
                    <a:pt x="0" y="828675"/>
                  </a:lnTo>
                  <a:lnTo>
                    <a:pt x="0" y="276225"/>
                  </a:lnTo>
                  <a:close/>
                </a:path>
                <a:path w="1603375" h="1104900">
                  <a:moveTo>
                    <a:pt x="69088" y="276225"/>
                  </a:moveTo>
                  <a:lnTo>
                    <a:pt x="138049" y="276225"/>
                  </a:lnTo>
                  <a:lnTo>
                    <a:pt x="138049" y="828675"/>
                  </a:lnTo>
                  <a:lnTo>
                    <a:pt x="69088" y="828675"/>
                  </a:lnTo>
                  <a:lnTo>
                    <a:pt x="69088" y="276225"/>
                  </a:lnTo>
                  <a:close/>
                </a:path>
                <a:path w="1603375" h="1104900">
                  <a:moveTo>
                    <a:pt x="172593" y="276225"/>
                  </a:moveTo>
                  <a:lnTo>
                    <a:pt x="1050798" y="276225"/>
                  </a:lnTo>
                  <a:lnTo>
                    <a:pt x="1050798" y="0"/>
                  </a:lnTo>
                  <a:lnTo>
                    <a:pt x="1603248" y="552450"/>
                  </a:lnTo>
                  <a:lnTo>
                    <a:pt x="1050798" y="1104900"/>
                  </a:lnTo>
                  <a:lnTo>
                    <a:pt x="1050798" y="828675"/>
                  </a:lnTo>
                  <a:lnTo>
                    <a:pt x="172593" y="828675"/>
                  </a:lnTo>
                  <a:lnTo>
                    <a:pt x="172593" y="276225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sp>
        <p:nvSpPr>
          <p:cNvPr id="39" name="object 3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4723" rIns="0" bIns="0" rtlCol="0">
            <a:spAutoFit/>
          </a:bodyPr>
          <a:lstStyle/>
          <a:p>
            <a:pPr marL="62865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130" dirty="0"/>
              <a:t> </a:t>
            </a:r>
            <a:r>
              <a:rPr sz="2000" spc="-25" dirty="0"/>
              <a:t>ANALYSER</a:t>
            </a:r>
            <a:r>
              <a:rPr sz="2000" spc="-40" dirty="0"/>
              <a:t> </a:t>
            </a:r>
            <a:r>
              <a:rPr sz="2000" dirty="0"/>
              <a:t>UN</a:t>
            </a:r>
            <a:r>
              <a:rPr sz="2000" spc="-50" dirty="0"/>
              <a:t> </a:t>
            </a:r>
            <a:r>
              <a:rPr sz="2000" spc="-10" dirty="0"/>
              <a:t>PROBLÈME</a:t>
            </a:r>
            <a:endParaRPr sz="2000"/>
          </a:p>
          <a:p>
            <a:pPr marL="6286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Définition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problème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4475" y="1682876"/>
            <a:ext cx="9436100" cy="1492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912B"/>
                </a:solidFill>
                <a:latin typeface="Calibri"/>
                <a:cs typeface="Calibri"/>
              </a:rPr>
              <a:t>Le</a:t>
            </a:r>
            <a:r>
              <a:rPr sz="1400" b="1" spc="-10" dirty="0">
                <a:solidFill>
                  <a:srgbClr val="FF912B"/>
                </a:solidFill>
                <a:latin typeface="Calibri"/>
                <a:cs typeface="Calibri"/>
              </a:rPr>
              <a:t> traitement</a:t>
            </a:r>
            <a:r>
              <a:rPr sz="14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912B"/>
                </a:solidFill>
                <a:latin typeface="Calibri"/>
                <a:cs typeface="Calibri"/>
              </a:rPr>
              <a:t>des</a:t>
            </a:r>
            <a:r>
              <a:rPr sz="14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912B"/>
                </a:solidFill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46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L’analyse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base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aussi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spécification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 de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toutes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relations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liant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résultats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aux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données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éventuellement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les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résultats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entre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eux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spécification</a:t>
            </a:r>
            <a:r>
              <a:rPr sz="1200" spc="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relations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 la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partie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liée aux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traitements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sz="1200" spc="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développer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afin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résoudre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44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traitement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décrit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travers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suite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finie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ordonnées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règles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opératoires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 suivre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vue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résoudre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problème.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1200" b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u="sng" spc="-4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sz="1200" b="1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29386" y="3433317"/>
            <a:ext cx="1986280" cy="1329690"/>
            <a:chOff x="929386" y="3433317"/>
            <a:chExt cx="1986280" cy="1329690"/>
          </a:xfrm>
        </p:grpSpPr>
        <p:sp>
          <p:nvSpPr>
            <p:cNvPr id="5" name="object 5"/>
            <p:cNvSpPr/>
            <p:nvPr/>
          </p:nvSpPr>
          <p:spPr>
            <a:xfrm>
              <a:off x="935736" y="3439667"/>
              <a:ext cx="1973580" cy="1316990"/>
            </a:xfrm>
            <a:custGeom>
              <a:avLst/>
              <a:gdLst/>
              <a:ahLst/>
              <a:cxnLst/>
              <a:rect l="l" t="t" r="r" b="b"/>
              <a:pathLst>
                <a:path w="1973580" h="1316989">
                  <a:moveTo>
                    <a:pt x="1754124" y="0"/>
                  </a:moveTo>
                  <a:lnTo>
                    <a:pt x="219455" y="0"/>
                  </a:lnTo>
                  <a:lnTo>
                    <a:pt x="175229" y="4460"/>
                  </a:lnTo>
                  <a:lnTo>
                    <a:pt x="134036" y="17252"/>
                  </a:lnTo>
                  <a:lnTo>
                    <a:pt x="96758" y="37491"/>
                  </a:lnTo>
                  <a:lnTo>
                    <a:pt x="64279" y="64293"/>
                  </a:lnTo>
                  <a:lnTo>
                    <a:pt x="37481" y="96775"/>
                  </a:lnTo>
                  <a:lnTo>
                    <a:pt x="17246" y="134052"/>
                  </a:lnTo>
                  <a:lnTo>
                    <a:pt x="4458" y="175240"/>
                  </a:lnTo>
                  <a:lnTo>
                    <a:pt x="0" y="219456"/>
                  </a:lnTo>
                  <a:lnTo>
                    <a:pt x="0" y="1097280"/>
                  </a:lnTo>
                  <a:lnTo>
                    <a:pt x="4458" y="1141495"/>
                  </a:lnTo>
                  <a:lnTo>
                    <a:pt x="17246" y="1182683"/>
                  </a:lnTo>
                  <a:lnTo>
                    <a:pt x="37481" y="1219960"/>
                  </a:lnTo>
                  <a:lnTo>
                    <a:pt x="64279" y="1252442"/>
                  </a:lnTo>
                  <a:lnTo>
                    <a:pt x="96758" y="1279244"/>
                  </a:lnTo>
                  <a:lnTo>
                    <a:pt x="134036" y="1299483"/>
                  </a:lnTo>
                  <a:lnTo>
                    <a:pt x="175229" y="1312275"/>
                  </a:lnTo>
                  <a:lnTo>
                    <a:pt x="219455" y="1316736"/>
                  </a:lnTo>
                  <a:lnTo>
                    <a:pt x="1754124" y="1316736"/>
                  </a:lnTo>
                  <a:lnTo>
                    <a:pt x="1798339" y="1312275"/>
                  </a:lnTo>
                  <a:lnTo>
                    <a:pt x="1839527" y="1299483"/>
                  </a:lnTo>
                  <a:lnTo>
                    <a:pt x="1876804" y="1279244"/>
                  </a:lnTo>
                  <a:lnTo>
                    <a:pt x="1909286" y="1252442"/>
                  </a:lnTo>
                  <a:lnTo>
                    <a:pt x="1936088" y="1219960"/>
                  </a:lnTo>
                  <a:lnTo>
                    <a:pt x="1956327" y="1182683"/>
                  </a:lnTo>
                  <a:lnTo>
                    <a:pt x="1969119" y="1141495"/>
                  </a:lnTo>
                  <a:lnTo>
                    <a:pt x="1973580" y="1097280"/>
                  </a:lnTo>
                  <a:lnTo>
                    <a:pt x="1973580" y="219456"/>
                  </a:lnTo>
                  <a:lnTo>
                    <a:pt x="1969119" y="175240"/>
                  </a:lnTo>
                  <a:lnTo>
                    <a:pt x="1956327" y="134052"/>
                  </a:lnTo>
                  <a:lnTo>
                    <a:pt x="1936088" y="96775"/>
                  </a:lnTo>
                  <a:lnTo>
                    <a:pt x="1909286" y="64293"/>
                  </a:lnTo>
                  <a:lnTo>
                    <a:pt x="1876804" y="37491"/>
                  </a:lnTo>
                  <a:lnTo>
                    <a:pt x="1839527" y="17252"/>
                  </a:lnTo>
                  <a:lnTo>
                    <a:pt x="1798339" y="4460"/>
                  </a:lnTo>
                  <a:lnTo>
                    <a:pt x="17541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35736" y="3439667"/>
              <a:ext cx="1973580" cy="1316990"/>
            </a:xfrm>
            <a:custGeom>
              <a:avLst/>
              <a:gdLst/>
              <a:ahLst/>
              <a:cxnLst/>
              <a:rect l="l" t="t" r="r" b="b"/>
              <a:pathLst>
                <a:path w="1973580" h="1316989">
                  <a:moveTo>
                    <a:pt x="0" y="219456"/>
                  </a:moveTo>
                  <a:lnTo>
                    <a:pt x="4458" y="175240"/>
                  </a:lnTo>
                  <a:lnTo>
                    <a:pt x="17246" y="134052"/>
                  </a:lnTo>
                  <a:lnTo>
                    <a:pt x="37481" y="96775"/>
                  </a:lnTo>
                  <a:lnTo>
                    <a:pt x="64279" y="64293"/>
                  </a:lnTo>
                  <a:lnTo>
                    <a:pt x="96758" y="37491"/>
                  </a:lnTo>
                  <a:lnTo>
                    <a:pt x="134036" y="17252"/>
                  </a:lnTo>
                  <a:lnTo>
                    <a:pt x="175229" y="4460"/>
                  </a:lnTo>
                  <a:lnTo>
                    <a:pt x="219455" y="0"/>
                  </a:lnTo>
                  <a:lnTo>
                    <a:pt x="1754124" y="0"/>
                  </a:lnTo>
                  <a:lnTo>
                    <a:pt x="1798339" y="4460"/>
                  </a:lnTo>
                  <a:lnTo>
                    <a:pt x="1839527" y="17252"/>
                  </a:lnTo>
                  <a:lnTo>
                    <a:pt x="1876804" y="37491"/>
                  </a:lnTo>
                  <a:lnTo>
                    <a:pt x="1909286" y="64293"/>
                  </a:lnTo>
                  <a:lnTo>
                    <a:pt x="1936088" y="96775"/>
                  </a:lnTo>
                  <a:lnTo>
                    <a:pt x="1956327" y="134052"/>
                  </a:lnTo>
                  <a:lnTo>
                    <a:pt x="1969119" y="175240"/>
                  </a:lnTo>
                  <a:lnTo>
                    <a:pt x="1973580" y="219456"/>
                  </a:lnTo>
                  <a:lnTo>
                    <a:pt x="1973580" y="1097280"/>
                  </a:lnTo>
                  <a:lnTo>
                    <a:pt x="1969119" y="1141495"/>
                  </a:lnTo>
                  <a:lnTo>
                    <a:pt x="1956327" y="1182683"/>
                  </a:lnTo>
                  <a:lnTo>
                    <a:pt x="1936088" y="1219960"/>
                  </a:lnTo>
                  <a:lnTo>
                    <a:pt x="1909286" y="1252442"/>
                  </a:lnTo>
                  <a:lnTo>
                    <a:pt x="1876804" y="1279244"/>
                  </a:lnTo>
                  <a:lnTo>
                    <a:pt x="1839527" y="1299483"/>
                  </a:lnTo>
                  <a:lnTo>
                    <a:pt x="1798339" y="1312275"/>
                  </a:lnTo>
                  <a:lnTo>
                    <a:pt x="1754124" y="1316736"/>
                  </a:lnTo>
                  <a:lnTo>
                    <a:pt x="219455" y="1316736"/>
                  </a:lnTo>
                  <a:lnTo>
                    <a:pt x="175229" y="1312275"/>
                  </a:lnTo>
                  <a:lnTo>
                    <a:pt x="134036" y="1299483"/>
                  </a:lnTo>
                  <a:lnTo>
                    <a:pt x="96758" y="1279244"/>
                  </a:lnTo>
                  <a:lnTo>
                    <a:pt x="64279" y="1252442"/>
                  </a:lnTo>
                  <a:lnTo>
                    <a:pt x="37481" y="1219960"/>
                  </a:lnTo>
                  <a:lnTo>
                    <a:pt x="17246" y="1182683"/>
                  </a:lnTo>
                  <a:lnTo>
                    <a:pt x="4458" y="1141495"/>
                  </a:lnTo>
                  <a:lnTo>
                    <a:pt x="0" y="1097280"/>
                  </a:lnTo>
                  <a:lnTo>
                    <a:pt x="0" y="219456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30909" y="3894201"/>
            <a:ext cx="15830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100" marR="5080" indent="-407034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Réception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‘N’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valeurs numériques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110229" y="3433317"/>
            <a:ext cx="4056379" cy="1329690"/>
            <a:chOff x="3110229" y="3433317"/>
            <a:chExt cx="4056379" cy="132969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16579" y="3544823"/>
              <a:ext cx="1603247" cy="110642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116579" y="3544823"/>
              <a:ext cx="1603375" cy="1106805"/>
            </a:xfrm>
            <a:custGeom>
              <a:avLst/>
              <a:gdLst/>
              <a:ahLst/>
              <a:cxnLst/>
              <a:rect l="l" t="t" r="r" b="b"/>
              <a:pathLst>
                <a:path w="1603375" h="1106804">
                  <a:moveTo>
                    <a:pt x="0" y="276606"/>
                  </a:moveTo>
                  <a:lnTo>
                    <a:pt x="34543" y="276606"/>
                  </a:lnTo>
                  <a:lnTo>
                    <a:pt x="34543" y="829818"/>
                  </a:lnTo>
                  <a:lnTo>
                    <a:pt x="0" y="829818"/>
                  </a:lnTo>
                  <a:lnTo>
                    <a:pt x="0" y="276606"/>
                  </a:lnTo>
                  <a:close/>
                </a:path>
                <a:path w="1603375" h="1106804">
                  <a:moveTo>
                    <a:pt x="69087" y="276606"/>
                  </a:moveTo>
                  <a:lnTo>
                    <a:pt x="138303" y="276606"/>
                  </a:lnTo>
                  <a:lnTo>
                    <a:pt x="138303" y="829818"/>
                  </a:lnTo>
                  <a:lnTo>
                    <a:pt x="69087" y="829818"/>
                  </a:lnTo>
                  <a:lnTo>
                    <a:pt x="69087" y="276606"/>
                  </a:lnTo>
                  <a:close/>
                </a:path>
                <a:path w="1603375" h="1106804">
                  <a:moveTo>
                    <a:pt x="172846" y="276606"/>
                  </a:moveTo>
                  <a:lnTo>
                    <a:pt x="1050035" y="276606"/>
                  </a:lnTo>
                  <a:lnTo>
                    <a:pt x="1050035" y="0"/>
                  </a:lnTo>
                  <a:lnTo>
                    <a:pt x="1603247" y="553212"/>
                  </a:lnTo>
                  <a:lnTo>
                    <a:pt x="1050035" y="1106424"/>
                  </a:lnTo>
                  <a:lnTo>
                    <a:pt x="1050035" y="829818"/>
                  </a:lnTo>
                  <a:lnTo>
                    <a:pt x="172846" y="829818"/>
                  </a:lnTo>
                  <a:lnTo>
                    <a:pt x="172846" y="276606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27091" y="3439667"/>
              <a:ext cx="2232660" cy="1316990"/>
            </a:xfrm>
            <a:custGeom>
              <a:avLst/>
              <a:gdLst/>
              <a:ahLst/>
              <a:cxnLst/>
              <a:rect l="l" t="t" r="r" b="b"/>
              <a:pathLst>
                <a:path w="2232659" h="1316989">
                  <a:moveTo>
                    <a:pt x="2013204" y="0"/>
                  </a:moveTo>
                  <a:lnTo>
                    <a:pt x="219456" y="0"/>
                  </a:lnTo>
                  <a:lnTo>
                    <a:pt x="175240" y="4460"/>
                  </a:lnTo>
                  <a:lnTo>
                    <a:pt x="134052" y="17252"/>
                  </a:lnTo>
                  <a:lnTo>
                    <a:pt x="96775" y="37491"/>
                  </a:lnTo>
                  <a:lnTo>
                    <a:pt x="64293" y="64293"/>
                  </a:lnTo>
                  <a:lnTo>
                    <a:pt x="37491" y="96775"/>
                  </a:lnTo>
                  <a:lnTo>
                    <a:pt x="17252" y="134052"/>
                  </a:lnTo>
                  <a:lnTo>
                    <a:pt x="4460" y="175240"/>
                  </a:lnTo>
                  <a:lnTo>
                    <a:pt x="0" y="219456"/>
                  </a:lnTo>
                  <a:lnTo>
                    <a:pt x="0" y="1097280"/>
                  </a:lnTo>
                  <a:lnTo>
                    <a:pt x="4460" y="1141495"/>
                  </a:lnTo>
                  <a:lnTo>
                    <a:pt x="17252" y="1182683"/>
                  </a:lnTo>
                  <a:lnTo>
                    <a:pt x="37491" y="1219960"/>
                  </a:lnTo>
                  <a:lnTo>
                    <a:pt x="64293" y="1252442"/>
                  </a:lnTo>
                  <a:lnTo>
                    <a:pt x="96775" y="1279244"/>
                  </a:lnTo>
                  <a:lnTo>
                    <a:pt x="134052" y="1299483"/>
                  </a:lnTo>
                  <a:lnTo>
                    <a:pt x="175240" y="1312275"/>
                  </a:lnTo>
                  <a:lnTo>
                    <a:pt x="219456" y="1316736"/>
                  </a:lnTo>
                  <a:lnTo>
                    <a:pt x="2013204" y="1316736"/>
                  </a:lnTo>
                  <a:lnTo>
                    <a:pt x="2057419" y="1312275"/>
                  </a:lnTo>
                  <a:lnTo>
                    <a:pt x="2098607" y="1299483"/>
                  </a:lnTo>
                  <a:lnTo>
                    <a:pt x="2135884" y="1279244"/>
                  </a:lnTo>
                  <a:lnTo>
                    <a:pt x="2168366" y="1252442"/>
                  </a:lnTo>
                  <a:lnTo>
                    <a:pt x="2195168" y="1219960"/>
                  </a:lnTo>
                  <a:lnTo>
                    <a:pt x="2215407" y="1182683"/>
                  </a:lnTo>
                  <a:lnTo>
                    <a:pt x="2228199" y="1141495"/>
                  </a:lnTo>
                  <a:lnTo>
                    <a:pt x="2232660" y="1097280"/>
                  </a:lnTo>
                  <a:lnTo>
                    <a:pt x="2232660" y="219456"/>
                  </a:lnTo>
                  <a:lnTo>
                    <a:pt x="2228199" y="175240"/>
                  </a:lnTo>
                  <a:lnTo>
                    <a:pt x="2215407" y="134052"/>
                  </a:lnTo>
                  <a:lnTo>
                    <a:pt x="2195168" y="96775"/>
                  </a:lnTo>
                  <a:lnTo>
                    <a:pt x="2168366" y="64293"/>
                  </a:lnTo>
                  <a:lnTo>
                    <a:pt x="2135884" y="37491"/>
                  </a:lnTo>
                  <a:lnTo>
                    <a:pt x="2098607" y="17252"/>
                  </a:lnTo>
                  <a:lnTo>
                    <a:pt x="2057419" y="4460"/>
                  </a:lnTo>
                  <a:lnTo>
                    <a:pt x="20132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927091" y="3439667"/>
              <a:ext cx="2232660" cy="1316990"/>
            </a:xfrm>
            <a:custGeom>
              <a:avLst/>
              <a:gdLst/>
              <a:ahLst/>
              <a:cxnLst/>
              <a:rect l="l" t="t" r="r" b="b"/>
              <a:pathLst>
                <a:path w="2232659" h="1316989">
                  <a:moveTo>
                    <a:pt x="0" y="219456"/>
                  </a:moveTo>
                  <a:lnTo>
                    <a:pt x="4460" y="175240"/>
                  </a:lnTo>
                  <a:lnTo>
                    <a:pt x="17252" y="134052"/>
                  </a:lnTo>
                  <a:lnTo>
                    <a:pt x="37491" y="96775"/>
                  </a:lnTo>
                  <a:lnTo>
                    <a:pt x="64293" y="64293"/>
                  </a:lnTo>
                  <a:lnTo>
                    <a:pt x="96775" y="37491"/>
                  </a:lnTo>
                  <a:lnTo>
                    <a:pt x="134052" y="17252"/>
                  </a:lnTo>
                  <a:lnTo>
                    <a:pt x="175240" y="4460"/>
                  </a:lnTo>
                  <a:lnTo>
                    <a:pt x="219456" y="0"/>
                  </a:lnTo>
                  <a:lnTo>
                    <a:pt x="2013204" y="0"/>
                  </a:lnTo>
                  <a:lnTo>
                    <a:pt x="2057419" y="4460"/>
                  </a:lnTo>
                  <a:lnTo>
                    <a:pt x="2098607" y="17252"/>
                  </a:lnTo>
                  <a:lnTo>
                    <a:pt x="2135884" y="37491"/>
                  </a:lnTo>
                  <a:lnTo>
                    <a:pt x="2168366" y="64293"/>
                  </a:lnTo>
                  <a:lnTo>
                    <a:pt x="2195168" y="96775"/>
                  </a:lnTo>
                  <a:lnTo>
                    <a:pt x="2215407" y="134052"/>
                  </a:lnTo>
                  <a:lnTo>
                    <a:pt x="2228199" y="175240"/>
                  </a:lnTo>
                  <a:lnTo>
                    <a:pt x="2232660" y="219456"/>
                  </a:lnTo>
                  <a:lnTo>
                    <a:pt x="2232660" y="1097280"/>
                  </a:lnTo>
                  <a:lnTo>
                    <a:pt x="2228199" y="1141495"/>
                  </a:lnTo>
                  <a:lnTo>
                    <a:pt x="2215407" y="1182683"/>
                  </a:lnTo>
                  <a:lnTo>
                    <a:pt x="2195168" y="1219960"/>
                  </a:lnTo>
                  <a:lnTo>
                    <a:pt x="2168366" y="1252442"/>
                  </a:lnTo>
                  <a:lnTo>
                    <a:pt x="2135884" y="1279244"/>
                  </a:lnTo>
                  <a:lnTo>
                    <a:pt x="2098607" y="1299483"/>
                  </a:lnTo>
                  <a:lnTo>
                    <a:pt x="2057419" y="1312275"/>
                  </a:lnTo>
                  <a:lnTo>
                    <a:pt x="2013204" y="1316736"/>
                  </a:lnTo>
                  <a:lnTo>
                    <a:pt x="219456" y="1316736"/>
                  </a:lnTo>
                  <a:lnTo>
                    <a:pt x="175240" y="1312275"/>
                  </a:lnTo>
                  <a:lnTo>
                    <a:pt x="134052" y="1299483"/>
                  </a:lnTo>
                  <a:lnTo>
                    <a:pt x="96775" y="1279244"/>
                  </a:lnTo>
                  <a:lnTo>
                    <a:pt x="64293" y="1252442"/>
                  </a:lnTo>
                  <a:lnTo>
                    <a:pt x="37491" y="1219960"/>
                  </a:lnTo>
                  <a:lnTo>
                    <a:pt x="17252" y="1182683"/>
                  </a:lnTo>
                  <a:lnTo>
                    <a:pt x="4460" y="1141495"/>
                  </a:lnTo>
                  <a:lnTo>
                    <a:pt x="0" y="1097280"/>
                  </a:lnTo>
                  <a:lnTo>
                    <a:pt x="0" y="219456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071109" y="3802760"/>
            <a:ext cx="17919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6385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Somme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‘N’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valeurs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Division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somme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‘N’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9171178" y="3439414"/>
            <a:ext cx="2245360" cy="1330960"/>
            <a:chOff x="9171178" y="3439414"/>
            <a:chExt cx="2245360" cy="1330960"/>
          </a:xfrm>
        </p:grpSpPr>
        <p:sp>
          <p:nvSpPr>
            <p:cNvPr id="15" name="object 15"/>
            <p:cNvSpPr/>
            <p:nvPr/>
          </p:nvSpPr>
          <p:spPr>
            <a:xfrm>
              <a:off x="9177528" y="3445764"/>
              <a:ext cx="2232660" cy="1318260"/>
            </a:xfrm>
            <a:custGeom>
              <a:avLst/>
              <a:gdLst/>
              <a:ahLst/>
              <a:cxnLst/>
              <a:rect l="l" t="t" r="r" b="b"/>
              <a:pathLst>
                <a:path w="2232659" h="1318260">
                  <a:moveTo>
                    <a:pt x="2012950" y="0"/>
                  </a:moveTo>
                  <a:lnTo>
                    <a:pt x="219710" y="0"/>
                  </a:lnTo>
                  <a:lnTo>
                    <a:pt x="175447" y="4466"/>
                  </a:lnTo>
                  <a:lnTo>
                    <a:pt x="134213" y="17273"/>
                  </a:lnTo>
                  <a:lnTo>
                    <a:pt x="96893" y="37538"/>
                  </a:lnTo>
                  <a:lnTo>
                    <a:pt x="64373" y="64373"/>
                  </a:lnTo>
                  <a:lnTo>
                    <a:pt x="37538" y="96893"/>
                  </a:lnTo>
                  <a:lnTo>
                    <a:pt x="17273" y="134213"/>
                  </a:lnTo>
                  <a:lnTo>
                    <a:pt x="4466" y="175447"/>
                  </a:lnTo>
                  <a:lnTo>
                    <a:pt x="0" y="219710"/>
                  </a:lnTo>
                  <a:lnTo>
                    <a:pt x="0" y="1098550"/>
                  </a:lnTo>
                  <a:lnTo>
                    <a:pt x="4466" y="1142812"/>
                  </a:lnTo>
                  <a:lnTo>
                    <a:pt x="17273" y="1184046"/>
                  </a:lnTo>
                  <a:lnTo>
                    <a:pt x="37538" y="1221366"/>
                  </a:lnTo>
                  <a:lnTo>
                    <a:pt x="64373" y="1253886"/>
                  </a:lnTo>
                  <a:lnTo>
                    <a:pt x="96893" y="1280721"/>
                  </a:lnTo>
                  <a:lnTo>
                    <a:pt x="134213" y="1300986"/>
                  </a:lnTo>
                  <a:lnTo>
                    <a:pt x="175447" y="1313793"/>
                  </a:lnTo>
                  <a:lnTo>
                    <a:pt x="219710" y="1318260"/>
                  </a:lnTo>
                  <a:lnTo>
                    <a:pt x="2012950" y="1318260"/>
                  </a:lnTo>
                  <a:lnTo>
                    <a:pt x="2057212" y="1313793"/>
                  </a:lnTo>
                  <a:lnTo>
                    <a:pt x="2098446" y="1300986"/>
                  </a:lnTo>
                  <a:lnTo>
                    <a:pt x="2135766" y="1280721"/>
                  </a:lnTo>
                  <a:lnTo>
                    <a:pt x="2168286" y="1253886"/>
                  </a:lnTo>
                  <a:lnTo>
                    <a:pt x="2195121" y="1221366"/>
                  </a:lnTo>
                  <a:lnTo>
                    <a:pt x="2215386" y="1184046"/>
                  </a:lnTo>
                  <a:lnTo>
                    <a:pt x="2228193" y="1142812"/>
                  </a:lnTo>
                  <a:lnTo>
                    <a:pt x="2232660" y="1098550"/>
                  </a:lnTo>
                  <a:lnTo>
                    <a:pt x="2232660" y="219710"/>
                  </a:lnTo>
                  <a:lnTo>
                    <a:pt x="2228193" y="175447"/>
                  </a:lnTo>
                  <a:lnTo>
                    <a:pt x="2215386" y="134213"/>
                  </a:lnTo>
                  <a:lnTo>
                    <a:pt x="2195121" y="96893"/>
                  </a:lnTo>
                  <a:lnTo>
                    <a:pt x="2168286" y="64373"/>
                  </a:lnTo>
                  <a:lnTo>
                    <a:pt x="2135766" y="37538"/>
                  </a:lnTo>
                  <a:lnTo>
                    <a:pt x="2098446" y="17273"/>
                  </a:lnTo>
                  <a:lnTo>
                    <a:pt x="2057212" y="4466"/>
                  </a:lnTo>
                  <a:lnTo>
                    <a:pt x="2012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177528" y="3445764"/>
              <a:ext cx="2232660" cy="1318260"/>
            </a:xfrm>
            <a:custGeom>
              <a:avLst/>
              <a:gdLst/>
              <a:ahLst/>
              <a:cxnLst/>
              <a:rect l="l" t="t" r="r" b="b"/>
              <a:pathLst>
                <a:path w="2232659" h="1318260">
                  <a:moveTo>
                    <a:pt x="0" y="219710"/>
                  </a:moveTo>
                  <a:lnTo>
                    <a:pt x="4466" y="175447"/>
                  </a:lnTo>
                  <a:lnTo>
                    <a:pt x="17273" y="134213"/>
                  </a:lnTo>
                  <a:lnTo>
                    <a:pt x="37538" y="96893"/>
                  </a:lnTo>
                  <a:lnTo>
                    <a:pt x="64373" y="64373"/>
                  </a:lnTo>
                  <a:lnTo>
                    <a:pt x="96893" y="37538"/>
                  </a:lnTo>
                  <a:lnTo>
                    <a:pt x="134213" y="17273"/>
                  </a:lnTo>
                  <a:lnTo>
                    <a:pt x="175447" y="4466"/>
                  </a:lnTo>
                  <a:lnTo>
                    <a:pt x="219710" y="0"/>
                  </a:lnTo>
                  <a:lnTo>
                    <a:pt x="2012950" y="0"/>
                  </a:lnTo>
                  <a:lnTo>
                    <a:pt x="2057212" y="4466"/>
                  </a:lnTo>
                  <a:lnTo>
                    <a:pt x="2098446" y="17273"/>
                  </a:lnTo>
                  <a:lnTo>
                    <a:pt x="2135766" y="37538"/>
                  </a:lnTo>
                  <a:lnTo>
                    <a:pt x="2168286" y="64373"/>
                  </a:lnTo>
                  <a:lnTo>
                    <a:pt x="2195121" y="96893"/>
                  </a:lnTo>
                  <a:lnTo>
                    <a:pt x="2215386" y="134213"/>
                  </a:lnTo>
                  <a:lnTo>
                    <a:pt x="2228193" y="175447"/>
                  </a:lnTo>
                  <a:lnTo>
                    <a:pt x="2232660" y="219710"/>
                  </a:lnTo>
                  <a:lnTo>
                    <a:pt x="2232660" y="1098550"/>
                  </a:lnTo>
                  <a:lnTo>
                    <a:pt x="2228193" y="1142812"/>
                  </a:lnTo>
                  <a:lnTo>
                    <a:pt x="2215386" y="1184046"/>
                  </a:lnTo>
                  <a:lnTo>
                    <a:pt x="2195121" y="1221366"/>
                  </a:lnTo>
                  <a:lnTo>
                    <a:pt x="2168286" y="1253886"/>
                  </a:lnTo>
                  <a:lnTo>
                    <a:pt x="2135766" y="1280721"/>
                  </a:lnTo>
                  <a:lnTo>
                    <a:pt x="2098446" y="1300986"/>
                  </a:lnTo>
                  <a:lnTo>
                    <a:pt x="2057212" y="1313793"/>
                  </a:lnTo>
                  <a:lnTo>
                    <a:pt x="2012950" y="1318260"/>
                  </a:lnTo>
                  <a:lnTo>
                    <a:pt x="219710" y="1318260"/>
                  </a:lnTo>
                  <a:lnTo>
                    <a:pt x="175447" y="1313793"/>
                  </a:lnTo>
                  <a:lnTo>
                    <a:pt x="134213" y="1300986"/>
                  </a:lnTo>
                  <a:lnTo>
                    <a:pt x="96893" y="1280721"/>
                  </a:lnTo>
                  <a:lnTo>
                    <a:pt x="64373" y="1253886"/>
                  </a:lnTo>
                  <a:lnTo>
                    <a:pt x="37538" y="1221366"/>
                  </a:lnTo>
                  <a:lnTo>
                    <a:pt x="17273" y="1184046"/>
                  </a:lnTo>
                  <a:lnTo>
                    <a:pt x="4466" y="1142812"/>
                  </a:lnTo>
                  <a:lnTo>
                    <a:pt x="0" y="1098550"/>
                  </a:lnTo>
                  <a:lnTo>
                    <a:pt x="0" y="219710"/>
                  </a:lnTo>
                  <a:close/>
                </a:path>
              </a:pathLst>
            </a:custGeom>
            <a:ln w="12191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9322054" y="3901820"/>
            <a:ext cx="17106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Emission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moyenne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ces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valeurs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360919" y="3645408"/>
            <a:ext cx="1615440" cy="1117600"/>
            <a:chOff x="7360919" y="3645408"/>
            <a:chExt cx="1615440" cy="1117600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7015" y="3651504"/>
              <a:ext cx="1603248" cy="110490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367015" y="3651504"/>
              <a:ext cx="1603375" cy="1104900"/>
            </a:xfrm>
            <a:custGeom>
              <a:avLst/>
              <a:gdLst/>
              <a:ahLst/>
              <a:cxnLst/>
              <a:rect l="l" t="t" r="r" b="b"/>
              <a:pathLst>
                <a:path w="1603375" h="1104900">
                  <a:moveTo>
                    <a:pt x="0" y="276225"/>
                  </a:moveTo>
                  <a:lnTo>
                    <a:pt x="34543" y="276225"/>
                  </a:lnTo>
                  <a:lnTo>
                    <a:pt x="34543" y="828675"/>
                  </a:lnTo>
                  <a:lnTo>
                    <a:pt x="0" y="828675"/>
                  </a:lnTo>
                  <a:lnTo>
                    <a:pt x="0" y="276225"/>
                  </a:lnTo>
                  <a:close/>
                </a:path>
                <a:path w="1603375" h="1104900">
                  <a:moveTo>
                    <a:pt x="69087" y="276225"/>
                  </a:moveTo>
                  <a:lnTo>
                    <a:pt x="138049" y="276225"/>
                  </a:lnTo>
                  <a:lnTo>
                    <a:pt x="138049" y="828675"/>
                  </a:lnTo>
                  <a:lnTo>
                    <a:pt x="69087" y="828675"/>
                  </a:lnTo>
                  <a:lnTo>
                    <a:pt x="69087" y="276225"/>
                  </a:lnTo>
                  <a:close/>
                </a:path>
                <a:path w="1603375" h="1104900">
                  <a:moveTo>
                    <a:pt x="172592" y="276225"/>
                  </a:moveTo>
                  <a:lnTo>
                    <a:pt x="1050798" y="276225"/>
                  </a:lnTo>
                  <a:lnTo>
                    <a:pt x="1050798" y="0"/>
                  </a:lnTo>
                  <a:lnTo>
                    <a:pt x="1603248" y="552450"/>
                  </a:lnTo>
                  <a:lnTo>
                    <a:pt x="1050798" y="1104900"/>
                  </a:lnTo>
                  <a:lnTo>
                    <a:pt x="1050798" y="828675"/>
                  </a:lnTo>
                  <a:lnTo>
                    <a:pt x="172592" y="828675"/>
                  </a:lnTo>
                  <a:lnTo>
                    <a:pt x="172592" y="276225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216558" y="5017134"/>
            <a:ext cx="912685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b="1" i="1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traitement</a:t>
            </a:r>
            <a:r>
              <a:rPr sz="1200" b="1" i="1" spc="20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b="1" i="1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données</a:t>
            </a:r>
            <a:r>
              <a:rPr sz="1200" b="1" i="1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sz="1200" b="1" i="1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donc</a:t>
            </a:r>
            <a:r>
              <a:rPr sz="1200" b="1" i="1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b="1" i="1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formulation</a:t>
            </a:r>
            <a:r>
              <a:rPr sz="1200" b="1" i="1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d’une</a:t>
            </a:r>
            <a:r>
              <a:rPr sz="1200" b="1" i="1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solution</a:t>
            </a:r>
            <a:r>
              <a:rPr sz="1200" b="1" i="1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imaginée</a:t>
            </a:r>
            <a:r>
              <a:rPr sz="1200" b="1" i="1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sz="1200" b="1" i="1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spc="-50" dirty="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Analogie: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recherche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ressemblances,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rapprochements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 partir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d'idées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déjà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trouvées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précédent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plus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moins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similaire.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Contraste: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recherche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différences,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oppositions,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arguments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antagonistes.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Contigüité: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recherche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faits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produisant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 même</a:t>
            </a:r>
            <a:r>
              <a:rPr sz="1200" spc="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temps,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parallélismes,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 des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simultanéïtés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autres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concomitances.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sz="1200" b="1" i="1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sz="1200" b="1" i="1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nécessaire</a:t>
            </a:r>
            <a:r>
              <a:rPr sz="1200" b="1" i="1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spc="-10" dirty="0">
                <a:solidFill>
                  <a:srgbClr val="555555"/>
                </a:solidFill>
                <a:latin typeface="Calibri"/>
                <a:cs typeface="Calibri"/>
              </a:rPr>
              <a:t>d’avoir</a:t>
            </a:r>
            <a:r>
              <a:rPr sz="1200" b="1" i="1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sz="1200" b="1" i="1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bon</a:t>
            </a:r>
            <a:r>
              <a:rPr sz="1200" b="1" i="1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sens,</a:t>
            </a:r>
            <a:r>
              <a:rPr sz="1200" b="1" i="1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spc="-10" dirty="0">
                <a:solidFill>
                  <a:srgbClr val="555555"/>
                </a:solidFill>
                <a:latin typeface="Calibri"/>
                <a:cs typeface="Calibri"/>
              </a:rPr>
              <a:t>d’adopter</a:t>
            </a:r>
            <a:r>
              <a:rPr sz="1200" b="1" i="1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sz="1200" b="1" i="1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démarche</a:t>
            </a:r>
            <a:r>
              <a:rPr sz="1200" b="1" i="1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spc="-10" dirty="0">
                <a:solidFill>
                  <a:srgbClr val="555555"/>
                </a:solidFill>
                <a:latin typeface="Calibri"/>
                <a:cs typeface="Calibri"/>
              </a:rPr>
              <a:t>rigoureuse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b="1" i="1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spc="-10" dirty="0">
                <a:solidFill>
                  <a:srgbClr val="555555"/>
                </a:solidFill>
                <a:latin typeface="Calibri"/>
                <a:cs typeface="Calibri"/>
              </a:rPr>
              <a:t>d’utiliser</a:t>
            </a:r>
            <a:r>
              <a:rPr sz="1200" b="1" i="1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b="1" i="1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555555"/>
                </a:solidFill>
                <a:latin typeface="Calibri"/>
                <a:cs typeface="Calibri"/>
              </a:rPr>
              <a:t>outils</a:t>
            </a:r>
            <a:r>
              <a:rPr sz="1200" b="1" i="1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spc="-10" dirty="0">
                <a:solidFill>
                  <a:srgbClr val="555555"/>
                </a:solidFill>
                <a:latin typeface="Calibri"/>
                <a:cs typeface="Calibri"/>
              </a:rPr>
              <a:t>adaptés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198232" y="1090422"/>
            <a:ext cx="379412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23619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 </a:t>
            </a:r>
            <a:r>
              <a:rPr sz="2800" spc="-35" dirty="0">
                <a:latin typeface="Calibri"/>
                <a:cs typeface="Calibri"/>
              </a:rPr>
              <a:t>ANALYSER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PROBLÈME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2566517"/>
            <a:ext cx="3814445" cy="1537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62255">
              <a:lnSpc>
                <a:spcPct val="150000"/>
              </a:lnSpc>
              <a:spcBef>
                <a:spcPts val="100"/>
              </a:spcBef>
              <a:buAutoNum type="arabicPlain"/>
              <a:tabLst>
                <a:tab pos="274955" algn="l"/>
              </a:tabLst>
            </a:pP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Définition</a:t>
            </a:r>
            <a:r>
              <a:rPr sz="2000" spc="-4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du</a:t>
            </a:r>
            <a:r>
              <a:rPr sz="2000" spc="-6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problème</a:t>
            </a:r>
            <a:r>
              <a:rPr sz="2000" spc="-3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(Contexte, Entrées/Sorties,</a:t>
            </a:r>
            <a:r>
              <a:rPr sz="2000" spc="-5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traitements)</a:t>
            </a:r>
            <a:endParaRPr sz="2000">
              <a:latin typeface="Calibri"/>
              <a:cs typeface="Calibri"/>
            </a:endParaRPr>
          </a:p>
          <a:p>
            <a:pPr marL="274955" indent="-262255">
              <a:lnSpc>
                <a:spcPct val="100000"/>
              </a:lnSpc>
              <a:spcBef>
                <a:spcPts val="2300"/>
              </a:spcBef>
              <a:buAutoNum type="arabicPlain"/>
              <a:tabLst>
                <a:tab pos="274955" algn="l"/>
              </a:tabLst>
            </a:pPr>
            <a:r>
              <a:rPr sz="2000" b="1" spc="-10" dirty="0">
                <a:solidFill>
                  <a:srgbClr val="FF912B"/>
                </a:solidFill>
                <a:latin typeface="Calibri"/>
                <a:cs typeface="Calibri"/>
              </a:rPr>
              <a:t>Types</a:t>
            </a:r>
            <a:r>
              <a:rPr sz="20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20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912B"/>
                </a:solidFill>
                <a:latin typeface="Calibri"/>
                <a:cs typeface="Calibri"/>
              </a:rPr>
              <a:t>traitement</a:t>
            </a:r>
            <a:r>
              <a:rPr sz="2000" b="1" spc="-5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912B"/>
                </a:solidFill>
                <a:latin typeface="Calibri"/>
                <a:cs typeface="Calibri"/>
              </a:rPr>
              <a:t>des</a:t>
            </a:r>
            <a:r>
              <a:rPr sz="20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912B"/>
                </a:solidFill>
                <a:latin typeface="Calibri"/>
                <a:cs typeface="Calibri"/>
              </a:rPr>
              <a:t>données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4723" rIns="0" bIns="0" rtlCol="0">
            <a:spAutoFit/>
          </a:bodyPr>
          <a:lstStyle/>
          <a:p>
            <a:pPr marL="62865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130" dirty="0"/>
              <a:t> </a:t>
            </a:r>
            <a:r>
              <a:rPr sz="2000" spc="-25" dirty="0"/>
              <a:t>ANALYSER</a:t>
            </a:r>
            <a:r>
              <a:rPr sz="2000" spc="-40" dirty="0"/>
              <a:t> </a:t>
            </a:r>
            <a:r>
              <a:rPr sz="2000" dirty="0"/>
              <a:t>UN</a:t>
            </a:r>
            <a:r>
              <a:rPr sz="2000" spc="-50" dirty="0"/>
              <a:t> </a:t>
            </a:r>
            <a:r>
              <a:rPr sz="2000" spc="-10" dirty="0"/>
              <a:t>PROBLÈME</a:t>
            </a:r>
            <a:endParaRPr sz="2000"/>
          </a:p>
          <a:p>
            <a:pPr marL="6286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Types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traitement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4475" y="1682876"/>
            <a:ext cx="5782945" cy="1015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912B"/>
                </a:solidFill>
                <a:latin typeface="Calibri"/>
                <a:cs typeface="Calibri"/>
              </a:rPr>
              <a:t>Le</a:t>
            </a:r>
            <a:r>
              <a:rPr sz="1400" b="1" spc="-10" dirty="0">
                <a:solidFill>
                  <a:srgbClr val="FF912B"/>
                </a:solidFill>
                <a:latin typeface="Calibri"/>
                <a:cs typeface="Calibri"/>
              </a:rPr>
              <a:t> traitement</a:t>
            </a:r>
            <a:r>
              <a:rPr sz="14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912B"/>
                </a:solidFill>
                <a:latin typeface="Calibri"/>
                <a:cs typeface="Calibri"/>
              </a:rPr>
              <a:t>des</a:t>
            </a:r>
            <a:r>
              <a:rPr sz="14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912B"/>
                </a:solidFill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4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Tout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traitement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effectué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l’exécution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séquencée 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d’opérations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appelées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i="1" spc="-10" dirty="0">
                <a:solidFill>
                  <a:srgbClr val="555555"/>
                </a:solidFill>
                <a:latin typeface="Calibri"/>
                <a:cs typeface="Calibri"/>
              </a:rPr>
              <a:t>instructions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275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Selon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</a:t>
            </a:r>
            <a:r>
              <a:rPr sz="1200" spc="-10" dirty="0">
                <a:latin typeface="Calibri"/>
                <a:cs typeface="Calibri"/>
              </a:rPr>
              <a:t>nature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problème,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traitement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classé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4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catégories: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626865" y="2817622"/>
            <a:ext cx="2282190" cy="1600835"/>
            <a:chOff x="3626865" y="2817622"/>
            <a:chExt cx="2282190" cy="1600835"/>
          </a:xfrm>
        </p:grpSpPr>
        <p:sp>
          <p:nvSpPr>
            <p:cNvPr id="5" name="object 5"/>
            <p:cNvSpPr/>
            <p:nvPr/>
          </p:nvSpPr>
          <p:spPr>
            <a:xfrm>
              <a:off x="3633215" y="2823972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8" y="0"/>
                  </a:lnTo>
                  <a:lnTo>
                    <a:pt x="217092" y="4263"/>
                  </a:lnTo>
                  <a:lnTo>
                    <a:pt x="172314" y="16557"/>
                  </a:lnTo>
                  <a:lnTo>
                    <a:pt x="131082" y="36133"/>
                  </a:lnTo>
                  <a:lnTo>
                    <a:pt x="94143" y="62244"/>
                  </a:lnTo>
                  <a:lnTo>
                    <a:pt x="62244" y="94143"/>
                  </a:lnTo>
                  <a:lnTo>
                    <a:pt x="36133" y="131082"/>
                  </a:lnTo>
                  <a:lnTo>
                    <a:pt x="16557" y="172314"/>
                  </a:lnTo>
                  <a:lnTo>
                    <a:pt x="4263" y="217092"/>
                  </a:lnTo>
                  <a:lnTo>
                    <a:pt x="0" y="264667"/>
                  </a:lnTo>
                  <a:lnTo>
                    <a:pt x="0" y="1323339"/>
                  </a:lnTo>
                  <a:lnTo>
                    <a:pt x="4263" y="1370915"/>
                  </a:lnTo>
                  <a:lnTo>
                    <a:pt x="16557" y="1415693"/>
                  </a:lnTo>
                  <a:lnTo>
                    <a:pt x="36133" y="1456925"/>
                  </a:lnTo>
                  <a:lnTo>
                    <a:pt x="62244" y="1493864"/>
                  </a:lnTo>
                  <a:lnTo>
                    <a:pt x="94143" y="1525763"/>
                  </a:lnTo>
                  <a:lnTo>
                    <a:pt x="131082" y="1551874"/>
                  </a:lnTo>
                  <a:lnTo>
                    <a:pt x="172314" y="1571450"/>
                  </a:lnTo>
                  <a:lnTo>
                    <a:pt x="217092" y="1583744"/>
                  </a:lnTo>
                  <a:lnTo>
                    <a:pt x="264668" y="1588008"/>
                  </a:lnTo>
                  <a:lnTo>
                    <a:pt x="2004568" y="1588008"/>
                  </a:lnTo>
                  <a:lnTo>
                    <a:pt x="2052143" y="1583744"/>
                  </a:lnTo>
                  <a:lnTo>
                    <a:pt x="2096921" y="1571450"/>
                  </a:lnTo>
                  <a:lnTo>
                    <a:pt x="2138153" y="1551874"/>
                  </a:lnTo>
                  <a:lnTo>
                    <a:pt x="2175092" y="1525763"/>
                  </a:lnTo>
                  <a:lnTo>
                    <a:pt x="2206991" y="1493864"/>
                  </a:lnTo>
                  <a:lnTo>
                    <a:pt x="2233102" y="1456925"/>
                  </a:lnTo>
                  <a:lnTo>
                    <a:pt x="2252678" y="1415693"/>
                  </a:lnTo>
                  <a:lnTo>
                    <a:pt x="2264972" y="1370915"/>
                  </a:lnTo>
                  <a:lnTo>
                    <a:pt x="2269236" y="1323339"/>
                  </a:lnTo>
                  <a:lnTo>
                    <a:pt x="2269236" y="264667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33215" y="2823972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7"/>
                  </a:moveTo>
                  <a:lnTo>
                    <a:pt x="4263" y="217092"/>
                  </a:lnTo>
                  <a:lnTo>
                    <a:pt x="16557" y="172314"/>
                  </a:lnTo>
                  <a:lnTo>
                    <a:pt x="36133" y="131082"/>
                  </a:lnTo>
                  <a:lnTo>
                    <a:pt x="62244" y="94143"/>
                  </a:lnTo>
                  <a:lnTo>
                    <a:pt x="94143" y="62244"/>
                  </a:lnTo>
                  <a:lnTo>
                    <a:pt x="131082" y="36133"/>
                  </a:lnTo>
                  <a:lnTo>
                    <a:pt x="172314" y="16557"/>
                  </a:lnTo>
                  <a:lnTo>
                    <a:pt x="217092" y="4263"/>
                  </a:lnTo>
                  <a:lnTo>
                    <a:pt x="264668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7"/>
                  </a:lnTo>
                  <a:lnTo>
                    <a:pt x="2269236" y="1323339"/>
                  </a:lnTo>
                  <a:lnTo>
                    <a:pt x="2264972" y="1370915"/>
                  </a:lnTo>
                  <a:lnTo>
                    <a:pt x="2252678" y="1415693"/>
                  </a:lnTo>
                  <a:lnTo>
                    <a:pt x="2233102" y="1456925"/>
                  </a:lnTo>
                  <a:lnTo>
                    <a:pt x="2206991" y="1493864"/>
                  </a:lnTo>
                  <a:lnTo>
                    <a:pt x="2175092" y="1525763"/>
                  </a:lnTo>
                  <a:lnTo>
                    <a:pt x="2138153" y="1551874"/>
                  </a:lnTo>
                  <a:lnTo>
                    <a:pt x="2096921" y="1571450"/>
                  </a:lnTo>
                  <a:lnTo>
                    <a:pt x="2052143" y="1583744"/>
                  </a:lnTo>
                  <a:lnTo>
                    <a:pt x="2004568" y="1588008"/>
                  </a:lnTo>
                  <a:lnTo>
                    <a:pt x="264668" y="1588008"/>
                  </a:lnTo>
                  <a:lnTo>
                    <a:pt x="217092" y="1583744"/>
                  </a:lnTo>
                  <a:lnTo>
                    <a:pt x="172314" y="1571450"/>
                  </a:lnTo>
                  <a:lnTo>
                    <a:pt x="131082" y="1551874"/>
                  </a:lnTo>
                  <a:lnTo>
                    <a:pt x="94143" y="1525763"/>
                  </a:lnTo>
                  <a:lnTo>
                    <a:pt x="62244" y="1493864"/>
                  </a:lnTo>
                  <a:lnTo>
                    <a:pt x="36133" y="1456925"/>
                  </a:lnTo>
                  <a:lnTo>
                    <a:pt x="16557" y="1415693"/>
                  </a:lnTo>
                  <a:lnTo>
                    <a:pt x="4263" y="1370915"/>
                  </a:lnTo>
                  <a:lnTo>
                    <a:pt x="0" y="1323339"/>
                  </a:lnTo>
                  <a:lnTo>
                    <a:pt x="0" y="264667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192270" y="3284601"/>
            <a:ext cx="115125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830" marR="5080" indent="-24765">
              <a:lnSpc>
                <a:spcPct val="100000"/>
              </a:lnSpc>
              <a:spcBef>
                <a:spcPts val="105"/>
              </a:spcBef>
            </a:pPr>
            <a:r>
              <a:rPr sz="2000" spc="-35" dirty="0">
                <a:solidFill>
                  <a:srgbClr val="555555"/>
                </a:solidFill>
                <a:latin typeface="Calibri"/>
                <a:cs typeface="Calibri"/>
              </a:rPr>
              <a:t>Traitement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séquentiel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999734" y="2817622"/>
            <a:ext cx="2282190" cy="1600835"/>
            <a:chOff x="5999734" y="2817622"/>
            <a:chExt cx="2282190" cy="1600835"/>
          </a:xfrm>
        </p:grpSpPr>
        <p:sp>
          <p:nvSpPr>
            <p:cNvPr id="9" name="object 9"/>
            <p:cNvSpPr/>
            <p:nvPr/>
          </p:nvSpPr>
          <p:spPr>
            <a:xfrm>
              <a:off x="6006084" y="2823972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7" y="0"/>
                  </a:moveTo>
                  <a:lnTo>
                    <a:pt x="264667" y="0"/>
                  </a:lnTo>
                  <a:lnTo>
                    <a:pt x="217092" y="4263"/>
                  </a:lnTo>
                  <a:lnTo>
                    <a:pt x="172314" y="16557"/>
                  </a:lnTo>
                  <a:lnTo>
                    <a:pt x="131082" y="36133"/>
                  </a:lnTo>
                  <a:lnTo>
                    <a:pt x="94143" y="62244"/>
                  </a:lnTo>
                  <a:lnTo>
                    <a:pt x="62244" y="94143"/>
                  </a:lnTo>
                  <a:lnTo>
                    <a:pt x="36133" y="131082"/>
                  </a:lnTo>
                  <a:lnTo>
                    <a:pt x="16557" y="172314"/>
                  </a:lnTo>
                  <a:lnTo>
                    <a:pt x="4263" y="217092"/>
                  </a:lnTo>
                  <a:lnTo>
                    <a:pt x="0" y="264667"/>
                  </a:lnTo>
                  <a:lnTo>
                    <a:pt x="0" y="1323339"/>
                  </a:lnTo>
                  <a:lnTo>
                    <a:pt x="4263" y="1370915"/>
                  </a:lnTo>
                  <a:lnTo>
                    <a:pt x="16557" y="1415693"/>
                  </a:lnTo>
                  <a:lnTo>
                    <a:pt x="36133" y="1456925"/>
                  </a:lnTo>
                  <a:lnTo>
                    <a:pt x="62244" y="1493864"/>
                  </a:lnTo>
                  <a:lnTo>
                    <a:pt x="94143" y="1525763"/>
                  </a:lnTo>
                  <a:lnTo>
                    <a:pt x="131082" y="1551874"/>
                  </a:lnTo>
                  <a:lnTo>
                    <a:pt x="172314" y="1571450"/>
                  </a:lnTo>
                  <a:lnTo>
                    <a:pt x="217092" y="1583744"/>
                  </a:lnTo>
                  <a:lnTo>
                    <a:pt x="264667" y="1588008"/>
                  </a:lnTo>
                  <a:lnTo>
                    <a:pt x="2004567" y="1588008"/>
                  </a:lnTo>
                  <a:lnTo>
                    <a:pt x="2052143" y="1583744"/>
                  </a:lnTo>
                  <a:lnTo>
                    <a:pt x="2096921" y="1571450"/>
                  </a:lnTo>
                  <a:lnTo>
                    <a:pt x="2138153" y="1551874"/>
                  </a:lnTo>
                  <a:lnTo>
                    <a:pt x="2175092" y="1525763"/>
                  </a:lnTo>
                  <a:lnTo>
                    <a:pt x="2206991" y="1493864"/>
                  </a:lnTo>
                  <a:lnTo>
                    <a:pt x="2233102" y="1456925"/>
                  </a:lnTo>
                  <a:lnTo>
                    <a:pt x="2252678" y="1415693"/>
                  </a:lnTo>
                  <a:lnTo>
                    <a:pt x="2264972" y="1370915"/>
                  </a:lnTo>
                  <a:lnTo>
                    <a:pt x="2269236" y="1323339"/>
                  </a:lnTo>
                  <a:lnTo>
                    <a:pt x="2269236" y="264667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06084" y="2823972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7"/>
                  </a:moveTo>
                  <a:lnTo>
                    <a:pt x="4263" y="217092"/>
                  </a:lnTo>
                  <a:lnTo>
                    <a:pt x="16557" y="172314"/>
                  </a:lnTo>
                  <a:lnTo>
                    <a:pt x="36133" y="131082"/>
                  </a:lnTo>
                  <a:lnTo>
                    <a:pt x="62244" y="94143"/>
                  </a:lnTo>
                  <a:lnTo>
                    <a:pt x="94143" y="62244"/>
                  </a:lnTo>
                  <a:lnTo>
                    <a:pt x="131082" y="36133"/>
                  </a:lnTo>
                  <a:lnTo>
                    <a:pt x="172314" y="16557"/>
                  </a:lnTo>
                  <a:lnTo>
                    <a:pt x="217092" y="4263"/>
                  </a:lnTo>
                  <a:lnTo>
                    <a:pt x="264667" y="0"/>
                  </a:lnTo>
                  <a:lnTo>
                    <a:pt x="2004567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7"/>
                  </a:lnTo>
                  <a:lnTo>
                    <a:pt x="2269236" y="1323339"/>
                  </a:lnTo>
                  <a:lnTo>
                    <a:pt x="2264972" y="1370915"/>
                  </a:lnTo>
                  <a:lnTo>
                    <a:pt x="2252678" y="1415693"/>
                  </a:lnTo>
                  <a:lnTo>
                    <a:pt x="2233102" y="1456925"/>
                  </a:lnTo>
                  <a:lnTo>
                    <a:pt x="2206991" y="1493864"/>
                  </a:lnTo>
                  <a:lnTo>
                    <a:pt x="2175092" y="1525763"/>
                  </a:lnTo>
                  <a:lnTo>
                    <a:pt x="2138153" y="1551874"/>
                  </a:lnTo>
                  <a:lnTo>
                    <a:pt x="2096921" y="1571450"/>
                  </a:lnTo>
                  <a:lnTo>
                    <a:pt x="2052143" y="1583744"/>
                  </a:lnTo>
                  <a:lnTo>
                    <a:pt x="2004567" y="1588008"/>
                  </a:lnTo>
                  <a:lnTo>
                    <a:pt x="264667" y="1588008"/>
                  </a:lnTo>
                  <a:lnTo>
                    <a:pt x="217092" y="1583744"/>
                  </a:lnTo>
                  <a:lnTo>
                    <a:pt x="172314" y="1571450"/>
                  </a:lnTo>
                  <a:lnTo>
                    <a:pt x="131082" y="1551874"/>
                  </a:lnTo>
                  <a:lnTo>
                    <a:pt x="94143" y="1525763"/>
                  </a:lnTo>
                  <a:lnTo>
                    <a:pt x="62244" y="1493864"/>
                  </a:lnTo>
                  <a:lnTo>
                    <a:pt x="36133" y="1456925"/>
                  </a:lnTo>
                  <a:lnTo>
                    <a:pt x="16557" y="1415693"/>
                  </a:lnTo>
                  <a:lnTo>
                    <a:pt x="4263" y="1370915"/>
                  </a:lnTo>
                  <a:lnTo>
                    <a:pt x="0" y="1323339"/>
                  </a:lnTo>
                  <a:lnTo>
                    <a:pt x="0" y="264667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479794" y="3284601"/>
            <a:ext cx="13233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8509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Traitement conditionnel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626865" y="4495546"/>
            <a:ext cx="2282190" cy="1600835"/>
            <a:chOff x="3626865" y="4495546"/>
            <a:chExt cx="2282190" cy="1600835"/>
          </a:xfrm>
        </p:grpSpPr>
        <p:sp>
          <p:nvSpPr>
            <p:cNvPr id="13" name="object 13"/>
            <p:cNvSpPr/>
            <p:nvPr/>
          </p:nvSpPr>
          <p:spPr>
            <a:xfrm>
              <a:off x="3633215" y="4501896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8" y="0"/>
                  </a:lnTo>
                  <a:lnTo>
                    <a:pt x="217092" y="4263"/>
                  </a:lnTo>
                  <a:lnTo>
                    <a:pt x="172314" y="16557"/>
                  </a:lnTo>
                  <a:lnTo>
                    <a:pt x="131082" y="36133"/>
                  </a:lnTo>
                  <a:lnTo>
                    <a:pt x="94143" y="62244"/>
                  </a:lnTo>
                  <a:lnTo>
                    <a:pt x="62244" y="94143"/>
                  </a:lnTo>
                  <a:lnTo>
                    <a:pt x="36133" y="131082"/>
                  </a:lnTo>
                  <a:lnTo>
                    <a:pt x="16557" y="172314"/>
                  </a:lnTo>
                  <a:lnTo>
                    <a:pt x="4263" y="217092"/>
                  </a:lnTo>
                  <a:lnTo>
                    <a:pt x="0" y="264667"/>
                  </a:lnTo>
                  <a:lnTo>
                    <a:pt x="0" y="1323339"/>
                  </a:lnTo>
                  <a:lnTo>
                    <a:pt x="4263" y="1370912"/>
                  </a:lnTo>
                  <a:lnTo>
                    <a:pt x="16557" y="1415688"/>
                  </a:lnTo>
                  <a:lnTo>
                    <a:pt x="36133" y="1456919"/>
                  </a:lnTo>
                  <a:lnTo>
                    <a:pt x="62244" y="1493859"/>
                  </a:lnTo>
                  <a:lnTo>
                    <a:pt x="94143" y="1525758"/>
                  </a:lnTo>
                  <a:lnTo>
                    <a:pt x="131082" y="1551871"/>
                  </a:lnTo>
                  <a:lnTo>
                    <a:pt x="172314" y="1571448"/>
                  </a:lnTo>
                  <a:lnTo>
                    <a:pt x="217092" y="1583743"/>
                  </a:lnTo>
                  <a:lnTo>
                    <a:pt x="264668" y="1588008"/>
                  </a:lnTo>
                  <a:lnTo>
                    <a:pt x="2004568" y="1588008"/>
                  </a:lnTo>
                  <a:lnTo>
                    <a:pt x="2052143" y="1583743"/>
                  </a:lnTo>
                  <a:lnTo>
                    <a:pt x="2096921" y="1571448"/>
                  </a:lnTo>
                  <a:lnTo>
                    <a:pt x="2138153" y="1551871"/>
                  </a:lnTo>
                  <a:lnTo>
                    <a:pt x="2175092" y="1525758"/>
                  </a:lnTo>
                  <a:lnTo>
                    <a:pt x="2206991" y="1493859"/>
                  </a:lnTo>
                  <a:lnTo>
                    <a:pt x="2233102" y="1456919"/>
                  </a:lnTo>
                  <a:lnTo>
                    <a:pt x="2252678" y="1415688"/>
                  </a:lnTo>
                  <a:lnTo>
                    <a:pt x="2264972" y="1370912"/>
                  </a:lnTo>
                  <a:lnTo>
                    <a:pt x="2269236" y="1323339"/>
                  </a:lnTo>
                  <a:lnTo>
                    <a:pt x="2269236" y="264667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33215" y="4501896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7"/>
                  </a:moveTo>
                  <a:lnTo>
                    <a:pt x="4263" y="217092"/>
                  </a:lnTo>
                  <a:lnTo>
                    <a:pt x="16557" y="172314"/>
                  </a:lnTo>
                  <a:lnTo>
                    <a:pt x="36133" y="131082"/>
                  </a:lnTo>
                  <a:lnTo>
                    <a:pt x="62244" y="94143"/>
                  </a:lnTo>
                  <a:lnTo>
                    <a:pt x="94143" y="62244"/>
                  </a:lnTo>
                  <a:lnTo>
                    <a:pt x="131082" y="36133"/>
                  </a:lnTo>
                  <a:lnTo>
                    <a:pt x="172314" y="16557"/>
                  </a:lnTo>
                  <a:lnTo>
                    <a:pt x="217092" y="4263"/>
                  </a:lnTo>
                  <a:lnTo>
                    <a:pt x="264668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7"/>
                  </a:lnTo>
                  <a:lnTo>
                    <a:pt x="2269236" y="1323339"/>
                  </a:lnTo>
                  <a:lnTo>
                    <a:pt x="2264972" y="1370912"/>
                  </a:lnTo>
                  <a:lnTo>
                    <a:pt x="2252678" y="1415688"/>
                  </a:lnTo>
                  <a:lnTo>
                    <a:pt x="2233102" y="1456919"/>
                  </a:lnTo>
                  <a:lnTo>
                    <a:pt x="2206991" y="1493859"/>
                  </a:lnTo>
                  <a:lnTo>
                    <a:pt x="2175092" y="1525758"/>
                  </a:lnTo>
                  <a:lnTo>
                    <a:pt x="2138153" y="1551871"/>
                  </a:lnTo>
                  <a:lnTo>
                    <a:pt x="2096921" y="1571448"/>
                  </a:lnTo>
                  <a:lnTo>
                    <a:pt x="2052143" y="1583743"/>
                  </a:lnTo>
                  <a:lnTo>
                    <a:pt x="2004568" y="1588008"/>
                  </a:lnTo>
                  <a:lnTo>
                    <a:pt x="264668" y="1588008"/>
                  </a:lnTo>
                  <a:lnTo>
                    <a:pt x="217092" y="1583743"/>
                  </a:lnTo>
                  <a:lnTo>
                    <a:pt x="172314" y="1571448"/>
                  </a:lnTo>
                  <a:lnTo>
                    <a:pt x="131082" y="1551871"/>
                  </a:lnTo>
                  <a:lnTo>
                    <a:pt x="94143" y="1525758"/>
                  </a:lnTo>
                  <a:lnTo>
                    <a:pt x="62244" y="1493859"/>
                  </a:lnTo>
                  <a:lnTo>
                    <a:pt x="36133" y="1456919"/>
                  </a:lnTo>
                  <a:lnTo>
                    <a:pt x="16557" y="1415688"/>
                  </a:lnTo>
                  <a:lnTo>
                    <a:pt x="4263" y="1370912"/>
                  </a:lnTo>
                  <a:lnTo>
                    <a:pt x="0" y="1323339"/>
                  </a:lnTo>
                  <a:lnTo>
                    <a:pt x="0" y="264667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192270" y="4963159"/>
            <a:ext cx="115125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0504" marR="5080" indent="-218440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solidFill>
                  <a:srgbClr val="555555"/>
                </a:solidFill>
                <a:latin typeface="Calibri"/>
                <a:cs typeface="Calibri"/>
              </a:rPr>
              <a:t>Traitement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itératif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999988" y="4495800"/>
            <a:ext cx="2281555" cy="1600200"/>
            <a:chOff x="5999988" y="4495800"/>
            <a:chExt cx="2281555" cy="1600200"/>
          </a:xfrm>
        </p:grpSpPr>
        <p:sp>
          <p:nvSpPr>
            <p:cNvPr id="17" name="object 17"/>
            <p:cNvSpPr/>
            <p:nvPr/>
          </p:nvSpPr>
          <p:spPr>
            <a:xfrm>
              <a:off x="6006084" y="4501895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7" y="0"/>
                  </a:moveTo>
                  <a:lnTo>
                    <a:pt x="264667" y="0"/>
                  </a:lnTo>
                  <a:lnTo>
                    <a:pt x="217092" y="4263"/>
                  </a:lnTo>
                  <a:lnTo>
                    <a:pt x="172314" y="16557"/>
                  </a:lnTo>
                  <a:lnTo>
                    <a:pt x="131082" y="36133"/>
                  </a:lnTo>
                  <a:lnTo>
                    <a:pt x="94143" y="62244"/>
                  </a:lnTo>
                  <a:lnTo>
                    <a:pt x="62244" y="94143"/>
                  </a:lnTo>
                  <a:lnTo>
                    <a:pt x="36133" y="131082"/>
                  </a:lnTo>
                  <a:lnTo>
                    <a:pt x="16557" y="172314"/>
                  </a:lnTo>
                  <a:lnTo>
                    <a:pt x="4263" y="217092"/>
                  </a:lnTo>
                  <a:lnTo>
                    <a:pt x="0" y="264667"/>
                  </a:lnTo>
                  <a:lnTo>
                    <a:pt x="0" y="1323339"/>
                  </a:lnTo>
                  <a:lnTo>
                    <a:pt x="4263" y="1370912"/>
                  </a:lnTo>
                  <a:lnTo>
                    <a:pt x="16557" y="1415688"/>
                  </a:lnTo>
                  <a:lnTo>
                    <a:pt x="36133" y="1456919"/>
                  </a:lnTo>
                  <a:lnTo>
                    <a:pt x="62244" y="1493859"/>
                  </a:lnTo>
                  <a:lnTo>
                    <a:pt x="94143" y="1525758"/>
                  </a:lnTo>
                  <a:lnTo>
                    <a:pt x="131082" y="1551871"/>
                  </a:lnTo>
                  <a:lnTo>
                    <a:pt x="172314" y="1571448"/>
                  </a:lnTo>
                  <a:lnTo>
                    <a:pt x="217092" y="1583743"/>
                  </a:lnTo>
                  <a:lnTo>
                    <a:pt x="264667" y="1588008"/>
                  </a:lnTo>
                  <a:lnTo>
                    <a:pt x="2004567" y="1588008"/>
                  </a:lnTo>
                  <a:lnTo>
                    <a:pt x="2052143" y="1583743"/>
                  </a:lnTo>
                  <a:lnTo>
                    <a:pt x="2096921" y="1571448"/>
                  </a:lnTo>
                  <a:lnTo>
                    <a:pt x="2138153" y="1551871"/>
                  </a:lnTo>
                  <a:lnTo>
                    <a:pt x="2175092" y="1525758"/>
                  </a:lnTo>
                  <a:lnTo>
                    <a:pt x="2206991" y="1493859"/>
                  </a:lnTo>
                  <a:lnTo>
                    <a:pt x="2233102" y="1456919"/>
                  </a:lnTo>
                  <a:lnTo>
                    <a:pt x="2252678" y="1415688"/>
                  </a:lnTo>
                  <a:lnTo>
                    <a:pt x="2264972" y="1370912"/>
                  </a:lnTo>
                  <a:lnTo>
                    <a:pt x="2269236" y="1323339"/>
                  </a:lnTo>
                  <a:lnTo>
                    <a:pt x="2269236" y="264667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06084" y="4501895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7"/>
                  </a:moveTo>
                  <a:lnTo>
                    <a:pt x="4263" y="217092"/>
                  </a:lnTo>
                  <a:lnTo>
                    <a:pt x="16557" y="172314"/>
                  </a:lnTo>
                  <a:lnTo>
                    <a:pt x="36133" y="131082"/>
                  </a:lnTo>
                  <a:lnTo>
                    <a:pt x="62244" y="94143"/>
                  </a:lnTo>
                  <a:lnTo>
                    <a:pt x="94143" y="62244"/>
                  </a:lnTo>
                  <a:lnTo>
                    <a:pt x="131082" y="36133"/>
                  </a:lnTo>
                  <a:lnTo>
                    <a:pt x="172314" y="16557"/>
                  </a:lnTo>
                  <a:lnTo>
                    <a:pt x="217092" y="4263"/>
                  </a:lnTo>
                  <a:lnTo>
                    <a:pt x="264667" y="0"/>
                  </a:lnTo>
                  <a:lnTo>
                    <a:pt x="2004567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7"/>
                  </a:lnTo>
                  <a:lnTo>
                    <a:pt x="2269236" y="1323339"/>
                  </a:lnTo>
                  <a:lnTo>
                    <a:pt x="2264972" y="1370912"/>
                  </a:lnTo>
                  <a:lnTo>
                    <a:pt x="2252678" y="1415688"/>
                  </a:lnTo>
                  <a:lnTo>
                    <a:pt x="2233102" y="1456919"/>
                  </a:lnTo>
                  <a:lnTo>
                    <a:pt x="2206991" y="1493859"/>
                  </a:lnTo>
                  <a:lnTo>
                    <a:pt x="2175092" y="1525758"/>
                  </a:lnTo>
                  <a:lnTo>
                    <a:pt x="2138153" y="1551871"/>
                  </a:lnTo>
                  <a:lnTo>
                    <a:pt x="2096921" y="1571448"/>
                  </a:lnTo>
                  <a:lnTo>
                    <a:pt x="2052143" y="1583743"/>
                  </a:lnTo>
                  <a:lnTo>
                    <a:pt x="2004567" y="1588008"/>
                  </a:lnTo>
                  <a:lnTo>
                    <a:pt x="264667" y="1588008"/>
                  </a:lnTo>
                  <a:lnTo>
                    <a:pt x="217092" y="1583743"/>
                  </a:lnTo>
                  <a:lnTo>
                    <a:pt x="172314" y="1571448"/>
                  </a:lnTo>
                  <a:lnTo>
                    <a:pt x="131082" y="1551871"/>
                  </a:lnTo>
                  <a:lnTo>
                    <a:pt x="94143" y="1525758"/>
                  </a:lnTo>
                  <a:lnTo>
                    <a:pt x="62244" y="1493859"/>
                  </a:lnTo>
                  <a:lnTo>
                    <a:pt x="36133" y="1456919"/>
                  </a:lnTo>
                  <a:lnTo>
                    <a:pt x="16557" y="1415688"/>
                  </a:lnTo>
                  <a:lnTo>
                    <a:pt x="4263" y="1370912"/>
                  </a:lnTo>
                  <a:lnTo>
                    <a:pt x="0" y="1323339"/>
                  </a:lnTo>
                  <a:lnTo>
                    <a:pt x="0" y="264667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565138" y="4963159"/>
            <a:ext cx="115125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30" marR="5080" indent="-177165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solidFill>
                  <a:srgbClr val="555555"/>
                </a:solidFill>
                <a:latin typeface="Calibri"/>
                <a:cs typeface="Calibri"/>
              </a:rPr>
              <a:t>Traitement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récursif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4723" rIns="0" bIns="0" rtlCol="0">
            <a:spAutoFit/>
          </a:bodyPr>
          <a:lstStyle/>
          <a:p>
            <a:pPr marL="62865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130" dirty="0"/>
              <a:t> </a:t>
            </a:r>
            <a:r>
              <a:rPr sz="2000" spc="-25" dirty="0"/>
              <a:t>ANALYSER</a:t>
            </a:r>
            <a:r>
              <a:rPr sz="2000" spc="-40" dirty="0"/>
              <a:t> </a:t>
            </a:r>
            <a:r>
              <a:rPr sz="2000" dirty="0"/>
              <a:t>UN</a:t>
            </a:r>
            <a:r>
              <a:rPr sz="2000" spc="-50" dirty="0"/>
              <a:t> </a:t>
            </a:r>
            <a:r>
              <a:rPr sz="2000" spc="-10" dirty="0"/>
              <a:t>PROBLÈME</a:t>
            </a:r>
            <a:endParaRPr sz="2000"/>
          </a:p>
          <a:p>
            <a:pPr marL="6286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Types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traitement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4475" y="1682876"/>
            <a:ext cx="18351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912B"/>
                </a:solidFill>
                <a:latin typeface="Calibri"/>
                <a:cs typeface="Calibri"/>
              </a:rPr>
              <a:t>Le</a:t>
            </a:r>
            <a:r>
              <a:rPr sz="14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912B"/>
                </a:solidFill>
                <a:latin typeface="Calibri"/>
                <a:cs typeface="Calibri"/>
              </a:rPr>
              <a:t>traitement</a:t>
            </a:r>
            <a:r>
              <a:rPr sz="14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912B"/>
                </a:solidFill>
                <a:latin typeface="Calibri"/>
                <a:cs typeface="Calibri"/>
              </a:rPr>
              <a:t>séquentiel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4475" y="2053695"/>
            <a:ext cx="5018405" cy="57404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traitement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décrit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travers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l’enchaînement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suite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d’actions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primitives.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200" b="1" dirty="0">
                <a:latin typeface="Calibri"/>
                <a:cs typeface="Calibri"/>
              </a:rPr>
              <a:t>La </a:t>
            </a:r>
            <a:r>
              <a:rPr sz="1200" b="1" spc="-10" dirty="0">
                <a:latin typeface="Calibri"/>
                <a:cs typeface="Calibri"/>
              </a:rPr>
              <a:t>séquence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des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actions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sera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exécutée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dans</a:t>
            </a:r>
            <a:r>
              <a:rPr sz="1200" b="1" spc="-10" dirty="0">
                <a:latin typeface="Calibri"/>
                <a:cs typeface="Calibri"/>
              </a:rPr>
              <a:t> l’ordre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29386" y="2829814"/>
            <a:ext cx="2282190" cy="1600835"/>
            <a:chOff x="929386" y="2829814"/>
            <a:chExt cx="2282190" cy="1600835"/>
          </a:xfrm>
        </p:grpSpPr>
        <p:sp>
          <p:nvSpPr>
            <p:cNvPr id="6" name="object 6"/>
            <p:cNvSpPr/>
            <p:nvPr/>
          </p:nvSpPr>
          <p:spPr>
            <a:xfrm>
              <a:off x="935736" y="2836164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7" y="0"/>
                  </a:lnTo>
                  <a:lnTo>
                    <a:pt x="217095" y="4263"/>
                  </a:lnTo>
                  <a:lnTo>
                    <a:pt x="172319" y="16557"/>
                  </a:lnTo>
                  <a:lnTo>
                    <a:pt x="131088" y="36133"/>
                  </a:lnTo>
                  <a:lnTo>
                    <a:pt x="94148" y="62244"/>
                  </a:lnTo>
                  <a:lnTo>
                    <a:pt x="62249" y="94143"/>
                  </a:lnTo>
                  <a:lnTo>
                    <a:pt x="36136" y="131082"/>
                  </a:lnTo>
                  <a:lnTo>
                    <a:pt x="16559" y="172314"/>
                  </a:lnTo>
                  <a:lnTo>
                    <a:pt x="4264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4" y="1370915"/>
                  </a:lnTo>
                  <a:lnTo>
                    <a:pt x="16559" y="1415693"/>
                  </a:lnTo>
                  <a:lnTo>
                    <a:pt x="36136" y="1456925"/>
                  </a:lnTo>
                  <a:lnTo>
                    <a:pt x="62249" y="1493864"/>
                  </a:lnTo>
                  <a:lnTo>
                    <a:pt x="94148" y="1525763"/>
                  </a:lnTo>
                  <a:lnTo>
                    <a:pt x="131088" y="1551874"/>
                  </a:lnTo>
                  <a:lnTo>
                    <a:pt x="172319" y="1571450"/>
                  </a:lnTo>
                  <a:lnTo>
                    <a:pt x="217095" y="1583744"/>
                  </a:lnTo>
                  <a:lnTo>
                    <a:pt x="264667" y="1588008"/>
                  </a:lnTo>
                  <a:lnTo>
                    <a:pt x="2004568" y="1588008"/>
                  </a:lnTo>
                  <a:lnTo>
                    <a:pt x="2052143" y="1583744"/>
                  </a:lnTo>
                  <a:lnTo>
                    <a:pt x="2096921" y="1571450"/>
                  </a:lnTo>
                  <a:lnTo>
                    <a:pt x="2138153" y="1551874"/>
                  </a:lnTo>
                  <a:lnTo>
                    <a:pt x="2175092" y="1525763"/>
                  </a:lnTo>
                  <a:lnTo>
                    <a:pt x="2206991" y="1493864"/>
                  </a:lnTo>
                  <a:lnTo>
                    <a:pt x="2233102" y="1456925"/>
                  </a:lnTo>
                  <a:lnTo>
                    <a:pt x="2252678" y="1415693"/>
                  </a:lnTo>
                  <a:lnTo>
                    <a:pt x="2264972" y="1370915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35736" y="2836164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4" y="217092"/>
                  </a:lnTo>
                  <a:lnTo>
                    <a:pt x="16559" y="172314"/>
                  </a:lnTo>
                  <a:lnTo>
                    <a:pt x="36136" y="131082"/>
                  </a:lnTo>
                  <a:lnTo>
                    <a:pt x="62249" y="94143"/>
                  </a:lnTo>
                  <a:lnTo>
                    <a:pt x="94148" y="62244"/>
                  </a:lnTo>
                  <a:lnTo>
                    <a:pt x="131088" y="36133"/>
                  </a:lnTo>
                  <a:lnTo>
                    <a:pt x="172319" y="16557"/>
                  </a:lnTo>
                  <a:lnTo>
                    <a:pt x="217095" y="4263"/>
                  </a:lnTo>
                  <a:lnTo>
                    <a:pt x="264667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5"/>
                  </a:lnTo>
                  <a:lnTo>
                    <a:pt x="2252678" y="1415693"/>
                  </a:lnTo>
                  <a:lnTo>
                    <a:pt x="2233102" y="1456925"/>
                  </a:lnTo>
                  <a:lnTo>
                    <a:pt x="2206991" y="1493864"/>
                  </a:lnTo>
                  <a:lnTo>
                    <a:pt x="2175092" y="1525763"/>
                  </a:lnTo>
                  <a:lnTo>
                    <a:pt x="2138153" y="1551874"/>
                  </a:lnTo>
                  <a:lnTo>
                    <a:pt x="2096921" y="1571450"/>
                  </a:lnTo>
                  <a:lnTo>
                    <a:pt x="2052143" y="1583744"/>
                  </a:lnTo>
                  <a:lnTo>
                    <a:pt x="2004568" y="1588008"/>
                  </a:lnTo>
                  <a:lnTo>
                    <a:pt x="264667" y="1588008"/>
                  </a:lnTo>
                  <a:lnTo>
                    <a:pt x="217095" y="1583744"/>
                  </a:lnTo>
                  <a:lnTo>
                    <a:pt x="172319" y="1571450"/>
                  </a:lnTo>
                  <a:lnTo>
                    <a:pt x="131088" y="1551874"/>
                  </a:lnTo>
                  <a:lnTo>
                    <a:pt x="94148" y="1525763"/>
                  </a:lnTo>
                  <a:lnTo>
                    <a:pt x="62249" y="1493864"/>
                  </a:lnTo>
                  <a:lnTo>
                    <a:pt x="36136" y="1456925"/>
                  </a:lnTo>
                  <a:lnTo>
                    <a:pt x="16559" y="1415693"/>
                  </a:lnTo>
                  <a:lnTo>
                    <a:pt x="4264" y="1370915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80819" y="3296157"/>
            <a:ext cx="118110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" marR="5080" indent="-22860">
              <a:lnSpc>
                <a:spcPct val="100000"/>
              </a:lnSpc>
              <a:spcBef>
                <a:spcPts val="105"/>
              </a:spcBef>
            </a:pPr>
            <a:r>
              <a:rPr sz="2000" b="1" spc="-30" dirty="0">
                <a:solidFill>
                  <a:srgbClr val="FF912B"/>
                </a:solidFill>
                <a:latin typeface="Calibri"/>
                <a:cs typeface="Calibri"/>
              </a:rPr>
              <a:t>Traitement </a:t>
            </a:r>
            <a:r>
              <a:rPr sz="2000" b="1" spc="-10" dirty="0">
                <a:solidFill>
                  <a:srgbClr val="FF912B"/>
                </a:solidFill>
                <a:latin typeface="Calibri"/>
                <a:cs typeface="Calibri"/>
              </a:rPr>
              <a:t>séquentiel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302253" y="2829814"/>
            <a:ext cx="2282190" cy="1600835"/>
            <a:chOff x="3302253" y="2829814"/>
            <a:chExt cx="2282190" cy="1600835"/>
          </a:xfrm>
        </p:grpSpPr>
        <p:sp>
          <p:nvSpPr>
            <p:cNvPr id="10" name="object 10"/>
            <p:cNvSpPr/>
            <p:nvPr/>
          </p:nvSpPr>
          <p:spPr>
            <a:xfrm>
              <a:off x="3308603" y="2836164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8" y="0"/>
                  </a:lnTo>
                  <a:lnTo>
                    <a:pt x="217092" y="4263"/>
                  </a:lnTo>
                  <a:lnTo>
                    <a:pt x="172314" y="16557"/>
                  </a:lnTo>
                  <a:lnTo>
                    <a:pt x="131082" y="36133"/>
                  </a:lnTo>
                  <a:lnTo>
                    <a:pt x="94143" y="62244"/>
                  </a:lnTo>
                  <a:lnTo>
                    <a:pt x="62244" y="94143"/>
                  </a:lnTo>
                  <a:lnTo>
                    <a:pt x="36133" y="131082"/>
                  </a:lnTo>
                  <a:lnTo>
                    <a:pt x="16557" y="172314"/>
                  </a:lnTo>
                  <a:lnTo>
                    <a:pt x="4263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3" y="1370915"/>
                  </a:lnTo>
                  <a:lnTo>
                    <a:pt x="16557" y="1415693"/>
                  </a:lnTo>
                  <a:lnTo>
                    <a:pt x="36133" y="1456925"/>
                  </a:lnTo>
                  <a:lnTo>
                    <a:pt x="62244" y="1493864"/>
                  </a:lnTo>
                  <a:lnTo>
                    <a:pt x="94143" y="1525763"/>
                  </a:lnTo>
                  <a:lnTo>
                    <a:pt x="131082" y="1551874"/>
                  </a:lnTo>
                  <a:lnTo>
                    <a:pt x="172314" y="1571450"/>
                  </a:lnTo>
                  <a:lnTo>
                    <a:pt x="217092" y="1583744"/>
                  </a:lnTo>
                  <a:lnTo>
                    <a:pt x="264668" y="1588008"/>
                  </a:lnTo>
                  <a:lnTo>
                    <a:pt x="2004568" y="1588008"/>
                  </a:lnTo>
                  <a:lnTo>
                    <a:pt x="2052143" y="1583744"/>
                  </a:lnTo>
                  <a:lnTo>
                    <a:pt x="2096921" y="1571450"/>
                  </a:lnTo>
                  <a:lnTo>
                    <a:pt x="2138153" y="1551874"/>
                  </a:lnTo>
                  <a:lnTo>
                    <a:pt x="2175092" y="1525763"/>
                  </a:lnTo>
                  <a:lnTo>
                    <a:pt x="2206991" y="1493864"/>
                  </a:lnTo>
                  <a:lnTo>
                    <a:pt x="2233102" y="1456925"/>
                  </a:lnTo>
                  <a:lnTo>
                    <a:pt x="2252678" y="1415693"/>
                  </a:lnTo>
                  <a:lnTo>
                    <a:pt x="2264972" y="1370915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08603" y="2836164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3" y="217092"/>
                  </a:lnTo>
                  <a:lnTo>
                    <a:pt x="16557" y="172314"/>
                  </a:lnTo>
                  <a:lnTo>
                    <a:pt x="36133" y="131082"/>
                  </a:lnTo>
                  <a:lnTo>
                    <a:pt x="62244" y="94143"/>
                  </a:lnTo>
                  <a:lnTo>
                    <a:pt x="94143" y="62244"/>
                  </a:lnTo>
                  <a:lnTo>
                    <a:pt x="131082" y="36133"/>
                  </a:lnTo>
                  <a:lnTo>
                    <a:pt x="172314" y="16557"/>
                  </a:lnTo>
                  <a:lnTo>
                    <a:pt x="217092" y="4263"/>
                  </a:lnTo>
                  <a:lnTo>
                    <a:pt x="264668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5"/>
                  </a:lnTo>
                  <a:lnTo>
                    <a:pt x="2252678" y="1415693"/>
                  </a:lnTo>
                  <a:lnTo>
                    <a:pt x="2233102" y="1456925"/>
                  </a:lnTo>
                  <a:lnTo>
                    <a:pt x="2206991" y="1493864"/>
                  </a:lnTo>
                  <a:lnTo>
                    <a:pt x="2175092" y="1525763"/>
                  </a:lnTo>
                  <a:lnTo>
                    <a:pt x="2138153" y="1551874"/>
                  </a:lnTo>
                  <a:lnTo>
                    <a:pt x="2096921" y="1571450"/>
                  </a:lnTo>
                  <a:lnTo>
                    <a:pt x="2052143" y="1583744"/>
                  </a:lnTo>
                  <a:lnTo>
                    <a:pt x="2004568" y="1588008"/>
                  </a:lnTo>
                  <a:lnTo>
                    <a:pt x="264668" y="1588008"/>
                  </a:lnTo>
                  <a:lnTo>
                    <a:pt x="217092" y="1583744"/>
                  </a:lnTo>
                  <a:lnTo>
                    <a:pt x="172314" y="1571450"/>
                  </a:lnTo>
                  <a:lnTo>
                    <a:pt x="131082" y="1551874"/>
                  </a:lnTo>
                  <a:lnTo>
                    <a:pt x="94143" y="1525763"/>
                  </a:lnTo>
                  <a:lnTo>
                    <a:pt x="62244" y="1493864"/>
                  </a:lnTo>
                  <a:lnTo>
                    <a:pt x="36133" y="1456925"/>
                  </a:lnTo>
                  <a:lnTo>
                    <a:pt x="16557" y="1415693"/>
                  </a:lnTo>
                  <a:lnTo>
                    <a:pt x="4263" y="1370915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5555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782059" y="3296157"/>
            <a:ext cx="13233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8509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Traitement conditionnel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29386" y="4507738"/>
            <a:ext cx="2282190" cy="1600835"/>
            <a:chOff x="929386" y="4507738"/>
            <a:chExt cx="2282190" cy="1600835"/>
          </a:xfrm>
        </p:grpSpPr>
        <p:sp>
          <p:nvSpPr>
            <p:cNvPr id="14" name="object 14"/>
            <p:cNvSpPr/>
            <p:nvPr/>
          </p:nvSpPr>
          <p:spPr>
            <a:xfrm>
              <a:off x="935736" y="4514088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7" y="0"/>
                  </a:lnTo>
                  <a:lnTo>
                    <a:pt x="217095" y="4263"/>
                  </a:lnTo>
                  <a:lnTo>
                    <a:pt x="172319" y="16557"/>
                  </a:lnTo>
                  <a:lnTo>
                    <a:pt x="131088" y="36133"/>
                  </a:lnTo>
                  <a:lnTo>
                    <a:pt x="94148" y="62244"/>
                  </a:lnTo>
                  <a:lnTo>
                    <a:pt x="62249" y="94143"/>
                  </a:lnTo>
                  <a:lnTo>
                    <a:pt x="36136" y="131082"/>
                  </a:lnTo>
                  <a:lnTo>
                    <a:pt x="16559" y="172314"/>
                  </a:lnTo>
                  <a:lnTo>
                    <a:pt x="4264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4" y="1370912"/>
                  </a:lnTo>
                  <a:lnTo>
                    <a:pt x="16559" y="1415688"/>
                  </a:lnTo>
                  <a:lnTo>
                    <a:pt x="36136" y="1456919"/>
                  </a:lnTo>
                  <a:lnTo>
                    <a:pt x="62249" y="1493859"/>
                  </a:lnTo>
                  <a:lnTo>
                    <a:pt x="94148" y="1525758"/>
                  </a:lnTo>
                  <a:lnTo>
                    <a:pt x="131088" y="1551871"/>
                  </a:lnTo>
                  <a:lnTo>
                    <a:pt x="172319" y="1571448"/>
                  </a:lnTo>
                  <a:lnTo>
                    <a:pt x="217095" y="1583743"/>
                  </a:lnTo>
                  <a:lnTo>
                    <a:pt x="264667" y="1588008"/>
                  </a:lnTo>
                  <a:lnTo>
                    <a:pt x="2004568" y="1588008"/>
                  </a:lnTo>
                  <a:lnTo>
                    <a:pt x="2052143" y="1583743"/>
                  </a:lnTo>
                  <a:lnTo>
                    <a:pt x="2096921" y="1571448"/>
                  </a:lnTo>
                  <a:lnTo>
                    <a:pt x="2138153" y="1551871"/>
                  </a:lnTo>
                  <a:lnTo>
                    <a:pt x="2175092" y="1525758"/>
                  </a:lnTo>
                  <a:lnTo>
                    <a:pt x="2206991" y="1493859"/>
                  </a:lnTo>
                  <a:lnTo>
                    <a:pt x="2233102" y="1456919"/>
                  </a:lnTo>
                  <a:lnTo>
                    <a:pt x="2252678" y="1415688"/>
                  </a:lnTo>
                  <a:lnTo>
                    <a:pt x="2264972" y="1370912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35736" y="4514088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4" y="217092"/>
                  </a:lnTo>
                  <a:lnTo>
                    <a:pt x="16559" y="172314"/>
                  </a:lnTo>
                  <a:lnTo>
                    <a:pt x="36136" y="131082"/>
                  </a:lnTo>
                  <a:lnTo>
                    <a:pt x="62249" y="94143"/>
                  </a:lnTo>
                  <a:lnTo>
                    <a:pt x="94148" y="62244"/>
                  </a:lnTo>
                  <a:lnTo>
                    <a:pt x="131088" y="36133"/>
                  </a:lnTo>
                  <a:lnTo>
                    <a:pt x="172319" y="16557"/>
                  </a:lnTo>
                  <a:lnTo>
                    <a:pt x="217095" y="4263"/>
                  </a:lnTo>
                  <a:lnTo>
                    <a:pt x="264667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2"/>
                  </a:lnTo>
                  <a:lnTo>
                    <a:pt x="2252678" y="1415688"/>
                  </a:lnTo>
                  <a:lnTo>
                    <a:pt x="2233102" y="1456919"/>
                  </a:lnTo>
                  <a:lnTo>
                    <a:pt x="2206991" y="1493859"/>
                  </a:lnTo>
                  <a:lnTo>
                    <a:pt x="2175092" y="1525758"/>
                  </a:lnTo>
                  <a:lnTo>
                    <a:pt x="2138153" y="1551871"/>
                  </a:lnTo>
                  <a:lnTo>
                    <a:pt x="2096921" y="1571448"/>
                  </a:lnTo>
                  <a:lnTo>
                    <a:pt x="2052143" y="1583743"/>
                  </a:lnTo>
                  <a:lnTo>
                    <a:pt x="2004568" y="1588008"/>
                  </a:lnTo>
                  <a:lnTo>
                    <a:pt x="264667" y="1588008"/>
                  </a:lnTo>
                  <a:lnTo>
                    <a:pt x="217095" y="1583743"/>
                  </a:lnTo>
                  <a:lnTo>
                    <a:pt x="172319" y="1571448"/>
                  </a:lnTo>
                  <a:lnTo>
                    <a:pt x="131088" y="1551871"/>
                  </a:lnTo>
                  <a:lnTo>
                    <a:pt x="94148" y="1525758"/>
                  </a:lnTo>
                  <a:lnTo>
                    <a:pt x="62249" y="1493859"/>
                  </a:lnTo>
                  <a:lnTo>
                    <a:pt x="36136" y="1456919"/>
                  </a:lnTo>
                  <a:lnTo>
                    <a:pt x="16559" y="1415688"/>
                  </a:lnTo>
                  <a:lnTo>
                    <a:pt x="4264" y="1370912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5555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494536" y="4974716"/>
            <a:ext cx="115125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0504" marR="5080" indent="-218440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solidFill>
                  <a:srgbClr val="AEABAB"/>
                </a:solidFill>
                <a:latin typeface="Calibri"/>
                <a:cs typeface="Calibri"/>
              </a:rPr>
              <a:t>Traitement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itératif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302253" y="4507738"/>
            <a:ext cx="2282190" cy="1600835"/>
            <a:chOff x="3302253" y="4507738"/>
            <a:chExt cx="2282190" cy="1600835"/>
          </a:xfrm>
        </p:grpSpPr>
        <p:sp>
          <p:nvSpPr>
            <p:cNvPr id="18" name="object 18"/>
            <p:cNvSpPr/>
            <p:nvPr/>
          </p:nvSpPr>
          <p:spPr>
            <a:xfrm>
              <a:off x="3308603" y="4514088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8" y="0"/>
                  </a:lnTo>
                  <a:lnTo>
                    <a:pt x="217092" y="4263"/>
                  </a:lnTo>
                  <a:lnTo>
                    <a:pt x="172314" y="16557"/>
                  </a:lnTo>
                  <a:lnTo>
                    <a:pt x="131082" y="36133"/>
                  </a:lnTo>
                  <a:lnTo>
                    <a:pt x="94143" y="62244"/>
                  </a:lnTo>
                  <a:lnTo>
                    <a:pt x="62244" y="94143"/>
                  </a:lnTo>
                  <a:lnTo>
                    <a:pt x="36133" y="131082"/>
                  </a:lnTo>
                  <a:lnTo>
                    <a:pt x="16557" y="172314"/>
                  </a:lnTo>
                  <a:lnTo>
                    <a:pt x="4263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3" y="1370912"/>
                  </a:lnTo>
                  <a:lnTo>
                    <a:pt x="16557" y="1415688"/>
                  </a:lnTo>
                  <a:lnTo>
                    <a:pt x="36133" y="1456919"/>
                  </a:lnTo>
                  <a:lnTo>
                    <a:pt x="62244" y="1493859"/>
                  </a:lnTo>
                  <a:lnTo>
                    <a:pt x="94143" y="1525758"/>
                  </a:lnTo>
                  <a:lnTo>
                    <a:pt x="131082" y="1551871"/>
                  </a:lnTo>
                  <a:lnTo>
                    <a:pt x="172314" y="1571448"/>
                  </a:lnTo>
                  <a:lnTo>
                    <a:pt x="217092" y="1583743"/>
                  </a:lnTo>
                  <a:lnTo>
                    <a:pt x="264668" y="1588008"/>
                  </a:lnTo>
                  <a:lnTo>
                    <a:pt x="2004568" y="1588008"/>
                  </a:lnTo>
                  <a:lnTo>
                    <a:pt x="2052143" y="1583743"/>
                  </a:lnTo>
                  <a:lnTo>
                    <a:pt x="2096921" y="1571448"/>
                  </a:lnTo>
                  <a:lnTo>
                    <a:pt x="2138153" y="1551871"/>
                  </a:lnTo>
                  <a:lnTo>
                    <a:pt x="2175092" y="1525758"/>
                  </a:lnTo>
                  <a:lnTo>
                    <a:pt x="2206991" y="1493859"/>
                  </a:lnTo>
                  <a:lnTo>
                    <a:pt x="2233102" y="1456919"/>
                  </a:lnTo>
                  <a:lnTo>
                    <a:pt x="2252678" y="1415688"/>
                  </a:lnTo>
                  <a:lnTo>
                    <a:pt x="2264972" y="1370912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308603" y="4514088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3" y="217092"/>
                  </a:lnTo>
                  <a:lnTo>
                    <a:pt x="16557" y="172314"/>
                  </a:lnTo>
                  <a:lnTo>
                    <a:pt x="36133" y="131082"/>
                  </a:lnTo>
                  <a:lnTo>
                    <a:pt x="62244" y="94143"/>
                  </a:lnTo>
                  <a:lnTo>
                    <a:pt x="94143" y="62244"/>
                  </a:lnTo>
                  <a:lnTo>
                    <a:pt x="131082" y="36133"/>
                  </a:lnTo>
                  <a:lnTo>
                    <a:pt x="172314" y="16557"/>
                  </a:lnTo>
                  <a:lnTo>
                    <a:pt x="217092" y="4263"/>
                  </a:lnTo>
                  <a:lnTo>
                    <a:pt x="264668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2"/>
                  </a:lnTo>
                  <a:lnTo>
                    <a:pt x="2252678" y="1415688"/>
                  </a:lnTo>
                  <a:lnTo>
                    <a:pt x="2233102" y="1456919"/>
                  </a:lnTo>
                  <a:lnTo>
                    <a:pt x="2206991" y="1493859"/>
                  </a:lnTo>
                  <a:lnTo>
                    <a:pt x="2175092" y="1525758"/>
                  </a:lnTo>
                  <a:lnTo>
                    <a:pt x="2138153" y="1551871"/>
                  </a:lnTo>
                  <a:lnTo>
                    <a:pt x="2096921" y="1571448"/>
                  </a:lnTo>
                  <a:lnTo>
                    <a:pt x="2052143" y="1583743"/>
                  </a:lnTo>
                  <a:lnTo>
                    <a:pt x="2004568" y="1588008"/>
                  </a:lnTo>
                  <a:lnTo>
                    <a:pt x="264668" y="1588008"/>
                  </a:lnTo>
                  <a:lnTo>
                    <a:pt x="217092" y="1583743"/>
                  </a:lnTo>
                  <a:lnTo>
                    <a:pt x="172314" y="1571448"/>
                  </a:lnTo>
                  <a:lnTo>
                    <a:pt x="131082" y="1551871"/>
                  </a:lnTo>
                  <a:lnTo>
                    <a:pt x="94143" y="1525758"/>
                  </a:lnTo>
                  <a:lnTo>
                    <a:pt x="62244" y="1493859"/>
                  </a:lnTo>
                  <a:lnTo>
                    <a:pt x="36133" y="1456919"/>
                  </a:lnTo>
                  <a:lnTo>
                    <a:pt x="16557" y="1415688"/>
                  </a:lnTo>
                  <a:lnTo>
                    <a:pt x="4263" y="1370912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5555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867403" y="4974716"/>
            <a:ext cx="115125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30" marR="5080" indent="-177165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solidFill>
                  <a:srgbClr val="AEABAB"/>
                </a:solidFill>
                <a:latin typeface="Calibri"/>
                <a:cs typeface="Calibri"/>
              </a:rPr>
              <a:t>Traitement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récursif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40700" y="2137917"/>
            <a:ext cx="640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u="sng" spc="-6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50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8054085" y="2532633"/>
            <a:ext cx="1600835" cy="383540"/>
            <a:chOff x="8054085" y="2532633"/>
            <a:chExt cx="1600835" cy="383540"/>
          </a:xfrm>
        </p:grpSpPr>
        <p:sp>
          <p:nvSpPr>
            <p:cNvPr id="23" name="object 23"/>
            <p:cNvSpPr/>
            <p:nvPr/>
          </p:nvSpPr>
          <p:spPr>
            <a:xfrm>
              <a:off x="8060435" y="2538983"/>
              <a:ext cx="1588135" cy="370840"/>
            </a:xfrm>
            <a:custGeom>
              <a:avLst/>
              <a:gdLst/>
              <a:ahLst/>
              <a:cxnLst/>
              <a:rect l="l" t="t" r="r" b="b"/>
              <a:pathLst>
                <a:path w="1588134" h="370839">
                  <a:moveTo>
                    <a:pt x="1526286" y="0"/>
                  </a:moveTo>
                  <a:lnTo>
                    <a:pt x="61722" y="0"/>
                  </a:lnTo>
                  <a:lnTo>
                    <a:pt x="37719" y="4857"/>
                  </a:lnTo>
                  <a:lnTo>
                    <a:pt x="18097" y="18097"/>
                  </a:lnTo>
                  <a:lnTo>
                    <a:pt x="4857" y="37718"/>
                  </a:lnTo>
                  <a:lnTo>
                    <a:pt x="0" y="61721"/>
                  </a:lnTo>
                  <a:lnTo>
                    <a:pt x="0" y="308610"/>
                  </a:lnTo>
                  <a:lnTo>
                    <a:pt x="4857" y="332613"/>
                  </a:lnTo>
                  <a:lnTo>
                    <a:pt x="18097" y="352234"/>
                  </a:lnTo>
                  <a:lnTo>
                    <a:pt x="37719" y="365474"/>
                  </a:lnTo>
                  <a:lnTo>
                    <a:pt x="61722" y="370331"/>
                  </a:lnTo>
                  <a:lnTo>
                    <a:pt x="1526286" y="370331"/>
                  </a:lnTo>
                  <a:lnTo>
                    <a:pt x="1550289" y="365474"/>
                  </a:lnTo>
                  <a:lnTo>
                    <a:pt x="1569910" y="352234"/>
                  </a:lnTo>
                  <a:lnTo>
                    <a:pt x="1583150" y="332613"/>
                  </a:lnTo>
                  <a:lnTo>
                    <a:pt x="1588008" y="308610"/>
                  </a:lnTo>
                  <a:lnTo>
                    <a:pt x="1588008" y="61721"/>
                  </a:lnTo>
                  <a:lnTo>
                    <a:pt x="1583150" y="37718"/>
                  </a:lnTo>
                  <a:lnTo>
                    <a:pt x="1569910" y="18097"/>
                  </a:lnTo>
                  <a:lnTo>
                    <a:pt x="1550289" y="4857"/>
                  </a:lnTo>
                  <a:lnTo>
                    <a:pt x="15262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060435" y="2538983"/>
              <a:ext cx="1588135" cy="370840"/>
            </a:xfrm>
            <a:custGeom>
              <a:avLst/>
              <a:gdLst/>
              <a:ahLst/>
              <a:cxnLst/>
              <a:rect l="l" t="t" r="r" b="b"/>
              <a:pathLst>
                <a:path w="1588134" h="370839">
                  <a:moveTo>
                    <a:pt x="0" y="61721"/>
                  </a:moveTo>
                  <a:lnTo>
                    <a:pt x="4857" y="37718"/>
                  </a:lnTo>
                  <a:lnTo>
                    <a:pt x="18097" y="18097"/>
                  </a:lnTo>
                  <a:lnTo>
                    <a:pt x="37719" y="4857"/>
                  </a:lnTo>
                  <a:lnTo>
                    <a:pt x="61722" y="0"/>
                  </a:lnTo>
                  <a:lnTo>
                    <a:pt x="1526286" y="0"/>
                  </a:lnTo>
                  <a:lnTo>
                    <a:pt x="1550289" y="4857"/>
                  </a:lnTo>
                  <a:lnTo>
                    <a:pt x="1569910" y="18097"/>
                  </a:lnTo>
                  <a:lnTo>
                    <a:pt x="1583150" y="37718"/>
                  </a:lnTo>
                  <a:lnTo>
                    <a:pt x="1588008" y="61721"/>
                  </a:lnTo>
                  <a:lnTo>
                    <a:pt x="1588008" y="308610"/>
                  </a:lnTo>
                  <a:lnTo>
                    <a:pt x="1583150" y="332613"/>
                  </a:lnTo>
                  <a:lnTo>
                    <a:pt x="1569910" y="352234"/>
                  </a:lnTo>
                  <a:lnTo>
                    <a:pt x="1550289" y="365474"/>
                  </a:lnTo>
                  <a:lnTo>
                    <a:pt x="1526286" y="370331"/>
                  </a:lnTo>
                  <a:lnTo>
                    <a:pt x="61722" y="370331"/>
                  </a:lnTo>
                  <a:lnTo>
                    <a:pt x="37719" y="365474"/>
                  </a:lnTo>
                  <a:lnTo>
                    <a:pt x="18097" y="352234"/>
                  </a:lnTo>
                  <a:lnTo>
                    <a:pt x="4857" y="332613"/>
                  </a:lnTo>
                  <a:lnTo>
                    <a:pt x="0" y="308610"/>
                  </a:lnTo>
                  <a:lnTo>
                    <a:pt x="0" y="61721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230361" y="2611628"/>
            <a:ext cx="12484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Fournir</a:t>
            </a:r>
            <a:r>
              <a:rPr sz="1200" spc="-6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les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données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8054085" y="3213861"/>
            <a:ext cx="1600835" cy="383540"/>
            <a:chOff x="8054085" y="3213861"/>
            <a:chExt cx="1600835" cy="383540"/>
          </a:xfrm>
        </p:grpSpPr>
        <p:sp>
          <p:nvSpPr>
            <p:cNvPr id="27" name="object 27"/>
            <p:cNvSpPr/>
            <p:nvPr/>
          </p:nvSpPr>
          <p:spPr>
            <a:xfrm>
              <a:off x="8060435" y="3220211"/>
              <a:ext cx="1588135" cy="370840"/>
            </a:xfrm>
            <a:custGeom>
              <a:avLst/>
              <a:gdLst/>
              <a:ahLst/>
              <a:cxnLst/>
              <a:rect l="l" t="t" r="r" b="b"/>
              <a:pathLst>
                <a:path w="1588134" h="370839">
                  <a:moveTo>
                    <a:pt x="1526286" y="0"/>
                  </a:moveTo>
                  <a:lnTo>
                    <a:pt x="61722" y="0"/>
                  </a:lnTo>
                  <a:lnTo>
                    <a:pt x="37719" y="4857"/>
                  </a:lnTo>
                  <a:lnTo>
                    <a:pt x="18097" y="18097"/>
                  </a:lnTo>
                  <a:lnTo>
                    <a:pt x="4857" y="37719"/>
                  </a:lnTo>
                  <a:lnTo>
                    <a:pt x="0" y="61722"/>
                  </a:lnTo>
                  <a:lnTo>
                    <a:pt x="0" y="308610"/>
                  </a:lnTo>
                  <a:lnTo>
                    <a:pt x="4857" y="332613"/>
                  </a:lnTo>
                  <a:lnTo>
                    <a:pt x="18097" y="352234"/>
                  </a:lnTo>
                  <a:lnTo>
                    <a:pt x="37719" y="365474"/>
                  </a:lnTo>
                  <a:lnTo>
                    <a:pt x="61722" y="370332"/>
                  </a:lnTo>
                  <a:lnTo>
                    <a:pt x="1526286" y="370332"/>
                  </a:lnTo>
                  <a:lnTo>
                    <a:pt x="1550289" y="365474"/>
                  </a:lnTo>
                  <a:lnTo>
                    <a:pt x="1569910" y="352234"/>
                  </a:lnTo>
                  <a:lnTo>
                    <a:pt x="1583150" y="332613"/>
                  </a:lnTo>
                  <a:lnTo>
                    <a:pt x="1588008" y="308610"/>
                  </a:lnTo>
                  <a:lnTo>
                    <a:pt x="1588008" y="61722"/>
                  </a:lnTo>
                  <a:lnTo>
                    <a:pt x="1583150" y="37719"/>
                  </a:lnTo>
                  <a:lnTo>
                    <a:pt x="1569910" y="18097"/>
                  </a:lnTo>
                  <a:lnTo>
                    <a:pt x="1550289" y="4857"/>
                  </a:lnTo>
                  <a:lnTo>
                    <a:pt x="15262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060435" y="3220211"/>
              <a:ext cx="1588135" cy="370840"/>
            </a:xfrm>
            <a:custGeom>
              <a:avLst/>
              <a:gdLst/>
              <a:ahLst/>
              <a:cxnLst/>
              <a:rect l="l" t="t" r="r" b="b"/>
              <a:pathLst>
                <a:path w="1588134" h="370839">
                  <a:moveTo>
                    <a:pt x="0" y="61722"/>
                  </a:moveTo>
                  <a:lnTo>
                    <a:pt x="4857" y="37719"/>
                  </a:lnTo>
                  <a:lnTo>
                    <a:pt x="18097" y="18097"/>
                  </a:lnTo>
                  <a:lnTo>
                    <a:pt x="37719" y="4857"/>
                  </a:lnTo>
                  <a:lnTo>
                    <a:pt x="61722" y="0"/>
                  </a:lnTo>
                  <a:lnTo>
                    <a:pt x="1526286" y="0"/>
                  </a:lnTo>
                  <a:lnTo>
                    <a:pt x="1550289" y="4857"/>
                  </a:lnTo>
                  <a:lnTo>
                    <a:pt x="1569910" y="18097"/>
                  </a:lnTo>
                  <a:lnTo>
                    <a:pt x="1583150" y="37719"/>
                  </a:lnTo>
                  <a:lnTo>
                    <a:pt x="1588008" y="61722"/>
                  </a:lnTo>
                  <a:lnTo>
                    <a:pt x="1588008" y="308610"/>
                  </a:lnTo>
                  <a:lnTo>
                    <a:pt x="1583150" y="332613"/>
                  </a:lnTo>
                  <a:lnTo>
                    <a:pt x="1569910" y="352234"/>
                  </a:lnTo>
                  <a:lnTo>
                    <a:pt x="1550289" y="365474"/>
                  </a:lnTo>
                  <a:lnTo>
                    <a:pt x="1526286" y="370332"/>
                  </a:lnTo>
                  <a:lnTo>
                    <a:pt x="61722" y="370332"/>
                  </a:lnTo>
                  <a:lnTo>
                    <a:pt x="37719" y="365474"/>
                  </a:lnTo>
                  <a:lnTo>
                    <a:pt x="18097" y="352234"/>
                  </a:lnTo>
                  <a:lnTo>
                    <a:pt x="4857" y="332613"/>
                  </a:lnTo>
                  <a:lnTo>
                    <a:pt x="0" y="308610"/>
                  </a:lnTo>
                  <a:lnTo>
                    <a:pt x="0" y="61722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8279130" y="3292297"/>
            <a:ext cx="115125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Calculer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surface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8058657" y="3870705"/>
            <a:ext cx="1600835" cy="1049020"/>
            <a:chOff x="8058657" y="3870705"/>
            <a:chExt cx="1600835" cy="1049020"/>
          </a:xfrm>
        </p:grpSpPr>
        <p:sp>
          <p:nvSpPr>
            <p:cNvPr id="31" name="object 31"/>
            <p:cNvSpPr/>
            <p:nvPr/>
          </p:nvSpPr>
          <p:spPr>
            <a:xfrm>
              <a:off x="8065007" y="3877055"/>
              <a:ext cx="1588135" cy="368935"/>
            </a:xfrm>
            <a:custGeom>
              <a:avLst/>
              <a:gdLst/>
              <a:ahLst/>
              <a:cxnLst/>
              <a:rect l="l" t="t" r="r" b="b"/>
              <a:pathLst>
                <a:path w="1588134" h="368935">
                  <a:moveTo>
                    <a:pt x="1526540" y="0"/>
                  </a:moveTo>
                  <a:lnTo>
                    <a:pt x="61468" y="0"/>
                  </a:lnTo>
                  <a:lnTo>
                    <a:pt x="37558" y="4835"/>
                  </a:lnTo>
                  <a:lnTo>
                    <a:pt x="18018" y="18018"/>
                  </a:lnTo>
                  <a:lnTo>
                    <a:pt x="4835" y="37558"/>
                  </a:lnTo>
                  <a:lnTo>
                    <a:pt x="0" y="61468"/>
                  </a:lnTo>
                  <a:lnTo>
                    <a:pt x="0" y="307340"/>
                  </a:lnTo>
                  <a:lnTo>
                    <a:pt x="4835" y="331249"/>
                  </a:lnTo>
                  <a:lnTo>
                    <a:pt x="18018" y="350789"/>
                  </a:lnTo>
                  <a:lnTo>
                    <a:pt x="37558" y="363972"/>
                  </a:lnTo>
                  <a:lnTo>
                    <a:pt x="61468" y="368808"/>
                  </a:lnTo>
                  <a:lnTo>
                    <a:pt x="1526540" y="368808"/>
                  </a:lnTo>
                  <a:lnTo>
                    <a:pt x="1550449" y="363972"/>
                  </a:lnTo>
                  <a:lnTo>
                    <a:pt x="1569989" y="350789"/>
                  </a:lnTo>
                  <a:lnTo>
                    <a:pt x="1583172" y="331249"/>
                  </a:lnTo>
                  <a:lnTo>
                    <a:pt x="1588008" y="307340"/>
                  </a:lnTo>
                  <a:lnTo>
                    <a:pt x="1588008" y="61468"/>
                  </a:lnTo>
                  <a:lnTo>
                    <a:pt x="1583172" y="37558"/>
                  </a:lnTo>
                  <a:lnTo>
                    <a:pt x="1569989" y="18018"/>
                  </a:lnTo>
                  <a:lnTo>
                    <a:pt x="1550449" y="4835"/>
                  </a:lnTo>
                  <a:lnTo>
                    <a:pt x="1526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065007" y="3877055"/>
              <a:ext cx="1588135" cy="368935"/>
            </a:xfrm>
            <a:custGeom>
              <a:avLst/>
              <a:gdLst/>
              <a:ahLst/>
              <a:cxnLst/>
              <a:rect l="l" t="t" r="r" b="b"/>
              <a:pathLst>
                <a:path w="1588134" h="368935">
                  <a:moveTo>
                    <a:pt x="0" y="61468"/>
                  </a:moveTo>
                  <a:lnTo>
                    <a:pt x="4835" y="37558"/>
                  </a:lnTo>
                  <a:lnTo>
                    <a:pt x="18018" y="18018"/>
                  </a:lnTo>
                  <a:lnTo>
                    <a:pt x="37558" y="4835"/>
                  </a:lnTo>
                  <a:lnTo>
                    <a:pt x="61468" y="0"/>
                  </a:lnTo>
                  <a:lnTo>
                    <a:pt x="1526540" y="0"/>
                  </a:lnTo>
                  <a:lnTo>
                    <a:pt x="1550449" y="4835"/>
                  </a:lnTo>
                  <a:lnTo>
                    <a:pt x="1569989" y="18018"/>
                  </a:lnTo>
                  <a:lnTo>
                    <a:pt x="1583172" y="37558"/>
                  </a:lnTo>
                  <a:lnTo>
                    <a:pt x="1588008" y="61468"/>
                  </a:lnTo>
                  <a:lnTo>
                    <a:pt x="1588008" y="307340"/>
                  </a:lnTo>
                  <a:lnTo>
                    <a:pt x="1583172" y="331249"/>
                  </a:lnTo>
                  <a:lnTo>
                    <a:pt x="1569989" y="350789"/>
                  </a:lnTo>
                  <a:lnTo>
                    <a:pt x="1550449" y="363972"/>
                  </a:lnTo>
                  <a:lnTo>
                    <a:pt x="1526540" y="368808"/>
                  </a:lnTo>
                  <a:lnTo>
                    <a:pt x="61468" y="368808"/>
                  </a:lnTo>
                  <a:lnTo>
                    <a:pt x="37558" y="363972"/>
                  </a:lnTo>
                  <a:lnTo>
                    <a:pt x="18018" y="350789"/>
                  </a:lnTo>
                  <a:lnTo>
                    <a:pt x="4835" y="331249"/>
                  </a:lnTo>
                  <a:lnTo>
                    <a:pt x="0" y="307340"/>
                  </a:lnTo>
                  <a:lnTo>
                    <a:pt x="0" y="61468"/>
                  </a:lnTo>
                  <a:close/>
                </a:path>
              </a:pathLst>
            </a:custGeom>
            <a:ln w="12191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065007" y="4544568"/>
              <a:ext cx="1588135" cy="368935"/>
            </a:xfrm>
            <a:custGeom>
              <a:avLst/>
              <a:gdLst/>
              <a:ahLst/>
              <a:cxnLst/>
              <a:rect l="l" t="t" r="r" b="b"/>
              <a:pathLst>
                <a:path w="1588134" h="368935">
                  <a:moveTo>
                    <a:pt x="1526540" y="0"/>
                  </a:moveTo>
                  <a:lnTo>
                    <a:pt x="61468" y="0"/>
                  </a:lnTo>
                  <a:lnTo>
                    <a:pt x="37558" y="4835"/>
                  </a:lnTo>
                  <a:lnTo>
                    <a:pt x="18018" y="18018"/>
                  </a:lnTo>
                  <a:lnTo>
                    <a:pt x="4835" y="37558"/>
                  </a:lnTo>
                  <a:lnTo>
                    <a:pt x="0" y="61467"/>
                  </a:lnTo>
                  <a:lnTo>
                    <a:pt x="0" y="307339"/>
                  </a:lnTo>
                  <a:lnTo>
                    <a:pt x="4835" y="331249"/>
                  </a:lnTo>
                  <a:lnTo>
                    <a:pt x="18018" y="350789"/>
                  </a:lnTo>
                  <a:lnTo>
                    <a:pt x="37558" y="363972"/>
                  </a:lnTo>
                  <a:lnTo>
                    <a:pt x="61468" y="368807"/>
                  </a:lnTo>
                  <a:lnTo>
                    <a:pt x="1526540" y="368807"/>
                  </a:lnTo>
                  <a:lnTo>
                    <a:pt x="1550449" y="363972"/>
                  </a:lnTo>
                  <a:lnTo>
                    <a:pt x="1569989" y="350789"/>
                  </a:lnTo>
                  <a:lnTo>
                    <a:pt x="1583172" y="331249"/>
                  </a:lnTo>
                  <a:lnTo>
                    <a:pt x="1588008" y="307339"/>
                  </a:lnTo>
                  <a:lnTo>
                    <a:pt x="1588008" y="61467"/>
                  </a:lnTo>
                  <a:lnTo>
                    <a:pt x="1583172" y="37558"/>
                  </a:lnTo>
                  <a:lnTo>
                    <a:pt x="1569989" y="18018"/>
                  </a:lnTo>
                  <a:lnTo>
                    <a:pt x="1550449" y="4835"/>
                  </a:lnTo>
                  <a:lnTo>
                    <a:pt x="1526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065007" y="4544568"/>
              <a:ext cx="1588135" cy="368935"/>
            </a:xfrm>
            <a:custGeom>
              <a:avLst/>
              <a:gdLst/>
              <a:ahLst/>
              <a:cxnLst/>
              <a:rect l="l" t="t" r="r" b="b"/>
              <a:pathLst>
                <a:path w="1588134" h="368935">
                  <a:moveTo>
                    <a:pt x="0" y="61467"/>
                  </a:moveTo>
                  <a:lnTo>
                    <a:pt x="4835" y="37558"/>
                  </a:lnTo>
                  <a:lnTo>
                    <a:pt x="18018" y="18018"/>
                  </a:lnTo>
                  <a:lnTo>
                    <a:pt x="37558" y="4835"/>
                  </a:lnTo>
                  <a:lnTo>
                    <a:pt x="61468" y="0"/>
                  </a:lnTo>
                  <a:lnTo>
                    <a:pt x="1526540" y="0"/>
                  </a:lnTo>
                  <a:lnTo>
                    <a:pt x="1550449" y="4835"/>
                  </a:lnTo>
                  <a:lnTo>
                    <a:pt x="1569989" y="18018"/>
                  </a:lnTo>
                  <a:lnTo>
                    <a:pt x="1583172" y="37558"/>
                  </a:lnTo>
                  <a:lnTo>
                    <a:pt x="1588008" y="61467"/>
                  </a:lnTo>
                  <a:lnTo>
                    <a:pt x="1588008" y="307339"/>
                  </a:lnTo>
                  <a:lnTo>
                    <a:pt x="1583172" y="331249"/>
                  </a:lnTo>
                  <a:lnTo>
                    <a:pt x="1569989" y="350789"/>
                  </a:lnTo>
                  <a:lnTo>
                    <a:pt x="1550449" y="363972"/>
                  </a:lnTo>
                  <a:lnTo>
                    <a:pt x="1526540" y="368807"/>
                  </a:lnTo>
                  <a:lnTo>
                    <a:pt x="61468" y="368807"/>
                  </a:lnTo>
                  <a:lnTo>
                    <a:pt x="37558" y="363972"/>
                  </a:lnTo>
                  <a:lnTo>
                    <a:pt x="18018" y="350789"/>
                  </a:lnTo>
                  <a:lnTo>
                    <a:pt x="4835" y="331249"/>
                  </a:lnTo>
                  <a:lnTo>
                    <a:pt x="0" y="307339"/>
                  </a:lnTo>
                  <a:lnTo>
                    <a:pt x="0" y="61467"/>
                  </a:lnTo>
                  <a:close/>
                </a:path>
              </a:pathLst>
            </a:custGeom>
            <a:ln w="12191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8265668" y="3857625"/>
            <a:ext cx="1186815" cy="1059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6390" marR="5080" indent="-31432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Calculer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prix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des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carreaux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10"/>
              </a:spcBef>
            </a:pPr>
            <a:endParaRPr sz="1200">
              <a:latin typeface="Calibri"/>
              <a:cs typeface="Calibri"/>
            </a:endParaRPr>
          </a:p>
          <a:p>
            <a:pPr marL="379730" marR="32384" indent="-34036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Calculer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prix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du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ciment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8054085" y="5205729"/>
            <a:ext cx="1600835" cy="381635"/>
            <a:chOff x="8054085" y="5205729"/>
            <a:chExt cx="1600835" cy="381635"/>
          </a:xfrm>
        </p:grpSpPr>
        <p:sp>
          <p:nvSpPr>
            <p:cNvPr id="37" name="object 37"/>
            <p:cNvSpPr/>
            <p:nvPr/>
          </p:nvSpPr>
          <p:spPr>
            <a:xfrm>
              <a:off x="8060435" y="5212079"/>
              <a:ext cx="1588135" cy="368935"/>
            </a:xfrm>
            <a:custGeom>
              <a:avLst/>
              <a:gdLst/>
              <a:ahLst/>
              <a:cxnLst/>
              <a:rect l="l" t="t" r="r" b="b"/>
              <a:pathLst>
                <a:path w="1588134" h="368935">
                  <a:moveTo>
                    <a:pt x="1526540" y="0"/>
                  </a:moveTo>
                  <a:lnTo>
                    <a:pt x="61468" y="0"/>
                  </a:lnTo>
                  <a:lnTo>
                    <a:pt x="37558" y="4835"/>
                  </a:lnTo>
                  <a:lnTo>
                    <a:pt x="18018" y="18018"/>
                  </a:lnTo>
                  <a:lnTo>
                    <a:pt x="4835" y="37558"/>
                  </a:lnTo>
                  <a:lnTo>
                    <a:pt x="0" y="61468"/>
                  </a:lnTo>
                  <a:lnTo>
                    <a:pt x="0" y="307340"/>
                  </a:lnTo>
                  <a:lnTo>
                    <a:pt x="4835" y="331249"/>
                  </a:lnTo>
                  <a:lnTo>
                    <a:pt x="18018" y="350789"/>
                  </a:lnTo>
                  <a:lnTo>
                    <a:pt x="37558" y="363972"/>
                  </a:lnTo>
                  <a:lnTo>
                    <a:pt x="61468" y="368808"/>
                  </a:lnTo>
                  <a:lnTo>
                    <a:pt x="1526540" y="368808"/>
                  </a:lnTo>
                  <a:lnTo>
                    <a:pt x="1550449" y="363972"/>
                  </a:lnTo>
                  <a:lnTo>
                    <a:pt x="1569989" y="350789"/>
                  </a:lnTo>
                  <a:lnTo>
                    <a:pt x="1583172" y="331249"/>
                  </a:lnTo>
                  <a:lnTo>
                    <a:pt x="1588008" y="307340"/>
                  </a:lnTo>
                  <a:lnTo>
                    <a:pt x="1588008" y="61468"/>
                  </a:lnTo>
                  <a:lnTo>
                    <a:pt x="1583172" y="37558"/>
                  </a:lnTo>
                  <a:lnTo>
                    <a:pt x="1569989" y="18018"/>
                  </a:lnTo>
                  <a:lnTo>
                    <a:pt x="1550449" y="4835"/>
                  </a:lnTo>
                  <a:lnTo>
                    <a:pt x="1526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060435" y="5212079"/>
              <a:ext cx="1588135" cy="368935"/>
            </a:xfrm>
            <a:custGeom>
              <a:avLst/>
              <a:gdLst/>
              <a:ahLst/>
              <a:cxnLst/>
              <a:rect l="l" t="t" r="r" b="b"/>
              <a:pathLst>
                <a:path w="1588134" h="368935">
                  <a:moveTo>
                    <a:pt x="0" y="61468"/>
                  </a:moveTo>
                  <a:lnTo>
                    <a:pt x="4835" y="37558"/>
                  </a:lnTo>
                  <a:lnTo>
                    <a:pt x="18018" y="18018"/>
                  </a:lnTo>
                  <a:lnTo>
                    <a:pt x="37558" y="4835"/>
                  </a:lnTo>
                  <a:lnTo>
                    <a:pt x="61468" y="0"/>
                  </a:lnTo>
                  <a:lnTo>
                    <a:pt x="1526540" y="0"/>
                  </a:lnTo>
                  <a:lnTo>
                    <a:pt x="1550449" y="4835"/>
                  </a:lnTo>
                  <a:lnTo>
                    <a:pt x="1569989" y="18018"/>
                  </a:lnTo>
                  <a:lnTo>
                    <a:pt x="1583172" y="37558"/>
                  </a:lnTo>
                  <a:lnTo>
                    <a:pt x="1588008" y="61468"/>
                  </a:lnTo>
                  <a:lnTo>
                    <a:pt x="1588008" y="307340"/>
                  </a:lnTo>
                  <a:lnTo>
                    <a:pt x="1583172" y="331249"/>
                  </a:lnTo>
                  <a:lnTo>
                    <a:pt x="1569989" y="350789"/>
                  </a:lnTo>
                  <a:lnTo>
                    <a:pt x="1550449" y="363972"/>
                  </a:lnTo>
                  <a:lnTo>
                    <a:pt x="1526540" y="368808"/>
                  </a:lnTo>
                  <a:lnTo>
                    <a:pt x="61468" y="368808"/>
                  </a:lnTo>
                  <a:lnTo>
                    <a:pt x="37558" y="363972"/>
                  </a:lnTo>
                  <a:lnTo>
                    <a:pt x="18018" y="350789"/>
                  </a:lnTo>
                  <a:lnTo>
                    <a:pt x="4835" y="331249"/>
                  </a:lnTo>
                  <a:lnTo>
                    <a:pt x="0" y="307340"/>
                  </a:lnTo>
                  <a:lnTo>
                    <a:pt x="0" y="61468"/>
                  </a:lnTo>
                  <a:close/>
                </a:path>
              </a:pathLst>
            </a:custGeom>
            <a:ln w="12191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8291321" y="5192725"/>
            <a:ext cx="11283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Calculer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prix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de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revient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8058657" y="5858002"/>
            <a:ext cx="1600835" cy="383540"/>
            <a:chOff x="8058657" y="5858002"/>
            <a:chExt cx="1600835" cy="383540"/>
          </a:xfrm>
        </p:grpSpPr>
        <p:sp>
          <p:nvSpPr>
            <p:cNvPr id="41" name="object 41"/>
            <p:cNvSpPr/>
            <p:nvPr/>
          </p:nvSpPr>
          <p:spPr>
            <a:xfrm>
              <a:off x="8065007" y="5864352"/>
              <a:ext cx="1588135" cy="370840"/>
            </a:xfrm>
            <a:custGeom>
              <a:avLst/>
              <a:gdLst/>
              <a:ahLst/>
              <a:cxnLst/>
              <a:rect l="l" t="t" r="r" b="b"/>
              <a:pathLst>
                <a:path w="1588134" h="370839">
                  <a:moveTo>
                    <a:pt x="1526286" y="0"/>
                  </a:moveTo>
                  <a:lnTo>
                    <a:pt x="61722" y="0"/>
                  </a:lnTo>
                  <a:lnTo>
                    <a:pt x="37719" y="4850"/>
                  </a:lnTo>
                  <a:lnTo>
                    <a:pt x="18097" y="18078"/>
                  </a:lnTo>
                  <a:lnTo>
                    <a:pt x="4857" y="37697"/>
                  </a:lnTo>
                  <a:lnTo>
                    <a:pt x="0" y="61722"/>
                  </a:lnTo>
                  <a:lnTo>
                    <a:pt x="0" y="308610"/>
                  </a:lnTo>
                  <a:lnTo>
                    <a:pt x="4857" y="332634"/>
                  </a:lnTo>
                  <a:lnTo>
                    <a:pt x="18097" y="352253"/>
                  </a:lnTo>
                  <a:lnTo>
                    <a:pt x="37719" y="365481"/>
                  </a:lnTo>
                  <a:lnTo>
                    <a:pt x="61722" y="370332"/>
                  </a:lnTo>
                  <a:lnTo>
                    <a:pt x="1526286" y="370332"/>
                  </a:lnTo>
                  <a:lnTo>
                    <a:pt x="1550289" y="365481"/>
                  </a:lnTo>
                  <a:lnTo>
                    <a:pt x="1569910" y="352253"/>
                  </a:lnTo>
                  <a:lnTo>
                    <a:pt x="1583150" y="332634"/>
                  </a:lnTo>
                  <a:lnTo>
                    <a:pt x="1588008" y="308610"/>
                  </a:lnTo>
                  <a:lnTo>
                    <a:pt x="1588008" y="61722"/>
                  </a:lnTo>
                  <a:lnTo>
                    <a:pt x="1583150" y="37697"/>
                  </a:lnTo>
                  <a:lnTo>
                    <a:pt x="1569910" y="18078"/>
                  </a:lnTo>
                  <a:lnTo>
                    <a:pt x="1550289" y="4850"/>
                  </a:lnTo>
                  <a:lnTo>
                    <a:pt x="15262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065007" y="5864352"/>
              <a:ext cx="1588135" cy="370840"/>
            </a:xfrm>
            <a:custGeom>
              <a:avLst/>
              <a:gdLst/>
              <a:ahLst/>
              <a:cxnLst/>
              <a:rect l="l" t="t" r="r" b="b"/>
              <a:pathLst>
                <a:path w="1588134" h="370839">
                  <a:moveTo>
                    <a:pt x="0" y="61722"/>
                  </a:moveTo>
                  <a:lnTo>
                    <a:pt x="4857" y="37697"/>
                  </a:lnTo>
                  <a:lnTo>
                    <a:pt x="18097" y="18078"/>
                  </a:lnTo>
                  <a:lnTo>
                    <a:pt x="37719" y="4850"/>
                  </a:lnTo>
                  <a:lnTo>
                    <a:pt x="61722" y="0"/>
                  </a:lnTo>
                  <a:lnTo>
                    <a:pt x="1526286" y="0"/>
                  </a:lnTo>
                  <a:lnTo>
                    <a:pt x="1550289" y="4850"/>
                  </a:lnTo>
                  <a:lnTo>
                    <a:pt x="1569910" y="18078"/>
                  </a:lnTo>
                  <a:lnTo>
                    <a:pt x="1583150" y="37697"/>
                  </a:lnTo>
                  <a:lnTo>
                    <a:pt x="1588008" y="61722"/>
                  </a:lnTo>
                  <a:lnTo>
                    <a:pt x="1588008" y="308610"/>
                  </a:lnTo>
                  <a:lnTo>
                    <a:pt x="1583150" y="332634"/>
                  </a:lnTo>
                  <a:lnTo>
                    <a:pt x="1569910" y="352253"/>
                  </a:lnTo>
                  <a:lnTo>
                    <a:pt x="1550289" y="365481"/>
                  </a:lnTo>
                  <a:lnTo>
                    <a:pt x="1526286" y="370332"/>
                  </a:lnTo>
                  <a:lnTo>
                    <a:pt x="61722" y="370332"/>
                  </a:lnTo>
                  <a:lnTo>
                    <a:pt x="37719" y="365481"/>
                  </a:lnTo>
                  <a:lnTo>
                    <a:pt x="18097" y="352253"/>
                  </a:lnTo>
                  <a:lnTo>
                    <a:pt x="4857" y="332634"/>
                  </a:lnTo>
                  <a:lnTo>
                    <a:pt x="0" y="308610"/>
                  </a:lnTo>
                  <a:lnTo>
                    <a:pt x="0" y="61722"/>
                  </a:lnTo>
                  <a:close/>
                </a:path>
              </a:pathLst>
            </a:custGeom>
            <a:ln w="12191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8268716" y="5937910"/>
            <a:ext cx="1181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Emettre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résultat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8816340" y="2921507"/>
            <a:ext cx="81280" cy="2943225"/>
          </a:xfrm>
          <a:custGeom>
            <a:avLst/>
            <a:gdLst/>
            <a:ahLst/>
            <a:cxnLst/>
            <a:rect l="l" t="t" r="r" b="b"/>
            <a:pathLst>
              <a:path w="81279" h="2943225">
                <a:moveTo>
                  <a:pt x="76200" y="2866910"/>
                </a:moveTo>
                <a:lnTo>
                  <a:pt x="44450" y="2866910"/>
                </a:lnTo>
                <a:lnTo>
                  <a:pt x="44450" y="2659380"/>
                </a:lnTo>
                <a:lnTo>
                  <a:pt x="31750" y="2659380"/>
                </a:lnTo>
                <a:lnTo>
                  <a:pt x="31750" y="2866910"/>
                </a:lnTo>
                <a:lnTo>
                  <a:pt x="0" y="2866910"/>
                </a:lnTo>
                <a:lnTo>
                  <a:pt x="38100" y="2943110"/>
                </a:lnTo>
                <a:lnTo>
                  <a:pt x="69850" y="2879610"/>
                </a:lnTo>
                <a:lnTo>
                  <a:pt x="76200" y="2866910"/>
                </a:lnTo>
                <a:close/>
              </a:path>
              <a:path w="81279" h="2943225">
                <a:moveTo>
                  <a:pt x="76200" y="2205482"/>
                </a:moveTo>
                <a:lnTo>
                  <a:pt x="44450" y="2205482"/>
                </a:lnTo>
                <a:lnTo>
                  <a:pt x="44450" y="1997964"/>
                </a:lnTo>
                <a:lnTo>
                  <a:pt x="31750" y="1997964"/>
                </a:lnTo>
                <a:lnTo>
                  <a:pt x="31750" y="2205482"/>
                </a:lnTo>
                <a:lnTo>
                  <a:pt x="0" y="2205482"/>
                </a:lnTo>
                <a:lnTo>
                  <a:pt x="38100" y="2281682"/>
                </a:lnTo>
                <a:lnTo>
                  <a:pt x="69850" y="2218182"/>
                </a:lnTo>
                <a:lnTo>
                  <a:pt x="76200" y="2205482"/>
                </a:lnTo>
                <a:close/>
              </a:path>
              <a:path w="81279" h="2943225">
                <a:moveTo>
                  <a:pt x="76200" y="1531874"/>
                </a:moveTo>
                <a:lnTo>
                  <a:pt x="44450" y="1531874"/>
                </a:lnTo>
                <a:lnTo>
                  <a:pt x="44450" y="1324356"/>
                </a:lnTo>
                <a:lnTo>
                  <a:pt x="31750" y="1324356"/>
                </a:lnTo>
                <a:lnTo>
                  <a:pt x="31750" y="1531874"/>
                </a:lnTo>
                <a:lnTo>
                  <a:pt x="0" y="1531874"/>
                </a:lnTo>
                <a:lnTo>
                  <a:pt x="38100" y="1608074"/>
                </a:lnTo>
                <a:lnTo>
                  <a:pt x="69850" y="1544574"/>
                </a:lnTo>
                <a:lnTo>
                  <a:pt x="76200" y="1531874"/>
                </a:lnTo>
                <a:close/>
              </a:path>
              <a:path w="81279" h="2943225">
                <a:moveTo>
                  <a:pt x="80772" y="876554"/>
                </a:moveTo>
                <a:lnTo>
                  <a:pt x="49022" y="876554"/>
                </a:lnTo>
                <a:lnTo>
                  <a:pt x="49022" y="669048"/>
                </a:lnTo>
                <a:lnTo>
                  <a:pt x="36322" y="669048"/>
                </a:lnTo>
                <a:lnTo>
                  <a:pt x="36322" y="876554"/>
                </a:lnTo>
                <a:lnTo>
                  <a:pt x="4572" y="876554"/>
                </a:lnTo>
                <a:lnTo>
                  <a:pt x="42672" y="952754"/>
                </a:lnTo>
                <a:lnTo>
                  <a:pt x="74422" y="889254"/>
                </a:lnTo>
                <a:lnTo>
                  <a:pt x="80772" y="876554"/>
                </a:lnTo>
                <a:close/>
              </a:path>
              <a:path w="81279" h="2943225">
                <a:moveTo>
                  <a:pt x="80772" y="207518"/>
                </a:moveTo>
                <a:lnTo>
                  <a:pt x="49022" y="207518"/>
                </a:lnTo>
                <a:lnTo>
                  <a:pt x="49022" y="0"/>
                </a:lnTo>
                <a:lnTo>
                  <a:pt x="36322" y="0"/>
                </a:lnTo>
                <a:lnTo>
                  <a:pt x="36322" y="207518"/>
                </a:lnTo>
                <a:lnTo>
                  <a:pt x="4572" y="207518"/>
                </a:lnTo>
                <a:lnTo>
                  <a:pt x="42672" y="283718"/>
                </a:lnTo>
                <a:lnTo>
                  <a:pt x="74422" y="220218"/>
                </a:lnTo>
                <a:lnTo>
                  <a:pt x="80772" y="207518"/>
                </a:lnTo>
                <a:close/>
              </a:path>
            </a:pathLst>
          </a:custGeom>
          <a:solidFill>
            <a:srgbClr val="70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sp>
        <p:nvSpPr>
          <p:cNvPr id="46" name="object 4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4723" rIns="0" bIns="0" rtlCol="0">
            <a:spAutoFit/>
          </a:bodyPr>
          <a:lstStyle/>
          <a:p>
            <a:pPr marL="62865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130" dirty="0"/>
              <a:t> </a:t>
            </a:r>
            <a:r>
              <a:rPr sz="2000" spc="-25" dirty="0"/>
              <a:t>ANALYSER</a:t>
            </a:r>
            <a:r>
              <a:rPr sz="2000" spc="-40" dirty="0"/>
              <a:t> </a:t>
            </a:r>
            <a:r>
              <a:rPr sz="2000" dirty="0"/>
              <a:t>UN</a:t>
            </a:r>
            <a:r>
              <a:rPr sz="2000" spc="-50" dirty="0"/>
              <a:t> </a:t>
            </a:r>
            <a:r>
              <a:rPr sz="2000" spc="-10" dirty="0"/>
              <a:t>PROBLÈME</a:t>
            </a:r>
            <a:endParaRPr sz="2000"/>
          </a:p>
          <a:p>
            <a:pPr marL="6286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Types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traitement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4475" y="1682876"/>
            <a:ext cx="19919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912B"/>
                </a:solidFill>
                <a:latin typeface="Calibri"/>
                <a:cs typeface="Calibri"/>
              </a:rPr>
              <a:t>Le</a:t>
            </a:r>
            <a:r>
              <a:rPr sz="14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912B"/>
                </a:solidFill>
                <a:latin typeface="Calibri"/>
                <a:cs typeface="Calibri"/>
              </a:rPr>
              <a:t>traitement</a:t>
            </a:r>
            <a:r>
              <a:rPr sz="14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912B"/>
                </a:solidFill>
                <a:latin typeface="Calibri"/>
                <a:cs typeface="Calibri"/>
              </a:rPr>
              <a:t>conditionnel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4475" y="2082165"/>
            <a:ext cx="48621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traitement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résoudre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problèmes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solution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peut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décrite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simple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séquence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d’actions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mais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implique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ou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plusieurs </a:t>
            </a:r>
            <a:r>
              <a:rPr sz="1200" b="1" dirty="0">
                <a:latin typeface="Calibri"/>
                <a:cs typeface="Calibri"/>
              </a:rPr>
              <a:t>choix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entre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différentes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possibilités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29386" y="2829814"/>
            <a:ext cx="2282190" cy="1600835"/>
            <a:chOff x="929386" y="2829814"/>
            <a:chExt cx="2282190" cy="1600835"/>
          </a:xfrm>
        </p:grpSpPr>
        <p:sp>
          <p:nvSpPr>
            <p:cNvPr id="6" name="object 6"/>
            <p:cNvSpPr/>
            <p:nvPr/>
          </p:nvSpPr>
          <p:spPr>
            <a:xfrm>
              <a:off x="935736" y="2836164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7" y="0"/>
                  </a:lnTo>
                  <a:lnTo>
                    <a:pt x="217095" y="4263"/>
                  </a:lnTo>
                  <a:lnTo>
                    <a:pt x="172319" y="16557"/>
                  </a:lnTo>
                  <a:lnTo>
                    <a:pt x="131088" y="36133"/>
                  </a:lnTo>
                  <a:lnTo>
                    <a:pt x="94148" y="62244"/>
                  </a:lnTo>
                  <a:lnTo>
                    <a:pt x="62249" y="94143"/>
                  </a:lnTo>
                  <a:lnTo>
                    <a:pt x="36136" y="131082"/>
                  </a:lnTo>
                  <a:lnTo>
                    <a:pt x="16559" y="172314"/>
                  </a:lnTo>
                  <a:lnTo>
                    <a:pt x="4264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4" y="1370915"/>
                  </a:lnTo>
                  <a:lnTo>
                    <a:pt x="16559" y="1415693"/>
                  </a:lnTo>
                  <a:lnTo>
                    <a:pt x="36136" y="1456925"/>
                  </a:lnTo>
                  <a:lnTo>
                    <a:pt x="62249" y="1493864"/>
                  </a:lnTo>
                  <a:lnTo>
                    <a:pt x="94148" y="1525763"/>
                  </a:lnTo>
                  <a:lnTo>
                    <a:pt x="131088" y="1551874"/>
                  </a:lnTo>
                  <a:lnTo>
                    <a:pt x="172319" y="1571450"/>
                  </a:lnTo>
                  <a:lnTo>
                    <a:pt x="217095" y="1583744"/>
                  </a:lnTo>
                  <a:lnTo>
                    <a:pt x="264667" y="1588008"/>
                  </a:lnTo>
                  <a:lnTo>
                    <a:pt x="2004568" y="1588008"/>
                  </a:lnTo>
                  <a:lnTo>
                    <a:pt x="2052143" y="1583744"/>
                  </a:lnTo>
                  <a:lnTo>
                    <a:pt x="2096921" y="1571450"/>
                  </a:lnTo>
                  <a:lnTo>
                    <a:pt x="2138153" y="1551874"/>
                  </a:lnTo>
                  <a:lnTo>
                    <a:pt x="2175092" y="1525763"/>
                  </a:lnTo>
                  <a:lnTo>
                    <a:pt x="2206991" y="1493864"/>
                  </a:lnTo>
                  <a:lnTo>
                    <a:pt x="2233102" y="1456925"/>
                  </a:lnTo>
                  <a:lnTo>
                    <a:pt x="2252678" y="1415693"/>
                  </a:lnTo>
                  <a:lnTo>
                    <a:pt x="2264972" y="1370915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35736" y="2836164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4" y="217092"/>
                  </a:lnTo>
                  <a:lnTo>
                    <a:pt x="16559" y="172314"/>
                  </a:lnTo>
                  <a:lnTo>
                    <a:pt x="36136" y="131082"/>
                  </a:lnTo>
                  <a:lnTo>
                    <a:pt x="62249" y="94143"/>
                  </a:lnTo>
                  <a:lnTo>
                    <a:pt x="94148" y="62244"/>
                  </a:lnTo>
                  <a:lnTo>
                    <a:pt x="131088" y="36133"/>
                  </a:lnTo>
                  <a:lnTo>
                    <a:pt x="172319" y="16557"/>
                  </a:lnTo>
                  <a:lnTo>
                    <a:pt x="217095" y="4263"/>
                  </a:lnTo>
                  <a:lnTo>
                    <a:pt x="264667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5"/>
                  </a:lnTo>
                  <a:lnTo>
                    <a:pt x="2252678" y="1415693"/>
                  </a:lnTo>
                  <a:lnTo>
                    <a:pt x="2233102" y="1456925"/>
                  </a:lnTo>
                  <a:lnTo>
                    <a:pt x="2206991" y="1493864"/>
                  </a:lnTo>
                  <a:lnTo>
                    <a:pt x="2175092" y="1525763"/>
                  </a:lnTo>
                  <a:lnTo>
                    <a:pt x="2138153" y="1551874"/>
                  </a:lnTo>
                  <a:lnTo>
                    <a:pt x="2096921" y="1571450"/>
                  </a:lnTo>
                  <a:lnTo>
                    <a:pt x="2052143" y="1583744"/>
                  </a:lnTo>
                  <a:lnTo>
                    <a:pt x="2004568" y="1588008"/>
                  </a:lnTo>
                  <a:lnTo>
                    <a:pt x="264667" y="1588008"/>
                  </a:lnTo>
                  <a:lnTo>
                    <a:pt x="217095" y="1583744"/>
                  </a:lnTo>
                  <a:lnTo>
                    <a:pt x="172319" y="1571450"/>
                  </a:lnTo>
                  <a:lnTo>
                    <a:pt x="131088" y="1551874"/>
                  </a:lnTo>
                  <a:lnTo>
                    <a:pt x="94148" y="1525763"/>
                  </a:lnTo>
                  <a:lnTo>
                    <a:pt x="62249" y="1493864"/>
                  </a:lnTo>
                  <a:lnTo>
                    <a:pt x="36136" y="1456925"/>
                  </a:lnTo>
                  <a:lnTo>
                    <a:pt x="16559" y="1415693"/>
                  </a:lnTo>
                  <a:lnTo>
                    <a:pt x="4264" y="1370915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5555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94536" y="3296157"/>
            <a:ext cx="115125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830" marR="5080" indent="-24765">
              <a:lnSpc>
                <a:spcPct val="100000"/>
              </a:lnSpc>
              <a:spcBef>
                <a:spcPts val="105"/>
              </a:spcBef>
            </a:pPr>
            <a:r>
              <a:rPr sz="2000" spc="-35" dirty="0">
                <a:solidFill>
                  <a:srgbClr val="AEABAB"/>
                </a:solidFill>
                <a:latin typeface="Calibri"/>
                <a:cs typeface="Calibri"/>
              </a:rPr>
              <a:t>Traitement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séquentiel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302253" y="2829814"/>
            <a:ext cx="2282190" cy="1600835"/>
            <a:chOff x="3302253" y="2829814"/>
            <a:chExt cx="2282190" cy="1600835"/>
          </a:xfrm>
        </p:grpSpPr>
        <p:sp>
          <p:nvSpPr>
            <p:cNvPr id="10" name="object 10"/>
            <p:cNvSpPr/>
            <p:nvPr/>
          </p:nvSpPr>
          <p:spPr>
            <a:xfrm>
              <a:off x="3308603" y="2836164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8" y="0"/>
                  </a:lnTo>
                  <a:lnTo>
                    <a:pt x="217092" y="4263"/>
                  </a:lnTo>
                  <a:lnTo>
                    <a:pt x="172314" y="16557"/>
                  </a:lnTo>
                  <a:lnTo>
                    <a:pt x="131082" y="36133"/>
                  </a:lnTo>
                  <a:lnTo>
                    <a:pt x="94143" y="62244"/>
                  </a:lnTo>
                  <a:lnTo>
                    <a:pt x="62244" y="94143"/>
                  </a:lnTo>
                  <a:lnTo>
                    <a:pt x="36133" y="131082"/>
                  </a:lnTo>
                  <a:lnTo>
                    <a:pt x="16557" y="172314"/>
                  </a:lnTo>
                  <a:lnTo>
                    <a:pt x="4263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3" y="1370915"/>
                  </a:lnTo>
                  <a:lnTo>
                    <a:pt x="16557" y="1415693"/>
                  </a:lnTo>
                  <a:lnTo>
                    <a:pt x="36133" y="1456925"/>
                  </a:lnTo>
                  <a:lnTo>
                    <a:pt x="62244" y="1493864"/>
                  </a:lnTo>
                  <a:lnTo>
                    <a:pt x="94143" y="1525763"/>
                  </a:lnTo>
                  <a:lnTo>
                    <a:pt x="131082" y="1551874"/>
                  </a:lnTo>
                  <a:lnTo>
                    <a:pt x="172314" y="1571450"/>
                  </a:lnTo>
                  <a:lnTo>
                    <a:pt x="217092" y="1583744"/>
                  </a:lnTo>
                  <a:lnTo>
                    <a:pt x="264668" y="1588008"/>
                  </a:lnTo>
                  <a:lnTo>
                    <a:pt x="2004568" y="1588008"/>
                  </a:lnTo>
                  <a:lnTo>
                    <a:pt x="2052143" y="1583744"/>
                  </a:lnTo>
                  <a:lnTo>
                    <a:pt x="2096921" y="1571450"/>
                  </a:lnTo>
                  <a:lnTo>
                    <a:pt x="2138153" y="1551874"/>
                  </a:lnTo>
                  <a:lnTo>
                    <a:pt x="2175092" y="1525763"/>
                  </a:lnTo>
                  <a:lnTo>
                    <a:pt x="2206991" y="1493864"/>
                  </a:lnTo>
                  <a:lnTo>
                    <a:pt x="2233102" y="1456925"/>
                  </a:lnTo>
                  <a:lnTo>
                    <a:pt x="2252678" y="1415693"/>
                  </a:lnTo>
                  <a:lnTo>
                    <a:pt x="2264972" y="1370915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08603" y="2836164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3" y="217092"/>
                  </a:lnTo>
                  <a:lnTo>
                    <a:pt x="16557" y="172314"/>
                  </a:lnTo>
                  <a:lnTo>
                    <a:pt x="36133" y="131082"/>
                  </a:lnTo>
                  <a:lnTo>
                    <a:pt x="62244" y="94143"/>
                  </a:lnTo>
                  <a:lnTo>
                    <a:pt x="94143" y="62244"/>
                  </a:lnTo>
                  <a:lnTo>
                    <a:pt x="131082" y="36133"/>
                  </a:lnTo>
                  <a:lnTo>
                    <a:pt x="172314" y="16557"/>
                  </a:lnTo>
                  <a:lnTo>
                    <a:pt x="217092" y="4263"/>
                  </a:lnTo>
                  <a:lnTo>
                    <a:pt x="264668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5"/>
                  </a:lnTo>
                  <a:lnTo>
                    <a:pt x="2252678" y="1415693"/>
                  </a:lnTo>
                  <a:lnTo>
                    <a:pt x="2233102" y="1456925"/>
                  </a:lnTo>
                  <a:lnTo>
                    <a:pt x="2206991" y="1493864"/>
                  </a:lnTo>
                  <a:lnTo>
                    <a:pt x="2175092" y="1525763"/>
                  </a:lnTo>
                  <a:lnTo>
                    <a:pt x="2138153" y="1551874"/>
                  </a:lnTo>
                  <a:lnTo>
                    <a:pt x="2096921" y="1571450"/>
                  </a:lnTo>
                  <a:lnTo>
                    <a:pt x="2052143" y="1583744"/>
                  </a:lnTo>
                  <a:lnTo>
                    <a:pt x="2004568" y="1588008"/>
                  </a:lnTo>
                  <a:lnTo>
                    <a:pt x="264668" y="1588008"/>
                  </a:lnTo>
                  <a:lnTo>
                    <a:pt x="217092" y="1583744"/>
                  </a:lnTo>
                  <a:lnTo>
                    <a:pt x="172314" y="1571450"/>
                  </a:lnTo>
                  <a:lnTo>
                    <a:pt x="131082" y="1551874"/>
                  </a:lnTo>
                  <a:lnTo>
                    <a:pt x="94143" y="1525763"/>
                  </a:lnTo>
                  <a:lnTo>
                    <a:pt x="62244" y="1493864"/>
                  </a:lnTo>
                  <a:lnTo>
                    <a:pt x="36133" y="1456925"/>
                  </a:lnTo>
                  <a:lnTo>
                    <a:pt x="16557" y="1415693"/>
                  </a:lnTo>
                  <a:lnTo>
                    <a:pt x="4263" y="1370915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765296" y="3296157"/>
            <a:ext cx="135572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88265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912B"/>
                </a:solidFill>
                <a:latin typeface="Calibri"/>
                <a:cs typeface="Calibri"/>
              </a:rPr>
              <a:t>Traitement conditionnel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29386" y="4507738"/>
            <a:ext cx="2282190" cy="1600835"/>
            <a:chOff x="929386" y="4507738"/>
            <a:chExt cx="2282190" cy="1600835"/>
          </a:xfrm>
        </p:grpSpPr>
        <p:sp>
          <p:nvSpPr>
            <p:cNvPr id="14" name="object 14"/>
            <p:cNvSpPr/>
            <p:nvPr/>
          </p:nvSpPr>
          <p:spPr>
            <a:xfrm>
              <a:off x="935736" y="4514088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7" y="0"/>
                  </a:lnTo>
                  <a:lnTo>
                    <a:pt x="217095" y="4263"/>
                  </a:lnTo>
                  <a:lnTo>
                    <a:pt x="172319" y="16557"/>
                  </a:lnTo>
                  <a:lnTo>
                    <a:pt x="131088" y="36133"/>
                  </a:lnTo>
                  <a:lnTo>
                    <a:pt x="94148" y="62244"/>
                  </a:lnTo>
                  <a:lnTo>
                    <a:pt x="62249" y="94143"/>
                  </a:lnTo>
                  <a:lnTo>
                    <a:pt x="36136" y="131082"/>
                  </a:lnTo>
                  <a:lnTo>
                    <a:pt x="16559" y="172314"/>
                  </a:lnTo>
                  <a:lnTo>
                    <a:pt x="4264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4" y="1370912"/>
                  </a:lnTo>
                  <a:lnTo>
                    <a:pt x="16559" y="1415688"/>
                  </a:lnTo>
                  <a:lnTo>
                    <a:pt x="36136" y="1456919"/>
                  </a:lnTo>
                  <a:lnTo>
                    <a:pt x="62249" y="1493859"/>
                  </a:lnTo>
                  <a:lnTo>
                    <a:pt x="94148" y="1525758"/>
                  </a:lnTo>
                  <a:lnTo>
                    <a:pt x="131088" y="1551871"/>
                  </a:lnTo>
                  <a:lnTo>
                    <a:pt x="172319" y="1571448"/>
                  </a:lnTo>
                  <a:lnTo>
                    <a:pt x="217095" y="1583743"/>
                  </a:lnTo>
                  <a:lnTo>
                    <a:pt x="264667" y="1588008"/>
                  </a:lnTo>
                  <a:lnTo>
                    <a:pt x="2004568" y="1588008"/>
                  </a:lnTo>
                  <a:lnTo>
                    <a:pt x="2052143" y="1583743"/>
                  </a:lnTo>
                  <a:lnTo>
                    <a:pt x="2096921" y="1571448"/>
                  </a:lnTo>
                  <a:lnTo>
                    <a:pt x="2138153" y="1551871"/>
                  </a:lnTo>
                  <a:lnTo>
                    <a:pt x="2175092" y="1525758"/>
                  </a:lnTo>
                  <a:lnTo>
                    <a:pt x="2206991" y="1493859"/>
                  </a:lnTo>
                  <a:lnTo>
                    <a:pt x="2233102" y="1456919"/>
                  </a:lnTo>
                  <a:lnTo>
                    <a:pt x="2252678" y="1415688"/>
                  </a:lnTo>
                  <a:lnTo>
                    <a:pt x="2264972" y="1370912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35736" y="4514088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4" y="217092"/>
                  </a:lnTo>
                  <a:lnTo>
                    <a:pt x="16559" y="172314"/>
                  </a:lnTo>
                  <a:lnTo>
                    <a:pt x="36136" y="131082"/>
                  </a:lnTo>
                  <a:lnTo>
                    <a:pt x="62249" y="94143"/>
                  </a:lnTo>
                  <a:lnTo>
                    <a:pt x="94148" y="62244"/>
                  </a:lnTo>
                  <a:lnTo>
                    <a:pt x="131088" y="36133"/>
                  </a:lnTo>
                  <a:lnTo>
                    <a:pt x="172319" y="16557"/>
                  </a:lnTo>
                  <a:lnTo>
                    <a:pt x="217095" y="4263"/>
                  </a:lnTo>
                  <a:lnTo>
                    <a:pt x="264667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2"/>
                  </a:lnTo>
                  <a:lnTo>
                    <a:pt x="2252678" y="1415688"/>
                  </a:lnTo>
                  <a:lnTo>
                    <a:pt x="2233102" y="1456919"/>
                  </a:lnTo>
                  <a:lnTo>
                    <a:pt x="2206991" y="1493859"/>
                  </a:lnTo>
                  <a:lnTo>
                    <a:pt x="2175092" y="1525758"/>
                  </a:lnTo>
                  <a:lnTo>
                    <a:pt x="2138153" y="1551871"/>
                  </a:lnTo>
                  <a:lnTo>
                    <a:pt x="2096921" y="1571448"/>
                  </a:lnTo>
                  <a:lnTo>
                    <a:pt x="2052143" y="1583743"/>
                  </a:lnTo>
                  <a:lnTo>
                    <a:pt x="2004568" y="1588008"/>
                  </a:lnTo>
                  <a:lnTo>
                    <a:pt x="264667" y="1588008"/>
                  </a:lnTo>
                  <a:lnTo>
                    <a:pt x="217095" y="1583743"/>
                  </a:lnTo>
                  <a:lnTo>
                    <a:pt x="172319" y="1571448"/>
                  </a:lnTo>
                  <a:lnTo>
                    <a:pt x="131088" y="1551871"/>
                  </a:lnTo>
                  <a:lnTo>
                    <a:pt x="94148" y="1525758"/>
                  </a:lnTo>
                  <a:lnTo>
                    <a:pt x="62249" y="1493859"/>
                  </a:lnTo>
                  <a:lnTo>
                    <a:pt x="36136" y="1456919"/>
                  </a:lnTo>
                  <a:lnTo>
                    <a:pt x="16559" y="1415688"/>
                  </a:lnTo>
                  <a:lnTo>
                    <a:pt x="4264" y="1370912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5555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494536" y="4974716"/>
            <a:ext cx="115125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0504" marR="5080" indent="-218440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solidFill>
                  <a:srgbClr val="AEABAB"/>
                </a:solidFill>
                <a:latin typeface="Calibri"/>
                <a:cs typeface="Calibri"/>
              </a:rPr>
              <a:t>Traitement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itératif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302253" y="4507738"/>
            <a:ext cx="2282190" cy="1600835"/>
            <a:chOff x="3302253" y="4507738"/>
            <a:chExt cx="2282190" cy="1600835"/>
          </a:xfrm>
        </p:grpSpPr>
        <p:sp>
          <p:nvSpPr>
            <p:cNvPr id="18" name="object 18"/>
            <p:cNvSpPr/>
            <p:nvPr/>
          </p:nvSpPr>
          <p:spPr>
            <a:xfrm>
              <a:off x="3308603" y="4514088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8" y="0"/>
                  </a:lnTo>
                  <a:lnTo>
                    <a:pt x="217092" y="4263"/>
                  </a:lnTo>
                  <a:lnTo>
                    <a:pt x="172314" y="16557"/>
                  </a:lnTo>
                  <a:lnTo>
                    <a:pt x="131082" y="36133"/>
                  </a:lnTo>
                  <a:lnTo>
                    <a:pt x="94143" y="62244"/>
                  </a:lnTo>
                  <a:lnTo>
                    <a:pt x="62244" y="94143"/>
                  </a:lnTo>
                  <a:lnTo>
                    <a:pt x="36133" y="131082"/>
                  </a:lnTo>
                  <a:lnTo>
                    <a:pt x="16557" y="172314"/>
                  </a:lnTo>
                  <a:lnTo>
                    <a:pt x="4263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3" y="1370912"/>
                  </a:lnTo>
                  <a:lnTo>
                    <a:pt x="16557" y="1415688"/>
                  </a:lnTo>
                  <a:lnTo>
                    <a:pt x="36133" y="1456919"/>
                  </a:lnTo>
                  <a:lnTo>
                    <a:pt x="62244" y="1493859"/>
                  </a:lnTo>
                  <a:lnTo>
                    <a:pt x="94143" y="1525758"/>
                  </a:lnTo>
                  <a:lnTo>
                    <a:pt x="131082" y="1551871"/>
                  </a:lnTo>
                  <a:lnTo>
                    <a:pt x="172314" y="1571448"/>
                  </a:lnTo>
                  <a:lnTo>
                    <a:pt x="217092" y="1583743"/>
                  </a:lnTo>
                  <a:lnTo>
                    <a:pt x="264668" y="1588008"/>
                  </a:lnTo>
                  <a:lnTo>
                    <a:pt x="2004568" y="1588008"/>
                  </a:lnTo>
                  <a:lnTo>
                    <a:pt x="2052143" y="1583743"/>
                  </a:lnTo>
                  <a:lnTo>
                    <a:pt x="2096921" y="1571448"/>
                  </a:lnTo>
                  <a:lnTo>
                    <a:pt x="2138153" y="1551871"/>
                  </a:lnTo>
                  <a:lnTo>
                    <a:pt x="2175092" y="1525758"/>
                  </a:lnTo>
                  <a:lnTo>
                    <a:pt x="2206991" y="1493859"/>
                  </a:lnTo>
                  <a:lnTo>
                    <a:pt x="2233102" y="1456919"/>
                  </a:lnTo>
                  <a:lnTo>
                    <a:pt x="2252678" y="1415688"/>
                  </a:lnTo>
                  <a:lnTo>
                    <a:pt x="2264972" y="1370912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308603" y="4514088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3" y="217092"/>
                  </a:lnTo>
                  <a:lnTo>
                    <a:pt x="16557" y="172314"/>
                  </a:lnTo>
                  <a:lnTo>
                    <a:pt x="36133" y="131082"/>
                  </a:lnTo>
                  <a:lnTo>
                    <a:pt x="62244" y="94143"/>
                  </a:lnTo>
                  <a:lnTo>
                    <a:pt x="94143" y="62244"/>
                  </a:lnTo>
                  <a:lnTo>
                    <a:pt x="131082" y="36133"/>
                  </a:lnTo>
                  <a:lnTo>
                    <a:pt x="172314" y="16557"/>
                  </a:lnTo>
                  <a:lnTo>
                    <a:pt x="217092" y="4263"/>
                  </a:lnTo>
                  <a:lnTo>
                    <a:pt x="264668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2"/>
                  </a:lnTo>
                  <a:lnTo>
                    <a:pt x="2252678" y="1415688"/>
                  </a:lnTo>
                  <a:lnTo>
                    <a:pt x="2233102" y="1456919"/>
                  </a:lnTo>
                  <a:lnTo>
                    <a:pt x="2206991" y="1493859"/>
                  </a:lnTo>
                  <a:lnTo>
                    <a:pt x="2175092" y="1525758"/>
                  </a:lnTo>
                  <a:lnTo>
                    <a:pt x="2138153" y="1551871"/>
                  </a:lnTo>
                  <a:lnTo>
                    <a:pt x="2096921" y="1571448"/>
                  </a:lnTo>
                  <a:lnTo>
                    <a:pt x="2052143" y="1583743"/>
                  </a:lnTo>
                  <a:lnTo>
                    <a:pt x="2004568" y="1588008"/>
                  </a:lnTo>
                  <a:lnTo>
                    <a:pt x="264668" y="1588008"/>
                  </a:lnTo>
                  <a:lnTo>
                    <a:pt x="217092" y="1583743"/>
                  </a:lnTo>
                  <a:lnTo>
                    <a:pt x="172314" y="1571448"/>
                  </a:lnTo>
                  <a:lnTo>
                    <a:pt x="131082" y="1551871"/>
                  </a:lnTo>
                  <a:lnTo>
                    <a:pt x="94143" y="1525758"/>
                  </a:lnTo>
                  <a:lnTo>
                    <a:pt x="62244" y="1493859"/>
                  </a:lnTo>
                  <a:lnTo>
                    <a:pt x="36133" y="1456919"/>
                  </a:lnTo>
                  <a:lnTo>
                    <a:pt x="16557" y="1415688"/>
                  </a:lnTo>
                  <a:lnTo>
                    <a:pt x="4263" y="1370912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5555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867403" y="4974716"/>
            <a:ext cx="115125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30" marR="5080" indent="-177165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solidFill>
                  <a:srgbClr val="AEABAB"/>
                </a:solidFill>
                <a:latin typeface="Calibri"/>
                <a:cs typeface="Calibri"/>
              </a:rPr>
              <a:t>Traitement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récursif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214617" y="2409189"/>
            <a:ext cx="5298440" cy="1153160"/>
            <a:chOff x="6214617" y="2409189"/>
            <a:chExt cx="5298440" cy="1153160"/>
          </a:xfrm>
        </p:grpSpPr>
        <p:sp>
          <p:nvSpPr>
            <p:cNvPr id="22" name="object 22"/>
            <p:cNvSpPr/>
            <p:nvPr/>
          </p:nvSpPr>
          <p:spPr>
            <a:xfrm>
              <a:off x="6220967" y="2415539"/>
              <a:ext cx="5285740" cy="1140460"/>
            </a:xfrm>
            <a:custGeom>
              <a:avLst/>
              <a:gdLst/>
              <a:ahLst/>
              <a:cxnLst/>
              <a:rect l="l" t="t" r="r" b="b"/>
              <a:pathLst>
                <a:path w="5285740" h="1140460">
                  <a:moveTo>
                    <a:pt x="5095240" y="0"/>
                  </a:moveTo>
                  <a:lnTo>
                    <a:pt x="189992" y="0"/>
                  </a:lnTo>
                  <a:lnTo>
                    <a:pt x="139494" y="6788"/>
                  </a:lnTo>
                  <a:lnTo>
                    <a:pt x="94111" y="25945"/>
                  </a:lnTo>
                  <a:lnTo>
                    <a:pt x="55657" y="55657"/>
                  </a:lnTo>
                  <a:lnTo>
                    <a:pt x="25945" y="94111"/>
                  </a:lnTo>
                  <a:lnTo>
                    <a:pt x="6788" y="139494"/>
                  </a:lnTo>
                  <a:lnTo>
                    <a:pt x="0" y="189992"/>
                  </a:lnTo>
                  <a:lnTo>
                    <a:pt x="0" y="949960"/>
                  </a:lnTo>
                  <a:lnTo>
                    <a:pt x="6788" y="1000457"/>
                  </a:lnTo>
                  <a:lnTo>
                    <a:pt x="25945" y="1045840"/>
                  </a:lnTo>
                  <a:lnTo>
                    <a:pt x="55657" y="1084294"/>
                  </a:lnTo>
                  <a:lnTo>
                    <a:pt x="94111" y="1114006"/>
                  </a:lnTo>
                  <a:lnTo>
                    <a:pt x="139494" y="1133163"/>
                  </a:lnTo>
                  <a:lnTo>
                    <a:pt x="189992" y="1139952"/>
                  </a:lnTo>
                  <a:lnTo>
                    <a:pt x="5095240" y="1139952"/>
                  </a:lnTo>
                  <a:lnTo>
                    <a:pt x="5145737" y="1133163"/>
                  </a:lnTo>
                  <a:lnTo>
                    <a:pt x="5191120" y="1114006"/>
                  </a:lnTo>
                  <a:lnTo>
                    <a:pt x="5229574" y="1084294"/>
                  </a:lnTo>
                  <a:lnTo>
                    <a:pt x="5259286" y="1045840"/>
                  </a:lnTo>
                  <a:lnTo>
                    <a:pt x="5278443" y="1000457"/>
                  </a:lnTo>
                  <a:lnTo>
                    <a:pt x="5285232" y="949960"/>
                  </a:lnTo>
                  <a:lnTo>
                    <a:pt x="5285232" y="189992"/>
                  </a:lnTo>
                  <a:lnTo>
                    <a:pt x="5278443" y="139494"/>
                  </a:lnTo>
                  <a:lnTo>
                    <a:pt x="5259286" y="94111"/>
                  </a:lnTo>
                  <a:lnTo>
                    <a:pt x="5229574" y="55657"/>
                  </a:lnTo>
                  <a:lnTo>
                    <a:pt x="5191120" y="25945"/>
                  </a:lnTo>
                  <a:lnTo>
                    <a:pt x="5145737" y="6788"/>
                  </a:lnTo>
                  <a:lnTo>
                    <a:pt x="5095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20967" y="2415539"/>
              <a:ext cx="5285740" cy="1140460"/>
            </a:xfrm>
            <a:custGeom>
              <a:avLst/>
              <a:gdLst/>
              <a:ahLst/>
              <a:cxnLst/>
              <a:rect l="l" t="t" r="r" b="b"/>
              <a:pathLst>
                <a:path w="5285740" h="1140460">
                  <a:moveTo>
                    <a:pt x="0" y="189992"/>
                  </a:moveTo>
                  <a:lnTo>
                    <a:pt x="6788" y="139494"/>
                  </a:lnTo>
                  <a:lnTo>
                    <a:pt x="25945" y="94111"/>
                  </a:lnTo>
                  <a:lnTo>
                    <a:pt x="55657" y="55657"/>
                  </a:lnTo>
                  <a:lnTo>
                    <a:pt x="94111" y="25945"/>
                  </a:lnTo>
                  <a:lnTo>
                    <a:pt x="139494" y="6788"/>
                  </a:lnTo>
                  <a:lnTo>
                    <a:pt x="189992" y="0"/>
                  </a:lnTo>
                  <a:lnTo>
                    <a:pt x="5095240" y="0"/>
                  </a:lnTo>
                  <a:lnTo>
                    <a:pt x="5145737" y="6788"/>
                  </a:lnTo>
                  <a:lnTo>
                    <a:pt x="5191120" y="25945"/>
                  </a:lnTo>
                  <a:lnTo>
                    <a:pt x="5229574" y="55657"/>
                  </a:lnTo>
                  <a:lnTo>
                    <a:pt x="5259286" y="94111"/>
                  </a:lnTo>
                  <a:lnTo>
                    <a:pt x="5278443" y="139494"/>
                  </a:lnTo>
                  <a:lnTo>
                    <a:pt x="5285232" y="189992"/>
                  </a:lnTo>
                  <a:lnTo>
                    <a:pt x="5285232" y="949960"/>
                  </a:lnTo>
                  <a:lnTo>
                    <a:pt x="5278443" y="1000457"/>
                  </a:lnTo>
                  <a:lnTo>
                    <a:pt x="5259286" y="1045840"/>
                  </a:lnTo>
                  <a:lnTo>
                    <a:pt x="5229574" y="1084294"/>
                  </a:lnTo>
                  <a:lnTo>
                    <a:pt x="5191120" y="1114006"/>
                  </a:lnTo>
                  <a:lnTo>
                    <a:pt x="5145737" y="1133163"/>
                  </a:lnTo>
                  <a:lnTo>
                    <a:pt x="5095240" y="1139952"/>
                  </a:lnTo>
                  <a:lnTo>
                    <a:pt x="189992" y="1139952"/>
                  </a:lnTo>
                  <a:lnTo>
                    <a:pt x="139494" y="1133163"/>
                  </a:lnTo>
                  <a:lnTo>
                    <a:pt x="94111" y="1114006"/>
                  </a:lnTo>
                  <a:lnTo>
                    <a:pt x="55657" y="1084294"/>
                  </a:lnTo>
                  <a:lnTo>
                    <a:pt x="25945" y="1045840"/>
                  </a:lnTo>
                  <a:lnTo>
                    <a:pt x="6788" y="1000457"/>
                  </a:lnTo>
                  <a:lnTo>
                    <a:pt x="0" y="949960"/>
                  </a:lnTo>
                  <a:lnTo>
                    <a:pt x="0" y="189992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355841" y="2043048"/>
            <a:ext cx="3764915" cy="581025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445134" algn="ctr">
              <a:lnSpc>
                <a:spcPct val="100000"/>
              </a:lnSpc>
              <a:spcBef>
                <a:spcPts val="844"/>
              </a:spcBef>
            </a:pPr>
            <a:r>
              <a:rPr sz="1200" b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u="sng" spc="-6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50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magasin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accorde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remise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achats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ses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clients.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355841" y="2781427"/>
            <a:ext cx="50165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taux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 remise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5%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montant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l’achat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inférieur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50Dh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taux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remise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2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10%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montant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dépasse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50Dh.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Connaissant</a:t>
            </a:r>
            <a:r>
              <a:rPr sz="1200" spc="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montant</a:t>
            </a:r>
            <a:r>
              <a:rPr sz="1200" spc="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d’achat</a:t>
            </a:r>
            <a:r>
              <a:rPr sz="1200" spc="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sz="1200" spc="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client</a:t>
            </a:r>
            <a:r>
              <a:rPr sz="1200" spc="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on</a:t>
            </a:r>
            <a:r>
              <a:rPr sz="1200" spc="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souhaite</a:t>
            </a:r>
            <a:r>
              <a:rPr sz="1200" spc="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déterminer</a:t>
            </a:r>
            <a:r>
              <a:rPr sz="1200" spc="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spc="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valeur</a:t>
            </a:r>
            <a:r>
              <a:rPr sz="1200" spc="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remise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calculer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montant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payer.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657333" y="3657346"/>
            <a:ext cx="1600835" cy="383540"/>
            <a:chOff x="9657333" y="3657346"/>
            <a:chExt cx="1600835" cy="383540"/>
          </a:xfrm>
        </p:grpSpPr>
        <p:sp>
          <p:nvSpPr>
            <p:cNvPr id="27" name="object 27"/>
            <p:cNvSpPr/>
            <p:nvPr/>
          </p:nvSpPr>
          <p:spPr>
            <a:xfrm>
              <a:off x="9663683" y="3663696"/>
              <a:ext cx="1588135" cy="370840"/>
            </a:xfrm>
            <a:custGeom>
              <a:avLst/>
              <a:gdLst/>
              <a:ahLst/>
              <a:cxnLst/>
              <a:rect l="l" t="t" r="r" b="b"/>
              <a:pathLst>
                <a:path w="1588134" h="370839">
                  <a:moveTo>
                    <a:pt x="1526286" y="0"/>
                  </a:moveTo>
                  <a:lnTo>
                    <a:pt x="61722" y="0"/>
                  </a:lnTo>
                  <a:lnTo>
                    <a:pt x="37719" y="4857"/>
                  </a:lnTo>
                  <a:lnTo>
                    <a:pt x="18097" y="18097"/>
                  </a:lnTo>
                  <a:lnTo>
                    <a:pt x="4857" y="37718"/>
                  </a:lnTo>
                  <a:lnTo>
                    <a:pt x="0" y="61721"/>
                  </a:lnTo>
                  <a:lnTo>
                    <a:pt x="0" y="308609"/>
                  </a:lnTo>
                  <a:lnTo>
                    <a:pt x="4857" y="332613"/>
                  </a:lnTo>
                  <a:lnTo>
                    <a:pt x="18097" y="352234"/>
                  </a:lnTo>
                  <a:lnTo>
                    <a:pt x="37719" y="365474"/>
                  </a:lnTo>
                  <a:lnTo>
                    <a:pt x="61722" y="370331"/>
                  </a:lnTo>
                  <a:lnTo>
                    <a:pt x="1526286" y="370331"/>
                  </a:lnTo>
                  <a:lnTo>
                    <a:pt x="1550289" y="365474"/>
                  </a:lnTo>
                  <a:lnTo>
                    <a:pt x="1569910" y="352234"/>
                  </a:lnTo>
                  <a:lnTo>
                    <a:pt x="1583150" y="332613"/>
                  </a:lnTo>
                  <a:lnTo>
                    <a:pt x="1588008" y="308609"/>
                  </a:lnTo>
                  <a:lnTo>
                    <a:pt x="1588008" y="61721"/>
                  </a:lnTo>
                  <a:lnTo>
                    <a:pt x="1583150" y="37718"/>
                  </a:lnTo>
                  <a:lnTo>
                    <a:pt x="1569910" y="18097"/>
                  </a:lnTo>
                  <a:lnTo>
                    <a:pt x="1550289" y="4857"/>
                  </a:lnTo>
                  <a:lnTo>
                    <a:pt x="15262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663683" y="3663696"/>
              <a:ext cx="1588135" cy="370840"/>
            </a:xfrm>
            <a:custGeom>
              <a:avLst/>
              <a:gdLst/>
              <a:ahLst/>
              <a:cxnLst/>
              <a:rect l="l" t="t" r="r" b="b"/>
              <a:pathLst>
                <a:path w="1588134" h="370839">
                  <a:moveTo>
                    <a:pt x="0" y="61721"/>
                  </a:moveTo>
                  <a:lnTo>
                    <a:pt x="4857" y="37718"/>
                  </a:lnTo>
                  <a:lnTo>
                    <a:pt x="18097" y="18097"/>
                  </a:lnTo>
                  <a:lnTo>
                    <a:pt x="37719" y="4857"/>
                  </a:lnTo>
                  <a:lnTo>
                    <a:pt x="61722" y="0"/>
                  </a:lnTo>
                  <a:lnTo>
                    <a:pt x="1526286" y="0"/>
                  </a:lnTo>
                  <a:lnTo>
                    <a:pt x="1550289" y="4857"/>
                  </a:lnTo>
                  <a:lnTo>
                    <a:pt x="1569910" y="18097"/>
                  </a:lnTo>
                  <a:lnTo>
                    <a:pt x="1583150" y="37718"/>
                  </a:lnTo>
                  <a:lnTo>
                    <a:pt x="1588008" y="61721"/>
                  </a:lnTo>
                  <a:lnTo>
                    <a:pt x="1588008" y="308609"/>
                  </a:lnTo>
                  <a:lnTo>
                    <a:pt x="1583150" y="332613"/>
                  </a:lnTo>
                  <a:lnTo>
                    <a:pt x="1569910" y="352234"/>
                  </a:lnTo>
                  <a:lnTo>
                    <a:pt x="1550289" y="365474"/>
                  </a:lnTo>
                  <a:lnTo>
                    <a:pt x="1526286" y="370331"/>
                  </a:lnTo>
                  <a:lnTo>
                    <a:pt x="61722" y="370331"/>
                  </a:lnTo>
                  <a:lnTo>
                    <a:pt x="37719" y="365474"/>
                  </a:lnTo>
                  <a:lnTo>
                    <a:pt x="18097" y="352234"/>
                  </a:lnTo>
                  <a:lnTo>
                    <a:pt x="4857" y="332613"/>
                  </a:lnTo>
                  <a:lnTo>
                    <a:pt x="0" y="308609"/>
                  </a:lnTo>
                  <a:lnTo>
                    <a:pt x="0" y="61721"/>
                  </a:lnTo>
                  <a:close/>
                </a:path>
              </a:pathLst>
            </a:custGeom>
            <a:ln w="12191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9864090" y="3644900"/>
            <a:ext cx="11880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Fournir</a:t>
            </a:r>
            <a:r>
              <a:rPr sz="12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montant</a:t>
            </a:r>
            <a:endParaRPr sz="12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achats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9657333" y="4338573"/>
            <a:ext cx="1600835" cy="381635"/>
            <a:chOff x="9657333" y="4338573"/>
            <a:chExt cx="1600835" cy="381635"/>
          </a:xfrm>
        </p:grpSpPr>
        <p:sp>
          <p:nvSpPr>
            <p:cNvPr id="31" name="object 31"/>
            <p:cNvSpPr/>
            <p:nvPr/>
          </p:nvSpPr>
          <p:spPr>
            <a:xfrm>
              <a:off x="9663683" y="4344923"/>
              <a:ext cx="1588135" cy="368935"/>
            </a:xfrm>
            <a:custGeom>
              <a:avLst/>
              <a:gdLst/>
              <a:ahLst/>
              <a:cxnLst/>
              <a:rect l="l" t="t" r="r" b="b"/>
              <a:pathLst>
                <a:path w="1588134" h="368935">
                  <a:moveTo>
                    <a:pt x="1526540" y="0"/>
                  </a:moveTo>
                  <a:lnTo>
                    <a:pt x="61468" y="0"/>
                  </a:lnTo>
                  <a:lnTo>
                    <a:pt x="37558" y="4835"/>
                  </a:lnTo>
                  <a:lnTo>
                    <a:pt x="18018" y="18018"/>
                  </a:lnTo>
                  <a:lnTo>
                    <a:pt x="4835" y="37558"/>
                  </a:lnTo>
                  <a:lnTo>
                    <a:pt x="0" y="61468"/>
                  </a:lnTo>
                  <a:lnTo>
                    <a:pt x="0" y="307339"/>
                  </a:lnTo>
                  <a:lnTo>
                    <a:pt x="4835" y="331249"/>
                  </a:lnTo>
                  <a:lnTo>
                    <a:pt x="18018" y="350789"/>
                  </a:lnTo>
                  <a:lnTo>
                    <a:pt x="37558" y="363972"/>
                  </a:lnTo>
                  <a:lnTo>
                    <a:pt x="61468" y="368807"/>
                  </a:lnTo>
                  <a:lnTo>
                    <a:pt x="1526540" y="368807"/>
                  </a:lnTo>
                  <a:lnTo>
                    <a:pt x="1550449" y="363972"/>
                  </a:lnTo>
                  <a:lnTo>
                    <a:pt x="1569989" y="350789"/>
                  </a:lnTo>
                  <a:lnTo>
                    <a:pt x="1583172" y="331249"/>
                  </a:lnTo>
                  <a:lnTo>
                    <a:pt x="1588008" y="307339"/>
                  </a:lnTo>
                  <a:lnTo>
                    <a:pt x="1588008" y="61468"/>
                  </a:lnTo>
                  <a:lnTo>
                    <a:pt x="1583172" y="37558"/>
                  </a:lnTo>
                  <a:lnTo>
                    <a:pt x="1569989" y="18018"/>
                  </a:lnTo>
                  <a:lnTo>
                    <a:pt x="1550449" y="4835"/>
                  </a:lnTo>
                  <a:lnTo>
                    <a:pt x="1526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663683" y="4344923"/>
              <a:ext cx="1588135" cy="368935"/>
            </a:xfrm>
            <a:custGeom>
              <a:avLst/>
              <a:gdLst/>
              <a:ahLst/>
              <a:cxnLst/>
              <a:rect l="l" t="t" r="r" b="b"/>
              <a:pathLst>
                <a:path w="1588134" h="368935">
                  <a:moveTo>
                    <a:pt x="0" y="61468"/>
                  </a:moveTo>
                  <a:lnTo>
                    <a:pt x="4835" y="37558"/>
                  </a:lnTo>
                  <a:lnTo>
                    <a:pt x="18018" y="18018"/>
                  </a:lnTo>
                  <a:lnTo>
                    <a:pt x="37558" y="4835"/>
                  </a:lnTo>
                  <a:lnTo>
                    <a:pt x="61468" y="0"/>
                  </a:lnTo>
                  <a:lnTo>
                    <a:pt x="1526540" y="0"/>
                  </a:lnTo>
                  <a:lnTo>
                    <a:pt x="1550449" y="4835"/>
                  </a:lnTo>
                  <a:lnTo>
                    <a:pt x="1569989" y="18018"/>
                  </a:lnTo>
                  <a:lnTo>
                    <a:pt x="1583172" y="37558"/>
                  </a:lnTo>
                  <a:lnTo>
                    <a:pt x="1588008" y="61468"/>
                  </a:lnTo>
                  <a:lnTo>
                    <a:pt x="1588008" y="307339"/>
                  </a:lnTo>
                  <a:lnTo>
                    <a:pt x="1583172" y="331249"/>
                  </a:lnTo>
                  <a:lnTo>
                    <a:pt x="1569989" y="350789"/>
                  </a:lnTo>
                  <a:lnTo>
                    <a:pt x="1550449" y="363972"/>
                  </a:lnTo>
                  <a:lnTo>
                    <a:pt x="1526540" y="368807"/>
                  </a:lnTo>
                  <a:lnTo>
                    <a:pt x="61468" y="368807"/>
                  </a:lnTo>
                  <a:lnTo>
                    <a:pt x="37558" y="363972"/>
                  </a:lnTo>
                  <a:lnTo>
                    <a:pt x="18018" y="350789"/>
                  </a:lnTo>
                  <a:lnTo>
                    <a:pt x="4835" y="331249"/>
                  </a:lnTo>
                  <a:lnTo>
                    <a:pt x="0" y="307339"/>
                  </a:lnTo>
                  <a:lnTo>
                    <a:pt x="0" y="61468"/>
                  </a:lnTo>
                  <a:close/>
                </a:path>
              </a:pathLst>
            </a:custGeom>
            <a:ln w="12191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9821418" y="4326128"/>
            <a:ext cx="1272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Calculer</a:t>
            </a:r>
            <a:r>
              <a:rPr sz="1200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la</a:t>
            </a:r>
            <a:r>
              <a:rPr sz="120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valeur</a:t>
            </a:r>
            <a:r>
              <a:rPr sz="1200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C00000"/>
                </a:solidFill>
                <a:latin typeface="Calibri"/>
                <a:cs typeface="Calibri"/>
              </a:rPr>
              <a:t>de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la </a:t>
            </a:r>
            <a:r>
              <a:rPr sz="1200" spc="-10" dirty="0">
                <a:solidFill>
                  <a:srgbClr val="C00000"/>
                </a:solidFill>
                <a:latin typeface="Calibri"/>
                <a:cs typeface="Calibri"/>
              </a:rPr>
              <a:t>remise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9661906" y="4995417"/>
            <a:ext cx="1600835" cy="381635"/>
            <a:chOff x="9661906" y="4995417"/>
            <a:chExt cx="1600835" cy="381635"/>
          </a:xfrm>
        </p:grpSpPr>
        <p:sp>
          <p:nvSpPr>
            <p:cNvPr id="35" name="object 35"/>
            <p:cNvSpPr/>
            <p:nvPr/>
          </p:nvSpPr>
          <p:spPr>
            <a:xfrm>
              <a:off x="9668256" y="5001767"/>
              <a:ext cx="1588135" cy="368935"/>
            </a:xfrm>
            <a:custGeom>
              <a:avLst/>
              <a:gdLst/>
              <a:ahLst/>
              <a:cxnLst/>
              <a:rect l="l" t="t" r="r" b="b"/>
              <a:pathLst>
                <a:path w="1588134" h="368935">
                  <a:moveTo>
                    <a:pt x="1526540" y="0"/>
                  </a:moveTo>
                  <a:lnTo>
                    <a:pt x="61468" y="0"/>
                  </a:lnTo>
                  <a:lnTo>
                    <a:pt x="37558" y="4835"/>
                  </a:lnTo>
                  <a:lnTo>
                    <a:pt x="18018" y="18018"/>
                  </a:lnTo>
                  <a:lnTo>
                    <a:pt x="4835" y="37558"/>
                  </a:lnTo>
                  <a:lnTo>
                    <a:pt x="0" y="61467"/>
                  </a:lnTo>
                  <a:lnTo>
                    <a:pt x="0" y="307339"/>
                  </a:lnTo>
                  <a:lnTo>
                    <a:pt x="4835" y="331249"/>
                  </a:lnTo>
                  <a:lnTo>
                    <a:pt x="18018" y="350789"/>
                  </a:lnTo>
                  <a:lnTo>
                    <a:pt x="37558" y="363972"/>
                  </a:lnTo>
                  <a:lnTo>
                    <a:pt x="61468" y="368807"/>
                  </a:lnTo>
                  <a:lnTo>
                    <a:pt x="1526540" y="368807"/>
                  </a:lnTo>
                  <a:lnTo>
                    <a:pt x="1550449" y="363972"/>
                  </a:lnTo>
                  <a:lnTo>
                    <a:pt x="1569989" y="350789"/>
                  </a:lnTo>
                  <a:lnTo>
                    <a:pt x="1583172" y="331249"/>
                  </a:lnTo>
                  <a:lnTo>
                    <a:pt x="1588008" y="307339"/>
                  </a:lnTo>
                  <a:lnTo>
                    <a:pt x="1588008" y="61467"/>
                  </a:lnTo>
                  <a:lnTo>
                    <a:pt x="1583172" y="37558"/>
                  </a:lnTo>
                  <a:lnTo>
                    <a:pt x="1569989" y="18018"/>
                  </a:lnTo>
                  <a:lnTo>
                    <a:pt x="1550449" y="4835"/>
                  </a:lnTo>
                  <a:lnTo>
                    <a:pt x="1526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668256" y="5001767"/>
              <a:ext cx="1588135" cy="368935"/>
            </a:xfrm>
            <a:custGeom>
              <a:avLst/>
              <a:gdLst/>
              <a:ahLst/>
              <a:cxnLst/>
              <a:rect l="l" t="t" r="r" b="b"/>
              <a:pathLst>
                <a:path w="1588134" h="368935">
                  <a:moveTo>
                    <a:pt x="0" y="61467"/>
                  </a:moveTo>
                  <a:lnTo>
                    <a:pt x="4835" y="37558"/>
                  </a:lnTo>
                  <a:lnTo>
                    <a:pt x="18018" y="18018"/>
                  </a:lnTo>
                  <a:lnTo>
                    <a:pt x="37558" y="4835"/>
                  </a:lnTo>
                  <a:lnTo>
                    <a:pt x="61468" y="0"/>
                  </a:lnTo>
                  <a:lnTo>
                    <a:pt x="1526540" y="0"/>
                  </a:lnTo>
                  <a:lnTo>
                    <a:pt x="1550449" y="4835"/>
                  </a:lnTo>
                  <a:lnTo>
                    <a:pt x="1569989" y="18018"/>
                  </a:lnTo>
                  <a:lnTo>
                    <a:pt x="1583172" y="37558"/>
                  </a:lnTo>
                  <a:lnTo>
                    <a:pt x="1588008" y="61467"/>
                  </a:lnTo>
                  <a:lnTo>
                    <a:pt x="1588008" y="307339"/>
                  </a:lnTo>
                  <a:lnTo>
                    <a:pt x="1583172" y="331249"/>
                  </a:lnTo>
                  <a:lnTo>
                    <a:pt x="1569989" y="350789"/>
                  </a:lnTo>
                  <a:lnTo>
                    <a:pt x="1550449" y="363972"/>
                  </a:lnTo>
                  <a:lnTo>
                    <a:pt x="1526540" y="368807"/>
                  </a:lnTo>
                  <a:lnTo>
                    <a:pt x="61468" y="368807"/>
                  </a:lnTo>
                  <a:lnTo>
                    <a:pt x="37558" y="363972"/>
                  </a:lnTo>
                  <a:lnTo>
                    <a:pt x="18018" y="350789"/>
                  </a:lnTo>
                  <a:lnTo>
                    <a:pt x="4835" y="331249"/>
                  </a:lnTo>
                  <a:lnTo>
                    <a:pt x="0" y="307339"/>
                  </a:lnTo>
                  <a:lnTo>
                    <a:pt x="0" y="61467"/>
                  </a:lnTo>
                  <a:close/>
                </a:path>
              </a:pathLst>
            </a:custGeom>
            <a:ln w="12191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9791192" y="4982336"/>
            <a:ext cx="1342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5080" indent="-486409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Calculer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montant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à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payer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9661906" y="5662929"/>
            <a:ext cx="1600835" cy="381635"/>
            <a:chOff x="9661906" y="5662929"/>
            <a:chExt cx="1600835" cy="381635"/>
          </a:xfrm>
        </p:grpSpPr>
        <p:sp>
          <p:nvSpPr>
            <p:cNvPr id="39" name="object 39"/>
            <p:cNvSpPr/>
            <p:nvPr/>
          </p:nvSpPr>
          <p:spPr>
            <a:xfrm>
              <a:off x="9668256" y="5669279"/>
              <a:ext cx="1588135" cy="368935"/>
            </a:xfrm>
            <a:custGeom>
              <a:avLst/>
              <a:gdLst/>
              <a:ahLst/>
              <a:cxnLst/>
              <a:rect l="l" t="t" r="r" b="b"/>
              <a:pathLst>
                <a:path w="1588134" h="368935">
                  <a:moveTo>
                    <a:pt x="1526540" y="0"/>
                  </a:moveTo>
                  <a:lnTo>
                    <a:pt x="61468" y="0"/>
                  </a:lnTo>
                  <a:lnTo>
                    <a:pt x="37558" y="4830"/>
                  </a:lnTo>
                  <a:lnTo>
                    <a:pt x="18018" y="18003"/>
                  </a:lnTo>
                  <a:lnTo>
                    <a:pt x="4835" y="37542"/>
                  </a:lnTo>
                  <a:lnTo>
                    <a:pt x="0" y="61468"/>
                  </a:lnTo>
                  <a:lnTo>
                    <a:pt x="0" y="307340"/>
                  </a:lnTo>
                  <a:lnTo>
                    <a:pt x="4835" y="331265"/>
                  </a:lnTo>
                  <a:lnTo>
                    <a:pt x="18018" y="350804"/>
                  </a:lnTo>
                  <a:lnTo>
                    <a:pt x="37558" y="363977"/>
                  </a:lnTo>
                  <a:lnTo>
                    <a:pt x="61468" y="368808"/>
                  </a:lnTo>
                  <a:lnTo>
                    <a:pt x="1526540" y="368808"/>
                  </a:lnTo>
                  <a:lnTo>
                    <a:pt x="1550449" y="363977"/>
                  </a:lnTo>
                  <a:lnTo>
                    <a:pt x="1569989" y="350804"/>
                  </a:lnTo>
                  <a:lnTo>
                    <a:pt x="1583172" y="331265"/>
                  </a:lnTo>
                  <a:lnTo>
                    <a:pt x="1588008" y="307340"/>
                  </a:lnTo>
                  <a:lnTo>
                    <a:pt x="1588008" y="61468"/>
                  </a:lnTo>
                  <a:lnTo>
                    <a:pt x="1583172" y="37542"/>
                  </a:lnTo>
                  <a:lnTo>
                    <a:pt x="1569989" y="18003"/>
                  </a:lnTo>
                  <a:lnTo>
                    <a:pt x="1550449" y="4830"/>
                  </a:lnTo>
                  <a:lnTo>
                    <a:pt x="1526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668256" y="5669279"/>
              <a:ext cx="1588135" cy="368935"/>
            </a:xfrm>
            <a:custGeom>
              <a:avLst/>
              <a:gdLst/>
              <a:ahLst/>
              <a:cxnLst/>
              <a:rect l="l" t="t" r="r" b="b"/>
              <a:pathLst>
                <a:path w="1588134" h="368935">
                  <a:moveTo>
                    <a:pt x="0" y="61468"/>
                  </a:moveTo>
                  <a:lnTo>
                    <a:pt x="4835" y="37542"/>
                  </a:lnTo>
                  <a:lnTo>
                    <a:pt x="18018" y="18003"/>
                  </a:lnTo>
                  <a:lnTo>
                    <a:pt x="37558" y="4830"/>
                  </a:lnTo>
                  <a:lnTo>
                    <a:pt x="61468" y="0"/>
                  </a:lnTo>
                  <a:lnTo>
                    <a:pt x="1526540" y="0"/>
                  </a:lnTo>
                  <a:lnTo>
                    <a:pt x="1550449" y="4830"/>
                  </a:lnTo>
                  <a:lnTo>
                    <a:pt x="1569989" y="18003"/>
                  </a:lnTo>
                  <a:lnTo>
                    <a:pt x="1583172" y="37542"/>
                  </a:lnTo>
                  <a:lnTo>
                    <a:pt x="1588008" y="61468"/>
                  </a:lnTo>
                  <a:lnTo>
                    <a:pt x="1588008" y="307340"/>
                  </a:lnTo>
                  <a:lnTo>
                    <a:pt x="1583172" y="331265"/>
                  </a:lnTo>
                  <a:lnTo>
                    <a:pt x="1569989" y="350804"/>
                  </a:lnTo>
                  <a:lnTo>
                    <a:pt x="1550449" y="363977"/>
                  </a:lnTo>
                  <a:lnTo>
                    <a:pt x="1526540" y="368808"/>
                  </a:lnTo>
                  <a:lnTo>
                    <a:pt x="61468" y="368808"/>
                  </a:lnTo>
                  <a:lnTo>
                    <a:pt x="37558" y="363977"/>
                  </a:lnTo>
                  <a:lnTo>
                    <a:pt x="18018" y="350804"/>
                  </a:lnTo>
                  <a:lnTo>
                    <a:pt x="4835" y="331265"/>
                  </a:lnTo>
                  <a:lnTo>
                    <a:pt x="0" y="307340"/>
                  </a:lnTo>
                  <a:lnTo>
                    <a:pt x="0" y="61468"/>
                  </a:lnTo>
                  <a:close/>
                </a:path>
              </a:pathLst>
            </a:custGeom>
            <a:ln w="12191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9779000" y="5650179"/>
            <a:ext cx="13665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5930" marR="5080" indent="-44386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Retourner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montant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payer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0419588" y="4046219"/>
            <a:ext cx="81280" cy="1608455"/>
          </a:xfrm>
          <a:custGeom>
            <a:avLst/>
            <a:gdLst/>
            <a:ahLst/>
            <a:cxnLst/>
            <a:rect l="l" t="t" r="r" b="b"/>
            <a:pathLst>
              <a:path w="81279" h="1608454">
                <a:moveTo>
                  <a:pt x="76200" y="1531874"/>
                </a:moveTo>
                <a:lnTo>
                  <a:pt x="44450" y="1531874"/>
                </a:lnTo>
                <a:lnTo>
                  <a:pt x="44450" y="1324356"/>
                </a:lnTo>
                <a:lnTo>
                  <a:pt x="31750" y="1324356"/>
                </a:lnTo>
                <a:lnTo>
                  <a:pt x="31750" y="1531874"/>
                </a:lnTo>
                <a:lnTo>
                  <a:pt x="0" y="1531874"/>
                </a:lnTo>
                <a:lnTo>
                  <a:pt x="38100" y="1608086"/>
                </a:lnTo>
                <a:lnTo>
                  <a:pt x="69837" y="1544586"/>
                </a:lnTo>
                <a:lnTo>
                  <a:pt x="76200" y="1531874"/>
                </a:lnTo>
                <a:close/>
              </a:path>
              <a:path w="81279" h="1608454">
                <a:moveTo>
                  <a:pt x="80772" y="876554"/>
                </a:moveTo>
                <a:lnTo>
                  <a:pt x="49022" y="876554"/>
                </a:lnTo>
                <a:lnTo>
                  <a:pt x="49022" y="669036"/>
                </a:lnTo>
                <a:lnTo>
                  <a:pt x="36322" y="669036"/>
                </a:lnTo>
                <a:lnTo>
                  <a:pt x="36322" y="876554"/>
                </a:lnTo>
                <a:lnTo>
                  <a:pt x="4572" y="876554"/>
                </a:lnTo>
                <a:lnTo>
                  <a:pt x="42672" y="952754"/>
                </a:lnTo>
                <a:lnTo>
                  <a:pt x="74422" y="889254"/>
                </a:lnTo>
                <a:lnTo>
                  <a:pt x="80772" y="876554"/>
                </a:lnTo>
                <a:close/>
              </a:path>
              <a:path w="81279" h="1608454">
                <a:moveTo>
                  <a:pt x="80772" y="207518"/>
                </a:moveTo>
                <a:lnTo>
                  <a:pt x="49022" y="207518"/>
                </a:lnTo>
                <a:lnTo>
                  <a:pt x="49022" y="0"/>
                </a:lnTo>
                <a:lnTo>
                  <a:pt x="36322" y="0"/>
                </a:lnTo>
                <a:lnTo>
                  <a:pt x="36322" y="207518"/>
                </a:lnTo>
                <a:lnTo>
                  <a:pt x="4572" y="207518"/>
                </a:lnTo>
                <a:lnTo>
                  <a:pt x="42672" y="283718"/>
                </a:lnTo>
                <a:lnTo>
                  <a:pt x="74422" y="220218"/>
                </a:lnTo>
                <a:lnTo>
                  <a:pt x="80772" y="207518"/>
                </a:lnTo>
                <a:close/>
              </a:path>
            </a:pathLst>
          </a:custGeom>
          <a:solidFill>
            <a:srgbClr val="70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7287768" y="3663696"/>
            <a:ext cx="736600" cy="737870"/>
          </a:xfrm>
          <a:prstGeom prst="rect">
            <a:avLst/>
          </a:prstGeom>
          <a:ln w="12192">
            <a:solidFill>
              <a:srgbClr val="6FAC46"/>
            </a:solidFill>
          </a:ln>
        </p:spPr>
        <p:txBody>
          <a:bodyPr vert="horz" wrap="square" lIns="0" tIns="863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sz="1200" spc="-10" dirty="0">
                <a:solidFill>
                  <a:srgbClr val="C00000"/>
                </a:solidFill>
                <a:latin typeface="Calibri"/>
                <a:cs typeface="Calibri"/>
              </a:rPr>
              <a:t>Achat</a:t>
            </a:r>
            <a:endParaRPr sz="12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1200" spc="-50" dirty="0">
                <a:solidFill>
                  <a:srgbClr val="C00000"/>
                </a:solidFill>
                <a:latin typeface="Calibri"/>
                <a:cs typeface="Calibri"/>
              </a:rPr>
              <a:t>&lt;</a:t>
            </a:r>
            <a:endParaRPr sz="12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</a:pP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50 Dh</a:t>
            </a:r>
            <a:r>
              <a:rPr sz="1200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C00000"/>
                </a:solidFill>
                <a:latin typeface="Calibri"/>
                <a:cs typeface="Calibri"/>
              </a:rPr>
              <a:t>?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6214617" y="4568697"/>
            <a:ext cx="1079500" cy="491490"/>
            <a:chOff x="6214617" y="4568697"/>
            <a:chExt cx="1079500" cy="491490"/>
          </a:xfrm>
        </p:grpSpPr>
        <p:sp>
          <p:nvSpPr>
            <p:cNvPr id="45" name="object 45"/>
            <p:cNvSpPr/>
            <p:nvPr/>
          </p:nvSpPr>
          <p:spPr>
            <a:xfrm>
              <a:off x="6220967" y="4575047"/>
              <a:ext cx="1066800" cy="478790"/>
            </a:xfrm>
            <a:custGeom>
              <a:avLst/>
              <a:gdLst/>
              <a:ahLst/>
              <a:cxnLst/>
              <a:rect l="l" t="t" r="r" b="b"/>
              <a:pathLst>
                <a:path w="1066800" h="478789">
                  <a:moveTo>
                    <a:pt x="987043" y="0"/>
                  </a:moveTo>
                  <a:lnTo>
                    <a:pt x="79756" y="0"/>
                  </a:lnTo>
                  <a:lnTo>
                    <a:pt x="48702" y="6264"/>
                  </a:lnTo>
                  <a:lnTo>
                    <a:pt x="23352" y="23352"/>
                  </a:lnTo>
                  <a:lnTo>
                    <a:pt x="6264" y="48702"/>
                  </a:lnTo>
                  <a:lnTo>
                    <a:pt x="0" y="79756"/>
                  </a:lnTo>
                  <a:lnTo>
                    <a:pt x="0" y="398779"/>
                  </a:lnTo>
                  <a:lnTo>
                    <a:pt x="6264" y="429833"/>
                  </a:lnTo>
                  <a:lnTo>
                    <a:pt x="23352" y="455183"/>
                  </a:lnTo>
                  <a:lnTo>
                    <a:pt x="48702" y="472271"/>
                  </a:lnTo>
                  <a:lnTo>
                    <a:pt x="79756" y="478535"/>
                  </a:lnTo>
                  <a:lnTo>
                    <a:pt x="987043" y="478535"/>
                  </a:lnTo>
                  <a:lnTo>
                    <a:pt x="1018097" y="472271"/>
                  </a:lnTo>
                  <a:lnTo>
                    <a:pt x="1043447" y="455183"/>
                  </a:lnTo>
                  <a:lnTo>
                    <a:pt x="1060535" y="429833"/>
                  </a:lnTo>
                  <a:lnTo>
                    <a:pt x="1066800" y="398779"/>
                  </a:lnTo>
                  <a:lnTo>
                    <a:pt x="1066800" y="79756"/>
                  </a:lnTo>
                  <a:lnTo>
                    <a:pt x="1060535" y="48702"/>
                  </a:lnTo>
                  <a:lnTo>
                    <a:pt x="1043447" y="23352"/>
                  </a:lnTo>
                  <a:lnTo>
                    <a:pt x="1018097" y="6264"/>
                  </a:lnTo>
                  <a:lnTo>
                    <a:pt x="9870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220967" y="4575047"/>
              <a:ext cx="1066800" cy="478790"/>
            </a:xfrm>
            <a:custGeom>
              <a:avLst/>
              <a:gdLst/>
              <a:ahLst/>
              <a:cxnLst/>
              <a:rect l="l" t="t" r="r" b="b"/>
              <a:pathLst>
                <a:path w="1066800" h="478789">
                  <a:moveTo>
                    <a:pt x="0" y="79756"/>
                  </a:moveTo>
                  <a:lnTo>
                    <a:pt x="6264" y="48702"/>
                  </a:lnTo>
                  <a:lnTo>
                    <a:pt x="23352" y="23352"/>
                  </a:lnTo>
                  <a:lnTo>
                    <a:pt x="48702" y="6264"/>
                  </a:lnTo>
                  <a:lnTo>
                    <a:pt x="79756" y="0"/>
                  </a:lnTo>
                  <a:lnTo>
                    <a:pt x="987043" y="0"/>
                  </a:lnTo>
                  <a:lnTo>
                    <a:pt x="1018097" y="6264"/>
                  </a:lnTo>
                  <a:lnTo>
                    <a:pt x="1043447" y="23352"/>
                  </a:lnTo>
                  <a:lnTo>
                    <a:pt x="1060535" y="48702"/>
                  </a:lnTo>
                  <a:lnTo>
                    <a:pt x="1066800" y="79756"/>
                  </a:lnTo>
                  <a:lnTo>
                    <a:pt x="1066800" y="398779"/>
                  </a:lnTo>
                  <a:lnTo>
                    <a:pt x="1060535" y="429833"/>
                  </a:lnTo>
                  <a:lnTo>
                    <a:pt x="1043447" y="455183"/>
                  </a:lnTo>
                  <a:lnTo>
                    <a:pt x="1018097" y="472271"/>
                  </a:lnTo>
                  <a:lnTo>
                    <a:pt x="987043" y="478535"/>
                  </a:lnTo>
                  <a:lnTo>
                    <a:pt x="79756" y="478535"/>
                  </a:lnTo>
                  <a:lnTo>
                    <a:pt x="48702" y="472271"/>
                  </a:lnTo>
                  <a:lnTo>
                    <a:pt x="23352" y="455183"/>
                  </a:lnTo>
                  <a:lnTo>
                    <a:pt x="6264" y="429833"/>
                  </a:lnTo>
                  <a:lnTo>
                    <a:pt x="0" y="398779"/>
                  </a:lnTo>
                  <a:lnTo>
                    <a:pt x="0" y="79756"/>
                  </a:lnTo>
                  <a:close/>
                </a:path>
              </a:pathLst>
            </a:custGeom>
            <a:ln w="12191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6401561" y="4610861"/>
            <a:ext cx="7042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905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Remise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=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achat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*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0,1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8017509" y="4586985"/>
            <a:ext cx="1079500" cy="492759"/>
            <a:chOff x="8017509" y="4586985"/>
            <a:chExt cx="1079500" cy="492759"/>
          </a:xfrm>
        </p:grpSpPr>
        <p:sp>
          <p:nvSpPr>
            <p:cNvPr id="49" name="object 49"/>
            <p:cNvSpPr/>
            <p:nvPr/>
          </p:nvSpPr>
          <p:spPr>
            <a:xfrm>
              <a:off x="8023859" y="4593335"/>
              <a:ext cx="1066800" cy="480059"/>
            </a:xfrm>
            <a:custGeom>
              <a:avLst/>
              <a:gdLst/>
              <a:ahLst/>
              <a:cxnLst/>
              <a:rect l="l" t="t" r="r" b="b"/>
              <a:pathLst>
                <a:path w="1066800" h="480060">
                  <a:moveTo>
                    <a:pt x="986790" y="0"/>
                  </a:moveTo>
                  <a:lnTo>
                    <a:pt x="80010" y="0"/>
                  </a:lnTo>
                  <a:lnTo>
                    <a:pt x="48863" y="6286"/>
                  </a:lnTo>
                  <a:lnTo>
                    <a:pt x="23431" y="23431"/>
                  </a:lnTo>
                  <a:lnTo>
                    <a:pt x="6286" y="48863"/>
                  </a:lnTo>
                  <a:lnTo>
                    <a:pt x="0" y="80009"/>
                  </a:lnTo>
                  <a:lnTo>
                    <a:pt x="0" y="400050"/>
                  </a:lnTo>
                  <a:lnTo>
                    <a:pt x="6286" y="431196"/>
                  </a:lnTo>
                  <a:lnTo>
                    <a:pt x="23431" y="456628"/>
                  </a:lnTo>
                  <a:lnTo>
                    <a:pt x="48863" y="473773"/>
                  </a:lnTo>
                  <a:lnTo>
                    <a:pt x="80010" y="480059"/>
                  </a:lnTo>
                  <a:lnTo>
                    <a:pt x="986790" y="480059"/>
                  </a:lnTo>
                  <a:lnTo>
                    <a:pt x="1017936" y="473773"/>
                  </a:lnTo>
                  <a:lnTo>
                    <a:pt x="1043368" y="456628"/>
                  </a:lnTo>
                  <a:lnTo>
                    <a:pt x="1060513" y="431196"/>
                  </a:lnTo>
                  <a:lnTo>
                    <a:pt x="1066800" y="400050"/>
                  </a:lnTo>
                  <a:lnTo>
                    <a:pt x="1066800" y="80009"/>
                  </a:lnTo>
                  <a:lnTo>
                    <a:pt x="1060513" y="48863"/>
                  </a:lnTo>
                  <a:lnTo>
                    <a:pt x="1043368" y="23431"/>
                  </a:lnTo>
                  <a:lnTo>
                    <a:pt x="1017936" y="6286"/>
                  </a:lnTo>
                  <a:lnTo>
                    <a:pt x="9867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023859" y="4593335"/>
              <a:ext cx="1066800" cy="480059"/>
            </a:xfrm>
            <a:custGeom>
              <a:avLst/>
              <a:gdLst/>
              <a:ahLst/>
              <a:cxnLst/>
              <a:rect l="l" t="t" r="r" b="b"/>
              <a:pathLst>
                <a:path w="1066800" h="480060">
                  <a:moveTo>
                    <a:pt x="0" y="80009"/>
                  </a:moveTo>
                  <a:lnTo>
                    <a:pt x="6286" y="48863"/>
                  </a:lnTo>
                  <a:lnTo>
                    <a:pt x="23431" y="23431"/>
                  </a:lnTo>
                  <a:lnTo>
                    <a:pt x="48863" y="6286"/>
                  </a:lnTo>
                  <a:lnTo>
                    <a:pt x="80010" y="0"/>
                  </a:lnTo>
                  <a:lnTo>
                    <a:pt x="986790" y="0"/>
                  </a:lnTo>
                  <a:lnTo>
                    <a:pt x="1017936" y="6286"/>
                  </a:lnTo>
                  <a:lnTo>
                    <a:pt x="1043368" y="23431"/>
                  </a:lnTo>
                  <a:lnTo>
                    <a:pt x="1060513" y="48863"/>
                  </a:lnTo>
                  <a:lnTo>
                    <a:pt x="1066800" y="80009"/>
                  </a:lnTo>
                  <a:lnTo>
                    <a:pt x="1066800" y="400050"/>
                  </a:lnTo>
                  <a:lnTo>
                    <a:pt x="1060513" y="431196"/>
                  </a:lnTo>
                  <a:lnTo>
                    <a:pt x="1043368" y="456628"/>
                  </a:lnTo>
                  <a:lnTo>
                    <a:pt x="1017936" y="473773"/>
                  </a:lnTo>
                  <a:lnTo>
                    <a:pt x="986790" y="480059"/>
                  </a:lnTo>
                  <a:lnTo>
                    <a:pt x="80010" y="480059"/>
                  </a:lnTo>
                  <a:lnTo>
                    <a:pt x="48863" y="473773"/>
                  </a:lnTo>
                  <a:lnTo>
                    <a:pt x="23431" y="456628"/>
                  </a:lnTo>
                  <a:lnTo>
                    <a:pt x="6286" y="431196"/>
                  </a:lnTo>
                  <a:lnTo>
                    <a:pt x="0" y="400050"/>
                  </a:lnTo>
                  <a:lnTo>
                    <a:pt x="0" y="80009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8167243" y="4629657"/>
            <a:ext cx="782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715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Remise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=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achat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*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0,05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6754368" y="4032503"/>
            <a:ext cx="1803400" cy="561340"/>
          </a:xfrm>
          <a:custGeom>
            <a:avLst/>
            <a:gdLst/>
            <a:ahLst/>
            <a:cxnLst/>
            <a:rect l="l" t="t" r="r" b="b"/>
            <a:pathLst>
              <a:path w="1803400" h="561339">
                <a:moveTo>
                  <a:pt x="533400" y="0"/>
                </a:moveTo>
                <a:lnTo>
                  <a:pt x="0" y="0"/>
                </a:lnTo>
                <a:lnTo>
                  <a:pt x="0" y="542417"/>
                </a:lnTo>
              </a:path>
              <a:path w="1803400" h="561339">
                <a:moveTo>
                  <a:pt x="1269491" y="0"/>
                </a:moveTo>
                <a:lnTo>
                  <a:pt x="1802891" y="0"/>
                </a:lnTo>
                <a:lnTo>
                  <a:pt x="1802891" y="561340"/>
                </a:lnTo>
              </a:path>
            </a:pathLst>
          </a:custGeom>
          <a:ln w="6096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6757161" y="3843908"/>
            <a:ext cx="2667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C00000"/>
                </a:solidFill>
                <a:latin typeface="Calibri"/>
                <a:cs typeface="Calibri"/>
              </a:rPr>
              <a:t>non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57" name="object 5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8356472" y="3853942"/>
            <a:ext cx="2222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C00000"/>
                </a:solidFill>
                <a:latin typeface="Calibri"/>
                <a:cs typeface="Calibri"/>
              </a:rPr>
              <a:t>oui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859271" y="5749849"/>
            <a:ext cx="35953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633095" algn="l"/>
                <a:tab pos="1316990" algn="l"/>
                <a:tab pos="1788160" algn="l"/>
                <a:tab pos="2033270" algn="l"/>
                <a:tab pos="2562225" algn="l"/>
                <a:tab pos="2853055" algn="l"/>
                <a:tab pos="3098800" algn="l"/>
              </a:tabLst>
            </a:pP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L’action</a:t>
            </a:r>
            <a:r>
              <a:rPr sz="1200" b="1" spc="30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«</a:t>
            </a:r>
            <a:r>
              <a:rPr sz="1200" b="1" spc="29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Calculer</a:t>
            </a:r>
            <a:r>
              <a:rPr sz="1200" b="1" spc="30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b="1" spc="28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valeur</a:t>
            </a:r>
            <a:r>
              <a:rPr sz="1200" b="1" spc="30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b="1" spc="29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b="1" spc="28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remise</a:t>
            </a:r>
            <a:r>
              <a:rPr sz="1200" b="1" spc="29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»</a:t>
            </a:r>
            <a:r>
              <a:rPr sz="1200" b="1" spc="29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aura</a:t>
            </a:r>
            <a:r>
              <a:rPr sz="1200" b="1" spc="29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555555"/>
                </a:solidFill>
                <a:latin typeface="Calibri"/>
                <a:cs typeface="Calibri"/>
              </a:rPr>
              <a:t>un </a:t>
            </a:r>
            <a:r>
              <a:rPr sz="1200" b="1" spc="-10" dirty="0">
                <a:solidFill>
                  <a:srgbClr val="555555"/>
                </a:solidFill>
                <a:latin typeface="Calibri"/>
                <a:cs typeface="Calibri"/>
              </a:rPr>
              <a:t>résultat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sz="1200" b="1" spc="-10" dirty="0">
                <a:solidFill>
                  <a:srgbClr val="555555"/>
                </a:solidFill>
                <a:latin typeface="Calibri"/>
                <a:cs typeface="Calibri"/>
              </a:rPr>
              <a:t>différent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sz="1200" b="1" spc="-20" dirty="0">
                <a:solidFill>
                  <a:srgbClr val="555555"/>
                </a:solidFill>
                <a:latin typeface="Calibri"/>
                <a:cs typeface="Calibri"/>
              </a:rPr>
              <a:t>selon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sz="1200" b="1" spc="-25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sz="1200" b="1" spc="-10" dirty="0">
                <a:solidFill>
                  <a:srgbClr val="555555"/>
                </a:solidFill>
                <a:latin typeface="Calibri"/>
                <a:cs typeface="Calibri"/>
              </a:rPr>
              <a:t>valeur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sz="1200" b="1" spc="-25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sz="1200" b="1" spc="-25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sz="1200" b="1" spc="-10" dirty="0">
                <a:solidFill>
                  <a:srgbClr val="555555"/>
                </a:solidFill>
                <a:latin typeface="Calibri"/>
                <a:cs typeface="Calibri"/>
              </a:rPr>
              <a:t>donnée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«</a:t>
            </a:r>
            <a:r>
              <a:rPr sz="1200" b="1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montant</a:t>
            </a:r>
            <a:r>
              <a:rPr sz="1200" b="1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b="1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555555"/>
                </a:solidFill>
                <a:latin typeface="Calibri"/>
                <a:cs typeface="Calibri"/>
              </a:rPr>
              <a:t>l’achat</a:t>
            </a:r>
            <a:r>
              <a:rPr sz="1200" b="1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»</a:t>
            </a:r>
            <a:r>
              <a:rPr sz="1200" b="1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55555"/>
                </a:solidFill>
                <a:latin typeface="Calibri"/>
                <a:cs typeface="Calibri"/>
              </a:rPr>
              <a:t>=</a:t>
            </a:r>
            <a:r>
              <a:rPr sz="1200" b="1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Traitement</a:t>
            </a:r>
            <a:r>
              <a:rPr sz="12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Calibri"/>
                <a:cs typeface="Calibri"/>
              </a:rPr>
              <a:t>conditionnel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4723" rIns="0" bIns="0" rtlCol="0">
            <a:spAutoFit/>
          </a:bodyPr>
          <a:lstStyle/>
          <a:p>
            <a:pPr marL="62865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130" dirty="0"/>
              <a:t> </a:t>
            </a:r>
            <a:r>
              <a:rPr sz="2000" spc="-25" dirty="0"/>
              <a:t>ANALYSER</a:t>
            </a:r>
            <a:r>
              <a:rPr sz="2000" spc="-40" dirty="0"/>
              <a:t> </a:t>
            </a:r>
            <a:r>
              <a:rPr sz="2000" dirty="0"/>
              <a:t>UN</a:t>
            </a:r>
            <a:r>
              <a:rPr sz="2000" spc="-50" dirty="0"/>
              <a:t> </a:t>
            </a:r>
            <a:r>
              <a:rPr sz="2000" spc="-10" dirty="0"/>
              <a:t>PROBLÈME</a:t>
            </a:r>
            <a:endParaRPr sz="2000"/>
          </a:p>
          <a:p>
            <a:pPr marL="6286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Types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traitement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4475" y="1682876"/>
            <a:ext cx="15627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912B"/>
                </a:solidFill>
                <a:latin typeface="Calibri"/>
                <a:cs typeface="Calibri"/>
              </a:rPr>
              <a:t>Le</a:t>
            </a:r>
            <a:r>
              <a:rPr sz="14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912B"/>
                </a:solidFill>
                <a:latin typeface="Calibri"/>
                <a:cs typeface="Calibri"/>
              </a:rPr>
              <a:t>traitement</a:t>
            </a:r>
            <a:r>
              <a:rPr sz="14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912B"/>
                </a:solidFill>
                <a:latin typeface="Calibri"/>
                <a:cs typeface="Calibri"/>
              </a:rPr>
              <a:t>itératif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4475" y="2082165"/>
            <a:ext cx="58553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Calibri"/>
                <a:cs typeface="Calibri"/>
              </a:rPr>
              <a:t>L’analyse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problème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révéler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besoin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répéter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même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traitement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d’une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fois. Recours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outils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permettant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d’exécuter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traitement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certain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fois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sans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pour </a:t>
            </a:r>
            <a:r>
              <a:rPr sz="1200" spc="-10" dirty="0">
                <a:latin typeface="Calibri"/>
                <a:cs typeface="Calibri"/>
              </a:rPr>
              <a:t>autant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réécrire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autant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fois.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29386" y="2829814"/>
            <a:ext cx="2282190" cy="1600835"/>
            <a:chOff x="929386" y="2829814"/>
            <a:chExt cx="2282190" cy="1600835"/>
          </a:xfrm>
        </p:grpSpPr>
        <p:sp>
          <p:nvSpPr>
            <p:cNvPr id="6" name="object 6"/>
            <p:cNvSpPr/>
            <p:nvPr/>
          </p:nvSpPr>
          <p:spPr>
            <a:xfrm>
              <a:off x="935736" y="2836164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7" y="0"/>
                  </a:lnTo>
                  <a:lnTo>
                    <a:pt x="217095" y="4263"/>
                  </a:lnTo>
                  <a:lnTo>
                    <a:pt x="172319" y="16557"/>
                  </a:lnTo>
                  <a:lnTo>
                    <a:pt x="131088" y="36133"/>
                  </a:lnTo>
                  <a:lnTo>
                    <a:pt x="94148" y="62244"/>
                  </a:lnTo>
                  <a:lnTo>
                    <a:pt x="62249" y="94143"/>
                  </a:lnTo>
                  <a:lnTo>
                    <a:pt x="36136" y="131082"/>
                  </a:lnTo>
                  <a:lnTo>
                    <a:pt x="16559" y="172314"/>
                  </a:lnTo>
                  <a:lnTo>
                    <a:pt x="4264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4" y="1370915"/>
                  </a:lnTo>
                  <a:lnTo>
                    <a:pt x="16559" y="1415693"/>
                  </a:lnTo>
                  <a:lnTo>
                    <a:pt x="36136" y="1456925"/>
                  </a:lnTo>
                  <a:lnTo>
                    <a:pt x="62249" y="1493864"/>
                  </a:lnTo>
                  <a:lnTo>
                    <a:pt x="94148" y="1525763"/>
                  </a:lnTo>
                  <a:lnTo>
                    <a:pt x="131088" y="1551874"/>
                  </a:lnTo>
                  <a:lnTo>
                    <a:pt x="172319" y="1571450"/>
                  </a:lnTo>
                  <a:lnTo>
                    <a:pt x="217095" y="1583744"/>
                  </a:lnTo>
                  <a:lnTo>
                    <a:pt x="264667" y="1588008"/>
                  </a:lnTo>
                  <a:lnTo>
                    <a:pt x="2004568" y="1588008"/>
                  </a:lnTo>
                  <a:lnTo>
                    <a:pt x="2052143" y="1583744"/>
                  </a:lnTo>
                  <a:lnTo>
                    <a:pt x="2096921" y="1571450"/>
                  </a:lnTo>
                  <a:lnTo>
                    <a:pt x="2138153" y="1551874"/>
                  </a:lnTo>
                  <a:lnTo>
                    <a:pt x="2175092" y="1525763"/>
                  </a:lnTo>
                  <a:lnTo>
                    <a:pt x="2206991" y="1493864"/>
                  </a:lnTo>
                  <a:lnTo>
                    <a:pt x="2233102" y="1456925"/>
                  </a:lnTo>
                  <a:lnTo>
                    <a:pt x="2252678" y="1415693"/>
                  </a:lnTo>
                  <a:lnTo>
                    <a:pt x="2264972" y="1370915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35736" y="2836164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4" y="217092"/>
                  </a:lnTo>
                  <a:lnTo>
                    <a:pt x="16559" y="172314"/>
                  </a:lnTo>
                  <a:lnTo>
                    <a:pt x="36136" y="131082"/>
                  </a:lnTo>
                  <a:lnTo>
                    <a:pt x="62249" y="94143"/>
                  </a:lnTo>
                  <a:lnTo>
                    <a:pt x="94148" y="62244"/>
                  </a:lnTo>
                  <a:lnTo>
                    <a:pt x="131088" y="36133"/>
                  </a:lnTo>
                  <a:lnTo>
                    <a:pt x="172319" y="16557"/>
                  </a:lnTo>
                  <a:lnTo>
                    <a:pt x="217095" y="4263"/>
                  </a:lnTo>
                  <a:lnTo>
                    <a:pt x="264667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5"/>
                  </a:lnTo>
                  <a:lnTo>
                    <a:pt x="2252678" y="1415693"/>
                  </a:lnTo>
                  <a:lnTo>
                    <a:pt x="2233102" y="1456925"/>
                  </a:lnTo>
                  <a:lnTo>
                    <a:pt x="2206991" y="1493864"/>
                  </a:lnTo>
                  <a:lnTo>
                    <a:pt x="2175092" y="1525763"/>
                  </a:lnTo>
                  <a:lnTo>
                    <a:pt x="2138153" y="1551874"/>
                  </a:lnTo>
                  <a:lnTo>
                    <a:pt x="2096921" y="1571450"/>
                  </a:lnTo>
                  <a:lnTo>
                    <a:pt x="2052143" y="1583744"/>
                  </a:lnTo>
                  <a:lnTo>
                    <a:pt x="2004568" y="1588008"/>
                  </a:lnTo>
                  <a:lnTo>
                    <a:pt x="264667" y="1588008"/>
                  </a:lnTo>
                  <a:lnTo>
                    <a:pt x="217095" y="1583744"/>
                  </a:lnTo>
                  <a:lnTo>
                    <a:pt x="172319" y="1571450"/>
                  </a:lnTo>
                  <a:lnTo>
                    <a:pt x="131088" y="1551874"/>
                  </a:lnTo>
                  <a:lnTo>
                    <a:pt x="94148" y="1525763"/>
                  </a:lnTo>
                  <a:lnTo>
                    <a:pt x="62249" y="1493864"/>
                  </a:lnTo>
                  <a:lnTo>
                    <a:pt x="36136" y="1456925"/>
                  </a:lnTo>
                  <a:lnTo>
                    <a:pt x="16559" y="1415693"/>
                  </a:lnTo>
                  <a:lnTo>
                    <a:pt x="4264" y="1370915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5555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94536" y="3296157"/>
            <a:ext cx="115125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830" marR="5080" indent="-24765">
              <a:lnSpc>
                <a:spcPct val="100000"/>
              </a:lnSpc>
              <a:spcBef>
                <a:spcPts val="105"/>
              </a:spcBef>
            </a:pPr>
            <a:r>
              <a:rPr sz="2000" spc="-35" dirty="0">
                <a:solidFill>
                  <a:srgbClr val="AEABAB"/>
                </a:solidFill>
                <a:latin typeface="Calibri"/>
                <a:cs typeface="Calibri"/>
              </a:rPr>
              <a:t>Traitement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séquentiel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302253" y="2829814"/>
            <a:ext cx="2282190" cy="1600835"/>
            <a:chOff x="3302253" y="2829814"/>
            <a:chExt cx="2282190" cy="1600835"/>
          </a:xfrm>
        </p:grpSpPr>
        <p:sp>
          <p:nvSpPr>
            <p:cNvPr id="10" name="object 10"/>
            <p:cNvSpPr/>
            <p:nvPr/>
          </p:nvSpPr>
          <p:spPr>
            <a:xfrm>
              <a:off x="3308603" y="2836164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8" y="0"/>
                  </a:lnTo>
                  <a:lnTo>
                    <a:pt x="217092" y="4263"/>
                  </a:lnTo>
                  <a:lnTo>
                    <a:pt x="172314" y="16557"/>
                  </a:lnTo>
                  <a:lnTo>
                    <a:pt x="131082" y="36133"/>
                  </a:lnTo>
                  <a:lnTo>
                    <a:pt x="94143" y="62244"/>
                  </a:lnTo>
                  <a:lnTo>
                    <a:pt x="62244" y="94143"/>
                  </a:lnTo>
                  <a:lnTo>
                    <a:pt x="36133" y="131082"/>
                  </a:lnTo>
                  <a:lnTo>
                    <a:pt x="16557" y="172314"/>
                  </a:lnTo>
                  <a:lnTo>
                    <a:pt x="4263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3" y="1370915"/>
                  </a:lnTo>
                  <a:lnTo>
                    <a:pt x="16557" y="1415693"/>
                  </a:lnTo>
                  <a:lnTo>
                    <a:pt x="36133" y="1456925"/>
                  </a:lnTo>
                  <a:lnTo>
                    <a:pt x="62244" y="1493864"/>
                  </a:lnTo>
                  <a:lnTo>
                    <a:pt x="94143" y="1525763"/>
                  </a:lnTo>
                  <a:lnTo>
                    <a:pt x="131082" y="1551874"/>
                  </a:lnTo>
                  <a:lnTo>
                    <a:pt x="172314" y="1571450"/>
                  </a:lnTo>
                  <a:lnTo>
                    <a:pt x="217092" y="1583744"/>
                  </a:lnTo>
                  <a:lnTo>
                    <a:pt x="264668" y="1588008"/>
                  </a:lnTo>
                  <a:lnTo>
                    <a:pt x="2004568" y="1588008"/>
                  </a:lnTo>
                  <a:lnTo>
                    <a:pt x="2052143" y="1583744"/>
                  </a:lnTo>
                  <a:lnTo>
                    <a:pt x="2096921" y="1571450"/>
                  </a:lnTo>
                  <a:lnTo>
                    <a:pt x="2138153" y="1551874"/>
                  </a:lnTo>
                  <a:lnTo>
                    <a:pt x="2175092" y="1525763"/>
                  </a:lnTo>
                  <a:lnTo>
                    <a:pt x="2206991" y="1493864"/>
                  </a:lnTo>
                  <a:lnTo>
                    <a:pt x="2233102" y="1456925"/>
                  </a:lnTo>
                  <a:lnTo>
                    <a:pt x="2252678" y="1415693"/>
                  </a:lnTo>
                  <a:lnTo>
                    <a:pt x="2264972" y="1370915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08603" y="2836164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3" y="217092"/>
                  </a:lnTo>
                  <a:lnTo>
                    <a:pt x="16557" y="172314"/>
                  </a:lnTo>
                  <a:lnTo>
                    <a:pt x="36133" y="131082"/>
                  </a:lnTo>
                  <a:lnTo>
                    <a:pt x="62244" y="94143"/>
                  </a:lnTo>
                  <a:lnTo>
                    <a:pt x="94143" y="62244"/>
                  </a:lnTo>
                  <a:lnTo>
                    <a:pt x="131082" y="36133"/>
                  </a:lnTo>
                  <a:lnTo>
                    <a:pt x="172314" y="16557"/>
                  </a:lnTo>
                  <a:lnTo>
                    <a:pt x="217092" y="4263"/>
                  </a:lnTo>
                  <a:lnTo>
                    <a:pt x="264668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5"/>
                  </a:lnTo>
                  <a:lnTo>
                    <a:pt x="2252678" y="1415693"/>
                  </a:lnTo>
                  <a:lnTo>
                    <a:pt x="2233102" y="1456925"/>
                  </a:lnTo>
                  <a:lnTo>
                    <a:pt x="2206991" y="1493864"/>
                  </a:lnTo>
                  <a:lnTo>
                    <a:pt x="2175092" y="1525763"/>
                  </a:lnTo>
                  <a:lnTo>
                    <a:pt x="2138153" y="1551874"/>
                  </a:lnTo>
                  <a:lnTo>
                    <a:pt x="2096921" y="1571450"/>
                  </a:lnTo>
                  <a:lnTo>
                    <a:pt x="2052143" y="1583744"/>
                  </a:lnTo>
                  <a:lnTo>
                    <a:pt x="2004568" y="1588008"/>
                  </a:lnTo>
                  <a:lnTo>
                    <a:pt x="264668" y="1588008"/>
                  </a:lnTo>
                  <a:lnTo>
                    <a:pt x="217092" y="1583744"/>
                  </a:lnTo>
                  <a:lnTo>
                    <a:pt x="172314" y="1571450"/>
                  </a:lnTo>
                  <a:lnTo>
                    <a:pt x="131082" y="1551874"/>
                  </a:lnTo>
                  <a:lnTo>
                    <a:pt x="94143" y="1525763"/>
                  </a:lnTo>
                  <a:lnTo>
                    <a:pt x="62244" y="1493864"/>
                  </a:lnTo>
                  <a:lnTo>
                    <a:pt x="36133" y="1456925"/>
                  </a:lnTo>
                  <a:lnTo>
                    <a:pt x="16557" y="1415693"/>
                  </a:lnTo>
                  <a:lnTo>
                    <a:pt x="4263" y="1370915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5555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782059" y="3296157"/>
            <a:ext cx="13233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8509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Traitement conditionnel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29386" y="2829814"/>
            <a:ext cx="10583545" cy="3279140"/>
            <a:chOff x="929386" y="2829814"/>
            <a:chExt cx="10583545" cy="3279140"/>
          </a:xfrm>
        </p:grpSpPr>
        <p:sp>
          <p:nvSpPr>
            <p:cNvPr id="14" name="object 14"/>
            <p:cNvSpPr/>
            <p:nvPr/>
          </p:nvSpPr>
          <p:spPr>
            <a:xfrm>
              <a:off x="935736" y="4514088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7" y="0"/>
                  </a:lnTo>
                  <a:lnTo>
                    <a:pt x="217095" y="4263"/>
                  </a:lnTo>
                  <a:lnTo>
                    <a:pt x="172319" y="16557"/>
                  </a:lnTo>
                  <a:lnTo>
                    <a:pt x="131088" y="36133"/>
                  </a:lnTo>
                  <a:lnTo>
                    <a:pt x="94148" y="62244"/>
                  </a:lnTo>
                  <a:lnTo>
                    <a:pt x="62249" y="94143"/>
                  </a:lnTo>
                  <a:lnTo>
                    <a:pt x="36136" y="131082"/>
                  </a:lnTo>
                  <a:lnTo>
                    <a:pt x="16559" y="172314"/>
                  </a:lnTo>
                  <a:lnTo>
                    <a:pt x="4264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4" y="1370912"/>
                  </a:lnTo>
                  <a:lnTo>
                    <a:pt x="16559" y="1415688"/>
                  </a:lnTo>
                  <a:lnTo>
                    <a:pt x="36136" y="1456919"/>
                  </a:lnTo>
                  <a:lnTo>
                    <a:pt x="62249" y="1493859"/>
                  </a:lnTo>
                  <a:lnTo>
                    <a:pt x="94148" y="1525758"/>
                  </a:lnTo>
                  <a:lnTo>
                    <a:pt x="131088" y="1551871"/>
                  </a:lnTo>
                  <a:lnTo>
                    <a:pt x="172319" y="1571448"/>
                  </a:lnTo>
                  <a:lnTo>
                    <a:pt x="217095" y="1583743"/>
                  </a:lnTo>
                  <a:lnTo>
                    <a:pt x="264667" y="1588008"/>
                  </a:lnTo>
                  <a:lnTo>
                    <a:pt x="2004568" y="1588008"/>
                  </a:lnTo>
                  <a:lnTo>
                    <a:pt x="2052143" y="1583743"/>
                  </a:lnTo>
                  <a:lnTo>
                    <a:pt x="2096921" y="1571448"/>
                  </a:lnTo>
                  <a:lnTo>
                    <a:pt x="2138153" y="1551871"/>
                  </a:lnTo>
                  <a:lnTo>
                    <a:pt x="2175092" y="1525758"/>
                  </a:lnTo>
                  <a:lnTo>
                    <a:pt x="2206991" y="1493859"/>
                  </a:lnTo>
                  <a:lnTo>
                    <a:pt x="2233102" y="1456919"/>
                  </a:lnTo>
                  <a:lnTo>
                    <a:pt x="2252678" y="1415688"/>
                  </a:lnTo>
                  <a:lnTo>
                    <a:pt x="2264972" y="1370912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35736" y="4514088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4" y="217092"/>
                  </a:lnTo>
                  <a:lnTo>
                    <a:pt x="16559" y="172314"/>
                  </a:lnTo>
                  <a:lnTo>
                    <a:pt x="36136" y="131082"/>
                  </a:lnTo>
                  <a:lnTo>
                    <a:pt x="62249" y="94143"/>
                  </a:lnTo>
                  <a:lnTo>
                    <a:pt x="94148" y="62244"/>
                  </a:lnTo>
                  <a:lnTo>
                    <a:pt x="131088" y="36133"/>
                  </a:lnTo>
                  <a:lnTo>
                    <a:pt x="172319" y="16557"/>
                  </a:lnTo>
                  <a:lnTo>
                    <a:pt x="217095" y="4263"/>
                  </a:lnTo>
                  <a:lnTo>
                    <a:pt x="264667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2"/>
                  </a:lnTo>
                  <a:lnTo>
                    <a:pt x="2252678" y="1415688"/>
                  </a:lnTo>
                  <a:lnTo>
                    <a:pt x="2233102" y="1456919"/>
                  </a:lnTo>
                  <a:lnTo>
                    <a:pt x="2206991" y="1493859"/>
                  </a:lnTo>
                  <a:lnTo>
                    <a:pt x="2175092" y="1525758"/>
                  </a:lnTo>
                  <a:lnTo>
                    <a:pt x="2138153" y="1551871"/>
                  </a:lnTo>
                  <a:lnTo>
                    <a:pt x="2096921" y="1571448"/>
                  </a:lnTo>
                  <a:lnTo>
                    <a:pt x="2052143" y="1583743"/>
                  </a:lnTo>
                  <a:lnTo>
                    <a:pt x="2004568" y="1588008"/>
                  </a:lnTo>
                  <a:lnTo>
                    <a:pt x="264667" y="1588008"/>
                  </a:lnTo>
                  <a:lnTo>
                    <a:pt x="217095" y="1583743"/>
                  </a:lnTo>
                  <a:lnTo>
                    <a:pt x="172319" y="1571448"/>
                  </a:lnTo>
                  <a:lnTo>
                    <a:pt x="131088" y="1551871"/>
                  </a:lnTo>
                  <a:lnTo>
                    <a:pt x="94148" y="1525758"/>
                  </a:lnTo>
                  <a:lnTo>
                    <a:pt x="62249" y="1493859"/>
                  </a:lnTo>
                  <a:lnTo>
                    <a:pt x="36136" y="1456919"/>
                  </a:lnTo>
                  <a:lnTo>
                    <a:pt x="16559" y="1415688"/>
                  </a:lnTo>
                  <a:lnTo>
                    <a:pt x="4264" y="1370912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08603" y="4514088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8" y="0"/>
                  </a:lnTo>
                  <a:lnTo>
                    <a:pt x="217092" y="4263"/>
                  </a:lnTo>
                  <a:lnTo>
                    <a:pt x="172314" y="16557"/>
                  </a:lnTo>
                  <a:lnTo>
                    <a:pt x="131082" y="36133"/>
                  </a:lnTo>
                  <a:lnTo>
                    <a:pt x="94143" y="62244"/>
                  </a:lnTo>
                  <a:lnTo>
                    <a:pt x="62244" y="94143"/>
                  </a:lnTo>
                  <a:lnTo>
                    <a:pt x="36133" y="131082"/>
                  </a:lnTo>
                  <a:lnTo>
                    <a:pt x="16557" y="172314"/>
                  </a:lnTo>
                  <a:lnTo>
                    <a:pt x="4263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3" y="1370912"/>
                  </a:lnTo>
                  <a:lnTo>
                    <a:pt x="16557" y="1415688"/>
                  </a:lnTo>
                  <a:lnTo>
                    <a:pt x="36133" y="1456919"/>
                  </a:lnTo>
                  <a:lnTo>
                    <a:pt x="62244" y="1493859"/>
                  </a:lnTo>
                  <a:lnTo>
                    <a:pt x="94143" y="1525758"/>
                  </a:lnTo>
                  <a:lnTo>
                    <a:pt x="131082" y="1551871"/>
                  </a:lnTo>
                  <a:lnTo>
                    <a:pt x="172314" y="1571448"/>
                  </a:lnTo>
                  <a:lnTo>
                    <a:pt x="217092" y="1583743"/>
                  </a:lnTo>
                  <a:lnTo>
                    <a:pt x="264668" y="1588008"/>
                  </a:lnTo>
                  <a:lnTo>
                    <a:pt x="2004568" y="1588008"/>
                  </a:lnTo>
                  <a:lnTo>
                    <a:pt x="2052143" y="1583743"/>
                  </a:lnTo>
                  <a:lnTo>
                    <a:pt x="2096921" y="1571448"/>
                  </a:lnTo>
                  <a:lnTo>
                    <a:pt x="2138153" y="1551871"/>
                  </a:lnTo>
                  <a:lnTo>
                    <a:pt x="2175092" y="1525758"/>
                  </a:lnTo>
                  <a:lnTo>
                    <a:pt x="2206991" y="1493859"/>
                  </a:lnTo>
                  <a:lnTo>
                    <a:pt x="2233102" y="1456919"/>
                  </a:lnTo>
                  <a:lnTo>
                    <a:pt x="2252678" y="1415688"/>
                  </a:lnTo>
                  <a:lnTo>
                    <a:pt x="2264972" y="1370912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308603" y="4514088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3" y="217092"/>
                  </a:lnTo>
                  <a:lnTo>
                    <a:pt x="16557" y="172314"/>
                  </a:lnTo>
                  <a:lnTo>
                    <a:pt x="36133" y="131082"/>
                  </a:lnTo>
                  <a:lnTo>
                    <a:pt x="62244" y="94143"/>
                  </a:lnTo>
                  <a:lnTo>
                    <a:pt x="94143" y="62244"/>
                  </a:lnTo>
                  <a:lnTo>
                    <a:pt x="131082" y="36133"/>
                  </a:lnTo>
                  <a:lnTo>
                    <a:pt x="172314" y="16557"/>
                  </a:lnTo>
                  <a:lnTo>
                    <a:pt x="217092" y="4263"/>
                  </a:lnTo>
                  <a:lnTo>
                    <a:pt x="264668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2"/>
                  </a:lnTo>
                  <a:lnTo>
                    <a:pt x="2252678" y="1415688"/>
                  </a:lnTo>
                  <a:lnTo>
                    <a:pt x="2233102" y="1456919"/>
                  </a:lnTo>
                  <a:lnTo>
                    <a:pt x="2206991" y="1493859"/>
                  </a:lnTo>
                  <a:lnTo>
                    <a:pt x="2175092" y="1525758"/>
                  </a:lnTo>
                  <a:lnTo>
                    <a:pt x="2138153" y="1551871"/>
                  </a:lnTo>
                  <a:lnTo>
                    <a:pt x="2096921" y="1571448"/>
                  </a:lnTo>
                  <a:lnTo>
                    <a:pt x="2052143" y="1583743"/>
                  </a:lnTo>
                  <a:lnTo>
                    <a:pt x="2004568" y="1588008"/>
                  </a:lnTo>
                  <a:lnTo>
                    <a:pt x="264668" y="1588008"/>
                  </a:lnTo>
                  <a:lnTo>
                    <a:pt x="217092" y="1583743"/>
                  </a:lnTo>
                  <a:lnTo>
                    <a:pt x="172314" y="1571448"/>
                  </a:lnTo>
                  <a:lnTo>
                    <a:pt x="131082" y="1551871"/>
                  </a:lnTo>
                  <a:lnTo>
                    <a:pt x="94143" y="1525758"/>
                  </a:lnTo>
                  <a:lnTo>
                    <a:pt x="62244" y="1493859"/>
                  </a:lnTo>
                  <a:lnTo>
                    <a:pt x="36133" y="1456919"/>
                  </a:lnTo>
                  <a:lnTo>
                    <a:pt x="16557" y="1415688"/>
                  </a:lnTo>
                  <a:lnTo>
                    <a:pt x="4263" y="1370912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5555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060436" y="2836164"/>
              <a:ext cx="3446145" cy="459105"/>
            </a:xfrm>
            <a:custGeom>
              <a:avLst/>
              <a:gdLst/>
              <a:ahLst/>
              <a:cxnLst/>
              <a:rect l="l" t="t" r="r" b="b"/>
              <a:pathLst>
                <a:path w="3446145" h="459104">
                  <a:moveTo>
                    <a:pt x="3369310" y="0"/>
                  </a:moveTo>
                  <a:lnTo>
                    <a:pt x="76454" y="0"/>
                  </a:lnTo>
                  <a:lnTo>
                    <a:pt x="46720" y="6016"/>
                  </a:lnTo>
                  <a:lnTo>
                    <a:pt x="22415" y="22415"/>
                  </a:lnTo>
                  <a:lnTo>
                    <a:pt x="6016" y="46720"/>
                  </a:lnTo>
                  <a:lnTo>
                    <a:pt x="0" y="76453"/>
                  </a:lnTo>
                  <a:lnTo>
                    <a:pt x="0" y="382270"/>
                  </a:lnTo>
                  <a:lnTo>
                    <a:pt x="6016" y="412003"/>
                  </a:lnTo>
                  <a:lnTo>
                    <a:pt x="22415" y="436308"/>
                  </a:lnTo>
                  <a:lnTo>
                    <a:pt x="46720" y="452707"/>
                  </a:lnTo>
                  <a:lnTo>
                    <a:pt x="76454" y="458724"/>
                  </a:lnTo>
                  <a:lnTo>
                    <a:pt x="3369310" y="458724"/>
                  </a:lnTo>
                  <a:lnTo>
                    <a:pt x="3399043" y="452707"/>
                  </a:lnTo>
                  <a:lnTo>
                    <a:pt x="3423348" y="436308"/>
                  </a:lnTo>
                  <a:lnTo>
                    <a:pt x="3439747" y="412003"/>
                  </a:lnTo>
                  <a:lnTo>
                    <a:pt x="3445764" y="382270"/>
                  </a:lnTo>
                  <a:lnTo>
                    <a:pt x="3445764" y="76453"/>
                  </a:lnTo>
                  <a:lnTo>
                    <a:pt x="3439747" y="46720"/>
                  </a:lnTo>
                  <a:lnTo>
                    <a:pt x="3423348" y="22415"/>
                  </a:lnTo>
                  <a:lnTo>
                    <a:pt x="3399043" y="6016"/>
                  </a:lnTo>
                  <a:lnTo>
                    <a:pt x="33693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060436" y="2836164"/>
              <a:ext cx="3446145" cy="459105"/>
            </a:xfrm>
            <a:custGeom>
              <a:avLst/>
              <a:gdLst/>
              <a:ahLst/>
              <a:cxnLst/>
              <a:rect l="l" t="t" r="r" b="b"/>
              <a:pathLst>
                <a:path w="3446145" h="459104">
                  <a:moveTo>
                    <a:pt x="0" y="76453"/>
                  </a:moveTo>
                  <a:lnTo>
                    <a:pt x="6016" y="46720"/>
                  </a:lnTo>
                  <a:lnTo>
                    <a:pt x="22415" y="22415"/>
                  </a:lnTo>
                  <a:lnTo>
                    <a:pt x="46720" y="6016"/>
                  </a:lnTo>
                  <a:lnTo>
                    <a:pt x="76454" y="0"/>
                  </a:lnTo>
                  <a:lnTo>
                    <a:pt x="3369310" y="0"/>
                  </a:lnTo>
                  <a:lnTo>
                    <a:pt x="3399043" y="6016"/>
                  </a:lnTo>
                  <a:lnTo>
                    <a:pt x="3423348" y="22415"/>
                  </a:lnTo>
                  <a:lnTo>
                    <a:pt x="3439747" y="46720"/>
                  </a:lnTo>
                  <a:lnTo>
                    <a:pt x="3445764" y="76453"/>
                  </a:lnTo>
                  <a:lnTo>
                    <a:pt x="3445764" y="382270"/>
                  </a:lnTo>
                  <a:lnTo>
                    <a:pt x="3439747" y="412003"/>
                  </a:lnTo>
                  <a:lnTo>
                    <a:pt x="3423348" y="436308"/>
                  </a:lnTo>
                  <a:lnTo>
                    <a:pt x="3399043" y="452707"/>
                  </a:lnTo>
                  <a:lnTo>
                    <a:pt x="3369310" y="458724"/>
                  </a:lnTo>
                  <a:lnTo>
                    <a:pt x="76454" y="458724"/>
                  </a:lnTo>
                  <a:lnTo>
                    <a:pt x="46720" y="452707"/>
                  </a:lnTo>
                  <a:lnTo>
                    <a:pt x="22415" y="436308"/>
                  </a:lnTo>
                  <a:lnTo>
                    <a:pt x="6016" y="412003"/>
                  </a:lnTo>
                  <a:lnTo>
                    <a:pt x="0" y="382270"/>
                  </a:lnTo>
                  <a:lnTo>
                    <a:pt x="0" y="76453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8140700" y="2137917"/>
            <a:ext cx="640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u="sng" spc="-6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50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62925" y="2861309"/>
            <a:ext cx="3241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Considérons</a:t>
            </a:r>
            <a:r>
              <a:rPr sz="1200" spc="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r>
              <a:rPr sz="1200" spc="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sz="1200" spc="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consiste</a:t>
            </a:r>
            <a:r>
              <a:rPr sz="1200" spc="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calculer</a:t>
            </a:r>
            <a:r>
              <a:rPr sz="1200" spc="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la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somme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10</a:t>
            </a:r>
            <a:r>
              <a:rPr sz="1200" spc="2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entiers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positifs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donnés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8054340" y="3473196"/>
            <a:ext cx="3458210" cy="957580"/>
            <a:chOff x="8054340" y="3473196"/>
            <a:chExt cx="3458210" cy="957580"/>
          </a:xfrm>
        </p:grpSpPr>
        <p:sp>
          <p:nvSpPr>
            <p:cNvPr id="23" name="object 23"/>
            <p:cNvSpPr/>
            <p:nvPr/>
          </p:nvSpPr>
          <p:spPr>
            <a:xfrm>
              <a:off x="8060436" y="3479292"/>
              <a:ext cx="3446145" cy="944880"/>
            </a:xfrm>
            <a:custGeom>
              <a:avLst/>
              <a:gdLst/>
              <a:ahLst/>
              <a:cxnLst/>
              <a:rect l="l" t="t" r="r" b="b"/>
              <a:pathLst>
                <a:path w="3446145" h="944879">
                  <a:moveTo>
                    <a:pt x="3288284" y="0"/>
                  </a:moveTo>
                  <a:lnTo>
                    <a:pt x="157480" y="0"/>
                  </a:lnTo>
                  <a:lnTo>
                    <a:pt x="107696" y="8026"/>
                  </a:lnTo>
                  <a:lnTo>
                    <a:pt x="64465" y="30378"/>
                  </a:lnTo>
                  <a:lnTo>
                    <a:pt x="30378" y="64465"/>
                  </a:lnTo>
                  <a:lnTo>
                    <a:pt x="8026" y="107696"/>
                  </a:lnTo>
                  <a:lnTo>
                    <a:pt x="0" y="157480"/>
                  </a:lnTo>
                  <a:lnTo>
                    <a:pt x="0" y="787400"/>
                  </a:lnTo>
                  <a:lnTo>
                    <a:pt x="8026" y="837184"/>
                  </a:lnTo>
                  <a:lnTo>
                    <a:pt x="30378" y="880414"/>
                  </a:lnTo>
                  <a:lnTo>
                    <a:pt x="64465" y="914501"/>
                  </a:lnTo>
                  <a:lnTo>
                    <a:pt x="107696" y="936853"/>
                  </a:lnTo>
                  <a:lnTo>
                    <a:pt x="157480" y="944880"/>
                  </a:lnTo>
                  <a:lnTo>
                    <a:pt x="3288284" y="944880"/>
                  </a:lnTo>
                  <a:lnTo>
                    <a:pt x="3338068" y="936853"/>
                  </a:lnTo>
                  <a:lnTo>
                    <a:pt x="3381298" y="914501"/>
                  </a:lnTo>
                  <a:lnTo>
                    <a:pt x="3415385" y="880414"/>
                  </a:lnTo>
                  <a:lnTo>
                    <a:pt x="3437737" y="837184"/>
                  </a:lnTo>
                  <a:lnTo>
                    <a:pt x="3445764" y="787400"/>
                  </a:lnTo>
                  <a:lnTo>
                    <a:pt x="3445764" y="157480"/>
                  </a:lnTo>
                  <a:lnTo>
                    <a:pt x="3437737" y="107696"/>
                  </a:lnTo>
                  <a:lnTo>
                    <a:pt x="3415385" y="64465"/>
                  </a:lnTo>
                  <a:lnTo>
                    <a:pt x="3381298" y="30378"/>
                  </a:lnTo>
                  <a:lnTo>
                    <a:pt x="3338068" y="8026"/>
                  </a:lnTo>
                  <a:lnTo>
                    <a:pt x="32882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060436" y="3479292"/>
              <a:ext cx="3446145" cy="944880"/>
            </a:xfrm>
            <a:custGeom>
              <a:avLst/>
              <a:gdLst/>
              <a:ahLst/>
              <a:cxnLst/>
              <a:rect l="l" t="t" r="r" b="b"/>
              <a:pathLst>
                <a:path w="3446145" h="944879">
                  <a:moveTo>
                    <a:pt x="0" y="157480"/>
                  </a:moveTo>
                  <a:lnTo>
                    <a:pt x="8026" y="107696"/>
                  </a:lnTo>
                  <a:lnTo>
                    <a:pt x="30378" y="64465"/>
                  </a:lnTo>
                  <a:lnTo>
                    <a:pt x="64465" y="30378"/>
                  </a:lnTo>
                  <a:lnTo>
                    <a:pt x="107696" y="8026"/>
                  </a:lnTo>
                  <a:lnTo>
                    <a:pt x="157480" y="0"/>
                  </a:lnTo>
                  <a:lnTo>
                    <a:pt x="3288284" y="0"/>
                  </a:lnTo>
                  <a:lnTo>
                    <a:pt x="3338068" y="8026"/>
                  </a:lnTo>
                  <a:lnTo>
                    <a:pt x="3381298" y="30378"/>
                  </a:lnTo>
                  <a:lnTo>
                    <a:pt x="3415385" y="64465"/>
                  </a:lnTo>
                  <a:lnTo>
                    <a:pt x="3437737" y="107696"/>
                  </a:lnTo>
                  <a:lnTo>
                    <a:pt x="3445764" y="157480"/>
                  </a:lnTo>
                  <a:lnTo>
                    <a:pt x="3445764" y="787400"/>
                  </a:lnTo>
                  <a:lnTo>
                    <a:pt x="3437737" y="837184"/>
                  </a:lnTo>
                  <a:lnTo>
                    <a:pt x="3415385" y="880414"/>
                  </a:lnTo>
                  <a:lnTo>
                    <a:pt x="3381298" y="914501"/>
                  </a:lnTo>
                  <a:lnTo>
                    <a:pt x="3338068" y="936853"/>
                  </a:lnTo>
                  <a:lnTo>
                    <a:pt x="3288284" y="944880"/>
                  </a:lnTo>
                  <a:lnTo>
                    <a:pt x="157480" y="944880"/>
                  </a:lnTo>
                  <a:lnTo>
                    <a:pt x="107696" y="936853"/>
                  </a:lnTo>
                  <a:lnTo>
                    <a:pt x="64465" y="914501"/>
                  </a:lnTo>
                  <a:lnTo>
                    <a:pt x="30378" y="880414"/>
                  </a:lnTo>
                  <a:lnTo>
                    <a:pt x="8026" y="837184"/>
                  </a:lnTo>
                  <a:lnTo>
                    <a:pt x="0" y="787400"/>
                  </a:lnTo>
                  <a:lnTo>
                    <a:pt x="0" y="157480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186673" y="3564382"/>
            <a:ext cx="16998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Entrer</a:t>
            </a:r>
            <a:r>
              <a:rPr sz="12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entier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Ajouter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l’entier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somme </a:t>
            </a:r>
            <a:r>
              <a:rPr sz="1200" spc="-10" dirty="0">
                <a:solidFill>
                  <a:srgbClr val="C00000"/>
                </a:solidFill>
                <a:latin typeface="Calibri"/>
                <a:cs typeface="Calibri"/>
              </a:rPr>
              <a:t>Répéter</a:t>
            </a:r>
            <a:r>
              <a:rPr sz="1200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1 et 2</a:t>
            </a:r>
            <a:r>
              <a:rPr sz="1200" spc="2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10 </a:t>
            </a:r>
            <a:r>
              <a:rPr sz="1200" spc="-20" dirty="0">
                <a:solidFill>
                  <a:srgbClr val="C00000"/>
                </a:solidFill>
                <a:latin typeface="Calibri"/>
                <a:cs typeface="Calibri"/>
              </a:rPr>
              <a:t>fois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Afficher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résultat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494536" y="5038344"/>
            <a:ext cx="1151255" cy="584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05"/>
              </a:lnSpc>
            </a:pP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Traitement</a:t>
            </a:r>
            <a:endParaRPr sz="20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itératif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53688" y="5038344"/>
            <a:ext cx="1181100" cy="584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05"/>
              </a:lnSpc>
            </a:pPr>
            <a:r>
              <a:rPr sz="2000" b="1" spc="-10" dirty="0">
                <a:solidFill>
                  <a:srgbClr val="FF912B"/>
                </a:solidFill>
                <a:latin typeface="Calibri"/>
                <a:cs typeface="Calibri"/>
              </a:rPr>
              <a:t>Traitement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b="1" spc="-10" dirty="0">
                <a:solidFill>
                  <a:srgbClr val="FF912B"/>
                </a:solidFill>
                <a:latin typeface="Calibri"/>
                <a:cs typeface="Calibri"/>
              </a:rPr>
              <a:t>récursif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29" name="object 2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4723" rIns="0" bIns="0" rtlCol="0">
            <a:spAutoFit/>
          </a:bodyPr>
          <a:lstStyle/>
          <a:p>
            <a:pPr marL="62865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130" dirty="0"/>
              <a:t> </a:t>
            </a:r>
            <a:r>
              <a:rPr sz="2000" spc="-25" dirty="0"/>
              <a:t>ANALYSER</a:t>
            </a:r>
            <a:r>
              <a:rPr sz="2000" spc="-40" dirty="0"/>
              <a:t> </a:t>
            </a:r>
            <a:r>
              <a:rPr sz="2000" dirty="0"/>
              <a:t>UN</a:t>
            </a:r>
            <a:r>
              <a:rPr sz="2000" spc="-50" dirty="0"/>
              <a:t> </a:t>
            </a:r>
            <a:r>
              <a:rPr sz="2000" spc="-10" dirty="0"/>
              <a:t>PROBLÈME</a:t>
            </a:r>
            <a:endParaRPr sz="2000"/>
          </a:p>
          <a:p>
            <a:pPr marL="6286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Types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traitement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4475" y="1682876"/>
            <a:ext cx="16173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912B"/>
                </a:solidFill>
                <a:latin typeface="Calibri"/>
                <a:cs typeface="Calibri"/>
              </a:rPr>
              <a:t>Le</a:t>
            </a:r>
            <a:r>
              <a:rPr sz="14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912B"/>
                </a:solidFill>
                <a:latin typeface="Calibri"/>
                <a:cs typeface="Calibri"/>
              </a:rPr>
              <a:t>traitement</a:t>
            </a:r>
            <a:r>
              <a:rPr sz="14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912B"/>
                </a:solidFill>
                <a:latin typeface="Calibri"/>
                <a:cs typeface="Calibri"/>
              </a:rPr>
              <a:t>récursif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4475" y="2082165"/>
            <a:ext cx="5956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problème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exprimé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plusieurs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sous-</a:t>
            </a:r>
            <a:r>
              <a:rPr sz="1200" spc="-10" dirty="0">
                <a:latin typeface="Calibri"/>
                <a:cs typeface="Calibri"/>
              </a:rPr>
              <a:t>problèmes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tous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même </a:t>
            </a:r>
            <a:r>
              <a:rPr sz="1200" spc="-10" dirty="0">
                <a:latin typeface="Calibri"/>
                <a:cs typeface="Calibri"/>
              </a:rPr>
              <a:t>nature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lui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mais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complexité moindre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29386" y="2829814"/>
            <a:ext cx="2282190" cy="1600835"/>
            <a:chOff x="929386" y="2829814"/>
            <a:chExt cx="2282190" cy="1600835"/>
          </a:xfrm>
        </p:grpSpPr>
        <p:sp>
          <p:nvSpPr>
            <p:cNvPr id="6" name="object 6"/>
            <p:cNvSpPr/>
            <p:nvPr/>
          </p:nvSpPr>
          <p:spPr>
            <a:xfrm>
              <a:off x="935736" y="2836164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7" y="0"/>
                  </a:lnTo>
                  <a:lnTo>
                    <a:pt x="217095" y="4263"/>
                  </a:lnTo>
                  <a:lnTo>
                    <a:pt x="172319" y="16557"/>
                  </a:lnTo>
                  <a:lnTo>
                    <a:pt x="131088" y="36133"/>
                  </a:lnTo>
                  <a:lnTo>
                    <a:pt x="94148" y="62244"/>
                  </a:lnTo>
                  <a:lnTo>
                    <a:pt x="62249" y="94143"/>
                  </a:lnTo>
                  <a:lnTo>
                    <a:pt x="36136" y="131082"/>
                  </a:lnTo>
                  <a:lnTo>
                    <a:pt x="16559" y="172314"/>
                  </a:lnTo>
                  <a:lnTo>
                    <a:pt x="4264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4" y="1370915"/>
                  </a:lnTo>
                  <a:lnTo>
                    <a:pt x="16559" y="1415693"/>
                  </a:lnTo>
                  <a:lnTo>
                    <a:pt x="36136" y="1456925"/>
                  </a:lnTo>
                  <a:lnTo>
                    <a:pt x="62249" y="1493864"/>
                  </a:lnTo>
                  <a:lnTo>
                    <a:pt x="94148" y="1525763"/>
                  </a:lnTo>
                  <a:lnTo>
                    <a:pt x="131088" y="1551874"/>
                  </a:lnTo>
                  <a:lnTo>
                    <a:pt x="172319" y="1571450"/>
                  </a:lnTo>
                  <a:lnTo>
                    <a:pt x="217095" y="1583744"/>
                  </a:lnTo>
                  <a:lnTo>
                    <a:pt x="264667" y="1588008"/>
                  </a:lnTo>
                  <a:lnTo>
                    <a:pt x="2004568" y="1588008"/>
                  </a:lnTo>
                  <a:lnTo>
                    <a:pt x="2052143" y="1583744"/>
                  </a:lnTo>
                  <a:lnTo>
                    <a:pt x="2096921" y="1571450"/>
                  </a:lnTo>
                  <a:lnTo>
                    <a:pt x="2138153" y="1551874"/>
                  </a:lnTo>
                  <a:lnTo>
                    <a:pt x="2175092" y="1525763"/>
                  </a:lnTo>
                  <a:lnTo>
                    <a:pt x="2206991" y="1493864"/>
                  </a:lnTo>
                  <a:lnTo>
                    <a:pt x="2233102" y="1456925"/>
                  </a:lnTo>
                  <a:lnTo>
                    <a:pt x="2252678" y="1415693"/>
                  </a:lnTo>
                  <a:lnTo>
                    <a:pt x="2264972" y="1370915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35736" y="2836164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4" y="217092"/>
                  </a:lnTo>
                  <a:lnTo>
                    <a:pt x="16559" y="172314"/>
                  </a:lnTo>
                  <a:lnTo>
                    <a:pt x="36136" y="131082"/>
                  </a:lnTo>
                  <a:lnTo>
                    <a:pt x="62249" y="94143"/>
                  </a:lnTo>
                  <a:lnTo>
                    <a:pt x="94148" y="62244"/>
                  </a:lnTo>
                  <a:lnTo>
                    <a:pt x="131088" y="36133"/>
                  </a:lnTo>
                  <a:lnTo>
                    <a:pt x="172319" y="16557"/>
                  </a:lnTo>
                  <a:lnTo>
                    <a:pt x="217095" y="4263"/>
                  </a:lnTo>
                  <a:lnTo>
                    <a:pt x="264667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5"/>
                  </a:lnTo>
                  <a:lnTo>
                    <a:pt x="2252678" y="1415693"/>
                  </a:lnTo>
                  <a:lnTo>
                    <a:pt x="2233102" y="1456925"/>
                  </a:lnTo>
                  <a:lnTo>
                    <a:pt x="2206991" y="1493864"/>
                  </a:lnTo>
                  <a:lnTo>
                    <a:pt x="2175092" y="1525763"/>
                  </a:lnTo>
                  <a:lnTo>
                    <a:pt x="2138153" y="1551874"/>
                  </a:lnTo>
                  <a:lnTo>
                    <a:pt x="2096921" y="1571450"/>
                  </a:lnTo>
                  <a:lnTo>
                    <a:pt x="2052143" y="1583744"/>
                  </a:lnTo>
                  <a:lnTo>
                    <a:pt x="2004568" y="1588008"/>
                  </a:lnTo>
                  <a:lnTo>
                    <a:pt x="264667" y="1588008"/>
                  </a:lnTo>
                  <a:lnTo>
                    <a:pt x="217095" y="1583744"/>
                  </a:lnTo>
                  <a:lnTo>
                    <a:pt x="172319" y="1571450"/>
                  </a:lnTo>
                  <a:lnTo>
                    <a:pt x="131088" y="1551874"/>
                  </a:lnTo>
                  <a:lnTo>
                    <a:pt x="94148" y="1525763"/>
                  </a:lnTo>
                  <a:lnTo>
                    <a:pt x="62249" y="1493864"/>
                  </a:lnTo>
                  <a:lnTo>
                    <a:pt x="36136" y="1456925"/>
                  </a:lnTo>
                  <a:lnTo>
                    <a:pt x="16559" y="1415693"/>
                  </a:lnTo>
                  <a:lnTo>
                    <a:pt x="4264" y="1370915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5555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94536" y="3296157"/>
            <a:ext cx="115125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830" marR="5080" indent="-24765">
              <a:lnSpc>
                <a:spcPct val="100000"/>
              </a:lnSpc>
              <a:spcBef>
                <a:spcPts val="105"/>
              </a:spcBef>
            </a:pPr>
            <a:r>
              <a:rPr sz="2000" spc="-35" dirty="0">
                <a:solidFill>
                  <a:srgbClr val="AEABAB"/>
                </a:solidFill>
                <a:latin typeface="Calibri"/>
                <a:cs typeface="Calibri"/>
              </a:rPr>
              <a:t>Traitement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séquentiel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302253" y="2829814"/>
            <a:ext cx="2282190" cy="1600835"/>
            <a:chOff x="3302253" y="2829814"/>
            <a:chExt cx="2282190" cy="1600835"/>
          </a:xfrm>
        </p:grpSpPr>
        <p:sp>
          <p:nvSpPr>
            <p:cNvPr id="10" name="object 10"/>
            <p:cNvSpPr/>
            <p:nvPr/>
          </p:nvSpPr>
          <p:spPr>
            <a:xfrm>
              <a:off x="3308603" y="2836164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8" y="0"/>
                  </a:lnTo>
                  <a:lnTo>
                    <a:pt x="217092" y="4263"/>
                  </a:lnTo>
                  <a:lnTo>
                    <a:pt x="172314" y="16557"/>
                  </a:lnTo>
                  <a:lnTo>
                    <a:pt x="131082" y="36133"/>
                  </a:lnTo>
                  <a:lnTo>
                    <a:pt x="94143" y="62244"/>
                  </a:lnTo>
                  <a:lnTo>
                    <a:pt x="62244" y="94143"/>
                  </a:lnTo>
                  <a:lnTo>
                    <a:pt x="36133" y="131082"/>
                  </a:lnTo>
                  <a:lnTo>
                    <a:pt x="16557" y="172314"/>
                  </a:lnTo>
                  <a:lnTo>
                    <a:pt x="4263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3" y="1370915"/>
                  </a:lnTo>
                  <a:lnTo>
                    <a:pt x="16557" y="1415693"/>
                  </a:lnTo>
                  <a:lnTo>
                    <a:pt x="36133" y="1456925"/>
                  </a:lnTo>
                  <a:lnTo>
                    <a:pt x="62244" y="1493864"/>
                  </a:lnTo>
                  <a:lnTo>
                    <a:pt x="94143" y="1525763"/>
                  </a:lnTo>
                  <a:lnTo>
                    <a:pt x="131082" y="1551874"/>
                  </a:lnTo>
                  <a:lnTo>
                    <a:pt x="172314" y="1571450"/>
                  </a:lnTo>
                  <a:lnTo>
                    <a:pt x="217092" y="1583744"/>
                  </a:lnTo>
                  <a:lnTo>
                    <a:pt x="264668" y="1588008"/>
                  </a:lnTo>
                  <a:lnTo>
                    <a:pt x="2004568" y="1588008"/>
                  </a:lnTo>
                  <a:lnTo>
                    <a:pt x="2052143" y="1583744"/>
                  </a:lnTo>
                  <a:lnTo>
                    <a:pt x="2096921" y="1571450"/>
                  </a:lnTo>
                  <a:lnTo>
                    <a:pt x="2138153" y="1551874"/>
                  </a:lnTo>
                  <a:lnTo>
                    <a:pt x="2175092" y="1525763"/>
                  </a:lnTo>
                  <a:lnTo>
                    <a:pt x="2206991" y="1493864"/>
                  </a:lnTo>
                  <a:lnTo>
                    <a:pt x="2233102" y="1456925"/>
                  </a:lnTo>
                  <a:lnTo>
                    <a:pt x="2252678" y="1415693"/>
                  </a:lnTo>
                  <a:lnTo>
                    <a:pt x="2264972" y="1370915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08603" y="2836164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3" y="217092"/>
                  </a:lnTo>
                  <a:lnTo>
                    <a:pt x="16557" y="172314"/>
                  </a:lnTo>
                  <a:lnTo>
                    <a:pt x="36133" y="131082"/>
                  </a:lnTo>
                  <a:lnTo>
                    <a:pt x="62244" y="94143"/>
                  </a:lnTo>
                  <a:lnTo>
                    <a:pt x="94143" y="62244"/>
                  </a:lnTo>
                  <a:lnTo>
                    <a:pt x="131082" y="36133"/>
                  </a:lnTo>
                  <a:lnTo>
                    <a:pt x="172314" y="16557"/>
                  </a:lnTo>
                  <a:lnTo>
                    <a:pt x="217092" y="4263"/>
                  </a:lnTo>
                  <a:lnTo>
                    <a:pt x="264668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5"/>
                  </a:lnTo>
                  <a:lnTo>
                    <a:pt x="2252678" y="1415693"/>
                  </a:lnTo>
                  <a:lnTo>
                    <a:pt x="2233102" y="1456925"/>
                  </a:lnTo>
                  <a:lnTo>
                    <a:pt x="2206991" y="1493864"/>
                  </a:lnTo>
                  <a:lnTo>
                    <a:pt x="2175092" y="1525763"/>
                  </a:lnTo>
                  <a:lnTo>
                    <a:pt x="2138153" y="1551874"/>
                  </a:lnTo>
                  <a:lnTo>
                    <a:pt x="2096921" y="1571450"/>
                  </a:lnTo>
                  <a:lnTo>
                    <a:pt x="2052143" y="1583744"/>
                  </a:lnTo>
                  <a:lnTo>
                    <a:pt x="2004568" y="1588008"/>
                  </a:lnTo>
                  <a:lnTo>
                    <a:pt x="264668" y="1588008"/>
                  </a:lnTo>
                  <a:lnTo>
                    <a:pt x="217092" y="1583744"/>
                  </a:lnTo>
                  <a:lnTo>
                    <a:pt x="172314" y="1571450"/>
                  </a:lnTo>
                  <a:lnTo>
                    <a:pt x="131082" y="1551874"/>
                  </a:lnTo>
                  <a:lnTo>
                    <a:pt x="94143" y="1525763"/>
                  </a:lnTo>
                  <a:lnTo>
                    <a:pt x="62244" y="1493864"/>
                  </a:lnTo>
                  <a:lnTo>
                    <a:pt x="36133" y="1456925"/>
                  </a:lnTo>
                  <a:lnTo>
                    <a:pt x="16557" y="1415693"/>
                  </a:lnTo>
                  <a:lnTo>
                    <a:pt x="4263" y="1370915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5555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782059" y="3296157"/>
            <a:ext cx="13233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8509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Traitement conditionnel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29386" y="2829814"/>
            <a:ext cx="10583545" cy="3279140"/>
            <a:chOff x="929386" y="2829814"/>
            <a:chExt cx="10583545" cy="3279140"/>
          </a:xfrm>
        </p:grpSpPr>
        <p:sp>
          <p:nvSpPr>
            <p:cNvPr id="14" name="object 14"/>
            <p:cNvSpPr/>
            <p:nvPr/>
          </p:nvSpPr>
          <p:spPr>
            <a:xfrm>
              <a:off x="935736" y="4514088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7" y="0"/>
                  </a:lnTo>
                  <a:lnTo>
                    <a:pt x="217095" y="4263"/>
                  </a:lnTo>
                  <a:lnTo>
                    <a:pt x="172319" y="16557"/>
                  </a:lnTo>
                  <a:lnTo>
                    <a:pt x="131088" y="36133"/>
                  </a:lnTo>
                  <a:lnTo>
                    <a:pt x="94148" y="62244"/>
                  </a:lnTo>
                  <a:lnTo>
                    <a:pt x="62249" y="94143"/>
                  </a:lnTo>
                  <a:lnTo>
                    <a:pt x="36136" y="131082"/>
                  </a:lnTo>
                  <a:lnTo>
                    <a:pt x="16559" y="172314"/>
                  </a:lnTo>
                  <a:lnTo>
                    <a:pt x="4264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4" y="1370912"/>
                  </a:lnTo>
                  <a:lnTo>
                    <a:pt x="16559" y="1415688"/>
                  </a:lnTo>
                  <a:lnTo>
                    <a:pt x="36136" y="1456919"/>
                  </a:lnTo>
                  <a:lnTo>
                    <a:pt x="62249" y="1493859"/>
                  </a:lnTo>
                  <a:lnTo>
                    <a:pt x="94148" y="1525758"/>
                  </a:lnTo>
                  <a:lnTo>
                    <a:pt x="131088" y="1551871"/>
                  </a:lnTo>
                  <a:lnTo>
                    <a:pt x="172319" y="1571448"/>
                  </a:lnTo>
                  <a:lnTo>
                    <a:pt x="217095" y="1583743"/>
                  </a:lnTo>
                  <a:lnTo>
                    <a:pt x="264667" y="1588008"/>
                  </a:lnTo>
                  <a:lnTo>
                    <a:pt x="2004568" y="1588008"/>
                  </a:lnTo>
                  <a:lnTo>
                    <a:pt x="2052143" y="1583743"/>
                  </a:lnTo>
                  <a:lnTo>
                    <a:pt x="2096921" y="1571448"/>
                  </a:lnTo>
                  <a:lnTo>
                    <a:pt x="2138153" y="1551871"/>
                  </a:lnTo>
                  <a:lnTo>
                    <a:pt x="2175092" y="1525758"/>
                  </a:lnTo>
                  <a:lnTo>
                    <a:pt x="2206991" y="1493859"/>
                  </a:lnTo>
                  <a:lnTo>
                    <a:pt x="2233102" y="1456919"/>
                  </a:lnTo>
                  <a:lnTo>
                    <a:pt x="2252678" y="1415688"/>
                  </a:lnTo>
                  <a:lnTo>
                    <a:pt x="2264972" y="1370912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35736" y="4514088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4" y="217092"/>
                  </a:lnTo>
                  <a:lnTo>
                    <a:pt x="16559" y="172314"/>
                  </a:lnTo>
                  <a:lnTo>
                    <a:pt x="36136" y="131082"/>
                  </a:lnTo>
                  <a:lnTo>
                    <a:pt x="62249" y="94143"/>
                  </a:lnTo>
                  <a:lnTo>
                    <a:pt x="94148" y="62244"/>
                  </a:lnTo>
                  <a:lnTo>
                    <a:pt x="131088" y="36133"/>
                  </a:lnTo>
                  <a:lnTo>
                    <a:pt x="172319" y="16557"/>
                  </a:lnTo>
                  <a:lnTo>
                    <a:pt x="217095" y="4263"/>
                  </a:lnTo>
                  <a:lnTo>
                    <a:pt x="264667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2"/>
                  </a:lnTo>
                  <a:lnTo>
                    <a:pt x="2252678" y="1415688"/>
                  </a:lnTo>
                  <a:lnTo>
                    <a:pt x="2233102" y="1456919"/>
                  </a:lnTo>
                  <a:lnTo>
                    <a:pt x="2206991" y="1493859"/>
                  </a:lnTo>
                  <a:lnTo>
                    <a:pt x="2175092" y="1525758"/>
                  </a:lnTo>
                  <a:lnTo>
                    <a:pt x="2138153" y="1551871"/>
                  </a:lnTo>
                  <a:lnTo>
                    <a:pt x="2096921" y="1571448"/>
                  </a:lnTo>
                  <a:lnTo>
                    <a:pt x="2052143" y="1583743"/>
                  </a:lnTo>
                  <a:lnTo>
                    <a:pt x="2004568" y="1588008"/>
                  </a:lnTo>
                  <a:lnTo>
                    <a:pt x="264667" y="1588008"/>
                  </a:lnTo>
                  <a:lnTo>
                    <a:pt x="217095" y="1583743"/>
                  </a:lnTo>
                  <a:lnTo>
                    <a:pt x="172319" y="1571448"/>
                  </a:lnTo>
                  <a:lnTo>
                    <a:pt x="131088" y="1551871"/>
                  </a:lnTo>
                  <a:lnTo>
                    <a:pt x="94148" y="1525758"/>
                  </a:lnTo>
                  <a:lnTo>
                    <a:pt x="62249" y="1493859"/>
                  </a:lnTo>
                  <a:lnTo>
                    <a:pt x="36136" y="1456919"/>
                  </a:lnTo>
                  <a:lnTo>
                    <a:pt x="16559" y="1415688"/>
                  </a:lnTo>
                  <a:lnTo>
                    <a:pt x="4264" y="1370912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5555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08603" y="4514088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8" y="0"/>
                  </a:lnTo>
                  <a:lnTo>
                    <a:pt x="217092" y="4263"/>
                  </a:lnTo>
                  <a:lnTo>
                    <a:pt x="172314" y="16557"/>
                  </a:lnTo>
                  <a:lnTo>
                    <a:pt x="131082" y="36133"/>
                  </a:lnTo>
                  <a:lnTo>
                    <a:pt x="94143" y="62244"/>
                  </a:lnTo>
                  <a:lnTo>
                    <a:pt x="62244" y="94143"/>
                  </a:lnTo>
                  <a:lnTo>
                    <a:pt x="36133" y="131082"/>
                  </a:lnTo>
                  <a:lnTo>
                    <a:pt x="16557" y="172314"/>
                  </a:lnTo>
                  <a:lnTo>
                    <a:pt x="4263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3" y="1370912"/>
                  </a:lnTo>
                  <a:lnTo>
                    <a:pt x="16557" y="1415688"/>
                  </a:lnTo>
                  <a:lnTo>
                    <a:pt x="36133" y="1456919"/>
                  </a:lnTo>
                  <a:lnTo>
                    <a:pt x="62244" y="1493859"/>
                  </a:lnTo>
                  <a:lnTo>
                    <a:pt x="94143" y="1525758"/>
                  </a:lnTo>
                  <a:lnTo>
                    <a:pt x="131082" y="1551871"/>
                  </a:lnTo>
                  <a:lnTo>
                    <a:pt x="172314" y="1571448"/>
                  </a:lnTo>
                  <a:lnTo>
                    <a:pt x="217092" y="1583743"/>
                  </a:lnTo>
                  <a:lnTo>
                    <a:pt x="264668" y="1588008"/>
                  </a:lnTo>
                  <a:lnTo>
                    <a:pt x="2004568" y="1588008"/>
                  </a:lnTo>
                  <a:lnTo>
                    <a:pt x="2052143" y="1583743"/>
                  </a:lnTo>
                  <a:lnTo>
                    <a:pt x="2096921" y="1571448"/>
                  </a:lnTo>
                  <a:lnTo>
                    <a:pt x="2138153" y="1551871"/>
                  </a:lnTo>
                  <a:lnTo>
                    <a:pt x="2175092" y="1525758"/>
                  </a:lnTo>
                  <a:lnTo>
                    <a:pt x="2206991" y="1493859"/>
                  </a:lnTo>
                  <a:lnTo>
                    <a:pt x="2233102" y="1456919"/>
                  </a:lnTo>
                  <a:lnTo>
                    <a:pt x="2252678" y="1415688"/>
                  </a:lnTo>
                  <a:lnTo>
                    <a:pt x="2264972" y="1370912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308603" y="4514088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3" y="217092"/>
                  </a:lnTo>
                  <a:lnTo>
                    <a:pt x="16557" y="172314"/>
                  </a:lnTo>
                  <a:lnTo>
                    <a:pt x="36133" y="131082"/>
                  </a:lnTo>
                  <a:lnTo>
                    <a:pt x="62244" y="94143"/>
                  </a:lnTo>
                  <a:lnTo>
                    <a:pt x="94143" y="62244"/>
                  </a:lnTo>
                  <a:lnTo>
                    <a:pt x="131082" y="36133"/>
                  </a:lnTo>
                  <a:lnTo>
                    <a:pt x="172314" y="16557"/>
                  </a:lnTo>
                  <a:lnTo>
                    <a:pt x="217092" y="4263"/>
                  </a:lnTo>
                  <a:lnTo>
                    <a:pt x="264668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2"/>
                  </a:lnTo>
                  <a:lnTo>
                    <a:pt x="2252678" y="1415688"/>
                  </a:lnTo>
                  <a:lnTo>
                    <a:pt x="2233102" y="1456919"/>
                  </a:lnTo>
                  <a:lnTo>
                    <a:pt x="2206991" y="1493859"/>
                  </a:lnTo>
                  <a:lnTo>
                    <a:pt x="2175092" y="1525758"/>
                  </a:lnTo>
                  <a:lnTo>
                    <a:pt x="2138153" y="1551871"/>
                  </a:lnTo>
                  <a:lnTo>
                    <a:pt x="2096921" y="1571448"/>
                  </a:lnTo>
                  <a:lnTo>
                    <a:pt x="2052143" y="1583743"/>
                  </a:lnTo>
                  <a:lnTo>
                    <a:pt x="2004568" y="1588008"/>
                  </a:lnTo>
                  <a:lnTo>
                    <a:pt x="264668" y="1588008"/>
                  </a:lnTo>
                  <a:lnTo>
                    <a:pt x="217092" y="1583743"/>
                  </a:lnTo>
                  <a:lnTo>
                    <a:pt x="172314" y="1571448"/>
                  </a:lnTo>
                  <a:lnTo>
                    <a:pt x="131082" y="1551871"/>
                  </a:lnTo>
                  <a:lnTo>
                    <a:pt x="94143" y="1525758"/>
                  </a:lnTo>
                  <a:lnTo>
                    <a:pt x="62244" y="1493859"/>
                  </a:lnTo>
                  <a:lnTo>
                    <a:pt x="36133" y="1456919"/>
                  </a:lnTo>
                  <a:lnTo>
                    <a:pt x="16557" y="1415688"/>
                  </a:lnTo>
                  <a:lnTo>
                    <a:pt x="4263" y="1370912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060436" y="2836164"/>
              <a:ext cx="3446145" cy="944880"/>
            </a:xfrm>
            <a:custGeom>
              <a:avLst/>
              <a:gdLst/>
              <a:ahLst/>
              <a:cxnLst/>
              <a:rect l="l" t="t" r="r" b="b"/>
              <a:pathLst>
                <a:path w="3446145" h="944879">
                  <a:moveTo>
                    <a:pt x="3288284" y="0"/>
                  </a:moveTo>
                  <a:lnTo>
                    <a:pt x="157480" y="0"/>
                  </a:lnTo>
                  <a:lnTo>
                    <a:pt x="107696" y="8026"/>
                  </a:lnTo>
                  <a:lnTo>
                    <a:pt x="64465" y="30378"/>
                  </a:lnTo>
                  <a:lnTo>
                    <a:pt x="30378" y="64465"/>
                  </a:lnTo>
                  <a:lnTo>
                    <a:pt x="8026" y="107696"/>
                  </a:lnTo>
                  <a:lnTo>
                    <a:pt x="0" y="157480"/>
                  </a:lnTo>
                  <a:lnTo>
                    <a:pt x="0" y="787400"/>
                  </a:lnTo>
                  <a:lnTo>
                    <a:pt x="8026" y="837184"/>
                  </a:lnTo>
                  <a:lnTo>
                    <a:pt x="30378" y="880414"/>
                  </a:lnTo>
                  <a:lnTo>
                    <a:pt x="64465" y="914501"/>
                  </a:lnTo>
                  <a:lnTo>
                    <a:pt x="107696" y="936853"/>
                  </a:lnTo>
                  <a:lnTo>
                    <a:pt x="157480" y="944880"/>
                  </a:lnTo>
                  <a:lnTo>
                    <a:pt x="3288284" y="944880"/>
                  </a:lnTo>
                  <a:lnTo>
                    <a:pt x="3338068" y="936853"/>
                  </a:lnTo>
                  <a:lnTo>
                    <a:pt x="3381298" y="914501"/>
                  </a:lnTo>
                  <a:lnTo>
                    <a:pt x="3415385" y="880414"/>
                  </a:lnTo>
                  <a:lnTo>
                    <a:pt x="3437737" y="837183"/>
                  </a:lnTo>
                  <a:lnTo>
                    <a:pt x="3445764" y="787400"/>
                  </a:lnTo>
                  <a:lnTo>
                    <a:pt x="3445764" y="157480"/>
                  </a:lnTo>
                  <a:lnTo>
                    <a:pt x="3437737" y="107696"/>
                  </a:lnTo>
                  <a:lnTo>
                    <a:pt x="3415385" y="64465"/>
                  </a:lnTo>
                  <a:lnTo>
                    <a:pt x="3381298" y="30378"/>
                  </a:lnTo>
                  <a:lnTo>
                    <a:pt x="3338068" y="8026"/>
                  </a:lnTo>
                  <a:lnTo>
                    <a:pt x="32882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060436" y="2836164"/>
              <a:ext cx="3446145" cy="944880"/>
            </a:xfrm>
            <a:custGeom>
              <a:avLst/>
              <a:gdLst/>
              <a:ahLst/>
              <a:cxnLst/>
              <a:rect l="l" t="t" r="r" b="b"/>
              <a:pathLst>
                <a:path w="3446145" h="944879">
                  <a:moveTo>
                    <a:pt x="0" y="157480"/>
                  </a:moveTo>
                  <a:lnTo>
                    <a:pt x="8026" y="107696"/>
                  </a:lnTo>
                  <a:lnTo>
                    <a:pt x="30378" y="64465"/>
                  </a:lnTo>
                  <a:lnTo>
                    <a:pt x="64465" y="30378"/>
                  </a:lnTo>
                  <a:lnTo>
                    <a:pt x="107696" y="8026"/>
                  </a:lnTo>
                  <a:lnTo>
                    <a:pt x="157480" y="0"/>
                  </a:lnTo>
                  <a:lnTo>
                    <a:pt x="3288284" y="0"/>
                  </a:lnTo>
                  <a:lnTo>
                    <a:pt x="3338068" y="8026"/>
                  </a:lnTo>
                  <a:lnTo>
                    <a:pt x="3381298" y="30378"/>
                  </a:lnTo>
                  <a:lnTo>
                    <a:pt x="3415385" y="64465"/>
                  </a:lnTo>
                  <a:lnTo>
                    <a:pt x="3437737" y="107696"/>
                  </a:lnTo>
                  <a:lnTo>
                    <a:pt x="3445764" y="157480"/>
                  </a:lnTo>
                  <a:lnTo>
                    <a:pt x="3445764" y="787400"/>
                  </a:lnTo>
                  <a:lnTo>
                    <a:pt x="3437737" y="837183"/>
                  </a:lnTo>
                  <a:lnTo>
                    <a:pt x="3415385" y="880414"/>
                  </a:lnTo>
                  <a:lnTo>
                    <a:pt x="3381298" y="914501"/>
                  </a:lnTo>
                  <a:lnTo>
                    <a:pt x="3338068" y="936853"/>
                  </a:lnTo>
                  <a:lnTo>
                    <a:pt x="3288284" y="944880"/>
                  </a:lnTo>
                  <a:lnTo>
                    <a:pt x="157480" y="944880"/>
                  </a:lnTo>
                  <a:lnTo>
                    <a:pt x="107696" y="936853"/>
                  </a:lnTo>
                  <a:lnTo>
                    <a:pt x="64465" y="914501"/>
                  </a:lnTo>
                  <a:lnTo>
                    <a:pt x="30378" y="880414"/>
                  </a:lnTo>
                  <a:lnTo>
                    <a:pt x="8026" y="837184"/>
                  </a:lnTo>
                  <a:lnTo>
                    <a:pt x="0" y="787400"/>
                  </a:lnTo>
                  <a:lnTo>
                    <a:pt x="0" y="157480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8140700" y="2137917"/>
            <a:ext cx="640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u="sng" spc="-6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50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86673" y="2795777"/>
            <a:ext cx="31959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Considérons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problème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consiste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calculer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spc="-10" dirty="0">
                <a:latin typeface="Calibri"/>
                <a:cs typeface="Calibri"/>
              </a:rPr>
              <a:t>factorielle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entier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positif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nul.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86673" y="3537966"/>
            <a:ext cx="3084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latin typeface="Calibri"/>
                <a:cs typeface="Calibri"/>
              </a:rPr>
              <a:t>On</a:t>
            </a:r>
            <a:r>
              <a:rPr sz="1200" b="1" i="1" spc="-30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peut</a:t>
            </a:r>
            <a:r>
              <a:rPr sz="1200" b="1" i="1" spc="-40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formuler</a:t>
            </a:r>
            <a:r>
              <a:rPr sz="1200" b="1" i="1" spc="-20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le</a:t>
            </a:r>
            <a:r>
              <a:rPr sz="1200" b="1" i="1" spc="-3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problème</a:t>
            </a:r>
            <a:r>
              <a:rPr sz="1200" b="1" i="1" spc="-20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de</a:t>
            </a:r>
            <a:r>
              <a:rPr sz="1200" b="1" i="1" spc="-3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cette</a:t>
            </a:r>
            <a:r>
              <a:rPr sz="1200" b="1" i="1" spc="-30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manière</a:t>
            </a:r>
            <a:r>
              <a:rPr sz="1200" b="1" i="1" spc="-20" dirty="0">
                <a:latin typeface="Calibri"/>
                <a:cs typeface="Calibri"/>
              </a:rPr>
              <a:t> </a:t>
            </a:r>
            <a:r>
              <a:rPr sz="1200" b="1" i="1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054340" y="4219955"/>
            <a:ext cx="3458210" cy="955675"/>
            <a:chOff x="8054340" y="4219955"/>
            <a:chExt cx="3458210" cy="955675"/>
          </a:xfrm>
        </p:grpSpPr>
        <p:sp>
          <p:nvSpPr>
            <p:cNvPr id="24" name="object 24"/>
            <p:cNvSpPr/>
            <p:nvPr/>
          </p:nvSpPr>
          <p:spPr>
            <a:xfrm>
              <a:off x="8060436" y="4226051"/>
              <a:ext cx="3446145" cy="943610"/>
            </a:xfrm>
            <a:custGeom>
              <a:avLst/>
              <a:gdLst/>
              <a:ahLst/>
              <a:cxnLst/>
              <a:rect l="l" t="t" r="r" b="b"/>
              <a:pathLst>
                <a:path w="3446145" h="943610">
                  <a:moveTo>
                    <a:pt x="3288538" y="0"/>
                  </a:moveTo>
                  <a:lnTo>
                    <a:pt x="157225" y="0"/>
                  </a:lnTo>
                  <a:lnTo>
                    <a:pt x="107517" y="8012"/>
                  </a:lnTo>
                  <a:lnTo>
                    <a:pt x="64355" y="30325"/>
                  </a:lnTo>
                  <a:lnTo>
                    <a:pt x="30325" y="64355"/>
                  </a:lnTo>
                  <a:lnTo>
                    <a:pt x="8012" y="107517"/>
                  </a:lnTo>
                  <a:lnTo>
                    <a:pt x="0" y="157225"/>
                  </a:lnTo>
                  <a:lnTo>
                    <a:pt x="0" y="786130"/>
                  </a:lnTo>
                  <a:lnTo>
                    <a:pt x="8012" y="835838"/>
                  </a:lnTo>
                  <a:lnTo>
                    <a:pt x="30325" y="879000"/>
                  </a:lnTo>
                  <a:lnTo>
                    <a:pt x="64355" y="913030"/>
                  </a:lnTo>
                  <a:lnTo>
                    <a:pt x="107517" y="935343"/>
                  </a:lnTo>
                  <a:lnTo>
                    <a:pt x="157225" y="943356"/>
                  </a:lnTo>
                  <a:lnTo>
                    <a:pt x="3288538" y="943356"/>
                  </a:lnTo>
                  <a:lnTo>
                    <a:pt x="3338246" y="935343"/>
                  </a:lnTo>
                  <a:lnTo>
                    <a:pt x="3381408" y="913030"/>
                  </a:lnTo>
                  <a:lnTo>
                    <a:pt x="3415438" y="879000"/>
                  </a:lnTo>
                  <a:lnTo>
                    <a:pt x="3437751" y="835838"/>
                  </a:lnTo>
                  <a:lnTo>
                    <a:pt x="3445764" y="786130"/>
                  </a:lnTo>
                  <a:lnTo>
                    <a:pt x="3445764" y="157225"/>
                  </a:lnTo>
                  <a:lnTo>
                    <a:pt x="3437751" y="107517"/>
                  </a:lnTo>
                  <a:lnTo>
                    <a:pt x="3415438" y="64355"/>
                  </a:lnTo>
                  <a:lnTo>
                    <a:pt x="3381408" y="30325"/>
                  </a:lnTo>
                  <a:lnTo>
                    <a:pt x="3338246" y="8012"/>
                  </a:lnTo>
                  <a:lnTo>
                    <a:pt x="32885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060436" y="4226051"/>
              <a:ext cx="3446145" cy="943610"/>
            </a:xfrm>
            <a:custGeom>
              <a:avLst/>
              <a:gdLst/>
              <a:ahLst/>
              <a:cxnLst/>
              <a:rect l="l" t="t" r="r" b="b"/>
              <a:pathLst>
                <a:path w="3446145" h="943610">
                  <a:moveTo>
                    <a:pt x="0" y="157225"/>
                  </a:moveTo>
                  <a:lnTo>
                    <a:pt x="8012" y="107517"/>
                  </a:lnTo>
                  <a:lnTo>
                    <a:pt x="30325" y="64355"/>
                  </a:lnTo>
                  <a:lnTo>
                    <a:pt x="64355" y="30325"/>
                  </a:lnTo>
                  <a:lnTo>
                    <a:pt x="107517" y="8012"/>
                  </a:lnTo>
                  <a:lnTo>
                    <a:pt x="157225" y="0"/>
                  </a:lnTo>
                  <a:lnTo>
                    <a:pt x="3288538" y="0"/>
                  </a:lnTo>
                  <a:lnTo>
                    <a:pt x="3338246" y="8012"/>
                  </a:lnTo>
                  <a:lnTo>
                    <a:pt x="3381408" y="30325"/>
                  </a:lnTo>
                  <a:lnTo>
                    <a:pt x="3415438" y="64355"/>
                  </a:lnTo>
                  <a:lnTo>
                    <a:pt x="3437751" y="107517"/>
                  </a:lnTo>
                  <a:lnTo>
                    <a:pt x="3445764" y="157225"/>
                  </a:lnTo>
                  <a:lnTo>
                    <a:pt x="3445764" y="786130"/>
                  </a:lnTo>
                  <a:lnTo>
                    <a:pt x="3437751" y="835838"/>
                  </a:lnTo>
                  <a:lnTo>
                    <a:pt x="3415438" y="879000"/>
                  </a:lnTo>
                  <a:lnTo>
                    <a:pt x="3381408" y="913030"/>
                  </a:lnTo>
                  <a:lnTo>
                    <a:pt x="3338246" y="935343"/>
                  </a:lnTo>
                  <a:lnTo>
                    <a:pt x="3288538" y="943356"/>
                  </a:lnTo>
                  <a:lnTo>
                    <a:pt x="157225" y="943356"/>
                  </a:lnTo>
                  <a:lnTo>
                    <a:pt x="107517" y="935343"/>
                  </a:lnTo>
                  <a:lnTo>
                    <a:pt x="64355" y="913030"/>
                  </a:lnTo>
                  <a:lnTo>
                    <a:pt x="30325" y="879000"/>
                  </a:lnTo>
                  <a:lnTo>
                    <a:pt x="8012" y="835838"/>
                  </a:lnTo>
                  <a:lnTo>
                    <a:pt x="0" y="786130"/>
                  </a:lnTo>
                  <a:lnTo>
                    <a:pt x="0" y="157225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8186673" y="4311142"/>
            <a:ext cx="21374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Si N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&gt; 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  <a:p>
            <a:pPr marL="220979">
              <a:lnSpc>
                <a:spcPct val="100000"/>
              </a:lnSpc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Factorielle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 (N)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=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N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*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Factorielle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N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= </a:t>
            </a:r>
            <a:r>
              <a:rPr sz="1200" spc="-60" dirty="0">
                <a:solidFill>
                  <a:srgbClr val="555555"/>
                </a:solidFill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  <a:p>
            <a:pPr marL="220979">
              <a:lnSpc>
                <a:spcPct val="100000"/>
              </a:lnSpc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Factorielle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(N) =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555555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494536" y="5038344"/>
            <a:ext cx="1151255" cy="584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05"/>
              </a:lnSpc>
            </a:pP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Traitement</a:t>
            </a:r>
            <a:endParaRPr sz="20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itératif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53688" y="5038344"/>
            <a:ext cx="1181100" cy="584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05"/>
              </a:lnSpc>
            </a:pPr>
            <a:r>
              <a:rPr sz="2000" b="1" spc="-10" dirty="0">
                <a:solidFill>
                  <a:srgbClr val="FF912B"/>
                </a:solidFill>
                <a:latin typeface="Calibri"/>
                <a:cs typeface="Calibri"/>
              </a:rPr>
              <a:t>Traitement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b="1" spc="-10" dirty="0">
                <a:solidFill>
                  <a:srgbClr val="FF912B"/>
                </a:solidFill>
                <a:latin typeface="Calibri"/>
                <a:cs typeface="Calibri"/>
              </a:rPr>
              <a:t>récursif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3350" cy="6858000"/>
            <a:chOff x="3047" y="0"/>
            <a:chExt cx="64833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3078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41101" y="6183117"/>
            <a:ext cx="394217" cy="39421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001636" y="1090422"/>
            <a:ext cx="418719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2047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2 </a:t>
            </a:r>
            <a:r>
              <a:rPr sz="2800" dirty="0">
                <a:latin typeface="Calibri"/>
                <a:cs typeface="Calibri"/>
              </a:rPr>
              <a:t>IDENTIFIER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LES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APPROCHES </a:t>
            </a:r>
            <a:r>
              <a:rPr sz="2800" spc="-75" dirty="0">
                <a:latin typeface="Calibri"/>
                <a:cs typeface="Calibri"/>
              </a:rPr>
              <a:t>D’ANALYSE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D’UN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PROBLÈME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93432" y="2648203"/>
            <a:ext cx="3992245" cy="190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4590" marR="5080" indent="-73914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que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vous</a:t>
            </a:r>
            <a:r>
              <a:rPr sz="24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allez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912B"/>
                </a:solidFill>
                <a:latin typeface="Calibri"/>
                <a:cs typeface="Calibri"/>
              </a:rPr>
              <a:t>apprendre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dans</a:t>
            </a:r>
            <a:r>
              <a:rPr sz="24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912B"/>
                </a:solidFill>
                <a:latin typeface="Calibri"/>
                <a:cs typeface="Calibri"/>
              </a:rPr>
              <a:t>chapitre:</a:t>
            </a:r>
            <a:endParaRPr sz="2400">
              <a:latin typeface="Calibri"/>
              <a:cs typeface="Calibri"/>
            </a:endParaRPr>
          </a:p>
          <a:p>
            <a:pPr marL="355600" marR="151130" indent="-342900">
              <a:lnSpc>
                <a:spcPct val="100000"/>
              </a:lnSpc>
              <a:spcBef>
                <a:spcPts val="1245"/>
              </a:spcBef>
              <a:buFont typeface="Tahoma"/>
              <a:buChar char="•"/>
              <a:tabLst>
                <a:tab pos="355600" algn="l"/>
              </a:tabLst>
            </a:pP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Différencier</a:t>
            </a:r>
            <a:r>
              <a:rPr sz="18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8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555555"/>
                </a:solidFill>
                <a:latin typeface="Calibri"/>
                <a:cs typeface="Calibri"/>
              </a:rPr>
              <a:t>différentes</a:t>
            </a:r>
            <a:r>
              <a:rPr sz="18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approches </a:t>
            </a:r>
            <a:r>
              <a:rPr sz="1800" spc="-20" dirty="0">
                <a:solidFill>
                  <a:srgbClr val="555555"/>
                </a:solidFill>
                <a:latin typeface="Calibri"/>
                <a:cs typeface="Calibri"/>
              </a:rPr>
              <a:t>d’analyse</a:t>
            </a:r>
            <a:r>
              <a:rPr sz="18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sz="18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problème</a:t>
            </a:r>
            <a:endParaRPr sz="18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310"/>
              </a:spcBef>
              <a:buFont typeface="Tahoma"/>
              <a:buChar char="•"/>
              <a:tabLst>
                <a:tab pos="354965" algn="l"/>
              </a:tabLst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maitriser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61806" y="6200343"/>
            <a:ext cx="965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C3051"/>
                </a:solidFill>
                <a:latin typeface="Arial"/>
                <a:cs typeface="Arial"/>
              </a:rPr>
              <a:t>3 </a:t>
            </a:r>
            <a:r>
              <a:rPr sz="1800" b="1" spc="-10" dirty="0">
                <a:solidFill>
                  <a:srgbClr val="1C3051"/>
                </a:solidFill>
                <a:latin typeface="Arial"/>
                <a:cs typeface="Arial"/>
              </a:rPr>
              <a:t>heures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01636" y="1090422"/>
            <a:ext cx="418719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2047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2 </a:t>
            </a:r>
            <a:r>
              <a:rPr sz="2800" dirty="0">
                <a:latin typeface="Calibri"/>
                <a:cs typeface="Calibri"/>
              </a:rPr>
              <a:t>IDENTIFIER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LES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APPROCHES </a:t>
            </a:r>
            <a:r>
              <a:rPr sz="2800" spc="-75" dirty="0">
                <a:latin typeface="Calibri"/>
                <a:cs typeface="Calibri"/>
              </a:rPr>
              <a:t>D’ANALYSE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D’UN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PROBLÈME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2718307"/>
            <a:ext cx="2716530" cy="9283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4955" indent="-262255">
              <a:lnSpc>
                <a:spcPct val="100000"/>
              </a:lnSpc>
              <a:spcBef>
                <a:spcPts val="105"/>
              </a:spcBef>
              <a:buAutoNum type="arabicPlain"/>
              <a:tabLst>
                <a:tab pos="274955" algn="l"/>
              </a:tabLst>
            </a:pP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Approche</a:t>
            </a:r>
            <a:r>
              <a:rPr sz="2000" b="1" spc="-75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7800"/>
                </a:solidFill>
                <a:latin typeface="Calibri"/>
                <a:cs typeface="Calibri"/>
              </a:rPr>
              <a:t>descendante</a:t>
            </a:r>
            <a:endParaRPr sz="2000">
              <a:latin typeface="Calibri"/>
              <a:cs typeface="Calibri"/>
            </a:endParaRPr>
          </a:p>
          <a:p>
            <a:pPr marL="274955" indent="-262255">
              <a:lnSpc>
                <a:spcPct val="100000"/>
              </a:lnSpc>
              <a:spcBef>
                <a:spcPts val="2300"/>
              </a:spcBef>
              <a:buAutoNum type="arabicPlain"/>
              <a:tabLst>
                <a:tab pos="274955" algn="l"/>
              </a:tabLst>
            </a:pP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Approche</a:t>
            </a:r>
            <a:r>
              <a:rPr sz="2000" spc="-8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ascendante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6420" rIns="0" bIns="0" rtlCol="0">
            <a:spAutoFit/>
          </a:bodyPr>
          <a:lstStyle/>
          <a:p>
            <a:pPr marL="85725" marR="5080">
              <a:lnSpc>
                <a:spcPct val="100000"/>
              </a:lnSpc>
              <a:spcBef>
                <a:spcPts val="100"/>
              </a:spcBef>
            </a:pPr>
            <a:r>
              <a:rPr sz="2000" dirty="0"/>
              <a:t>02-</a:t>
            </a:r>
            <a:r>
              <a:rPr sz="2000" spc="-55" dirty="0"/>
              <a:t> </a:t>
            </a:r>
            <a:r>
              <a:rPr sz="2000" dirty="0"/>
              <a:t>IDENTIFIER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95" dirty="0"/>
              <a:t> </a:t>
            </a:r>
            <a:r>
              <a:rPr sz="2000" spc="-10" dirty="0"/>
              <a:t>APPROCHES </a:t>
            </a:r>
            <a:r>
              <a:rPr sz="2000" spc="-30" dirty="0"/>
              <a:t>D’ANALYSE</a:t>
            </a:r>
            <a:r>
              <a:rPr sz="2000" spc="-65" dirty="0"/>
              <a:t> </a:t>
            </a:r>
            <a:r>
              <a:rPr sz="2000" dirty="0"/>
              <a:t>D’UN</a:t>
            </a:r>
            <a:r>
              <a:rPr sz="2000" spc="-60" dirty="0"/>
              <a:t> </a:t>
            </a:r>
            <a:r>
              <a:rPr sz="2000" spc="-10" dirty="0"/>
              <a:t>PROBLÈME</a:t>
            </a:r>
            <a:endParaRPr sz="2000"/>
          </a:p>
          <a:p>
            <a:pPr marL="85725">
              <a:lnSpc>
                <a:spcPts val="1645"/>
              </a:lnSpc>
            </a:pPr>
            <a:r>
              <a:rPr sz="1400" spc="-10" dirty="0">
                <a:latin typeface="Calibri"/>
                <a:cs typeface="Calibri"/>
              </a:rPr>
              <a:t>Approche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descendante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4475" y="1682876"/>
            <a:ext cx="17240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912B"/>
                </a:solidFill>
                <a:latin typeface="Calibri"/>
                <a:cs typeface="Calibri"/>
              </a:rPr>
              <a:t>Approche</a:t>
            </a:r>
            <a:r>
              <a:rPr sz="1400" b="1" spc="-7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912B"/>
                </a:solidFill>
                <a:latin typeface="Calibri"/>
                <a:cs typeface="Calibri"/>
              </a:rPr>
              <a:t>descendante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85845" y="2082165"/>
            <a:ext cx="2489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86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4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problème</a:t>
            </a:r>
            <a:r>
              <a:rPr sz="1200" spc="4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complexe</a:t>
            </a:r>
            <a:r>
              <a:rPr sz="1200" spc="43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4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plusieurs </a:t>
            </a:r>
            <a:r>
              <a:rPr sz="1200" dirty="0">
                <a:latin typeface="Calibri"/>
                <a:cs typeface="Calibri"/>
              </a:rPr>
              <a:t>petites</a:t>
            </a:r>
            <a:r>
              <a:rPr sz="1200" spc="12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(modules)</a:t>
            </a:r>
            <a:r>
              <a:rPr sz="1200" spc="13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12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organiser</a:t>
            </a:r>
            <a:r>
              <a:rPr sz="1200" spc="130" dirty="0">
                <a:latin typeface="Calibri"/>
                <a:cs typeface="Calibri"/>
              </a:rPr>
              <a:t>  </a:t>
            </a:r>
            <a:r>
              <a:rPr sz="1200" spc="-25" dirty="0">
                <a:latin typeface="Calibri"/>
                <a:cs typeface="Calibri"/>
              </a:rPr>
              <a:t>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4475" y="2082165"/>
            <a:ext cx="20243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L’approche</a:t>
            </a:r>
            <a:r>
              <a:rPr sz="1200" spc="2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descendante</a:t>
            </a:r>
            <a:r>
              <a:rPr sz="1200" spc="29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divise </a:t>
            </a:r>
            <a:r>
              <a:rPr sz="1200" dirty="0">
                <a:latin typeface="Calibri"/>
                <a:cs typeface="Calibri"/>
              </a:rPr>
              <a:t>parties</a:t>
            </a:r>
            <a:r>
              <a:rPr sz="1200" spc="13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14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simples</a:t>
            </a:r>
            <a:r>
              <a:rPr sz="1200" spc="14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135" dirty="0">
                <a:latin typeface="Calibri"/>
                <a:cs typeface="Calibri"/>
              </a:rPr>
              <a:t>  </a:t>
            </a:r>
            <a:r>
              <a:rPr sz="1200" spc="-20" dirty="0">
                <a:latin typeface="Calibri"/>
                <a:cs typeface="Calibri"/>
              </a:rPr>
              <a:t>plus </a:t>
            </a:r>
            <a:r>
              <a:rPr sz="1200" spc="-10" dirty="0">
                <a:latin typeface="Calibri"/>
                <a:cs typeface="Calibri"/>
              </a:rPr>
              <a:t>traitement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manière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efficace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4475" y="2814065"/>
            <a:ext cx="4559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Ces</a:t>
            </a:r>
            <a:r>
              <a:rPr sz="1200" spc="4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modules</a:t>
            </a:r>
            <a:r>
              <a:rPr sz="1200" spc="4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4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ensuite</a:t>
            </a:r>
            <a:r>
              <a:rPr sz="1200" spc="4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décomposés</a:t>
            </a:r>
            <a:r>
              <a:rPr sz="1200" spc="4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jusqu'à</a:t>
            </a:r>
            <a:r>
              <a:rPr sz="1200" spc="4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4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4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47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module </a:t>
            </a:r>
            <a:r>
              <a:rPr sz="1200" dirty="0">
                <a:latin typeface="Calibri"/>
                <a:cs typeface="Calibri"/>
              </a:rPr>
              <a:t>résultant</a:t>
            </a:r>
            <a:r>
              <a:rPr sz="1200" spc="3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constitue</a:t>
            </a:r>
            <a:r>
              <a:rPr sz="1200" spc="3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l’action</a:t>
            </a:r>
            <a:r>
              <a:rPr sz="1200" spc="3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primitive</a:t>
            </a:r>
            <a:r>
              <a:rPr sz="1200" spc="3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comprise</a:t>
            </a:r>
            <a:r>
              <a:rPr sz="1200" spc="3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3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3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3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35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être </a:t>
            </a:r>
            <a:r>
              <a:rPr sz="1200" spc="-10" dirty="0">
                <a:latin typeface="Calibri"/>
                <a:cs typeface="Calibri"/>
              </a:rPr>
              <a:t>décomposée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29386" y="2409189"/>
            <a:ext cx="10583545" cy="3713479"/>
            <a:chOff x="929386" y="2409189"/>
            <a:chExt cx="10583545" cy="3713479"/>
          </a:xfrm>
        </p:grpSpPr>
        <p:sp>
          <p:nvSpPr>
            <p:cNvPr id="8" name="object 8"/>
            <p:cNvSpPr/>
            <p:nvPr/>
          </p:nvSpPr>
          <p:spPr>
            <a:xfrm>
              <a:off x="2075688" y="3892295"/>
              <a:ext cx="568960" cy="568960"/>
            </a:xfrm>
            <a:custGeom>
              <a:avLst/>
              <a:gdLst/>
              <a:ahLst/>
              <a:cxnLst/>
              <a:rect l="l" t="t" r="r" b="b"/>
              <a:pathLst>
                <a:path w="568960" h="568960">
                  <a:moveTo>
                    <a:pt x="284225" y="0"/>
                  </a:moveTo>
                  <a:lnTo>
                    <a:pt x="238123" y="3720"/>
                  </a:lnTo>
                  <a:lnTo>
                    <a:pt x="194389" y="14490"/>
                  </a:lnTo>
                  <a:lnTo>
                    <a:pt x="153608" y="31725"/>
                  </a:lnTo>
                  <a:lnTo>
                    <a:pt x="116366" y="54839"/>
                  </a:lnTo>
                  <a:lnTo>
                    <a:pt x="83248" y="83248"/>
                  </a:lnTo>
                  <a:lnTo>
                    <a:pt x="54839" y="116366"/>
                  </a:lnTo>
                  <a:lnTo>
                    <a:pt x="31725" y="153608"/>
                  </a:lnTo>
                  <a:lnTo>
                    <a:pt x="14490" y="194389"/>
                  </a:lnTo>
                  <a:lnTo>
                    <a:pt x="3720" y="238123"/>
                  </a:lnTo>
                  <a:lnTo>
                    <a:pt x="0" y="284225"/>
                  </a:lnTo>
                  <a:lnTo>
                    <a:pt x="3720" y="330328"/>
                  </a:lnTo>
                  <a:lnTo>
                    <a:pt x="14490" y="374062"/>
                  </a:lnTo>
                  <a:lnTo>
                    <a:pt x="31725" y="414843"/>
                  </a:lnTo>
                  <a:lnTo>
                    <a:pt x="54839" y="452085"/>
                  </a:lnTo>
                  <a:lnTo>
                    <a:pt x="83248" y="485203"/>
                  </a:lnTo>
                  <a:lnTo>
                    <a:pt x="116366" y="513612"/>
                  </a:lnTo>
                  <a:lnTo>
                    <a:pt x="153608" y="536726"/>
                  </a:lnTo>
                  <a:lnTo>
                    <a:pt x="194389" y="553961"/>
                  </a:lnTo>
                  <a:lnTo>
                    <a:pt x="238123" y="564731"/>
                  </a:lnTo>
                  <a:lnTo>
                    <a:pt x="284225" y="568451"/>
                  </a:lnTo>
                  <a:lnTo>
                    <a:pt x="330328" y="564731"/>
                  </a:lnTo>
                  <a:lnTo>
                    <a:pt x="374062" y="553961"/>
                  </a:lnTo>
                  <a:lnTo>
                    <a:pt x="414843" y="536726"/>
                  </a:lnTo>
                  <a:lnTo>
                    <a:pt x="452085" y="513612"/>
                  </a:lnTo>
                  <a:lnTo>
                    <a:pt x="485203" y="485203"/>
                  </a:lnTo>
                  <a:lnTo>
                    <a:pt x="513612" y="452085"/>
                  </a:lnTo>
                  <a:lnTo>
                    <a:pt x="536726" y="414843"/>
                  </a:lnTo>
                  <a:lnTo>
                    <a:pt x="553961" y="374062"/>
                  </a:lnTo>
                  <a:lnTo>
                    <a:pt x="564731" y="330328"/>
                  </a:lnTo>
                  <a:lnTo>
                    <a:pt x="568451" y="284225"/>
                  </a:lnTo>
                  <a:lnTo>
                    <a:pt x="564731" y="238123"/>
                  </a:lnTo>
                  <a:lnTo>
                    <a:pt x="553961" y="194389"/>
                  </a:lnTo>
                  <a:lnTo>
                    <a:pt x="536726" y="153608"/>
                  </a:lnTo>
                  <a:lnTo>
                    <a:pt x="513612" y="116366"/>
                  </a:lnTo>
                  <a:lnTo>
                    <a:pt x="485203" y="83248"/>
                  </a:lnTo>
                  <a:lnTo>
                    <a:pt x="452085" y="54839"/>
                  </a:lnTo>
                  <a:lnTo>
                    <a:pt x="414843" y="31725"/>
                  </a:lnTo>
                  <a:lnTo>
                    <a:pt x="374062" y="14490"/>
                  </a:lnTo>
                  <a:lnTo>
                    <a:pt x="330328" y="3720"/>
                  </a:lnTo>
                  <a:lnTo>
                    <a:pt x="284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75688" y="3892295"/>
              <a:ext cx="568960" cy="568960"/>
            </a:xfrm>
            <a:custGeom>
              <a:avLst/>
              <a:gdLst/>
              <a:ahLst/>
              <a:cxnLst/>
              <a:rect l="l" t="t" r="r" b="b"/>
              <a:pathLst>
                <a:path w="568960" h="568960">
                  <a:moveTo>
                    <a:pt x="0" y="284225"/>
                  </a:moveTo>
                  <a:lnTo>
                    <a:pt x="3720" y="238123"/>
                  </a:lnTo>
                  <a:lnTo>
                    <a:pt x="14490" y="194389"/>
                  </a:lnTo>
                  <a:lnTo>
                    <a:pt x="31725" y="153608"/>
                  </a:lnTo>
                  <a:lnTo>
                    <a:pt x="54839" y="116366"/>
                  </a:lnTo>
                  <a:lnTo>
                    <a:pt x="83248" y="83248"/>
                  </a:lnTo>
                  <a:lnTo>
                    <a:pt x="116366" y="54839"/>
                  </a:lnTo>
                  <a:lnTo>
                    <a:pt x="153608" y="31725"/>
                  </a:lnTo>
                  <a:lnTo>
                    <a:pt x="194389" y="14490"/>
                  </a:lnTo>
                  <a:lnTo>
                    <a:pt x="238123" y="3720"/>
                  </a:lnTo>
                  <a:lnTo>
                    <a:pt x="284225" y="0"/>
                  </a:lnTo>
                  <a:lnTo>
                    <a:pt x="330328" y="3720"/>
                  </a:lnTo>
                  <a:lnTo>
                    <a:pt x="374062" y="14490"/>
                  </a:lnTo>
                  <a:lnTo>
                    <a:pt x="414843" y="31725"/>
                  </a:lnTo>
                  <a:lnTo>
                    <a:pt x="452085" y="54839"/>
                  </a:lnTo>
                  <a:lnTo>
                    <a:pt x="485203" y="83248"/>
                  </a:lnTo>
                  <a:lnTo>
                    <a:pt x="513612" y="116366"/>
                  </a:lnTo>
                  <a:lnTo>
                    <a:pt x="536726" y="153608"/>
                  </a:lnTo>
                  <a:lnTo>
                    <a:pt x="553961" y="194389"/>
                  </a:lnTo>
                  <a:lnTo>
                    <a:pt x="564731" y="238123"/>
                  </a:lnTo>
                  <a:lnTo>
                    <a:pt x="568451" y="284225"/>
                  </a:lnTo>
                  <a:lnTo>
                    <a:pt x="564731" y="330328"/>
                  </a:lnTo>
                  <a:lnTo>
                    <a:pt x="553961" y="374062"/>
                  </a:lnTo>
                  <a:lnTo>
                    <a:pt x="536726" y="414843"/>
                  </a:lnTo>
                  <a:lnTo>
                    <a:pt x="513612" y="452085"/>
                  </a:lnTo>
                  <a:lnTo>
                    <a:pt x="485203" y="485203"/>
                  </a:lnTo>
                  <a:lnTo>
                    <a:pt x="452085" y="513612"/>
                  </a:lnTo>
                  <a:lnTo>
                    <a:pt x="414843" y="536726"/>
                  </a:lnTo>
                  <a:lnTo>
                    <a:pt x="374062" y="553961"/>
                  </a:lnTo>
                  <a:lnTo>
                    <a:pt x="330328" y="564731"/>
                  </a:lnTo>
                  <a:lnTo>
                    <a:pt x="284225" y="568451"/>
                  </a:lnTo>
                  <a:lnTo>
                    <a:pt x="238123" y="564731"/>
                  </a:lnTo>
                  <a:lnTo>
                    <a:pt x="194389" y="553961"/>
                  </a:lnTo>
                  <a:lnTo>
                    <a:pt x="153608" y="536726"/>
                  </a:lnTo>
                  <a:lnTo>
                    <a:pt x="116366" y="513612"/>
                  </a:lnTo>
                  <a:lnTo>
                    <a:pt x="83248" y="485203"/>
                  </a:lnTo>
                  <a:lnTo>
                    <a:pt x="54839" y="452085"/>
                  </a:lnTo>
                  <a:lnTo>
                    <a:pt x="31725" y="414843"/>
                  </a:lnTo>
                  <a:lnTo>
                    <a:pt x="14490" y="374062"/>
                  </a:lnTo>
                  <a:lnTo>
                    <a:pt x="3720" y="330328"/>
                  </a:lnTo>
                  <a:lnTo>
                    <a:pt x="0" y="284225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38072" y="4713732"/>
              <a:ext cx="570230" cy="568960"/>
            </a:xfrm>
            <a:custGeom>
              <a:avLst/>
              <a:gdLst/>
              <a:ahLst/>
              <a:cxnLst/>
              <a:rect l="l" t="t" r="r" b="b"/>
              <a:pathLst>
                <a:path w="570230" h="568960">
                  <a:moveTo>
                    <a:pt x="284988" y="0"/>
                  </a:moveTo>
                  <a:lnTo>
                    <a:pt x="238771" y="3720"/>
                  </a:lnTo>
                  <a:lnTo>
                    <a:pt x="194925" y="14490"/>
                  </a:lnTo>
                  <a:lnTo>
                    <a:pt x="154037" y="31725"/>
                  </a:lnTo>
                  <a:lnTo>
                    <a:pt x="116695" y="54839"/>
                  </a:lnTo>
                  <a:lnTo>
                    <a:pt x="83486" y="83248"/>
                  </a:lnTo>
                  <a:lnTo>
                    <a:pt x="54998" y="116366"/>
                  </a:lnTo>
                  <a:lnTo>
                    <a:pt x="31817" y="153608"/>
                  </a:lnTo>
                  <a:lnTo>
                    <a:pt x="14532" y="194389"/>
                  </a:lnTo>
                  <a:lnTo>
                    <a:pt x="3731" y="238123"/>
                  </a:lnTo>
                  <a:lnTo>
                    <a:pt x="0" y="284226"/>
                  </a:lnTo>
                  <a:lnTo>
                    <a:pt x="3731" y="330328"/>
                  </a:lnTo>
                  <a:lnTo>
                    <a:pt x="14532" y="374062"/>
                  </a:lnTo>
                  <a:lnTo>
                    <a:pt x="31817" y="414843"/>
                  </a:lnTo>
                  <a:lnTo>
                    <a:pt x="54998" y="452085"/>
                  </a:lnTo>
                  <a:lnTo>
                    <a:pt x="83486" y="485203"/>
                  </a:lnTo>
                  <a:lnTo>
                    <a:pt x="116695" y="513612"/>
                  </a:lnTo>
                  <a:lnTo>
                    <a:pt x="154037" y="536726"/>
                  </a:lnTo>
                  <a:lnTo>
                    <a:pt x="194925" y="553961"/>
                  </a:lnTo>
                  <a:lnTo>
                    <a:pt x="238771" y="564731"/>
                  </a:lnTo>
                  <a:lnTo>
                    <a:pt x="284988" y="568452"/>
                  </a:lnTo>
                  <a:lnTo>
                    <a:pt x="331204" y="564731"/>
                  </a:lnTo>
                  <a:lnTo>
                    <a:pt x="375050" y="553961"/>
                  </a:lnTo>
                  <a:lnTo>
                    <a:pt x="415938" y="536726"/>
                  </a:lnTo>
                  <a:lnTo>
                    <a:pt x="453280" y="513612"/>
                  </a:lnTo>
                  <a:lnTo>
                    <a:pt x="486489" y="485203"/>
                  </a:lnTo>
                  <a:lnTo>
                    <a:pt x="514977" y="452085"/>
                  </a:lnTo>
                  <a:lnTo>
                    <a:pt x="538158" y="414843"/>
                  </a:lnTo>
                  <a:lnTo>
                    <a:pt x="555443" y="374062"/>
                  </a:lnTo>
                  <a:lnTo>
                    <a:pt x="566244" y="330328"/>
                  </a:lnTo>
                  <a:lnTo>
                    <a:pt x="569976" y="284226"/>
                  </a:lnTo>
                  <a:lnTo>
                    <a:pt x="566244" y="238123"/>
                  </a:lnTo>
                  <a:lnTo>
                    <a:pt x="555443" y="194389"/>
                  </a:lnTo>
                  <a:lnTo>
                    <a:pt x="538158" y="153608"/>
                  </a:lnTo>
                  <a:lnTo>
                    <a:pt x="514977" y="116366"/>
                  </a:lnTo>
                  <a:lnTo>
                    <a:pt x="486489" y="83248"/>
                  </a:lnTo>
                  <a:lnTo>
                    <a:pt x="453280" y="54839"/>
                  </a:lnTo>
                  <a:lnTo>
                    <a:pt x="415938" y="31725"/>
                  </a:lnTo>
                  <a:lnTo>
                    <a:pt x="375050" y="14490"/>
                  </a:lnTo>
                  <a:lnTo>
                    <a:pt x="331204" y="3720"/>
                  </a:lnTo>
                  <a:lnTo>
                    <a:pt x="284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38072" y="4713732"/>
              <a:ext cx="570230" cy="568960"/>
            </a:xfrm>
            <a:custGeom>
              <a:avLst/>
              <a:gdLst/>
              <a:ahLst/>
              <a:cxnLst/>
              <a:rect l="l" t="t" r="r" b="b"/>
              <a:pathLst>
                <a:path w="570230" h="568960">
                  <a:moveTo>
                    <a:pt x="0" y="284226"/>
                  </a:moveTo>
                  <a:lnTo>
                    <a:pt x="3731" y="238123"/>
                  </a:lnTo>
                  <a:lnTo>
                    <a:pt x="14532" y="194389"/>
                  </a:lnTo>
                  <a:lnTo>
                    <a:pt x="31817" y="153608"/>
                  </a:lnTo>
                  <a:lnTo>
                    <a:pt x="54998" y="116366"/>
                  </a:lnTo>
                  <a:lnTo>
                    <a:pt x="83486" y="83248"/>
                  </a:lnTo>
                  <a:lnTo>
                    <a:pt x="116695" y="54839"/>
                  </a:lnTo>
                  <a:lnTo>
                    <a:pt x="154037" y="31725"/>
                  </a:lnTo>
                  <a:lnTo>
                    <a:pt x="194925" y="14490"/>
                  </a:lnTo>
                  <a:lnTo>
                    <a:pt x="238771" y="3720"/>
                  </a:lnTo>
                  <a:lnTo>
                    <a:pt x="284988" y="0"/>
                  </a:lnTo>
                  <a:lnTo>
                    <a:pt x="331204" y="3720"/>
                  </a:lnTo>
                  <a:lnTo>
                    <a:pt x="375050" y="14490"/>
                  </a:lnTo>
                  <a:lnTo>
                    <a:pt x="415938" y="31725"/>
                  </a:lnTo>
                  <a:lnTo>
                    <a:pt x="453280" y="54839"/>
                  </a:lnTo>
                  <a:lnTo>
                    <a:pt x="486489" y="83248"/>
                  </a:lnTo>
                  <a:lnTo>
                    <a:pt x="514977" y="116366"/>
                  </a:lnTo>
                  <a:lnTo>
                    <a:pt x="538158" y="153608"/>
                  </a:lnTo>
                  <a:lnTo>
                    <a:pt x="555443" y="194389"/>
                  </a:lnTo>
                  <a:lnTo>
                    <a:pt x="566244" y="238123"/>
                  </a:lnTo>
                  <a:lnTo>
                    <a:pt x="569976" y="284226"/>
                  </a:lnTo>
                  <a:lnTo>
                    <a:pt x="566244" y="330328"/>
                  </a:lnTo>
                  <a:lnTo>
                    <a:pt x="555443" y="374062"/>
                  </a:lnTo>
                  <a:lnTo>
                    <a:pt x="538158" y="414843"/>
                  </a:lnTo>
                  <a:lnTo>
                    <a:pt x="514977" y="452085"/>
                  </a:lnTo>
                  <a:lnTo>
                    <a:pt x="486489" y="485203"/>
                  </a:lnTo>
                  <a:lnTo>
                    <a:pt x="453280" y="513612"/>
                  </a:lnTo>
                  <a:lnTo>
                    <a:pt x="415938" y="536726"/>
                  </a:lnTo>
                  <a:lnTo>
                    <a:pt x="375050" y="553961"/>
                  </a:lnTo>
                  <a:lnTo>
                    <a:pt x="331204" y="564731"/>
                  </a:lnTo>
                  <a:lnTo>
                    <a:pt x="284988" y="568452"/>
                  </a:lnTo>
                  <a:lnTo>
                    <a:pt x="238771" y="564731"/>
                  </a:lnTo>
                  <a:lnTo>
                    <a:pt x="194925" y="553961"/>
                  </a:lnTo>
                  <a:lnTo>
                    <a:pt x="154037" y="536726"/>
                  </a:lnTo>
                  <a:lnTo>
                    <a:pt x="116695" y="513612"/>
                  </a:lnTo>
                  <a:lnTo>
                    <a:pt x="83486" y="485203"/>
                  </a:lnTo>
                  <a:lnTo>
                    <a:pt x="54998" y="452085"/>
                  </a:lnTo>
                  <a:lnTo>
                    <a:pt x="31817" y="414843"/>
                  </a:lnTo>
                  <a:lnTo>
                    <a:pt x="14532" y="374062"/>
                  </a:lnTo>
                  <a:lnTo>
                    <a:pt x="3731" y="330328"/>
                  </a:lnTo>
                  <a:lnTo>
                    <a:pt x="0" y="284226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96212" y="5536691"/>
              <a:ext cx="568960" cy="568960"/>
            </a:xfrm>
            <a:custGeom>
              <a:avLst/>
              <a:gdLst/>
              <a:ahLst/>
              <a:cxnLst/>
              <a:rect l="l" t="t" r="r" b="b"/>
              <a:pathLst>
                <a:path w="568960" h="568960">
                  <a:moveTo>
                    <a:pt x="284225" y="0"/>
                  </a:moveTo>
                  <a:lnTo>
                    <a:pt x="238123" y="3720"/>
                  </a:lnTo>
                  <a:lnTo>
                    <a:pt x="194389" y="14490"/>
                  </a:lnTo>
                  <a:lnTo>
                    <a:pt x="153608" y="31725"/>
                  </a:lnTo>
                  <a:lnTo>
                    <a:pt x="116366" y="54839"/>
                  </a:lnTo>
                  <a:lnTo>
                    <a:pt x="83248" y="83248"/>
                  </a:lnTo>
                  <a:lnTo>
                    <a:pt x="54839" y="116366"/>
                  </a:lnTo>
                  <a:lnTo>
                    <a:pt x="31725" y="153608"/>
                  </a:lnTo>
                  <a:lnTo>
                    <a:pt x="14490" y="194389"/>
                  </a:lnTo>
                  <a:lnTo>
                    <a:pt x="3720" y="238123"/>
                  </a:lnTo>
                  <a:lnTo>
                    <a:pt x="0" y="284226"/>
                  </a:lnTo>
                  <a:lnTo>
                    <a:pt x="3720" y="330328"/>
                  </a:lnTo>
                  <a:lnTo>
                    <a:pt x="14490" y="374062"/>
                  </a:lnTo>
                  <a:lnTo>
                    <a:pt x="31725" y="414843"/>
                  </a:lnTo>
                  <a:lnTo>
                    <a:pt x="54839" y="452085"/>
                  </a:lnTo>
                  <a:lnTo>
                    <a:pt x="83248" y="485203"/>
                  </a:lnTo>
                  <a:lnTo>
                    <a:pt x="116366" y="513612"/>
                  </a:lnTo>
                  <a:lnTo>
                    <a:pt x="153608" y="536726"/>
                  </a:lnTo>
                  <a:lnTo>
                    <a:pt x="194389" y="553961"/>
                  </a:lnTo>
                  <a:lnTo>
                    <a:pt x="238123" y="564731"/>
                  </a:lnTo>
                  <a:lnTo>
                    <a:pt x="284225" y="568452"/>
                  </a:lnTo>
                  <a:lnTo>
                    <a:pt x="330328" y="564731"/>
                  </a:lnTo>
                  <a:lnTo>
                    <a:pt x="374062" y="553961"/>
                  </a:lnTo>
                  <a:lnTo>
                    <a:pt x="414843" y="536726"/>
                  </a:lnTo>
                  <a:lnTo>
                    <a:pt x="452085" y="513612"/>
                  </a:lnTo>
                  <a:lnTo>
                    <a:pt x="485203" y="485203"/>
                  </a:lnTo>
                  <a:lnTo>
                    <a:pt x="513612" y="452085"/>
                  </a:lnTo>
                  <a:lnTo>
                    <a:pt x="536726" y="414843"/>
                  </a:lnTo>
                  <a:lnTo>
                    <a:pt x="553961" y="374062"/>
                  </a:lnTo>
                  <a:lnTo>
                    <a:pt x="564731" y="330328"/>
                  </a:lnTo>
                  <a:lnTo>
                    <a:pt x="568451" y="284226"/>
                  </a:lnTo>
                  <a:lnTo>
                    <a:pt x="564731" y="238123"/>
                  </a:lnTo>
                  <a:lnTo>
                    <a:pt x="553961" y="194389"/>
                  </a:lnTo>
                  <a:lnTo>
                    <a:pt x="536726" y="153608"/>
                  </a:lnTo>
                  <a:lnTo>
                    <a:pt x="513612" y="116366"/>
                  </a:lnTo>
                  <a:lnTo>
                    <a:pt x="485203" y="83248"/>
                  </a:lnTo>
                  <a:lnTo>
                    <a:pt x="452085" y="54839"/>
                  </a:lnTo>
                  <a:lnTo>
                    <a:pt x="414843" y="31725"/>
                  </a:lnTo>
                  <a:lnTo>
                    <a:pt x="374062" y="14490"/>
                  </a:lnTo>
                  <a:lnTo>
                    <a:pt x="330328" y="3720"/>
                  </a:lnTo>
                  <a:lnTo>
                    <a:pt x="284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96212" y="5536691"/>
              <a:ext cx="568960" cy="568960"/>
            </a:xfrm>
            <a:custGeom>
              <a:avLst/>
              <a:gdLst/>
              <a:ahLst/>
              <a:cxnLst/>
              <a:rect l="l" t="t" r="r" b="b"/>
              <a:pathLst>
                <a:path w="568960" h="568960">
                  <a:moveTo>
                    <a:pt x="0" y="284226"/>
                  </a:moveTo>
                  <a:lnTo>
                    <a:pt x="3720" y="238123"/>
                  </a:lnTo>
                  <a:lnTo>
                    <a:pt x="14490" y="194389"/>
                  </a:lnTo>
                  <a:lnTo>
                    <a:pt x="31725" y="153608"/>
                  </a:lnTo>
                  <a:lnTo>
                    <a:pt x="54839" y="116366"/>
                  </a:lnTo>
                  <a:lnTo>
                    <a:pt x="83248" y="83248"/>
                  </a:lnTo>
                  <a:lnTo>
                    <a:pt x="116366" y="54839"/>
                  </a:lnTo>
                  <a:lnTo>
                    <a:pt x="153608" y="31725"/>
                  </a:lnTo>
                  <a:lnTo>
                    <a:pt x="194389" y="14490"/>
                  </a:lnTo>
                  <a:lnTo>
                    <a:pt x="238123" y="3720"/>
                  </a:lnTo>
                  <a:lnTo>
                    <a:pt x="284225" y="0"/>
                  </a:lnTo>
                  <a:lnTo>
                    <a:pt x="330328" y="3720"/>
                  </a:lnTo>
                  <a:lnTo>
                    <a:pt x="374062" y="14490"/>
                  </a:lnTo>
                  <a:lnTo>
                    <a:pt x="414843" y="31725"/>
                  </a:lnTo>
                  <a:lnTo>
                    <a:pt x="452085" y="54839"/>
                  </a:lnTo>
                  <a:lnTo>
                    <a:pt x="485203" y="83248"/>
                  </a:lnTo>
                  <a:lnTo>
                    <a:pt x="513612" y="116366"/>
                  </a:lnTo>
                  <a:lnTo>
                    <a:pt x="536726" y="153608"/>
                  </a:lnTo>
                  <a:lnTo>
                    <a:pt x="553961" y="194389"/>
                  </a:lnTo>
                  <a:lnTo>
                    <a:pt x="564731" y="238123"/>
                  </a:lnTo>
                  <a:lnTo>
                    <a:pt x="568451" y="284226"/>
                  </a:lnTo>
                  <a:lnTo>
                    <a:pt x="564731" y="330328"/>
                  </a:lnTo>
                  <a:lnTo>
                    <a:pt x="553961" y="374062"/>
                  </a:lnTo>
                  <a:lnTo>
                    <a:pt x="536726" y="414843"/>
                  </a:lnTo>
                  <a:lnTo>
                    <a:pt x="513612" y="452085"/>
                  </a:lnTo>
                  <a:lnTo>
                    <a:pt x="485203" y="485203"/>
                  </a:lnTo>
                  <a:lnTo>
                    <a:pt x="452085" y="513612"/>
                  </a:lnTo>
                  <a:lnTo>
                    <a:pt x="414843" y="536726"/>
                  </a:lnTo>
                  <a:lnTo>
                    <a:pt x="374062" y="553961"/>
                  </a:lnTo>
                  <a:lnTo>
                    <a:pt x="330328" y="564731"/>
                  </a:lnTo>
                  <a:lnTo>
                    <a:pt x="284225" y="568452"/>
                  </a:lnTo>
                  <a:lnTo>
                    <a:pt x="238123" y="564731"/>
                  </a:lnTo>
                  <a:lnTo>
                    <a:pt x="194389" y="553961"/>
                  </a:lnTo>
                  <a:lnTo>
                    <a:pt x="153608" y="536726"/>
                  </a:lnTo>
                  <a:lnTo>
                    <a:pt x="116366" y="513612"/>
                  </a:lnTo>
                  <a:lnTo>
                    <a:pt x="83248" y="485203"/>
                  </a:lnTo>
                  <a:lnTo>
                    <a:pt x="54839" y="452085"/>
                  </a:lnTo>
                  <a:lnTo>
                    <a:pt x="31725" y="414843"/>
                  </a:lnTo>
                  <a:lnTo>
                    <a:pt x="14490" y="374062"/>
                  </a:lnTo>
                  <a:lnTo>
                    <a:pt x="3720" y="330328"/>
                  </a:lnTo>
                  <a:lnTo>
                    <a:pt x="0" y="284226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35736" y="5536691"/>
              <a:ext cx="568960" cy="568960"/>
            </a:xfrm>
            <a:custGeom>
              <a:avLst/>
              <a:gdLst/>
              <a:ahLst/>
              <a:cxnLst/>
              <a:rect l="l" t="t" r="r" b="b"/>
              <a:pathLst>
                <a:path w="568960" h="568960">
                  <a:moveTo>
                    <a:pt x="284225" y="0"/>
                  </a:moveTo>
                  <a:lnTo>
                    <a:pt x="238123" y="3720"/>
                  </a:lnTo>
                  <a:lnTo>
                    <a:pt x="194389" y="14490"/>
                  </a:lnTo>
                  <a:lnTo>
                    <a:pt x="153608" y="31725"/>
                  </a:lnTo>
                  <a:lnTo>
                    <a:pt x="116366" y="54839"/>
                  </a:lnTo>
                  <a:lnTo>
                    <a:pt x="83248" y="83248"/>
                  </a:lnTo>
                  <a:lnTo>
                    <a:pt x="54839" y="116366"/>
                  </a:lnTo>
                  <a:lnTo>
                    <a:pt x="31725" y="153608"/>
                  </a:lnTo>
                  <a:lnTo>
                    <a:pt x="14490" y="194389"/>
                  </a:lnTo>
                  <a:lnTo>
                    <a:pt x="3720" y="238123"/>
                  </a:lnTo>
                  <a:lnTo>
                    <a:pt x="0" y="284226"/>
                  </a:lnTo>
                  <a:lnTo>
                    <a:pt x="3720" y="330328"/>
                  </a:lnTo>
                  <a:lnTo>
                    <a:pt x="14490" y="374062"/>
                  </a:lnTo>
                  <a:lnTo>
                    <a:pt x="31725" y="414843"/>
                  </a:lnTo>
                  <a:lnTo>
                    <a:pt x="54839" y="452085"/>
                  </a:lnTo>
                  <a:lnTo>
                    <a:pt x="83248" y="485203"/>
                  </a:lnTo>
                  <a:lnTo>
                    <a:pt x="116366" y="513612"/>
                  </a:lnTo>
                  <a:lnTo>
                    <a:pt x="153608" y="536726"/>
                  </a:lnTo>
                  <a:lnTo>
                    <a:pt x="194389" y="553961"/>
                  </a:lnTo>
                  <a:lnTo>
                    <a:pt x="238123" y="564731"/>
                  </a:lnTo>
                  <a:lnTo>
                    <a:pt x="284225" y="568452"/>
                  </a:lnTo>
                  <a:lnTo>
                    <a:pt x="330328" y="564731"/>
                  </a:lnTo>
                  <a:lnTo>
                    <a:pt x="374062" y="553961"/>
                  </a:lnTo>
                  <a:lnTo>
                    <a:pt x="414843" y="536726"/>
                  </a:lnTo>
                  <a:lnTo>
                    <a:pt x="452085" y="513612"/>
                  </a:lnTo>
                  <a:lnTo>
                    <a:pt x="485203" y="485203"/>
                  </a:lnTo>
                  <a:lnTo>
                    <a:pt x="513612" y="452085"/>
                  </a:lnTo>
                  <a:lnTo>
                    <a:pt x="536726" y="414843"/>
                  </a:lnTo>
                  <a:lnTo>
                    <a:pt x="553961" y="374062"/>
                  </a:lnTo>
                  <a:lnTo>
                    <a:pt x="564731" y="330328"/>
                  </a:lnTo>
                  <a:lnTo>
                    <a:pt x="568451" y="284226"/>
                  </a:lnTo>
                  <a:lnTo>
                    <a:pt x="564731" y="238123"/>
                  </a:lnTo>
                  <a:lnTo>
                    <a:pt x="553961" y="194389"/>
                  </a:lnTo>
                  <a:lnTo>
                    <a:pt x="536726" y="153608"/>
                  </a:lnTo>
                  <a:lnTo>
                    <a:pt x="513612" y="116366"/>
                  </a:lnTo>
                  <a:lnTo>
                    <a:pt x="485203" y="83248"/>
                  </a:lnTo>
                  <a:lnTo>
                    <a:pt x="452085" y="54839"/>
                  </a:lnTo>
                  <a:lnTo>
                    <a:pt x="414843" y="31725"/>
                  </a:lnTo>
                  <a:lnTo>
                    <a:pt x="374062" y="14490"/>
                  </a:lnTo>
                  <a:lnTo>
                    <a:pt x="330328" y="3720"/>
                  </a:lnTo>
                  <a:lnTo>
                    <a:pt x="284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35736" y="5536691"/>
              <a:ext cx="568960" cy="568960"/>
            </a:xfrm>
            <a:custGeom>
              <a:avLst/>
              <a:gdLst/>
              <a:ahLst/>
              <a:cxnLst/>
              <a:rect l="l" t="t" r="r" b="b"/>
              <a:pathLst>
                <a:path w="568960" h="568960">
                  <a:moveTo>
                    <a:pt x="0" y="284226"/>
                  </a:moveTo>
                  <a:lnTo>
                    <a:pt x="3720" y="238123"/>
                  </a:lnTo>
                  <a:lnTo>
                    <a:pt x="14490" y="194389"/>
                  </a:lnTo>
                  <a:lnTo>
                    <a:pt x="31725" y="153608"/>
                  </a:lnTo>
                  <a:lnTo>
                    <a:pt x="54839" y="116366"/>
                  </a:lnTo>
                  <a:lnTo>
                    <a:pt x="83248" y="83248"/>
                  </a:lnTo>
                  <a:lnTo>
                    <a:pt x="116366" y="54839"/>
                  </a:lnTo>
                  <a:lnTo>
                    <a:pt x="153608" y="31725"/>
                  </a:lnTo>
                  <a:lnTo>
                    <a:pt x="194389" y="14490"/>
                  </a:lnTo>
                  <a:lnTo>
                    <a:pt x="238123" y="3720"/>
                  </a:lnTo>
                  <a:lnTo>
                    <a:pt x="284225" y="0"/>
                  </a:lnTo>
                  <a:lnTo>
                    <a:pt x="330328" y="3720"/>
                  </a:lnTo>
                  <a:lnTo>
                    <a:pt x="374062" y="14490"/>
                  </a:lnTo>
                  <a:lnTo>
                    <a:pt x="414843" y="31725"/>
                  </a:lnTo>
                  <a:lnTo>
                    <a:pt x="452085" y="54839"/>
                  </a:lnTo>
                  <a:lnTo>
                    <a:pt x="485203" y="83248"/>
                  </a:lnTo>
                  <a:lnTo>
                    <a:pt x="513612" y="116366"/>
                  </a:lnTo>
                  <a:lnTo>
                    <a:pt x="536726" y="153608"/>
                  </a:lnTo>
                  <a:lnTo>
                    <a:pt x="553961" y="194389"/>
                  </a:lnTo>
                  <a:lnTo>
                    <a:pt x="564731" y="238123"/>
                  </a:lnTo>
                  <a:lnTo>
                    <a:pt x="568451" y="284226"/>
                  </a:lnTo>
                  <a:lnTo>
                    <a:pt x="564731" y="330328"/>
                  </a:lnTo>
                  <a:lnTo>
                    <a:pt x="553961" y="374062"/>
                  </a:lnTo>
                  <a:lnTo>
                    <a:pt x="536726" y="414843"/>
                  </a:lnTo>
                  <a:lnTo>
                    <a:pt x="513612" y="452085"/>
                  </a:lnTo>
                  <a:lnTo>
                    <a:pt x="485203" y="485203"/>
                  </a:lnTo>
                  <a:lnTo>
                    <a:pt x="452085" y="513612"/>
                  </a:lnTo>
                  <a:lnTo>
                    <a:pt x="414843" y="536726"/>
                  </a:lnTo>
                  <a:lnTo>
                    <a:pt x="374062" y="553961"/>
                  </a:lnTo>
                  <a:lnTo>
                    <a:pt x="330328" y="564731"/>
                  </a:lnTo>
                  <a:lnTo>
                    <a:pt x="284225" y="568452"/>
                  </a:lnTo>
                  <a:lnTo>
                    <a:pt x="238123" y="564731"/>
                  </a:lnTo>
                  <a:lnTo>
                    <a:pt x="194389" y="553961"/>
                  </a:lnTo>
                  <a:lnTo>
                    <a:pt x="153608" y="536726"/>
                  </a:lnTo>
                  <a:lnTo>
                    <a:pt x="116366" y="513612"/>
                  </a:lnTo>
                  <a:lnTo>
                    <a:pt x="83248" y="485203"/>
                  </a:lnTo>
                  <a:lnTo>
                    <a:pt x="54839" y="452085"/>
                  </a:lnTo>
                  <a:lnTo>
                    <a:pt x="31725" y="414843"/>
                  </a:lnTo>
                  <a:lnTo>
                    <a:pt x="14490" y="374062"/>
                  </a:lnTo>
                  <a:lnTo>
                    <a:pt x="3720" y="330328"/>
                  </a:lnTo>
                  <a:lnTo>
                    <a:pt x="0" y="284226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20724" y="4371593"/>
              <a:ext cx="941705" cy="1164590"/>
            </a:xfrm>
            <a:custGeom>
              <a:avLst/>
              <a:gdLst/>
              <a:ahLst/>
              <a:cxnLst/>
              <a:rect l="l" t="t" r="r" b="b"/>
              <a:pathLst>
                <a:path w="941705" h="1164589">
                  <a:moveTo>
                    <a:pt x="759206" y="1164336"/>
                  </a:moveTo>
                  <a:lnTo>
                    <a:pt x="742378" y="1132713"/>
                  </a:lnTo>
                  <a:lnTo>
                    <a:pt x="719201" y="1089152"/>
                  </a:lnTo>
                  <a:lnTo>
                    <a:pt x="700798" y="1115009"/>
                  </a:lnTo>
                  <a:lnTo>
                    <a:pt x="406019" y="905383"/>
                  </a:lnTo>
                  <a:lnTo>
                    <a:pt x="402767" y="909980"/>
                  </a:lnTo>
                  <a:lnTo>
                    <a:pt x="399796" y="905256"/>
                  </a:lnTo>
                  <a:lnTo>
                    <a:pt x="61137" y="1118349"/>
                  </a:lnTo>
                  <a:lnTo>
                    <a:pt x="44196" y="1091438"/>
                  </a:lnTo>
                  <a:lnTo>
                    <a:pt x="0" y="1164336"/>
                  </a:lnTo>
                  <a:lnTo>
                    <a:pt x="84836" y="1155954"/>
                  </a:lnTo>
                  <a:lnTo>
                    <a:pt x="72186" y="1135888"/>
                  </a:lnTo>
                  <a:lnTo>
                    <a:pt x="67919" y="1129106"/>
                  </a:lnTo>
                  <a:lnTo>
                    <a:pt x="402437" y="918502"/>
                  </a:lnTo>
                  <a:lnTo>
                    <a:pt x="693407" y="1125397"/>
                  </a:lnTo>
                  <a:lnTo>
                    <a:pt x="675005" y="1151255"/>
                  </a:lnTo>
                  <a:lnTo>
                    <a:pt x="759206" y="1164336"/>
                  </a:lnTo>
                  <a:close/>
                </a:path>
                <a:path w="941705" h="1164589">
                  <a:moveTo>
                    <a:pt x="941451" y="10668"/>
                  </a:moveTo>
                  <a:lnTo>
                    <a:pt x="934720" y="0"/>
                  </a:lnTo>
                  <a:lnTo>
                    <a:pt x="463473" y="296164"/>
                  </a:lnTo>
                  <a:lnTo>
                    <a:pt x="446532" y="269240"/>
                  </a:lnTo>
                  <a:lnTo>
                    <a:pt x="402336" y="342011"/>
                  </a:lnTo>
                  <a:lnTo>
                    <a:pt x="487172" y="333756"/>
                  </a:lnTo>
                  <a:lnTo>
                    <a:pt x="474522" y="313690"/>
                  </a:lnTo>
                  <a:lnTo>
                    <a:pt x="470255" y="306920"/>
                  </a:lnTo>
                  <a:lnTo>
                    <a:pt x="941451" y="10668"/>
                  </a:lnTo>
                  <a:close/>
                </a:path>
              </a:pathLst>
            </a:custGeom>
            <a:solidFill>
              <a:srgbClr val="70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72740" y="4724400"/>
              <a:ext cx="568960" cy="570230"/>
            </a:xfrm>
            <a:custGeom>
              <a:avLst/>
              <a:gdLst/>
              <a:ahLst/>
              <a:cxnLst/>
              <a:rect l="l" t="t" r="r" b="b"/>
              <a:pathLst>
                <a:path w="568960" h="570229">
                  <a:moveTo>
                    <a:pt x="284226" y="0"/>
                  </a:moveTo>
                  <a:lnTo>
                    <a:pt x="238123" y="3731"/>
                  </a:lnTo>
                  <a:lnTo>
                    <a:pt x="194389" y="14532"/>
                  </a:lnTo>
                  <a:lnTo>
                    <a:pt x="153608" y="31817"/>
                  </a:lnTo>
                  <a:lnTo>
                    <a:pt x="116366" y="54998"/>
                  </a:lnTo>
                  <a:lnTo>
                    <a:pt x="83248" y="83486"/>
                  </a:lnTo>
                  <a:lnTo>
                    <a:pt x="54839" y="116695"/>
                  </a:lnTo>
                  <a:lnTo>
                    <a:pt x="31725" y="154037"/>
                  </a:lnTo>
                  <a:lnTo>
                    <a:pt x="14490" y="194925"/>
                  </a:lnTo>
                  <a:lnTo>
                    <a:pt x="3720" y="238771"/>
                  </a:lnTo>
                  <a:lnTo>
                    <a:pt x="0" y="284988"/>
                  </a:lnTo>
                  <a:lnTo>
                    <a:pt x="3720" y="331204"/>
                  </a:lnTo>
                  <a:lnTo>
                    <a:pt x="14490" y="375050"/>
                  </a:lnTo>
                  <a:lnTo>
                    <a:pt x="31725" y="415938"/>
                  </a:lnTo>
                  <a:lnTo>
                    <a:pt x="54839" y="453280"/>
                  </a:lnTo>
                  <a:lnTo>
                    <a:pt x="83248" y="486489"/>
                  </a:lnTo>
                  <a:lnTo>
                    <a:pt x="116366" y="514977"/>
                  </a:lnTo>
                  <a:lnTo>
                    <a:pt x="153608" y="538158"/>
                  </a:lnTo>
                  <a:lnTo>
                    <a:pt x="194389" y="555443"/>
                  </a:lnTo>
                  <a:lnTo>
                    <a:pt x="238123" y="566244"/>
                  </a:lnTo>
                  <a:lnTo>
                    <a:pt x="284226" y="569976"/>
                  </a:lnTo>
                  <a:lnTo>
                    <a:pt x="330328" y="566244"/>
                  </a:lnTo>
                  <a:lnTo>
                    <a:pt x="374062" y="555443"/>
                  </a:lnTo>
                  <a:lnTo>
                    <a:pt x="414843" y="538158"/>
                  </a:lnTo>
                  <a:lnTo>
                    <a:pt x="452085" y="514977"/>
                  </a:lnTo>
                  <a:lnTo>
                    <a:pt x="485203" y="486489"/>
                  </a:lnTo>
                  <a:lnTo>
                    <a:pt x="513612" y="453280"/>
                  </a:lnTo>
                  <a:lnTo>
                    <a:pt x="536726" y="415938"/>
                  </a:lnTo>
                  <a:lnTo>
                    <a:pt x="553961" y="375050"/>
                  </a:lnTo>
                  <a:lnTo>
                    <a:pt x="564731" y="331204"/>
                  </a:lnTo>
                  <a:lnTo>
                    <a:pt x="568451" y="284988"/>
                  </a:lnTo>
                  <a:lnTo>
                    <a:pt x="564731" y="238771"/>
                  </a:lnTo>
                  <a:lnTo>
                    <a:pt x="553961" y="194925"/>
                  </a:lnTo>
                  <a:lnTo>
                    <a:pt x="536726" y="154037"/>
                  </a:lnTo>
                  <a:lnTo>
                    <a:pt x="513612" y="116695"/>
                  </a:lnTo>
                  <a:lnTo>
                    <a:pt x="485203" y="83486"/>
                  </a:lnTo>
                  <a:lnTo>
                    <a:pt x="452085" y="54998"/>
                  </a:lnTo>
                  <a:lnTo>
                    <a:pt x="414843" y="31817"/>
                  </a:lnTo>
                  <a:lnTo>
                    <a:pt x="374062" y="14532"/>
                  </a:lnTo>
                  <a:lnTo>
                    <a:pt x="330328" y="3731"/>
                  </a:lnTo>
                  <a:lnTo>
                    <a:pt x="2842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872740" y="4724400"/>
              <a:ext cx="568960" cy="570230"/>
            </a:xfrm>
            <a:custGeom>
              <a:avLst/>
              <a:gdLst/>
              <a:ahLst/>
              <a:cxnLst/>
              <a:rect l="l" t="t" r="r" b="b"/>
              <a:pathLst>
                <a:path w="568960" h="570229">
                  <a:moveTo>
                    <a:pt x="0" y="284988"/>
                  </a:moveTo>
                  <a:lnTo>
                    <a:pt x="3720" y="238771"/>
                  </a:lnTo>
                  <a:lnTo>
                    <a:pt x="14490" y="194925"/>
                  </a:lnTo>
                  <a:lnTo>
                    <a:pt x="31725" y="154037"/>
                  </a:lnTo>
                  <a:lnTo>
                    <a:pt x="54839" y="116695"/>
                  </a:lnTo>
                  <a:lnTo>
                    <a:pt x="83248" y="83486"/>
                  </a:lnTo>
                  <a:lnTo>
                    <a:pt x="116366" y="54998"/>
                  </a:lnTo>
                  <a:lnTo>
                    <a:pt x="153608" y="31817"/>
                  </a:lnTo>
                  <a:lnTo>
                    <a:pt x="194389" y="14532"/>
                  </a:lnTo>
                  <a:lnTo>
                    <a:pt x="238123" y="3731"/>
                  </a:lnTo>
                  <a:lnTo>
                    <a:pt x="284226" y="0"/>
                  </a:lnTo>
                  <a:lnTo>
                    <a:pt x="330328" y="3731"/>
                  </a:lnTo>
                  <a:lnTo>
                    <a:pt x="374062" y="14532"/>
                  </a:lnTo>
                  <a:lnTo>
                    <a:pt x="414843" y="31817"/>
                  </a:lnTo>
                  <a:lnTo>
                    <a:pt x="452085" y="54998"/>
                  </a:lnTo>
                  <a:lnTo>
                    <a:pt x="485203" y="83486"/>
                  </a:lnTo>
                  <a:lnTo>
                    <a:pt x="513612" y="116695"/>
                  </a:lnTo>
                  <a:lnTo>
                    <a:pt x="536726" y="154037"/>
                  </a:lnTo>
                  <a:lnTo>
                    <a:pt x="553961" y="194925"/>
                  </a:lnTo>
                  <a:lnTo>
                    <a:pt x="564731" y="238771"/>
                  </a:lnTo>
                  <a:lnTo>
                    <a:pt x="568451" y="284988"/>
                  </a:lnTo>
                  <a:lnTo>
                    <a:pt x="564731" y="331204"/>
                  </a:lnTo>
                  <a:lnTo>
                    <a:pt x="553961" y="375050"/>
                  </a:lnTo>
                  <a:lnTo>
                    <a:pt x="536726" y="415938"/>
                  </a:lnTo>
                  <a:lnTo>
                    <a:pt x="513612" y="453280"/>
                  </a:lnTo>
                  <a:lnTo>
                    <a:pt x="485203" y="486489"/>
                  </a:lnTo>
                  <a:lnTo>
                    <a:pt x="452085" y="514977"/>
                  </a:lnTo>
                  <a:lnTo>
                    <a:pt x="414843" y="538158"/>
                  </a:lnTo>
                  <a:lnTo>
                    <a:pt x="374062" y="555443"/>
                  </a:lnTo>
                  <a:lnTo>
                    <a:pt x="330328" y="566244"/>
                  </a:lnTo>
                  <a:lnTo>
                    <a:pt x="284226" y="569976"/>
                  </a:lnTo>
                  <a:lnTo>
                    <a:pt x="238123" y="566244"/>
                  </a:lnTo>
                  <a:lnTo>
                    <a:pt x="194389" y="555443"/>
                  </a:lnTo>
                  <a:lnTo>
                    <a:pt x="153608" y="538158"/>
                  </a:lnTo>
                  <a:lnTo>
                    <a:pt x="116366" y="514977"/>
                  </a:lnTo>
                  <a:lnTo>
                    <a:pt x="83248" y="486489"/>
                  </a:lnTo>
                  <a:lnTo>
                    <a:pt x="54839" y="453280"/>
                  </a:lnTo>
                  <a:lnTo>
                    <a:pt x="31725" y="415938"/>
                  </a:lnTo>
                  <a:lnTo>
                    <a:pt x="14490" y="375050"/>
                  </a:lnTo>
                  <a:lnTo>
                    <a:pt x="3720" y="331204"/>
                  </a:lnTo>
                  <a:lnTo>
                    <a:pt x="0" y="284988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29356" y="5547360"/>
              <a:ext cx="568960" cy="568960"/>
            </a:xfrm>
            <a:custGeom>
              <a:avLst/>
              <a:gdLst/>
              <a:ahLst/>
              <a:cxnLst/>
              <a:rect l="l" t="t" r="r" b="b"/>
              <a:pathLst>
                <a:path w="568960" h="568960">
                  <a:moveTo>
                    <a:pt x="284226" y="0"/>
                  </a:moveTo>
                  <a:lnTo>
                    <a:pt x="238123" y="3720"/>
                  </a:lnTo>
                  <a:lnTo>
                    <a:pt x="194389" y="14490"/>
                  </a:lnTo>
                  <a:lnTo>
                    <a:pt x="153608" y="31725"/>
                  </a:lnTo>
                  <a:lnTo>
                    <a:pt x="116366" y="54839"/>
                  </a:lnTo>
                  <a:lnTo>
                    <a:pt x="83248" y="83248"/>
                  </a:lnTo>
                  <a:lnTo>
                    <a:pt x="54839" y="116366"/>
                  </a:lnTo>
                  <a:lnTo>
                    <a:pt x="31725" y="153608"/>
                  </a:lnTo>
                  <a:lnTo>
                    <a:pt x="14490" y="194389"/>
                  </a:lnTo>
                  <a:lnTo>
                    <a:pt x="3720" y="238123"/>
                  </a:lnTo>
                  <a:lnTo>
                    <a:pt x="0" y="284225"/>
                  </a:lnTo>
                  <a:lnTo>
                    <a:pt x="3720" y="330328"/>
                  </a:lnTo>
                  <a:lnTo>
                    <a:pt x="14490" y="374062"/>
                  </a:lnTo>
                  <a:lnTo>
                    <a:pt x="31725" y="414843"/>
                  </a:lnTo>
                  <a:lnTo>
                    <a:pt x="54839" y="452085"/>
                  </a:lnTo>
                  <a:lnTo>
                    <a:pt x="83248" y="485203"/>
                  </a:lnTo>
                  <a:lnTo>
                    <a:pt x="116366" y="513612"/>
                  </a:lnTo>
                  <a:lnTo>
                    <a:pt x="153608" y="536726"/>
                  </a:lnTo>
                  <a:lnTo>
                    <a:pt x="194389" y="553961"/>
                  </a:lnTo>
                  <a:lnTo>
                    <a:pt x="238123" y="564731"/>
                  </a:lnTo>
                  <a:lnTo>
                    <a:pt x="284226" y="568451"/>
                  </a:lnTo>
                  <a:lnTo>
                    <a:pt x="330328" y="564731"/>
                  </a:lnTo>
                  <a:lnTo>
                    <a:pt x="374062" y="553961"/>
                  </a:lnTo>
                  <a:lnTo>
                    <a:pt x="414843" y="536726"/>
                  </a:lnTo>
                  <a:lnTo>
                    <a:pt x="452085" y="513612"/>
                  </a:lnTo>
                  <a:lnTo>
                    <a:pt x="485203" y="485203"/>
                  </a:lnTo>
                  <a:lnTo>
                    <a:pt x="513612" y="452085"/>
                  </a:lnTo>
                  <a:lnTo>
                    <a:pt x="536726" y="414843"/>
                  </a:lnTo>
                  <a:lnTo>
                    <a:pt x="553961" y="374062"/>
                  </a:lnTo>
                  <a:lnTo>
                    <a:pt x="564731" y="330328"/>
                  </a:lnTo>
                  <a:lnTo>
                    <a:pt x="568452" y="284225"/>
                  </a:lnTo>
                  <a:lnTo>
                    <a:pt x="564731" y="238123"/>
                  </a:lnTo>
                  <a:lnTo>
                    <a:pt x="553961" y="194389"/>
                  </a:lnTo>
                  <a:lnTo>
                    <a:pt x="536726" y="153608"/>
                  </a:lnTo>
                  <a:lnTo>
                    <a:pt x="513612" y="116366"/>
                  </a:lnTo>
                  <a:lnTo>
                    <a:pt x="485203" y="83248"/>
                  </a:lnTo>
                  <a:lnTo>
                    <a:pt x="452085" y="54839"/>
                  </a:lnTo>
                  <a:lnTo>
                    <a:pt x="414843" y="31725"/>
                  </a:lnTo>
                  <a:lnTo>
                    <a:pt x="374062" y="14490"/>
                  </a:lnTo>
                  <a:lnTo>
                    <a:pt x="330328" y="3720"/>
                  </a:lnTo>
                  <a:lnTo>
                    <a:pt x="2842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29356" y="5547360"/>
              <a:ext cx="568960" cy="568960"/>
            </a:xfrm>
            <a:custGeom>
              <a:avLst/>
              <a:gdLst/>
              <a:ahLst/>
              <a:cxnLst/>
              <a:rect l="l" t="t" r="r" b="b"/>
              <a:pathLst>
                <a:path w="568960" h="568960">
                  <a:moveTo>
                    <a:pt x="0" y="284225"/>
                  </a:moveTo>
                  <a:lnTo>
                    <a:pt x="3720" y="238123"/>
                  </a:lnTo>
                  <a:lnTo>
                    <a:pt x="14490" y="194389"/>
                  </a:lnTo>
                  <a:lnTo>
                    <a:pt x="31725" y="153608"/>
                  </a:lnTo>
                  <a:lnTo>
                    <a:pt x="54839" y="116366"/>
                  </a:lnTo>
                  <a:lnTo>
                    <a:pt x="83248" y="83248"/>
                  </a:lnTo>
                  <a:lnTo>
                    <a:pt x="116366" y="54839"/>
                  </a:lnTo>
                  <a:lnTo>
                    <a:pt x="153608" y="31725"/>
                  </a:lnTo>
                  <a:lnTo>
                    <a:pt x="194389" y="14490"/>
                  </a:lnTo>
                  <a:lnTo>
                    <a:pt x="238123" y="3720"/>
                  </a:lnTo>
                  <a:lnTo>
                    <a:pt x="284226" y="0"/>
                  </a:lnTo>
                  <a:lnTo>
                    <a:pt x="330328" y="3720"/>
                  </a:lnTo>
                  <a:lnTo>
                    <a:pt x="374062" y="14490"/>
                  </a:lnTo>
                  <a:lnTo>
                    <a:pt x="414843" y="31725"/>
                  </a:lnTo>
                  <a:lnTo>
                    <a:pt x="452085" y="54839"/>
                  </a:lnTo>
                  <a:lnTo>
                    <a:pt x="485203" y="83248"/>
                  </a:lnTo>
                  <a:lnTo>
                    <a:pt x="513612" y="116366"/>
                  </a:lnTo>
                  <a:lnTo>
                    <a:pt x="536726" y="153608"/>
                  </a:lnTo>
                  <a:lnTo>
                    <a:pt x="553961" y="194389"/>
                  </a:lnTo>
                  <a:lnTo>
                    <a:pt x="564731" y="238123"/>
                  </a:lnTo>
                  <a:lnTo>
                    <a:pt x="568452" y="284225"/>
                  </a:lnTo>
                  <a:lnTo>
                    <a:pt x="564731" y="330328"/>
                  </a:lnTo>
                  <a:lnTo>
                    <a:pt x="553961" y="374062"/>
                  </a:lnTo>
                  <a:lnTo>
                    <a:pt x="536726" y="414843"/>
                  </a:lnTo>
                  <a:lnTo>
                    <a:pt x="513612" y="452085"/>
                  </a:lnTo>
                  <a:lnTo>
                    <a:pt x="485203" y="485203"/>
                  </a:lnTo>
                  <a:lnTo>
                    <a:pt x="452085" y="513612"/>
                  </a:lnTo>
                  <a:lnTo>
                    <a:pt x="414843" y="536726"/>
                  </a:lnTo>
                  <a:lnTo>
                    <a:pt x="374062" y="553961"/>
                  </a:lnTo>
                  <a:lnTo>
                    <a:pt x="330328" y="564731"/>
                  </a:lnTo>
                  <a:lnTo>
                    <a:pt x="284226" y="568451"/>
                  </a:lnTo>
                  <a:lnTo>
                    <a:pt x="238123" y="564731"/>
                  </a:lnTo>
                  <a:lnTo>
                    <a:pt x="194389" y="553961"/>
                  </a:lnTo>
                  <a:lnTo>
                    <a:pt x="153608" y="536726"/>
                  </a:lnTo>
                  <a:lnTo>
                    <a:pt x="116366" y="513612"/>
                  </a:lnTo>
                  <a:lnTo>
                    <a:pt x="83248" y="485203"/>
                  </a:lnTo>
                  <a:lnTo>
                    <a:pt x="54839" y="452085"/>
                  </a:lnTo>
                  <a:lnTo>
                    <a:pt x="31725" y="414843"/>
                  </a:lnTo>
                  <a:lnTo>
                    <a:pt x="14490" y="374062"/>
                  </a:lnTo>
                  <a:lnTo>
                    <a:pt x="3720" y="330328"/>
                  </a:lnTo>
                  <a:lnTo>
                    <a:pt x="0" y="284225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470403" y="5547360"/>
              <a:ext cx="568960" cy="568960"/>
            </a:xfrm>
            <a:custGeom>
              <a:avLst/>
              <a:gdLst/>
              <a:ahLst/>
              <a:cxnLst/>
              <a:rect l="l" t="t" r="r" b="b"/>
              <a:pathLst>
                <a:path w="568960" h="568960">
                  <a:moveTo>
                    <a:pt x="284225" y="0"/>
                  </a:moveTo>
                  <a:lnTo>
                    <a:pt x="238123" y="3720"/>
                  </a:lnTo>
                  <a:lnTo>
                    <a:pt x="194389" y="14490"/>
                  </a:lnTo>
                  <a:lnTo>
                    <a:pt x="153608" y="31725"/>
                  </a:lnTo>
                  <a:lnTo>
                    <a:pt x="116366" y="54839"/>
                  </a:lnTo>
                  <a:lnTo>
                    <a:pt x="83248" y="83248"/>
                  </a:lnTo>
                  <a:lnTo>
                    <a:pt x="54839" y="116366"/>
                  </a:lnTo>
                  <a:lnTo>
                    <a:pt x="31725" y="153608"/>
                  </a:lnTo>
                  <a:lnTo>
                    <a:pt x="14490" y="194389"/>
                  </a:lnTo>
                  <a:lnTo>
                    <a:pt x="3720" y="238123"/>
                  </a:lnTo>
                  <a:lnTo>
                    <a:pt x="0" y="284225"/>
                  </a:lnTo>
                  <a:lnTo>
                    <a:pt x="3720" y="330328"/>
                  </a:lnTo>
                  <a:lnTo>
                    <a:pt x="14490" y="374062"/>
                  </a:lnTo>
                  <a:lnTo>
                    <a:pt x="31725" y="414843"/>
                  </a:lnTo>
                  <a:lnTo>
                    <a:pt x="54839" y="452085"/>
                  </a:lnTo>
                  <a:lnTo>
                    <a:pt x="83248" y="485203"/>
                  </a:lnTo>
                  <a:lnTo>
                    <a:pt x="116366" y="513612"/>
                  </a:lnTo>
                  <a:lnTo>
                    <a:pt x="153608" y="536726"/>
                  </a:lnTo>
                  <a:lnTo>
                    <a:pt x="194389" y="553961"/>
                  </a:lnTo>
                  <a:lnTo>
                    <a:pt x="238123" y="564731"/>
                  </a:lnTo>
                  <a:lnTo>
                    <a:pt x="284225" y="568451"/>
                  </a:lnTo>
                  <a:lnTo>
                    <a:pt x="330328" y="564731"/>
                  </a:lnTo>
                  <a:lnTo>
                    <a:pt x="374062" y="553961"/>
                  </a:lnTo>
                  <a:lnTo>
                    <a:pt x="414843" y="536726"/>
                  </a:lnTo>
                  <a:lnTo>
                    <a:pt x="452085" y="513612"/>
                  </a:lnTo>
                  <a:lnTo>
                    <a:pt x="485203" y="485203"/>
                  </a:lnTo>
                  <a:lnTo>
                    <a:pt x="513612" y="452085"/>
                  </a:lnTo>
                  <a:lnTo>
                    <a:pt x="536726" y="414843"/>
                  </a:lnTo>
                  <a:lnTo>
                    <a:pt x="553961" y="374062"/>
                  </a:lnTo>
                  <a:lnTo>
                    <a:pt x="564731" y="330328"/>
                  </a:lnTo>
                  <a:lnTo>
                    <a:pt x="568451" y="284225"/>
                  </a:lnTo>
                  <a:lnTo>
                    <a:pt x="564731" y="238123"/>
                  </a:lnTo>
                  <a:lnTo>
                    <a:pt x="553961" y="194389"/>
                  </a:lnTo>
                  <a:lnTo>
                    <a:pt x="536726" y="153608"/>
                  </a:lnTo>
                  <a:lnTo>
                    <a:pt x="513612" y="116366"/>
                  </a:lnTo>
                  <a:lnTo>
                    <a:pt x="485203" y="83248"/>
                  </a:lnTo>
                  <a:lnTo>
                    <a:pt x="452085" y="54839"/>
                  </a:lnTo>
                  <a:lnTo>
                    <a:pt x="414843" y="31725"/>
                  </a:lnTo>
                  <a:lnTo>
                    <a:pt x="374062" y="14490"/>
                  </a:lnTo>
                  <a:lnTo>
                    <a:pt x="330328" y="3720"/>
                  </a:lnTo>
                  <a:lnTo>
                    <a:pt x="284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470403" y="5547360"/>
              <a:ext cx="568960" cy="568960"/>
            </a:xfrm>
            <a:custGeom>
              <a:avLst/>
              <a:gdLst/>
              <a:ahLst/>
              <a:cxnLst/>
              <a:rect l="l" t="t" r="r" b="b"/>
              <a:pathLst>
                <a:path w="568960" h="568960">
                  <a:moveTo>
                    <a:pt x="0" y="284225"/>
                  </a:moveTo>
                  <a:lnTo>
                    <a:pt x="3720" y="238123"/>
                  </a:lnTo>
                  <a:lnTo>
                    <a:pt x="14490" y="194389"/>
                  </a:lnTo>
                  <a:lnTo>
                    <a:pt x="31725" y="153608"/>
                  </a:lnTo>
                  <a:lnTo>
                    <a:pt x="54839" y="116366"/>
                  </a:lnTo>
                  <a:lnTo>
                    <a:pt x="83248" y="83248"/>
                  </a:lnTo>
                  <a:lnTo>
                    <a:pt x="116366" y="54839"/>
                  </a:lnTo>
                  <a:lnTo>
                    <a:pt x="153608" y="31725"/>
                  </a:lnTo>
                  <a:lnTo>
                    <a:pt x="194389" y="14490"/>
                  </a:lnTo>
                  <a:lnTo>
                    <a:pt x="238123" y="3720"/>
                  </a:lnTo>
                  <a:lnTo>
                    <a:pt x="284225" y="0"/>
                  </a:lnTo>
                  <a:lnTo>
                    <a:pt x="330328" y="3720"/>
                  </a:lnTo>
                  <a:lnTo>
                    <a:pt x="374062" y="14490"/>
                  </a:lnTo>
                  <a:lnTo>
                    <a:pt x="414843" y="31725"/>
                  </a:lnTo>
                  <a:lnTo>
                    <a:pt x="452085" y="54839"/>
                  </a:lnTo>
                  <a:lnTo>
                    <a:pt x="485203" y="83248"/>
                  </a:lnTo>
                  <a:lnTo>
                    <a:pt x="513612" y="116366"/>
                  </a:lnTo>
                  <a:lnTo>
                    <a:pt x="536726" y="153608"/>
                  </a:lnTo>
                  <a:lnTo>
                    <a:pt x="553961" y="194389"/>
                  </a:lnTo>
                  <a:lnTo>
                    <a:pt x="564731" y="238123"/>
                  </a:lnTo>
                  <a:lnTo>
                    <a:pt x="568451" y="284225"/>
                  </a:lnTo>
                  <a:lnTo>
                    <a:pt x="564731" y="330328"/>
                  </a:lnTo>
                  <a:lnTo>
                    <a:pt x="553961" y="374062"/>
                  </a:lnTo>
                  <a:lnTo>
                    <a:pt x="536726" y="414843"/>
                  </a:lnTo>
                  <a:lnTo>
                    <a:pt x="513612" y="452085"/>
                  </a:lnTo>
                  <a:lnTo>
                    <a:pt x="485203" y="485203"/>
                  </a:lnTo>
                  <a:lnTo>
                    <a:pt x="452085" y="513612"/>
                  </a:lnTo>
                  <a:lnTo>
                    <a:pt x="414843" y="536726"/>
                  </a:lnTo>
                  <a:lnTo>
                    <a:pt x="374062" y="553961"/>
                  </a:lnTo>
                  <a:lnTo>
                    <a:pt x="330328" y="564731"/>
                  </a:lnTo>
                  <a:lnTo>
                    <a:pt x="284225" y="568451"/>
                  </a:lnTo>
                  <a:lnTo>
                    <a:pt x="238123" y="564731"/>
                  </a:lnTo>
                  <a:lnTo>
                    <a:pt x="194389" y="553961"/>
                  </a:lnTo>
                  <a:lnTo>
                    <a:pt x="153608" y="536726"/>
                  </a:lnTo>
                  <a:lnTo>
                    <a:pt x="116366" y="513612"/>
                  </a:lnTo>
                  <a:lnTo>
                    <a:pt x="83248" y="485203"/>
                  </a:lnTo>
                  <a:lnTo>
                    <a:pt x="54839" y="452085"/>
                  </a:lnTo>
                  <a:lnTo>
                    <a:pt x="31725" y="414843"/>
                  </a:lnTo>
                  <a:lnTo>
                    <a:pt x="14490" y="374062"/>
                  </a:lnTo>
                  <a:lnTo>
                    <a:pt x="3720" y="330328"/>
                  </a:lnTo>
                  <a:lnTo>
                    <a:pt x="0" y="284225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58669" y="4371466"/>
              <a:ext cx="956310" cy="1176655"/>
            </a:xfrm>
            <a:custGeom>
              <a:avLst/>
              <a:gdLst/>
              <a:ahLst/>
              <a:cxnLst/>
              <a:rect l="l" t="t" r="r" b="b"/>
              <a:pathLst>
                <a:path w="956310" h="1176654">
                  <a:moveTo>
                    <a:pt x="599186" y="353060"/>
                  </a:moveTo>
                  <a:lnTo>
                    <a:pt x="581850" y="326517"/>
                  </a:lnTo>
                  <a:lnTo>
                    <a:pt x="552577" y="281686"/>
                  </a:lnTo>
                  <a:lnTo>
                    <a:pt x="536536" y="309092"/>
                  </a:lnTo>
                  <a:lnTo>
                    <a:pt x="6350" y="0"/>
                  </a:lnTo>
                  <a:lnTo>
                    <a:pt x="0" y="10922"/>
                  </a:lnTo>
                  <a:lnTo>
                    <a:pt x="530110" y="320090"/>
                  </a:lnTo>
                  <a:lnTo>
                    <a:pt x="514096" y="347472"/>
                  </a:lnTo>
                  <a:lnTo>
                    <a:pt x="599186" y="353060"/>
                  </a:lnTo>
                  <a:close/>
                </a:path>
                <a:path w="956310" h="1176654">
                  <a:moveTo>
                    <a:pt x="955929" y="1176655"/>
                  </a:moveTo>
                  <a:lnTo>
                    <a:pt x="939101" y="1145032"/>
                  </a:lnTo>
                  <a:lnTo>
                    <a:pt x="915924" y="1101471"/>
                  </a:lnTo>
                  <a:lnTo>
                    <a:pt x="897521" y="1127328"/>
                  </a:lnTo>
                  <a:lnTo>
                    <a:pt x="602742" y="917702"/>
                  </a:lnTo>
                  <a:lnTo>
                    <a:pt x="598678" y="923442"/>
                  </a:lnTo>
                  <a:lnTo>
                    <a:pt x="594995" y="917575"/>
                  </a:lnTo>
                  <a:lnTo>
                    <a:pt x="256336" y="1130668"/>
                  </a:lnTo>
                  <a:lnTo>
                    <a:pt x="239395" y="1103757"/>
                  </a:lnTo>
                  <a:lnTo>
                    <a:pt x="195199" y="1176655"/>
                  </a:lnTo>
                  <a:lnTo>
                    <a:pt x="280035" y="1168273"/>
                  </a:lnTo>
                  <a:lnTo>
                    <a:pt x="267385" y="1148207"/>
                  </a:lnTo>
                  <a:lnTo>
                    <a:pt x="263118" y="1141425"/>
                  </a:lnTo>
                  <a:lnTo>
                    <a:pt x="598449" y="930313"/>
                  </a:lnTo>
                  <a:lnTo>
                    <a:pt x="890130" y="1137716"/>
                  </a:lnTo>
                  <a:lnTo>
                    <a:pt x="871728" y="1163574"/>
                  </a:lnTo>
                  <a:lnTo>
                    <a:pt x="955929" y="1176655"/>
                  </a:lnTo>
                  <a:close/>
                </a:path>
              </a:pathLst>
            </a:custGeom>
            <a:solidFill>
              <a:srgbClr val="70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20968" y="2415539"/>
              <a:ext cx="5285740" cy="1140460"/>
            </a:xfrm>
            <a:custGeom>
              <a:avLst/>
              <a:gdLst/>
              <a:ahLst/>
              <a:cxnLst/>
              <a:rect l="l" t="t" r="r" b="b"/>
              <a:pathLst>
                <a:path w="5285740" h="1140460">
                  <a:moveTo>
                    <a:pt x="5095240" y="0"/>
                  </a:moveTo>
                  <a:lnTo>
                    <a:pt x="189992" y="0"/>
                  </a:lnTo>
                  <a:lnTo>
                    <a:pt x="139494" y="6788"/>
                  </a:lnTo>
                  <a:lnTo>
                    <a:pt x="94111" y="25945"/>
                  </a:lnTo>
                  <a:lnTo>
                    <a:pt x="55657" y="55657"/>
                  </a:lnTo>
                  <a:lnTo>
                    <a:pt x="25945" y="94111"/>
                  </a:lnTo>
                  <a:lnTo>
                    <a:pt x="6788" y="139494"/>
                  </a:lnTo>
                  <a:lnTo>
                    <a:pt x="0" y="189992"/>
                  </a:lnTo>
                  <a:lnTo>
                    <a:pt x="0" y="949960"/>
                  </a:lnTo>
                  <a:lnTo>
                    <a:pt x="6788" y="1000457"/>
                  </a:lnTo>
                  <a:lnTo>
                    <a:pt x="25945" y="1045840"/>
                  </a:lnTo>
                  <a:lnTo>
                    <a:pt x="55657" y="1084294"/>
                  </a:lnTo>
                  <a:lnTo>
                    <a:pt x="94111" y="1114006"/>
                  </a:lnTo>
                  <a:lnTo>
                    <a:pt x="139494" y="1133163"/>
                  </a:lnTo>
                  <a:lnTo>
                    <a:pt x="189992" y="1139952"/>
                  </a:lnTo>
                  <a:lnTo>
                    <a:pt x="5095240" y="1139952"/>
                  </a:lnTo>
                  <a:lnTo>
                    <a:pt x="5145737" y="1133163"/>
                  </a:lnTo>
                  <a:lnTo>
                    <a:pt x="5191120" y="1114006"/>
                  </a:lnTo>
                  <a:lnTo>
                    <a:pt x="5229574" y="1084294"/>
                  </a:lnTo>
                  <a:lnTo>
                    <a:pt x="5259286" y="1045840"/>
                  </a:lnTo>
                  <a:lnTo>
                    <a:pt x="5278443" y="1000457"/>
                  </a:lnTo>
                  <a:lnTo>
                    <a:pt x="5285232" y="949960"/>
                  </a:lnTo>
                  <a:lnTo>
                    <a:pt x="5285232" y="189992"/>
                  </a:lnTo>
                  <a:lnTo>
                    <a:pt x="5278443" y="139494"/>
                  </a:lnTo>
                  <a:lnTo>
                    <a:pt x="5259286" y="94111"/>
                  </a:lnTo>
                  <a:lnTo>
                    <a:pt x="5229574" y="55657"/>
                  </a:lnTo>
                  <a:lnTo>
                    <a:pt x="5191120" y="25945"/>
                  </a:lnTo>
                  <a:lnTo>
                    <a:pt x="5145737" y="6788"/>
                  </a:lnTo>
                  <a:lnTo>
                    <a:pt x="5095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20968" y="2415539"/>
              <a:ext cx="5285740" cy="1140460"/>
            </a:xfrm>
            <a:custGeom>
              <a:avLst/>
              <a:gdLst/>
              <a:ahLst/>
              <a:cxnLst/>
              <a:rect l="l" t="t" r="r" b="b"/>
              <a:pathLst>
                <a:path w="5285740" h="1140460">
                  <a:moveTo>
                    <a:pt x="0" y="189992"/>
                  </a:moveTo>
                  <a:lnTo>
                    <a:pt x="6788" y="139494"/>
                  </a:lnTo>
                  <a:lnTo>
                    <a:pt x="25945" y="94111"/>
                  </a:lnTo>
                  <a:lnTo>
                    <a:pt x="55657" y="55657"/>
                  </a:lnTo>
                  <a:lnTo>
                    <a:pt x="94111" y="25945"/>
                  </a:lnTo>
                  <a:lnTo>
                    <a:pt x="139494" y="6788"/>
                  </a:lnTo>
                  <a:lnTo>
                    <a:pt x="189992" y="0"/>
                  </a:lnTo>
                  <a:lnTo>
                    <a:pt x="5095240" y="0"/>
                  </a:lnTo>
                  <a:lnTo>
                    <a:pt x="5145737" y="6788"/>
                  </a:lnTo>
                  <a:lnTo>
                    <a:pt x="5191120" y="25945"/>
                  </a:lnTo>
                  <a:lnTo>
                    <a:pt x="5229574" y="55657"/>
                  </a:lnTo>
                  <a:lnTo>
                    <a:pt x="5259286" y="94111"/>
                  </a:lnTo>
                  <a:lnTo>
                    <a:pt x="5278443" y="139494"/>
                  </a:lnTo>
                  <a:lnTo>
                    <a:pt x="5285232" y="189992"/>
                  </a:lnTo>
                  <a:lnTo>
                    <a:pt x="5285232" y="949960"/>
                  </a:lnTo>
                  <a:lnTo>
                    <a:pt x="5278443" y="1000457"/>
                  </a:lnTo>
                  <a:lnTo>
                    <a:pt x="5259286" y="1045840"/>
                  </a:lnTo>
                  <a:lnTo>
                    <a:pt x="5229574" y="1084294"/>
                  </a:lnTo>
                  <a:lnTo>
                    <a:pt x="5191120" y="1114006"/>
                  </a:lnTo>
                  <a:lnTo>
                    <a:pt x="5145737" y="1133163"/>
                  </a:lnTo>
                  <a:lnTo>
                    <a:pt x="5095240" y="1139952"/>
                  </a:lnTo>
                  <a:lnTo>
                    <a:pt x="189992" y="1139952"/>
                  </a:lnTo>
                  <a:lnTo>
                    <a:pt x="139494" y="1133163"/>
                  </a:lnTo>
                  <a:lnTo>
                    <a:pt x="94111" y="1114006"/>
                  </a:lnTo>
                  <a:lnTo>
                    <a:pt x="55657" y="1084294"/>
                  </a:lnTo>
                  <a:lnTo>
                    <a:pt x="25945" y="1045840"/>
                  </a:lnTo>
                  <a:lnTo>
                    <a:pt x="6788" y="1000457"/>
                  </a:lnTo>
                  <a:lnTo>
                    <a:pt x="0" y="949960"/>
                  </a:lnTo>
                  <a:lnTo>
                    <a:pt x="0" y="189992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8140700" y="2137917"/>
            <a:ext cx="640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u="sng" spc="-6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50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55841" y="2507107"/>
            <a:ext cx="501713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sz="1200" spc="6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pièce</a:t>
            </a:r>
            <a:r>
              <a:rPr sz="1200" spc="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rectangulaire</a:t>
            </a:r>
            <a:r>
              <a:rPr sz="1200" spc="6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4</a:t>
            </a:r>
            <a:r>
              <a:rPr sz="1200" spc="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sz="1200" spc="6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3</a:t>
            </a:r>
            <a:r>
              <a:rPr sz="1200" spc="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mètres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doit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être</a:t>
            </a:r>
            <a:r>
              <a:rPr sz="1200" spc="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carrelée.</a:t>
            </a:r>
            <a:r>
              <a:rPr sz="1200" spc="7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carrelage</a:t>
            </a:r>
            <a:r>
              <a:rPr sz="1200" spc="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d’un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m²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nécessite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1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sac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ciment.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On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cherche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prix de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revient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carrelage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cette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pièce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sachant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7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prix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carreaux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sz="1200" spc="8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58</a:t>
            </a:r>
            <a:r>
              <a:rPr sz="1200" spc="7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Dh</a:t>
            </a:r>
            <a:r>
              <a:rPr sz="1200" spc="8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/</a:t>
            </a:r>
            <a:r>
              <a:rPr sz="1200" spc="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m²</a:t>
            </a:r>
            <a:r>
              <a:rPr sz="1200" spc="8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7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prix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sz="1200" spc="7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sac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ciment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75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Dh.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62955" y="3625596"/>
            <a:ext cx="6096000" cy="2502407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8343138" y="3703701"/>
            <a:ext cx="1022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Prix</a:t>
            </a:r>
            <a:r>
              <a:rPr sz="1200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sz="1200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revient</a:t>
            </a:r>
            <a:r>
              <a:rPr sz="1200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C00000"/>
                </a:solidFill>
                <a:latin typeface="Calibri"/>
                <a:cs typeface="Calibri"/>
              </a:rPr>
              <a:t>?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869293" y="6711112"/>
            <a:ext cx="15367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spc="-25" dirty="0">
                <a:solidFill>
                  <a:srgbClr val="AEABAB"/>
                </a:solidFill>
                <a:latin typeface="Calibri"/>
                <a:cs typeface="Calibri"/>
              </a:rPr>
              <a:t>24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6960489" y="4236796"/>
            <a:ext cx="83058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Prix</a:t>
            </a:r>
            <a:r>
              <a:rPr sz="1200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C00000"/>
                </a:solidFill>
                <a:latin typeface="Calibri"/>
                <a:cs typeface="Calibri"/>
              </a:rPr>
              <a:t>carreaux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900031" y="4236796"/>
            <a:ext cx="7213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Prix</a:t>
            </a:r>
            <a:r>
              <a:rPr sz="1200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C00000"/>
                </a:solidFill>
                <a:latin typeface="Calibri"/>
                <a:cs typeface="Calibri"/>
              </a:rPr>
              <a:t>ciment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343650" y="4836667"/>
            <a:ext cx="4876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marR="5080" indent="-6413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C00000"/>
                </a:solidFill>
                <a:latin typeface="Calibri"/>
                <a:cs typeface="Calibri"/>
              </a:rPr>
              <a:t>Surface pièce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512297" y="4944236"/>
            <a:ext cx="6838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EABAB"/>
                </a:solidFill>
                <a:latin typeface="Calibri"/>
                <a:cs typeface="Calibri"/>
              </a:rPr>
              <a:t>Prix</a:t>
            </a:r>
            <a:r>
              <a:rPr sz="1200" spc="-1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AEABAB"/>
                </a:solidFill>
                <a:latin typeface="Calibri"/>
                <a:cs typeface="Calibri"/>
              </a:rPr>
              <a:t>du</a:t>
            </a:r>
            <a:r>
              <a:rPr sz="1200" spc="-2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AEABAB"/>
                </a:solidFill>
                <a:latin typeface="Calibri"/>
                <a:cs typeface="Calibri"/>
              </a:rPr>
              <a:t>sac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479030" y="4928107"/>
            <a:ext cx="685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EABAB"/>
                </a:solidFill>
                <a:latin typeface="Calibri"/>
                <a:cs typeface="Calibri"/>
              </a:rPr>
              <a:t>Prix</a:t>
            </a:r>
            <a:r>
              <a:rPr sz="1200" spc="-1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AEABAB"/>
                </a:solidFill>
                <a:latin typeface="Calibri"/>
                <a:cs typeface="Calibri"/>
              </a:rPr>
              <a:t>du</a:t>
            </a:r>
            <a:r>
              <a:rPr sz="1200" spc="-2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AEABAB"/>
                </a:solidFill>
                <a:latin typeface="Calibri"/>
                <a:cs typeface="Calibri"/>
              </a:rPr>
              <a:t>m2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945630" y="5712358"/>
            <a:ext cx="4946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645" marR="5080" indent="-685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AEABAB"/>
                </a:solidFill>
                <a:latin typeface="Calibri"/>
                <a:cs typeface="Calibri"/>
              </a:rPr>
              <a:t>Largeur </a:t>
            </a:r>
            <a:r>
              <a:rPr sz="1200" spc="-20" dirty="0">
                <a:solidFill>
                  <a:srgbClr val="AEABAB"/>
                </a:solidFill>
                <a:latin typeface="Calibri"/>
                <a:cs typeface="Calibri"/>
              </a:rPr>
              <a:t>pièce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662929" y="5717844"/>
            <a:ext cx="612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 marR="5080" indent="-12827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AEABAB"/>
                </a:solidFill>
                <a:latin typeface="Calibri"/>
                <a:cs typeface="Calibri"/>
              </a:rPr>
              <a:t>Longueur pièce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94952" y="4852796"/>
            <a:ext cx="4876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marR="5080" indent="-6413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C00000"/>
                </a:solidFill>
                <a:latin typeface="Calibri"/>
                <a:cs typeface="Calibri"/>
              </a:rPr>
              <a:t>Surface pièce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996931" y="5728208"/>
            <a:ext cx="4946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AEABAB"/>
                </a:solidFill>
                <a:latin typeface="Calibri"/>
                <a:cs typeface="Calibri"/>
              </a:rPr>
              <a:t>Largeur</a:t>
            </a:r>
            <a:endParaRPr sz="1200">
              <a:latin typeface="Calibri"/>
              <a:cs typeface="Calibri"/>
            </a:endParaRPr>
          </a:p>
          <a:p>
            <a:pPr marL="80645">
              <a:lnSpc>
                <a:spcPct val="100000"/>
              </a:lnSpc>
            </a:pPr>
            <a:r>
              <a:rPr sz="1200" spc="-10" dirty="0">
                <a:solidFill>
                  <a:srgbClr val="AEABAB"/>
                </a:solidFill>
                <a:latin typeface="Calibri"/>
                <a:cs typeface="Calibri"/>
              </a:rPr>
              <a:t>pièce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713978" y="5733694"/>
            <a:ext cx="614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970" marR="5080" indent="-12890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AEABAB"/>
                </a:solidFill>
                <a:latin typeface="Calibri"/>
                <a:cs typeface="Calibri"/>
              </a:rPr>
              <a:t>Longueur </a:t>
            </a:r>
            <a:r>
              <a:rPr sz="1200" spc="-20" dirty="0">
                <a:solidFill>
                  <a:srgbClr val="AEABAB"/>
                </a:solidFill>
                <a:latin typeface="Calibri"/>
                <a:cs typeface="Calibri"/>
              </a:rPr>
              <a:t>pièce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01636" y="1090422"/>
            <a:ext cx="418719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2047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2 </a:t>
            </a:r>
            <a:r>
              <a:rPr sz="2800" dirty="0">
                <a:latin typeface="Calibri"/>
                <a:cs typeface="Calibri"/>
              </a:rPr>
              <a:t>IDENTIFIER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LES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APPROCHES </a:t>
            </a:r>
            <a:r>
              <a:rPr sz="2800" spc="-75" dirty="0">
                <a:latin typeface="Calibri"/>
                <a:cs typeface="Calibri"/>
              </a:rPr>
              <a:t>D’ANALYSE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D’UN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PROBLÈME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2718307"/>
            <a:ext cx="2669540" cy="9283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4955" indent="-262255">
              <a:lnSpc>
                <a:spcPct val="100000"/>
              </a:lnSpc>
              <a:spcBef>
                <a:spcPts val="105"/>
              </a:spcBef>
              <a:buAutoNum type="arabicPlain"/>
              <a:tabLst>
                <a:tab pos="274955" algn="l"/>
              </a:tabLst>
            </a:pP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Approche</a:t>
            </a:r>
            <a:r>
              <a:rPr sz="2000" spc="-8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descendante</a:t>
            </a:r>
            <a:endParaRPr sz="2000">
              <a:latin typeface="Calibri"/>
              <a:cs typeface="Calibri"/>
            </a:endParaRPr>
          </a:p>
          <a:p>
            <a:pPr marL="274955" indent="-262255">
              <a:lnSpc>
                <a:spcPct val="100000"/>
              </a:lnSpc>
              <a:spcBef>
                <a:spcPts val="2300"/>
              </a:spcBef>
              <a:buAutoNum type="arabicPlain"/>
              <a:tabLst>
                <a:tab pos="274955" algn="l"/>
              </a:tabLst>
            </a:pPr>
            <a:r>
              <a:rPr sz="2000" b="1" dirty="0">
                <a:solidFill>
                  <a:srgbClr val="FF912B"/>
                </a:solidFill>
                <a:latin typeface="Calibri"/>
                <a:cs typeface="Calibri"/>
              </a:rPr>
              <a:t>Approche</a:t>
            </a:r>
            <a:r>
              <a:rPr sz="2000" b="1" spc="-7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912B"/>
                </a:solidFill>
                <a:latin typeface="Calibri"/>
                <a:cs typeface="Calibri"/>
              </a:rPr>
              <a:t>ascendante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4475" y="1682876"/>
            <a:ext cx="162813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912B"/>
                </a:solidFill>
                <a:latin typeface="Calibri"/>
                <a:cs typeface="Calibri"/>
              </a:rPr>
              <a:t>Approche</a:t>
            </a:r>
            <a:r>
              <a:rPr sz="1400" b="1" spc="-7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912B"/>
                </a:solidFill>
                <a:latin typeface="Calibri"/>
                <a:cs typeface="Calibri"/>
              </a:rPr>
              <a:t>ascendante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4475" y="2082165"/>
            <a:ext cx="45599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L’approche</a:t>
            </a:r>
            <a:r>
              <a:rPr sz="1200" spc="4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ascendante</a:t>
            </a:r>
            <a:r>
              <a:rPr sz="1200" spc="45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fonctionne</a:t>
            </a:r>
            <a:r>
              <a:rPr sz="1200" spc="4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4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manière</a:t>
            </a:r>
            <a:r>
              <a:rPr sz="1200" spc="4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inverse,</a:t>
            </a:r>
            <a:r>
              <a:rPr sz="1200" spc="4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47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actions </a:t>
            </a:r>
            <a:r>
              <a:rPr sz="1200" dirty="0">
                <a:latin typeface="Calibri"/>
                <a:cs typeface="Calibri"/>
              </a:rPr>
              <a:t>primitives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étant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d'abord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conçues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puis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poursuivis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niveau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supérieur.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4475" y="2631185"/>
            <a:ext cx="45612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Conception</a:t>
            </a:r>
            <a:r>
              <a:rPr sz="1200" spc="3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3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pièces</a:t>
            </a:r>
            <a:r>
              <a:rPr sz="1200" spc="3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3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3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fondamentales</a:t>
            </a:r>
            <a:r>
              <a:rPr sz="1200" spc="3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3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3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ensuite </a:t>
            </a:r>
            <a:r>
              <a:rPr sz="1200" dirty="0">
                <a:latin typeface="Calibri"/>
                <a:cs typeface="Calibri"/>
              </a:rPr>
              <a:t>combinées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module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niveau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supérieur.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4475" y="3097529"/>
            <a:ext cx="45624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Intégration</a:t>
            </a:r>
            <a:r>
              <a:rPr sz="1200" spc="3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sous-</a:t>
            </a:r>
            <a:r>
              <a:rPr sz="1200" dirty="0">
                <a:latin typeface="Calibri"/>
                <a:cs typeface="Calibri"/>
              </a:rPr>
              <a:t>modules</a:t>
            </a:r>
            <a:r>
              <a:rPr sz="1200" spc="3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3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modules</a:t>
            </a:r>
            <a:r>
              <a:rPr sz="1200" spc="3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3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3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module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niveau</a:t>
            </a:r>
            <a:r>
              <a:rPr sz="1200" spc="3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supérieur</a:t>
            </a:r>
            <a:r>
              <a:rPr sz="1200" spc="3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3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répétée</a:t>
            </a:r>
            <a:r>
              <a:rPr sz="1200" spc="3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jusqu'à</a:t>
            </a:r>
            <a:r>
              <a:rPr sz="1200" spc="3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l'obtention</a:t>
            </a:r>
            <a:r>
              <a:rPr sz="1200" spc="3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38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solution </a:t>
            </a:r>
            <a:r>
              <a:rPr sz="1200" dirty="0">
                <a:latin typeface="Calibri"/>
                <a:cs typeface="Calibri"/>
              </a:rPr>
              <a:t>complète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requise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29386" y="2409189"/>
            <a:ext cx="10583545" cy="3698240"/>
            <a:chOff x="929386" y="2409189"/>
            <a:chExt cx="10583545" cy="3698240"/>
          </a:xfrm>
        </p:grpSpPr>
        <p:sp>
          <p:nvSpPr>
            <p:cNvPr id="7" name="object 7"/>
            <p:cNvSpPr/>
            <p:nvPr/>
          </p:nvSpPr>
          <p:spPr>
            <a:xfrm>
              <a:off x="2075688" y="3875531"/>
              <a:ext cx="568960" cy="568960"/>
            </a:xfrm>
            <a:custGeom>
              <a:avLst/>
              <a:gdLst/>
              <a:ahLst/>
              <a:cxnLst/>
              <a:rect l="l" t="t" r="r" b="b"/>
              <a:pathLst>
                <a:path w="568960" h="568960">
                  <a:moveTo>
                    <a:pt x="284225" y="0"/>
                  </a:moveTo>
                  <a:lnTo>
                    <a:pt x="238123" y="3720"/>
                  </a:lnTo>
                  <a:lnTo>
                    <a:pt x="194389" y="14490"/>
                  </a:lnTo>
                  <a:lnTo>
                    <a:pt x="153608" y="31725"/>
                  </a:lnTo>
                  <a:lnTo>
                    <a:pt x="116366" y="54839"/>
                  </a:lnTo>
                  <a:lnTo>
                    <a:pt x="83248" y="83248"/>
                  </a:lnTo>
                  <a:lnTo>
                    <a:pt x="54839" y="116366"/>
                  </a:lnTo>
                  <a:lnTo>
                    <a:pt x="31725" y="153608"/>
                  </a:lnTo>
                  <a:lnTo>
                    <a:pt x="14490" y="194389"/>
                  </a:lnTo>
                  <a:lnTo>
                    <a:pt x="3720" y="238123"/>
                  </a:lnTo>
                  <a:lnTo>
                    <a:pt x="0" y="284226"/>
                  </a:lnTo>
                  <a:lnTo>
                    <a:pt x="3720" y="330328"/>
                  </a:lnTo>
                  <a:lnTo>
                    <a:pt x="14490" y="374062"/>
                  </a:lnTo>
                  <a:lnTo>
                    <a:pt x="31725" y="414843"/>
                  </a:lnTo>
                  <a:lnTo>
                    <a:pt x="54839" y="452085"/>
                  </a:lnTo>
                  <a:lnTo>
                    <a:pt x="83248" y="485203"/>
                  </a:lnTo>
                  <a:lnTo>
                    <a:pt x="116366" y="513612"/>
                  </a:lnTo>
                  <a:lnTo>
                    <a:pt x="153608" y="536726"/>
                  </a:lnTo>
                  <a:lnTo>
                    <a:pt x="194389" y="553961"/>
                  </a:lnTo>
                  <a:lnTo>
                    <a:pt x="238123" y="564731"/>
                  </a:lnTo>
                  <a:lnTo>
                    <a:pt x="284225" y="568452"/>
                  </a:lnTo>
                  <a:lnTo>
                    <a:pt x="330328" y="564731"/>
                  </a:lnTo>
                  <a:lnTo>
                    <a:pt x="374062" y="553961"/>
                  </a:lnTo>
                  <a:lnTo>
                    <a:pt x="414843" y="536726"/>
                  </a:lnTo>
                  <a:lnTo>
                    <a:pt x="452085" y="513612"/>
                  </a:lnTo>
                  <a:lnTo>
                    <a:pt x="485203" y="485203"/>
                  </a:lnTo>
                  <a:lnTo>
                    <a:pt x="513612" y="452085"/>
                  </a:lnTo>
                  <a:lnTo>
                    <a:pt x="536726" y="414843"/>
                  </a:lnTo>
                  <a:lnTo>
                    <a:pt x="553961" y="374062"/>
                  </a:lnTo>
                  <a:lnTo>
                    <a:pt x="564731" y="330328"/>
                  </a:lnTo>
                  <a:lnTo>
                    <a:pt x="568451" y="284226"/>
                  </a:lnTo>
                  <a:lnTo>
                    <a:pt x="564731" y="238123"/>
                  </a:lnTo>
                  <a:lnTo>
                    <a:pt x="553961" y="194389"/>
                  </a:lnTo>
                  <a:lnTo>
                    <a:pt x="536726" y="153608"/>
                  </a:lnTo>
                  <a:lnTo>
                    <a:pt x="513612" y="116366"/>
                  </a:lnTo>
                  <a:lnTo>
                    <a:pt x="485203" y="83248"/>
                  </a:lnTo>
                  <a:lnTo>
                    <a:pt x="452085" y="54839"/>
                  </a:lnTo>
                  <a:lnTo>
                    <a:pt x="414843" y="31725"/>
                  </a:lnTo>
                  <a:lnTo>
                    <a:pt x="374062" y="14490"/>
                  </a:lnTo>
                  <a:lnTo>
                    <a:pt x="330328" y="3720"/>
                  </a:lnTo>
                  <a:lnTo>
                    <a:pt x="284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75688" y="3875531"/>
              <a:ext cx="568960" cy="568960"/>
            </a:xfrm>
            <a:custGeom>
              <a:avLst/>
              <a:gdLst/>
              <a:ahLst/>
              <a:cxnLst/>
              <a:rect l="l" t="t" r="r" b="b"/>
              <a:pathLst>
                <a:path w="568960" h="568960">
                  <a:moveTo>
                    <a:pt x="0" y="284226"/>
                  </a:moveTo>
                  <a:lnTo>
                    <a:pt x="3720" y="238123"/>
                  </a:lnTo>
                  <a:lnTo>
                    <a:pt x="14490" y="194389"/>
                  </a:lnTo>
                  <a:lnTo>
                    <a:pt x="31725" y="153608"/>
                  </a:lnTo>
                  <a:lnTo>
                    <a:pt x="54839" y="116366"/>
                  </a:lnTo>
                  <a:lnTo>
                    <a:pt x="83248" y="83248"/>
                  </a:lnTo>
                  <a:lnTo>
                    <a:pt x="116366" y="54839"/>
                  </a:lnTo>
                  <a:lnTo>
                    <a:pt x="153608" y="31725"/>
                  </a:lnTo>
                  <a:lnTo>
                    <a:pt x="194389" y="14490"/>
                  </a:lnTo>
                  <a:lnTo>
                    <a:pt x="238123" y="3720"/>
                  </a:lnTo>
                  <a:lnTo>
                    <a:pt x="284225" y="0"/>
                  </a:lnTo>
                  <a:lnTo>
                    <a:pt x="330328" y="3720"/>
                  </a:lnTo>
                  <a:lnTo>
                    <a:pt x="374062" y="14490"/>
                  </a:lnTo>
                  <a:lnTo>
                    <a:pt x="414843" y="31725"/>
                  </a:lnTo>
                  <a:lnTo>
                    <a:pt x="452085" y="54839"/>
                  </a:lnTo>
                  <a:lnTo>
                    <a:pt x="485203" y="83248"/>
                  </a:lnTo>
                  <a:lnTo>
                    <a:pt x="513612" y="116366"/>
                  </a:lnTo>
                  <a:lnTo>
                    <a:pt x="536726" y="153608"/>
                  </a:lnTo>
                  <a:lnTo>
                    <a:pt x="553961" y="194389"/>
                  </a:lnTo>
                  <a:lnTo>
                    <a:pt x="564731" y="238123"/>
                  </a:lnTo>
                  <a:lnTo>
                    <a:pt x="568451" y="284226"/>
                  </a:lnTo>
                  <a:lnTo>
                    <a:pt x="564731" y="330328"/>
                  </a:lnTo>
                  <a:lnTo>
                    <a:pt x="553961" y="374062"/>
                  </a:lnTo>
                  <a:lnTo>
                    <a:pt x="536726" y="414843"/>
                  </a:lnTo>
                  <a:lnTo>
                    <a:pt x="513612" y="452085"/>
                  </a:lnTo>
                  <a:lnTo>
                    <a:pt x="485203" y="485203"/>
                  </a:lnTo>
                  <a:lnTo>
                    <a:pt x="452085" y="513612"/>
                  </a:lnTo>
                  <a:lnTo>
                    <a:pt x="414843" y="536726"/>
                  </a:lnTo>
                  <a:lnTo>
                    <a:pt x="374062" y="553961"/>
                  </a:lnTo>
                  <a:lnTo>
                    <a:pt x="330328" y="564731"/>
                  </a:lnTo>
                  <a:lnTo>
                    <a:pt x="284225" y="568452"/>
                  </a:lnTo>
                  <a:lnTo>
                    <a:pt x="238123" y="564731"/>
                  </a:lnTo>
                  <a:lnTo>
                    <a:pt x="194389" y="553961"/>
                  </a:lnTo>
                  <a:lnTo>
                    <a:pt x="153608" y="536726"/>
                  </a:lnTo>
                  <a:lnTo>
                    <a:pt x="116366" y="513612"/>
                  </a:lnTo>
                  <a:lnTo>
                    <a:pt x="83248" y="485203"/>
                  </a:lnTo>
                  <a:lnTo>
                    <a:pt x="54839" y="452085"/>
                  </a:lnTo>
                  <a:lnTo>
                    <a:pt x="31725" y="414843"/>
                  </a:lnTo>
                  <a:lnTo>
                    <a:pt x="14490" y="374062"/>
                  </a:lnTo>
                  <a:lnTo>
                    <a:pt x="3720" y="330328"/>
                  </a:lnTo>
                  <a:lnTo>
                    <a:pt x="0" y="284226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38072" y="4698491"/>
              <a:ext cx="570230" cy="568960"/>
            </a:xfrm>
            <a:custGeom>
              <a:avLst/>
              <a:gdLst/>
              <a:ahLst/>
              <a:cxnLst/>
              <a:rect l="l" t="t" r="r" b="b"/>
              <a:pathLst>
                <a:path w="570230" h="568960">
                  <a:moveTo>
                    <a:pt x="284988" y="0"/>
                  </a:moveTo>
                  <a:lnTo>
                    <a:pt x="238771" y="3720"/>
                  </a:lnTo>
                  <a:lnTo>
                    <a:pt x="194925" y="14490"/>
                  </a:lnTo>
                  <a:lnTo>
                    <a:pt x="154037" y="31725"/>
                  </a:lnTo>
                  <a:lnTo>
                    <a:pt x="116695" y="54839"/>
                  </a:lnTo>
                  <a:lnTo>
                    <a:pt x="83486" y="83248"/>
                  </a:lnTo>
                  <a:lnTo>
                    <a:pt x="54998" y="116366"/>
                  </a:lnTo>
                  <a:lnTo>
                    <a:pt x="31817" y="153608"/>
                  </a:lnTo>
                  <a:lnTo>
                    <a:pt x="14532" y="194389"/>
                  </a:lnTo>
                  <a:lnTo>
                    <a:pt x="3731" y="238123"/>
                  </a:lnTo>
                  <a:lnTo>
                    <a:pt x="0" y="284225"/>
                  </a:lnTo>
                  <a:lnTo>
                    <a:pt x="3731" y="330328"/>
                  </a:lnTo>
                  <a:lnTo>
                    <a:pt x="14532" y="374062"/>
                  </a:lnTo>
                  <a:lnTo>
                    <a:pt x="31817" y="414843"/>
                  </a:lnTo>
                  <a:lnTo>
                    <a:pt x="54998" y="452085"/>
                  </a:lnTo>
                  <a:lnTo>
                    <a:pt x="83486" y="485203"/>
                  </a:lnTo>
                  <a:lnTo>
                    <a:pt x="116695" y="513612"/>
                  </a:lnTo>
                  <a:lnTo>
                    <a:pt x="154037" y="536726"/>
                  </a:lnTo>
                  <a:lnTo>
                    <a:pt x="194925" y="553961"/>
                  </a:lnTo>
                  <a:lnTo>
                    <a:pt x="238771" y="564731"/>
                  </a:lnTo>
                  <a:lnTo>
                    <a:pt x="284988" y="568451"/>
                  </a:lnTo>
                  <a:lnTo>
                    <a:pt x="331204" y="564731"/>
                  </a:lnTo>
                  <a:lnTo>
                    <a:pt x="375050" y="553961"/>
                  </a:lnTo>
                  <a:lnTo>
                    <a:pt x="415938" y="536726"/>
                  </a:lnTo>
                  <a:lnTo>
                    <a:pt x="453280" y="513612"/>
                  </a:lnTo>
                  <a:lnTo>
                    <a:pt x="486489" y="485203"/>
                  </a:lnTo>
                  <a:lnTo>
                    <a:pt x="514977" y="452085"/>
                  </a:lnTo>
                  <a:lnTo>
                    <a:pt x="538158" y="414843"/>
                  </a:lnTo>
                  <a:lnTo>
                    <a:pt x="555443" y="374062"/>
                  </a:lnTo>
                  <a:lnTo>
                    <a:pt x="566244" y="330328"/>
                  </a:lnTo>
                  <a:lnTo>
                    <a:pt x="569976" y="284225"/>
                  </a:lnTo>
                  <a:lnTo>
                    <a:pt x="566244" y="238123"/>
                  </a:lnTo>
                  <a:lnTo>
                    <a:pt x="555443" y="194389"/>
                  </a:lnTo>
                  <a:lnTo>
                    <a:pt x="538158" y="153608"/>
                  </a:lnTo>
                  <a:lnTo>
                    <a:pt x="514977" y="116366"/>
                  </a:lnTo>
                  <a:lnTo>
                    <a:pt x="486489" y="83248"/>
                  </a:lnTo>
                  <a:lnTo>
                    <a:pt x="453280" y="54839"/>
                  </a:lnTo>
                  <a:lnTo>
                    <a:pt x="415938" y="31725"/>
                  </a:lnTo>
                  <a:lnTo>
                    <a:pt x="375050" y="14490"/>
                  </a:lnTo>
                  <a:lnTo>
                    <a:pt x="331204" y="3720"/>
                  </a:lnTo>
                  <a:lnTo>
                    <a:pt x="284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38072" y="4698491"/>
              <a:ext cx="570230" cy="568960"/>
            </a:xfrm>
            <a:custGeom>
              <a:avLst/>
              <a:gdLst/>
              <a:ahLst/>
              <a:cxnLst/>
              <a:rect l="l" t="t" r="r" b="b"/>
              <a:pathLst>
                <a:path w="570230" h="568960">
                  <a:moveTo>
                    <a:pt x="0" y="284225"/>
                  </a:moveTo>
                  <a:lnTo>
                    <a:pt x="3731" y="238123"/>
                  </a:lnTo>
                  <a:lnTo>
                    <a:pt x="14532" y="194389"/>
                  </a:lnTo>
                  <a:lnTo>
                    <a:pt x="31817" y="153608"/>
                  </a:lnTo>
                  <a:lnTo>
                    <a:pt x="54998" y="116366"/>
                  </a:lnTo>
                  <a:lnTo>
                    <a:pt x="83486" y="83248"/>
                  </a:lnTo>
                  <a:lnTo>
                    <a:pt x="116695" y="54839"/>
                  </a:lnTo>
                  <a:lnTo>
                    <a:pt x="154037" y="31725"/>
                  </a:lnTo>
                  <a:lnTo>
                    <a:pt x="194925" y="14490"/>
                  </a:lnTo>
                  <a:lnTo>
                    <a:pt x="238771" y="3720"/>
                  </a:lnTo>
                  <a:lnTo>
                    <a:pt x="284988" y="0"/>
                  </a:lnTo>
                  <a:lnTo>
                    <a:pt x="331204" y="3720"/>
                  </a:lnTo>
                  <a:lnTo>
                    <a:pt x="375050" y="14490"/>
                  </a:lnTo>
                  <a:lnTo>
                    <a:pt x="415938" y="31725"/>
                  </a:lnTo>
                  <a:lnTo>
                    <a:pt x="453280" y="54839"/>
                  </a:lnTo>
                  <a:lnTo>
                    <a:pt x="486489" y="83248"/>
                  </a:lnTo>
                  <a:lnTo>
                    <a:pt x="514977" y="116366"/>
                  </a:lnTo>
                  <a:lnTo>
                    <a:pt x="538158" y="153608"/>
                  </a:lnTo>
                  <a:lnTo>
                    <a:pt x="555443" y="194389"/>
                  </a:lnTo>
                  <a:lnTo>
                    <a:pt x="566244" y="238123"/>
                  </a:lnTo>
                  <a:lnTo>
                    <a:pt x="569976" y="284225"/>
                  </a:lnTo>
                  <a:lnTo>
                    <a:pt x="566244" y="330328"/>
                  </a:lnTo>
                  <a:lnTo>
                    <a:pt x="555443" y="374062"/>
                  </a:lnTo>
                  <a:lnTo>
                    <a:pt x="538158" y="414843"/>
                  </a:lnTo>
                  <a:lnTo>
                    <a:pt x="514977" y="452085"/>
                  </a:lnTo>
                  <a:lnTo>
                    <a:pt x="486489" y="485203"/>
                  </a:lnTo>
                  <a:lnTo>
                    <a:pt x="453280" y="513612"/>
                  </a:lnTo>
                  <a:lnTo>
                    <a:pt x="415938" y="536726"/>
                  </a:lnTo>
                  <a:lnTo>
                    <a:pt x="375050" y="553961"/>
                  </a:lnTo>
                  <a:lnTo>
                    <a:pt x="331204" y="564731"/>
                  </a:lnTo>
                  <a:lnTo>
                    <a:pt x="284988" y="568451"/>
                  </a:lnTo>
                  <a:lnTo>
                    <a:pt x="238771" y="564731"/>
                  </a:lnTo>
                  <a:lnTo>
                    <a:pt x="194925" y="553961"/>
                  </a:lnTo>
                  <a:lnTo>
                    <a:pt x="154037" y="536726"/>
                  </a:lnTo>
                  <a:lnTo>
                    <a:pt x="116695" y="513612"/>
                  </a:lnTo>
                  <a:lnTo>
                    <a:pt x="83486" y="485203"/>
                  </a:lnTo>
                  <a:lnTo>
                    <a:pt x="54998" y="452085"/>
                  </a:lnTo>
                  <a:lnTo>
                    <a:pt x="31817" y="414843"/>
                  </a:lnTo>
                  <a:lnTo>
                    <a:pt x="14532" y="374062"/>
                  </a:lnTo>
                  <a:lnTo>
                    <a:pt x="3731" y="330328"/>
                  </a:lnTo>
                  <a:lnTo>
                    <a:pt x="0" y="284225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96212" y="5519927"/>
              <a:ext cx="568960" cy="570230"/>
            </a:xfrm>
            <a:custGeom>
              <a:avLst/>
              <a:gdLst/>
              <a:ahLst/>
              <a:cxnLst/>
              <a:rect l="l" t="t" r="r" b="b"/>
              <a:pathLst>
                <a:path w="568960" h="570229">
                  <a:moveTo>
                    <a:pt x="284225" y="0"/>
                  </a:moveTo>
                  <a:lnTo>
                    <a:pt x="238123" y="3730"/>
                  </a:lnTo>
                  <a:lnTo>
                    <a:pt x="194389" y="14529"/>
                  </a:lnTo>
                  <a:lnTo>
                    <a:pt x="153608" y="31810"/>
                  </a:lnTo>
                  <a:lnTo>
                    <a:pt x="116366" y="54987"/>
                  </a:lnTo>
                  <a:lnTo>
                    <a:pt x="83248" y="83472"/>
                  </a:lnTo>
                  <a:lnTo>
                    <a:pt x="54839" y="116679"/>
                  </a:lnTo>
                  <a:lnTo>
                    <a:pt x="31725" y="154021"/>
                  </a:lnTo>
                  <a:lnTo>
                    <a:pt x="14490" y="194911"/>
                  </a:lnTo>
                  <a:lnTo>
                    <a:pt x="3720" y="238762"/>
                  </a:lnTo>
                  <a:lnTo>
                    <a:pt x="0" y="284988"/>
                  </a:lnTo>
                  <a:lnTo>
                    <a:pt x="3720" y="331213"/>
                  </a:lnTo>
                  <a:lnTo>
                    <a:pt x="14490" y="375064"/>
                  </a:lnTo>
                  <a:lnTo>
                    <a:pt x="31725" y="415954"/>
                  </a:lnTo>
                  <a:lnTo>
                    <a:pt x="54839" y="453296"/>
                  </a:lnTo>
                  <a:lnTo>
                    <a:pt x="83248" y="486503"/>
                  </a:lnTo>
                  <a:lnTo>
                    <a:pt x="116366" y="514988"/>
                  </a:lnTo>
                  <a:lnTo>
                    <a:pt x="153608" y="538165"/>
                  </a:lnTo>
                  <a:lnTo>
                    <a:pt x="194389" y="555446"/>
                  </a:lnTo>
                  <a:lnTo>
                    <a:pt x="238123" y="566245"/>
                  </a:lnTo>
                  <a:lnTo>
                    <a:pt x="284225" y="569976"/>
                  </a:lnTo>
                  <a:lnTo>
                    <a:pt x="330328" y="566245"/>
                  </a:lnTo>
                  <a:lnTo>
                    <a:pt x="374062" y="555446"/>
                  </a:lnTo>
                  <a:lnTo>
                    <a:pt x="414843" y="538165"/>
                  </a:lnTo>
                  <a:lnTo>
                    <a:pt x="452085" y="514988"/>
                  </a:lnTo>
                  <a:lnTo>
                    <a:pt x="485203" y="486503"/>
                  </a:lnTo>
                  <a:lnTo>
                    <a:pt x="513612" y="453296"/>
                  </a:lnTo>
                  <a:lnTo>
                    <a:pt x="536726" y="415954"/>
                  </a:lnTo>
                  <a:lnTo>
                    <a:pt x="553961" y="375064"/>
                  </a:lnTo>
                  <a:lnTo>
                    <a:pt x="564731" y="331213"/>
                  </a:lnTo>
                  <a:lnTo>
                    <a:pt x="568451" y="284988"/>
                  </a:lnTo>
                  <a:lnTo>
                    <a:pt x="564731" y="238762"/>
                  </a:lnTo>
                  <a:lnTo>
                    <a:pt x="553961" y="194911"/>
                  </a:lnTo>
                  <a:lnTo>
                    <a:pt x="536726" y="154021"/>
                  </a:lnTo>
                  <a:lnTo>
                    <a:pt x="513612" y="116679"/>
                  </a:lnTo>
                  <a:lnTo>
                    <a:pt x="485203" y="83472"/>
                  </a:lnTo>
                  <a:lnTo>
                    <a:pt x="452085" y="54987"/>
                  </a:lnTo>
                  <a:lnTo>
                    <a:pt x="414843" y="31810"/>
                  </a:lnTo>
                  <a:lnTo>
                    <a:pt x="374062" y="14529"/>
                  </a:lnTo>
                  <a:lnTo>
                    <a:pt x="330328" y="3730"/>
                  </a:lnTo>
                  <a:lnTo>
                    <a:pt x="284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96212" y="5519927"/>
              <a:ext cx="568960" cy="570230"/>
            </a:xfrm>
            <a:custGeom>
              <a:avLst/>
              <a:gdLst/>
              <a:ahLst/>
              <a:cxnLst/>
              <a:rect l="l" t="t" r="r" b="b"/>
              <a:pathLst>
                <a:path w="568960" h="570229">
                  <a:moveTo>
                    <a:pt x="0" y="284988"/>
                  </a:moveTo>
                  <a:lnTo>
                    <a:pt x="3720" y="238762"/>
                  </a:lnTo>
                  <a:lnTo>
                    <a:pt x="14490" y="194911"/>
                  </a:lnTo>
                  <a:lnTo>
                    <a:pt x="31725" y="154021"/>
                  </a:lnTo>
                  <a:lnTo>
                    <a:pt x="54839" y="116679"/>
                  </a:lnTo>
                  <a:lnTo>
                    <a:pt x="83248" y="83472"/>
                  </a:lnTo>
                  <a:lnTo>
                    <a:pt x="116366" y="54987"/>
                  </a:lnTo>
                  <a:lnTo>
                    <a:pt x="153608" y="31810"/>
                  </a:lnTo>
                  <a:lnTo>
                    <a:pt x="194389" y="14529"/>
                  </a:lnTo>
                  <a:lnTo>
                    <a:pt x="238123" y="3730"/>
                  </a:lnTo>
                  <a:lnTo>
                    <a:pt x="284225" y="0"/>
                  </a:lnTo>
                  <a:lnTo>
                    <a:pt x="330328" y="3730"/>
                  </a:lnTo>
                  <a:lnTo>
                    <a:pt x="374062" y="14529"/>
                  </a:lnTo>
                  <a:lnTo>
                    <a:pt x="414843" y="31810"/>
                  </a:lnTo>
                  <a:lnTo>
                    <a:pt x="452085" y="54987"/>
                  </a:lnTo>
                  <a:lnTo>
                    <a:pt x="485203" y="83472"/>
                  </a:lnTo>
                  <a:lnTo>
                    <a:pt x="513612" y="116679"/>
                  </a:lnTo>
                  <a:lnTo>
                    <a:pt x="536726" y="154021"/>
                  </a:lnTo>
                  <a:lnTo>
                    <a:pt x="553961" y="194911"/>
                  </a:lnTo>
                  <a:lnTo>
                    <a:pt x="564731" y="238762"/>
                  </a:lnTo>
                  <a:lnTo>
                    <a:pt x="568451" y="284988"/>
                  </a:lnTo>
                  <a:lnTo>
                    <a:pt x="564731" y="331213"/>
                  </a:lnTo>
                  <a:lnTo>
                    <a:pt x="553961" y="375064"/>
                  </a:lnTo>
                  <a:lnTo>
                    <a:pt x="536726" y="415954"/>
                  </a:lnTo>
                  <a:lnTo>
                    <a:pt x="513612" y="453296"/>
                  </a:lnTo>
                  <a:lnTo>
                    <a:pt x="485203" y="486503"/>
                  </a:lnTo>
                  <a:lnTo>
                    <a:pt x="452085" y="514988"/>
                  </a:lnTo>
                  <a:lnTo>
                    <a:pt x="414843" y="538165"/>
                  </a:lnTo>
                  <a:lnTo>
                    <a:pt x="374062" y="555446"/>
                  </a:lnTo>
                  <a:lnTo>
                    <a:pt x="330328" y="566245"/>
                  </a:lnTo>
                  <a:lnTo>
                    <a:pt x="284225" y="569976"/>
                  </a:lnTo>
                  <a:lnTo>
                    <a:pt x="238123" y="566245"/>
                  </a:lnTo>
                  <a:lnTo>
                    <a:pt x="194389" y="555446"/>
                  </a:lnTo>
                  <a:lnTo>
                    <a:pt x="153608" y="538165"/>
                  </a:lnTo>
                  <a:lnTo>
                    <a:pt x="116366" y="514988"/>
                  </a:lnTo>
                  <a:lnTo>
                    <a:pt x="83248" y="486503"/>
                  </a:lnTo>
                  <a:lnTo>
                    <a:pt x="54839" y="453296"/>
                  </a:lnTo>
                  <a:lnTo>
                    <a:pt x="31725" y="415954"/>
                  </a:lnTo>
                  <a:lnTo>
                    <a:pt x="14490" y="375064"/>
                  </a:lnTo>
                  <a:lnTo>
                    <a:pt x="3720" y="331213"/>
                  </a:lnTo>
                  <a:lnTo>
                    <a:pt x="0" y="284988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35736" y="5519927"/>
              <a:ext cx="568960" cy="570230"/>
            </a:xfrm>
            <a:custGeom>
              <a:avLst/>
              <a:gdLst/>
              <a:ahLst/>
              <a:cxnLst/>
              <a:rect l="l" t="t" r="r" b="b"/>
              <a:pathLst>
                <a:path w="568960" h="570229">
                  <a:moveTo>
                    <a:pt x="284225" y="0"/>
                  </a:moveTo>
                  <a:lnTo>
                    <a:pt x="238123" y="3730"/>
                  </a:lnTo>
                  <a:lnTo>
                    <a:pt x="194389" y="14529"/>
                  </a:lnTo>
                  <a:lnTo>
                    <a:pt x="153608" y="31810"/>
                  </a:lnTo>
                  <a:lnTo>
                    <a:pt x="116366" y="54987"/>
                  </a:lnTo>
                  <a:lnTo>
                    <a:pt x="83248" y="83472"/>
                  </a:lnTo>
                  <a:lnTo>
                    <a:pt x="54839" y="116679"/>
                  </a:lnTo>
                  <a:lnTo>
                    <a:pt x="31725" y="154021"/>
                  </a:lnTo>
                  <a:lnTo>
                    <a:pt x="14490" y="194911"/>
                  </a:lnTo>
                  <a:lnTo>
                    <a:pt x="3720" y="238762"/>
                  </a:lnTo>
                  <a:lnTo>
                    <a:pt x="0" y="284988"/>
                  </a:lnTo>
                  <a:lnTo>
                    <a:pt x="3720" y="331213"/>
                  </a:lnTo>
                  <a:lnTo>
                    <a:pt x="14490" y="375064"/>
                  </a:lnTo>
                  <a:lnTo>
                    <a:pt x="31725" y="415954"/>
                  </a:lnTo>
                  <a:lnTo>
                    <a:pt x="54839" y="453296"/>
                  </a:lnTo>
                  <a:lnTo>
                    <a:pt x="83248" y="486503"/>
                  </a:lnTo>
                  <a:lnTo>
                    <a:pt x="116366" y="514988"/>
                  </a:lnTo>
                  <a:lnTo>
                    <a:pt x="153608" y="538165"/>
                  </a:lnTo>
                  <a:lnTo>
                    <a:pt x="194389" y="555446"/>
                  </a:lnTo>
                  <a:lnTo>
                    <a:pt x="238123" y="566245"/>
                  </a:lnTo>
                  <a:lnTo>
                    <a:pt x="284225" y="569976"/>
                  </a:lnTo>
                  <a:lnTo>
                    <a:pt x="330328" y="566245"/>
                  </a:lnTo>
                  <a:lnTo>
                    <a:pt x="374062" y="555446"/>
                  </a:lnTo>
                  <a:lnTo>
                    <a:pt x="414843" y="538165"/>
                  </a:lnTo>
                  <a:lnTo>
                    <a:pt x="452085" y="514988"/>
                  </a:lnTo>
                  <a:lnTo>
                    <a:pt x="485203" y="486503"/>
                  </a:lnTo>
                  <a:lnTo>
                    <a:pt x="513612" y="453296"/>
                  </a:lnTo>
                  <a:lnTo>
                    <a:pt x="536726" y="415954"/>
                  </a:lnTo>
                  <a:lnTo>
                    <a:pt x="553961" y="375064"/>
                  </a:lnTo>
                  <a:lnTo>
                    <a:pt x="564731" y="331213"/>
                  </a:lnTo>
                  <a:lnTo>
                    <a:pt x="568451" y="284988"/>
                  </a:lnTo>
                  <a:lnTo>
                    <a:pt x="564731" y="238762"/>
                  </a:lnTo>
                  <a:lnTo>
                    <a:pt x="553961" y="194911"/>
                  </a:lnTo>
                  <a:lnTo>
                    <a:pt x="536726" y="154021"/>
                  </a:lnTo>
                  <a:lnTo>
                    <a:pt x="513612" y="116679"/>
                  </a:lnTo>
                  <a:lnTo>
                    <a:pt x="485203" y="83472"/>
                  </a:lnTo>
                  <a:lnTo>
                    <a:pt x="452085" y="54987"/>
                  </a:lnTo>
                  <a:lnTo>
                    <a:pt x="414843" y="31810"/>
                  </a:lnTo>
                  <a:lnTo>
                    <a:pt x="374062" y="14529"/>
                  </a:lnTo>
                  <a:lnTo>
                    <a:pt x="330328" y="3730"/>
                  </a:lnTo>
                  <a:lnTo>
                    <a:pt x="284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35736" y="5519927"/>
              <a:ext cx="568960" cy="570230"/>
            </a:xfrm>
            <a:custGeom>
              <a:avLst/>
              <a:gdLst/>
              <a:ahLst/>
              <a:cxnLst/>
              <a:rect l="l" t="t" r="r" b="b"/>
              <a:pathLst>
                <a:path w="568960" h="570229">
                  <a:moveTo>
                    <a:pt x="0" y="284988"/>
                  </a:moveTo>
                  <a:lnTo>
                    <a:pt x="3720" y="238762"/>
                  </a:lnTo>
                  <a:lnTo>
                    <a:pt x="14490" y="194911"/>
                  </a:lnTo>
                  <a:lnTo>
                    <a:pt x="31725" y="154021"/>
                  </a:lnTo>
                  <a:lnTo>
                    <a:pt x="54839" y="116679"/>
                  </a:lnTo>
                  <a:lnTo>
                    <a:pt x="83248" y="83472"/>
                  </a:lnTo>
                  <a:lnTo>
                    <a:pt x="116366" y="54987"/>
                  </a:lnTo>
                  <a:lnTo>
                    <a:pt x="153608" y="31810"/>
                  </a:lnTo>
                  <a:lnTo>
                    <a:pt x="194389" y="14529"/>
                  </a:lnTo>
                  <a:lnTo>
                    <a:pt x="238123" y="3730"/>
                  </a:lnTo>
                  <a:lnTo>
                    <a:pt x="284225" y="0"/>
                  </a:lnTo>
                  <a:lnTo>
                    <a:pt x="330328" y="3730"/>
                  </a:lnTo>
                  <a:lnTo>
                    <a:pt x="374062" y="14529"/>
                  </a:lnTo>
                  <a:lnTo>
                    <a:pt x="414843" y="31810"/>
                  </a:lnTo>
                  <a:lnTo>
                    <a:pt x="452085" y="54987"/>
                  </a:lnTo>
                  <a:lnTo>
                    <a:pt x="485203" y="83472"/>
                  </a:lnTo>
                  <a:lnTo>
                    <a:pt x="513612" y="116679"/>
                  </a:lnTo>
                  <a:lnTo>
                    <a:pt x="536726" y="154021"/>
                  </a:lnTo>
                  <a:lnTo>
                    <a:pt x="553961" y="194911"/>
                  </a:lnTo>
                  <a:lnTo>
                    <a:pt x="564731" y="238762"/>
                  </a:lnTo>
                  <a:lnTo>
                    <a:pt x="568451" y="284988"/>
                  </a:lnTo>
                  <a:lnTo>
                    <a:pt x="564731" y="331213"/>
                  </a:lnTo>
                  <a:lnTo>
                    <a:pt x="553961" y="375064"/>
                  </a:lnTo>
                  <a:lnTo>
                    <a:pt x="536726" y="415954"/>
                  </a:lnTo>
                  <a:lnTo>
                    <a:pt x="513612" y="453296"/>
                  </a:lnTo>
                  <a:lnTo>
                    <a:pt x="485203" y="486503"/>
                  </a:lnTo>
                  <a:lnTo>
                    <a:pt x="452085" y="514988"/>
                  </a:lnTo>
                  <a:lnTo>
                    <a:pt x="414843" y="538165"/>
                  </a:lnTo>
                  <a:lnTo>
                    <a:pt x="374062" y="555446"/>
                  </a:lnTo>
                  <a:lnTo>
                    <a:pt x="330328" y="566245"/>
                  </a:lnTo>
                  <a:lnTo>
                    <a:pt x="284225" y="569976"/>
                  </a:lnTo>
                  <a:lnTo>
                    <a:pt x="238123" y="566245"/>
                  </a:lnTo>
                  <a:lnTo>
                    <a:pt x="194389" y="555446"/>
                  </a:lnTo>
                  <a:lnTo>
                    <a:pt x="153608" y="538165"/>
                  </a:lnTo>
                  <a:lnTo>
                    <a:pt x="116366" y="514988"/>
                  </a:lnTo>
                  <a:lnTo>
                    <a:pt x="83248" y="486503"/>
                  </a:lnTo>
                  <a:lnTo>
                    <a:pt x="54839" y="453296"/>
                  </a:lnTo>
                  <a:lnTo>
                    <a:pt x="31725" y="415954"/>
                  </a:lnTo>
                  <a:lnTo>
                    <a:pt x="14490" y="375064"/>
                  </a:lnTo>
                  <a:lnTo>
                    <a:pt x="3720" y="331213"/>
                  </a:lnTo>
                  <a:lnTo>
                    <a:pt x="0" y="284988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15275" y="4361687"/>
              <a:ext cx="943610" cy="1164590"/>
            </a:xfrm>
            <a:custGeom>
              <a:avLst/>
              <a:gdLst/>
              <a:ahLst/>
              <a:cxnLst/>
              <a:rect l="l" t="t" r="r" b="b"/>
              <a:pathLst>
                <a:path w="943610" h="1164589">
                  <a:moveTo>
                    <a:pt x="207378" y="821436"/>
                  </a:moveTo>
                  <a:lnTo>
                    <a:pt x="135623" y="867156"/>
                  </a:lnTo>
                  <a:lnTo>
                    <a:pt x="162763" y="883488"/>
                  </a:lnTo>
                  <a:lnTo>
                    <a:pt x="0" y="1155192"/>
                  </a:lnTo>
                  <a:lnTo>
                    <a:pt x="10896" y="1161669"/>
                  </a:lnTo>
                  <a:lnTo>
                    <a:pt x="173697" y="890054"/>
                  </a:lnTo>
                  <a:lnTo>
                    <a:pt x="200901" y="906399"/>
                  </a:lnTo>
                  <a:lnTo>
                    <a:pt x="203466" y="872617"/>
                  </a:lnTo>
                  <a:lnTo>
                    <a:pt x="207378" y="821436"/>
                  </a:lnTo>
                  <a:close/>
                </a:path>
                <a:path w="943610" h="1164589">
                  <a:moveTo>
                    <a:pt x="768337" y="1153795"/>
                  </a:moveTo>
                  <a:lnTo>
                    <a:pt x="473532" y="944270"/>
                  </a:lnTo>
                  <a:lnTo>
                    <a:pt x="478777" y="936879"/>
                  </a:lnTo>
                  <a:lnTo>
                    <a:pt x="491985" y="918337"/>
                  </a:lnTo>
                  <a:lnTo>
                    <a:pt x="407784" y="905256"/>
                  </a:lnTo>
                  <a:lnTo>
                    <a:pt x="447776" y="980440"/>
                  </a:lnTo>
                  <a:lnTo>
                    <a:pt x="466242" y="954519"/>
                  </a:lnTo>
                  <a:lnTo>
                    <a:pt x="760971" y="1164082"/>
                  </a:lnTo>
                  <a:lnTo>
                    <a:pt x="768337" y="1153795"/>
                  </a:lnTo>
                  <a:close/>
                </a:path>
                <a:path w="943610" h="1164589">
                  <a:moveTo>
                    <a:pt x="943470" y="0"/>
                  </a:moveTo>
                  <a:lnTo>
                    <a:pt x="858761" y="8255"/>
                  </a:lnTo>
                  <a:lnTo>
                    <a:pt x="875639" y="35153"/>
                  </a:lnTo>
                  <a:lnTo>
                    <a:pt x="404355" y="331343"/>
                  </a:lnTo>
                  <a:lnTo>
                    <a:pt x="411213" y="342138"/>
                  </a:lnTo>
                  <a:lnTo>
                    <a:pt x="882396" y="45897"/>
                  </a:lnTo>
                  <a:lnTo>
                    <a:pt x="899274" y="72771"/>
                  </a:lnTo>
                  <a:lnTo>
                    <a:pt x="926185" y="28448"/>
                  </a:lnTo>
                  <a:lnTo>
                    <a:pt x="943470" y="0"/>
                  </a:lnTo>
                  <a:close/>
                </a:path>
              </a:pathLst>
            </a:custGeom>
            <a:solidFill>
              <a:srgbClr val="70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872740" y="4709160"/>
              <a:ext cx="568960" cy="568960"/>
            </a:xfrm>
            <a:custGeom>
              <a:avLst/>
              <a:gdLst/>
              <a:ahLst/>
              <a:cxnLst/>
              <a:rect l="l" t="t" r="r" b="b"/>
              <a:pathLst>
                <a:path w="568960" h="568960">
                  <a:moveTo>
                    <a:pt x="284226" y="0"/>
                  </a:moveTo>
                  <a:lnTo>
                    <a:pt x="238123" y="3720"/>
                  </a:lnTo>
                  <a:lnTo>
                    <a:pt x="194389" y="14490"/>
                  </a:lnTo>
                  <a:lnTo>
                    <a:pt x="153608" y="31725"/>
                  </a:lnTo>
                  <a:lnTo>
                    <a:pt x="116366" y="54839"/>
                  </a:lnTo>
                  <a:lnTo>
                    <a:pt x="83248" y="83248"/>
                  </a:lnTo>
                  <a:lnTo>
                    <a:pt x="54839" y="116366"/>
                  </a:lnTo>
                  <a:lnTo>
                    <a:pt x="31725" y="153608"/>
                  </a:lnTo>
                  <a:lnTo>
                    <a:pt x="14490" y="194389"/>
                  </a:lnTo>
                  <a:lnTo>
                    <a:pt x="3720" y="238123"/>
                  </a:lnTo>
                  <a:lnTo>
                    <a:pt x="0" y="284225"/>
                  </a:lnTo>
                  <a:lnTo>
                    <a:pt x="3720" y="330328"/>
                  </a:lnTo>
                  <a:lnTo>
                    <a:pt x="14490" y="374062"/>
                  </a:lnTo>
                  <a:lnTo>
                    <a:pt x="31725" y="414843"/>
                  </a:lnTo>
                  <a:lnTo>
                    <a:pt x="54839" y="452085"/>
                  </a:lnTo>
                  <a:lnTo>
                    <a:pt x="83248" y="485203"/>
                  </a:lnTo>
                  <a:lnTo>
                    <a:pt x="116366" y="513612"/>
                  </a:lnTo>
                  <a:lnTo>
                    <a:pt x="153608" y="536726"/>
                  </a:lnTo>
                  <a:lnTo>
                    <a:pt x="194389" y="553961"/>
                  </a:lnTo>
                  <a:lnTo>
                    <a:pt x="238123" y="564731"/>
                  </a:lnTo>
                  <a:lnTo>
                    <a:pt x="284226" y="568451"/>
                  </a:lnTo>
                  <a:lnTo>
                    <a:pt x="330328" y="564731"/>
                  </a:lnTo>
                  <a:lnTo>
                    <a:pt x="374062" y="553961"/>
                  </a:lnTo>
                  <a:lnTo>
                    <a:pt x="414843" y="536726"/>
                  </a:lnTo>
                  <a:lnTo>
                    <a:pt x="452085" y="513612"/>
                  </a:lnTo>
                  <a:lnTo>
                    <a:pt x="485203" y="485203"/>
                  </a:lnTo>
                  <a:lnTo>
                    <a:pt x="513612" y="452085"/>
                  </a:lnTo>
                  <a:lnTo>
                    <a:pt x="536726" y="414843"/>
                  </a:lnTo>
                  <a:lnTo>
                    <a:pt x="553961" y="374062"/>
                  </a:lnTo>
                  <a:lnTo>
                    <a:pt x="564731" y="330328"/>
                  </a:lnTo>
                  <a:lnTo>
                    <a:pt x="568451" y="284225"/>
                  </a:lnTo>
                  <a:lnTo>
                    <a:pt x="564731" y="238123"/>
                  </a:lnTo>
                  <a:lnTo>
                    <a:pt x="553961" y="194389"/>
                  </a:lnTo>
                  <a:lnTo>
                    <a:pt x="536726" y="153608"/>
                  </a:lnTo>
                  <a:lnTo>
                    <a:pt x="513612" y="116366"/>
                  </a:lnTo>
                  <a:lnTo>
                    <a:pt x="485203" y="83248"/>
                  </a:lnTo>
                  <a:lnTo>
                    <a:pt x="452085" y="54839"/>
                  </a:lnTo>
                  <a:lnTo>
                    <a:pt x="414843" y="31725"/>
                  </a:lnTo>
                  <a:lnTo>
                    <a:pt x="374062" y="14490"/>
                  </a:lnTo>
                  <a:lnTo>
                    <a:pt x="330328" y="3720"/>
                  </a:lnTo>
                  <a:lnTo>
                    <a:pt x="2842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72740" y="4709160"/>
              <a:ext cx="568960" cy="568960"/>
            </a:xfrm>
            <a:custGeom>
              <a:avLst/>
              <a:gdLst/>
              <a:ahLst/>
              <a:cxnLst/>
              <a:rect l="l" t="t" r="r" b="b"/>
              <a:pathLst>
                <a:path w="568960" h="568960">
                  <a:moveTo>
                    <a:pt x="0" y="284225"/>
                  </a:moveTo>
                  <a:lnTo>
                    <a:pt x="3720" y="238123"/>
                  </a:lnTo>
                  <a:lnTo>
                    <a:pt x="14490" y="194389"/>
                  </a:lnTo>
                  <a:lnTo>
                    <a:pt x="31725" y="153608"/>
                  </a:lnTo>
                  <a:lnTo>
                    <a:pt x="54839" y="116366"/>
                  </a:lnTo>
                  <a:lnTo>
                    <a:pt x="83248" y="83248"/>
                  </a:lnTo>
                  <a:lnTo>
                    <a:pt x="116366" y="54839"/>
                  </a:lnTo>
                  <a:lnTo>
                    <a:pt x="153608" y="31725"/>
                  </a:lnTo>
                  <a:lnTo>
                    <a:pt x="194389" y="14490"/>
                  </a:lnTo>
                  <a:lnTo>
                    <a:pt x="238123" y="3720"/>
                  </a:lnTo>
                  <a:lnTo>
                    <a:pt x="284226" y="0"/>
                  </a:lnTo>
                  <a:lnTo>
                    <a:pt x="330328" y="3720"/>
                  </a:lnTo>
                  <a:lnTo>
                    <a:pt x="374062" y="14490"/>
                  </a:lnTo>
                  <a:lnTo>
                    <a:pt x="414843" y="31725"/>
                  </a:lnTo>
                  <a:lnTo>
                    <a:pt x="452085" y="54839"/>
                  </a:lnTo>
                  <a:lnTo>
                    <a:pt x="485203" y="83248"/>
                  </a:lnTo>
                  <a:lnTo>
                    <a:pt x="513612" y="116366"/>
                  </a:lnTo>
                  <a:lnTo>
                    <a:pt x="536726" y="153608"/>
                  </a:lnTo>
                  <a:lnTo>
                    <a:pt x="553961" y="194389"/>
                  </a:lnTo>
                  <a:lnTo>
                    <a:pt x="564731" y="238123"/>
                  </a:lnTo>
                  <a:lnTo>
                    <a:pt x="568451" y="284225"/>
                  </a:lnTo>
                  <a:lnTo>
                    <a:pt x="564731" y="330328"/>
                  </a:lnTo>
                  <a:lnTo>
                    <a:pt x="553961" y="374062"/>
                  </a:lnTo>
                  <a:lnTo>
                    <a:pt x="536726" y="414843"/>
                  </a:lnTo>
                  <a:lnTo>
                    <a:pt x="513612" y="452085"/>
                  </a:lnTo>
                  <a:lnTo>
                    <a:pt x="485203" y="485203"/>
                  </a:lnTo>
                  <a:lnTo>
                    <a:pt x="452085" y="513612"/>
                  </a:lnTo>
                  <a:lnTo>
                    <a:pt x="414843" y="536726"/>
                  </a:lnTo>
                  <a:lnTo>
                    <a:pt x="374062" y="553961"/>
                  </a:lnTo>
                  <a:lnTo>
                    <a:pt x="330328" y="564731"/>
                  </a:lnTo>
                  <a:lnTo>
                    <a:pt x="284226" y="568451"/>
                  </a:lnTo>
                  <a:lnTo>
                    <a:pt x="238123" y="564731"/>
                  </a:lnTo>
                  <a:lnTo>
                    <a:pt x="194389" y="553961"/>
                  </a:lnTo>
                  <a:lnTo>
                    <a:pt x="153608" y="536726"/>
                  </a:lnTo>
                  <a:lnTo>
                    <a:pt x="116366" y="513612"/>
                  </a:lnTo>
                  <a:lnTo>
                    <a:pt x="83248" y="485203"/>
                  </a:lnTo>
                  <a:lnTo>
                    <a:pt x="54839" y="452085"/>
                  </a:lnTo>
                  <a:lnTo>
                    <a:pt x="31725" y="414843"/>
                  </a:lnTo>
                  <a:lnTo>
                    <a:pt x="14490" y="374062"/>
                  </a:lnTo>
                  <a:lnTo>
                    <a:pt x="3720" y="330328"/>
                  </a:lnTo>
                  <a:lnTo>
                    <a:pt x="0" y="284225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229356" y="5532119"/>
              <a:ext cx="568960" cy="568960"/>
            </a:xfrm>
            <a:custGeom>
              <a:avLst/>
              <a:gdLst/>
              <a:ahLst/>
              <a:cxnLst/>
              <a:rect l="l" t="t" r="r" b="b"/>
              <a:pathLst>
                <a:path w="568960" h="568960">
                  <a:moveTo>
                    <a:pt x="284226" y="0"/>
                  </a:moveTo>
                  <a:lnTo>
                    <a:pt x="238123" y="3720"/>
                  </a:lnTo>
                  <a:lnTo>
                    <a:pt x="194389" y="14490"/>
                  </a:lnTo>
                  <a:lnTo>
                    <a:pt x="153608" y="31725"/>
                  </a:lnTo>
                  <a:lnTo>
                    <a:pt x="116366" y="54839"/>
                  </a:lnTo>
                  <a:lnTo>
                    <a:pt x="83248" y="83248"/>
                  </a:lnTo>
                  <a:lnTo>
                    <a:pt x="54839" y="116366"/>
                  </a:lnTo>
                  <a:lnTo>
                    <a:pt x="31725" y="153608"/>
                  </a:lnTo>
                  <a:lnTo>
                    <a:pt x="14490" y="194389"/>
                  </a:lnTo>
                  <a:lnTo>
                    <a:pt x="3720" y="238123"/>
                  </a:lnTo>
                  <a:lnTo>
                    <a:pt x="0" y="284225"/>
                  </a:lnTo>
                  <a:lnTo>
                    <a:pt x="3720" y="330328"/>
                  </a:lnTo>
                  <a:lnTo>
                    <a:pt x="14490" y="374062"/>
                  </a:lnTo>
                  <a:lnTo>
                    <a:pt x="31725" y="414843"/>
                  </a:lnTo>
                  <a:lnTo>
                    <a:pt x="54839" y="452085"/>
                  </a:lnTo>
                  <a:lnTo>
                    <a:pt x="83248" y="485203"/>
                  </a:lnTo>
                  <a:lnTo>
                    <a:pt x="116366" y="513612"/>
                  </a:lnTo>
                  <a:lnTo>
                    <a:pt x="153608" y="536726"/>
                  </a:lnTo>
                  <a:lnTo>
                    <a:pt x="194389" y="553961"/>
                  </a:lnTo>
                  <a:lnTo>
                    <a:pt x="238123" y="564731"/>
                  </a:lnTo>
                  <a:lnTo>
                    <a:pt x="284226" y="568451"/>
                  </a:lnTo>
                  <a:lnTo>
                    <a:pt x="330328" y="564731"/>
                  </a:lnTo>
                  <a:lnTo>
                    <a:pt x="374062" y="553961"/>
                  </a:lnTo>
                  <a:lnTo>
                    <a:pt x="414843" y="536726"/>
                  </a:lnTo>
                  <a:lnTo>
                    <a:pt x="452085" y="513612"/>
                  </a:lnTo>
                  <a:lnTo>
                    <a:pt x="485203" y="485203"/>
                  </a:lnTo>
                  <a:lnTo>
                    <a:pt x="513612" y="452085"/>
                  </a:lnTo>
                  <a:lnTo>
                    <a:pt x="536726" y="414843"/>
                  </a:lnTo>
                  <a:lnTo>
                    <a:pt x="553961" y="374062"/>
                  </a:lnTo>
                  <a:lnTo>
                    <a:pt x="564731" y="330328"/>
                  </a:lnTo>
                  <a:lnTo>
                    <a:pt x="568452" y="284225"/>
                  </a:lnTo>
                  <a:lnTo>
                    <a:pt x="564731" y="238123"/>
                  </a:lnTo>
                  <a:lnTo>
                    <a:pt x="553961" y="194389"/>
                  </a:lnTo>
                  <a:lnTo>
                    <a:pt x="536726" y="153608"/>
                  </a:lnTo>
                  <a:lnTo>
                    <a:pt x="513612" y="116366"/>
                  </a:lnTo>
                  <a:lnTo>
                    <a:pt x="485203" y="83248"/>
                  </a:lnTo>
                  <a:lnTo>
                    <a:pt x="452085" y="54839"/>
                  </a:lnTo>
                  <a:lnTo>
                    <a:pt x="414843" y="31725"/>
                  </a:lnTo>
                  <a:lnTo>
                    <a:pt x="374062" y="14490"/>
                  </a:lnTo>
                  <a:lnTo>
                    <a:pt x="330328" y="3720"/>
                  </a:lnTo>
                  <a:lnTo>
                    <a:pt x="2842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29356" y="5532119"/>
              <a:ext cx="568960" cy="568960"/>
            </a:xfrm>
            <a:custGeom>
              <a:avLst/>
              <a:gdLst/>
              <a:ahLst/>
              <a:cxnLst/>
              <a:rect l="l" t="t" r="r" b="b"/>
              <a:pathLst>
                <a:path w="568960" h="568960">
                  <a:moveTo>
                    <a:pt x="0" y="284225"/>
                  </a:moveTo>
                  <a:lnTo>
                    <a:pt x="3720" y="238123"/>
                  </a:lnTo>
                  <a:lnTo>
                    <a:pt x="14490" y="194389"/>
                  </a:lnTo>
                  <a:lnTo>
                    <a:pt x="31725" y="153608"/>
                  </a:lnTo>
                  <a:lnTo>
                    <a:pt x="54839" y="116366"/>
                  </a:lnTo>
                  <a:lnTo>
                    <a:pt x="83248" y="83248"/>
                  </a:lnTo>
                  <a:lnTo>
                    <a:pt x="116366" y="54839"/>
                  </a:lnTo>
                  <a:lnTo>
                    <a:pt x="153608" y="31725"/>
                  </a:lnTo>
                  <a:lnTo>
                    <a:pt x="194389" y="14490"/>
                  </a:lnTo>
                  <a:lnTo>
                    <a:pt x="238123" y="3720"/>
                  </a:lnTo>
                  <a:lnTo>
                    <a:pt x="284226" y="0"/>
                  </a:lnTo>
                  <a:lnTo>
                    <a:pt x="330328" y="3720"/>
                  </a:lnTo>
                  <a:lnTo>
                    <a:pt x="374062" y="14490"/>
                  </a:lnTo>
                  <a:lnTo>
                    <a:pt x="414843" y="31725"/>
                  </a:lnTo>
                  <a:lnTo>
                    <a:pt x="452085" y="54839"/>
                  </a:lnTo>
                  <a:lnTo>
                    <a:pt x="485203" y="83248"/>
                  </a:lnTo>
                  <a:lnTo>
                    <a:pt x="513612" y="116366"/>
                  </a:lnTo>
                  <a:lnTo>
                    <a:pt x="536726" y="153608"/>
                  </a:lnTo>
                  <a:lnTo>
                    <a:pt x="553961" y="194389"/>
                  </a:lnTo>
                  <a:lnTo>
                    <a:pt x="564731" y="238123"/>
                  </a:lnTo>
                  <a:lnTo>
                    <a:pt x="568452" y="284225"/>
                  </a:lnTo>
                  <a:lnTo>
                    <a:pt x="564731" y="330328"/>
                  </a:lnTo>
                  <a:lnTo>
                    <a:pt x="553961" y="374062"/>
                  </a:lnTo>
                  <a:lnTo>
                    <a:pt x="536726" y="414843"/>
                  </a:lnTo>
                  <a:lnTo>
                    <a:pt x="513612" y="452085"/>
                  </a:lnTo>
                  <a:lnTo>
                    <a:pt x="485203" y="485203"/>
                  </a:lnTo>
                  <a:lnTo>
                    <a:pt x="452085" y="513612"/>
                  </a:lnTo>
                  <a:lnTo>
                    <a:pt x="414843" y="536726"/>
                  </a:lnTo>
                  <a:lnTo>
                    <a:pt x="374062" y="553961"/>
                  </a:lnTo>
                  <a:lnTo>
                    <a:pt x="330328" y="564731"/>
                  </a:lnTo>
                  <a:lnTo>
                    <a:pt x="284226" y="568451"/>
                  </a:lnTo>
                  <a:lnTo>
                    <a:pt x="238123" y="564731"/>
                  </a:lnTo>
                  <a:lnTo>
                    <a:pt x="194389" y="553961"/>
                  </a:lnTo>
                  <a:lnTo>
                    <a:pt x="153608" y="536726"/>
                  </a:lnTo>
                  <a:lnTo>
                    <a:pt x="116366" y="513612"/>
                  </a:lnTo>
                  <a:lnTo>
                    <a:pt x="83248" y="485203"/>
                  </a:lnTo>
                  <a:lnTo>
                    <a:pt x="54839" y="452085"/>
                  </a:lnTo>
                  <a:lnTo>
                    <a:pt x="31725" y="414843"/>
                  </a:lnTo>
                  <a:lnTo>
                    <a:pt x="14490" y="374062"/>
                  </a:lnTo>
                  <a:lnTo>
                    <a:pt x="3720" y="330328"/>
                  </a:lnTo>
                  <a:lnTo>
                    <a:pt x="0" y="284225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70403" y="5532119"/>
              <a:ext cx="568960" cy="568960"/>
            </a:xfrm>
            <a:custGeom>
              <a:avLst/>
              <a:gdLst/>
              <a:ahLst/>
              <a:cxnLst/>
              <a:rect l="l" t="t" r="r" b="b"/>
              <a:pathLst>
                <a:path w="568960" h="568960">
                  <a:moveTo>
                    <a:pt x="284225" y="0"/>
                  </a:moveTo>
                  <a:lnTo>
                    <a:pt x="238123" y="3720"/>
                  </a:lnTo>
                  <a:lnTo>
                    <a:pt x="194389" y="14490"/>
                  </a:lnTo>
                  <a:lnTo>
                    <a:pt x="153608" y="31725"/>
                  </a:lnTo>
                  <a:lnTo>
                    <a:pt x="116366" y="54839"/>
                  </a:lnTo>
                  <a:lnTo>
                    <a:pt x="83248" y="83248"/>
                  </a:lnTo>
                  <a:lnTo>
                    <a:pt x="54839" y="116366"/>
                  </a:lnTo>
                  <a:lnTo>
                    <a:pt x="31725" y="153608"/>
                  </a:lnTo>
                  <a:lnTo>
                    <a:pt x="14490" y="194389"/>
                  </a:lnTo>
                  <a:lnTo>
                    <a:pt x="3720" y="238123"/>
                  </a:lnTo>
                  <a:lnTo>
                    <a:pt x="0" y="284225"/>
                  </a:lnTo>
                  <a:lnTo>
                    <a:pt x="3720" y="330328"/>
                  </a:lnTo>
                  <a:lnTo>
                    <a:pt x="14490" y="374062"/>
                  </a:lnTo>
                  <a:lnTo>
                    <a:pt x="31725" y="414843"/>
                  </a:lnTo>
                  <a:lnTo>
                    <a:pt x="54839" y="452085"/>
                  </a:lnTo>
                  <a:lnTo>
                    <a:pt x="83248" y="485203"/>
                  </a:lnTo>
                  <a:lnTo>
                    <a:pt x="116366" y="513612"/>
                  </a:lnTo>
                  <a:lnTo>
                    <a:pt x="153608" y="536726"/>
                  </a:lnTo>
                  <a:lnTo>
                    <a:pt x="194389" y="553961"/>
                  </a:lnTo>
                  <a:lnTo>
                    <a:pt x="238123" y="564731"/>
                  </a:lnTo>
                  <a:lnTo>
                    <a:pt x="284225" y="568451"/>
                  </a:lnTo>
                  <a:lnTo>
                    <a:pt x="330328" y="564731"/>
                  </a:lnTo>
                  <a:lnTo>
                    <a:pt x="374062" y="553961"/>
                  </a:lnTo>
                  <a:lnTo>
                    <a:pt x="414843" y="536726"/>
                  </a:lnTo>
                  <a:lnTo>
                    <a:pt x="452085" y="513612"/>
                  </a:lnTo>
                  <a:lnTo>
                    <a:pt x="485203" y="485203"/>
                  </a:lnTo>
                  <a:lnTo>
                    <a:pt x="513612" y="452085"/>
                  </a:lnTo>
                  <a:lnTo>
                    <a:pt x="536726" y="414843"/>
                  </a:lnTo>
                  <a:lnTo>
                    <a:pt x="553961" y="374062"/>
                  </a:lnTo>
                  <a:lnTo>
                    <a:pt x="564731" y="330328"/>
                  </a:lnTo>
                  <a:lnTo>
                    <a:pt x="568451" y="284225"/>
                  </a:lnTo>
                  <a:lnTo>
                    <a:pt x="564731" y="238123"/>
                  </a:lnTo>
                  <a:lnTo>
                    <a:pt x="553961" y="194389"/>
                  </a:lnTo>
                  <a:lnTo>
                    <a:pt x="536726" y="153608"/>
                  </a:lnTo>
                  <a:lnTo>
                    <a:pt x="513612" y="116366"/>
                  </a:lnTo>
                  <a:lnTo>
                    <a:pt x="485203" y="83248"/>
                  </a:lnTo>
                  <a:lnTo>
                    <a:pt x="452085" y="54839"/>
                  </a:lnTo>
                  <a:lnTo>
                    <a:pt x="414843" y="31725"/>
                  </a:lnTo>
                  <a:lnTo>
                    <a:pt x="374062" y="14490"/>
                  </a:lnTo>
                  <a:lnTo>
                    <a:pt x="330328" y="3720"/>
                  </a:lnTo>
                  <a:lnTo>
                    <a:pt x="284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470403" y="5532119"/>
              <a:ext cx="568960" cy="568960"/>
            </a:xfrm>
            <a:custGeom>
              <a:avLst/>
              <a:gdLst/>
              <a:ahLst/>
              <a:cxnLst/>
              <a:rect l="l" t="t" r="r" b="b"/>
              <a:pathLst>
                <a:path w="568960" h="568960">
                  <a:moveTo>
                    <a:pt x="0" y="284225"/>
                  </a:moveTo>
                  <a:lnTo>
                    <a:pt x="3720" y="238123"/>
                  </a:lnTo>
                  <a:lnTo>
                    <a:pt x="14490" y="194389"/>
                  </a:lnTo>
                  <a:lnTo>
                    <a:pt x="31725" y="153608"/>
                  </a:lnTo>
                  <a:lnTo>
                    <a:pt x="54839" y="116366"/>
                  </a:lnTo>
                  <a:lnTo>
                    <a:pt x="83248" y="83248"/>
                  </a:lnTo>
                  <a:lnTo>
                    <a:pt x="116366" y="54839"/>
                  </a:lnTo>
                  <a:lnTo>
                    <a:pt x="153608" y="31725"/>
                  </a:lnTo>
                  <a:lnTo>
                    <a:pt x="194389" y="14490"/>
                  </a:lnTo>
                  <a:lnTo>
                    <a:pt x="238123" y="3720"/>
                  </a:lnTo>
                  <a:lnTo>
                    <a:pt x="284225" y="0"/>
                  </a:lnTo>
                  <a:lnTo>
                    <a:pt x="330328" y="3720"/>
                  </a:lnTo>
                  <a:lnTo>
                    <a:pt x="374062" y="14490"/>
                  </a:lnTo>
                  <a:lnTo>
                    <a:pt x="414843" y="31725"/>
                  </a:lnTo>
                  <a:lnTo>
                    <a:pt x="452085" y="54839"/>
                  </a:lnTo>
                  <a:lnTo>
                    <a:pt x="485203" y="83248"/>
                  </a:lnTo>
                  <a:lnTo>
                    <a:pt x="513612" y="116366"/>
                  </a:lnTo>
                  <a:lnTo>
                    <a:pt x="536726" y="153608"/>
                  </a:lnTo>
                  <a:lnTo>
                    <a:pt x="553961" y="194389"/>
                  </a:lnTo>
                  <a:lnTo>
                    <a:pt x="564731" y="238123"/>
                  </a:lnTo>
                  <a:lnTo>
                    <a:pt x="568451" y="284225"/>
                  </a:lnTo>
                  <a:lnTo>
                    <a:pt x="564731" y="330328"/>
                  </a:lnTo>
                  <a:lnTo>
                    <a:pt x="553961" y="374062"/>
                  </a:lnTo>
                  <a:lnTo>
                    <a:pt x="536726" y="414843"/>
                  </a:lnTo>
                  <a:lnTo>
                    <a:pt x="513612" y="452085"/>
                  </a:lnTo>
                  <a:lnTo>
                    <a:pt x="485203" y="485203"/>
                  </a:lnTo>
                  <a:lnTo>
                    <a:pt x="452085" y="513612"/>
                  </a:lnTo>
                  <a:lnTo>
                    <a:pt x="414843" y="536726"/>
                  </a:lnTo>
                  <a:lnTo>
                    <a:pt x="374062" y="553961"/>
                  </a:lnTo>
                  <a:lnTo>
                    <a:pt x="330328" y="564731"/>
                  </a:lnTo>
                  <a:lnTo>
                    <a:pt x="284225" y="568451"/>
                  </a:lnTo>
                  <a:lnTo>
                    <a:pt x="238123" y="564731"/>
                  </a:lnTo>
                  <a:lnTo>
                    <a:pt x="194389" y="553961"/>
                  </a:lnTo>
                  <a:lnTo>
                    <a:pt x="153608" y="536726"/>
                  </a:lnTo>
                  <a:lnTo>
                    <a:pt x="116366" y="513612"/>
                  </a:lnTo>
                  <a:lnTo>
                    <a:pt x="83248" y="485203"/>
                  </a:lnTo>
                  <a:lnTo>
                    <a:pt x="54839" y="452085"/>
                  </a:lnTo>
                  <a:lnTo>
                    <a:pt x="31725" y="414843"/>
                  </a:lnTo>
                  <a:lnTo>
                    <a:pt x="14490" y="374062"/>
                  </a:lnTo>
                  <a:lnTo>
                    <a:pt x="3720" y="330328"/>
                  </a:lnTo>
                  <a:lnTo>
                    <a:pt x="0" y="284225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23060" y="4361687"/>
              <a:ext cx="1897380" cy="1176020"/>
            </a:xfrm>
            <a:custGeom>
              <a:avLst/>
              <a:gdLst/>
              <a:ahLst/>
              <a:cxnLst/>
              <a:rect l="l" t="t" r="r" b="b"/>
              <a:pathLst>
                <a:path w="1897379" h="1176020">
                  <a:moveTo>
                    <a:pt x="1132332" y="1163574"/>
                  </a:moveTo>
                  <a:lnTo>
                    <a:pt x="75692" y="916432"/>
                  </a:lnTo>
                  <a:lnTo>
                    <a:pt x="76365" y="913511"/>
                  </a:lnTo>
                  <a:lnTo>
                    <a:pt x="82931" y="885571"/>
                  </a:lnTo>
                  <a:lnTo>
                    <a:pt x="0" y="905256"/>
                  </a:lnTo>
                  <a:lnTo>
                    <a:pt x="65532" y="959739"/>
                  </a:lnTo>
                  <a:lnTo>
                    <a:pt x="72771" y="928878"/>
                  </a:lnTo>
                  <a:lnTo>
                    <a:pt x="1129411" y="1175893"/>
                  </a:lnTo>
                  <a:lnTo>
                    <a:pt x="1132332" y="1163574"/>
                  </a:lnTo>
                  <a:close/>
                </a:path>
                <a:path w="1897379" h="1176020">
                  <a:moveTo>
                    <a:pt x="1338326" y="426593"/>
                  </a:moveTo>
                  <a:lnTo>
                    <a:pt x="994981" y="51904"/>
                  </a:lnTo>
                  <a:lnTo>
                    <a:pt x="1005205" y="42545"/>
                  </a:lnTo>
                  <a:lnTo>
                    <a:pt x="1018413" y="30480"/>
                  </a:lnTo>
                  <a:lnTo>
                    <a:pt x="938784" y="0"/>
                  </a:lnTo>
                  <a:lnTo>
                    <a:pt x="962152" y="81915"/>
                  </a:lnTo>
                  <a:lnTo>
                    <a:pt x="985621" y="60464"/>
                  </a:lnTo>
                  <a:lnTo>
                    <a:pt x="1328928" y="435102"/>
                  </a:lnTo>
                  <a:lnTo>
                    <a:pt x="1338326" y="426593"/>
                  </a:lnTo>
                  <a:close/>
                </a:path>
                <a:path w="1897379" h="1176020">
                  <a:moveTo>
                    <a:pt x="1897253" y="1166495"/>
                  </a:moveTo>
                  <a:lnTo>
                    <a:pt x="1773529" y="898613"/>
                  </a:lnTo>
                  <a:lnTo>
                    <a:pt x="1798523" y="887095"/>
                  </a:lnTo>
                  <a:lnTo>
                    <a:pt x="1802384" y="885317"/>
                  </a:lnTo>
                  <a:lnTo>
                    <a:pt x="1735836" y="832116"/>
                  </a:lnTo>
                  <a:lnTo>
                    <a:pt x="1733169" y="917194"/>
                  </a:lnTo>
                  <a:lnTo>
                    <a:pt x="1761972" y="903935"/>
                  </a:lnTo>
                  <a:lnTo>
                    <a:pt x="1885823" y="1171829"/>
                  </a:lnTo>
                  <a:lnTo>
                    <a:pt x="1897253" y="1166495"/>
                  </a:lnTo>
                  <a:close/>
                </a:path>
              </a:pathLst>
            </a:custGeom>
            <a:solidFill>
              <a:srgbClr val="70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20968" y="2415539"/>
              <a:ext cx="5285740" cy="1140460"/>
            </a:xfrm>
            <a:custGeom>
              <a:avLst/>
              <a:gdLst/>
              <a:ahLst/>
              <a:cxnLst/>
              <a:rect l="l" t="t" r="r" b="b"/>
              <a:pathLst>
                <a:path w="5285740" h="1140460">
                  <a:moveTo>
                    <a:pt x="5095240" y="0"/>
                  </a:moveTo>
                  <a:lnTo>
                    <a:pt x="189992" y="0"/>
                  </a:lnTo>
                  <a:lnTo>
                    <a:pt x="139494" y="6788"/>
                  </a:lnTo>
                  <a:lnTo>
                    <a:pt x="94111" y="25945"/>
                  </a:lnTo>
                  <a:lnTo>
                    <a:pt x="55657" y="55657"/>
                  </a:lnTo>
                  <a:lnTo>
                    <a:pt x="25945" y="94111"/>
                  </a:lnTo>
                  <a:lnTo>
                    <a:pt x="6788" y="139494"/>
                  </a:lnTo>
                  <a:lnTo>
                    <a:pt x="0" y="189992"/>
                  </a:lnTo>
                  <a:lnTo>
                    <a:pt x="0" y="949960"/>
                  </a:lnTo>
                  <a:lnTo>
                    <a:pt x="6788" y="1000457"/>
                  </a:lnTo>
                  <a:lnTo>
                    <a:pt x="25945" y="1045840"/>
                  </a:lnTo>
                  <a:lnTo>
                    <a:pt x="55657" y="1084294"/>
                  </a:lnTo>
                  <a:lnTo>
                    <a:pt x="94111" y="1114006"/>
                  </a:lnTo>
                  <a:lnTo>
                    <a:pt x="139494" y="1133163"/>
                  </a:lnTo>
                  <a:lnTo>
                    <a:pt x="189992" y="1139952"/>
                  </a:lnTo>
                  <a:lnTo>
                    <a:pt x="5095240" y="1139952"/>
                  </a:lnTo>
                  <a:lnTo>
                    <a:pt x="5145737" y="1133163"/>
                  </a:lnTo>
                  <a:lnTo>
                    <a:pt x="5191120" y="1114006"/>
                  </a:lnTo>
                  <a:lnTo>
                    <a:pt x="5229574" y="1084294"/>
                  </a:lnTo>
                  <a:lnTo>
                    <a:pt x="5259286" y="1045840"/>
                  </a:lnTo>
                  <a:lnTo>
                    <a:pt x="5278443" y="1000457"/>
                  </a:lnTo>
                  <a:lnTo>
                    <a:pt x="5285232" y="949960"/>
                  </a:lnTo>
                  <a:lnTo>
                    <a:pt x="5285232" y="189992"/>
                  </a:lnTo>
                  <a:lnTo>
                    <a:pt x="5278443" y="139494"/>
                  </a:lnTo>
                  <a:lnTo>
                    <a:pt x="5259286" y="94111"/>
                  </a:lnTo>
                  <a:lnTo>
                    <a:pt x="5229574" y="55657"/>
                  </a:lnTo>
                  <a:lnTo>
                    <a:pt x="5191120" y="25945"/>
                  </a:lnTo>
                  <a:lnTo>
                    <a:pt x="5145737" y="6788"/>
                  </a:lnTo>
                  <a:lnTo>
                    <a:pt x="5095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20968" y="2415539"/>
              <a:ext cx="5285740" cy="1140460"/>
            </a:xfrm>
            <a:custGeom>
              <a:avLst/>
              <a:gdLst/>
              <a:ahLst/>
              <a:cxnLst/>
              <a:rect l="l" t="t" r="r" b="b"/>
              <a:pathLst>
                <a:path w="5285740" h="1140460">
                  <a:moveTo>
                    <a:pt x="0" y="189992"/>
                  </a:moveTo>
                  <a:lnTo>
                    <a:pt x="6788" y="139494"/>
                  </a:lnTo>
                  <a:lnTo>
                    <a:pt x="25945" y="94111"/>
                  </a:lnTo>
                  <a:lnTo>
                    <a:pt x="55657" y="55657"/>
                  </a:lnTo>
                  <a:lnTo>
                    <a:pt x="94111" y="25945"/>
                  </a:lnTo>
                  <a:lnTo>
                    <a:pt x="139494" y="6788"/>
                  </a:lnTo>
                  <a:lnTo>
                    <a:pt x="189992" y="0"/>
                  </a:lnTo>
                  <a:lnTo>
                    <a:pt x="5095240" y="0"/>
                  </a:lnTo>
                  <a:lnTo>
                    <a:pt x="5145737" y="6788"/>
                  </a:lnTo>
                  <a:lnTo>
                    <a:pt x="5191120" y="25945"/>
                  </a:lnTo>
                  <a:lnTo>
                    <a:pt x="5229574" y="55657"/>
                  </a:lnTo>
                  <a:lnTo>
                    <a:pt x="5259286" y="94111"/>
                  </a:lnTo>
                  <a:lnTo>
                    <a:pt x="5278443" y="139494"/>
                  </a:lnTo>
                  <a:lnTo>
                    <a:pt x="5285232" y="189992"/>
                  </a:lnTo>
                  <a:lnTo>
                    <a:pt x="5285232" y="949960"/>
                  </a:lnTo>
                  <a:lnTo>
                    <a:pt x="5278443" y="1000457"/>
                  </a:lnTo>
                  <a:lnTo>
                    <a:pt x="5259286" y="1045840"/>
                  </a:lnTo>
                  <a:lnTo>
                    <a:pt x="5229574" y="1084294"/>
                  </a:lnTo>
                  <a:lnTo>
                    <a:pt x="5191120" y="1114006"/>
                  </a:lnTo>
                  <a:lnTo>
                    <a:pt x="5145737" y="1133163"/>
                  </a:lnTo>
                  <a:lnTo>
                    <a:pt x="5095240" y="1139952"/>
                  </a:lnTo>
                  <a:lnTo>
                    <a:pt x="189992" y="1139952"/>
                  </a:lnTo>
                  <a:lnTo>
                    <a:pt x="139494" y="1133163"/>
                  </a:lnTo>
                  <a:lnTo>
                    <a:pt x="94111" y="1114006"/>
                  </a:lnTo>
                  <a:lnTo>
                    <a:pt x="55657" y="1084294"/>
                  </a:lnTo>
                  <a:lnTo>
                    <a:pt x="25945" y="1045840"/>
                  </a:lnTo>
                  <a:lnTo>
                    <a:pt x="6788" y="1000457"/>
                  </a:lnTo>
                  <a:lnTo>
                    <a:pt x="0" y="949960"/>
                  </a:lnTo>
                  <a:lnTo>
                    <a:pt x="0" y="189992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140700" y="2137917"/>
            <a:ext cx="640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u="sng" spc="-65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50" dirty="0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55841" y="2598546"/>
            <a:ext cx="501713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sz="1200" spc="6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pièce</a:t>
            </a:r>
            <a:r>
              <a:rPr sz="1200" spc="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rectangulaire</a:t>
            </a:r>
            <a:r>
              <a:rPr sz="1200" spc="6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4</a:t>
            </a:r>
            <a:r>
              <a:rPr sz="1200" spc="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sz="1200" spc="6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3</a:t>
            </a:r>
            <a:r>
              <a:rPr sz="1200" spc="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mètres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doit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être</a:t>
            </a:r>
            <a:r>
              <a:rPr sz="1200" spc="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carrelée.</a:t>
            </a:r>
            <a:r>
              <a:rPr sz="1200" spc="7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carrelage</a:t>
            </a:r>
            <a:r>
              <a:rPr sz="1200" spc="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d’un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m²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nécessite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1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sac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ciment.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On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cherche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prix de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revient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carrelage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cette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pièce</a:t>
            </a:r>
            <a:r>
              <a:rPr sz="1200" spc="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sachant</a:t>
            </a:r>
            <a:r>
              <a:rPr sz="1200" spc="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sz="1200" spc="8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7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prix</a:t>
            </a:r>
            <a:r>
              <a:rPr sz="1200" spc="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200" spc="8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carreaux</a:t>
            </a:r>
            <a:r>
              <a:rPr sz="1200" spc="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sz="1200" spc="8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200" spc="8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58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Dh</a:t>
            </a:r>
            <a:r>
              <a:rPr sz="1200" spc="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/</a:t>
            </a:r>
            <a:r>
              <a:rPr sz="1200" spc="8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m²</a:t>
            </a:r>
            <a:r>
              <a:rPr sz="1200" spc="8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8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prix</a:t>
            </a:r>
            <a:r>
              <a:rPr sz="1200" spc="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sac</a:t>
            </a:r>
            <a:r>
              <a:rPr sz="1200" spc="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ciment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est de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75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Dh.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054085" y="3625341"/>
            <a:ext cx="1600835" cy="381635"/>
            <a:chOff x="8054085" y="3625341"/>
            <a:chExt cx="1600835" cy="381635"/>
          </a:xfrm>
        </p:grpSpPr>
        <p:sp>
          <p:nvSpPr>
            <p:cNvPr id="28" name="object 28"/>
            <p:cNvSpPr/>
            <p:nvPr/>
          </p:nvSpPr>
          <p:spPr>
            <a:xfrm>
              <a:off x="8060435" y="3631691"/>
              <a:ext cx="1588135" cy="368935"/>
            </a:xfrm>
            <a:custGeom>
              <a:avLst/>
              <a:gdLst/>
              <a:ahLst/>
              <a:cxnLst/>
              <a:rect l="l" t="t" r="r" b="b"/>
              <a:pathLst>
                <a:path w="1588134" h="368935">
                  <a:moveTo>
                    <a:pt x="1526540" y="0"/>
                  </a:moveTo>
                  <a:lnTo>
                    <a:pt x="61468" y="0"/>
                  </a:lnTo>
                  <a:lnTo>
                    <a:pt x="37558" y="4835"/>
                  </a:lnTo>
                  <a:lnTo>
                    <a:pt x="18018" y="18018"/>
                  </a:lnTo>
                  <a:lnTo>
                    <a:pt x="4835" y="37558"/>
                  </a:lnTo>
                  <a:lnTo>
                    <a:pt x="0" y="61467"/>
                  </a:lnTo>
                  <a:lnTo>
                    <a:pt x="0" y="307339"/>
                  </a:lnTo>
                  <a:lnTo>
                    <a:pt x="4835" y="331249"/>
                  </a:lnTo>
                  <a:lnTo>
                    <a:pt x="18018" y="350789"/>
                  </a:lnTo>
                  <a:lnTo>
                    <a:pt x="37558" y="363972"/>
                  </a:lnTo>
                  <a:lnTo>
                    <a:pt x="61468" y="368807"/>
                  </a:lnTo>
                  <a:lnTo>
                    <a:pt x="1526540" y="368807"/>
                  </a:lnTo>
                  <a:lnTo>
                    <a:pt x="1550449" y="363972"/>
                  </a:lnTo>
                  <a:lnTo>
                    <a:pt x="1569989" y="350789"/>
                  </a:lnTo>
                  <a:lnTo>
                    <a:pt x="1583172" y="331249"/>
                  </a:lnTo>
                  <a:lnTo>
                    <a:pt x="1588008" y="307339"/>
                  </a:lnTo>
                  <a:lnTo>
                    <a:pt x="1588008" y="61467"/>
                  </a:lnTo>
                  <a:lnTo>
                    <a:pt x="1583172" y="37558"/>
                  </a:lnTo>
                  <a:lnTo>
                    <a:pt x="1569989" y="18018"/>
                  </a:lnTo>
                  <a:lnTo>
                    <a:pt x="1550449" y="4835"/>
                  </a:lnTo>
                  <a:lnTo>
                    <a:pt x="1526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060435" y="3631691"/>
              <a:ext cx="1588135" cy="368935"/>
            </a:xfrm>
            <a:custGeom>
              <a:avLst/>
              <a:gdLst/>
              <a:ahLst/>
              <a:cxnLst/>
              <a:rect l="l" t="t" r="r" b="b"/>
              <a:pathLst>
                <a:path w="1588134" h="368935">
                  <a:moveTo>
                    <a:pt x="0" y="61467"/>
                  </a:moveTo>
                  <a:lnTo>
                    <a:pt x="4835" y="37558"/>
                  </a:lnTo>
                  <a:lnTo>
                    <a:pt x="18018" y="18018"/>
                  </a:lnTo>
                  <a:lnTo>
                    <a:pt x="37558" y="4835"/>
                  </a:lnTo>
                  <a:lnTo>
                    <a:pt x="61468" y="0"/>
                  </a:lnTo>
                  <a:lnTo>
                    <a:pt x="1526540" y="0"/>
                  </a:lnTo>
                  <a:lnTo>
                    <a:pt x="1550449" y="4835"/>
                  </a:lnTo>
                  <a:lnTo>
                    <a:pt x="1569989" y="18018"/>
                  </a:lnTo>
                  <a:lnTo>
                    <a:pt x="1583172" y="37558"/>
                  </a:lnTo>
                  <a:lnTo>
                    <a:pt x="1588008" y="61467"/>
                  </a:lnTo>
                  <a:lnTo>
                    <a:pt x="1588008" y="307339"/>
                  </a:lnTo>
                  <a:lnTo>
                    <a:pt x="1583172" y="331249"/>
                  </a:lnTo>
                  <a:lnTo>
                    <a:pt x="1569989" y="350789"/>
                  </a:lnTo>
                  <a:lnTo>
                    <a:pt x="1550449" y="363972"/>
                  </a:lnTo>
                  <a:lnTo>
                    <a:pt x="1526540" y="368807"/>
                  </a:lnTo>
                  <a:lnTo>
                    <a:pt x="61468" y="368807"/>
                  </a:lnTo>
                  <a:lnTo>
                    <a:pt x="37558" y="363972"/>
                  </a:lnTo>
                  <a:lnTo>
                    <a:pt x="18018" y="350789"/>
                  </a:lnTo>
                  <a:lnTo>
                    <a:pt x="4835" y="331249"/>
                  </a:lnTo>
                  <a:lnTo>
                    <a:pt x="0" y="307339"/>
                  </a:lnTo>
                  <a:lnTo>
                    <a:pt x="0" y="61467"/>
                  </a:lnTo>
                  <a:close/>
                </a:path>
              </a:pathLst>
            </a:custGeom>
            <a:ln w="12191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8343138" y="3703701"/>
            <a:ext cx="1022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Prix</a:t>
            </a:r>
            <a:r>
              <a:rPr sz="1200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sz="1200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revient</a:t>
            </a:r>
            <a:r>
              <a:rPr sz="1200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C00000"/>
                </a:solidFill>
                <a:latin typeface="Calibri"/>
                <a:cs typeface="Calibri"/>
              </a:rPr>
              <a:t>?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574281" y="4158741"/>
            <a:ext cx="1600835" cy="381635"/>
            <a:chOff x="6574281" y="4158741"/>
            <a:chExt cx="1600835" cy="381635"/>
          </a:xfrm>
        </p:grpSpPr>
        <p:sp>
          <p:nvSpPr>
            <p:cNvPr id="32" name="object 32"/>
            <p:cNvSpPr/>
            <p:nvPr/>
          </p:nvSpPr>
          <p:spPr>
            <a:xfrm>
              <a:off x="6580631" y="4165091"/>
              <a:ext cx="1588135" cy="368935"/>
            </a:xfrm>
            <a:custGeom>
              <a:avLst/>
              <a:gdLst/>
              <a:ahLst/>
              <a:cxnLst/>
              <a:rect l="l" t="t" r="r" b="b"/>
              <a:pathLst>
                <a:path w="1588134" h="368935">
                  <a:moveTo>
                    <a:pt x="1526540" y="0"/>
                  </a:moveTo>
                  <a:lnTo>
                    <a:pt x="61468" y="0"/>
                  </a:lnTo>
                  <a:lnTo>
                    <a:pt x="37558" y="4835"/>
                  </a:lnTo>
                  <a:lnTo>
                    <a:pt x="18018" y="18018"/>
                  </a:lnTo>
                  <a:lnTo>
                    <a:pt x="4835" y="37558"/>
                  </a:lnTo>
                  <a:lnTo>
                    <a:pt x="0" y="61467"/>
                  </a:lnTo>
                  <a:lnTo>
                    <a:pt x="0" y="307339"/>
                  </a:lnTo>
                  <a:lnTo>
                    <a:pt x="4835" y="331249"/>
                  </a:lnTo>
                  <a:lnTo>
                    <a:pt x="18018" y="350789"/>
                  </a:lnTo>
                  <a:lnTo>
                    <a:pt x="37558" y="363972"/>
                  </a:lnTo>
                  <a:lnTo>
                    <a:pt x="61468" y="368807"/>
                  </a:lnTo>
                  <a:lnTo>
                    <a:pt x="1526540" y="368807"/>
                  </a:lnTo>
                  <a:lnTo>
                    <a:pt x="1550449" y="363972"/>
                  </a:lnTo>
                  <a:lnTo>
                    <a:pt x="1569989" y="350789"/>
                  </a:lnTo>
                  <a:lnTo>
                    <a:pt x="1583172" y="331249"/>
                  </a:lnTo>
                  <a:lnTo>
                    <a:pt x="1588008" y="307339"/>
                  </a:lnTo>
                  <a:lnTo>
                    <a:pt x="1588008" y="61467"/>
                  </a:lnTo>
                  <a:lnTo>
                    <a:pt x="1583172" y="37558"/>
                  </a:lnTo>
                  <a:lnTo>
                    <a:pt x="1569989" y="18018"/>
                  </a:lnTo>
                  <a:lnTo>
                    <a:pt x="1550449" y="4835"/>
                  </a:lnTo>
                  <a:lnTo>
                    <a:pt x="1526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580631" y="4165091"/>
              <a:ext cx="1588135" cy="368935"/>
            </a:xfrm>
            <a:custGeom>
              <a:avLst/>
              <a:gdLst/>
              <a:ahLst/>
              <a:cxnLst/>
              <a:rect l="l" t="t" r="r" b="b"/>
              <a:pathLst>
                <a:path w="1588134" h="368935">
                  <a:moveTo>
                    <a:pt x="0" y="61467"/>
                  </a:moveTo>
                  <a:lnTo>
                    <a:pt x="4835" y="37558"/>
                  </a:lnTo>
                  <a:lnTo>
                    <a:pt x="18018" y="18018"/>
                  </a:lnTo>
                  <a:lnTo>
                    <a:pt x="37558" y="4835"/>
                  </a:lnTo>
                  <a:lnTo>
                    <a:pt x="61468" y="0"/>
                  </a:lnTo>
                  <a:lnTo>
                    <a:pt x="1526540" y="0"/>
                  </a:lnTo>
                  <a:lnTo>
                    <a:pt x="1550449" y="4835"/>
                  </a:lnTo>
                  <a:lnTo>
                    <a:pt x="1569989" y="18018"/>
                  </a:lnTo>
                  <a:lnTo>
                    <a:pt x="1583172" y="37558"/>
                  </a:lnTo>
                  <a:lnTo>
                    <a:pt x="1588008" y="61467"/>
                  </a:lnTo>
                  <a:lnTo>
                    <a:pt x="1588008" y="307339"/>
                  </a:lnTo>
                  <a:lnTo>
                    <a:pt x="1583172" y="331249"/>
                  </a:lnTo>
                  <a:lnTo>
                    <a:pt x="1569989" y="350789"/>
                  </a:lnTo>
                  <a:lnTo>
                    <a:pt x="1550449" y="363972"/>
                  </a:lnTo>
                  <a:lnTo>
                    <a:pt x="1526540" y="368807"/>
                  </a:lnTo>
                  <a:lnTo>
                    <a:pt x="61468" y="368807"/>
                  </a:lnTo>
                  <a:lnTo>
                    <a:pt x="37558" y="363972"/>
                  </a:lnTo>
                  <a:lnTo>
                    <a:pt x="18018" y="350789"/>
                  </a:lnTo>
                  <a:lnTo>
                    <a:pt x="4835" y="331249"/>
                  </a:lnTo>
                  <a:lnTo>
                    <a:pt x="0" y="307339"/>
                  </a:lnTo>
                  <a:lnTo>
                    <a:pt x="0" y="61467"/>
                  </a:lnTo>
                  <a:close/>
                </a:path>
              </a:pathLst>
            </a:custGeom>
            <a:ln w="12191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6960489" y="4236796"/>
            <a:ext cx="83058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Prix</a:t>
            </a:r>
            <a:r>
              <a:rPr sz="1200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C00000"/>
                </a:solidFill>
                <a:latin typeface="Calibri"/>
                <a:cs typeface="Calibri"/>
              </a:rPr>
              <a:t>carreaux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9460738" y="4158741"/>
            <a:ext cx="1599565" cy="381635"/>
            <a:chOff x="9460738" y="4158741"/>
            <a:chExt cx="1599565" cy="381635"/>
          </a:xfrm>
        </p:grpSpPr>
        <p:sp>
          <p:nvSpPr>
            <p:cNvPr id="36" name="object 36"/>
            <p:cNvSpPr/>
            <p:nvPr/>
          </p:nvSpPr>
          <p:spPr>
            <a:xfrm>
              <a:off x="9467088" y="4165091"/>
              <a:ext cx="1586865" cy="368935"/>
            </a:xfrm>
            <a:custGeom>
              <a:avLst/>
              <a:gdLst/>
              <a:ahLst/>
              <a:cxnLst/>
              <a:rect l="l" t="t" r="r" b="b"/>
              <a:pathLst>
                <a:path w="1586865" h="368935">
                  <a:moveTo>
                    <a:pt x="1525015" y="0"/>
                  </a:moveTo>
                  <a:lnTo>
                    <a:pt x="61467" y="0"/>
                  </a:lnTo>
                  <a:lnTo>
                    <a:pt x="37558" y="4835"/>
                  </a:lnTo>
                  <a:lnTo>
                    <a:pt x="18018" y="18018"/>
                  </a:lnTo>
                  <a:lnTo>
                    <a:pt x="4835" y="37558"/>
                  </a:lnTo>
                  <a:lnTo>
                    <a:pt x="0" y="61467"/>
                  </a:lnTo>
                  <a:lnTo>
                    <a:pt x="0" y="307339"/>
                  </a:lnTo>
                  <a:lnTo>
                    <a:pt x="4835" y="331249"/>
                  </a:lnTo>
                  <a:lnTo>
                    <a:pt x="18018" y="350789"/>
                  </a:lnTo>
                  <a:lnTo>
                    <a:pt x="37558" y="363972"/>
                  </a:lnTo>
                  <a:lnTo>
                    <a:pt x="61467" y="368807"/>
                  </a:lnTo>
                  <a:lnTo>
                    <a:pt x="1525015" y="368807"/>
                  </a:lnTo>
                  <a:lnTo>
                    <a:pt x="1548925" y="363972"/>
                  </a:lnTo>
                  <a:lnTo>
                    <a:pt x="1568465" y="350789"/>
                  </a:lnTo>
                  <a:lnTo>
                    <a:pt x="1581648" y="331249"/>
                  </a:lnTo>
                  <a:lnTo>
                    <a:pt x="1586483" y="307339"/>
                  </a:lnTo>
                  <a:lnTo>
                    <a:pt x="1586483" y="61467"/>
                  </a:lnTo>
                  <a:lnTo>
                    <a:pt x="1581648" y="37558"/>
                  </a:lnTo>
                  <a:lnTo>
                    <a:pt x="1568465" y="18018"/>
                  </a:lnTo>
                  <a:lnTo>
                    <a:pt x="1548925" y="4835"/>
                  </a:lnTo>
                  <a:lnTo>
                    <a:pt x="15250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467088" y="4165091"/>
              <a:ext cx="1586865" cy="368935"/>
            </a:xfrm>
            <a:custGeom>
              <a:avLst/>
              <a:gdLst/>
              <a:ahLst/>
              <a:cxnLst/>
              <a:rect l="l" t="t" r="r" b="b"/>
              <a:pathLst>
                <a:path w="1586865" h="368935">
                  <a:moveTo>
                    <a:pt x="0" y="61467"/>
                  </a:moveTo>
                  <a:lnTo>
                    <a:pt x="4835" y="37558"/>
                  </a:lnTo>
                  <a:lnTo>
                    <a:pt x="18018" y="18018"/>
                  </a:lnTo>
                  <a:lnTo>
                    <a:pt x="37558" y="4835"/>
                  </a:lnTo>
                  <a:lnTo>
                    <a:pt x="61467" y="0"/>
                  </a:lnTo>
                  <a:lnTo>
                    <a:pt x="1525015" y="0"/>
                  </a:lnTo>
                  <a:lnTo>
                    <a:pt x="1548925" y="4835"/>
                  </a:lnTo>
                  <a:lnTo>
                    <a:pt x="1568465" y="18018"/>
                  </a:lnTo>
                  <a:lnTo>
                    <a:pt x="1581648" y="37558"/>
                  </a:lnTo>
                  <a:lnTo>
                    <a:pt x="1586483" y="61467"/>
                  </a:lnTo>
                  <a:lnTo>
                    <a:pt x="1586483" y="307339"/>
                  </a:lnTo>
                  <a:lnTo>
                    <a:pt x="1581648" y="331249"/>
                  </a:lnTo>
                  <a:lnTo>
                    <a:pt x="1568465" y="350789"/>
                  </a:lnTo>
                  <a:lnTo>
                    <a:pt x="1548925" y="363972"/>
                  </a:lnTo>
                  <a:lnTo>
                    <a:pt x="1525015" y="368807"/>
                  </a:lnTo>
                  <a:lnTo>
                    <a:pt x="61467" y="368807"/>
                  </a:lnTo>
                  <a:lnTo>
                    <a:pt x="37558" y="363972"/>
                  </a:lnTo>
                  <a:lnTo>
                    <a:pt x="18018" y="350789"/>
                  </a:lnTo>
                  <a:lnTo>
                    <a:pt x="4835" y="331249"/>
                  </a:lnTo>
                  <a:lnTo>
                    <a:pt x="0" y="307339"/>
                  </a:lnTo>
                  <a:lnTo>
                    <a:pt x="0" y="61467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9900031" y="4236796"/>
            <a:ext cx="7213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Prix</a:t>
            </a:r>
            <a:r>
              <a:rPr sz="1200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C00000"/>
                </a:solidFill>
                <a:latin typeface="Calibri"/>
                <a:cs typeface="Calibri"/>
              </a:rPr>
              <a:t>ciment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089650" y="4849114"/>
            <a:ext cx="994410" cy="381635"/>
            <a:chOff x="6089650" y="4849114"/>
            <a:chExt cx="994410" cy="381635"/>
          </a:xfrm>
        </p:grpSpPr>
        <p:sp>
          <p:nvSpPr>
            <p:cNvPr id="40" name="object 40"/>
            <p:cNvSpPr/>
            <p:nvPr/>
          </p:nvSpPr>
          <p:spPr>
            <a:xfrm>
              <a:off x="6096000" y="4855464"/>
              <a:ext cx="981710" cy="368935"/>
            </a:xfrm>
            <a:custGeom>
              <a:avLst/>
              <a:gdLst/>
              <a:ahLst/>
              <a:cxnLst/>
              <a:rect l="l" t="t" r="r" b="b"/>
              <a:pathLst>
                <a:path w="981709" h="368935">
                  <a:moveTo>
                    <a:pt x="919988" y="0"/>
                  </a:moveTo>
                  <a:lnTo>
                    <a:pt x="61467" y="0"/>
                  </a:lnTo>
                  <a:lnTo>
                    <a:pt x="37558" y="4835"/>
                  </a:lnTo>
                  <a:lnTo>
                    <a:pt x="18018" y="18018"/>
                  </a:lnTo>
                  <a:lnTo>
                    <a:pt x="4835" y="37558"/>
                  </a:lnTo>
                  <a:lnTo>
                    <a:pt x="0" y="61468"/>
                  </a:lnTo>
                  <a:lnTo>
                    <a:pt x="0" y="307340"/>
                  </a:lnTo>
                  <a:lnTo>
                    <a:pt x="4835" y="331249"/>
                  </a:lnTo>
                  <a:lnTo>
                    <a:pt x="18018" y="350789"/>
                  </a:lnTo>
                  <a:lnTo>
                    <a:pt x="37558" y="363972"/>
                  </a:lnTo>
                  <a:lnTo>
                    <a:pt x="61467" y="368808"/>
                  </a:lnTo>
                  <a:lnTo>
                    <a:pt x="919988" y="368808"/>
                  </a:lnTo>
                  <a:lnTo>
                    <a:pt x="943897" y="363972"/>
                  </a:lnTo>
                  <a:lnTo>
                    <a:pt x="963437" y="350789"/>
                  </a:lnTo>
                  <a:lnTo>
                    <a:pt x="976620" y="331249"/>
                  </a:lnTo>
                  <a:lnTo>
                    <a:pt x="981455" y="307340"/>
                  </a:lnTo>
                  <a:lnTo>
                    <a:pt x="981455" y="61468"/>
                  </a:lnTo>
                  <a:lnTo>
                    <a:pt x="976620" y="37558"/>
                  </a:lnTo>
                  <a:lnTo>
                    <a:pt x="963437" y="18018"/>
                  </a:lnTo>
                  <a:lnTo>
                    <a:pt x="943897" y="4835"/>
                  </a:lnTo>
                  <a:lnTo>
                    <a:pt x="919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096000" y="4855464"/>
              <a:ext cx="981710" cy="368935"/>
            </a:xfrm>
            <a:custGeom>
              <a:avLst/>
              <a:gdLst/>
              <a:ahLst/>
              <a:cxnLst/>
              <a:rect l="l" t="t" r="r" b="b"/>
              <a:pathLst>
                <a:path w="981709" h="368935">
                  <a:moveTo>
                    <a:pt x="0" y="61468"/>
                  </a:moveTo>
                  <a:lnTo>
                    <a:pt x="4835" y="37558"/>
                  </a:lnTo>
                  <a:lnTo>
                    <a:pt x="18018" y="18018"/>
                  </a:lnTo>
                  <a:lnTo>
                    <a:pt x="37558" y="4835"/>
                  </a:lnTo>
                  <a:lnTo>
                    <a:pt x="61467" y="0"/>
                  </a:lnTo>
                  <a:lnTo>
                    <a:pt x="919988" y="0"/>
                  </a:lnTo>
                  <a:lnTo>
                    <a:pt x="943897" y="4835"/>
                  </a:lnTo>
                  <a:lnTo>
                    <a:pt x="963437" y="18018"/>
                  </a:lnTo>
                  <a:lnTo>
                    <a:pt x="976620" y="37558"/>
                  </a:lnTo>
                  <a:lnTo>
                    <a:pt x="981455" y="61468"/>
                  </a:lnTo>
                  <a:lnTo>
                    <a:pt x="981455" y="307340"/>
                  </a:lnTo>
                  <a:lnTo>
                    <a:pt x="976620" y="331249"/>
                  </a:lnTo>
                  <a:lnTo>
                    <a:pt x="963437" y="350789"/>
                  </a:lnTo>
                  <a:lnTo>
                    <a:pt x="943897" y="363972"/>
                  </a:lnTo>
                  <a:lnTo>
                    <a:pt x="919988" y="368808"/>
                  </a:lnTo>
                  <a:lnTo>
                    <a:pt x="61467" y="368808"/>
                  </a:lnTo>
                  <a:lnTo>
                    <a:pt x="37558" y="363972"/>
                  </a:lnTo>
                  <a:lnTo>
                    <a:pt x="18018" y="350789"/>
                  </a:lnTo>
                  <a:lnTo>
                    <a:pt x="4835" y="331249"/>
                  </a:lnTo>
                  <a:lnTo>
                    <a:pt x="0" y="307340"/>
                  </a:lnTo>
                  <a:lnTo>
                    <a:pt x="0" y="61468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6343650" y="4836667"/>
            <a:ext cx="4876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marR="5080" indent="-6413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C00000"/>
                </a:solidFill>
                <a:latin typeface="Calibri"/>
                <a:cs typeface="Calibri"/>
              </a:rPr>
              <a:t>Surface pièce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6586473" y="5725414"/>
            <a:ext cx="1212215" cy="381635"/>
            <a:chOff x="6586473" y="5725414"/>
            <a:chExt cx="1212215" cy="381635"/>
          </a:xfrm>
        </p:grpSpPr>
        <p:sp>
          <p:nvSpPr>
            <p:cNvPr id="44" name="object 44"/>
            <p:cNvSpPr/>
            <p:nvPr/>
          </p:nvSpPr>
          <p:spPr>
            <a:xfrm>
              <a:off x="6592823" y="5731764"/>
              <a:ext cx="1199515" cy="368935"/>
            </a:xfrm>
            <a:custGeom>
              <a:avLst/>
              <a:gdLst/>
              <a:ahLst/>
              <a:cxnLst/>
              <a:rect l="l" t="t" r="r" b="b"/>
              <a:pathLst>
                <a:path w="1199515" h="368935">
                  <a:moveTo>
                    <a:pt x="599694" y="0"/>
                  </a:moveTo>
                  <a:lnTo>
                    <a:pt x="529754" y="1240"/>
                  </a:lnTo>
                  <a:lnTo>
                    <a:pt x="462185" y="4870"/>
                  </a:lnTo>
                  <a:lnTo>
                    <a:pt x="397436" y="10750"/>
                  </a:lnTo>
                  <a:lnTo>
                    <a:pt x="335957" y="18743"/>
                  </a:lnTo>
                  <a:lnTo>
                    <a:pt x="278198" y="28710"/>
                  </a:lnTo>
                  <a:lnTo>
                    <a:pt x="224610" y="40512"/>
                  </a:lnTo>
                  <a:lnTo>
                    <a:pt x="175641" y="54011"/>
                  </a:lnTo>
                  <a:lnTo>
                    <a:pt x="131741" y="69069"/>
                  </a:lnTo>
                  <a:lnTo>
                    <a:pt x="93361" y="85548"/>
                  </a:lnTo>
                  <a:lnTo>
                    <a:pt x="34959" y="122213"/>
                  </a:lnTo>
                  <a:lnTo>
                    <a:pt x="4034" y="162899"/>
                  </a:lnTo>
                  <a:lnTo>
                    <a:pt x="0" y="184404"/>
                  </a:lnTo>
                  <a:lnTo>
                    <a:pt x="4034" y="205908"/>
                  </a:lnTo>
                  <a:lnTo>
                    <a:pt x="34959" y="246594"/>
                  </a:lnTo>
                  <a:lnTo>
                    <a:pt x="93361" y="283259"/>
                  </a:lnTo>
                  <a:lnTo>
                    <a:pt x="131741" y="299738"/>
                  </a:lnTo>
                  <a:lnTo>
                    <a:pt x="175641" y="314796"/>
                  </a:lnTo>
                  <a:lnTo>
                    <a:pt x="224610" y="328295"/>
                  </a:lnTo>
                  <a:lnTo>
                    <a:pt x="278198" y="340097"/>
                  </a:lnTo>
                  <a:lnTo>
                    <a:pt x="335957" y="350064"/>
                  </a:lnTo>
                  <a:lnTo>
                    <a:pt x="397436" y="358057"/>
                  </a:lnTo>
                  <a:lnTo>
                    <a:pt x="462185" y="363937"/>
                  </a:lnTo>
                  <a:lnTo>
                    <a:pt x="529754" y="367567"/>
                  </a:lnTo>
                  <a:lnTo>
                    <a:pt x="599694" y="368808"/>
                  </a:lnTo>
                  <a:lnTo>
                    <a:pt x="669633" y="367567"/>
                  </a:lnTo>
                  <a:lnTo>
                    <a:pt x="737202" y="363937"/>
                  </a:lnTo>
                  <a:lnTo>
                    <a:pt x="801951" y="358057"/>
                  </a:lnTo>
                  <a:lnTo>
                    <a:pt x="863430" y="350064"/>
                  </a:lnTo>
                  <a:lnTo>
                    <a:pt x="921189" y="340097"/>
                  </a:lnTo>
                  <a:lnTo>
                    <a:pt x="974777" y="328295"/>
                  </a:lnTo>
                  <a:lnTo>
                    <a:pt x="1023746" y="314796"/>
                  </a:lnTo>
                  <a:lnTo>
                    <a:pt x="1067646" y="299738"/>
                  </a:lnTo>
                  <a:lnTo>
                    <a:pt x="1106026" y="283259"/>
                  </a:lnTo>
                  <a:lnTo>
                    <a:pt x="1164428" y="246594"/>
                  </a:lnTo>
                  <a:lnTo>
                    <a:pt x="1195353" y="205908"/>
                  </a:lnTo>
                  <a:lnTo>
                    <a:pt x="1199387" y="184404"/>
                  </a:lnTo>
                  <a:lnTo>
                    <a:pt x="1195353" y="162899"/>
                  </a:lnTo>
                  <a:lnTo>
                    <a:pt x="1164428" y="122213"/>
                  </a:lnTo>
                  <a:lnTo>
                    <a:pt x="1106026" y="85548"/>
                  </a:lnTo>
                  <a:lnTo>
                    <a:pt x="1067646" y="69069"/>
                  </a:lnTo>
                  <a:lnTo>
                    <a:pt x="1023746" y="54011"/>
                  </a:lnTo>
                  <a:lnTo>
                    <a:pt x="974777" y="40512"/>
                  </a:lnTo>
                  <a:lnTo>
                    <a:pt x="921189" y="28710"/>
                  </a:lnTo>
                  <a:lnTo>
                    <a:pt x="863430" y="18743"/>
                  </a:lnTo>
                  <a:lnTo>
                    <a:pt x="801951" y="10750"/>
                  </a:lnTo>
                  <a:lnTo>
                    <a:pt x="737202" y="4870"/>
                  </a:lnTo>
                  <a:lnTo>
                    <a:pt x="669633" y="1240"/>
                  </a:lnTo>
                  <a:lnTo>
                    <a:pt x="599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592823" y="5731764"/>
              <a:ext cx="1199515" cy="368935"/>
            </a:xfrm>
            <a:custGeom>
              <a:avLst/>
              <a:gdLst/>
              <a:ahLst/>
              <a:cxnLst/>
              <a:rect l="l" t="t" r="r" b="b"/>
              <a:pathLst>
                <a:path w="1199515" h="368935">
                  <a:moveTo>
                    <a:pt x="0" y="184404"/>
                  </a:moveTo>
                  <a:lnTo>
                    <a:pt x="15837" y="142122"/>
                  </a:lnTo>
                  <a:lnTo>
                    <a:pt x="60951" y="103308"/>
                  </a:lnTo>
                  <a:lnTo>
                    <a:pt x="131741" y="69069"/>
                  </a:lnTo>
                  <a:lnTo>
                    <a:pt x="175641" y="54011"/>
                  </a:lnTo>
                  <a:lnTo>
                    <a:pt x="224610" y="40512"/>
                  </a:lnTo>
                  <a:lnTo>
                    <a:pt x="278198" y="28710"/>
                  </a:lnTo>
                  <a:lnTo>
                    <a:pt x="335957" y="18743"/>
                  </a:lnTo>
                  <a:lnTo>
                    <a:pt x="397436" y="10750"/>
                  </a:lnTo>
                  <a:lnTo>
                    <a:pt x="462185" y="4870"/>
                  </a:lnTo>
                  <a:lnTo>
                    <a:pt x="529754" y="1240"/>
                  </a:lnTo>
                  <a:lnTo>
                    <a:pt x="599694" y="0"/>
                  </a:lnTo>
                  <a:lnTo>
                    <a:pt x="669633" y="1240"/>
                  </a:lnTo>
                  <a:lnTo>
                    <a:pt x="737202" y="4870"/>
                  </a:lnTo>
                  <a:lnTo>
                    <a:pt x="801951" y="10750"/>
                  </a:lnTo>
                  <a:lnTo>
                    <a:pt x="863430" y="18743"/>
                  </a:lnTo>
                  <a:lnTo>
                    <a:pt x="921189" y="28710"/>
                  </a:lnTo>
                  <a:lnTo>
                    <a:pt x="974777" y="40512"/>
                  </a:lnTo>
                  <a:lnTo>
                    <a:pt x="1023746" y="54011"/>
                  </a:lnTo>
                  <a:lnTo>
                    <a:pt x="1067646" y="69069"/>
                  </a:lnTo>
                  <a:lnTo>
                    <a:pt x="1106026" y="85548"/>
                  </a:lnTo>
                  <a:lnTo>
                    <a:pt x="1164428" y="122213"/>
                  </a:lnTo>
                  <a:lnTo>
                    <a:pt x="1195353" y="162899"/>
                  </a:lnTo>
                  <a:lnTo>
                    <a:pt x="1199387" y="184404"/>
                  </a:lnTo>
                  <a:lnTo>
                    <a:pt x="1195353" y="205908"/>
                  </a:lnTo>
                  <a:lnTo>
                    <a:pt x="1164428" y="246594"/>
                  </a:lnTo>
                  <a:lnTo>
                    <a:pt x="1106026" y="283259"/>
                  </a:lnTo>
                  <a:lnTo>
                    <a:pt x="1067646" y="299738"/>
                  </a:lnTo>
                  <a:lnTo>
                    <a:pt x="1023746" y="314796"/>
                  </a:lnTo>
                  <a:lnTo>
                    <a:pt x="974777" y="328295"/>
                  </a:lnTo>
                  <a:lnTo>
                    <a:pt x="921189" y="340097"/>
                  </a:lnTo>
                  <a:lnTo>
                    <a:pt x="863430" y="350064"/>
                  </a:lnTo>
                  <a:lnTo>
                    <a:pt x="801951" y="358057"/>
                  </a:lnTo>
                  <a:lnTo>
                    <a:pt x="737202" y="363937"/>
                  </a:lnTo>
                  <a:lnTo>
                    <a:pt x="669633" y="367567"/>
                  </a:lnTo>
                  <a:lnTo>
                    <a:pt x="599694" y="368808"/>
                  </a:lnTo>
                  <a:lnTo>
                    <a:pt x="529754" y="367567"/>
                  </a:lnTo>
                  <a:lnTo>
                    <a:pt x="462185" y="363937"/>
                  </a:lnTo>
                  <a:lnTo>
                    <a:pt x="397436" y="358057"/>
                  </a:lnTo>
                  <a:lnTo>
                    <a:pt x="335957" y="350064"/>
                  </a:lnTo>
                  <a:lnTo>
                    <a:pt x="278198" y="340097"/>
                  </a:lnTo>
                  <a:lnTo>
                    <a:pt x="224610" y="328295"/>
                  </a:lnTo>
                  <a:lnTo>
                    <a:pt x="175641" y="314796"/>
                  </a:lnTo>
                  <a:lnTo>
                    <a:pt x="131741" y="299738"/>
                  </a:lnTo>
                  <a:lnTo>
                    <a:pt x="93361" y="283259"/>
                  </a:lnTo>
                  <a:lnTo>
                    <a:pt x="34959" y="246594"/>
                  </a:lnTo>
                  <a:lnTo>
                    <a:pt x="4034" y="205908"/>
                  </a:lnTo>
                  <a:lnTo>
                    <a:pt x="0" y="184404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6945630" y="5712358"/>
            <a:ext cx="4946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645" marR="5080" indent="-685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AEABAB"/>
                </a:solidFill>
                <a:latin typeface="Calibri"/>
                <a:cs typeface="Calibri"/>
              </a:rPr>
              <a:t>Largeur </a:t>
            </a:r>
            <a:r>
              <a:rPr sz="1200" spc="-20" dirty="0">
                <a:solidFill>
                  <a:srgbClr val="AEABAB"/>
                </a:solidFill>
                <a:latin typeface="Calibri"/>
                <a:cs typeface="Calibri"/>
              </a:rPr>
              <a:t>pièce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5362702" y="5729985"/>
            <a:ext cx="1212215" cy="381635"/>
            <a:chOff x="5362702" y="5729985"/>
            <a:chExt cx="1212215" cy="381635"/>
          </a:xfrm>
        </p:grpSpPr>
        <p:sp>
          <p:nvSpPr>
            <p:cNvPr id="48" name="object 48"/>
            <p:cNvSpPr/>
            <p:nvPr/>
          </p:nvSpPr>
          <p:spPr>
            <a:xfrm>
              <a:off x="5369052" y="5736335"/>
              <a:ext cx="1199515" cy="368935"/>
            </a:xfrm>
            <a:custGeom>
              <a:avLst/>
              <a:gdLst/>
              <a:ahLst/>
              <a:cxnLst/>
              <a:rect l="l" t="t" r="r" b="b"/>
              <a:pathLst>
                <a:path w="1199515" h="368935">
                  <a:moveTo>
                    <a:pt x="599694" y="0"/>
                  </a:moveTo>
                  <a:lnTo>
                    <a:pt x="529754" y="1240"/>
                  </a:lnTo>
                  <a:lnTo>
                    <a:pt x="462185" y="4870"/>
                  </a:lnTo>
                  <a:lnTo>
                    <a:pt x="397436" y="10750"/>
                  </a:lnTo>
                  <a:lnTo>
                    <a:pt x="335957" y="18743"/>
                  </a:lnTo>
                  <a:lnTo>
                    <a:pt x="278198" y="28710"/>
                  </a:lnTo>
                  <a:lnTo>
                    <a:pt x="224610" y="40512"/>
                  </a:lnTo>
                  <a:lnTo>
                    <a:pt x="175640" y="54011"/>
                  </a:lnTo>
                  <a:lnTo>
                    <a:pt x="131741" y="69069"/>
                  </a:lnTo>
                  <a:lnTo>
                    <a:pt x="93361" y="85548"/>
                  </a:lnTo>
                  <a:lnTo>
                    <a:pt x="34959" y="122213"/>
                  </a:lnTo>
                  <a:lnTo>
                    <a:pt x="4034" y="162899"/>
                  </a:lnTo>
                  <a:lnTo>
                    <a:pt x="0" y="184403"/>
                  </a:lnTo>
                  <a:lnTo>
                    <a:pt x="4034" y="205908"/>
                  </a:lnTo>
                  <a:lnTo>
                    <a:pt x="34959" y="246594"/>
                  </a:lnTo>
                  <a:lnTo>
                    <a:pt x="93361" y="283259"/>
                  </a:lnTo>
                  <a:lnTo>
                    <a:pt x="131741" y="299738"/>
                  </a:lnTo>
                  <a:lnTo>
                    <a:pt x="175640" y="314796"/>
                  </a:lnTo>
                  <a:lnTo>
                    <a:pt x="224610" y="328295"/>
                  </a:lnTo>
                  <a:lnTo>
                    <a:pt x="278198" y="340097"/>
                  </a:lnTo>
                  <a:lnTo>
                    <a:pt x="335957" y="350064"/>
                  </a:lnTo>
                  <a:lnTo>
                    <a:pt x="397436" y="358057"/>
                  </a:lnTo>
                  <a:lnTo>
                    <a:pt x="462185" y="363937"/>
                  </a:lnTo>
                  <a:lnTo>
                    <a:pt x="529754" y="367567"/>
                  </a:lnTo>
                  <a:lnTo>
                    <a:pt x="599694" y="368807"/>
                  </a:lnTo>
                  <a:lnTo>
                    <a:pt x="669633" y="367567"/>
                  </a:lnTo>
                  <a:lnTo>
                    <a:pt x="737202" y="363937"/>
                  </a:lnTo>
                  <a:lnTo>
                    <a:pt x="801951" y="358057"/>
                  </a:lnTo>
                  <a:lnTo>
                    <a:pt x="863430" y="350064"/>
                  </a:lnTo>
                  <a:lnTo>
                    <a:pt x="921189" y="340097"/>
                  </a:lnTo>
                  <a:lnTo>
                    <a:pt x="974777" y="328295"/>
                  </a:lnTo>
                  <a:lnTo>
                    <a:pt x="1023747" y="314796"/>
                  </a:lnTo>
                  <a:lnTo>
                    <a:pt x="1067646" y="299738"/>
                  </a:lnTo>
                  <a:lnTo>
                    <a:pt x="1106026" y="283259"/>
                  </a:lnTo>
                  <a:lnTo>
                    <a:pt x="1164428" y="246594"/>
                  </a:lnTo>
                  <a:lnTo>
                    <a:pt x="1195353" y="205908"/>
                  </a:lnTo>
                  <a:lnTo>
                    <a:pt x="1199388" y="184403"/>
                  </a:lnTo>
                  <a:lnTo>
                    <a:pt x="1195353" y="162899"/>
                  </a:lnTo>
                  <a:lnTo>
                    <a:pt x="1164428" y="122213"/>
                  </a:lnTo>
                  <a:lnTo>
                    <a:pt x="1106026" y="85548"/>
                  </a:lnTo>
                  <a:lnTo>
                    <a:pt x="1067646" y="69069"/>
                  </a:lnTo>
                  <a:lnTo>
                    <a:pt x="1023747" y="54011"/>
                  </a:lnTo>
                  <a:lnTo>
                    <a:pt x="974777" y="40512"/>
                  </a:lnTo>
                  <a:lnTo>
                    <a:pt x="921189" y="28710"/>
                  </a:lnTo>
                  <a:lnTo>
                    <a:pt x="863430" y="18743"/>
                  </a:lnTo>
                  <a:lnTo>
                    <a:pt x="801951" y="10750"/>
                  </a:lnTo>
                  <a:lnTo>
                    <a:pt x="737202" y="4870"/>
                  </a:lnTo>
                  <a:lnTo>
                    <a:pt x="669633" y="1240"/>
                  </a:lnTo>
                  <a:lnTo>
                    <a:pt x="599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369052" y="5736335"/>
              <a:ext cx="1199515" cy="368935"/>
            </a:xfrm>
            <a:custGeom>
              <a:avLst/>
              <a:gdLst/>
              <a:ahLst/>
              <a:cxnLst/>
              <a:rect l="l" t="t" r="r" b="b"/>
              <a:pathLst>
                <a:path w="1199515" h="368935">
                  <a:moveTo>
                    <a:pt x="0" y="184403"/>
                  </a:moveTo>
                  <a:lnTo>
                    <a:pt x="15837" y="142122"/>
                  </a:lnTo>
                  <a:lnTo>
                    <a:pt x="60951" y="103308"/>
                  </a:lnTo>
                  <a:lnTo>
                    <a:pt x="131741" y="69069"/>
                  </a:lnTo>
                  <a:lnTo>
                    <a:pt x="175640" y="54011"/>
                  </a:lnTo>
                  <a:lnTo>
                    <a:pt x="224610" y="40512"/>
                  </a:lnTo>
                  <a:lnTo>
                    <a:pt x="278198" y="28710"/>
                  </a:lnTo>
                  <a:lnTo>
                    <a:pt x="335957" y="18743"/>
                  </a:lnTo>
                  <a:lnTo>
                    <a:pt x="397436" y="10750"/>
                  </a:lnTo>
                  <a:lnTo>
                    <a:pt x="462185" y="4870"/>
                  </a:lnTo>
                  <a:lnTo>
                    <a:pt x="529754" y="1240"/>
                  </a:lnTo>
                  <a:lnTo>
                    <a:pt x="599694" y="0"/>
                  </a:lnTo>
                  <a:lnTo>
                    <a:pt x="669633" y="1240"/>
                  </a:lnTo>
                  <a:lnTo>
                    <a:pt x="737202" y="4870"/>
                  </a:lnTo>
                  <a:lnTo>
                    <a:pt x="801951" y="10750"/>
                  </a:lnTo>
                  <a:lnTo>
                    <a:pt x="863430" y="18743"/>
                  </a:lnTo>
                  <a:lnTo>
                    <a:pt x="921189" y="28710"/>
                  </a:lnTo>
                  <a:lnTo>
                    <a:pt x="974777" y="40512"/>
                  </a:lnTo>
                  <a:lnTo>
                    <a:pt x="1023747" y="54011"/>
                  </a:lnTo>
                  <a:lnTo>
                    <a:pt x="1067646" y="69069"/>
                  </a:lnTo>
                  <a:lnTo>
                    <a:pt x="1106026" y="85548"/>
                  </a:lnTo>
                  <a:lnTo>
                    <a:pt x="1164428" y="122213"/>
                  </a:lnTo>
                  <a:lnTo>
                    <a:pt x="1195353" y="162899"/>
                  </a:lnTo>
                  <a:lnTo>
                    <a:pt x="1199388" y="184403"/>
                  </a:lnTo>
                  <a:lnTo>
                    <a:pt x="1195353" y="205908"/>
                  </a:lnTo>
                  <a:lnTo>
                    <a:pt x="1164428" y="246594"/>
                  </a:lnTo>
                  <a:lnTo>
                    <a:pt x="1106026" y="283259"/>
                  </a:lnTo>
                  <a:lnTo>
                    <a:pt x="1067646" y="299738"/>
                  </a:lnTo>
                  <a:lnTo>
                    <a:pt x="1023747" y="314796"/>
                  </a:lnTo>
                  <a:lnTo>
                    <a:pt x="974777" y="328295"/>
                  </a:lnTo>
                  <a:lnTo>
                    <a:pt x="921189" y="340097"/>
                  </a:lnTo>
                  <a:lnTo>
                    <a:pt x="863430" y="350064"/>
                  </a:lnTo>
                  <a:lnTo>
                    <a:pt x="801951" y="358057"/>
                  </a:lnTo>
                  <a:lnTo>
                    <a:pt x="737202" y="363937"/>
                  </a:lnTo>
                  <a:lnTo>
                    <a:pt x="669633" y="367567"/>
                  </a:lnTo>
                  <a:lnTo>
                    <a:pt x="599694" y="368807"/>
                  </a:lnTo>
                  <a:lnTo>
                    <a:pt x="529754" y="367567"/>
                  </a:lnTo>
                  <a:lnTo>
                    <a:pt x="462185" y="363937"/>
                  </a:lnTo>
                  <a:lnTo>
                    <a:pt x="397436" y="358057"/>
                  </a:lnTo>
                  <a:lnTo>
                    <a:pt x="335957" y="350064"/>
                  </a:lnTo>
                  <a:lnTo>
                    <a:pt x="278198" y="340097"/>
                  </a:lnTo>
                  <a:lnTo>
                    <a:pt x="224610" y="328295"/>
                  </a:lnTo>
                  <a:lnTo>
                    <a:pt x="175640" y="314796"/>
                  </a:lnTo>
                  <a:lnTo>
                    <a:pt x="131741" y="299738"/>
                  </a:lnTo>
                  <a:lnTo>
                    <a:pt x="93361" y="283259"/>
                  </a:lnTo>
                  <a:lnTo>
                    <a:pt x="34959" y="246594"/>
                  </a:lnTo>
                  <a:lnTo>
                    <a:pt x="4034" y="205908"/>
                  </a:lnTo>
                  <a:lnTo>
                    <a:pt x="0" y="184403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662929" y="5717844"/>
            <a:ext cx="612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 marR="5080" indent="-12827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AEABAB"/>
                </a:solidFill>
                <a:latin typeface="Calibri"/>
                <a:cs typeface="Calibri"/>
              </a:rPr>
              <a:t>Longueur pièce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5965444" y="3971035"/>
            <a:ext cx="4884420" cy="2151380"/>
            <a:chOff x="5965444" y="3971035"/>
            <a:chExt cx="4884420" cy="2151380"/>
          </a:xfrm>
        </p:grpSpPr>
        <p:sp>
          <p:nvSpPr>
            <p:cNvPr id="52" name="object 52"/>
            <p:cNvSpPr/>
            <p:nvPr/>
          </p:nvSpPr>
          <p:spPr>
            <a:xfrm>
              <a:off x="5965444" y="3971035"/>
              <a:ext cx="4295775" cy="1769745"/>
            </a:xfrm>
            <a:custGeom>
              <a:avLst/>
              <a:gdLst/>
              <a:ahLst/>
              <a:cxnLst/>
              <a:rect l="l" t="t" r="r" b="b"/>
              <a:pathLst>
                <a:path w="4295775" h="1769745">
                  <a:moveTo>
                    <a:pt x="621157" y="1253248"/>
                  </a:moveTo>
                  <a:lnTo>
                    <a:pt x="538226" y="1272540"/>
                  </a:lnTo>
                  <a:lnTo>
                    <a:pt x="558482" y="1296987"/>
                  </a:lnTo>
                  <a:lnTo>
                    <a:pt x="0" y="1759864"/>
                  </a:lnTo>
                  <a:lnTo>
                    <a:pt x="8128" y="1769643"/>
                  </a:lnTo>
                  <a:lnTo>
                    <a:pt x="566597" y="1306766"/>
                  </a:lnTo>
                  <a:lnTo>
                    <a:pt x="586854" y="1331214"/>
                  </a:lnTo>
                  <a:lnTo>
                    <a:pt x="605459" y="1288923"/>
                  </a:lnTo>
                  <a:lnTo>
                    <a:pt x="621157" y="1253248"/>
                  </a:lnTo>
                  <a:close/>
                </a:path>
                <a:path w="4295775" h="1769745">
                  <a:moveTo>
                    <a:pt x="1231392" y="1754428"/>
                  </a:moveTo>
                  <a:lnTo>
                    <a:pt x="683844" y="1297190"/>
                  </a:lnTo>
                  <a:lnTo>
                    <a:pt x="690638" y="1289050"/>
                  </a:lnTo>
                  <a:lnTo>
                    <a:pt x="704215" y="1272794"/>
                  </a:lnTo>
                  <a:lnTo>
                    <a:pt x="621284" y="1253248"/>
                  </a:lnTo>
                  <a:lnTo>
                    <a:pt x="655320" y="1331341"/>
                  </a:lnTo>
                  <a:lnTo>
                    <a:pt x="675690" y="1306944"/>
                  </a:lnTo>
                  <a:lnTo>
                    <a:pt x="1223264" y="1764182"/>
                  </a:lnTo>
                  <a:lnTo>
                    <a:pt x="1231392" y="1754428"/>
                  </a:lnTo>
                  <a:close/>
                </a:path>
                <a:path w="4295775" h="1769745">
                  <a:moveTo>
                    <a:pt x="4295521" y="187325"/>
                  </a:moveTo>
                  <a:lnTo>
                    <a:pt x="2965437" y="31965"/>
                  </a:lnTo>
                  <a:lnTo>
                    <a:pt x="2965602" y="30480"/>
                  </a:lnTo>
                  <a:lnTo>
                    <a:pt x="2969133" y="508"/>
                  </a:lnTo>
                  <a:lnTo>
                    <a:pt x="2889059" y="29451"/>
                  </a:lnTo>
                  <a:lnTo>
                    <a:pt x="2809113" y="0"/>
                  </a:lnTo>
                  <a:lnTo>
                    <a:pt x="2812643" y="31496"/>
                  </a:lnTo>
                  <a:lnTo>
                    <a:pt x="1408430" y="187325"/>
                  </a:lnTo>
                  <a:lnTo>
                    <a:pt x="1409827" y="199898"/>
                  </a:lnTo>
                  <a:lnTo>
                    <a:pt x="2814078" y="44196"/>
                  </a:lnTo>
                  <a:lnTo>
                    <a:pt x="2817622" y="75692"/>
                  </a:lnTo>
                  <a:lnTo>
                    <a:pt x="2888132" y="30099"/>
                  </a:lnTo>
                  <a:lnTo>
                    <a:pt x="2889046" y="29514"/>
                  </a:lnTo>
                  <a:lnTo>
                    <a:pt x="2960243" y="76200"/>
                  </a:lnTo>
                  <a:lnTo>
                    <a:pt x="2963938" y="44653"/>
                  </a:lnTo>
                  <a:lnTo>
                    <a:pt x="4293997" y="199898"/>
                  </a:lnTo>
                  <a:lnTo>
                    <a:pt x="4295521" y="187325"/>
                  </a:lnTo>
                  <a:close/>
                </a:path>
              </a:pathLst>
            </a:custGeom>
            <a:solidFill>
              <a:srgbClr val="70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9643872" y="5747003"/>
              <a:ext cx="1199515" cy="368935"/>
            </a:xfrm>
            <a:custGeom>
              <a:avLst/>
              <a:gdLst/>
              <a:ahLst/>
              <a:cxnLst/>
              <a:rect l="l" t="t" r="r" b="b"/>
              <a:pathLst>
                <a:path w="1199515" h="368935">
                  <a:moveTo>
                    <a:pt x="599694" y="0"/>
                  </a:moveTo>
                  <a:lnTo>
                    <a:pt x="529754" y="1240"/>
                  </a:lnTo>
                  <a:lnTo>
                    <a:pt x="462185" y="4870"/>
                  </a:lnTo>
                  <a:lnTo>
                    <a:pt x="397436" y="10750"/>
                  </a:lnTo>
                  <a:lnTo>
                    <a:pt x="335957" y="18743"/>
                  </a:lnTo>
                  <a:lnTo>
                    <a:pt x="278198" y="28710"/>
                  </a:lnTo>
                  <a:lnTo>
                    <a:pt x="224610" y="40512"/>
                  </a:lnTo>
                  <a:lnTo>
                    <a:pt x="175641" y="54011"/>
                  </a:lnTo>
                  <a:lnTo>
                    <a:pt x="131741" y="69069"/>
                  </a:lnTo>
                  <a:lnTo>
                    <a:pt x="93361" y="85548"/>
                  </a:lnTo>
                  <a:lnTo>
                    <a:pt x="34959" y="122213"/>
                  </a:lnTo>
                  <a:lnTo>
                    <a:pt x="4034" y="162899"/>
                  </a:lnTo>
                  <a:lnTo>
                    <a:pt x="0" y="184404"/>
                  </a:lnTo>
                  <a:lnTo>
                    <a:pt x="4034" y="205908"/>
                  </a:lnTo>
                  <a:lnTo>
                    <a:pt x="34959" y="246594"/>
                  </a:lnTo>
                  <a:lnTo>
                    <a:pt x="93361" y="283259"/>
                  </a:lnTo>
                  <a:lnTo>
                    <a:pt x="131741" y="299738"/>
                  </a:lnTo>
                  <a:lnTo>
                    <a:pt x="175641" y="314796"/>
                  </a:lnTo>
                  <a:lnTo>
                    <a:pt x="224610" y="328295"/>
                  </a:lnTo>
                  <a:lnTo>
                    <a:pt x="278198" y="340097"/>
                  </a:lnTo>
                  <a:lnTo>
                    <a:pt x="335957" y="350064"/>
                  </a:lnTo>
                  <a:lnTo>
                    <a:pt x="397436" y="358057"/>
                  </a:lnTo>
                  <a:lnTo>
                    <a:pt x="462185" y="363937"/>
                  </a:lnTo>
                  <a:lnTo>
                    <a:pt x="529754" y="367567"/>
                  </a:lnTo>
                  <a:lnTo>
                    <a:pt x="599694" y="368808"/>
                  </a:lnTo>
                  <a:lnTo>
                    <a:pt x="669633" y="367567"/>
                  </a:lnTo>
                  <a:lnTo>
                    <a:pt x="737202" y="363937"/>
                  </a:lnTo>
                  <a:lnTo>
                    <a:pt x="801951" y="358057"/>
                  </a:lnTo>
                  <a:lnTo>
                    <a:pt x="863430" y="350064"/>
                  </a:lnTo>
                  <a:lnTo>
                    <a:pt x="921189" y="340097"/>
                  </a:lnTo>
                  <a:lnTo>
                    <a:pt x="974777" y="328295"/>
                  </a:lnTo>
                  <a:lnTo>
                    <a:pt x="1023746" y="314796"/>
                  </a:lnTo>
                  <a:lnTo>
                    <a:pt x="1067646" y="299738"/>
                  </a:lnTo>
                  <a:lnTo>
                    <a:pt x="1106026" y="283259"/>
                  </a:lnTo>
                  <a:lnTo>
                    <a:pt x="1164428" y="246594"/>
                  </a:lnTo>
                  <a:lnTo>
                    <a:pt x="1195353" y="205908"/>
                  </a:lnTo>
                  <a:lnTo>
                    <a:pt x="1199387" y="184404"/>
                  </a:lnTo>
                  <a:lnTo>
                    <a:pt x="1195353" y="162899"/>
                  </a:lnTo>
                  <a:lnTo>
                    <a:pt x="1164428" y="122213"/>
                  </a:lnTo>
                  <a:lnTo>
                    <a:pt x="1106026" y="85548"/>
                  </a:lnTo>
                  <a:lnTo>
                    <a:pt x="1067646" y="69069"/>
                  </a:lnTo>
                  <a:lnTo>
                    <a:pt x="1023746" y="54011"/>
                  </a:lnTo>
                  <a:lnTo>
                    <a:pt x="974777" y="40512"/>
                  </a:lnTo>
                  <a:lnTo>
                    <a:pt x="921189" y="28710"/>
                  </a:lnTo>
                  <a:lnTo>
                    <a:pt x="863430" y="18743"/>
                  </a:lnTo>
                  <a:lnTo>
                    <a:pt x="801951" y="10750"/>
                  </a:lnTo>
                  <a:lnTo>
                    <a:pt x="737202" y="4870"/>
                  </a:lnTo>
                  <a:lnTo>
                    <a:pt x="669633" y="1240"/>
                  </a:lnTo>
                  <a:lnTo>
                    <a:pt x="599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9643872" y="5747003"/>
              <a:ext cx="1199515" cy="368935"/>
            </a:xfrm>
            <a:custGeom>
              <a:avLst/>
              <a:gdLst/>
              <a:ahLst/>
              <a:cxnLst/>
              <a:rect l="l" t="t" r="r" b="b"/>
              <a:pathLst>
                <a:path w="1199515" h="368935">
                  <a:moveTo>
                    <a:pt x="0" y="184404"/>
                  </a:moveTo>
                  <a:lnTo>
                    <a:pt x="15837" y="142122"/>
                  </a:lnTo>
                  <a:lnTo>
                    <a:pt x="60951" y="103308"/>
                  </a:lnTo>
                  <a:lnTo>
                    <a:pt x="131741" y="69069"/>
                  </a:lnTo>
                  <a:lnTo>
                    <a:pt x="175641" y="54011"/>
                  </a:lnTo>
                  <a:lnTo>
                    <a:pt x="224610" y="40512"/>
                  </a:lnTo>
                  <a:lnTo>
                    <a:pt x="278198" y="28710"/>
                  </a:lnTo>
                  <a:lnTo>
                    <a:pt x="335957" y="18743"/>
                  </a:lnTo>
                  <a:lnTo>
                    <a:pt x="397436" y="10750"/>
                  </a:lnTo>
                  <a:lnTo>
                    <a:pt x="462185" y="4870"/>
                  </a:lnTo>
                  <a:lnTo>
                    <a:pt x="529754" y="1240"/>
                  </a:lnTo>
                  <a:lnTo>
                    <a:pt x="599694" y="0"/>
                  </a:lnTo>
                  <a:lnTo>
                    <a:pt x="669633" y="1240"/>
                  </a:lnTo>
                  <a:lnTo>
                    <a:pt x="737202" y="4870"/>
                  </a:lnTo>
                  <a:lnTo>
                    <a:pt x="801951" y="10750"/>
                  </a:lnTo>
                  <a:lnTo>
                    <a:pt x="863430" y="18743"/>
                  </a:lnTo>
                  <a:lnTo>
                    <a:pt x="921189" y="28710"/>
                  </a:lnTo>
                  <a:lnTo>
                    <a:pt x="974777" y="40512"/>
                  </a:lnTo>
                  <a:lnTo>
                    <a:pt x="1023746" y="54011"/>
                  </a:lnTo>
                  <a:lnTo>
                    <a:pt x="1067646" y="69069"/>
                  </a:lnTo>
                  <a:lnTo>
                    <a:pt x="1106026" y="85548"/>
                  </a:lnTo>
                  <a:lnTo>
                    <a:pt x="1164428" y="122213"/>
                  </a:lnTo>
                  <a:lnTo>
                    <a:pt x="1195353" y="162899"/>
                  </a:lnTo>
                  <a:lnTo>
                    <a:pt x="1199387" y="184404"/>
                  </a:lnTo>
                  <a:lnTo>
                    <a:pt x="1195353" y="205908"/>
                  </a:lnTo>
                  <a:lnTo>
                    <a:pt x="1164428" y="246594"/>
                  </a:lnTo>
                  <a:lnTo>
                    <a:pt x="1106026" y="283259"/>
                  </a:lnTo>
                  <a:lnTo>
                    <a:pt x="1067646" y="299738"/>
                  </a:lnTo>
                  <a:lnTo>
                    <a:pt x="1023746" y="314796"/>
                  </a:lnTo>
                  <a:lnTo>
                    <a:pt x="974777" y="328295"/>
                  </a:lnTo>
                  <a:lnTo>
                    <a:pt x="921189" y="340097"/>
                  </a:lnTo>
                  <a:lnTo>
                    <a:pt x="863430" y="350064"/>
                  </a:lnTo>
                  <a:lnTo>
                    <a:pt x="801951" y="358057"/>
                  </a:lnTo>
                  <a:lnTo>
                    <a:pt x="737202" y="363937"/>
                  </a:lnTo>
                  <a:lnTo>
                    <a:pt x="669633" y="367567"/>
                  </a:lnTo>
                  <a:lnTo>
                    <a:pt x="599694" y="368808"/>
                  </a:lnTo>
                  <a:lnTo>
                    <a:pt x="529754" y="367567"/>
                  </a:lnTo>
                  <a:lnTo>
                    <a:pt x="462185" y="363937"/>
                  </a:lnTo>
                  <a:lnTo>
                    <a:pt x="397436" y="358057"/>
                  </a:lnTo>
                  <a:lnTo>
                    <a:pt x="335957" y="350064"/>
                  </a:lnTo>
                  <a:lnTo>
                    <a:pt x="278198" y="340097"/>
                  </a:lnTo>
                  <a:lnTo>
                    <a:pt x="224610" y="328295"/>
                  </a:lnTo>
                  <a:lnTo>
                    <a:pt x="175641" y="314796"/>
                  </a:lnTo>
                  <a:lnTo>
                    <a:pt x="131741" y="299738"/>
                  </a:lnTo>
                  <a:lnTo>
                    <a:pt x="93361" y="283259"/>
                  </a:lnTo>
                  <a:lnTo>
                    <a:pt x="34959" y="246594"/>
                  </a:lnTo>
                  <a:lnTo>
                    <a:pt x="4034" y="205908"/>
                  </a:lnTo>
                  <a:lnTo>
                    <a:pt x="0" y="184404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9902443" y="5728208"/>
            <a:ext cx="6838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EABAB"/>
                </a:solidFill>
                <a:latin typeface="Calibri"/>
                <a:cs typeface="Calibri"/>
              </a:rPr>
              <a:t>Prix</a:t>
            </a:r>
            <a:r>
              <a:rPr sz="1200" spc="-1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AEABAB"/>
                </a:solidFill>
                <a:latin typeface="Calibri"/>
                <a:cs typeface="Calibri"/>
              </a:rPr>
              <a:t>du</a:t>
            </a:r>
            <a:r>
              <a:rPr sz="1200" spc="-2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AEABAB"/>
                </a:solidFill>
                <a:latin typeface="Calibri"/>
                <a:cs typeface="Calibri"/>
              </a:rPr>
              <a:t>sac</a:t>
            </a:r>
            <a:endParaRPr sz="1200">
              <a:latin typeface="Calibri"/>
              <a:cs typeface="Calibri"/>
            </a:endParaRPr>
          </a:p>
          <a:p>
            <a:pPr marL="32384">
              <a:lnSpc>
                <a:spcPct val="100000"/>
              </a:lnSpc>
            </a:pPr>
            <a:r>
              <a:rPr sz="12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1200" spc="-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AEABAB"/>
                </a:solidFill>
                <a:latin typeface="Calibri"/>
                <a:cs typeface="Calibri"/>
              </a:rPr>
              <a:t>ciment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8174481" y="5734558"/>
            <a:ext cx="1212215" cy="383540"/>
            <a:chOff x="8174481" y="5734558"/>
            <a:chExt cx="1212215" cy="383540"/>
          </a:xfrm>
        </p:grpSpPr>
        <p:sp>
          <p:nvSpPr>
            <p:cNvPr id="57" name="object 57"/>
            <p:cNvSpPr/>
            <p:nvPr/>
          </p:nvSpPr>
          <p:spPr>
            <a:xfrm>
              <a:off x="8180831" y="5740908"/>
              <a:ext cx="1199515" cy="370840"/>
            </a:xfrm>
            <a:custGeom>
              <a:avLst/>
              <a:gdLst/>
              <a:ahLst/>
              <a:cxnLst/>
              <a:rect l="l" t="t" r="r" b="b"/>
              <a:pathLst>
                <a:path w="1199515" h="370839">
                  <a:moveTo>
                    <a:pt x="599694" y="0"/>
                  </a:moveTo>
                  <a:lnTo>
                    <a:pt x="529754" y="1245"/>
                  </a:lnTo>
                  <a:lnTo>
                    <a:pt x="462185" y="4890"/>
                  </a:lnTo>
                  <a:lnTo>
                    <a:pt x="397436" y="10795"/>
                  </a:lnTo>
                  <a:lnTo>
                    <a:pt x="335957" y="18821"/>
                  </a:lnTo>
                  <a:lnTo>
                    <a:pt x="278198" y="28829"/>
                  </a:lnTo>
                  <a:lnTo>
                    <a:pt x="224610" y="40680"/>
                  </a:lnTo>
                  <a:lnTo>
                    <a:pt x="175641" y="54235"/>
                  </a:lnTo>
                  <a:lnTo>
                    <a:pt x="131741" y="69355"/>
                  </a:lnTo>
                  <a:lnTo>
                    <a:pt x="93361" y="85902"/>
                  </a:lnTo>
                  <a:lnTo>
                    <a:pt x="34959" y="122718"/>
                  </a:lnTo>
                  <a:lnTo>
                    <a:pt x="4034" y="163572"/>
                  </a:lnTo>
                  <a:lnTo>
                    <a:pt x="0" y="185165"/>
                  </a:lnTo>
                  <a:lnTo>
                    <a:pt x="4034" y="206759"/>
                  </a:lnTo>
                  <a:lnTo>
                    <a:pt x="34959" y="247613"/>
                  </a:lnTo>
                  <a:lnTo>
                    <a:pt x="93361" y="284429"/>
                  </a:lnTo>
                  <a:lnTo>
                    <a:pt x="131741" y="300976"/>
                  </a:lnTo>
                  <a:lnTo>
                    <a:pt x="175641" y="316096"/>
                  </a:lnTo>
                  <a:lnTo>
                    <a:pt x="224610" y="329651"/>
                  </a:lnTo>
                  <a:lnTo>
                    <a:pt x="278198" y="341502"/>
                  </a:lnTo>
                  <a:lnTo>
                    <a:pt x="335957" y="351510"/>
                  </a:lnTo>
                  <a:lnTo>
                    <a:pt x="397436" y="359536"/>
                  </a:lnTo>
                  <a:lnTo>
                    <a:pt x="462185" y="365441"/>
                  </a:lnTo>
                  <a:lnTo>
                    <a:pt x="529754" y="369086"/>
                  </a:lnTo>
                  <a:lnTo>
                    <a:pt x="599694" y="370331"/>
                  </a:lnTo>
                  <a:lnTo>
                    <a:pt x="669633" y="369086"/>
                  </a:lnTo>
                  <a:lnTo>
                    <a:pt x="737202" y="365441"/>
                  </a:lnTo>
                  <a:lnTo>
                    <a:pt x="801951" y="359536"/>
                  </a:lnTo>
                  <a:lnTo>
                    <a:pt x="863430" y="351510"/>
                  </a:lnTo>
                  <a:lnTo>
                    <a:pt x="921189" y="341502"/>
                  </a:lnTo>
                  <a:lnTo>
                    <a:pt x="974777" y="329651"/>
                  </a:lnTo>
                  <a:lnTo>
                    <a:pt x="1023746" y="316096"/>
                  </a:lnTo>
                  <a:lnTo>
                    <a:pt x="1067646" y="300976"/>
                  </a:lnTo>
                  <a:lnTo>
                    <a:pt x="1106026" y="284429"/>
                  </a:lnTo>
                  <a:lnTo>
                    <a:pt x="1164428" y="247613"/>
                  </a:lnTo>
                  <a:lnTo>
                    <a:pt x="1195353" y="206759"/>
                  </a:lnTo>
                  <a:lnTo>
                    <a:pt x="1199388" y="185165"/>
                  </a:lnTo>
                  <a:lnTo>
                    <a:pt x="1195353" y="163572"/>
                  </a:lnTo>
                  <a:lnTo>
                    <a:pt x="1164428" y="122718"/>
                  </a:lnTo>
                  <a:lnTo>
                    <a:pt x="1106026" y="85902"/>
                  </a:lnTo>
                  <a:lnTo>
                    <a:pt x="1067646" y="69355"/>
                  </a:lnTo>
                  <a:lnTo>
                    <a:pt x="1023747" y="54235"/>
                  </a:lnTo>
                  <a:lnTo>
                    <a:pt x="974777" y="40680"/>
                  </a:lnTo>
                  <a:lnTo>
                    <a:pt x="921189" y="28829"/>
                  </a:lnTo>
                  <a:lnTo>
                    <a:pt x="863430" y="18821"/>
                  </a:lnTo>
                  <a:lnTo>
                    <a:pt x="801951" y="10795"/>
                  </a:lnTo>
                  <a:lnTo>
                    <a:pt x="737202" y="4890"/>
                  </a:lnTo>
                  <a:lnTo>
                    <a:pt x="669633" y="1245"/>
                  </a:lnTo>
                  <a:lnTo>
                    <a:pt x="599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180831" y="5740908"/>
              <a:ext cx="1199515" cy="370840"/>
            </a:xfrm>
            <a:custGeom>
              <a:avLst/>
              <a:gdLst/>
              <a:ahLst/>
              <a:cxnLst/>
              <a:rect l="l" t="t" r="r" b="b"/>
              <a:pathLst>
                <a:path w="1199515" h="370839">
                  <a:moveTo>
                    <a:pt x="0" y="185165"/>
                  </a:moveTo>
                  <a:lnTo>
                    <a:pt x="15837" y="142710"/>
                  </a:lnTo>
                  <a:lnTo>
                    <a:pt x="60951" y="103736"/>
                  </a:lnTo>
                  <a:lnTo>
                    <a:pt x="131741" y="69355"/>
                  </a:lnTo>
                  <a:lnTo>
                    <a:pt x="175641" y="54235"/>
                  </a:lnTo>
                  <a:lnTo>
                    <a:pt x="224610" y="40680"/>
                  </a:lnTo>
                  <a:lnTo>
                    <a:pt x="278198" y="28829"/>
                  </a:lnTo>
                  <a:lnTo>
                    <a:pt x="335957" y="18821"/>
                  </a:lnTo>
                  <a:lnTo>
                    <a:pt x="397436" y="10795"/>
                  </a:lnTo>
                  <a:lnTo>
                    <a:pt x="462185" y="4890"/>
                  </a:lnTo>
                  <a:lnTo>
                    <a:pt x="529754" y="1245"/>
                  </a:lnTo>
                  <a:lnTo>
                    <a:pt x="599694" y="0"/>
                  </a:lnTo>
                  <a:lnTo>
                    <a:pt x="669633" y="1245"/>
                  </a:lnTo>
                  <a:lnTo>
                    <a:pt x="737202" y="4890"/>
                  </a:lnTo>
                  <a:lnTo>
                    <a:pt x="801951" y="10795"/>
                  </a:lnTo>
                  <a:lnTo>
                    <a:pt x="863430" y="18821"/>
                  </a:lnTo>
                  <a:lnTo>
                    <a:pt x="921189" y="28829"/>
                  </a:lnTo>
                  <a:lnTo>
                    <a:pt x="974777" y="40680"/>
                  </a:lnTo>
                  <a:lnTo>
                    <a:pt x="1023747" y="54235"/>
                  </a:lnTo>
                  <a:lnTo>
                    <a:pt x="1067646" y="69355"/>
                  </a:lnTo>
                  <a:lnTo>
                    <a:pt x="1106026" y="85902"/>
                  </a:lnTo>
                  <a:lnTo>
                    <a:pt x="1164428" y="122718"/>
                  </a:lnTo>
                  <a:lnTo>
                    <a:pt x="1195353" y="163572"/>
                  </a:lnTo>
                  <a:lnTo>
                    <a:pt x="1199388" y="185165"/>
                  </a:lnTo>
                  <a:lnTo>
                    <a:pt x="1195353" y="206759"/>
                  </a:lnTo>
                  <a:lnTo>
                    <a:pt x="1164428" y="247613"/>
                  </a:lnTo>
                  <a:lnTo>
                    <a:pt x="1106026" y="284429"/>
                  </a:lnTo>
                  <a:lnTo>
                    <a:pt x="1067646" y="300976"/>
                  </a:lnTo>
                  <a:lnTo>
                    <a:pt x="1023746" y="316096"/>
                  </a:lnTo>
                  <a:lnTo>
                    <a:pt x="974777" y="329651"/>
                  </a:lnTo>
                  <a:lnTo>
                    <a:pt x="921189" y="341502"/>
                  </a:lnTo>
                  <a:lnTo>
                    <a:pt x="863430" y="351510"/>
                  </a:lnTo>
                  <a:lnTo>
                    <a:pt x="801951" y="359536"/>
                  </a:lnTo>
                  <a:lnTo>
                    <a:pt x="737202" y="365441"/>
                  </a:lnTo>
                  <a:lnTo>
                    <a:pt x="669633" y="369086"/>
                  </a:lnTo>
                  <a:lnTo>
                    <a:pt x="599694" y="370331"/>
                  </a:lnTo>
                  <a:lnTo>
                    <a:pt x="529754" y="369086"/>
                  </a:lnTo>
                  <a:lnTo>
                    <a:pt x="462185" y="365441"/>
                  </a:lnTo>
                  <a:lnTo>
                    <a:pt x="397436" y="359536"/>
                  </a:lnTo>
                  <a:lnTo>
                    <a:pt x="335957" y="351510"/>
                  </a:lnTo>
                  <a:lnTo>
                    <a:pt x="278198" y="341502"/>
                  </a:lnTo>
                  <a:lnTo>
                    <a:pt x="224610" y="329651"/>
                  </a:lnTo>
                  <a:lnTo>
                    <a:pt x="175641" y="316096"/>
                  </a:lnTo>
                  <a:lnTo>
                    <a:pt x="131741" y="300976"/>
                  </a:lnTo>
                  <a:lnTo>
                    <a:pt x="93361" y="284429"/>
                  </a:lnTo>
                  <a:lnTo>
                    <a:pt x="34959" y="247613"/>
                  </a:lnTo>
                  <a:lnTo>
                    <a:pt x="4034" y="206759"/>
                  </a:lnTo>
                  <a:lnTo>
                    <a:pt x="0" y="185165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8500618" y="5722721"/>
            <a:ext cx="5626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302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AEABAB"/>
                </a:solidFill>
                <a:latin typeface="Calibri"/>
                <a:cs typeface="Calibri"/>
              </a:rPr>
              <a:t>Prix</a:t>
            </a:r>
            <a:r>
              <a:rPr sz="1200" spc="-2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AEABAB"/>
                </a:solidFill>
                <a:latin typeface="Calibri"/>
                <a:cs typeface="Calibri"/>
              </a:rPr>
              <a:t>m2 </a:t>
            </a:r>
            <a:r>
              <a:rPr sz="1200" spc="-10" dirty="0">
                <a:solidFill>
                  <a:srgbClr val="AEABAB"/>
                </a:solidFill>
                <a:latin typeface="Calibri"/>
                <a:cs typeface="Calibri"/>
              </a:rPr>
              <a:t>carreaux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2177923" y="4508245"/>
            <a:ext cx="8119109" cy="1238885"/>
          </a:xfrm>
          <a:custGeom>
            <a:avLst/>
            <a:gdLst/>
            <a:ahLst/>
            <a:cxnLst/>
            <a:rect l="l" t="t" r="r" b="b"/>
            <a:pathLst>
              <a:path w="8119109" h="1238885">
                <a:moveTo>
                  <a:pt x="777748" y="685558"/>
                </a:moveTo>
                <a:lnTo>
                  <a:pt x="692658" y="687463"/>
                </a:lnTo>
                <a:lnTo>
                  <a:pt x="707440" y="715505"/>
                </a:lnTo>
                <a:lnTo>
                  <a:pt x="0" y="1089469"/>
                </a:lnTo>
                <a:lnTo>
                  <a:pt x="5842" y="1100696"/>
                </a:lnTo>
                <a:lnTo>
                  <a:pt x="713397" y="726808"/>
                </a:lnTo>
                <a:lnTo>
                  <a:pt x="728218" y="754888"/>
                </a:lnTo>
                <a:lnTo>
                  <a:pt x="760603" y="709549"/>
                </a:lnTo>
                <a:lnTo>
                  <a:pt x="777748" y="685558"/>
                </a:lnTo>
                <a:close/>
              </a:path>
              <a:path w="8119109" h="1238885">
                <a:moveTo>
                  <a:pt x="979043" y="769366"/>
                </a:moveTo>
                <a:lnTo>
                  <a:pt x="907288" y="815086"/>
                </a:lnTo>
                <a:lnTo>
                  <a:pt x="934427" y="831418"/>
                </a:lnTo>
                <a:lnTo>
                  <a:pt x="771652" y="1103122"/>
                </a:lnTo>
                <a:lnTo>
                  <a:pt x="782574" y="1109649"/>
                </a:lnTo>
                <a:lnTo>
                  <a:pt x="945362" y="837984"/>
                </a:lnTo>
                <a:lnTo>
                  <a:pt x="972566" y="854329"/>
                </a:lnTo>
                <a:lnTo>
                  <a:pt x="975131" y="820547"/>
                </a:lnTo>
                <a:lnTo>
                  <a:pt x="979043" y="769366"/>
                </a:lnTo>
                <a:close/>
              </a:path>
              <a:path w="8119109" h="1238885">
                <a:moveTo>
                  <a:pt x="8118983" y="102362"/>
                </a:moveTo>
                <a:lnTo>
                  <a:pt x="8112658" y="89281"/>
                </a:lnTo>
                <a:lnTo>
                  <a:pt x="8112531" y="89027"/>
                </a:lnTo>
                <a:lnTo>
                  <a:pt x="8082191" y="26263"/>
                </a:lnTo>
                <a:lnTo>
                  <a:pt x="8083042" y="25654"/>
                </a:lnTo>
                <a:lnTo>
                  <a:pt x="8001889" y="0"/>
                </a:lnTo>
                <a:lnTo>
                  <a:pt x="8006855" y="31343"/>
                </a:lnTo>
                <a:lnTo>
                  <a:pt x="5649480" y="406044"/>
                </a:lnTo>
                <a:lnTo>
                  <a:pt x="5258651" y="70497"/>
                </a:lnTo>
                <a:lnTo>
                  <a:pt x="5265737" y="62230"/>
                </a:lnTo>
                <a:lnTo>
                  <a:pt x="5279390" y="46355"/>
                </a:lnTo>
                <a:lnTo>
                  <a:pt x="5197018" y="25742"/>
                </a:lnTo>
                <a:lnTo>
                  <a:pt x="5112131" y="19177"/>
                </a:lnTo>
                <a:lnTo>
                  <a:pt x="5124107" y="48488"/>
                </a:lnTo>
                <a:lnTo>
                  <a:pt x="4406392" y="341122"/>
                </a:lnTo>
                <a:lnTo>
                  <a:pt x="4411218" y="352933"/>
                </a:lnTo>
                <a:lnTo>
                  <a:pt x="5128946" y="60299"/>
                </a:lnTo>
                <a:lnTo>
                  <a:pt x="5140960" y="89662"/>
                </a:lnTo>
                <a:lnTo>
                  <a:pt x="5181270" y="43688"/>
                </a:lnTo>
                <a:lnTo>
                  <a:pt x="5196827" y="25958"/>
                </a:lnTo>
                <a:lnTo>
                  <a:pt x="5229733" y="104140"/>
                </a:lnTo>
                <a:lnTo>
                  <a:pt x="5250370" y="80124"/>
                </a:lnTo>
                <a:lnTo>
                  <a:pt x="5633034" y="408660"/>
                </a:lnTo>
                <a:lnTo>
                  <a:pt x="4898517" y="525399"/>
                </a:lnTo>
                <a:lnTo>
                  <a:pt x="4900549" y="537972"/>
                </a:lnTo>
                <a:lnTo>
                  <a:pt x="5645709" y="419531"/>
                </a:lnTo>
                <a:lnTo>
                  <a:pt x="6598793" y="1237742"/>
                </a:lnTo>
                <a:lnTo>
                  <a:pt x="6607048" y="1228102"/>
                </a:lnTo>
                <a:lnTo>
                  <a:pt x="5662155" y="416915"/>
                </a:lnTo>
                <a:lnTo>
                  <a:pt x="8008848" y="43891"/>
                </a:lnTo>
                <a:lnTo>
                  <a:pt x="8013827" y="75184"/>
                </a:lnTo>
                <a:lnTo>
                  <a:pt x="8077886" y="29337"/>
                </a:lnTo>
                <a:lnTo>
                  <a:pt x="8081226" y="26949"/>
                </a:lnTo>
                <a:lnTo>
                  <a:pt x="8042783" y="101346"/>
                </a:lnTo>
                <a:lnTo>
                  <a:pt x="8074469" y="101777"/>
                </a:lnTo>
                <a:lnTo>
                  <a:pt x="8074647" y="89281"/>
                </a:lnTo>
                <a:lnTo>
                  <a:pt x="8074482" y="101346"/>
                </a:lnTo>
                <a:lnTo>
                  <a:pt x="8074469" y="101777"/>
                </a:lnTo>
                <a:lnTo>
                  <a:pt x="8058531" y="1238364"/>
                </a:lnTo>
                <a:lnTo>
                  <a:pt x="8071231" y="1238542"/>
                </a:lnTo>
                <a:lnTo>
                  <a:pt x="8087169" y="102362"/>
                </a:lnTo>
                <a:lnTo>
                  <a:pt x="8087182" y="101942"/>
                </a:lnTo>
                <a:lnTo>
                  <a:pt x="8118983" y="102362"/>
                </a:lnTo>
                <a:close/>
              </a:path>
            </a:pathLst>
          </a:custGeom>
          <a:solidFill>
            <a:srgbClr val="70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690" marR="5080">
              <a:lnSpc>
                <a:spcPct val="100000"/>
              </a:lnSpc>
              <a:spcBef>
                <a:spcPts val="100"/>
              </a:spcBef>
            </a:pPr>
            <a:r>
              <a:rPr sz="2000" dirty="0"/>
              <a:t>02-</a:t>
            </a:r>
            <a:r>
              <a:rPr sz="2000" spc="-55" dirty="0"/>
              <a:t> </a:t>
            </a:r>
            <a:r>
              <a:rPr sz="2000" dirty="0"/>
              <a:t>IDENTIFIER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95" dirty="0"/>
              <a:t> </a:t>
            </a:r>
            <a:r>
              <a:rPr sz="2000" spc="-10" dirty="0"/>
              <a:t>APPROCHES </a:t>
            </a:r>
            <a:r>
              <a:rPr sz="2000" spc="-30" dirty="0"/>
              <a:t>D’ANALYSE</a:t>
            </a:r>
            <a:r>
              <a:rPr sz="2000" spc="-65" dirty="0"/>
              <a:t> </a:t>
            </a:r>
            <a:r>
              <a:rPr sz="2000" dirty="0"/>
              <a:t>D’UN</a:t>
            </a:r>
            <a:r>
              <a:rPr sz="2000" spc="-60" dirty="0"/>
              <a:t> </a:t>
            </a:r>
            <a:r>
              <a:rPr sz="2000" spc="-10" dirty="0"/>
              <a:t>PROBLÈME</a:t>
            </a:r>
            <a:endParaRPr sz="2000"/>
          </a:p>
          <a:p>
            <a:pPr marL="186690">
              <a:lnSpc>
                <a:spcPts val="1645"/>
              </a:lnSpc>
            </a:pPr>
            <a:r>
              <a:rPr sz="1400" spc="-10" dirty="0">
                <a:latin typeface="Calibri"/>
                <a:cs typeface="Calibri"/>
              </a:rPr>
              <a:t>Approche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ascendante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1869293" y="6711112"/>
            <a:ext cx="15367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spc="-25" dirty="0">
                <a:solidFill>
                  <a:srgbClr val="AEABAB"/>
                </a:solidFill>
                <a:latin typeface="Calibri"/>
                <a:cs typeface="Calibri"/>
              </a:rPr>
              <a:t>26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3" name="object 6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12186285" cy="6858000"/>
            <a:chOff x="3047" y="0"/>
            <a:chExt cx="121862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112" y="180686"/>
              <a:ext cx="1230925" cy="12251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7" y="0"/>
              <a:ext cx="12185904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37804" y="6115811"/>
              <a:ext cx="528827" cy="52882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972681" y="1090422"/>
            <a:ext cx="424878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68755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latin typeface="Calibri"/>
                <a:cs typeface="Calibri"/>
              </a:rPr>
              <a:t>PARTIE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2 </a:t>
            </a:r>
            <a:r>
              <a:rPr sz="2800" dirty="0">
                <a:latin typeface="Calibri"/>
                <a:cs typeface="Calibri"/>
              </a:rPr>
              <a:t>FORMULER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TRAITEMENT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75628" y="2312923"/>
            <a:ext cx="4901565" cy="2701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617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Dans</a:t>
            </a:r>
            <a:r>
              <a:rPr sz="24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module,</a:t>
            </a:r>
            <a:r>
              <a:rPr sz="24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vous</a:t>
            </a:r>
            <a:r>
              <a:rPr sz="24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allez</a:t>
            </a:r>
            <a:r>
              <a:rPr sz="24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FF912B"/>
                </a:solidFill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50"/>
              </a:spcBef>
            </a:pP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SzPct val="90000"/>
              <a:buFont typeface="Tahoma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Maitriser</a:t>
            </a:r>
            <a:r>
              <a:rPr sz="20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20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structure</a:t>
            </a:r>
            <a:r>
              <a:rPr sz="20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sz="20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algorithme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310"/>
              </a:spcBef>
              <a:buSzPct val="90000"/>
              <a:buFont typeface="Tahoma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Connaitre</a:t>
            </a:r>
            <a:r>
              <a:rPr sz="20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20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différents</a:t>
            </a:r>
            <a:r>
              <a:rPr sz="20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types</a:t>
            </a:r>
            <a:r>
              <a:rPr sz="20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20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traitement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295"/>
              </a:spcBef>
              <a:buSzPct val="90000"/>
              <a:buFont typeface="Tahoma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Maitriser</a:t>
            </a:r>
            <a:r>
              <a:rPr sz="20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20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programmation</a:t>
            </a:r>
            <a:r>
              <a:rPr sz="20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structurée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295"/>
              </a:spcBef>
              <a:buSzPct val="90000"/>
              <a:buFont typeface="Tahoma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Manipuler</a:t>
            </a:r>
            <a:r>
              <a:rPr sz="20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20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structures</a:t>
            </a:r>
            <a:r>
              <a:rPr sz="20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20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données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712707" y="5183123"/>
            <a:ext cx="766572" cy="76657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930385" y="6213768"/>
            <a:ext cx="109156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dirty="0">
                <a:solidFill>
                  <a:srgbClr val="1C3051"/>
                </a:solidFill>
                <a:latin typeface="Arial"/>
                <a:cs typeface="Arial"/>
              </a:rPr>
              <a:t>48</a:t>
            </a:r>
            <a:r>
              <a:rPr sz="1800" b="1" spc="-10" dirty="0">
                <a:solidFill>
                  <a:srgbClr val="1C3051"/>
                </a:solidFill>
                <a:latin typeface="Arial"/>
                <a:cs typeface="Arial"/>
              </a:rPr>
              <a:t> heures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3350" cy="6858000"/>
            <a:chOff x="3047" y="0"/>
            <a:chExt cx="64833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3078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41101" y="6183117"/>
            <a:ext cx="394217" cy="39421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87336" y="1090422"/>
            <a:ext cx="442023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33477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 </a:t>
            </a:r>
            <a:r>
              <a:rPr sz="2800" spc="-10" dirty="0">
                <a:latin typeface="Calibri"/>
                <a:cs typeface="Calibri"/>
              </a:rPr>
              <a:t>RECONNAITRE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STRUCTURE</a:t>
            </a:r>
            <a:endParaRPr sz="2800">
              <a:latin typeface="Calibri"/>
              <a:cs typeface="Calibri"/>
            </a:endParaRPr>
          </a:p>
          <a:p>
            <a:pPr marL="774700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D’UN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ALGORITHME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41105" y="6190038"/>
            <a:ext cx="1071880" cy="31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15"/>
              </a:lnSpc>
            </a:pPr>
            <a:r>
              <a:rPr sz="2000" b="1" dirty="0">
                <a:solidFill>
                  <a:srgbClr val="1C3051"/>
                </a:solidFill>
                <a:latin typeface="Arial"/>
                <a:cs typeface="Arial"/>
              </a:rPr>
              <a:t>7</a:t>
            </a:r>
            <a:r>
              <a:rPr sz="2000" b="1" spc="-20" dirty="0">
                <a:solidFill>
                  <a:srgbClr val="1C3051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C3051"/>
                </a:solidFill>
                <a:latin typeface="Arial"/>
                <a:cs typeface="Arial"/>
              </a:rPr>
              <a:t>heures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00927" y="2648203"/>
            <a:ext cx="5268595" cy="2508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21790" marR="788670" indent="-70421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que</a:t>
            </a:r>
            <a:r>
              <a:rPr sz="24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vous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allez</a:t>
            </a:r>
            <a:r>
              <a:rPr sz="24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912B"/>
                </a:solidFill>
                <a:latin typeface="Calibri"/>
                <a:cs typeface="Calibri"/>
              </a:rPr>
              <a:t>apprendre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dans</a:t>
            </a:r>
            <a:r>
              <a:rPr sz="2400" b="1" spc="-5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chapitre</a:t>
            </a:r>
            <a:r>
              <a:rPr sz="24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FF912B"/>
                </a:solidFill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245"/>
              </a:spcBef>
              <a:buFont typeface="Tahoma"/>
              <a:buChar char="•"/>
              <a:tabLst>
                <a:tab pos="354965" algn="l"/>
              </a:tabLst>
            </a:pP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sz="18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notion</a:t>
            </a:r>
            <a:r>
              <a:rPr sz="18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d’algorithme</a:t>
            </a:r>
            <a:endParaRPr sz="18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310"/>
              </a:spcBef>
              <a:buFont typeface="Tahoma"/>
              <a:buChar char="•"/>
              <a:tabLst>
                <a:tab pos="354965" algn="l"/>
              </a:tabLst>
            </a:pP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Différencier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8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notion</a:t>
            </a:r>
            <a:r>
              <a:rPr sz="18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800" spc="3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variable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8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8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constante</a:t>
            </a:r>
            <a:endParaRPr sz="18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300"/>
              </a:spcBef>
              <a:buFont typeface="Tahoma"/>
              <a:buChar char="•"/>
              <a:tabLst>
                <a:tab pos="354965" algn="l"/>
              </a:tabLst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Connaitre</a:t>
            </a:r>
            <a:r>
              <a:rPr sz="18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8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différents</a:t>
            </a:r>
            <a:r>
              <a:rPr sz="18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types</a:t>
            </a:r>
            <a:r>
              <a:rPr sz="18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d’objets</a:t>
            </a:r>
            <a:r>
              <a:rPr sz="18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informatiques</a:t>
            </a:r>
            <a:endParaRPr sz="18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295"/>
              </a:spcBef>
              <a:buFont typeface="Tahoma"/>
              <a:buChar char="•"/>
              <a:tabLst>
                <a:tab pos="354965" algn="l"/>
              </a:tabLst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Maitriser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8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structure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algorithme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7336" y="1090422"/>
            <a:ext cx="442023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33477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 </a:t>
            </a:r>
            <a:r>
              <a:rPr sz="2800" spc="-10" dirty="0">
                <a:latin typeface="Calibri"/>
                <a:cs typeface="Calibri"/>
              </a:rPr>
              <a:t>RECONNAITRE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STRUCTURE</a:t>
            </a:r>
            <a:endParaRPr sz="2800">
              <a:latin typeface="Calibri"/>
              <a:cs typeface="Calibri"/>
            </a:endParaRPr>
          </a:p>
          <a:p>
            <a:pPr marL="774700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D’UN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ALGORITHME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2718307"/>
            <a:ext cx="3485515" cy="1981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8440" indent="-213995">
              <a:lnSpc>
                <a:spcPct val="100000"/>
              </a:lnSpc>
              <a:spcBef>
                <a:spcPts val="105"/>
              </a:spcBef>
              <a:buSzPct val="92500"/>
              <a:buAutoNum type="arabicPlain"/>
              <a:tabLst>
                <a:tab pos="218440" algn="l"/>
              </a:tabLst>
            </a:pP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Définition</a:t>
            </a:r>
            <a:r>
              <a:rPr sz="2000" b="1" spc="-80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d’un</a:t>
            </a:r>
            <a:r>
              <a:rPr sz="2000" b="1" spc="-55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7800"/>
                </a:solidFill>
                <a:latin typeface="Calibri"/>
                <a:cs typeface="Calibri"/>
              </a:rPr>
              <a:t>algorithme</a:t>
            </a:r>
            <a:endParaRPr sz="2000">
              <a:latin typeface="Calibri"/>
              <a:cs typeface="Calibri"/>
            </a:endParaRPr>
          </a:p>
          <a:p>
            <a:pPr marL="274955" indent="-262255">
              <a:lnSpc>
                <a:spcPct val="100000"/>
              </a:lnSpc>
              <a:spcBef>
                <a:spcPts val="2300"/>
              </a:spcBef>
              <a:buAutoNum type="arabicPlain"/>
              <a:tabLst>
                <a:tab pos="274955" algn="l"/>
              </a:tabLst>
            </a:pP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Objets</a:t>
            </a:r>
            <a:r>
              <a:rPr sz="2000" spc="-6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informatiques</a:t>
            </a:r>
            <a:r>
              <a:rPr sz="20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(variable,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constante,</a:t>
            </a:r>
            <a:r>
              <a:rPr sz="2000" spc="-7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type)</a:t>
            </a:r>
            <a:endParaRPr sz="2000">
              <a:latin typeface="Calibri"/>
              <a:cs typeface="Calibri"/>
            </a:endParaRPr>
          </a:p>
          <a:p>
            <a:pPr marL="218440" indent="-213995">
              <a:lnSpc>
                <a:spcPct val="100000"/>
              </a:lnSpc>
              <a:spcBef>
                <a:spcPts val="2295"/>
              </a:spcBef>
              <a:buSzPct val="92500"/>
              <a:buAutoNum type="arabicPlain" startAt="3"/>
              <a:tabLst>
                <a:tab pos="218440" algn="l"/>
              </a:tabLst>
            </a:pP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Structure</a:t>
            </a:r>
            <a:r>
              <a:rPr sz="2000" spc="-8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d’un</a:t>
            </a:r>
            <a:r>
              <a:rPr sz="2000" spc="-9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algorithme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8411" rIns="0" bIns="0" rtlCol="0">
            <a:spAutoFit/>
          </a:bodyPr>
          <a:lstStyle/>
          <a:p>
            <a:pPr marL="17716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50" dirty="0"/>
              <a:t> </a:t>
            </a:r>
            <a:r>
              <a:rPr sz="2000" spc="-10" dirty="0"/>
              <a:t>STRUCTURE</a:t>
            </a:r>
            <a:r>
              <a:rPr sz="2000" spc="-30" dirty="0"/>
              <a:t> </a:t>
            </a:r>
            <a:r>
              <a:rPr sz="2000" dirty="0"/>
              <a:t>D’UN</a:t>
            </a:r>
            <a:r>
              <a:rPr sz="2000" spc="-105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177165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Définition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algorithme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4475" y="1685925"/>
            <a:ext cx="76758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algorithme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suite</a:t>
            </a:r>
            <a:r>
              <a:rPr sz="1200" b="1" i="1" spc="-15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d'instructions</a:t>
            </a:r>
            <a:r>
              <a:rPr sz="1200" b="1" i="1" spc="10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détaillées </a:t>
            </a:r>
            <a:r>
              <a:rPr sz="1200" dirty="0">
                <a:latin typeface="Calibri"/>
                <a:cs typeface="Calibri"/>
              </a:rPr>
              <a:t>qui,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elles sont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correctement</a:t>
            </a:r>
            <a:r>
              <a:rPr sz="1200" b="1" i="1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exécutées</a:t>
            </a:r>
            <a:r>
              <a:rPr sz="1200" spc="-10" dirty="0">
                <a:latin typeface="Calibri"/>
                <a:cs typeface="Calibri"/>
              </a:rPr>
              <a:t>, </a:t>
            </a:r>
            <a:r>
              <a:rPr sz="1200" dirty="0">
                <a:latin typeface="Calibri"/>
                <a:cs typeface="Calibri"/>
              </a:rPr>
              <a:t>conduit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résultat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donné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48130" y="2246122"/>
            <a:ext cx="3830320" cy="796290"/>
            <a:chOff x="1548130" y="2246122"/>
            <a:chExt cx="3830320" cy="796290"/>
          </a:xfrm>
        </p:grpSpPr>
        <p:sp>
          <p:nvSpPr>
            <p:cNvPr id="5" name="object 5"/>
            <p:cNvSpPr/>
            <p:nvPr/>
          </p:nvSpPr>
          <p:spPr>
            <a:xfrm>
              <a:off x="1554480" y="2252472"/>
              <a:ext cx="3817620" cy="783590"/>
            </a:xfrm>
            <a:custGeom>
              <a:avLst/>
              <a:gdLst/>
              <a:ahLst/>
              <a:cxnLst/>
              <a:rect l="l" t="t" r="r" b="b"/>
              <a:pathLst>
                <a:path w="3817620" h="783589">
                  <a:moveTo>
                    <a:pt x="3687064" y="0"/>
                  </a:moveTo>
                  <a:lnTo>
                    <a:pt x="130556" y="0"/>
                  </a:lnTo>
                  <a:lnTo>
                    <a:pt x="79724" y="10255"/>
                  </a:lnTo>
                  <a:lnTo>
                    <a:pt x="38227" y="38226"/>
                  </a:lnTo>
                  <a:lnTo>
                    <a:pt x="10255" y="79724"/>
                  </a:lnTo>
                  <a:lnTo>
                    <a:pt x="0" y="130555"/>
                  </a:lnTo>
                  <a:lnTo>
                    <a:pt x="0" y="652779"/>
                  </a:lnTo>
                  <a:lnTo>
                    <a:pt x="10255" y="703611"/>
                  </a:lnTo>
                  <a:lnTo>
                    <a:pt x="38227" y="745109"/>
                  </a:lnTo>
                  <a:lnTo>
                    <a:pt x="79724" y="773080"/>
                  </a:lnTo>
                  <a:lnTo>
                    <a:pt x="130556" y="783336"/>
                  </a:lnTo>
                  <a:lnTo>
                    <a:pt x="3687064" y="783336"/>
                  </a:lnTo>
                  <a:lnTo>
                    <a:pt x="3737895" y="773080"/>
                  </a:lnTo>
                  <a:lnTo>
                    <a:pt x="3779393" y="745108"/>
                  </a:lnTo>
                  <a:lnTo>
                    <a:pt x="3807364" y="703611"/>
                  </a:lnTo>
                  <a:lnTo>
                    <a:pt x="3817620" y="652779"/>
                  </a:lnTo>
                  <a:lnTo>
                    <a:pt x="3817620" y="130555"/>
                  </a:lnTo>
                  <a:lnTo>
                    <a:pt x="3807364" y="79724"/>
                  </a:lnTo>
                  <a:lnTo>
                    <a:pt x="3779393" y="38226"/>
                  </a:lnTo>
                  <a:lnTo>
                    <a:pt x="3737895" y="10255"/>
                  </a:lnTo>
                  <a:lnTo>
                    <a:pt x="3687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54480" y="2252472"/>
              <a:ext cx="3817620" cy="783590"/>
            </a:xfrm>
            <a:custGeom>
              <a:avLst/>
              <a:gdLst/>
              <a:ahLst/>
              <a:cxnLst/>
              <a:rect l="l" t="t" r="r" b="b"/>
              <a:pathLst>
                <a:path w="3817620" h="783589">
                  <a:moveTo>
                    <a:pt x="0" y="130555"/>
                  </a:moveTo>
                  <a:lnTo>
                    <a:pt x="10255" y="79724"/>
                  </a:lnTo>
                  <a:lnTo>
                    <a:pt x="38227" y="38226"/>
                  </a:lnTo>
                  <a:lnTo>
                    <a:pt x="79724" y="10255"/>
                  </a:lnTo>
                  <a:lnTo>
                    <a:pt x="130556" y="0"/>
                  </a:lnTo>
                  <a:lnTo>
                    <a:pt x="3687064" y="0"/>
                  </a:lnTo>
                  <a:lnTo>
                    <a:pt x="3737895" y="10255"/>
                  </a:lnTo>
                  <a:lnTo>
                    <a:pt x="3779393" y="38226"/>
                  </a:lnTo>
                  <a:lnTo>
                    <a:pt x="3807364" y="79724"/>
                  </a:lnTo>
                  <a:lnTo>
                    <a:pt x="3817620" y="130555"/>
                  </a:lnTo>
                  <a:lnTo>
                    <a:pt x="3817620" y="652779"/>
                  </a:lnTo>
                  <a:lnTo>
                    <a:pt x="3807364" y="703611"/>
                  </a:lnTo>
                  <a:lnTo>
                    <a:pt x="3779393" y="745108"/>
                  </a:lnTo>
                  <a:lnTo>
                    <a:pt x="3737895" y="773080"/>
                  </a:lnTo>
                  <a:lnTo>
                    <a:pt x="3687064" y="783336"/>
                  </a:lnTo>
                  <a:lnTo>
                    <a:pt x="130556" y="783336"/>
                  </a:lnTo>
                  <a:lnTo>
                    <a:pt x="79724" y="773080"/>
                  </a:lnTo>
                  <a:lnTo>
                    <a:pt x="38227" y="745109"/>
                  </a:lnTo>
                  <a:lnTo>
                    <a:pt x="10255" y="703611"/>
                  </a:lnTo>
                  <a:lnTo>
                    <a:pt x="0" y="652779"/>
                  </a:lnTo>
                  <a:lnTo>
                    <a:pt x="0" y="130555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671573" y="2348306"/>
            <a:ext cx="35540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"détaillées"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signifie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instructions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sont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suffisamment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précises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pouvoir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être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mises</a:t>
            </a:r>
            <a:r>
              <a:rPr sz="1200" spc="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œuvre correctement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l'exécutant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(homme ou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machine)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813550" y="2262885"/>
            <a:ext cx="3830320" cy="796290"/>
            <a:chOff x="6813550" y="2262885"/>
            <a:chExt cx="3830320" cy="796290"/>
          </a:xfrm>
        </p:grpSpPr>
        <p:sp>
          <p:nvSpPr>
            <p:cNvPr id="9" name="object 9"/>
            <p:cNvSpPr/>
            <p:nvPr/>
          </p:nvSpPr>
          <p:spPr>
            <a:xfrm>
              <a:off x="6819900" y="2269235"/>
              <a:ext cx="3817620" cy="783590"/>
            </a:xfrm>
            <a:custGeom>
              <a:avLst/>
              <a:gdLst/>
              <a:ahLst/>
              <a:cxnLst/>
              <a:rect l="l" t="t" r="r" b="b"/>
              <a:pathLst>
                <a:path w="3817620" h="783589">
                  <a:moveTo>
                    <a:pt x="3687064" y="0"/>
                  </a:moveTo>
                  <a:lnTo>
                    <a:pt x="130555" y="0"/>
                  </a:lnTo>
                  <a:lnTo>
                    <a:pt x="79724" y="10255"/>
                  </a:lnTo>
                  <a:lnTo>
                    <a:pt x="38226" y="38226"/>
                  </a:lnTo>
                  <a:lnTo>
                    <a:pt x="10255" y="79724"/>
                  </a:lnTo>
                  <a:lnTo>
                    <a:pt x="0" y="130555"/>
                  </a:lnTo>
                  <a:lnTo>
                    <a:pt x="0" y="652779"/>
                  </a:lnTo>
                  <a:lnTo>
                    <a:pt x="10255" y="703611"/>
                  </a:lnTo>
                  <a:lnTo>
                    <a:pt x="38226" y="745109"/>
                  </a:lnTo>
                  <a:lnTo>
                    <a:pt x="79724" y="773080"/>
                  </a:lnTo>
                  <a:lnTo>
                    <a:pt x="130555" y="783336"/>
                  </a:lnTo>
                  <a:lnTo>
                    <a:pt x="3687064" y="783336"/>
                  </a:lnTo>
                  <a:lnTo>
                    <a:pt x="3737895" y="773080"/>
                  </a:lnTo>
                  <a:lnTo>
                    <a:pt x="3779393" y="745108"/>
                  </a:lnTo>
                  <a:lnTo>
                    <a:pt x="3807364" y="703611"/>
                  </a:lnTo>
                  <a:lnTo>
                    <a:pt x="3817620" y="652779"/>
                  </a:lnTo>
                  <a:lnTo>
                    <a:pt x="3817620" y="130555"/>
                  </a:lnTo>
                  <a:lnTo>
                    <a:pt x="3807364" y="79724"/>
                  </a:lnTo>
                  <a:lnTo>
                    <a:pt x="3779393" y="38226"/>
                  </a:lnTo>
                  <a:lnTo>
                    <a:pt x="3737895" y="10255"/>
                  </a:lnTo>
                  <a:lnTo>
                    <a:pt x="3687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19900" y="2269235"/>
              <a:ext cx="3817620" cy="783590"/>
            </a:xfrm>
            <a:custGeom>
              <a:avLst/>
              <a:gdLst/>
              <a:ahLst/>
              <a:cxnLst/>
              <a:rect l="l" t="t" r="r" b="b"/>
              <a:pathLst>
                <a:path w="3817620" h="783589">
                  <a:moveTo>
                    <a:pt x="0" y="130555"/>
                  </a:moveTo>
                  <a:lnTo>
                    <a:pt x="10255" y="79724"/>
                  </a:lnTo>
                  <a:lnTo>
                    <a:pt x="38226" y="38226"/>
                  </a:lnTo>
                  <a:lnTo>
                    <a:pt x="79724" y="10255"/>
                  </a:lnTo>
                  <a:lnTo>
                    <a:pt x="130555" y="0"/>
                  </a:lnTo>
                  <a:lnTo>
                    <a:pt x="3687064" y="0"/>
                  </a:lnTo>
                  <a:lnTo>
                    <a:pt x="3737895" y="10255"/>
                  </a:lnTo>
                  <a:lnTo>
                    <a:pt x="3779393" y="38226"/>
                  </a:lnTo>
                  <a:lnTo>
                    <a:pt x="3807364" y="79724"/>
                  </a:lnTo>
                  <a:lnTo>
                    <a:pt x="3817620" y="130555"/>
                  </a:lnTo>
                  <a:lnTo>
                    <a:pt x="3817620" y="652779"/>
                  </a:lnTo>
                  <a:lnTo>
                    <a:pt x="3807364" y="703611"/>
                  </a:lnTo>
                  <a:lnTo>
                    <a:pt x="3779393" y="745108"/>
                  </a:lnTo>
                  <a:lnTo>
                    <a:pt x="3737895" y="773080"/>
                  </a:lnTo>
                  <a:lnTo>
                    <a:pt x="3687064" y="783336"/>
                  </a:lnTo>
                  <a:lnTo>
                    <a:pt x="130555" y="783336"/>
                  </a:lnTo>
                  <a:lnTo>
                    <a:pt x="79724" y="773080"/>
                  </a:lnTo>
                  <a:lnTo>
                    <a:pt x="38226" y="745109"/>
                  </a:lnTo>
                  <a:lnTo>
                    <a:pt x="10255" y="703611"/>
                  </a:lnTo>
                  <a:lnTo>
                    <a:pt x="0" y="652779"/>
                  </a:lnTo>
                  <a:lnTo>
                    <a:pt x="0" y="130555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938264" y="2365375"/>
            <a:ext cx="35217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algorithmique,</a:t>
            </a:r>
            <a:r>
              <a:rPr sz="12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nous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utiliserons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langage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situé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sz="12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mi-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chemin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entre</a:t>
            </a:r>
            <a:r>
              <a:rPr sz="12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langage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courant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2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langage</a:t>
            </a:r>
            <a:r>
              <a:rPr sz="12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programmation</a:t>
            </a:r>
            <a:r>
              <a:rPr sz="1200" dirty="0">
                <a:solidFill>
                  <a:srgbClr val="555555"/>
                </a:solidFill>
                <a:latin typeface="Calibri"/>
                <a:cs typeface="Calibri"/>
              </a:rPr>
              <a:t> appelé</a:t>
            </a:r>
            <a:r>
              <a:rPr sz="12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55555"/>
                </a:solidFill>
                <a:latin typeface="Calibri"/>
                <a:cs typeface="Calibri"/>
              </a:rPr>
              <a:t>pseudo-</a:t>
            </a:r>
            <a:r>
              <a:rPr sz="1200" spc="-20" dirty="0">
                <a:solidFill>
                  <a:srgbClr val="555555"/>
                </a:solidFill>
                <a:latin typeface="Calibri"/>
                <a:cs typeface="Calibri"/>
              </a:rPr>
              <a:t>code.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366772" y="3619500"/>
            <a:ext cx="3390265" cy="1596390"/>
            <a:chOff x="2366772" y="3619500"/>
            <a:chExt cx="3390265" cy="159639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3627" y="4462272"/>
              <a:ext cx="1073658" cy="69875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8867" y="3802379"/>
              <a:ext cx="1045464" cy="6705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3651" y="4041648"/>
              <a:ext cx="626363" cy="40843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11139" y="4479023"/>
              <a:ext cx="445770" cy="36196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26379" y="4155948"/>
              <a:ext cx="417575" cy="33375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82439" y="3706368"/>
              <a:ext cx="417575" cy="4175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34056" y="4398263"/>
              <a:ext cx="374129" cy="81762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49296" y="3619500"/>
              <a:ext cx="345948" cy="78943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72968" y="4398276"/>
              <a:ext cx="165379" cy="34669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88208" y="4090416"/>
              <a:ext cx="137159" cy="31851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66772" y="4398276"/>
              <a:ext cx="304038" cy="41984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82012" y="4017263"/>
              <a:ext cx="275844" cy="391668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2518664" y="4505325"/>
            <a:ext cx="723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Ingrédients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354195" y="4506848"/>
            <a:ext cx="146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Ustensiles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&amp; </a:t>
            </a:r>
            <a:r>
              <a:rPr sz="1200" spc="-10" dirty="0">
                <a:latin typeface="Calibri"/>
                <a:cs typeface="Calibri"/>
              </a:rPr>
              <a:t>Récipients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640068" y="3662171"/>
            <a:ext cx="914400" cy="914400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6727063" y="4516628"/>
            <a:ext cx="7581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10" dirty="0">
                <a:latin typeface="Calibri"/>
                <a:cs typeface="Calibri"/>
              </a:rPr>
              <a:t> recette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473196" y="3674364"/>
            <a:ext cx="6337300" cy="939165"/>
            <a:chOff x="3473196" y="3674364"/>
            <a:chExt cx="6337300" cy="939165"/>
          </a:xfrm>
        </p:grpSpPr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654796" y="3674364"/>
              <a:ext cx="1155192" cy="78943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73196" y="4073652"/>
              <a:ext cx="539496" cy="53949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16752" y="4075176"/>
              <a:ext cx="537972" cy="53797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834884" y="4073652"/>
              <a:ext cx="539496" cy="539495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8893556" y="4509642"/>
            <a:ext cx="676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résultat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869293" y="6711112"/>
            <a:ext cx="15367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spc="-25" dirty="0">
                <a:solidFill>
                  <a:srgbClr val="AEABAB"/>
                </a:solidFill>
                <a:latin typeface="Calibri"/>
                <a:cs typeface="Calibri"/>
              </a:rPr>
              <a:t>30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1014475" y="5747715"/>
            <a:ext cx="675068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latin typeface="Calibri"/>
                <a:cs typeface="Calibri"/>
              </a:rPr>
              <a:t>Explication</a:t>
            </a:r>
            <a:r>
              <a:rPr sz="1200" b="1" i="1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nous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cuisinons,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nous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utilisons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ingrédients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ustensiles,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ordre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précis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est </a:t>
            </a:r>
            <a:r>
              <a:rPr sz="1200" dirty="0">
                <a:latin typeface="Calibri"/>
                <a:cs typeface="Calibri"/>
              </a:rPr>
              <a:t>régis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recette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(une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liste</a:t>
            </a:r>
            <a:r>
              <a:rPr sz="1200" spc="-10" dirty="0">
                <a:latin typeface="Calibri"/>
                <a:cs typeface="Calibri"/>
              </a:rPr>
              <a:t> d’instruction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ordre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donné),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afin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d’obtenir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résultat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précis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7336" y="1090422"/>
            <a:ext cx="442023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33477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 </a:t>
            </a:r>
            <a:r>
              <a:rPr sz="2800" spc="-10" dirty="0">
                <a:latin typeface="Calibri"/>
                <a:cs typeface="Calibri"/>
              </a:rPr>
              <a:t>RECONNAITRE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STRUCTURE</a:t>
            </a:r>
            <a:endParaRPr sz="2800">
              <a:latin typeface="Calibri"/>
              <a:cs typeface="Calibri"/>
            </a:endParaRPr>
          </a:p>
          <a:p>
            <a:pPr marL="774700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D’UN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ALGORITHME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2718307"/>
            <a:ext cx="3566795" cy="1981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8440" indent="-213995">
              <a:lnSpc>
                <a:spcPct val="100000"/>
              </a:lnSpc>
              <a:spcBef>
                <a:spcPts val="105"/>
              </a:spcBef>
              <a:buSzPct val="92500"/>
              <a:buAutoNum type="arabicPlain"/>
              <a:tabLst>
                <a:tab pos="218440" algn="l"/>
              </a:tabLst>
            </a:pP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Définition</a:t>
            </a:r>
            <a:r>
              <a:rPr sz="2000" spc="-8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d’un</a:t>
            </a:r>
            <a:r>
              <a:rPr sz="2000" spc="-7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algorithme</a:t>
            </a:r>
            <a:endParaRPr sz="2000">
              <a:latin typeface="Calibri"/>
              <a:cs typeface="Calibri"/>
            </a:endParaRPr>
          </a:p>
          <a:p>
            <a:pPr marL="274955" indent="-262255">
              <a:lnSpc>
                <a:spcPct val="100000"/>
              </a:lnSpc>
              <a:spcBef>
                <a:spcPts val="2300"/>
              </a:spcBef>
              <a:buAutoNum type="arabicPlain"/>
              <a:tabLst>
                <a:tab pos="274955" algn="l"/>
              </a:tabLst>
            </a:pP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Objets</a:t>
            </a:r>
            <a:r>
              <a:rPr sz="2000" b="1" spc="-30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7800"/>
                </a:solidFill>
                <a:latin typeface="Calibri"/>
                <a:cs typeface="Calibri"/>
              </a:rPr>
              <a:t>informatiques</a:t>
            </a:r>
            <a:r>
              <a:rPr sz="2000" b="1" spc="-15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7800"/>
                </a:solidFill>
                <a:latin typeface="Calibri"/>
                <a:cs typeface="Calibri"/>
              </a:rPr>
              <a:t>(variable,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b="1" spc="-10" dirty="0">
                <a:solidFill>
                  <a:srgbClr val="FF7800"/>
                </a:solidFill>
                <a:latin typeface="Calibri"/>
                <a:cs typeface="Calibri"/>
              </a:rPr>
              <a:t>constante,</a:t>
            </a:r>
            <a:r>
              <a:rPr sz="2000" b="1" spc="-35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7800"/>
                </a:solidFill>
                <a:latin typeface="Calibri"/>
                <a:cs typeface="Calibri"/>
              </a:rPr>
              <a:t>type)</a:t>
            </a:r>
            <a:endParaRPr sz="2000">
              <a:latin typeface="Calibri"/>
              <a:cs typeface="Calibri"/>
            </a:endParaRPr>
          </a:p>
          <a:p>
            <a:pPr marL="218440" indent="-213995">
              <a:lnSpc>
                <a:spcPct val="100000"/>
              </a:lnSpc>
              <a:spcBef>
                <a:spcPts val="2295"/>
              </a:spcBef>
              <a:buSzPct val="92500"/>
              <a:buAutoNum type="arabicPlain" startAt="3"/>
              <a:tabLst>
                <a:tab pos="218440" algn="l"/>
              </a:tabLst>
            </a:pP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Structure</a:t>
            </a:r>
            <a:r>
              <a:rPr sz="2000" spc="-8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d’un</a:t>
            </a:r>
            <a:r>
              <a:rPr sz="2000" spc="-9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algorithme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2056" rIns="0" bIns="0" rtlCol="0">
            <a:spAutoFit/>
          </a:bodyPr>
          <a:lstStyle/>
          <a:p>
            <a:pPr marL="7112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50" dirty="0"/>
              <a:t> </a:t>
            </a:r>
            <a:r>
              <a:rPr sz="2000" spc="-10" dirty="0"/>
              <a:t>STRUCTURE</a:t>
            </a:r>
            <a:r>
              <a:rPr sz="2000" spc="-25" dirty="0"/>
              <a:t> </a:t>
            </a:r>
            <a:r>
              <a:rPr sz="2000" dirty="0"/>
              <a:t>D’UN</a:t>
            </a:r>
            <a:r>
              <a:rPr sz="2000" spc="-40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7112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Objets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informatiques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(variable,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constante,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type)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7629" rIns="0" bIns="0" rtlCol="0">
            <a:spAutoFit/>
          </a:bodyPr>
          <a:lstStyle/>
          <a:p>
            <a:pPr marL="290195">
              <a:lnSpc>
                <a:spcPct val="100000"/>
              </a:lnSpc>
              <a:spcBef>
                <a:spcPts val="100"/>
              </a:spcBef>
            </a:pPr>
            <a:r>
              <a:rPr dirty="0"/>
              <a:t>Un</a:t>
            </a:r>
            <a:r>
              <a:rPr spc="-10" dirty="0"/>
              <a:t> algorithme</a:t>
            </a:r>
            <a:r>
              <a:rPr spc="-20" dirty="0"/>
              <a:t> </a:t>
            </a:r>
            <a:r>
              <a:rPr dirty="0"/>
              <a:t>manipule</a:t>
            </a:r>
            <a:r>
              <a:rPr spc="-10" dirty="0"/>
              <a:t> </a:t>
            </a:r>
            <a:r>
              <a:rPr dirty="0"/>
              <a:t>des</a:t>
            </a:r>
            <a:r>
              <a:rPr spc="-30" dirty="0"/>
              <a:t> </a:t>
            </a:r>
            <a:r>
              <a:rPr dirty="0"/>
              <a:t>objets</a:t>
            </a:r>
            <a:r>
              <a:rPr spc="-15" dirty="0"/>
              <a:t> </a:t>
            </a:r>
            <a:r>
              <a:rPr dirty="0"/>
              <a:t>(données)</a:t>
            </a:r>
            <a:r>
              <a:rPr spc="-20" dirty="0"/>
              <a:t> </a:t>
            </a:r>
            <a:r>
              <a:rPr dirty="0"/>
              <a:t>pour</a:t>
            </a:r>
            <a:r>
              <a:rPr spc="-15" dirty="0"/>
              <a:t> </a:t>
            </a:r>
            <a:r>
              <a:rPr dirty="0"/>
              <a:t>obtenir</a:t>
            </a:r>
            <a:r>
              <a:rPr spc="-20" dirty="0"/>
              <a:t> </a:t>
            </a:r>
            <a:r>
              <a:rPr dirty="0"/>
              <a:t>un</a:t>
            </a:r>
            <a:r>
              <a:rPr spc="-15" dirty="0"/>
              <a:t> </a:t>
            </a:r>
            <a:r>
              <a:rPr spc="-10" dirty="0"/>
              <a:t>résultat.</a:t>
            </a:r>
          </a:p>
          <a:p>
            <a:pPr marL="576580" indent="-286385">
              <a:lnSpc>
                <a:spcPct val="100000"/>
              </a:lnSpc>
              <a:spcBef>
                <a:spcPts val="1440"/>
              </a:spcBef>
              <a:buFont typeface="Wingdings"/>
              <a:buChar char=""/>
              <a:tabLst>
                <a:tab pos="576580" algn="l"/>
              </a:tabLst>
            </a:pPr>
            <a:r>
              <a:rPr i="1" dirty="0">
                <a:solidFill>
                  <a:srgbClr val="000000"/>
                </a:solidFill>
                <a:latin typeface="Calibri"/>
                <a:cs typeface="Calibri"/>
              </a:rPr>
              <a:t>Un</a:t>
            </a:r>
            <a:r>
              <a:rPr i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0000"/>
                </a:solidFill>
                <a:latin typeface="Calibri"/>
                <a:cs typeface="Calibri"/>
              </a:rPr>
              <a:t>objet</a:t>
            </a:r>
            <a:r>
              <a:rPr i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0000"/>
                </a:solidFill>
                <a:latin typeface="Calibri"/>
                <a:cs typeface="Calibri"/>
              </a:rPr>
              <a:t>est</a:t>
            </a:r>
            <a:r>
              <a:rPr i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0000"/>
                </a:solidFill>
                <a:latin typeface="Calibri"/>
                <a:cs typeface="Calibri"/>
              </a:rPr>
              <a:t>composé</a:t>
            </a:r>
            <a:r>
              <a:rPr i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i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50" dirty="0">
                <a:solidFill>
                  <a:srgbClr val="000000"/>
                </a:solidFill>
                <a:latin typeface="Calibri"/>
                <a:cs typeface="Calibri"/>
              </a:rPr>
              <a:t>:</a:t>
            </a:r>
          </a:p>
          <a:p>
            <a:pPr marL="1033780" lvl="1" indent="-286385">
              <a:lnSpc>
                <a:spcPct val="100000"/>
              </a:lnSpc>
              <a:buFont typeface="Wingdings"/>
              <a:buChar char=""/>
              <a:tabLst>
                <a:tab pos="1033780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identificateur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(son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nom)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 pour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</a:t>
            </a:r>
            <a:r>
              <a:rPr sz="1200" spc="-20" dirty="0">
                <a:latin typeface="Calibri"/>
                <a:cs typeface="Calibri"/>
              </a:rPr>
              <a:t>désigner.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Celui-ci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parlant.</a:t>
            </a:r>
            <a:endParaRPr sz="1200">
              <a:latin typeface="Calibri"/>
              <a:cs typeface="Calibri"/>
            </a:endParaRPr>
          </a:p>
          <a:p>
            <a:pPr marL="1033780" lvl="1" indent="-286385">
              <a:lnSpc>
                <a:spcPct val="100000"/>
              </a:lnSpc>
              <a:buFont typeface="Wingdings"/>
              <a:buChar char=""/>
              <a:tabLst>
                <a:tab pos="1033780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déterminer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nature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l’objet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simple</a:t>
            </a:r>
            <a:r>
              <a:rPr sz="1200" spc="-20" dirty="0">
                <a:latin typeface="Calibri"/>
                <a:cs typeface="Calibri"/>
              </a:rPr>
              <a:t> (entier, </a:t>
            </a:r>
            <a:r>
              <a:rPr sz="1200" spc="-10" dirty="0">
                <a:latin typeface="Calibri"/>
                <a:cs typeface="Calibri"/>
              </a:rPr>
              <a:t>caractère,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ect…)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composé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(tableau,…)</a:t>
            </a:r>
            <a:endParaRPr sz="1200">
              <a:latin typeface="Calibri"/>
              <a:cs typeface="Calibri"/>
            </a:endParaRPr>
          </a:p>
          <a:p>
            <a:pPr marL="1490980" marR="5080" lvl="2" indent="-287020">
              <a:lnSpc>
                <a:spcPct val="100000"/>
              </a:lnSpc>
              <a:buFont typeface="Wingdings"/>
              <a:buChar char=""/>
              <a:tabLst>
                <a:tab pos="1490980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détermine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particulier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valeurs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possibles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l'objet,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taille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mémoire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réservée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l’objet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les </a:t>
            </a:r>
            <a:r>
              <a:rPr sz="1200" spc="-10" dirty="0">
                <a:latin typeface="Calibri"/>
                <a:cs typeface="Calibri"/>
              </a:rPr>
              <a:t>opérations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primitives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applicables</a:t>
            </a:r>
            <a:r>
              <a:rPr sz="1200" dirty="0">
                <a:latin typeface="Calibri"/>
                <a:cs typeface="Calibri"/>
              </a:rPr>
              <a:t> à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l'objet.</a:t>
            </a:r>
            <a:endParaRPr sz="1200">
              <a:latin typeface="Calibri"/>
              <a:cs typeface="Calibri"/>
            </a:endParaRPr>
          </a:p>
          <a:p>
            <a:pPr marL="1033780" lvl="1" indent="-286385">
              <a:lnSpc>
                <a:spcPct val="100000"/>
              </a:lnSpc>
              <a:buFont typeface="Wingdings"/>
              <a:buChar char=""/>
              <a:tabLst>
                <a:tab pos="1033780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détermine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contenu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unique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l’objet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05230" y="3844797"/>
            <a:ext cx="1076960" cy="1427480"/>
            <a:chOff x="1205230" y="3844797"/>
            <a:chExt cx="1076960" cy="1427480"/>
          </a:xfrm>
        </p:grpSpPr>
        <p:sp>
          <p:nvSpPr>
            <p:cNvPr id="5" name="object 5"/>
            <p:cNvSpPr/>
            <p:nvPr/>
          </p:nvSpPr>
          <p:spPr>
            <a:xfrm>
              <a:off x="1211580" y="3984116"/>
              <a:ext cx="1064260" cy="1281430"/>
            </a:xfrm>
            <a:custGeom>
              <a:avLst/>
              <a:gdLst/>
              <a:ahLst/>
              <a:cxnLst/>
              <a:rect l="l" t="t" r="r" b="b"/>
              <a:pathLst>
                <a:path w="1064260" h="1281429">
                  <a:moveTo>
                    <a:pt x="1063752" y="0"/>
                  </a:moveTo>
                  <a:lnTo>
                    <a:pt x="1044753" y="35337"/>
                  </a:lnTo>
                  <a:lnTo>
                    <a:pt x="991136" y="67098"/>
                  </a:lnTo>
                  <a:lnTo>
                    <a:pt x="952930" y="81240"/>
                  </a:lnTo>
                  <a:lnTo>
                    <a:pt x="907970" y="94011"/>
                  </a:lnTo>
                  <a:lnTo>
                    <a:pt x="856891" y="105253"/>
                  </a:lnTo>
                  <a:lnTo>
                    <a:pt x="800325" y="114807"/>
                  </a:lnTo>
                  <a:lnTo>
                    <a:pt x="738907" y="122515"/>
                  </a:lnTo>
                  <a:lnTo>
                    <a:pt x="673271" y="128217"/>
                  </a:lnTo>
                  <a:lnTo>
                    <a:pt x="604049" y="131754"/>
                  </a:lnTo>
                  <a:lnTo>
                    <a:pt x="531876" y="132968"/>
                  </a:lnTo>
                  <a:lnTo>
                    <a:pt x="459702" y="131754"/>
                  </a:lnTo>
                  <a:lnTo>
                    <a:pt x="390480" y="128217"/>
                  </a:lnTo>
                  <a:lnTo>
                    <a:pt x="324844" y="122515"/>
                  </a:lnTo>
                  <a:lnTo>
                    <a:pt x="263426" y="114807"/>
                  </a:lnTo>
                  <a:lnTo>
                    <a:pt x="206860" y="105253"/>
                  </a:lnTo>
                  <a:lnTo>
                    <a:pt x="155781" y="94011"/>
                  </a:lnTo>
                  <a:lnTo>
                    <a:pt x="110821" y="81240"/>
                  </a:lnTo>
                  <a:lnTo>
                    <a:pt x="72615" y="67098"/>
                  </a:lnTo>
                  <a:lnTo>
                    <a:pt x="18998" y="35337"/>
                  </a:lnTo>
                  <a:lnTo>
                    <a:pt x="0" y="0"/>
                  </a:lnTo>
                  <a:lnTo>
                    <a:pt x="0" y="1148333"/>
                  </a:lnTo>
                  <a:lnTo>
                    <a:pt x="18998" y="1183671"/>
                  </a:lnTo>
                  <a:lnTo>
                    <a:pt x="72615" y="1215432"/>
                  </a:lnTo>
                  <a:lnTo>
                    <a:pt x="110821" y="1229574"/>
                  </a:lnTo>
                  <a:lnTo>
                    <a:pt x="155781" y="1242345"/>
                  </a:lnTo>
                  <a:lnTo>
                    <a:pt x="206860" y="1253587"/>
                  </a:lnTo>
                  <a:lnTo>
                    <a:pt x="263426" y="1263141"/>
                  </a:lnTo>
                  <a:lnTo>
                    <a:pt x="324844" y="1270849"/>
                  </a:lnTo>
                  <a:lnTo>
                    <a:pt x="390480" y="1276551"/>
                  </a:lnTo>
                  <a:lnTo>
                    <a:pt x="459702" y="1280088"/>
                  </a:lnTo>
                  <a:lnTo>
                    <a:pt x="531876" y="1281302"/>
                  </a:lnTo>
                  <a:lnTo>
                    <a:pt x="604049" y="1280088"/>
                  </a:lnTo>
                  <a:lnTo>
                    <a:pt x="673271" y="1276551"/>
                  </a:lnTo>
                  <a:lnTo>
                    <a:pt x="738907" y="1270849"/>
                  </a:lnTo>
                  <a:lnTo>
                    <a:pt x="800325" y="1263141"/>
                  </a:lnTo>
                  <a:lnTo>
                    <a:pt x="856891" y="1253587"/>
                  </a:lnTo>
                  <a:lnTo>
                    <a:pt x="907970" y="1242345"/>
                  </a:lnTo>
                  <a:lnTo>
                    <a:pt x="952930" y="1229574"/>
                  </a:lnTo>
                  <a:lnTo>
                    <a:pt x="991136" y="1215432"/>
                  </a:lnTo>
                  <a:lnTo>
                    <a:pt x="1044753" y="1183671"/>
                  </a:lnTo>
                  <a:lnTo>
                    <a:pt x="1063752" y="1148333"/>
                  </a:lnTo>
                  <a:lnTo>
                    <a:pt x="1063752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11580" y="3851147"/>
              <a:ext cx="1064260" cy="266065"/>
            </a:xfrm>
            <a:custGeom>
              <a:avLst/>
              <a:gdLst/>
              <a:ahLst/>
              <a:cxnLst/>
              <a:rect l="l" t="t" r="r" b="b"/>
              <a:pathLst>
                <a:path w="1064260" h="266064">
                  <a:moveTo>
                    <a:pt x="531876" y="0"/>
                  </a:moveTo>
                  <a:lnTo>
                    <a:pt x="459702" y="1214"/>
                  </a:lnTo>
                  <a:lnTo>
                    <a:pt x="390480" y="4751"/>
                  </a:lnTo>
                  <a:lnTo>
                    <a:pt x="324844" y="10453"/>
                  </a:lnTo>
                  <a:lnTo>
                    <a:pt x="263426" y="18160"/>
                  </a:lnTo>
                  <a:lnTo>
                    <a:pt x="206860" y="27715"/>
                  </a:lnTo>
                  <a:lnTo>
                    <a:pt x="155781" y="38957"/>
                  </a:lnTo>
                  <a:lnTo>
                    <a:pt x="110821" y="51728"/>
                  </a:lnTo>
                  <a:lnTo>
                    <a:pt x="72615" y="65870"/>
                  </a:lnTo>
                  <a:lnTo>
                    <a:pt x="18998" y="97631"/>
                  </a:lnTo>
                  <a:lnTo>
                    <a:pt x="0" y="132969"/>
                  </a:lnTo>
                  <a:lnTo>
                    <a:pt x="4855" y="151005"/>
                  </a:lnTo>
                  <a:lnTo>
                    <a:pt x="41796" y="184713"/>
                  </a:lnTo>
                  <a:lnTo>
                    <a:pt x="110821" y="214209"/>
                  </a:lnTo>
                  <a:lnTo>
                    <a:pt x="155781" y="226980"/>
                  </a:lnTo>
                  <a:lnTo>
                    <a:pt x="206860" y="238222"/>
                  </a:lnTo>
                  <a:lnTo>
                    <a:pt x="263426" y="247776"/>
                  </a:lnTo>
                  <a:lnTo>
                    <a:pt x="324844" y="255484"/>
                  </a:lnTo>
                  <a:lnTo>
                    <a:pt x="390480" y="261186"/>
                  </a:lnTo>
                  <a:lnTo>
                    <a:pt x="459702" y="264723"/>
                  </a:lnTo>
                  <a:lnTo>
                    <a:pt x="531876" y="265938"/>
                  </a:lnTo>
                  <a:lnTo>
                    <a:pt x="604049" y="264723"/>
                  </a:lnTo>
                  <a:lnTo>
                    <a:pt x="673271" y="261186"/>
                  </a:lnTo>
                  <a:lnTo>
                    <a:pt x="738907" y="255484"/>
                  </a:lnTo>
                  <a:lnTo>
                    <a:pt x="800325" y="247777"/>
                  </a:lnTo>
                  <a:lnTo>
                    <a:pt x="856891" y="238222"/>
                  </a:lnTo>
                  <a:lnTo>
                    <a:pt x="907970" y="226980"/>
                  </a:lnTo>
                  <a:lnTo>
                    <a:pt x="952930" y="214209"/>
                  </a:lnTo>
                  <a:lnTo>
                    <a:pt x="991136" y="200067"/>
                  </a:lnTo>
                  <a:lnTo>
                    <a:pt x="1044753" y="168306"/>
                  </a:lnTo>
                  <a:lnTo>
                    <a:pt x="1063752" y="132969"/>
                  </a:lnTo>
                  <a:lnTo>
                    <a:pt x="1058896" y="114932"/>
                  </a:lnTo>
                  <a:lnTo>
                    <a:pt x="1021955" y="81224"/>
                  </a:lnTo>
                  <a:lnTo>
                    <a:pt x="952930" y="51728"/>
                  </a:lnTo>
                  <a:lnTo>
                    <a:pt x="907970" y="38957"/>
                  </a:lnTo>
                  <a:lnTo>
                    <a:pt x="856891" y="27715"/>
                  </a:lnTo>
                  <a:lnTo>
                    <a:pt x="800325" y="18161"/>
                  </a:lnTo>
                  <a:lnTo>
                    <a:pt x="738907" y="10453"/>
                  </a:lnTo>
                  <a:lnTo>
                    <a:pt x="673271" y="4751"/>
                  </a:lnTo>
                  <a:lnTo>
                    <a:pt x="604049" y="1214"/>
                  </a:lnTo>
                  <a:lnTo>
                    <a:pt x="531876" y="0"/>
                  </a:lnTo>
                  <a:close/>
                </a:path>
              </a:pathLst>
            </a:custGeom>
            <a:solidFill>
              <a:srgbClr val="EDF6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11580" y="3851147"/>
              <a:ext cx="1064260" cy="1414780"/>
            </a:xfrm>
            <a:custGeom>
              <a:avLst/>
              <a:gdLst/>
              <a:ahLst/>
              <a:cxnLst/>
              <a:rect l="l" t="t" r="r" b="b"/>
              <a:pathLst>
                <a:path w="1064260" h="1414779">
                  <a:moveTo>
                    <a:pt x="1063752" y="132969"/>
                  </a:moveTo>
                  <a:lnTo>
                    <a:pt x="1044753" y="168306"/>
                  </a:lnTo>
                  <a:lnTo>
                    <a:pt x="991136" y="200067"/>
                  </a:lnTo>
                  <a:lnTo>
                    <a:pt x="952930" y="214209"/>
                  </a:lnTo>
                  <a:lnTo>
                    <a:pt x="907970" y="226980"/>
                  </a:lnTo>
                  <a:lnTo>
                    <a:pt x="856891" y="238222"/>
                  </a:lnTo>
                  <a:lnTo>
                    <a:pt x="800325" y="247777"/>
                  </a:lnTo>
                  <a:lnTo>
                    <a:pt x="738907" y="255484"/>
                  </a:lnTo>
                  <a:lnTo>
                    <a:pt x="673271" y="261186"/>
                  </a:lnTo>
                  <a:lnTo>
                    <a:pt x="604049" y="264723"/>
                  </a:lnTo>
                  <a:lnTo>
                    <a:pt x="531876" y="265938"/>
                  </a:lnTo>
                  <a:lnTo>
                    <a:pt x="459702" y="264723"/>
                  </a:lnTo>
                  <a:lnTo>
                    <a:pt x="390480" y="261186"/>
                  </a:lnTo>
                  <a:lnTo>
                    <a:pt x="324844" y="255484"/>
                  </a:lnTo>
                  <a:lnTo>
                    <a:pt x="263426" y="247776"/>
                  </a:lnTo>
                  <a:lnTo>
                    <a:pt x="206860" y="238222"/>
                  </a:lnTo>
                  <a:lnTo>
                    <a:pt x="155781" y="226980"/>
                  </a:lnTo>
                  <a:lnTo>
                    <a:pt x="110821" y="214209"/>
                  </a:lnTo>
                  <a:lnTo>
                    <a:pt x="72615" y="200067"/>
                  </a:lnTo>
                  <a:lnTo>
                    <a:pt x="18998" y="168306"/>
                  </a:lnTo>
                  <a:lnTo>
                    <a:pt x="0" y="132969"/>
                  </a:lnTo>
                  <a:lnTo>
                    <a:pt x="4855" y="114932"/>
                  </a:lnTo>
                  <a:lnTo>
                    <a:pt x="41796" y="81224"/>
                  </a:lnTo>
                  <a:lnTo>
                    <a:pt x="110821" y="51728"/>
                  </a:lnTo>
                  <a:lnTo>
                    <a:pt x="155781" y="38957"/>
                  </a:lnTo>
                  <a:lnTo>
                    <a:pt x="206860" y="27715"/>
                  </a:lnTo>
                  <a:lnTo>
                    <a:pt x="263426" y="18160"/>
                  </a:lnTo>
                  <a:lnTo>
                    <a:pt x="324844" y="10453"/>
                  </a:lnTo>
                  <a:lnTo>
                    <a:pt x="390480" y="4751"/>
                  </a:lnTo>
                  <a:lnTo>
                    <a:pt x="459702" y="1214"/>
                  </a:lnTo>
                  <a:lnTo>
                    <a:pt x="531876" y="0"/>
                  </a:lnTo>
                  <a:lnTo>
                    <a:pt x="604049" y="1214"/>
                  </a:lnTo>
                  <a:lnTo>
                    <a:pt x="673271" y="4751"/>
                  </a:lnTo>
                  <a:lnTo>
                    <a:pt x="738907" y="10453"/>
                  </a:lnTo>
                  <a:lnTo>
                    <a:pt x="800325" y="18161"/>
                  </a:lnTo>
                  <a:lnTo>
                    <a:pt x="856891" y="27715"/>
                  </a:lnTo>
                  <a:lnTo>
                    <a:pt x="907970" y="38957"/>
                  </a:lnTo>
                  <a:lnTo>
                    <a:pt x="952930" y="51728"/>
                  </a:lnTo>
                  <a:lnTo>
                    <a:pt x="991136" y="65870"/>
                  </a:lnTo>
                  <a:lnTo>
                    <a:pt x="1044753" y="97631"/>
                  </a:lnTo>
                  <a:lnTo>
                    <a:pt x="1063752" y="132969"/>
                  </a:lnTo>
                  <a:close/>
                </a:path>
                <a:path w="1064260" h="1414779">
                  <a:moveTo>
                    <a:pt x="1063752" y="132969"/>
                  </a:moveTo>
                  <a:lnTo>
                    <a:pt x="1063752" y="1281302"/>
                  </a:lnTo>
                  <a:lnTo>
                    <a:pt x="1058896" y="1299339"/>
                  </a:lnTo>
                  <a:lnTo>
                    <a:pt x="1021955" y="1333047"/>
                  </a:lnTo>
                  <a:lnTo>
                    <a:pt x="952930" y="1362543"/>
                  </a:lnTo>
                  <a:lnTo>
                    <a:pt x="907970" y="1375314"/>
                  </a:lnTo>
                  <a:lnTo>
                    <a:pt x="856891" y="1386556"/>
                  </a:lnTo>
                  <a:lnTo>
                    <a:pt x="800325" y="1396111"/>
                  </a:lnTo>
                  <a:lnTo>
                    <a:pt x="738907" y="1403818"/>
                  </a:lnTo>
                  <a:lnTo>
                    <a:pt x="673271" y="1409520"/>
                  </a:lnTo>
                  <a:lnTo>
                    <a:pt x="604049" y="1413057"/>
                  </a:lnTo>
                  <a:lnTo>
                    <a:pt x="531876" y="1414271"/>
                  </a:lnTo>
                  <a:lnTo>
                    <a:pt x="459702" y="1413057"/>
                  </a:lnTo>
                  <a:lnTo>
                    <a:pt x="390480" y="1409520"/>
                  </a:lnTo>
                  <a:lnTo>
                    <a:pt x="324844" y="1403818"/>
                  </a:lnTo>
                  <a:lnTo>
                    <a:pt x="263426" y="1396110"/>
                  </a:lnTo>
                  <a:lnTo>
                    <a:pt x="206860" y="1386556"/>
                  </a:lnTo>
                  <a:lnTo>
                    <a:pt x="155781" y="1375314"/>
                  </a:lnTo>
                  <a:lnTo>
                    <a:pt x="110821" y="1362543"/>
                  </a:lnTo>
                  <a:lnTo>
                    <a:pt x="72615" y="1348401"/>
                  </a:lnTo>
                  <a:lnTo>
                    <a:pt x="18998" y="1316640"/>
                  </a:lnTo>
                  <a:lnTo>
                    <a:pt x="0" y="1281302"/>
                  </a:lnTo>
                  <a:lnTo>
                    <a:pt x="0" y="132969"/>
                  </a:lnTo>
                </a:path>
              </a:pathLst>
            </a:custGeom>
            <a:ln w="12192">
              <a:solidFill>
                <a:srgbClr val="70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52499" y="5290184"/>
            <a:ext cx="5626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10" dirty="0">
                <a:latin typeface="Calibri"/>
                <a:cs typeface="Calibri"/>
              </a:rPr>
              <a:t> objet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899917" y="3844797"/>
            <a:ext cx="1075055" cy="1427480"/>
            <a:chOff x="2899917" y="3844797"/>
            <a:chExt cx="1075055" cy="1427480"/>
          </a:xfrm>
        </p:grpSpPr>
        <p:sp>
          <p:nvSpPr>
            <p:cNvPr id="10" name="object 10"/>
            <p:cNvSpPr/>
            <p:nvPr/>
          </p:nvSpPr>
          <p:spPr>
            <a:xfrm>
              <a:off x="2906267" y="3983862"/>
              <a:ext cx="1062355" cy="1282065"/>
            </a:xfrm>
            <a:custGeom>
              <a:avLst/>
              <a:gdLst/>
              <a:ahLst/>
              <a:cxnLst/>
              <a:rect l="l" t="t" r="r" b="b"/>
              <a:pathLst>
                <a:path w="1062354" h="1282064">
                  <a:moveTo>
                    <a:pt x="1062228" y="0"/>
                  </a:moveTo>
                  <a:lnTo>
                    <a:pt x="1043259" y="35328"/>
                  </a:lnTo>
                  <a:lnTo>
                    <a:pt x="989725" y="67065"/>
                  </a:lnTo>
                  <a:lnTo>
                    <a:pt x="951577" y="81192"/>
                  </a:lnTo>
                  <a:lnTo>
                    <a:pt x="906684" y="93948"/>
                  </a:lnTo>
                  <a:lnTo>
                    <a:pt x="855680" y="105174"/>
                  </a:lnTo>
                  <a:lnTo>
                    <a:pt x="799196" y="114713"/>
                  </a:lnTo>
                  <a:lnTo>
                    <a:pt x="737866" y="122408"/>
                  </a:lnTo>
                  <a:lnTo>
                    <a:pt x="672320" y="128099"/>
                  </a:lnTo>
                  <a:lnTo>
                    <a:pt x="603192" y="131630"/>
                  </a:lnTo>
                  <a:lnTo>
                    <a:pt x="531114" y="132842"/>
                  </a:lnTo>
                  <a:lnTo>
                    <a:pt x="459035" y="131630"/>
                  </a:lnTo>
                  <a:lnTo>
                    <a:pt x="389907" y="128099"/>
                  </a:lnTo>
                  <a:lnTo>
                    <a:pt x="324361" y="122408"/>
                  </a:lnTo>
                  <a:lnTo>
                    <a:pt x="263031" y="114713"/>
                  </a:lnTo>
                  <a:lnTo>
                    <a:pt x="206547" y="105174"/>
                  </a:lnTo>
                  <a:lnTo>
                    <a:pt x="155543" y="93948"/>
                  </a:lnTo>
                  <a:lnTo>
                    <a:pt x="110650" y="81192"/>
                  </a:lnTo>
                  <a:lnTo>
                    <a:pt x="72502" y="67065"/>
                  </a:lnTo>
                  <a:lnTo>
                    <a:pt x="18968" y="35328"/>
                  </a:lnTo>
                  <a:lnTo>
                    <a:pt x="0" y="0"/>
                  </a:lnTo>
                  <a:lnTo>
                    <a:pt x="0" y="1148842"/>
                  </a:lnTo>
                  <a:lnTo>
                    <a:pt x="18968" y="1184116"/>
                  </a:lnTo>
                  <a:lnTo>
                    <a:pt x="72502" y="1215818"/>
                  </a:lnTo>
                  <a:lnTo>
                    <a:pt x="110650" y="1229932"/>
                  </a:lnTo>
                  <a:lnTo>
                    <a:pt x="155543" y="1242679"/>
                  </a:lnTo>
                  <a:lnTo>
                    <a:pt x="206547" y="1253898"/>
                  </a:lnTo>
                  <a:lnTo>
                    <a:pt x="263031" y="1263433"/>
                  </a:lnTo>
                  <a:lnTo>
                    <a:pt x="324361" y="1271125"/>
                  </a:lnTo>
                  <a:lnTo>
                    <a:pt x="389907" y="1276815"/>
                  </a:lnTo>
                  <a:lnTo>
                    <a:pt x="459035" y="1280345"/>
                  </a:lnTo>
                  <a:lnTo>
                    <a:pt x="531114" y="1281557"/>
                  </a:lnTo>
                  <a:lnTo>
                    <a:pt x="603192" y="1280345"/>
                  </a:lnTo>
                  <a:lnTo>
                    <a:pt x="672320" y="1276815"/>
                  </a:lnTo>
                  <a:lnTo>
                    <a:pt x="737866" y="1271125"/>
                  </a:lnTo>
                  <a:lnTo>
                    <a:pt x="799196" y="1263433"/>
                  </a:lnTo>
                  <a:lnTo>
                    <a:pt x="855680" y="1253898"/>
                  </a:lnTo>
                  <a:lnTo>
                    <a:pt x="906684" y="1242679"/>
                  </a:lnTo>
                  <a:lnTo>
                    <a:pt x="951577" y="1229932"/>
                  </a:lnTo>
                  <a:lnTo>
                    <a:pt x="989725" y="1215818"/>
                  </a:lnTo>
                  <a:lnTo>
                    <a:pt x="1043259" y="1184116"/>
                  </a:lnTo>
                  <a:lnTo>
                    <a:pt x="1062228" y="1148842"/>
                  </a:lnTo>
                  <a:lnTo>
                    <a:pt x="1062228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06267" y="3851147"/>
              <a:ext cx="1062355" cy="266065"/>
            </a:xfrm>
            <a:custGeom>
              <a:avLst/>
              <a:gdLst/>
              <a:ahLst/>
              <a:cxnLst/>
              <a:rect l="l" t="t" r="r" b="b"/>
              <a:pathLst>
                <a:path w="1062354" h="266064">
                  <a:moveTo>
                    <a:pt x="531114" y="0"/>
                  </a:moveTo>
                  <a:lnTo>
                    <a:pt x="459035" y="1211"/>
                  </a:lnTo>
                  <a:lnTo>
                    <a:pt x="389907" y="4741"/>
                  </a:lnTo>
                  <a:lnTo>
                    <a:pt x="324361" y="10431"/>
                  </a:lnTo>
                  <a:lnTo>
                    <a:pt x="263031" y="18123"/>
                  </a:lnTo>
                  <a:lnTo>
                    <a:pt x="206547" y="27658"/>
                  </a:lnTo>
                  <a:lnTo>
                    <a:pt x="155543" y="38877"/>
                  </a:lnTo>
                  <a:lnTo>
                    <a:pt x="110650" y="51624"/>
                  </a:lnTo>
                  <a:lnTo>
                    <a:pt x="72502" y="65738"/>
                  </a:lnTo>
                  <a:lnTo>
                    <a:pt x="18968" y="97440"/>
                  </a:lnTo>
                  <a:lnTo>
                    <a:pt x="0" y="132714"/>
                  </a:lnTo>
                  <a:lnTo>
                    <a:pt x="4847" y="150749"/>
                  </a:lnTo>
                  <a:lnTo>
                    <a:pt x="41731" y="184439"/>
                  </a:lnTo>
                  <a:lnTo>
                    <a:pt x="110650" y="213907"/>
                  </a:lnTo>
                  <a:lnTo>
                    <a:pt x="155543" y="226663"/>
                  </a:lnTo>
                  <a:lnTo>
                    <a:pt x="206547" y="237889"/>
                  </a:lnTo>
                  <a:lnTo>
                    <a:pt x="263031" y="247428"/>
                  </a:lnTo>
                  <a:lnTo>
                    <a:pt x="324361" y="255123"/>
                  </a:lnTo>
                  <a:lnTo>
                    <a:pt x="389907" y="260814"/>
                  </a:lnTo>
                  <a:lnTo>
                    <a:pt x="459035" y="264345"/>
                  </a:lnTo>
                  <a:lnTo>
                    <a:pt x="531114" y="265556"/>
                  </a:lnTo>
                  <a:lnTo>
                    <a:pt x="603192" y="264345"/>
                  </a:lnTo>
                  <a:lnTo>
                    <a:pt x="672320" y="260814"/>
                  </a:lnTo>
                  <a:lnTo>
                    <a:pt x="737866" y="255123"/>
                  </a:lnTo>
                  <a:lnTo>
                    <a:pt x="799196" y="247428"/>
                  </a:lnTo>
                  <a:lnTo>
                    <a:pt x="855680" y="237889"/>
                  </a:lnTo>
                  <a:lnTo>
                    <a:pt x="906684" y="226663"/>
                  </a:lnTo>
                  <a:lnTo>
                    <a:pt x="951577" y="213907"/>
                  </a:lnTo>
                  <a:lnTo>
                    <a:pt x="989725" y="199780"/>
                  </a:lnTo>
                  <a:lnTo>
                    <a:pt x="1043259" y="168043"/>
                  </a:lnTo>
                  <a:lnTo>
                    <a:pt x="1062228" y="132714"/>
                  </a:lnTo>
                  <a:lnTo>
                    <a:pt x="1057380" y="114710"/>
                  </a:lnTo>
                  <a:lnTo>
                    <a:pt x="1020496" y="81063"/>
                  </a:lnTo>
                  <a:lnTo>
                    <a:pt x="951577" y="51624"/>
                  </a:lnTo>
                  <a:lnTo>
                    <a:pt x="906684" y="38877"/>
                  </a:lnTo>
                  <a:lnTo>
                    <a:pt x="855680" y="27658"/>
                  </a:lnTo>
                  <a:lnTo>
                    <a:pt x="799196" y="18123"/>
                  </a:lnTo>
                  <a:lnTo>
                    <a:pt x="737866" y="10431"/>
                  </a:lnTo>
                  <a:lnTo>
                    <a:pt x="672320" y="4741"/>
                  </a:lnTo>
                  <a:lnTo>
                    <a:pt x="603192" y="1211"/>
                  </a:lnTo>
                  <a:lnTo>
                    <a:pt x="531114" y="0"/>
                  </a:lnTo>
                  <a:close/>
                </a:path>
              </a:pathLst>
            </a:custGeom>
            <a:solidFill>
              <a:srgbClr val="EDF6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06267" y="3851147"/>
              <a:ext cx="1062355" cy="1414780"/>
            </a:xfrm>
            <a:custGeom>
              <a:avLst/>
              <a:gdLst/>
              <a:ahLst/>
              <a:cxnLst/>
              <a:rect l="l" t="t" r="r" b="b"/>
              <a:pathLst>
                <a:path w="1062354" h="1414779">
                  <a:moveTo>
                    <a:pt x="1062228" y="132714"/>
                  </a:moveTo>
                  <a:lnTo>
                    <a:pt x="1043259" y="168043"/>
                  </a:lnTo>
                  <a:lnTo>
                    <a:pt x="989725" y="199780"/>
                  </a:lnTo>
                  <a:lnTo>
                    <a:pt x="951577" y="213907"/>
                  </a:lnTo>
                  <a:lnTo>
                    <a:pt x="906684" y="226663"/>
                  </a:lnTo>
                  <a:lnTo>
                    <a:pt x="855680" y="237889"/>
                  </a:lnTo>
                  <a:lnTo>
                    <a:pt x="799196" y="247428"/>
                  </a:lnTo>
                  <a:lnTo>
                    <a:pt x="737866" y="255123"/>
                  </a:lnTo>
                  <a:lnTo>
                    <a:pt x="672320" y="260814"/>
                  </a:lnTo>
                  <a:lnTo>
                    <a:pt x="603192" y="264345"/>
                  </a:lnTo>
                  <a:lnTo>
                    <a:pt x="531114" y="265556"/>
                  </a:lnTo>
                  <a:lnTo>
                    <a:pt x="459035" y="264345"/>
                  </a:lnTo>
                  <a:lnTo>
                    <a:pt x="389907" y="260814"/>
                  </a:lnTo>
                  <a:lnTo>
                    <a:pt x="324361" y="255123"/>
                  </a:lnTo>
                  <a:lnTo>
                    <a:pt x="263031" y="247428"/>
                  </a:lnTo>
                  <a:lnTo>
                    <a:pt x="206547" y="237889"/>
                  </a:lnTo>
                  <a:lnTo>
                    <a:pt x="155543" y="226663"/>
                  </a:lnTo>
                  <a:lnTo>
                    <a:pt x="110650" y="213907"/>
                  </a:lnTo>
                  <a:lnTo>
                    <a:pt x="72502" y="199780"/>
                  </a:lnTo>
                  <a:lnTo>
                    <a:pt x="18968" y="168043"/>
                  </a:lnTo>
                  <a:lnTo>
                    <a:pt x="0" y="132714"/>
                  </a:lnTo>
                  <a:lnTo>
                    <a:pt x="4847" y="114710"/>
                  </a:lnTo>
                  <a:lnTo>
                    <a:pt x="41731" y="81063"/>
                  </a:lnTo>
                  <a:lnTo>
                    <a:pt x="110650" y="51624"/>
                  </a:lnTo>
                  <a:lnTo>
                    <a:pt x="155543" y="38877"/>
                  </a:lnTo>
                  <a:lnTo>
                    <a:pt x="206547" y="27658"/>
                  </a:lnTo>
                  <a:lnTo>
                    <a:pt x="263031" y="18123"/>
                  </a:lnTo>
                  <a:lnTo>
                    <a:pt x="324361" y="10431"/>
                  </a:lnTo>
                  <a:lnTo>
                    <a:pt x="389907" y="4741"/>
                  </a:lnTo>
                  <a:lnTo>
                    <a:pt x="459035" y="1211"/>
                  </a:lnTo>
                  <a:lnTo>
                    <a:pt x="531114" y="0"/>
                  </a:lnTo>
                  <a:lnTo>
                    <a:pt x="603192" y="1211"/>
                  </a:lnTo>
                  <a:lnTo>
                    <a:pt x="672320" y="4741"/>
                  </a:lnTo>
                  <a:lnTo>
                    <a:pt x="737866" y="10431"/>
                  </a:lnTo>
                  <a:lnTo>
                    <a:pt x="799196" y="18123"/>
                  </a:lnTo>
                  <a:lnTo>
                    <a:pt x="855680" y="27658"/>
                  </a:lnTo>
                  <a:lnTo>
                    <a:pt x="906684" y="38877"/>
                  </a:lnTo>
                  <a:lnTo>
                    <a:pt x="951577" y="51624"/>
                  </a:lnTo>
                  <a:lnTo>
                    <a:pt x="989725" y="65738"/>
                  </a:lnTo>
                  <a:lnTo>
                    <a:pt x="1043259" y="97440"/>
                  </a:lnTo>
                  <a:lnTo>
                    <a:pt x="1062228" y="132714"/>
                  </a:lnTo>
                  <a:close/>
                </a:path>
                <a:path w="1062354" h="1414779">
                  <a:moveTo>
                    <a:pt x="1062228" y="132714"/>
                  </a:moveTo>
                  <a:lnTo>
                    <a:pt x="1062228" y="1281557"/>
                  </a:lnTo>
                  <a:lnTo>
                    <a:pt x="1057380" y="1299561"/>
                  </a:lnTo>
                  <a:lnTo>
                    <a:pt x="1020496" y="1333208"/>
                  </a:lnTo>
                  <a:lnTo>
                    <a:pt x="951577" y="1362647"/>
                  </a:lnTo>
                  <a:lnTo>
                    <a:pt x="906684" y="1375394"/>
                  </a:lnTo>
                  <a:lnTo>
                    <a:pt x="855680" y="1386613"/>
                  </a:lnTo>
                  <a:lnTo>
                    <a:pt x="799196" y="1396148"/>
                  </a:lnTo>
                  <a:lnTo>
                    <a:pt x="737866" y="1403840"/>
                  </a:lnTo>
                  <a:lnTo>
                    <a:pt x="672320" y="1409530"/>
                  </a:lnTo>
                  <a:lnTo>
                    <a:pt x="603192" y="1413060"/>
                  </a:lnTo>
                  <a:lnTo>
                    <a:pt x="531114" y="1414271"/>
                  </a:lnTo>
                  <a:lnTo>
                    <a:pt x="459035" y="1413060"/>
                  </a:lnTo>
                  <a:lnTo>
                    <a:pt x="389907" y="1409530"/>
                  </a:lnTo>
                  <a:lnTo>
                    <a:pt x="324361" y="1403840"/>
                  </a:lnTo>
                  <a:lnTo>
                    <a:pt x="263031" y="1396148"/>
                  </a:lnTo>
                  <a:lnTo>
                    <a:pt x="206547" y="1386613"/>
                  </a:lnTo>
                  <a:lnTo>
                    <a:pt x="155543" y="1375394"/>
                  </a:lnTo>
                  <a:lnTo>
                    <a:pt x="110650" y="1362647"/>
                  </a:lnTo>
                  <a:lnTo>
                    <a:pt x="72502" y="1348533"/>
                  </a:lnTo>
                  <a:lnTo>
                    <a:pt x="18968" y="1316831"/>
                  </a:lnTo>
                  <a:lnTo>
                    <a:pt x="0" y="1281557"/>
                  </a:lnTo>
                  <a:lnTo>
                    <a:pt x="0" y="132714"/>
                  </a:lnTo>
                </a:path>
              </a:pathLst>
            </a:custGeom>
            <a:ln w="12192">
              <a:solidFill>
                <a:srgbClr val="70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986785" y="5290184"/>
            <a:ext cx="9004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891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Un </a:t>
            </a:r>
            <a:r>
              <a:rPr sz="1200" spc="-10" dirty="0">
                <a:latin typeface="Calibri"/>
                <a:cs typeface="Calibri"/>
              </a:rPr>
              <a:t>objet </a:t>
            </a:r>
            <a:r>
              <a:rPr sz="1200" dirty="0">
                <a:latin typeface="Calibri"/>
                <a:cs typeface="Calibri"/>
              </a:rPr>
              <a:t>composé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d’un </a:t>
            </a:r>
            <a:r>
              <a:rPr sz="1200" spc="-10" dirty="0">
                <a:latin typeface="Calibri"/>
                <a:cs typeface="Calibri"/>
              </a:rPr>
              <a:t>identificateur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899917" y="3844797"/>
            <a:ext cx="1075055" cy="530860"/>
            <a:chOff x="2899917" y="3844797"/>
            <a:chExt cx="1075055" cy="530860"/>
          </a:xfrm>
        </p:grpSpPr>
        <p:sp>
          <p:nvSpPr>
            <p:cNvPr id="15" name="object 15"/>
            <p:cNvSpPr/>
            <p:nvPr/>
          </p:nvSpPr>
          <p:spPr>
            <a:xfrm>
              <a:off x="2906267" y="3915917"/>
              <a:ext cx="1062355" cy="453390"/>
            </a:xfrm>
            <a:custGeom>
              <a:avLst/>
              <a:gdLst/>
              <a:ahLst/>
              <a:cxnLst/>
              <a:rect l="l" t="t" r="r" b="b"/>
              <a:pathLst>
                <a:path w="1062354" h="453389">
                  <a:moveTo>
                    <a:pt x="1062228" y="0"/>
                  </a:moveTo>
                  <a:lnTo>
                    <a:pt x="1012872" y="27323"/>
                  </a:lnTo>
                  <a:lnTo>
                    <a:pt x="931969" y="42511"/>
                  </a:lnTo>
                  <a:lnTo>
                    <a:pt x="879581" y="48897"/>
                  </a:lnTo>
                  <a:lnTo>
                    <a:pt x="820330" y="54345"/>
                  </a:lnTo>
                  <a:lnTo>
                    <a:pt x="755037" y="58757"/>
                  </a:lnTo>
                  <a:lnTo>
                    <a:pt x="684522" y="62031"/>
                  </a:lnTo>
                  <a:lnTo>
                    <a:pt x="609608" y="64068"/>
                  </a:lnTo>
                  <a:lnTo>
                    <a:pt x="531114" y="64769"/>
                  </a:lnTo>
                  <a:lnTo>
                    <a:pt x="452619" y="64068"/>
                  </a:lnTo>
                  <a:lnTo>
                    <a:pt x="377705" y="62031"/>
                  </a:lnTo>
                  <a:lnTo>
                    <a:pt x="307190" y="58757"/>
                  </a:lnTo>
                  <a:lnTo>
                    <a:pt x="241897" y="54345"/>
                  </a:lnTo>
                  <a:lnTo>
                    <a:pt x="182646" y="48897"/>
                  </a:lnTo>
                  <a:lnTo>
                    <a:pt x="130258" y="42511"/>
                  </a:lnTo>
                  <a:lnTo>
                    <a:pt x="85554" y="35286"/>
                  </a:lnTo>
                  <a:lnTo>
                    <a:pt x="22483" y="18721"/>
                  </a:lnTo>
                  <a:lnTo>
                    <a:pt x="0" y="0"/>
                  </a:lnTo>
                  <a:lnTo>
                    <a:pt x="0" y="388619"/>
                  </a:lnTo>
                  <a:lnTo>
                    <a:pt x="49355" y="415943"/>
                  </a:lnTo>
                  <a:lnTo>
                    <a:pt x="130258" y="431131"/>
                  </a:lnTo>
                  <a:lnTo>
                    <a:pt x="182646" y="437517"/>
                  </a:lnTo>
                  <a:lnTo>
                    <a:pt x="241897" y="442965"/>
                  </a:lnTo>
                  <a:lnTo>
                    <a:pt x="307190" y="447377"/>
                  </a:lnTo>
                  <a:lnTo>
                    <a:pt x="377705" y="450651"/>
                  </a:lnTo>
                  <a:lnTo>
                    <a:pt x="452619" y="452688"/>
                  </a:lnTo>
                  <a:lnTo>
                    <a:pt x="531114" y="453389"/>
                  </a:lnTo>
                  <a:lnTo>
                    <a:pt x="609608" y="452688"/>
                  </a:lnTo>
                  <a:lnTo>
                    <a:pt x="684522" y="450651"/>
                  </a:lnTo>
                  <a:lnTo>
                    <a:pt x="755037" y="447377"/>
                  </a:lnTo>
                  <a:lnTo>
                    <a:pt x="820330" y="442965"/>
                  </a:lnTo>
                  <a:lnTo>
                    <a:pt x="879581" y="437517"/>
                  </a:lnTo>
                  <a:lnTo>
                    <a:pt x="931969" y="431131"/>
                  </a:lnTo>
                  <a:lnTo>
                    <a:pt x="976673" y="423906"/>
                  </a:lnTo>
                  <a:lnTo>
                    <a:pt x="1039744" y="407341"/>
                  </a:lnTo>
                  <a:lnTo>
                    <a:pt x="1062228" y="388619"/>
                  </a:lnTo>
                  <a:lnTo>
                    <a:pt x="1062228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06267" y="3851147"/>
              <a:ext cx="1062355" cy="129539"/>
            </a:xfrm>
            <a:custGeom>
              <a:avLst/>
              <a:gdLst/>
              <a:ahLst/>
              <a:cxnLst/>
              <a:rect l="l" t="t" r="r" b="b"/>
              <a:pathLst>
                <a:path w="1062354" h="129539">
                  <a:moveTo>
                    <a:pt x="531114" y="0"/>
                  </a:moveTo>
                  <a:lnTo>
                    <a:pt x="452619" y="701"/>
                  </a:lnTo>
                  <a:lnTo>
                    <a:pt x="377705" y="2738"/>
                  </a:lnTo>
                  <a:lnTo>
                    <a:pt x="307190" y="6012"/>
                  </a:lnTo>
                  <a:lnTo>
                    <a:pt x="241897" y="10424"/>
                  </a:lnTo>
                  <a:lnTo>
                    <a:pt x="182646" y="15872"/>
                  </a:lnTo>
                  <a:lnTo>
                    <a:pt x="130258" y="22258"/>
                  </a:lnTo>
                  <a:lnTo>
                    <a:pt x="85554" y="29483"/>
                  </a:lnTo>
                  <a:lnTo>
                    <a:pt x="22483" y="46048"/>
                  </a:lnTo>
                  <a:lnTo>
                    <a:pt x="0" y="64769"/>
                  </a:lnTo>
                  <a:lnTo>
                    <a:pt x="5757" y="74350"/>
                  </a:lnTo>
                  <a:lnTo>
                    <a:pt x="49355" y="92093"/>
                  </a:lnTo>
                  <a:lnTo>
                    <a:pt x="130258" y="107281"/>
                  </a:lnTo>
                  <a:lnTo>
                    <a:pt x="182646" y="113667"/>
                  </a:lnTo>
                  <a:lnTo>
                    <a:pt x="241897" y="119115"/>
                  </a:lnTo>
                  <a:lnTo>
                    <a:pt x="307190" y="123527"/>
                  </a:lnTo>
                  <a:lnTo>
                    <a:pt x="377705" y="126801"/>
                  </a:lnTo>
                  <a:lnTo>
                    <a:pt x="452619" y="128838"/>
                  </a:lnTo>
                  <a:lnTo>
                    <a:pt x="531114" y="129539"/>
                  </a:lnTo>
                  <a:lnTo>
                    <a:pt x="609608" y="128838"/>
                  </a:lnTo>
                  <a:lnTo>
                    <a:pt x="684522" y="126801"/>
                  </a:lnTo>
                  <a:lnTo>
                    <a:pt x="755037" y="123527"/>
                  </a:lnTo>
                  <a:lnTo>
                    <a:pt x="820330" y="119115"/>
                  </a:lnTo>
                  <a:lnTo>
                    <a:pt x="879581" y="113667"/>
                  </a:lnTo>
                  <a:lnTo>
                    <a:pt x="931969" y="107281"/>
                  </a:lnTo>
                  <a:lnTo>
                    <a:pt x="976673" y="100056"/>
                  </a:lnTo>
                  <a:lnTo>
                    <a:pt x="1039744" y="83491"/>
                  </a:lnTo>
                  <a:lnTo>
                    <a:pt x="1062228" y="64769"/>
                  </a:lnTo>
                  <a:lnTo>
                    <a:pt x="1056470" y="55189"/>
                  </a:lnTo>
                  <a:lnTo>
                    <a:pt x="1012872" y="37446"/>
                  </a:lnTo>
                  <a:lnTo>
                    <a:pt x="931969" y="22258"/>
                  </a:lnTo>
                  <a:lnTo>
                    <a:pt x="879581" y="15872"/>
                  </a:lnTo>
                  <a:lnTo>
                    <a:pt x="820330" y="10424"/>
                  </a:lnTo>
                  <a:lnTo>
                    <a:pt x="755037" y="6012"/>
                  </a:lnTo>
                  <a:lnTo>
                    <a:pt x="684522" y="2738"/>
                  </a:lnTo>
                  <a:lnTo>
                    <a:pt x="609608" y="701"/>
                  </a:lnTo>
                  <a:lnTo>
                    <a:pt x="531114" y="0"/>
                  </a:lnTo>
                  <a:close/>
                </a:path>
              </a:pathLst>
            </a:custGeom>
            <a:solidFill>
              <a:srgbClr val="EDF6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06267" y="3851147"/>
              <a:ext cx="1062355" cy="518159"/>
            </a:xfrm>
            <a:custGeom>
              <a:avLst/>
              <a:gdLst/>
              <a:ahLst/>
              <a:cxnLst/>
              <a:rect l="l" t="t" r="r" b="b"/>
              <a:pathLst>
                <a:path w="1062354" h="518160">
                  <a:moveTo>
                    <a:pt x="1062228" y="64769"/>
                  </a:moveTo>
                  <a:lnTo>
                    <a:pt x="1012872" y="92093"/>
                  </a:lnTo>
                  <a:lnTo>
                    <a:pt x="931969" y="107281"/>
                  </a:lnTo>
                  <a:lnTo>
                    <a:pt x="879581" y="113667"/>
                  </a:lnTo>
                  <a:lnTo>
                    <a:pt x="820330" y="119115"/>
                  </a:lnTo>
                  <a:lnTo>
                    <a:pt x="755037" y="123527"/>
                  </a:lnTo>
                  <a:lnTo>
                    <a:pt x="684522" y="126801"/>
                  </a:lnTo>
                  <a:lnTo>
                    <a:pt x="609608" y="128838"/>
                  </a:lnTo>
                  <a:lnTo>
                    <a:pt x="531114" y="129539"/>
                  </a:lnTo>
                  <a:lnTo>
                    <a:pt x="452619" y="128838"/>
                  </a:lnTo>
                  <a:lnTo>
                    <a:pt x="377705" y="126801"/>
                  </a:lnTo>
                  <a:lnTo>
                    <a:pt x="307190" y="123527"/>
                  </a:lnTo>
                  <a:lnTo>
                    <a:pt x="241897" y="119115"/>
                  </a:lnTo>
                  <a:lnTo>
                    <a:pt x="182646" y="113667"/>
                  </a:lnTo>
                  <a:lnTo>
                    <a:pt x="130258" y="107281"/>
                  </a:lnTo>
                  <a:lnTo>
                    <a:pt x="85554" y="100056"/>
                  </a:lnTo>
                  <a:lnTo>
                    <a:pt x="22483" y="83491"/>
                  </a:lnTo>
                  <a:lnTo>
                    <a:pt x="0" y="64769"/>
                  </a:lnTo>
                  <a:lnTo>
                    <a:pt x="5757" y="55189"/>
                  </a:lnTo>
                  <a:lnTo>
                    <a:pt x="49355" y="37446"/>
                  </a:lnTo>
                  <a:lnTo>
                    <a:pt x="130258" y="22258"/>
                  </a:lnTo>
                  <a:lnTo>
                    <a:pt x="182646" y="15872"/>
                  </a:lnTo>
                  <a:lnTo>
                    <a:pt x="241897" y="10424"/>
                  </a:lnTo>
                  <a:lnTo>
                    <a:pt x="307190" y="6012"/>
                  </a:lnTo>
                  <a:lnTo>
                    <a:pt x="377705" y="2738"/>
                  </a:lnTo>
                  <a:lnTo>
                    <a:pt x="452619" y="701"/>
                  </a:lnTo>
                  <a:lnTo>
                    <a:pt x="531114" y="0"/>
                  </a:lnTo>
                  <a:lnTo>
                    <a:pt x="609608" y="701"/>
                  </a:lnTo>
                  <a:lnTo>
                    <a:pt x="684522" y="2738"/>
                  </a:lnTo>
                  <a:lnTo>
                    <a:pt x="755037" y="6012"/>
                  </a:lnTo>
                  <a:lnTo>
                    <a:pt x="820330" y="10424"/>
                  </a:lnTo>
                  <a:lnTo>
                    <a:pt x="879581" y="15872"/>
                  </a:lnTo>
                  <a:lnTo>
                    <a:pt x="931969" y="22258"/>
                  </a:lnTo>
                  <a:lnTo>
                    <a:pt x="976673" y="29483"/>
                  </a:lnTo>
                  <a:lnTo>
                    <a:pt x="1039744" y="46048"/>
                  </a:lnTo>
                  <a:lnTo>
                    <a:pt x="1062228" y="64769"/>
                  </a:lnTo>
                  <a:close/>
                </a:path>
                <a:path w="1062354" h="518160">
                  <a:moveTo>
                    <a:pt x="1062228" y="64769"/>
                  </a:moveTo>
                  <a:lnTo>
                    <a:pt x="1062228" y="453389"/>
                  </a:lnTo>
                  <a:lnTo>
                    <a:pt x="1056470" y="462970"/>
                  </a:lnTo>
                  <a:lnTo>
                    <a:pt x="1012872" y="480713"/>
                  </a:lnTo>
                  <a:lnTo>
                    <a:pt x="931969" y="495901"/>
                  </a:lnTo>
                  <a:lnTo>
                    <a:pt x="879581" y="502287"/>
                  </a:lnTo>
                  <a:lnTo>
                    <a:pt x="820330" y="507735"/>
                  </a:lnTo>
                  <a:lnTo>
                    <a:pt x="755037" y="512147"/>
                  </a:lnTo>
                  <a:lnTo>
                    <a:pt x="684522" y="515421"/>
                  </a:lnTo>
                  <a:lnTo>
                    <a:pt x="609608" y="517458"/>
                  </a:lnTo>
                  <a:lnTo>
                    <a:pt x="531114" y="518159"/>
                  </a:lnTo>
                  <a:lnTo>
                    <a:pt x="452619" y="517458"/>
                  </a:lnTo>
                  <a:lnTo>
                    <a:pt x="377705" y="515421"/>
                  </a:lnTo>
                  <a:lnTo>
                    <a:pt x="307190" y="512147"/>
                  </a:lnTo>
                  <a:lnTo>
                    <a:pt x="241897" y="507735"/>
                  </a:lnTo>
                  <a:lnTo>
                    <a:pt x="182646" y="502287"/>
                  </a:lnTo>
                  <a:lnTo>
                    <a:pt x="130258" y="495901"/>
                  </a:lnTo>
                  <a:lnTo>
                    <a:pt x="85554" y="488676"/>
                  </a:lnTo>
                  <a:lnTo>
                    <a:pt x="22483" y="472111"/>
                  </a:lnTo>
                  <a:lnTo>
                    <a:pt x="0" y="453389"/>
                  </a:lnTo>
                  <a:lnTo>
                    <a:pt x="0" y="64769"/>
                  </a:lnTo>
                </a:path>
              </a:pathLst>
            </a:custGeom>
            <a:ln w="12192">
              <a:solidFill>
                <a:srgbClr val="70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180333" y="4030167"/>
            <a:ext cx="51308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Qte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Lait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593082" y="3844797"/>
            <a:ext cx="1076960" cy="1427480"/>
            <a:chOff x="4593082" y="3844797"/>
            <a:chExt cx="1076960" cy="1427480"/>
          </a:xfrm>
        </p:grpSpPr>
        <p:sp>
          <p:nvSpPr>
            <p:cNvPr id="20" name="object 20"/>
            <p:cNvSpPr/>
            <p:nvPr/>
          </p:nvSpPr>
          <p:spPr>
            <a:xfrm>
              <a:off x="4599432" y="3984116"/>
              <a:ext cx="1064260" cy="1281430"/>
            </a:xfrm>
            <a:custGeom>
              <a:avLst/>
              <a:gdLst/>
              <a:ahLst/>
              <a:cxnLst/>
              <a:rect l="l" t="t" r="r" b="b"/>
              <a:pathLst>
                <a:path w="1064260" h="1281429">
                  <a:moveTo>
                    <a:pt x="1063752" y="0"/>
                  </a:moveTo>
                  <a:lnTo>
                    <a:pt x="1044753" y="35337"/>
                  </a:lnTo>
                  <a:lnTo>
                    <a:pt x="991136" y="67098"/>
                  </a:lnTo>
                  <a:lnTo>
                    <a:pt x="952930" y="81240"/>
                  </a:lnTo>
                  <a:lnTo>
                    <a:pt x="907970" y="94011"/>
                  </a:lnTo>
                  <a:lnTo>
                    <a:pt x="856891" y="105253"/>
                  </a:lnTo>
                  <a:lnTo>
                    <a:pt x="800325" y="114807"/>
                  </a:lnTo>
                  <a:lnTo>
                    <a:pt x="738907" y="122515"/>
                  </a:lnTo>
                  <a:lnTo>
                    <a:pt x="673271" y="128217"/>
                  </a:lnTo>
                  <a:lnTo>
                    <a:pt x="604049" y="131754"/>
                  </a:lnTo>
                  <a:lnTo>
                    <a:pt x="531876" y="132968"/>
                  </a:lnTo>
                  <a:lnTo>
                    <a:pt x="459702" y="131754"/>
                  </a:lnTo>
                  <a:lnTo>
                    <a:pt x="390480" y="128217"/>
                  </a:lnTo>
                  <a:lnTo>
                    <a:pt x="324844" y="122515"/>
                  </a:lnTo>
                  <a:lnTo>
                    <a:pt x="263426" y="114807"/>
                  </a:lnTo>
                  <a:lnTo>
                    <a:pt x="206860" y="105253"/>
                  </a:lnTo>
                  <a:lnTo>
                    <a:pt x="155781" y="94011"/>
                  </a:lnTo>
                  <a:lnTo>
                    <a:pt x="110821" y="81240"/>
                  </a:lnTo>
                  <a:lnTo>
                    <a:pt x="72615" y="67098"/>
                  </a:lnTo>
                  <a:lnTo>
                    <a:pt x="18998" y="35337"/>
                  </a:lnTo>
                  <a:lnTo>
                    <a:pt x="0" y="0"/>
                  </a:lnTo>
                  <a:lnTo>
                    <a:pt x="0" y="1148333"/>
                  </a:lnTo>
                  <a:lnTo>
                    <a:pt x="18998" y="1183671"/>
                  </a:lnTo>
                  <a:lnTo>
                    <a:pt x="72615" y="1215432"/>
                  </a:lnTo>
                  <a:lnTo>
                    <a:pt x="110821" y="1229574"/>
                  </a:lnTo>
                  <a:lnTo>
                    <a:pt x="155781" y="1242345"/>
                  </a:lnTo>
                  <a:lnTo>
                    <a:pt x="206860" y="1253587"/>
                  </a:lnTo>
                  <a:lnTo>
                    <a:pt x="263426" y="1263141"/>
                  </a:lnTo>
                  <a:lnTo>
                    <a:pt x="324844" y="1270849"/>
                  </a:lnTo>
                  <a:lnTo>
                    <a:pt x="390480" y="1276551"/>
                  </a:lnTo>
                  <a:lnTo>
                    <a:pt x="459702" y="1280088"/>
                  </a:lnTo>
                  <a:lnTo>
                    <a:pt x="531876" y="1281302"/>
                  </a:lnTo>
                  <a:lnTo>
                    <a:pt x="604049" y="1280088"/>
                  </a:lnTo>
                  <a:lnTo>
                    <a:pt x="673271" y="1276551"/>
                  </a:lnTo>
                  <a:lnTo>
                    <a:pt x="738907" y="1270849"/>
                  </a:lnTo>
                  <a:lnTo>
                    <a:pt x="800325" y="1263141"/>
                  </a:lnTo>
                  <a:lnTo>
                    <a:pt x="856891" y="1253587"/>
                  </a:lnTo>
                  <a:lnTo>
                    <a:pt x="907970" y="1242345"/>
                  </a:lnTo>
                  <a:lnTo>
                    <a:pt x="952930" y="1229574"/>
                  </a:lnTo>
                  <a:lnTo>
                    <a:pt x="991136" y="1215432"/>
                  </a:lnTo>
                  <a:lnTo>
                    <a:pt x="1044753" y="1183671"/>
                  </a:lnTo>
                  <a:lnTo>
                    <a:pt x="1063752" y="1148333"/>
                  </a:lnTo>
                  <a:lnTo>
                    <a:pt x="1063752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99432" y="3851147"/>
              <a:ext cx="1064260" cy="266065"/>
            </a:xfrm>
            <a:custGeom>
              <a:avLst/>
              <a:gdLst/>
              <a:ahLst/>
              <a:cxnLst/>
              <a:rect l="l" t="t" r="r" b="b"/>
              <a:pathLst>
                <a:path w="1064260" h="266064">
                  <a:moveTo>
                    <a:pt x="531876" y="0"/>
                  </a:moveTo>
                  <a:lnTo>
                    <a:pt x="459702" y="1214"/>
                  </a:lnTo>
                  <a:lnTo>
                    <a:pt x="390480" y="4751"/>
                  </a:lnTo>
                  <a:lnTo>
                    <a:pt x="324844" y="10453"/>
                  </a:lnTo>
                  <a:lnTo>
                    <a:pt x="263426" y="18160"/>
                  </a:lnTo>
                  <a:lnTo>
                    <a:pt x="206860" y="27715"/>
                  </a:lnTo>
                  <a:lnTo>
                    <a:pt x="155781" y="38957"/>
                  </a:lnTo>
                  <a:lnTo>
                    <a:pt x="110821" y="51728"/>
                  </a:lnTo>
                  <a:lnTo>
                    <a:pt x="72615" y="65870"/>
                  </a:lnTo>
                  <a:lnTo>
                    <a:pt x="18998" y="97631"/>
                  </a:lnTo>
                  <a:lnTo>
                    <a:pt x="0" y="132969"/>
                  </a:lnTo>
                  <a:lnTo>
                    <a:pt x="4855" y="151005"/>
                  </a:lnTo>
                  <a:lnTo>
                    <a:pt x="41796" y="184713"/>
                  </a:lnTo>
                  <a:lnTo>
                    <a:pt x="110821" y="214209"/>
                  </a:lnTo>
                  <a:lnTo>
                    <a:pt x="155781" y="226980"/>
                  </a:lnTo>
                  <a:lnTo>
                    <a:pt x="206860" y="238222"/>
                  </a:lnTo>
                  <a:lnTo>
                    <a:pt x="263426" y="247776"/>
                  </a:lnTo>
                  <a:lnTo>
                    <a:pt x="324844" y="255484"/>
                  </a:lnTo>
                  <a:lnTo>
                    <a:pt x="390480" y="261186"/>
                  </a:lnTo>
                  <a:lnTo>
                    <a:pt x="459702" y="264723"/>
                  </a:lnTo>
                  <a:lnTo>
                    <a:pt x="531876" y="265938"/>
                  </a:lnTo>
                  <a:lnTo>
                    <a:pt x="604049" y="264723"/>
                  </a:lnTo>
                  <a:lnTo>
                    <a:pt x="673271" y="261186"/>
                  </a:lnTo>
                  <a:lnTo>
                    <a:pt x="738907" y="255484"/>
                  </a:lnTo>
                  <a:lnTo>
                    <a:pt x="800325" y="247777"/>
                  </a:lnTo>
                  <a:lnTo>
                    <a:pt x="856891" y="238222"/>
                  </a:lnTo>
                  <a:lnTo>
                    <a:pt x="907970" y="226980"/>
                  </a:lnTo>
                  <a:lnTo>
                    <a:pt x="952930" y="214209"/>
                  </a:lnTo>
                  <a:lnTo>
                    <a:pt x="991136" y="200067"/>
                  </a:lnTo>
                  <a:lnTo>
                    <a:pt x="1044753" y="168306"/>
                  </a:lnTo>
                  <a:lnTo>
                    <a:pt x="1063752" y="132969"/>
                  </a:lnTo>
                  <a:lnTo>
                    <a:pt x="1058896" y="114932"/>
                  </a:lnTo>
                  <a:lnTo>
                    <a:pt x="1021955" y="81224"/>
                  </a:lnTo>
                  <a:lnTo>
                    <a:pt x="952930" y="51728"/>
                  </a:lnTo>
                  <a:lnTo>
                    <a:pt x="907970" y="38957"/>
                  </a:lnTo>
                  <a:lnTo>
                    <a:pt x="856891" y="27715"/>
                  </a:lnTo>
                  <a:lnTo>
                    <a:pt x="800325" y="18161"/>
                  </a:lnTo>
                  <a:lnTo>
                    <a:pt x="738907" y="10453"/>
                  </a:lnTo>
                  <a:lnTo>
                    <a:pt x="673271" y="4751"/>
                  </a:lnTo>
                  <a:lnTo>
                    <a:pt x="604049" y="1214"/>
                  </a:lnTo>
                  <a:lnTo>
                    <a:pt x="531876" y="0"/>
                  </a:lnTo>
                  <a:close/>
                </a:path>
              </a:pathLst>
            </a:custGeom>
            <a:solidFill>
              <a:srgbClr val="EDF6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99432" y="3851147"/>
              <a:ext cx="1064260" cy="1414780"/>
            </a:xfrm>
            <a:custGeom>
              <a:avLst/>
              <a:gdLst/>
              <a:ahLst/>
              <a:cxnLst/>
              <a:rect l="l" t="t" r="r" b="b"/>
              <a:pathLst>
                <a:path w="1064260" h="1414779">
                  <a:moveTo>
                    <a:pt x="1063752" y="132969"/>
                  </a:moveTo>
                  <a:lnTo>
                    <a:pt x="1044753" y="168306"/>
                  </a:lnTo>
                  <a:lnTo>
                    <a:pt x="991136" y="200067"/>
                  </a:lnTo>
                  <a:lnTo>
                    <a:pt x="952930" y="214209"/>
                  </a:lnTo>
                  <a:lnTo>
                    <a:pt x="907970" y="226980"/>
                  </a:lnTo>
                  <a:lnTo>
                    <a:pt x="856891" y="238222"/>
                  </a:lnTo>
                  <a:lnTo>
                    <a:pt x="800325" y="247777"/>
                  </a:lnTo>
                  <a:lnTo>
                    <a:pt x="738907" y="255484"/>
                  </a:lnTo>
                  <a:lnTo>
                    <a:pt x="673271" y="261186"/>
                  </a:lnTo>
                  <a:lnTo>
                    <a:pt x="604049" y="264723"/>
                  </a:lnTo>
                  <a:lnTo>
                    <a:pt x="531876" y="265938"/>
                  </a:lnTo>
                  <a:lnTo>
                    <a:pt x="459702" y="264723"/>
                  </a:lnTo>
                  <a:lnTo>
                    <a:pt x="390480" y="261186"/>
                  </a:lnTo>
                  <a:lnTo>
                    <a:pt x="324844" y="255484"/>
                  </a:lnTo>
                  <a:lnTo>
                    <a:pt x="263426" y="247776"/>
                  </a:lnTo>
                  <a:lnTo>
                    <a:pt x="206860" y="238222"/>
                  </a:lnTo>
                  <a:lnTo>
                    <a:pt x="155781" y="226980"/>
                  </a:lnTo>
                  <a:lnTo>
                    <a:pt x="110821" y="214209"/>
                  </a:lnTo>
                  <a:lnTo>
                    <a:pt x="72615" y="200067"/>
                  </a:lnTo>
                  <a:lnTo>
                    <a:pt x="18998" y="168306"/>
                  </a:lnTo>
                  <a:lnTo>
                    <a:pt x="0" y="132969"/>
                  </a:lnTo>
                  <a:lnTo>
                    <a:pt x="4855" y="114932"/>
                  </a:lnTo>
                  <a:lnTo>
                    <a:pt x="41796" y="81224"/>
                  </a:lnTo>
                  <a:lnTo>
                    <a:pt x="110821" y="51728"/>
                  </a:lnTo>
                  <a:lnTo>
                    <a:pt x="155781" y="38957"/>
                  </a:lnTo>
                  <a:lnTo>
                    <a:pt x="206860" y="27715"/>
                  </a:lnTo>
                  <a:lnTo>
                    <a:pt x="263426" y="18160"/>
                  </a:lnTo>
                  <a:lnTo>
                    <a:pt x="324844" y="10453"/>
                  </a:lnTo>
                  <a:lnTo>
                    <a:pt x="390480" y="4751"/>
                  </a:lnTo>
                  <a:lnTo>
                    <a:pt x="459702" y="1214"/>
                  </a:lnTo>
                  <a:lnTo>
                    <a:pt x="531876" y="0"/>
                  </a:lnTo>
                  <a:lnTo>
                    <a:pt x="604049" y="1214"/>
                  </a:lnTo>
                  <a:lnTo>
                    <a:pt x="673271" y="4751"/>
                  </a:lnTo>
                  <a:lnTo>
                    <a:pt x="738907" y="10453"/>
                  </a:lnTo>
                  <a:lnTo>
                    <a:pt x="800325" y="18161"/>
                  </a:lnTo>
                  <a:lnTo>
                    <a:pt x="856891" y="27715"/>
                  </a:lnTo>
                  <a:lnTo>
                    <a:pt x="907970" y="38957"/>
                  </a:lnTo>
                  <a:lnTo>
                    <a:pt x="952930" y="51728"/>
                  </a:lnTo>
                  <a:lnTo>
                    <a:pt x="991136" y="65870"/>
                  </a:lnTo>
                  <a:lnTo>
                    <a:pt x="1044753" y="97631"/>
                  </a:lnTo>
                  <a:lnTo>
                    <a:pt x="1063752" y="132969"/>
                  </a:lnTo>
                  <a:close/>
                </a:path>
                <a:path w="1064260" h="1414779">
                  <a:moveTo>
                    <a:pt x="1063752" y="132969"/>
                  </a:moveTo>
                  <a:lnTo>
                    <a:pt x="1063752" y="1281302"/>
                  </a:lnTo>
                  <a:lnTo>
                    <a:pt x="1058896" y="1299339"/>
                  </a:lnTo>
                  <a:lnTo>
                    <a:pt x="1021955" y="1333047"/>
                  </a:lnTo>
                  <a:lnTo>
                    <a:pt x="952930" y="1362543"/>
                  </a:lnTo>
                  <a:lnTo>
                    <a:pt x="907970" y="1375314"/>
                  </a:lnTo>
                  <a:lnTo>
                    <a:pt x="856891" y="1386556"/>
                  </a:lnTo>
                  <a:lnTo>
                    <a:pt x="800325" y="1396111"/>
                  </a:lnTo>
                  <a:lnTo>
                    <a:pt x="738907" y="1403818"/>
                  </a:lnTo>
                  <a:lnTo>
                    <a:pt x="673271" y="1409520"/>
                  </a:lnTo>
                  <a:lnTo>
                    <a:pt x="604049" y="1413057"/>
                  </a:lnTo>
                  <a:lnTo>
                    <a:pt x="531876" y="1414271"/>
                  </a:lnTo>
                  <a:lnTo>
                    <a:pt x="459702" y="1413057"/>
                  </a:lnTo>
                  <a:lnTo>
                    <a:pt x="390480" y="1409520"/>
                  </a:lnTo>
                  <a:lnTo>
                    <a:pt x="324844" y="1403818"/>
                  </a:lnTo>
                  <a:lnTo>
                    <a:pt x="263426" y="1396110"/>
                  </a:lnTo>
                  <a:lnTo>
                    <a:pt x="206860" y="1386556"/>
                  </a:lnTo>
                  <a:lnTo>
                    <a:pt x="155781" y="1375314"/>
                  </a:lnTo>
                  <a:lnTo>
                    <a:pt x="110821" y="1362543"/>
                  </a:lnTo>
                  <a:lnTo>
                    <a:pt x="72615" y="1348401"/>
                  </a:lnTo>
                  <a:lnTo>
                    <a:pt x="18998" y="1316640"/>
                  </a:lnTo>
                  <a:lnTo>
                    <a:pt x="0" y="1281302"/>
                  </a:lnTo>
                  <a:lnTo>
                    <a:pt x="0" y="132969"/>
                  </a:lnTo>
                </a:path>
              </a:pathLst>
            </a:custGeom>
            <a:ln w="12192">
              <a:solidFill>
                <a:srgbClr val="70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680584" y="5290184"/>
            <a:ext cx="90043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891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Un </a:t>
            </a:r>
            <a:r>
              <a:rPr sz="1200" spc="-10" dirty="0">
                <a:latin typeface="Calibri"/>
                <a:cs typeface="Calibri"/>
              </a:rPr>
              <a:t>objet </a:t>
            </a:r>
            <a:r>
              <a:rPr sz="1200" dirty="0">
                <a:latin typeface="Calibri"/>
                <a:cs typeface="Calibri"/>
              </a:rPr>
              <a:t>composé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d’un </a:t>
            </a:r>
            <a:r>
              <a:rPr sz="1200" spc="-10" dirty="0">
                <a:latin typeface="Calibri"/>
                <a:cs typeface="Calibri"/>
              </a:rPr>
              <a:t>identificateur</a:t>
            </a:r>
            <a:endParaRPr sz="1200">
              <a:latin typeface="Calibri"/>
              <a:cs typeface="Calibri"/>
            </a:endParaRPr>
          </a:p>
          <a:p>
            <a:pPr marL="255904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+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type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593082" y="3844797"/>
            <a:ext cx="1076960" cy="530860"/>
            <a:chOff x="4593082" y="3844797"/>
            <a:chExt cx="1076960" cy="530860"/>
          </a:xfrm>
        </p:grpSpPr>
        <p:sp>
          <p:nvSpPr>
            <p:cNvPr id="25" name="object 25"/>
            <p:cNvSpPr/>
            <p:nvPr/>
          </p:nvSpPr>
          <p:spPr>
            <a:xfrm>
              <a:off x="4599432" y="3915917"/>
              <a:ext cx="1064260" cy="453390"/>
            </a:xfrm>
            <a:custGeom>
              <a:avLst/>
              <a:gdLst/>
              <a:ahLst/>
              <a:cxnLst/>
              <a:rect l="l" t="t" r="r" b="b"/>
              <a:pathLst>
                <a:path w="1064260" h="453389">
                  <a:moveTo>
                    <a:pt x="1063752" y="0"/>
                  </a:moveTo>
                  <a:lnTo>
                    <a:pt x="1014318" y="27323"/>
                  </a:lnTo>
                  <a:lnTo>
                    <a:pt x="933293" y="42511"/>
                  </a:lnTo>
                  <a:lnTo>
                    <a:pt x="880827" y="48897"/>
                  </a:lnTo>
                  <a:lnTo>
                    <a:pt x="821489" y="54345"/>
                  </a:lnTo>
                  <a:lnTo>
                    <a:pt x="756103" y="58757"/>
                  </a:lnTo>
                  <a:lnTo>
                    <a:pt x="685490" y="62031"/>
                  </a:lnTo>
                  <a:lnTo>
                    <a:pt x="610473" y="64068"/>
                  </a:lnTo>
                  <a:lnTo>
                    <a:pt x="531876" y="64769"/>
                  </a:lnTo>
                  <a:lnTo>
                    <a:pt x="453278" y="64068"/>
                  </a:lnTo>
                  <a:lnTo>
                    <a:pt x="378261" y="62031"/>
                  </a:lnTo>
                  <a:lnTo>
                    <a:pt x="307648" y="58757"/>
                  </a:lnTo>
                  <a:lnTo>
                    <a:pt x="242262" y="54345"/>
                  </a:lnTo>
                  <a:lnTo>
                    <a:pt x="182924" y="48897"/>
                  </a:lnTo>
                  <a:lnTo>
                    <a:pt x="130458" y="42511"/>
                  </a:lnTo>
                  <a:lnTo>
                    <a:pt x="85687" y="35286"/>
                  </a:lnTo>
                  <a:lnTo>
                    <a:pt x="22518" y="18721"/>
                  </a:lnTo>
                  <a:lnTo>
                    <a:pt x="0" y="0"/>
                  </a:lnTo>
                  <a:lnTo>
                    <a:pt x="0" y="388619"/>
                  </a:lnTo>
                  <a:lnTo>
                    <a:pt x="49433" y="415943"/>
                  </a:lnTo>
                  <a:lnTo>
                    <a:pt x="130458" y="431131"/>
                  </a:lnTo>
                  <a:lnTo>
                    <a:pt x="182924" y="437517"/>
                  </a:lnTo>
                  <a:lnTo>
                    <a:pt x="242262" y="442965"/>
                  </a:lnTo>
                  <a:lnTo>
                    <a:pt x="307648" y="447377"/>
                  </a:lnTo>
                  <a:lnTo>
                    <a:pt x="378261" y="450651"/>
                  </a:lnTo>
                  <a:lnTo>
                    <a:pt x="453278" y="452688"/>
                  </a:lnTo>
                  <a:lnTo>
                    <a:pt x="531876" y="453389"/>
                  </a:lnTo>
                  <a:lnTo>
                    <a:pt x="610473" y="452688"/>
                  </a:lnTo>
                  <a:lnTo>
                    <a:pt x="685490" y="450651"/>
                  </a:lnTo>
                  <a:lnTo>
                    <a:pt x="756103" y="447377"/>
                  </a:lnTo>
                  <a:lnTo>
                    <a:pt x="821489" y="442965"/>
                  </a:lnTo>
                  <a:lnTo>
                    <a:pt x="880827" y="437517"/>
                  </a:lnTo>
                  <a:lnTo>
                    <a:pt x="933293" y="431131"/>
                  </a:lnTo>
                  <a:lnTo>
                    <a:pt x="978064" y="423906"/>
                  </a:lnTo>
                  <a:lnTo>
                    <a:pt x="1041233" y="407341"/>
                  </a:lnTo>
                  <a:lnTo>
                    <a:pt x="1063752" y="388619"/>
                  </a:lnTo>
                  <a:lnTo>
                    <a:pt x="1063752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99432" y="3851147"/>
              <a:ext cx="1064260" cy="129539"/>
            </a:xfrm>
            <a:custGeom>
              <a:avLst/>
              <a:gdLst/>
              <a:ahLst/>
              <a:cxnLst/>
              <a:rect l="l" t="t" r="r" b="b"/>
              <a:pathLst>
                <a:path w="1064260" h="129539">
                  <a:moveTo>
                    <a:pt x="531876" y="0"/>
                  </a:moveTo>
                  <a:lnTo>
                    <a:pt x="453278" y="701"/>
                  </a:lnTo>
                  <a:lnTo>
                    <a:pt x="378261" y="2738"/>
                  </a:lnTo>
                  <a:lnTo>
                    <a:pt x="307648" y="6012"/>
                  </a:lnTo>
                  <a:lnTo>
                    <a:pt x="242262" y="10424"/>
                  </a:lnTo>
                  <a:lnTo>
                    <a:pt x="182924" y="15872"/>
                  </a:lnTo>
                  <a:lnTo>
                    <a:pt x="130458" y="22258"/>
                  </a:lnTo>
                  <a:lnTo>
                    <a:pt x="85687" y="29483"/>
                  </a:lnTo>
                  <a:lnTo>
                    <a:pt x="22518" y="46048"/>
                  </a:lnTo>
                  <a:lnTo>
                    <a:pt x="0" y="64769"/>
                  </a:lnTo>
                  <a:lnTo>
                    <a:pt x="5766" y="74350"/>
                  </a:lnTo>
                  <a:lnTo>
                    <a:pt x="49433" y="92093"/>
                  </a:lnTo>
                  <a:lnTo>
                    <a:pt x="130458" y="107281"/>
                  </a:lnTo>
                  <a:lnTo>
                    <a:pt x="182924" y="113667"/>
                  </a:lnTo>
                  <a:lnTo>
                    <a:pt x="242262" y="119115"/>
                  </a:lnTo>
                  <a:lnTo>
                    <a:pt x="307648" y="123527"/>
                  </a:lnTo>
                  <a:lnTo>
                    <a:pt x="378261" y="126801"/>
                  </a:lnTo>
                  <a:lnTo>
                    <a:pt x="453278" y="128838"/>
                  </a:lnTo>
                  <a:lnTo>
                    <a:pt x="531876" y="129539"/>
                  </a:lnTo>
                  <a:lnTo>
                    <a:pt x="610473" y="128838"/>
                  </a:lnTo>
                  <a:lnTo>
                    <a:pt x="685490" y="126801"/>
                  </a:lnTo>
                  <a:lnTo>
                    <a:pt x="756103" y="123527"/>
                  </a:lnTo>
                  <a:lnTo>
                    <a:pt x="821489" y="119115"/>
                  </a:lnTo>
                  <a:lnTo>
                    <a:pt x="880827" y="113667"/>
                  </a:lnTo>
                  <a:lnTo>
                    <a:pt x="933293" y="107281"/>
                  </a:lnTo>
                  <a:lnTo>
                    <a:pt x="978064" y="100056"/>
                  </a:lnTo>
                  <a:lnTo>
                    <a:pt x="1041233" y="83491"/>
                  </a:lnTo>
                  <a:lnTo>
                    <a:pt x="1063752" y="64769"/>
                  </a:lnTo>
                  <a:lnTo>
                    <a:pt x="1057985" y="55189"/>
                  </a:lnTo>
                  <a:lnTo>
                    <a:pt x="1014318" y="37446"/>
                  </a:lnTo>
                  <a:lnTo>
                    <a:pt x="933293" y="22258"/>
                  </a:lnTo>
                  <a:lnTo>
                    <a:pt x="880827" y="15872"/>
                  </a:lnTo>
                  <a:lnTo>
                    <a:pt x="821489" y="10424"/>
                  </a:lnTo>
                  <a:lnTo>
                    <a:pt x="756103" y="6012"/>
                  </a:lnTo>
                  <a:lnTo>
                    <a:pt x="685490" y="2738"/>
                  </a:lnTo>
                  <a:lnTo>
                    <a:pt x="610473" y="701"/>
                  </a:lnTo>
                  <a:lnTo>
                    <a:pt x="531876" y="0"/>
                  </a:lnTo>
                  <a:close/>
                </a:path>
              </a:pathLst>
            </a:custGeom>
            <a:solidFill>
              <a:srgbClr val="EDF6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99432" y="3851147"/>
              <a:ext cx="1064260" cy="518159"/>
            </a:xfrm>
            <a:custGeom>
              <a:avLst/>
              <a:gdLst/>
              <a:ahLst/>
              <a:cxnLst/>
              <a:rect l="l" t="t" r="r" b="b"/>
              <a:pathLst>
                <a:path w="1064260" h="518160">
                  <a:moveTo>
                    <a:pt x="1063752" y="64769"/>
                  </a:moveTo>
                  <a:lnTo>
                    <a:pt x="1014318" y="92093"/>
                  </a:lnTo>
                  <a:lnTo>
                    <a:pt x="933293" y="107281"/>
                  </a:lnTo>
                  <a:lnTo>
                    <a:pt x="880827" y="113667"/>
                  </a:lnTo>
                  <a:lnTo>
                    <a:pt x="821489" y="119115"/>
                  </a:lnTo>
                  <a:lnTo>
                    <a:pt x="756103" y="123527"/>
                  </a:lnTo>
                  <a:lnTo>
                    <a:pt x="685490" y="126801"/>
                  </a:lnTo>
                  <a:lnTo>
                    <a:pt x="610473" y="128838"/>
                  </a:lnTo>
                  <a:lnTo>
                    <a:pt x="531876" y="129539"/>
                  </a:lnTo>
                  <a:lnTo>
                    <a:pt x="453278" y="128838"/>
                  </a:lnTo>
                  <a:lnTo>
                    <a:pt x="378261" y="126801"/>
                  </a:lnTo>
                  <a:lnTo>
                    <a:pt x="307648" y="123527"/>
                  </a:lnTo>
                  <a:lnTo>
                    <a:pt x="242262" y="119115"/>
                  </a:lnTo>
                  <a:lnTo>
                    <a:pt x="182924" y="113667"/>
                  </a:lnTo>
                  <a:lnTo>
                    <a:pt x="130458" y="107281"/>
                  </a:lnTo>
                  <a:lnTo>
                    <a:pt x="85687" y="100056"/>
                  </a:lnTo>
                  <a:lnTo>
                    <a:pt x="22518" y="83491"/>
                  </a:lnTo>
                  <a:lnTo>
                    <a:pt x="0" y="64769"/>
                  </a:lnTo>
                  <a:lnTo>
                    <a:pt x="5766" y="55189"/>
                  </a:lnTo>
                  <a:lnTo>
                    <a:pt x="49433" y="37446"/>
                  </a:lnTo>
                  <a:lnTo>
                    <a:pt x="130458" y="22258"/>
                  </a:lnTo>
                  <a:lnTo>
                    <a:pt x="182924" y="15872"/>
                  </a:lnTo>
                  <a:lnTo>
                    <a:pt x="242262" y="10424"/>
                  </a:lnTo>
                  <a:lnTo>
                    <a:pt x="307648" y="6012"/>
                  </a:lnTo>
                  <a:lnTo>
                    <a:pt x="378261" y="2738"/>
                  </a:lnTo>
                  <a:lnTo>
                    <a:pt x="453278" y="701"/>
                  </a:lnTo>
                  <a:lnTo>
                    <a:pt x="531876" y="0"/>
                  </a:lnTo>
                  <a:lnTo>
                    <a:pt x="610473" y="701"/>
                  </a:lnTo>
                  <a:lnTo>
                    <a:pt x="685490" y="2738"/>
                  </a:lnTo>
                  <a:lnTo>
                    <a:pt x="756103" y="6012"/>
                  </a:lnTo>
                  <a:lnTo>
                    <a:pt x="821489" y="10424"/>
                  </a:lnTo>
                  <a:lnTo>
                    <a:pt x="880827" y="15872"/>
                  </a:lnTo>
                  <a:lnTo>
                    <a:pt x="933293" y="22258"/>
                  </a:lnTo>
                  <a:lnTo>
                    <a:pt x="978064" y="29483"/>
                  </a:lnTo>
                  <a:lnTo>
                    <a:pt x="1041233" y="46048"/>
                  </a:lnTo>
                  <a:lnTo>
                    <a:pt x="1063752" y="64769"/>
                  </a:lnTo>
                  <a:close/>
                </a:path>
                <a:path w="1064260" h="518160">
                  <a:moveTo>
                    <a:pt x="1063752" y="64769"/>
                  </a:moveTo>
                  <a:lnTo>
                    <a:pt x="1063752" y="453389"/>
                  </a:lnTo>
                  <a:lnTo>
                    <a:pt x="1057985" y="462970"/>
                  </a:lnTo>
                  <a:lnTo>
                    <a:pt x="1014318" y="480713"/>
                  </a:lnTo>
                  <a:lnTo>
                    <a:pt x="933293" y="495901"/>
                  </a:lnTo>
                  <a:lnTo>
                    <a:pt x="880827" y="502287"/>
                  </a:lnTo>
                  <a:lnTo>
                    <a:pt x="821489" y="507735"/>
                  </a:lnTo>
                  <a:lnTo>
                    <a:pt x="756103" y="512147"/>
                  </a:lnTo>
                  <a:lnTo>
                    <a:pt x="685490" y="515421"/>
                  </a:lnTo>
                  <a:lnTo>
                    <a:pt x="610473" y="517458"/>
                  </a:lnTo>
                  <a:lnTo>
                    <a:pt x="531876" y="518159"/>
                  </a:lnTo>
                  <a:lnTo>
                    <a:pt x="453278" y="517458"/>
                  </a:lnTo>
                  <a:lnTo>
                    <a:pt x="378261" y="515421"/>
                  </a:lnTo>
                  <a:lnTo>
                    <a:pt x="307648" y="512147"/>
                  </a:lnTo>
                  <a:lnTo>
                    <a:pt x="242262" y="507735"/>
                  </a:lnTo>
                  <a:lnTo>
                    <a:pt x="182924" y="502287"/>
                  </a:lnTo>
                  <a:lnTo>
                    <a:pt x="130458" y="495901"/>
                  </a:lnTo>
                  <a:lnTo>
                    <a:pt x="85687" y="488676"/>
                  </a:lnTo>
                  <a:lnTo>
                    <a:pt x="22518" y="472111"/>
                  </a:lnTo>
                  <a:lnTo>
                    <a:pt x="0" y="453389"/>
                  </a:lnTo>
                  <a:lnTo>
                    <a:pt x="0" y="64769"/>
                  </a:lnTo>
                </a:path>
              </a:pathLst>
            </a:custGeom>
            <a:ln w="12192">
              <a:solidFill>
                <a:srgbClr val="70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686680" y="4030167"/>
            <a:ext cx="8896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Qte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Lait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Réel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286246" y="3815841"/>
            <a:ext cx="1076960" cy="1427480"/>
            <a:chOff x="6286246" y="3815841"/>
            <a:chExt cx="1076960" cy="1427480"/>
          </a:xfrm>
        </p:grpSpPr>
        <p:sp>
          <p:nvSpPr>
            <p:cNvPr id="30" name="object 30"/>
            <p:cNvSpPr/>
            <p:nvPr/>
          </p:nvSpPr>
          <p:spPr>
            <a:xfrm>
              <a:off x="6292596" y="3955160"/>
              <a:ext cx="1064260" cy="1281430"/>
            </a:xfrm>
            <a:custGeom>
              <a:avLst/>
              <a:gdLst/>
              <a:ahLst/>
              <a:cxnLst/>
              <a:rect l="l" t="t" r="r" b="b"/>
              <a:pathLst>
                <a:path w="1064259" h="1281429">
                  <a:moveTo>
                    <a:pt x="1063752" y="0"/>
                  </a:moveTo>
                  <a:lnTo>
                    <a:pt x="1044753" y="35337"/>
                  </a:lnTo>
                  <a:lnTo>
                    <a:pt x="991136" y="67098"/>
                  </a:lnTo>
                  <a:lnTo>
                    <a:pt x="952930" y="81240"/>
                  </a:lnTo>
                  <a:lnTo>
                    <a:pt x="907970" y="94011"/>
                  </a:lnTo>
                  <a:lnTo>
                    <a:pt x="856891" y="105253"/>
                  </a:lnTo>
                  <a:lnTo>
                    <a:pt x="800325" y="114807"/>
                  </a:lnTo>
                  <a:lnTo>
                    <a:pt x="738907" y="122515"/>
                  </a:lnTo>
                  <a:lnTo>
                    <a:pt x="673271" y="128217"/>
                  </a:lnTo>
                  <a:lnTo>
                    <a:pt x="604049" y="131754"/>
                  </a:lnTo>
                  <a:lnTo>
                    <a:pt x="531876" y="132969"/>
                  </a:lnTo>
                  <a:lnTo>
                    <a:pt x="459702" y="131754"/>
                  </a:lnTo>
                  <a:lnTo>
                    <a:pt x="390480" y="128217"/>
                  </a:lnTo>
                  <a:lnTo>
                    <a:pt x="324844" y="122515"/>
                  </a:lnTo>
                  <a:lnTo>
                    <a:pt x="263426" y="114808"/>
                  </a:lnTo>
                  <a:lnTo>
                    <a:pt x="206860" y="105253"/>
                  </a:lnTo>
                  <a:lnTo>
                    <a:pt x="155781" y="94011"/>
                  </a:lnTo>
                  <a:lnTo>
                    <a:pt x="110821" y="81240"/>
                  </a:lnTo>
                  <a:lnTo>
                    <a:pt x="72615" y="67098"/>
                  </a:lnTo>
                  <a:lnTo>
                    <a:pt x="18998" y="35337"/>
                  </a:lnTo>
                  <a:lnTo>
                    <a:pt x="0" y="0"/>
                  </a:lnTo>
                  <a:lnTo>
                    <a:pt x="0" y="1148333"/>
                  </a:lnTo>
                  <a:lnTo>
                    <a:pt x="18998" y="1183671"/>
                  </a:lnTo>
                  <a:lnTo>
                    <a:pt x="72615" y="1215432"/>
                  </a:lnTo>
                  <a:lnTo>
                    <a:pt x="110821" y="1229574"/>
                  </a:lnTo>
                  <a:lnTo>
                    <a:pt x="155781" y="1242345"/>
                  </a:lnTo>
                  <a:lnTo>
                    <a:pt x="206860" y="1253587"/>
                  </a:lnTo>
                  <a:lnTo>
                    <a:pt x="263426" y="1263141"/>
                  </a:lnTo>
                  <a:lnTo>
                    <a:pt x="324844" y="1270849"/>
                  </a:lnTo>
                  <a:lnTo>
                    <a:pt x="390480" y="1276551"/>
                  </a:lnTo>
                  <a:lnTo>
                    <a:pt x="459702" y="1280088"/>
                  </a:lnTo>
                  <a:lnTo>
                    <a:pt x="531876" y="1281302"/>
                  </a:lnTo>
                  <a:lnTo>
                    <a:pt x="604049" y="1280088"/>
                  </a:lnTo>
                  <a:lnTo>
                    <a:pt x="673271" y="1276551"/>
                  </a:lnTo>
                  <a:lnTo>
                    <a:pt x="738907" y="1270849"/>
                  </a:lnTo>
                  <a:lnTo>
                    <a:pt x="800325" y="1263142"/>
                  </a:lnTo>
                  <a:lnTo>
                    <a:pt x="856891" y="1253587"/>
                  </a:lnTo>
                  <a:lnTo>
                    <a:pt x="907970" y="1242345"/>
                  </a:lnTo>
                  <a:lnTo>
                    <a:pt x="952930" y="1229574"/>
                  </a:lnTo>
                  <a:lnTo>
                    <a:pt x="991136" y="1215432"/>
                  </a:lnTo>
                  <a:lnTo>
                    <a:pt x="1044753" y="1183671"/>
                  </a:lnTo>
                  <a:lnTo>
                    <a:pt x="1063752" y="1148333"/>
                  </a:lnTo>
                  <a:lnTo>
                    <a:pt x="1063752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292596" y="3822191"/>
              <a:ext cx="1064260" cy="266065"/>
            </a:xfrm>
            <a:custGeom>
              <a:avLst/>
              <a:gdLst/>
              <a:ahLst/>
              <a:cxnLst/>
              <a:rect l="l" t="t" r="r" b="b"/>
              <a:pathLst>
                <a:path w="1064259" h="266064">
                  <a:moveTo>
                    <a:pt x="531876" y="0"/>
                  </a:moveTo>
                  <a:lnTo>
                    <a:pt x="459702" y="1214"/>
                  </a:lnTo>
                  <a:lnTo>
                    <a:pt x="390480" y="4751"/>
                  </a:lnTo>
                  <a:lnTo>
                    <a:pt x="324844" y="10453"/>
                  </a:lnTo>
                  <a:lnTo>
                    <a:pt x="263426" y="18160"/>
                  </a:lnTo>
                  <a:lnTo>
                    <a:pt x="206860" y="27715"/>
                  </a:lnTo>
                  <a:lnTo>
                    <a:pt x="155781" y="38957"/>
                  </a:lnTo>
                  <a:lnTo>
                    <a:pt x="110821" y="51728"/>
                  </a:lnTo>
                  <a:lnTo>
                    <a:pt x="72615" y="65870"/>
                  </a:lnTo>
                  <a:lnTo>
                    <a:pt x="18998" y="97631"/>
                  </a:lnTo>
                  <a:lnTo>
                    <a:pt x="0" y="132968"/>
                  </a:lnTo>
                  <a:lnTo>
                    <a:pt x="4855" y="151005"/>
                  </a:lnTo>
                  <a:lnTo>
                    <a:pt x="41796" y="184713"/>
                  </a:lnTo>
                  <a:lnTo>
                    <a:pt x="110821" y="214209"/>
                  </a:lnTo>
                  <a:lnTo>
                    <a:pt x="155781" y="226980"/>
                  </a:lnTo>
                  <a:lnTo>
                    <a:pt x="206860" y="238222"/>
                  </a:lnTo>
                  <a:lnTo>
                    <a:pt x="263426" y="247776"/>
                  </a:lnTo>
                  <a:lnTo>
                    <a:pt x="324844" y="255484"/>
                  </a:lnTo>
                  <a:lnTo>
                    <a:pt x="390480" y="261186"/>
                  </a:lnTo>
                  <a:lnTo>
                    <a:pt x="459702" y="264723"/>
                  </a:lnTo>
                  <a:lnTo>
                    <a:pt x="531876" y="265937"/>
                  </a:lnTo>
                  <a:lnTo>
                    <a:pt x="604049" y="264723"/>
                  </a:lnTo>
                  <a:lnTo>
                    <a:pt x="673271" y="261186"/>
                  </a:lnTo>
                  <a:lnTo>
                    <a:pt x="738907" y="255484"/>
                  </a:lnTo>
                  <a:lnTo>
                    <a:pt x="800325" y="247776"/>
                  </a:lnTo>
                  <a:lnTo>
                    <a:pt x="856891" y="238222"/>
                  </a:lnTo>
                  <a:lnTo>
                    <a:pt x="907970" y="226980"/>
                  </a:lnTo>
                  <a:lnTo>
                    <a:pt x="952930" y="214209"/>
                  </a:lnTo>
                  <a:lnTo>
                    <a:pt x="991136" y="200067"/>
                  </a:lnTo>
                  <a:lnTo>
                    <a:pt x="1044753" y="168306"/>
                  </a:lnTo>
                  <a:lnTo>
                    <a:pt x="1063752" y="132968"/>
                  </a:lnTo>
                  <a:lnTo>
                    <a:pt x="1058896" y="114932"/>
                  </a:lnTo>
                  <a:lnTo>
                    <a:pt x="1021955" y="81224"/>
                  </a:lnTo>
                  <a:lnTo>
                    <a:pt x="952930" y="51728"/>
                  </a:lnTo>
                  <a:lnTo>
                    <a:pt x="907970" y="38957"/>
                  </a:lnTo>
                  <a:lnTo>
                    <a:pt x="856891" y="27715"/>
                  </a:lnTo>
                  <a:lnTo>
                    <a:pt x="800325" y="18160"/>
                  </a:lnTo>
                  <a:lnTo>
                    <a:pt x="738907" y="10453"/>
                  </a:lnTo>
                  <a:lnTo>
                    <a:pt x="673271" y="4751"/>
                  </a:lnTo>
                  <a:lnTo>
                    <a:pt x="604049" y="1214"/>
                  </a:lnTo>
                  <a:lnTo>
                    <a:pt x="531876" y="0"/>
                  </a:lnTo>
                  <a:close/>
                </a:path>
              </a:pathLst>
            </a:custGeom>
            <a:solidFill>
              <a:srgbClr val="EDF6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292596" y="3822191"/>
              <a:ext cx="1064260" cy="1414780"/>
            </a:xfrm>
            <a:custGeom>
              <a:avLst/>
              <a:gdLst/>
              <a:ahLst/>
              <a:cxnLst/>
              <a:rect l="l" t="t" r="r" b="b"/>
              <a:pathLst>
                <a:path w="1064259" h="1414779">
                  <a:moveTo>
                    <a:pt x="1063752" y="132968"/>
                  </a:moveTo>
                  <a:lnTo>
                    <a:pt x="1044753" y="168306"/>
                  </a:lnTo>
                  <a:lnTo>
                    <a:pt x="991136" y="200067"/>
                  </a:lnTo>
                  <a:lnTo>
                    <a:pt x="952930" y="214209"/>
                  </a:lnTo>
                  <a:lnTo>
                    <a:pt x="907970" y="226980"/>
                  </a:lnTo>
                  <a:lnTo>
                    <a:pt x="856891" y="238222"/>
                  </a:lnTo>
                  <a:lnTo>
                    <a:pt x="800325" y="247776"/>
                  </a:lnTo>
                  <a:lnTo>
                    <a:pt x="738907" y="255484"/>
                  </a:lnTo>
                  <a:lnTo>
                    <a:pt x="673271" y="261186"/>
                  </a:lnTo>
                  <a:lnTo>
                    <a:pt x="604049" y="264723"/>
                  </a:lnTo>
                  <a:lnTo>
                    <a:pt x="531876" y="265937"/>
                  </a:lnTo>
                  <a:lnTo>
                    <a:pt x="459702" y="264723"/>
                  </a:lnTo>
                  <a:lnTo>
                    <a:pt x="390480" y="261186"/>
                  </a:lnTo>
                  <a:lnTo>
                    <a:pt x="324844" y="255484"/>
                  </a:lnTo>
                  <a:lnTo>
                    <a:pt x="263426" y="247776"/>
                  </a:lnTo>
                  <a:lnTo>
                    <a:pt x="206860" y="238222"/>
                  </a:lnTo>
                  <a:lnTo>
                    <a:pt x="155781" y="226980"/>
                  </a:lnTo>
                  <a:lnTo>
                    <a:pt x="110821" y="214209"/>
                  </a:lnTo>
                  <a:lnTo>
                    <a:pt x="72615" y="200067"/>
                  </a:lnTo>
                  <a:lnTo>
                    <a:pt x="18998" y="168306"/>
                  </a:lnTo>
                  <a:lnTo>
                    <a:pt x="0" y="132968"/>
                  </a:lnTo>
                  <a:lnTo>
                    <a:pt x="4855" y="114932"/>
                  </a:lnTo>
                  <a:lnTo>
                    <a:pt x="41796" y="81224"/>
                  </a:lnTo>
                  <a:lnTo>
                    <a:pt x="110821" y="51728"/>
                  </a:lnTo>
                  <a:lnTo>
                    <a:pt x="155781" y="38957"/>
                  </a:lnTo>
                  <a:lnTo>
                    <a:pt x="206860" y="27715"/>
                  </a:lnTo>
                  <a:lnTo>
                    <a:pt x="263426" y="18160"/>
                  </a:lnTo>
                  <a:lnTo>
                    <a:pt x="324844" y="10453"/>
                  </a:lnTo>
                  <a:lnTo>
                    <a:pt x="390480" y="4751"/>
                  </a:lnTo>
                  <a:lnTo>
                    <a:pt x="459702" y="1214"/>
                  </a:lnTo>
                  <a:lnTo>
                    <a:pt x="531876" y="0"/>
                  </a:lnTo>
                  <a:lnTo>
                    <a:pt x="604049" y="1214"/>
                  </a:lnTo>
                  <a:lnTo>
                    <a:pt x="673271" y="4751"/>
                  </a:lnTo>
                  <a:lnTo>
                    <a:pt x="738907" y="10453"/>
                  </a:lnTo>
                  <a:lnTo>
                    <a:pt x="800325" y="18160"/>
                  </a:lnTo>
                  <a:lnTo>
                    <a:pt x="856891" y="27715"/>
                  </a:lnTo>
                  <a:lnTo>
                    <a:pt x="907970" y="38957"/>
                  </a:lnTo>
                  <a:lnTo>
                    <a:pt x="952930" y="51728"/>
                  </a:lnTo>
                  <a:lnTo>
                    <a:pt x="991136" y="65870"/>
                  </a:lnTo>
                  <a:lnTo>
                    <a:pt x="1044753" y="97631"/>
                  </a:lnTo>
                  <a:lnTo>
                    <a:pt x="1063752" y="132968"/>
                  </a:lnTo>
                  <a:close/>
                </a:path>
                <a:path w="1064259" h="1414779">
                  <a:moveTo>
                    <a:pt x="1063752" y="132968"/>
                  </a:moveTo>
                  <a:lnTo>
                    <a:pt x="1063752" y="1281302"/>
                  </a:lnTo>
                  <a:lnTo>
                    <a:pt x="1058896" y="1299339"/>
                  </a:lnTo>
                  <a:lnTo>
                    <a:pt x="1021955" y="1333047"/>
                  </a:lnTo>
                  <a:lnTo>
                    <a:pt x="952930" y="1362543"/>
                  </a:lnTo>
                  <a:lnTo>
                    <a:pt x="907970" y="1375314"/>
                  </a:lnTo>
                  <a:lnTo>
                    <a:pt x="856891" y="1386556"/>
                  </a:lnTo>
                  <a:lnTo>
                    <a:pt x="800325" y="1396110"/>
                  </a:lnTo>
                  <a:lnTo>
                    <a:pt x="738907" y="1403818"/>
                  </a:lnTo>
                  <a:lnTo>
                    <a:pt x="673271" y="1409520"/>
                  </a:lnTo>
                  <a:lnTo>
                    <a:pt x="604049" y="1413057"/>
                  </a:lnTo>
                  <a:lnTo>
                    <a:pt x="531876" y="1414271"/>
                  </a:lnTo>
                  <a:lnTo>
                    <a:pt x="459702" y="1413057"/>
                  </a:lnTo>
                  <a:lnTo>
                    <a:pt x="390480" y="1409520"/>
                  </a:lnTo>
                  <a:lnTo>
                    <a:pt x="324844" y="1403818"/>
                  </a:lnTo>
                  <a:lnTo>
                    <a:pt x="263426" y="1396110"/>
                  </a:lnTo>
                  <a:lnTo>
                    <a:pt x="206860" y="1386556"/>
                  </a:lnTo>
                  <a:lnTo>
                    <a:pt x="155781" y="1375314"/>
                  </a:lnTo>
                  <a:lnTo>
                    <a:pt x="110821" y="1362543"/>
                  </a:lnTo>
                  <a:lnTo>
                    <a:pt x="72615" y="1348401"/>
                  </a:lnTo>
                  <a:lnTo>
                    <a:pt x="18998" y="1316640"/>
                  </a:lnTo>
                  <a:lnTo>
                    <a:pt x="0" y="1281302"/>
                  </a:lnTo>
                  <a:lnTo>
                    <a:pt x="0" y="132968"/>
                  </a:lnTo>
                </a:path>
              </a:pathLst>
            </a:custGeom>
            <a:ln w="12192">
              <a:solidFill>
                <a:srgbClr val="70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668516" y="4432172"/>
            <a:ext cx="314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2,5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374384" y="5261559"/>
            <a:ext cx="90233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objet </a:t>
            </a:r>
            <a:r>
              <a:rPr sz="1200" dirty="0">
                <a:latin typeface="Calibri"/>
                <a:cs typeface="Calibri"/>
              </a:rPr>
              <a:t>composé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d’un </a:t>
            </a:r>
            <a:r>
              <a:rPr sz="1200" spc="-10" dirty="0">
                <a:latin typeface="Calibri"/>
                <a:cs typeface="Calibri"/>
              </a:rPr>
              <a:t>identificateur</a:t>
            </a:r>
            <a:endParaRPr sz="1200">
              <a:latin typeface="Calibri"/>
              <a:cs typeface="Calibri"/>
            </a:endParaRPr>
          </a:p>
          <a:p>
            <a:pPr marL="201930" marR="195580" algn="ctr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+ type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+ </a:t>
            </a:r>
            <a:r>
              <a:rPr sz="1200" spc="-10" dirty="0">
                <a:latin typeface="Calibri"/>
                <a:cs typeface="Calibri"/>
              </a:rPr>
              <a:t>valeur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286500" y="3816096"/>
            <a:ext cx="1076325" cy="532130"/>
            <a:chOff x="6286500" y="3816096"/>
            <a:chExt cx="1076325" cy="532130"/>
          </a:xfrm>
        </p:grpSpPr>
        <p:sp>
          <p:nvSpPr>
            <p:cNvPr id="36" name="object 36"/>
            <p:cNvSpPr/>
            <p:nvPr/>
          </p:nvSpPr>
          <p:spPr>
            <a:xfrm>
              <a:off x="6292595" y="3887216"/>
              <a:ext cx="1064260" cy="454659"/>
            </a:xfrm>
            <a:custGeom>
              <a:avLst/>
              <a:gdLst/>
              <a:ahLst/>
              <a:cxnLst/>
              <a:rect l="l" t="t" r="r" b="b"/>
              <a:pathLst>
                <a:path w="1064259" h="454660">
                  <a:moveTo>
                    <a:pt x="1063752" y="0"/>
                  </a:moveTo>
                  <a:lnTo>
                    <a:pt x="1014318" y="27346"/>
                  </a:lnTo>
                  <a:lnTo>
                    <a:pt x="933293" y="42565"/>
                  </a:lnTo>
                  <a:lnTo>
                    <a:pt x="880827" y="48969"/>
                  </a:lnTo>
                  <a:lnTo>
                    <a:pt x="821489" y="54434"/>
                  </a:lnTo>
                  <a:lnTo>
                    <a:pt x="756103" y="58860"/>
                  </a:lnTo>
                  <a:lnTo>
                    <a:pt x="685490" y="62147"/>
                  </a:lnTo>
                  <a:lnTo>
                    <a:pt x="610473" y="64192"/>
                  </a:lnTo>
                  <a:lnTo>
                    <a:pt x="531876" y="64896"/>
                  </a:lnTo>
                  <a:lnTo>
                    <a:pt x="453278" y="64192"/>
                  </a:lnTo>
                  <a:lnTo>
                    <a:pt x="378261" y="62147"/>
                  </a:lnTo>
                  <a:lnTo>
                    <a:pt x="307648" y="58860"/>
                  </a:lnTo>
                  <a:lnTo>
                    <a:pt x="242262" y="54434"/>
                  </a:lnTo>
                  <a:lnTo>
                    <a:pt x="182924" y="48969"/>
                  </a:lnTo>
                  <a:lnTo>
                    <a:pt x="130458" y="42565"/>
                  </a:lnTo>
                  <a:lnTo>
                    <a:pt x="85687" y="35324"/>
                  </a:lnTo>
                  <a:lnTo>
                    <a:pt x="22518" y="18733"/>
                  </a:lnTo>
                  <a:lnTo>
                    <a:pt x="0" y="0"/>
                  </a:lnTo>
                  <a:lnTo>
                    <a:pt x="0" y="389635"/>
                  </a:lnTo>
                  <a:lnTo>
                    <a:pt x="49433" y="417061"/>
                  </a:lnTo>
                  <a:lnTo>
                    <a:pt x="130458" y="432308"/>
                  </a:lnTo>
                  <a:lnTo>
                    <a:pt x="182924" y="438720"/>
                  </a:lnTo>
                  <a:lnTo>
                    <a:pt x="242262" y="444191"/>
                  </a:lnTo>
                  <a:lnTo>
                    <a:pt x="307648" y="448621"/>
                  </a:lnTo>
                  <a:lnTo>
                    <a:pt x="378261" y="451909"/>
                  </a:lnTo>
                  <a:lnTo>
                    <a:pt x="453278" y="453955"/>
                  </a:lnTo>
                  <a:lnTo>
                    <a:pt x="531876" y="454659"/>
                  </a:lnTo>
                  <a:lnTo>
                    <a:pt x="610473" y="453955"/>
                  </a:lnTo>
                  <a:lnTo>
                    <a:pt x="685490" y="451909"/>
                  </a:lnTo>
                  <a:lnTo>
                    <a:pt x="756103" y="448621"/>
                  </a:lnTo>
                  <a:lnTo>
                    <a:pt x="821489" y="444191"/>
                  </a:lnTo>
                  <a:lnTo>
                    <a:pt x="880827" y="438720"/>
                  </a:lnTo>
                  <a:lnTo>
                    <a:pt x="933293" y="432308"/>
                  </a:lnTo>
                  <a:lnTo>
                    <a:pt x="978064" y="425055"/>
                  </a:lnTo>
                  <a:lnTo>
                    <a:pt x="1041233" y="408426"/>
                  </a:lnTo>
                  <a:lnTo>
                    <a:pt x="1063752" y="389635"/>
                  </a:lnTo>
                  <a:lnTo>
                    <a:pt x="1063752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292595" y="3822192"/>
              <a:ext cx="1064260" cy="130175"/>
            </a:xfrm>
            <a:custGeom>
              <a:avLst/>
              <a:gdLst/>
              <a:ahLst/>
              <a:cxnLst/>
              <a:rect l="l" t="t" r="r" b="b"/>
              <a:pathLst>
                <a:path w="1064259" h="130175">
                  <a:moveTo>
                    <a:pt x="531876" y="0"/>
                  </a:moveTo>
                  <a:lnTo>
                    <a:pt x="453278" y="704"/>
                  </a:lnTo>
                  <a:lnTo>
                    <a:pt x="378261" y="2750"/>
                  </a:lnTo>
                  <a:lnTo>
                    <a:pt x="307648" y="6038"/>
                  </a:lnTo>
                  <a:lnTo>
                    <a:pt x="242262" y="10468"/>
                  </a:lnTo>
                  <a:lnTo>
                    <a:pt x="182924" y="15939"/>
                  </a:lnTo>
                  <a:lnTo>
                    <a:pt x="130458" y="22351"/>
                  </a:lnTo>
                  <a:lnTo>
                    <a:pt x="85687" y="29604"/>
                  </a:lnTo>
                  <a:lnTo>
                    <a:pt x="22518" y="46233"/>
                  </a:lnTo>
                  <a:lnTo>
                    <a:pt x="0" y="65023"/>
                  </a:lnTo>
                  <a:lnTo>
                    <a:pt x="5766" y="74607"/>
                  </a:lnTo>
                  <a:lnTo>
                    <a:pt x="49433" y="92370"/>
                  </a:lnTo>
                  <a:lnTo>
                    <a:pt x="130458" y="107589"/>
                  </a:lnTo>
                  <a:lnTo>
                    <a:pt x="182924" y="113993"/>
                  </a:lnTo>
                  <a:lnTo>
                    <a:pt x="242262" y="119458"/>
                  </a:lnTo>
                  <a:lnTo>
                    <a:pt x="307648" y="123884"/>
                  </a:lnTo>
                  <a:lnTo>
                    <a:pt x="378261" y="127171"/>
                  </a:lnTo>
                  <a:lnTo>
                    <a:pt x="453278" y="129216"/>
                  </a:lnTo>
                  <a:lnTo>
                    <a:pt x="531876" y="129920"/>
                  </a:lnTo>
                  <a:lnTo>
                    <a:pt x="610473" y="129216"/>
                  </a:lnTo>
                  <a:lnTo>
                    <a:pt x="685490" y="127171"/>
                  </a:lnTo>
                  <a:lnTo>
                    <a:pt x="756103" y="123884"/>
                  </a:lnTo>
                  <a:lnTo>
                    <a:pt x="821489" y="119458"/>
                  </a:lnTo>
                  <a:lnTo>
                    <a:pt x="880827" y="113993"/>
                  </a:lnTo>
                  <a:lnTo>
                    <a:pt x="933293" y="107589"/>
                  </a:lnTo>
                  <a:lnTo>
                    <a:pt x="978064" y="100348"/>
                  </a:lnTo>
                  <a:lnTo>
                    <a:pt x="1041233" y="83757"/>
                  </a:lnTo>
                  <a:lnTo>
                    <a:pt x="1063752" y="65023"/>
                  </a:lnTo>
                  <a:lnTo>
                    <a:pt x="1057985" y="55408"/>
                  </a:lnTo>
                  <a:lnTo>
                    <a:pt x="1014318" y="37598"/>
                  </a:lnTo>
                  <a:lnTo>
                    <a:pt x="933293" y="22351"/>
                  </a:lnTo>
                  <a:lnTo>
                    <a:pt x="880827" y="15939"/>
                  </a:lnTo>
                  <a:lnTo>
                    <a:pt x="821489" y="10468"/>
                  </a:lnTo>
                  <a:lnTo>
                    <a:pt x="756103" y="6038"/>
                  </a:lnTo>
                  <a:lnTo>
                    <a:pt x="685490" y="2750"/>
                  </a:lnTo>
                  <a:lnTo>
                    <a:pt x="610473" y="704"/>
                  </a:lnTo>
                  <a:lnTo>
                    <a:pt x="531876" y="0"/>
                  </a:lnTo>
                  <a:close/>
                </a:path>
              </a:pathLst>
            </a:custGeom>
            <a:solidFill>
              <a:srgbClr val="EDF6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292595" y="3822192"/>
              <a:ext cx="1064260" cy="520065"/>
            </a:xfrm>
            <a:custGeom>
              <a:avLst/>
              <a:gdLst/>
              <a:ahLst/>
              <a:cxnLst/>
              <a:rect l="l" t="t" r="r" b="b"/>
              <a:pathLst>
                <a:path w="1064259" h="520064">
                  <a:moveTo>
                    <a:pt x="1063752" y="65023"/>
                  </a:moveTo>
                  <a:lnTo>
                    <a:pt x="1014318" y="92370"/>
                  </a:lnTo>
                  <a:lnTo>
                    <a:pt x="933293" y="107589"/>
                  </a:lnTo>
                  <a:lnTo>
                    <a:pt x="880827" y="113993"/>
                  </a:lnTo>
                  <a:lnTo>
                    <a:pt x="821489" y="119458"/>
                  </a:lnTo>
                  <a:lnTo>
                    <a:pt x="756103" y="123884"/>
                  </a:lnTo>
                  <a:lnTo>
                    <a:pt x="685490" y="127171"/>
                  </a:lnTo>
                  <a:lnTo>
                    <a:pt x="610473" y="129216"/>
                  </a:lnTo>
                  <a:lnTo>
                    <a:pt x="531876" y="129920"/>
                  </a:lnTo>
                  <a:lnTo>
                    <a:pt x="453278" y="129216"/>
                  </a:lnTo>
                  <a:lnTo>
                    <a:pt x="378261" y="127171"/>
                  </a:lnTo>
                  <a:lnTo>
                    <a:pt x="307648" y="123884"/>
                  </a:lnTo>
                  <a:lnTo>
                    <a:pt x="242262" y="119458"/>
                  </a:lnTo>
                  <a:lnTo>
                    <a:pt x="182924" y="113993"/>
                  </a:lnTo>
                  <a:lnTo>
                    <a:pt x="130458" y="107589"/>
                  </a:lnTo>
                  <a:lnTo>
                    <a:pt x="85687" y="100348"/>
                  </a:lnTo>
                  <a:lnTo>
                    <a:pt x="22518" y="83757"/>
                  </a:lnTo>
                  <a:lnTo>
                    <a:pt x="0" y="65023"/>
                  </a:lnTo>
                  <a:lnTo>
                    <a:pt x="5766" y="55408"/>
                  </a:lnTo>
                  <a:lnTo>
                    <a:pt x="49433" y="37598"/>
                  </a:lnTo>
                  <a:lnTo>
                    <a:pt x="130458" y="22351"/>
                  </a:lnTo>
                  <a:lnTo>
                    <a:pt x="182924" y="15939"/>
                  </a:lnTo>
                  <a:lnTo>
                    <a:pt x="242262" y="10468"/>
                  </a:lnTo>
                  <a:lnTo>
                    <a:pt x="307648" y="6038"/>
                  </a:lnTo>
                  <a:lnTo>
                    <a:pt x="378261" y="2750"/>
                  </a:lnTo>
                  <a:lnTo>
                    <a:pt x="453278" y="704"/>
                  </a:lnTo>
                  <a:lnTo>
                    <a:pt x="531876" y="0"/>
                  </a:lnTo>
                  <a:lnTo>
                    <a:pt x="610473" y="704"/>
                  </a:lnTo>
                  <a:lnTo>
                    <a:pt x="685490" y="2750"/>
                  </a:lnTo>
                  <a:lnTo>
                    <a:pt x="756103" y="6038"/>
                  </a:lnTo>
                  <a:lnTo>
                    <a:pt x="821489" y="10468"/>
                  </a:lnTo>
                  <a:lnTo>
                    <a:pt x="880827" y="15939"/>
                  </a:lnTo>
                  <a:lnTo>
                    <a:pt x="933293" y="22351"/>
                  </a:lnTo>
                  <a:lnTo>
                    <a:pt x="978064" y="29604"/>
                  </a:lnTo>
                  <a:lnTo>
                    <a:pt x="1041233" y="46233"/>
                  </a:lnTo>
                  <a:lnTo>
                    <a:pt x="1063752" y="65023"/>
                  </a:lnTo>
                  <a:close/>
                </a:path>
                <a:path w="1064259" h="520064">
                  <a:moveTo>
                    <a:pt x="1063752" y="65023"/>
                  </a:moveTo>
                  <a:lnTo>
                    <a:pt x="1063752" y="454659"/>
                  </a:lnTo>
                  <a:lnTo>
                    <a:pt x="1057985" y="464275"/>
                  </a:lnTo>
                  <a:lnTo>
                    <a:pt x="1014318" y="482085"/>
                  </a:lnTo>
                  <a:lnTo>
                    <a:pt x="933293" y="497332"/>
                  </a:lnTo>
                  <a:lnTo>
                    <a:pt x="880827" y="503744"/>
                  </a:lnTo>
                  <a:lnTo>
                    <a:pt x="821489" y="509215"/>
                  </a:lnTo>
                  <a:lnTo>
                    <a:pt x="756103" y="513645"/>
                  </a:lnTo>
                  <a:lnTo>
                    <a:pt x="685490" y="516933"/>
                  </a:lnTo>
                  <a:lnTo>
                    <a:pt x="610473" y="518979"/>
                  </a:lnTo>
                  <a:lnTo>
                    <a:pt x="531876" y="519683"/>
                  </a:lnTo>
                  <a:lnTo>
                    <a:pt x="453278" y="518979"/>
                  </a:lnTo>
                  <a:lnTo>
                    <a:pt x="378261" y="516933"/>
                  </a:lnTo>
                  <a:lnTo>
                    <a:pt x="307648" y="513645"/>
                  </a:lnTo>
                  <a:lnTo>
                    <a:pt x="242262" y="509215"/>
                  </a:lnTo>
                  <a:lnTo>
                    <a:pt x="182924" y="503744"/>
                  </a:lnTo>
                  <a:lnTo>
                    <a:pt x="130458" y="497332"/>
                  </a:lnTo>
                  <a:lnTo>
                    <a:pt x="85687" y="490079"/>
                  </a:lnTo>
                  <a:lnTo>
                    <a:pt x="22518" y="473450"/>
                  </a:lnTo>
                  <a:lnTo>
                    <a:pt x="0" y="454659"/>
                  </a:lnTo>
                  <a:lnTo>
                    <a:pt x="0" y="65023"/>
                  </a:lnTo>
                </a:path>
              </a:pathLst>
            </a:custGeom>
            <a:ln w="12192">
              <a:solidFill>
                <a:srgbClr val="70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6380479" y="4002404"/>
            <a:ext cx="889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Qte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Lait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Réel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32</a:t>
            </a:fld>
            <a:endParaRPr spc="-25" dirty="0"/>
          </a:p>
        </p:txBody>
      </p:sp>
      <p:sp>
        <p:nvSpPr>
          <p:cNvPr id="41" name="object 4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0627360" cy="1321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Les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objets</a:t>
            </a:r>
            <a:r>
              <a:rPr sz="12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sont</a:t>
            </a:r>
            <a:r>
              <a:rPr sz="12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deux</a:t>
            </a:r>
            <a:r>
              <a:rPr sz="12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types:</a:t>
            </a:r>
            <a:r>
              <a:rPr sz="12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les</a:t>
            </a:r>
            <a:r>
              <a:rPr sz="12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constantes</a:t>
            </a:r>
            <a:r>
              <a:rPr sz="12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et</a:t>
            </a:r>
            <a:r>
              <a:rPr sz="12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les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variables.</a:t>
            </a:r>
            <a:endParaRPr sz="1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355600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constante</a:t>
            </a:r>
            <a:r>
              <a:rPr sz="1200" b="1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objet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dont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l'état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reste</a:t>
            </a:r>
            <a:r>
              <a:rPr sz="1200" b="1" spc="1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inchangé</a:t>
            </a:r>
            <a:r>
              <a:rPr sz="1200" b="1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durant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toute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l'exécution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d'un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programme.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jamais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modifier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celle-</a:t>
            </a:r>
            <a:r>
              <a:rPr sz="1200" dirty="0">
                <a:latin typeface="Calibri"/>
                <a:cs typeface="Calibri"/>
              </a:rPr>
              <a:t>ci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doit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donc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être </a:t>
            </a:r>
            <a:r>
              <a:rPr sz="1200" dirty="0">
                <a:latin typeface="Calibri"/>
                <a:cs typeface="Calibri"/>
              </a:rPr>
              <a:t>précisée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définition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l'objet.</a:t>
            </a:r>
            <a:endParaRPr sz="1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35496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variable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objet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contenu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(sa </a:t>
            </a:r>
            <a:r>
              <a:rPr sz="1200" spc="-10" dirty="0">
                <a:latin typeface="Calibri"/>
                <a:cs typeface="Calibri"/>
              </a:rPr>
              <a:t>valeur)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peut être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modifié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action</a:t>
            </a:r>
            <a:endParaRPr sz="1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354965" algn="l"/>
              </a:tabLst>
            </a:pPr>
            <a:r>
              <a:rPr sz="1200" spc="-10" dirty="0"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5015" rIns="0" bIns="0" rtlCol="0">
            <a:spAutoFit/>
          </a:bodyPr>
          <a:lstStyle/>
          <a:p>
            <a:pPr marL="7112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50" dirty="0"/>
              <a:t> </a:t>
            </a:r>
            <a:r>
              <a:rPr sz="2000" spc="-10" dirty="0"/>
              <a:t>STRUCTURE</a:t>
            </a:r>
            <a:r>
              <a:rPr sz="2000" spc="-25" dirty="0"/>
              <a:t> </a:t>
            </a:r>
            <a:r>
              <a:rPr sz="2000" dirty="0"/>
              <a:t>D’UN</a:t>
            </a:r>
            <a:r>
              <a:rPr sz="2000" spc="-40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7112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Objets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informatiques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(variable,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constante,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type)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9923" y="3112007"/>
            <a:ext cx="5248656" cy="322935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33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5015" rIns="0" bIns="0" rtlCol="0">
            <a:spAutoFit/>
          </a:bodyPr>
          <a:lstStyle/>
          <a:p>
            <a:pPr marL="7112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50" dirty="0"/>
              <a:t> </a:t>
            </a:r>
            <a:r>
              <a:rPr sz="2000" spc="-10" dirty="0"/>
              <a:t>STRUCTURE</a:t>
            </a:r>
            <a:r>
              <a:rPr sz="2000" spc="-25" dirty="0"/>
              <a:t> </a:t>
            </a:r>
            <a:r>
              <a:rPr sz="2000" dirty="0"/>
              <a:t>D’UN</a:t>
            </a:r>
            <a:r>
              <a:rPr sz="2000" spc="-40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7112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Objets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informatiques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(variable,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constante,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type)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1610995"/>
            <a:ext cx="7233284" cy="4109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Types</a:t>
            </a:r>
            <a:r>
              <a:rPr sz="12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des</a:t>
            </a:r>
            <a:r>
              <a:rPr sz="12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objets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40"/>
              </a:spcBef>
              <a:buChar char="•"/>
              <a:tabLst>
                <a:tab pos="184785" algn="l"/>
              </a:tabLst>
            </a:pPr>
            <a:r>
              <a:rPr sz="1200" spc="70" dirty="0">
                <a:latin typeface="Tahoma"/>
                <a:cs typeface="Tahoma"/>
              </a:rPr>
              <a:t>A</a:t>
            </a:r>
            <a:r>
              <a:rPr sz="1200" spc="-9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chaque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variable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utilisée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dans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le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programme,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il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faut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associer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un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type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qui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permet</a:t>
            </a:r>
            <a:r>
              <a:rPr sz="1200" spc="-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définir</a:t>
            </a:r>
            <a:r>
              <a:rPr sz="1200" spc="-50" dirty="0">
                <a:latin typeface="Tahoma"/>
                <a:cs typeface="Tahoma"/>
              </a:rPr>
              <a:t> :</a:t>
            </a:r>
            <a:endParaRPr sz="1200">
              <a:latin typeface="Tahoma"/>
              <a:cs typeface="Tahoma"/>
            </a:endParaRPr>
          </a:p>
          <a:p>
            <a:pPr marL="913130" lvl="1" indent="-214629">
              <a:lnSpc>
                <a:spcPct val="100000"/>
              </a:lnSpc>
              <a:spcBef>
                <a:spcPts val="350"/>
              </a:spcBef>
              <a:buChar char="•"/>
              <a:tabLst>
                <a:tab pos="913130" algn="l"/>
              </a:tabLst>
            </a:pPr>
            <a:r>
              <a:rPr sz="1200" dirty="0">
                <a:latin typeface="Tahoma"/>
                <a:cs typeface="Tahoma"/>
              </a:rPr>
              <a:t>l’ensemble</a:t>
            </a:r>
            <a:r>
              <a:rPr sz="1200" spc="-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des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valeurs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que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peut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prendre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la</a:t>
            </a:r>
            <a:r>
              <a:rPr sz="1200" spc="-10" dirty="0">
                <a:latin typeface="Tahoma"/>
                <a:cs typeface="Tahoma"/>
              </a:rPr>
              <a:t> variable</a:t>
            </a:r>
            <a:endParaRPr sz="1200">
              <a:latin typeface="Tahoma"/>
              <a:cs typeface="Tahoma"/>
            </a:endParaRPr>
          </a:p>
          <a:p>
            <a:pPr marL="913130" lvl="1" indent="-214629">
              <a:lnSpc>
                <a:spcPct val="100000"/>
              </a:lnSpc>
              <a:spcBef>
                <a:spcPts val="360"/>
              </a:spcBef>
              <a:buChar char="•"/>
              <a:tabLst>
                <a:tab pos="913130" algn="l"/>
              </a:tabLst>
            </a:pPr>
            <a:r>
              <a:rPr sz="1200" dirty="0">
                <a:latin typeface="Tahoma"/>
                <a:cs typeface="Tahoma"/>
              </a:rPr>
              <a:t>l’ensemble</a:t>
            </a:r>
            <a:r>
              <a:rPr sz="1200" spc="-7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des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opérations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qu’on</a:t>
            </a:r>
            <a:r>
              <a:rPr sz="1200" spc="-5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peut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appliquer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sur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la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variable</a:t>
            </a:r>
            <a:endParaRPr sz="1200">
              <a:latin typeface="Tahoma"/>
              <a:cs typeface="Tahoma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Char char="•"/>
              <a:tabLst>
                <a:tab pos="184785" algn="l"/>
              </a:tabLst>
            </a:pPr>
            <a:r>
              <a:rPr sz="1200" spc="50" dirty="0">
                <a:latin typeface="Tahoma"/>
                <a:cs typeface="Tahoma"/>
              </a:rPr>
              <a:t>Les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principaux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types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utilisés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en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algorithmique</a:t>
            </a:r>
            <a:r>
              <a:rPr sz="1200" spc="-6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sont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  <a:p>
            <a:pPr marL="870585" lvl="1" indent="-172085">
              <a:lnSpc>
                <a:spcPct val="100000"/>
              </a:lnSpc>
              <a:spcBef>
                <a:spcPts val="365"/>
              </a:spcBef>
              <a:buChar char="•"/>
              <a:tabLst>
                <a:tab pos="870585" algn="l"/>
              </a:tabLst>
            </a:pPr>
            <a:r>
              <a:rPr sz="1200" dirty="0">
                <a:latin typeface="Tahoma"/>
                <a:cs typeface="Tahoma"/>
              </a:rPr>
              <a:t>le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type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entier</a:t>
            </a:r>
            <a:endParaRPr sz="1200">
              <a:latin typeface="Tahoma"/>
              <a:cs typeface="Tahoma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Char char="•"/>
              <a:tabLst>
                <a:tab pos="870585" algn="l"/>
              </a:tabLst>
            </a:pPr>
            <a:r>
              <a:rPr sz="1200" dirty="0">
                <a:latin typeface="Tahoma"/>
                <a:cs typeface="Tahoma"/>
              </a:rPr>
              <a:t>le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type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réel</a:t>
            </a:r>
            <a:endParaRPr sz="1200">
              <a:latin typeface="Tahoma"/>
              <a:cs typeface="Tahoma"/>
            </a:endParaRPr>
          </a:p>
          <a:p>
            <a:pPr marL="870585" lvl="1" indent="-172085">
              <a:lnSpc>
                <a:spcPct val="100000"/>
              </a:lnSpc>
              <a:spcBef>
                <a:spcPts val="345"/>
              </a:spcBef>
              <a:buChar char="•"/>
              <a:tabLst>
                <a:tab pos="870585" algn="l"/>
              </a:tabLst>
            </a:pPr>
            <a:r>
              <a:rPr sz="1200" dirty="0">
                <a:latin typeface="Tahoma"/>
                <a:cs typeface="Tahoma"/>
              </a:rPr>
              <a:t>le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type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caractère</a:t>
            </a:r>
            <a:endParaRPr sz="1200">
              <a:latin typeface="Tahoma"/>
              <a:cs typeface="Tahoma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Char char="•"/>
              <a:tabLst>
                <a:tab pos="870585" algn="l"/>
              </a:tabLst>
            </a:pPr>
            <a:r>
              <a:rPr sz="1200" dirty="0">
                <a:latin typeface="Tahoma"/>
                <a:cs typeface="Tahoma"/>
              </a:rPr>
              <a:t>le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type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chaîne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caractères</a:t>
            </a:r>
            <a:endParaRPr sz="1200">
              <a:latin typeface="Tahoma"/>
              <a:cs typeface="Tahoma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Char char="•"/>
              <a:tabLst>
                <a:tab pos="870585" algn="l"/>
              </a:tabLst>
            </a:pPr>
            <a:r>
              <a:rPr sz="1200" dirty="0">
                <a:latin typeface="Tahoma"/>
                <a:cs typeface="Tahoma"/>
              </a:rPr>
              <a:t>le</a:t>
            </a:r>
            <a:r>
              <a:rPr sz="1200" spc="-6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type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logique</a:t>
            </a:r>
            <a:r>
              <a:rPr sz="1200" spc="-7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ou</a:t>
            </a:r>
            <a:r>
              <a:rPr sz="1200" spc="-6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booléen.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Type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entier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409"/>
              </a:spcBef>
              <a:buChar char="•"/>
              <a:tabLst>
                <a:tab pos="870585" algn="l"/>
              </a:tabLst>
            </a:pPr>
            <a:r>
              <a:rPr sz="1200" dirty="0">
                <a:latin typeface="Tahoma"/>
                <a:cs typeface="Tahoma"/>
              </a:rPr>
              <a:t>Une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variable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est </a:t>
            </a:r>
            <a:r>
              <a:rPr sz="1200" spc="-10" dirty="0">
                <a:latin typeface="Tahoma"/>
                <a:cs typeface="Tahoma"/>
              </a:rPr>
              <a:t>dite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entière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si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elle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prend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ses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valeurs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dans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50" dirty="0">
                <a:latin typeface="Tahoma"/>
                <a:cs typeface="Tahoma"/>
              </a:rPr>
              <a:t>Z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(ensemble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des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entiers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relatifs)</a:t>
            </a:r>
            <a:endParaRPr sz="1200">
              <a:latin typeface="Tahoma"/>
              <a:cs typeface="Tahoma"/>
            </a:endParaRPr>
          </a:p>
          <a:p>
            <a:pPr marL="870585" lvl="1" indent="-172085">
              <a:lnSpc>
                <a:spcPct val="100000"/>
              </a:lnSpc>
              <a:spcBef>
                <a:spcPts val="350"/>
              </a:spcBef>
              <a:buChar char="•"/>
              <a:tabLst>
                <a:tab pos="870585" algn="l"/>
              </a:tabLst>
            </a:pPr>
            <a:r>
              <a:rPr sz="1200" dirty="0">
                <a:latin typeface="Tahoma"/>
                <a:cs typeface="Tahoma"/>
              </a:rPr>
              <a:t>Elle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peut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supporter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les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opérations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suivantes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415"/>
              </a:spcBef>
            </a:pPr>
            <a:endParaRPr sz="1200">
              <a:latin typeface="Tahoma"/>
              <a:cs typeface="Tahoma"/>
            </a:endParaRPr>
          </a:p>
          <a:p>
            <a:pPr marL="6342380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latin typeface="Calibri"/>
                <a:cs typeface="Calibri"/>
              </a:rPr>
              <a:t>Exemples</a:t>
            </a:r>
            <a:endParaRPr sz="1200">
              <a:latin typeface="Calibri"/>
              <a:cs typeface="Calibri"/>
            </a:endParaRPr>
          </a:p>
          <a:p>
            <a:pPr marL="641223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13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div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5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 </a:t>
            </a:r>
            <a:r>
              <a:rPr sz="1200" spc="-5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  <a:p>
            <a:pPr marL="641223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13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5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60" dirty="0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6123" y="4885944"/>
            <a:ext cx="3829812" cy="153314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34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9897745" cy="2734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Type</a:t>
            </a:r>
            <a:r>
              <a:rPr sz="12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réel</a:t>
            </a:r>
            <a:r>
              <a:rPr sz="12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ou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décimal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existe plusieurs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réels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représentant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chacun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ensemble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particulier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valeurs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prises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(ensemble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nombres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réels).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existe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représentation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réels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905510" lvl="1" indent="-207010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05510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usuelle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point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symbole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décimal.</a:t>
            </a:r>
            <a:endParaRPr sz="1200">
              <a:latin typeface="Calibri"/>
              <a:cs typeface="Calibri"/>
            </a:endParaRPr>
          </a:p>
          <a:p>
            <a:pPr marL="1327785" lvl="2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1327785" algn="l"/>
              </a:tabLst>
            </a:pPr>
            <a:r>
              <a:rPr sz="1200" b="1" spc="-10" dirty="0">
                <a:latin typeface="Calibri"/>
                <a:cs typeface="Calibri"/>
              </a:rPr>
              <a:t>Exemples</a:t>
            </a:r>
            <a:endParaRPr sz="1200">
              <a:latin typeface="Calibri"/>
              <a:cs typeface="Calibri"/>
            </a:endParaRPr>
          </a:p>
          <a:p>
            <a:pPr marL="1190625">
              <a:lnSpc>
                <a:spcPct val="100000"/>
              </a:lnSpc>
              <a:spcBef>
                <a:spcPts val="350"/>
              </a:spcBef>
            </a:pPr>
            <a:r>
              <a:rPr sz="1200" dirty="0">
                <a:latin typeface="Calibri"/>
                <a:cs typeface="Calibri"/>
              </a:rPr>
              <a:t>-3.2467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12.7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+36.49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notation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scientifique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selon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format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aEb,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où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 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mantisse,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s’écrit</a:t>
            </a:r>
            <a:r>
              <a:rPr sz="1200" dirty="0">
                <a:latin typeface="Calibri"/>
                <a:cs typeface="Calibri"/>
              </a:rPr>
              <a:t> sous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usuelle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</a:t>
            </a:r>
            <a:r>
              <a:rPr sz="1200" spc="-20" dirty="0">
                <a:latin typeface="Calibri"/>
                <a:cs typeface="Calibri"/>
              </a:rPr>
              <a:t>l’exposant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représentant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entier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relatif.</a:t>
            </a:r>
            <a:endParaRPr sz="1200">
              <a:latin typeface="Calibri"/>
              <a:cs typeface="Calibri"/>
            </a:endParaRPr>
          </a:p>
          <a:p>
            <a:pPr marL="1327785" lvl="2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1327785" algn="l"/>
              </a:tabLst>
            </a:pPr>
            <a:r>
              <a:rPr sz="1200" b="1" spc="-10" dirty="0">
                <a:latin typeface="Calibri"/>
                <a:cs typeface="Calibri"/>
              </a:rPr>
              <a:t>Exemples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155700">
              <a:lnSpc>
                <a:spcPct val="100000"/>
              </a:lnSpc>
              <a:spcBef>
                <a:spcPts val="350"/>
              </a:spcBef>
            </a:pPr>
            <a:r>
              <a:rPr sz="1200" dirty="0">
                <a:latin typeface="Calibri"/>
                <a:cs typeface="Calibri"/>
              </a:rPr>
              <a:t>347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3.47E2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0.347E+3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3470E-</a:t>
            </a:r>
            <a:r>
              <a:rPr sz="1200" spc="-5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30"/>
              </a:spcBef>
            </a:pP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10" dirty="0">
                <a:latin typeface="Calibri"/>
                <a:cs typeface="Calibri"/>
              </a:rPr>
              <a:t> opérations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définies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réels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8594" rIns="0" bIns="0" rtlCol="0">
            <a:spAutoFit/>
          </a:bodyPr>
          <a:lstStyle/>
          <a:p>
            <a:pPr marL="7112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50" dirty="0"/>
              <a:t> </a:t>
            </a:r>
            <a:r>
              <a:rPr sz="2000" spc="-10" dirty="0"/>
              <a:t>STRUCTURE</a:t>
            </a:r>
            <a:r>
              <a:rPr sz="2000" spc="-25" dirty="0"/>
              <a:t> </a:t>
            </a:r>
            <a:r>
              <a:rPr sz="2000" dirty="0"/>
              <a:t>D’UN</a:t>
            </a:r>
            <a:r>
              <a:rPr sz="2000" spc="-40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7112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Objets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informatiques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(variable,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constante,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type)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9111" y="4447032"/>
            <a:ext cx="4443984" cy="165811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35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0146665" cy="144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Type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caractère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appartenir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domaine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chiffres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”0”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”9”,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lettres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(minuscules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majuscules)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spéciaux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(”*”,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”/”,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”{”,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”$”,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”#”,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”%” </a:t>
            </a:r>
            <a:r>
              <a:rPr sz="1200" spc="-25" dirty="0">
                <a:latin typeface="Calibri"/>
                <a:cs typeface="Calibri"/>
              </a:rPr>
              <a:t>…).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10" dirty="0">
                <a:latin typeface="Calibri"/>
                <a:cs typeface="Calibri"/>
              </a:rPr>
              <a:t> caractère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toujours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noté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guillemets.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espace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(blanc)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noté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”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”.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opérateurs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définis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5019294"/>
            <a:ext cx="4206240" cy="829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comparaison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 fait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selon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ASCII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05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  <a:p>
            <a:pPr marL="640080">
              <a:lnSpc>
                <a:spcPct val="100000"/>
              </a:lnSpc>
              <a:spcBef>
                <a:spcPts val="1000"/>
              </a:spcBef>
            </a:pPr>
            <a:r>
              <a:rPr sz="1200" dirty="0">
                <a:latin typeface="Calibri"/>
                <a:cs typeface="Calibri"/>
              </a:rPr>
              <a:t>”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”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 ”0”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”1”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 </a:t>
            </a:r>
            <a:r>
              <a:rPr sz="1200" spc="-70" dirty="0">
                <a:latin typeface="Calibri"/>
                <a:cs typeface="Calibri"/>
              </a:rPr>
              <a:t>”A”</a:t>
            </a:r>
            <a:r>
              <a:rPr sz="1200" dirty="0">
                <a:latin typeface="Calibri"/>
                <a:cs typeface="Calibri"/>
              </a:rPr>
              <a:t> &lt; ”B”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”a”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 ”b”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”{”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7039" y="3197351"/>
            <a:ext cx="3534156" cy="170383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8594" rIns="0" bIns="0" rtlCol="0">
            <a:spAutoFit/>
          </a:bodyPr>
          <a:lstStyle/>
          <a:p>
            <a:pPr marL="7112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50" dirty="0"/>
              <a:t> </a:t>
            </a:r>
            <a:r>
              <a:rPr sz="2000" spc="-10" dirty="0"/>
              <a:t>STRUCTURE</a:t>
            </a:r>
            <a:r>
              <a:rPr sz="2000" spc="-25" dirty="0"/>
              <a:t> </a:t>
            </a:r>
            <a:r>
              <a:rPr sz="2000" dirty="0"/>
              <a:t>D’UN</a:t>
            </a:r>
            <a:r>
              <a:rPr sz="2000" spc="-40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7112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Objets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informatiques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(variable,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constante,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type)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Type</a:t>
            </a:r>
            <a:r>
              <a:rPr spc="-45" dirty="0"/>
              <a:t> </a:t>
            </a:r>
            <a:r>
              <a:rPr dirty="0"/>
              <a:t>logique</a:t>
            </a:r>
            <a:r>
              <a:rPr spc="-25" dirty="0"/>
              <a:t> </a:t>
            </a:r>
            <a:r>
              <a:rPr dirty="0"/>
              <a:t>ou</a:t>
            </a:r>
            <a:r>
              <a:rPr spc="-35" dirty="0"/>
              <a:t> </a:t>
            </a:r>
            <a:r>
              <a:rPr spc="-10" dirty="0"/>
              <a:t>booléen</a:t>
            </a: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Une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variable</a:t>
            </a:r>
            <a:r>
              <a:rPr b="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logique</a:t>
            </a:r>
            <a:r>
              <a:rPr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ne</a:t>
            </a: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peut</a:t>
            </a:r>
            <a:r>
              <a:rPr b="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prendre</a:t>
            </a:r>
            <a:r>
              <a:rPr b="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que</a:t>
            </a:r>
            <a:r>
              <a:rPr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les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valeurs</a:t>
            </a:r>
            <a:r>
              <a:rPr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”Vrai”</a:t>
            </a:r>
            <a:r>
              <a:rPr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ou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”Faux”.</a:t>
            </a: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Elle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intervient</a:t>
            </a:r>
            <a:r>
              <a:rPr b="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dans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l’évaluation</a:t>
            </a:r>
            <a:r>
              <a:rPr b="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d’une</a:t>
            </a:r>
            <a:r>
              <a:rPr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condition.</a:t>
            </a:r>
          </a:p>
          <a:p>
            <a:pPr marL="184785" indent="-1720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184785" algn="l"/>
              </a:tabLst>
            </a:pP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Les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 principales</a:t>
            </a:r>
            <a:r>
              <a:rPr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opérations</a:t>
            </a:r>
            <a:r>
              <a:rPr b="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définies</a:t>
            </a:r>
            <a:r>
              <a:rPr b="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sur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les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variables</a:t>
            </a:r>
            <a:r>
              <a:rPr b="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type</a:t>
            </a:r>
            <a:r>
              <a:rPr b="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logique</a:t>
            </a:r>
            <a:r>
              <a:rPr b="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sont : la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négation</a:t>
            </a: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(NON),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l’intersection</a:t>
            </a: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(ET)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et l’union</a:t>
            </a:r>
            <a:r>
              <a:rPr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(OU).</a:t>
            </a: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b="0" spc="-25" dirty="0">
                <a:solidFill>
                  <a:srgbClr val="000000"/>
                </a:solidFill>
                <a:latin typeface="Calibri"/>
                <a:cs typeface="Calibri"/>
              </a:rPr>
              <a:t>L’application</a:t>
            </a:r>
            <a:r>
              <a:rPr b="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de ces</a:t>
            </a:r>
            <a:r>
              <a:rPr b="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opérateurs</a:t>
            </a: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se</a:t>
            </a:r>
            <a:r>
              <a:rPr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fait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conformément</a:t>
            </a: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à</a:t>
            </a:r>
            <a:r>
              <a:rPr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r>
              <a:rPr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table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de vérité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suivante</a:t>
            </a:r>
            <a:r>
              <a:rPr b="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50" dirty="0">
                <a:solidFill>
                  <a:srgbClr val="000000"/>
                </a:solidFill>
                <a:latin typeface="Calibri"/>
                <a:cs typeface="Calibri"/>
              </a:rPr>
              <a:t>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6020" y="3282696"/>
            <a:ext cx="6286500" cy="198881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8594" rIns="0" bIns="0" rtlCol="0">
            <a:spAutoFit/>
          </a:bodyPr>
          <a:lstStyle/>
          <a:p>
            <a:pPr marL="7112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50" dirty="0"/>
              <a:t> </a:t>
            </a:r>
            <a:r>
              <a:rPr sz="2000" spc="-10" dirty="0"/>
              <a:t>STRUCTURE</a:t>
            </a:r>
            <a:r>
              <a:rPr sz="2000" spc="-25" dirty="0"/>
              <a:t> </a:t>
            </a:r>
            <a:r>
              <a:rPr sz="2000" dirty="0"/>
              <a:t>D’UN</a:t>
            </a:r>
            <a:r>
              <a:rPr sz="2000" spc="-40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7112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Objets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informatiques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(variable,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constante,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type)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37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8435340" cy="2377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Expressions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Ce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combinaisons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constantes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l’aide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d’opérateurs.</a:t>
            </a:r>
            <a:endParaRPr sz="1200">
              <a:latin typeface="Calibri"/>
              <a:cs typeface="Calibri"/>
            </a:endParaRPr>
          </a:p>
          <a:p>
            <a:pPr marL="219710" indent="-20701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19710" algn="l"/>
              </a:tabLst>
            </a:pPr>
            <a:r>
              <a:rPr sz="1200" dirty="0">
                <a:latin typeface="Calibri"/>
                <a:cs typeface="Calibri"/>
              </a:rPr>
              <a:t>Elles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expriment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calcul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(expressions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arithmétiques)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relation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(expressions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logiques).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15"/>
              </a:spcBef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Les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expressions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arithmétiques: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Exemple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*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53.4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/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(2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+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pi)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05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35" dirty="0">
                <a:latin typeface="Calibri"/>
                <a:cs typeface="Calibri"/>
              </a:rPr>
              <a:t>L’ordre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selon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lequel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déroule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chaque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opération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calcul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important.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Afin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d’éviter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ambiguïtés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10" dirty="0">
                <a:latin typeface="Calibri"/>
                <a:cs typeface="Calibri"/>
              </a:rPr>
              <a:t> l’écriture,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 se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sert 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parenthèses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des </a:t>
            </a:r>
            <a:r>
              <a:rPr sz="1200" spc="-10" dirty="0">
                <a:latin typeface="Calibri"/>
                <a:cs typeface="Calibri"/>
              </a:rPr>
              <a:t>relations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priorité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opérateurs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arithmétiques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5949188"/>
            <a:ext cx="6598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 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conflit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opérateurs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même priorité,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commence</a:t>
            </a:r>
            <a:r>
              <a:rPr sz="1200" dirty="0">
                <a:latin typeface="Calibri"/>
                <a:cs typeface="Calibri"/>
              </a:rPr>
              <a:t> par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celui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situé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gauche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14700" y="4072128"/>
            <a:ext cx="4352544" cy="181813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8594" rIns="0" bIns="0" rtlCol="0">
            <a:spAutoFit/>
          </a:bodyPr>
          <a:lstStyle/>
          <a:p>
            <a:pPr marL="7112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50" dirty="0"/>
              <a:t> </a:t>
            </a:r>
            <a:r>
              <a:rPr sz="2000" spc="-10" dirty="0"/>
              <a:t>STRUCTURE</a:t>
            </a:r>
            <a:r>
              <a:rPr sz="2000" spc="-25" dirty="0"/>
              <a:t> </a:t>
            </a:r>
            <a:r>
              <a:rPr sz="2000" dirty="0"/>
              <a:t>D’UN</a:t>
            </a:r>
            <a:r>
              <a:rPr sz="2000" spc="-40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7112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Objets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informatiques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(variable,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constante,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type)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38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0500995" cy="1321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Expressions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200" b="1" dirty="0">
                <a:latin typeface="Calibri"/>
                <a:cs typeface="Calibri"/>
              </a:rPr>
              <a:t>Les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expressions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logiques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Ce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combinaisons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constantes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l’aide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d’opérateurs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relationnels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(=,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&lt;=,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&gt;, &gt;=,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#)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et/ou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combinaisons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des </a:t>
            </a:r>
            <a:r>
              <a:rPr sz="1200" spc="-10" dirty="0">
                <a:latin typeface="Calibri"/>
                <a:cs typeface="Calibri"/>
              </a:rPr>
              <a:t>constantes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logiques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l’aide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d’opérateurs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logiques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(NON 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ET,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OU,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etc).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On utilise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parenthèses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</a:t>
            </a:r>
            <a:r>
              <a:rPr sz="1200" spc="-20" dirty="0">
                <a:latin typeface="Calibri"/>
                <a:cs typeface="Calibri"/>
              </a:rPr>
              <a:t>l’ordre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priorité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différents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opérateurs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résoudre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problèmes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conflits.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5269229"/>
            <a:ext cx="3227705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spc="-10" dirty="0"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  <a:p>
            <a:pPr marL="431800">
              <a:lnSpc>
                <a:spcPct val="100000"/>
              </a:lnSpc>
              <a:spcBef>
                <a:spcPts val="994"/>
              </a:spcBef>
            </a:pPr>
            <a:r>
              <a:rPr sz="1200" dirty="0">
                <a:latin typeface="Calibri"/>
                <a:cs typeface="Calibri"/>
              </a:rPr>
              <a:t>5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+ 2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* 6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–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4 +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(8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+ 2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^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3)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/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(2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–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4 + 5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* 2)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15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89860" y="3083051"/>
            <a:ext cx="5544312" cy="193243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8594" rIns="0" bIns="0" rtlCol="0">
            <a:spAutoFit/>
          </a:bodyPr>
          <a:lstStyle/>
          <a:p>
            <a:pPr marL="7112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50" dirty="0"/>
              <a:t> </a:t>
            </a:r>
            <a:r>
              <a:rPr sz="2000" spc="-10" dirty="0"/>
              <a:t>STRUCTURE</a:t>
            </a:r>
            <a:r>
              <a:rPr sz="2000" spc="-25" dirty="0"/>
              <a:t> </a:t>
            </a:r>
            <a:r>
              <a:rPr sz="2000" dirty="0"/>
              <a:t>D’UN</a:t>
            </a:r>
            <a:r>
              <a:rPr sz="2000" spc="-40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7112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Objets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informatiques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(variable,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constante,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type)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39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5876290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Déclaration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d’une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variable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25" dirty="0">
                <a:latin typeface="Calibri"/>
                <a:cs typeface="Calibri"/>
              </a:rPr>
              <a:t>Toute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avoir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fait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l’objet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déclaration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préalable.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pseudo-</a:t>
            </a:r>
            <a:r>
              <a:rPr sz="1200" dirty="0">
                <a:latin typeface="Calibri"/>
                <a:cs typeface="Calibri"/>
              </a:rPr>
              <a:t>code,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déclaration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effectuée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forme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2849702"/>
            <a:ext cx="73596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Exemple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64179" y="2578607"/>
            <a:ext cx="3086100" cy="30797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394970">
              <a:lnSpc>
                <a:spcPct val="100000"/>
              </a:lnSpc>
              <a:spcBef>
                <a:spcPts val="270"/>
              </a:spcBef>
            </a:pPr>
            <a:r>
              <a:rPr sz="1400" b="1" spc="-20" dirty="0">
                <a:latin typeface="Calibri"/>
                <a:cs typeface="Calibri"/>
              </a:rPr>
              <a:t>Var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liste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d'identificateurs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: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type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85366" y="2942082"/>
            <a:ext cx="2514600" cy="836930"/>
          </a:xfrm>
          <a:custGeom>
            <a:avLst/>
            <a:gdLst/>
            <a:ahLst/>
            <a:cxnLst/>
            <a:rect l="l" t="t" r="r" b="b"/>
            <a:pathLst>
              <a:path w="2514600" h="836929">
                <a:moveTo>
                  <a:pt x="0" y="139445"/>
                </a:moveTo>
                <a:lnTo>
                  <a:pt x="7114" y="95390"/>
                </a:lnTo>
                <a:lnTo>
                  <a:pt x="26919" y="57113"/>
                </a:lnTo>
                <a:lnTo>
                  <a:pt x="57113" y="26919"/>
                </a:lnTo>
                <a:lnTo>
                  <a:pt x="95390" y="7114"/>
                </a:lnTo>
                <a:lnTo>
                  <a:pt x="139445" y="0"/>
                </a:lnTo>
                <a:lnTo>
                  <a:pt x="2375154" y="0"/>
                </a:lnTo>
                <a:lnTo>
                  <a:pt x="2419209" y="7114"/>
                </a:lnTo>
                <a:lnTo>
                  <a:pt x="2457486" y="26919"/>
                </a:lnTo>
                <a:lnTo>
                  <a:pt x="2487680" y="57113"/>
                </a:lnTo>
                <a:lnTo>
                  <a:pt x="2507485" y="95390"/>
                </a:lnTo>
                <a:lnTo>
                  <a:pt x="2514599" y="139445"/>
                </a:lnTo>
                <a:lnTo>
                  <a:pt x="2514599" y="697229"/>
                </a:lnTo>
                <a:lnTo>
                  <a:pt x="2507485" y="741285"/>
                </a:lnTo>
                <a:lnTo>
                  <a:pt x="2487680" y="779562"/>
                </a:lnTo>
                <a:lnTo>
                  <a:pt x="2457486" y="809756"/>
                </a:lnTo>
                <a:lnTo>
                  <a:pt x="2419209" y="829561"/>
                </a:lnTo>
                <a:lnTo>
                  <a:pt x="2375154" y="836675"/>
                </a:lnTo>
                <a:lnTo>
                  <a:pt x="139445" y="836675"/>
                </a:lnTo>
                <a:lnTo>
                  <a:pt x="95390" y="829561"/>
                </a:lnTo>
                <a:lnTo>
                  <a:pt x="57113" y="809756"/>
                </a:lnTo>
                <a:lnTo>
                  <a:pt x="26919" y="779562"/>
                </a:lnTo>
                <a:lnTo>
                  <a:pt x="7114" y="741285"/>
                </a:lnTo>
                <a:lnTo>
                  <a:pt x="0" y="697229"/>
                </a:lnTo>
                <a:lnTo>
                  <a:pt x="0" y="139445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39544" y="2973070"/>
            <a:ext cx="229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Calibri"/>
                <a:cs typeface="Calibri"/>
              </a:rPr>
              <a:t>Var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40</a:t>
            </a:fld>
            <a:endParaRPr spc="-25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36803" y="3155950"/>
            <a:ext cx="5252085" cy="1762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9080" marR="2293620" indent="3492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i,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j, k : Entier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 </a:t>
            </a:r>
            <a:r>
              <a:rPr sz="1200" spc="-20" dirty="0">
                <a:latin typeface="Calibri"/>
                <a:cs typeface="Calibri"/>
              </a:rPr>
              <a:t>Réel </a:t>
            </a:r>
            <a:r>
              <a:rPr sz="1200" dirty="0">
                <a:latin typeface="Calibri"/>
                <a:cs typeface="Calibri"/>
              </a:rPr>
              <a:t>OK: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Booléen</a:t>
            </a:r>
            <a:endParaRPr sz="1200">
              <a:latin typeface="Calibri"/>
              <a:cs typeface="Calibri"/>
            </a:endParaRPr>
          </a:p>
          <a:p>
            <a:pPr marL="149415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C1,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C2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Déclaration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d’une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constante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pseudo-</a:t>
            </a:r>
            <a:r>
              <a:rPr sz="1200" spc="-10" dirty="0">
                <a:latin typeface="Calibri"/>
                <a:cs typeface="Calibri"/>
              </a:rPr>
              <a:t>code,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déclaration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constante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effectuée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forme </a:t>
            </a:r>
            <a:r>
              <a:rPr sz="1200" spc="-10" dirty="0">
                <a:latin typeface="Calibri"/>
                <a:cs typeface="Calibri"/>
              </a:rPr>
              <a:t>suivante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Par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convention,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constantes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majuscules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10" dirty="0">
                <a:latin typeface="Calibri"/>
                <a:cs typeface="Calibri"/>
              </a:rPr>
              <a:t> constante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toujours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recevoir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dès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 </a:t>
            </a:r>
            <a:r>
              <a:rPr sz="1200" spc="-10" dirty="0">
                <a:latin typeface="Calibri"/>
                <a:cs typeface="Calibri"/>
              </a:rPr>
              <a:t>déclaration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55392" y="5077967"/>
            <a:ext cx="3086100" cy="30797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312420">
              <a:lnSpc>
                <a:spcPct val="100000"/>
              </a:lnSpc>
              <a:spcBef>
                <a:spcPts val="280"/>
              </a:spcBef>
            </a:pPr>
            <a:r>
              <a:rPr sz="1400" b="1" dirty="0">
                <a:latin typeface="Calibri"/>
                <a:cs typeface="Calibri"/>
              </a:rPr>
              <a:t>Const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identificateur=valeur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: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type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6803" y="5644083"/>
            <a:ext cx="61074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  <a:tab pos="914400" algn="l"/>
              </a:tabLst>
            </a:pPr>
            <a:r>
              <a:rPr sz="1800" b="1" spc="-15" baseline="2314" dirty="0">
                <a:latin typeface="Calibri"/>
                <a:cs typeface="Calibri"/>
              </a:rPr>
              <a:t>Exemple</a:t>
            </a:r>
            <a:r>
              <a:rPr sz="1800" b="1" baseline="2314" dirty="0">
                <a:latin typeface="Calibri"/>
                <a:cs typeface="Calibri"/>
              </a:rPr>
              <a:t>	</a:t>
            </a:r>
            <a:r>
              <a:rPr sz="1200" dirty="0">
                <a:latin typeface="Calibri"/>
                <a:cs typeface="Calibri"/>
              </a:rPr>
              <a:t>Const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PI=3.14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20" dirty="0">
                <a:latin typeface="Calibri"/>
                <a:cs typeface="Calibri"/>
              </a:rPr>
              <a:t> réel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calculer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surface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cercles,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constante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mais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rayon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variable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8594" rIns="0" bIns="0" rtlCol="0">
            <a:spAutoFit/>
          </a:bodyPr>
          <a:lstStyle/>
          <a:p>
            <a:pPr marL="7112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50" dirty="0"/>
              <a:t> </a:t>
            </a:r>
            <a:r>
              <a:rPr sz="2000" spc="-10" dirty="0"/>
              <a:t>STRUCTURE</a:t>
            </a:r>
            <a:r>
              <a:rPr sz="2000" spc="-25" dirty="0"/>
              <a:t> </a:t>
            </a:r>
            <a:r>
              <a:rPr sz="2000" dirty="0"/>
              <a:t>D’UN</a:t>
            </a:r>
            <a:r>
              <a:rPr sz="2000" spc="-40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7112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Objets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informatiques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(variable,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constante,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type)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7336" y="1090422"/>
            <a:ext cx="442023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33477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 </a:t>
            </a:r>
            <a:r>
              <a:rPr sz="2800" spc="-10" dirty="0">
                <a:latin typeface="Calibri"/>
                <a:cs typeface="Calibri"/>
              </a:rPr>
              <a:t>RECONNAITRE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STRUCTURE</a:t>
            </a:r>
            <a:endParaRPr sz="2800">
              <a:latin typeface="Calibri"/>
              <a:cs typeface="Calibri"/>
            </a:endParaRPr>
          </a:p>
          <a:p>
            <a:pPr marL="774700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D’UN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ALGORITHME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2718307"/>
            <a:ext cx="3485515" cy="1981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8440" indent="-213995">
              <a:lnSpc>
                <a:spcPct val="100000"/>
              </a:lnSpc>
              <a:spcBef>
                <a:spcPts val="105"/>
              </a:spcBef>
              <a:buSzPct val="92500"/>
              <a:buAutoNum type="arabicPlain"/>
              <a:tabLst>
                <a:tab pos="218440" algn="l"/>
              </a:tabLst>
            </a:pP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Définition</a:t>
            </a:r>
            <a:r>
              <a:rPr sz="2000" spc="-8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d’un</a:t>
            </a:r>
            <a:r>
              <a:rPr sz="2000" spc="-7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algorithme</a:t>
            </a:r>
            <a:endParaRPr sz="2000">
              <a:latin typeface="Calibri"/>
              <a:cs typeface="Calibri"/>
            </a:endParaRPr>
          </a:p>
          <a:p>
            <a:pPr marL="274955" indent="-262255">
              <a:lnSpc>
                <a:spcPct val="100000"/>
              </a:lnSpc>
              <a:spcBef>
                <a:spcPts val="2300"/>
              </a:spcBef>
              <a:buAutoNum type="arabicPlain"/>
              <a:tabLst>
                <a:tab pos="274955" algn="l"/>
              </a:tabLst>
            </a:pP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Objets</a:t>
            </a:r>
            <a:r>
              <a:rPr sz="2000" spc="-6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informatiques</a:t>
            </a:r>
            <a:r>
              <a:rPr sz="20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(variable,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constante,</a:t>
            </a:r>
            <a:r>
              <a:rPr sz="2000" spc="-7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type)</a:t>
            </a:r>
            <a:endParaRPr sz="2000">
              <a:latin typeface="Calibri"/>
              <a:cs typeface="Calibri"/>
            </a:endParaRPr>
          </a:p>
          <a:p>
            <a:pPr marL="218440" indent="-213995">
              <a:lnSpc>
                <a:spcPct val="100000"/>
              </a:lnSpc>
              <a:spcBef>
                <a:spcPts val="2295"/>
              </a:spcBef>
              <a:buSzPct val="92500"/>
              <a:buAutoNum type="arabicPlain" startAt="3"/>
              <a:tabLst>
                <a:tab pos="218440" algn="l"/>
              </a:tabLst>
            </a:pP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Structure</a:t>
            </a:r>
            <a:r>
              <a:rPr sz="2000" b="1" spc="-65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d’un</a:t>
            </a:r>
            <a:r>
              <a:rPr sz="2000" b="1" spc="-55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7800"/>
                </a:solidFill>
                <a:latin typeface="Calibri"/>
                <a:cs typeface="Calibri"/>
              </a:rPr>
              <a:t>algorithme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6592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Structure</a:t>
            </a:r>
            <a:r>
              <a:rPr sz="1200" b="1" spc="-7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d’un</a:t>
            </a:r>
            <a:r>
              <a:rPr sz="12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algorithme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7692" rIns="0" bIns="0" rtlCol="0">
            <a:spAutoFit/>
          </a:bodyPr>
          <a:lstStyle/>
          <a:p>
            <a:pPr marL="75565">
              <a:lnSpc>
                <a:spcPct val="10000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50" dirty="0"/>
              <a:t> </a:t>
            </a:r>
            <a:r>
              <a:rPr sz="2000" spc="-10" dirty="0"/>
              <a:t>STRUCTURE</a:t>
            </a:r>
            <a:r>
              <a:rPr sz="2000" spc="-30" dirty="0"/>
              <a:t> </a:t>
            </a:r>
            <a:r>
              <a:rPr sz="2000" dirty="0"/>
              <a:t>D’UN</a:t>
            </a:r>
            <a:r>
              <a:rPr sz="2000" spc="-105" dirty="0"/>
              <a:t> </a:t>
            </a:r>
            <a:r>
              <a:rPr sz="2000" spc="-10" dirty="0"/>
              <a:t>ALGORITHME</a:t>
            </a:r>
            <a:endParaRPr sz="2000"/>
          </a:p>
        </p:txBody>
      </p:sp>
      <p:sp>
        <p:nvSpPr>
          <p:cNvPr id="4" name="object 4"/>
          <p:cNvSpPr txBox="1"/>
          <p:nvPr/>
        </p:nvSpPr>
        <p:spPr>
          <a:xfrm>
            <a:off x="720648" y="1958086"/>
            <a:ext cx="16910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Calibri"/>
                <a:cs typeface="Calibri"/>
              </a:rPr>
              <a:t>&lt;NOM_ALGORITHME&gt;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0272" y="2353182"/>
            <a:ext cx="44513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Calibri"/>
                <a:cs typeface="Calibri"/>
              </a:rPr>
              <a:t>Const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8016" y="2708275"/>
            <a:ext cx="14001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Const1=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val1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type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8016" y="3051175"/>
            <a:ext cx="13608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"/>
                <a:cs typeface="Calibri"/>
              </a:rPr>
              <a:t>Const2=val2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type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0272" y="3394075"/>
            <a:ext cx="3962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Calibri"/>
                <a:cs typeface="Calibri"/>
              </a:rPr>
              <a:t>………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0272" y="3737228"/>
            <a:ext cx="2730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Calibri"/>
                <a:cs typeface="Calibri"/>
              </a:rPr>
              <a:t>Var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8768" y="4080128"/>
            <a:ext cx="6464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v1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type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8392" y="4423028"/>
            <a:ext cx="6464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v2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type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0272" y="4765928"/>
            <a:ext cx="3962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Calibri"/>
                <a:cs typeface="Calibri"/>
              </a:rPr>
              <a:t>………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0272" y="5109209"/>
            <a:ext cx="4813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Calibri"/>
                <a:cs typeface="Calibri"/>
              </a:rPr>
              <a:t>Début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8768" y="5452059"/>
            <a:ext cx="9423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Instruction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8768" y="5723940"/>
            <a:ext cx="942340" cy="59563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400" spc="-10" dirty="0">
                <a:latin typeface="Calibri"/>
                <a:cs typeface="Calibri"/>
              </a:rPr>
              <a:t>Instruction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400" spc="-20" dirty="0">
                <a:latin typeface="Calibri"/>
                <a:cs typeface="Calibri"/>
              </a:rPr>
              <a:t>…..;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679448" y="1941576"/>
            <a:ext cx="3987165" cy="4251960"/>
            <a:chOff x="1679448" y="1941576"/>
            <a:chExt cx="3987165" cy="4251960"/>
          </a:xfrm>
        </p:grpSpPr>
        <p:sp>
          <p:nvSpPr>
            <p:cNvPr id="17" name="object 17"/>
            <p:cNvSpPr/>
            <p:nvPr/>
          </p:nvSpPr>
          <p:spPr>
            <a:xfrm>
              <a:off x="1682496" y="2470404"/>
              <a:ext cx="1767839" cy="3720465"/>
            </a:xfrm>
            <a:custGeom>
              <a:avLst/>
              <a:gdLst/>
              <a:ahLst/>
              <a:cxnLst/>
              <a:rect l="l" t="t" r="r" b="b"/>
              <a:pathLst>
                <a:path w="1767839" h="3720465">
                  <a:moveTo>
                    <a:pt x="830580" y="0"/>
                  </a:moveTo>
                  <a:lnTo>
                    <a:pt x="906596" y="1021"/>
                  </a:lnTo>
                  <a:lnTo>
                    <a:pt x="978706" y="3977"/>
                  </a:lnTo>
                  <a:lnTo>
                    <a:pt x="1045946" y="8709"/>
                  </a:lnTo>
                  <a:lnTo>
                    <a:pt x="1107350" y="15057"/>
                  </a:lnTo>
                  <a:lnTo>
                    <a:pt x="1161954" y="22859"/>
                  </a:lnTo>
                  <a:lnTo>
                    <a:pt x="1208794" y="31958"/>
                  </a:lnTo>
                  <a:lnTo>
                    <a:pt x="1246904" y="42191"/>
                  </a:lnTo>
                  <a:lnTo>
                    <a:pt x="1293076" y="65425"/>
                  </a:lnTo>
                  <a:lnTo>
                    <a:pt x="1299210" y="78105"/>
                  </a:lnTo>
                  <a:lnTo>
                    <a:pt x="1299210" y="469773"/>
                  </a:lnTo>
                  <a:lnTo>
                    <a:pt x="1305343" y="482452"/>
                  </a:lnTo>
                  <a:lnTo>
                    <a:pt x="1351515" y="505686"/>
                  </a:lnTo>
                  <a:lnTo>
                    <a:pt x="1389625" y="515919"/>
                  </a:lnTo>
                  <a:lnTo>
                    <a:pt x="1436465" y="525018"/>
                  </a:lnTo>
                  <a:lnTo>
                    <a:pt x="1491069" y="532820"/>
                  </a:lnTo>
                  <a:lnTo>
                    <a:pt x="1552473" y="539168"/>
                  </a:lnTo>
                  <a:lnTo>
                    <a:pt x="1619713" y="543900"/>
                  </a:lnTo>
                  <a:lnTo>
                    <a:pt x="1691823" y="546856"/>
                  </a:lnTo>
                  <a:lnTo>
                    <a:pt x="1767840" y="547878"/>
                  </a:lnTo>
                  <a:lnTo>
                    <a:pt x="1691823" y="548899"/>
                  </a:lnTo>
                  <a:lnTo>
                    <a:pt x="1619713" y="551855"/>
                  </a:lnTo>
                  <a:lnTo>
                    <a:pt x="1552473" y="556587"/>
                  </a:lnTo>
                  <a:lnTo>
                    <a:pt x="1491069" y="562935"/>
                  </a:lnTo>
                  <a:lnTo>
                    <a:pt x="1436465" y="570738"/>
                  </a:lnTo>
                  <a:lnTo>
                    <a:pt x="1389625" y="579836"/>
                  </a:lnTo>
                  <a:lnTo>
                    <a:pt x="1351515" y="590069"/>
                  </a:lnTo>
                  <a:lnTo>
                    <a:pt x="1305343" y="613303"/>
                  </a:lnTo>
                  <a:lnTo>
                    <a:pt x="1299210" y="625983"/>
                  </a:lnTo>
                  <a:lnTo>
                    <a:pt x="1299210" y="1017651"/>
                  </a:lnTo>
                  <a:lnTo>
                    <a:pt x="1293076" y="1030330"/>
                  </a:lnTo>
                  <a:lnTo>
                    <a:pt x="1246904" y="1053564"/>
                  </a:lnTo>
                  <a:lnTo>
                    <a:pt x="1208794" y="1063797"/>
                  </a:lnTo>
                  <a:lnTo>
                    <a:pt x="1161954" y="1072896"/>
                  </a:lnTo>
                  <a:lnTo>
                    <a:pt x="1107350" y="1080698"/>
                  </a:lnTo>
                  <a:lnTo>
                    <a:pt x="1045946" y="1087046"/>
                  </a:lnTo>
                  <a:lnTo>
                    <a:pt x="978706" y="1091778"/>
                  </a:lnTo>
                  <a:lnTo>
                    <a:pt x="906596" y="1094734"/>
                  </a:lnTo>
                  <a:lnTo>
                    <a:pt x="830580" y="1095756"/>
                  </a:lnTo>
                </a:path>
                <a:path w="1767839" h="3720465">
                  <a:moveTo>
                    <a:pt x="0" y="1249680"/>
                  </a:moveTo>
                  <a:lnTo>
                    <a:pt x="76016" y="1250701"/>
                  </a:lnTo>
                  <a:lnTo>
                    <a:pt x="148126" y="1253657"/>
                  </a:lnTo>
                  <a:lnTo>
                    <a:pt x="215366" y="1258389"/>
                  </a:lnTo>
                  <a:lnTo>
                    <a:pt x="276770" y="1264737"/>
                  </a:lnTo>
                  <a:lnTo>
                    <a:pt x="331374" y="1272539"/>
                  </a:lnTo>
                  <a:lnTo>
                    <a:pt x="378214" y="1281638"/>
                  </a:lnTo>
                  <a:lnTo>
                    <a:pt x="416324" y="1291871"/>
                  </a:lnTo>
                  <a:lnTo>
                    <a:pt x="462496" y="1315105"/>
                  </a:lnTo>
                  <a:lnTo>
                    <a:pt x="468630" y="1327785"/>
                  </a:lnTo>
                  <a:lnTo>
                    <a:pt x="468630" y="1747647"/>
                  </a:lnTo>
                  <a:lnTo>
                    <a:pt x="474763" y="1760326"/>
                  </a:lnTo>
                  <a:lnTo>
                    <a:pt x="520935" y="1783560"/>
                  </a:lnTo>
                  <a:lnTo>
                    <a:pt x="559045" y="1793793"/>
                  </a:lnTo>
                  <a:lnTo>
                    <a:pt x="605885" y="1802892"/>
                  </a:lnTo>
                  <a:lnTo>
                    <a:pt x="660489" y="1810694"/>
                  </a:lnTo>
                  <a:lnTo>
                    <a:pt x="721893" y="1817042"/>
                  </a:lnTo>
                  <a:lnTo>
                    <a:pt x="789133" y="1821774"/>
                  </a:lnTo>
                  <a:lnTo>
                    <a:pt x="861243" y="1824730"/>
                  </a:lnTo>
                  <a:lnTo>
                    <a:pt x="937260" y="1825752"/>
                  </a:lnTo>
                  <a:lnTo>
                    <a:pt x="861243" y="1826773"/>
                  </a:lnTo>
                  <a:lnTo>
                    <a:pt x="789133" y="1829729"/>
                  </a:lnTo>
                  <a:lnTo>
                    <a:pt x="721893" y="1834461"/>
                  </a:lnTo>
                  <a:lnTo>
                    <a:pt x="660489" y="1840809"/>
                  </a:lnTo>
                  <a:lnTo>
                    <a:pt x="605885" y="1848612"/>
                  </a:lnTo>
                  <a:lnTo>
                    <a:pt x="559045" y="1857710"/>
                  </a:lnTo>
                  <a:lnTo>
                    <a:pt x="520935" y="1867943"/>
                  </a:lnTo>
                  <a:lnTo>
                    <a:pt x="474763" y="1891177"/>
                  </a:lnTo>
                  <a:lnTo>
                    <a:pt x="468630" y="1903857"/>
                  </a:lnTo>
                  <a:lnTo>
                    <a:pt x="468630" y="2323719"/>
                  </a:lnTo>
                  <a:lnTo>
                    <a:pt x="462496" y="2336398"/>
                  </a:lnTo>
                  <a:lnTo>
                    <a:pt x="416324" y="2359632"/>
                  </a:lnTo>
                  <a:lnTo>
                    <a:pt x="378214" y="2369865"/>
                  </a:lnTo>
                  <a:lnTo>
                    <a:pt x="331374" y="2378964"/>
                  </a:lnTo>
                  <a:lnTo>
                    <a:pt x="276770" y="2386766"/>
                  </a:lnTo>
                  <a:lnTo>
                    <a:pt x="215366" y="2393114"/>
                  </a:lnTo>
                  <a:lnTo>
                    <a:pt x="148126" y="2397846"/>
                  </a:lnTo>
                  <a:lnTo>
                    <a:pt x="76016" y="2400802"/>
                  </a:lnTo>
                  <a:lnTo>
                    <a:pt x="0" y="2401824"/>
                  </a:lnTo>
                </a:path>
                <a:path w="1767839" h="3720465">
                  <a:moveTo>
                    <a:pt x="289560" y="2721864"/>
                  </a:moveTo>
                  <a:lnTo>
                    <a:pt x="365462" y="2722884"/>
                  </a:lnTo>
                  <a:lnTo>
                    <a:pt x="437461" y="2725840"/>
                  </a:lnTo>
                  <a:lnTo>
                    <a:pt x="504593" y="2730570"/>
                  </a:lnTo>
                  <a:lnTo>
                    <a:pt x="565897" y="2736912"/>
                  </a:lnTo>
                  <a:lnTo>
                    <a:pt x="620410" y="2744708"/>
                  </a:lnTo>
                  <a:lnTo>
                    <a:pt x="667170" y="2753794"/>
                  </a:lnTo>
                  <a:lnTo>
                    <a:pt x="705214" y="2764012"/>
                  </a:lnTo>
                  <a:lnTo>
                    <a:pt x="751305" y="2787196"/>
                  </a:lnTo>
                  <a:lnTo>
                    <a:pt x="757428" y="2799842"/>
                  </a:lnTo>
                  <a:lnTo>
                    <a:pt x="757428" y="3142996"/>
                  </a:lnTo>
                  <a:lnTo>
                    <a:pt x="763550" y="3155644"/>
                  </a:lnTo>
                  <a:lnTo>
                    <a:pt x="809641" y="3178831"/>
                  </a:lnTo>
                  <a:lnTo>
                    <a:pt x="847685" y="3189048"/>
                  </a:lnTo>
                  <a:lnTo>
                    <a:pt x="894445" y="3198134"/>
                  </a:lnTo>
                  <a:lnTo>
                    <a:pt x="948958" y="3205928"/>
                  </a:lnTo>
                  <a:lnTo>
                    <a:pt x="1010262" y="3212270"/>
                  </a:lnTo>
                  <a:lnTo>
                    <a:pt x="1077394" y="3216998"/>
                  </a:lnTo>
                  <a:lnTo>
                    <a:pt x="1149393" y="3219953"/>
                  </a:lnTo>
                  <a:lnTo>
                    <a:pt x="1225296" y="3220974"/>
                  </a:lnTo>
                  <a:lnTo>
                    <a:pt x="1149393" y="3221994"/>
                  </a:lnTo>
                  <a:lnTo>
                    <a:pt x="1077394" y="3224949"/>
                  </a:lnTo>
                  <a:lnTo>
                    <a:pt x="1010262" y="3229677"/>
                  </a:lnTo>
                  <a:lnTo>
                    <a:pt x="948958" y="3236019"/>
                  </a:lnTo>
                  <a:lnTo>
                    <a:pt x="894445" y="3243813"/>
                  </a:lnTo>
                  <a:lnTo>
                    <a:pt x="847685" y="3252899"/>
                  </a:lnTo>
                  <a:lnTo>
                    <a:pt x="809641" y="3263116"/>
                  </a:lnTo>
                  <a:lnTo>
                    <a:pt x="763550" y="3286303"/>
                  </a:lnTo>
                  <a:lnTo>
                    <a:pt x="757428" y="3298952"/>
                  </a:lnTo>
                  <a:lnTo>
                    <a:pt x="757428" y="3642106"/>
                  </a:lnTo>
                  <a:lnTo>
                    <a:pt x="751305" y="3654754"/>
                  </a:lnTo>
                  <a:lnTo>
                    <a:pt x="705214" y="3677941"/>
                  </a:lnTo>
                  <a:lnTo>
                    <a:pt x="667170" y="3688158"/>
                  </a:lnTo>
                  <a:lnTo>
                    <a:pt x="620410" y="3697244"/>
                  </a:lnTo>
                  <a:lnTo>
                    <a:pt x="565897" y="3705038"/>
                  </a:lnTo>
                  <a:lnTo>
                    <a:pt x="504593" y="3711380"/>
                  </a:lnTo>
                  <a:lnTo>
                    <a:pt x="437461" y="3716108"/>
                  </a:lnTo>
                  <a:lnTo>
                    <a:pt x="365462" y="3719063"/>
                  </a:lnTo>
                  <a:lnTo>
                    <a:pt x="289560" y="3720084"/>
                  </a:lnTo>
                </a:path>
              </a:pathLst>
            </a:custGeom>
            <a:ln w="6096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63183" y="1941576"/>
              <a:ext cx="0" cy="4115435"/>
            </a:xfrm>
            <a:custGeom>
              <a:avLst/>
              <a:gdLst/>
              <a:ahLst/>
              <a:cxnLst/>
              <a:rect l="l" t="t" r="r" b="b"/>
              <a:pathLst>
                <a:path h="4115435">
                  <a:moveTo>
                    <a:pt x="0" y="0"/>
                  </a:moveTo>
                  <a:lnTo>
                    <a:pt x="0" y="411518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742438" y="4163059"/>
            <a:ext cx="13328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C00000"/>
                </a:solidFill>
                <a:latin typeface="Calibri"/>
                <a:cs typeface="Calibri"/>
              </a:rPr>
              <a:t>Liste</a:t>
            </a:r>
            <a:r>
              <a:rPr sz="1400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C00000"/>
                </a:solidFill>
                <a:latin typeface="Calibri"/>
                <a:cs typeface="Calibri"/>
              </a:rPr>
              <a:t>des</a:t>
            </a:r>
            <a:r>
              <a:rPr sz="1400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Calibri"/>
                <a:cs typeface="Calibri"/>
              </a:rPr>
              <a:t>variables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60272" y="6391528"/>
            <a:ext cx="24828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z="1400" b="1" spc="-25" dirty="0">
                <a:latin typeface="Calibri"/>
                <a:cs typeface="Calibri"/>
              </a:rPr>
              <a:t>Fin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869293" y="6711112"/>
            <a:ext cx="15367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spc="-25" dirty="0">
                <a:solidFill>
                  <a:srgbClr val="AEABAB"/>
                </a:solidFill>
                <a:latin typeface="Calibri"/>
                <a:cs typeface="Calibri"/>
              </a:rPr>
              <a:t>42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3496183" y="2833877"/>
            <a:ext cx="14687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C00000"/>
                </a:solidFill>
                <a:latin typeface="Calibri"/>
                <a:cs typeface="Calibri"/>
              </a:rPr>
              <a:t>Liste</a:t>
            </a:r>
            <a:r>
              <a:rPr sz="1400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C00000"/>
                </a:solidFill>
                <a:latin typeface="Calibri"/>
                <a:cs typeface="Calibri"/>
              </a:rPr>
              <a:t>des</a:t>
            </a:r>
            <a:r>
              <a:rPr sz="1400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Calibri"/>
                <a:cs typeface="Calibri"/>
              </a:rPr>
              <a:t>constantes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79750" y="5529478"/>
            <a:ext cx="15627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C00000"/>
                </a:solidFill>
                <a:latin typeface="Calibri"/>
                <a:cs typeface="Calibri"/>
              </a:rPr>
              <a:t>Corps</a:t>
            </a:r>
            <a:r>
              <a:rPr sz="1400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sz="1400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Calibri"/>
                <a:cs typeface="Calibri"/>
              </a:rPr>
              <a:t>l’algorithme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96659" y="1944370"/>
            <a:ext cx="5715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Cercle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96659" y="2371089"/>
            <a:ext cx="7131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Const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pi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-210" dirty="0">
                <a:latin typeface="Tahoma"/>
                <a:cs typeface="Tahoma"/>
              </a:rPr>
              <a:t>=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-20" dirty="0">
                <a:latin typeface="Tahoma"/>
                <a:cs typeface="Tahoma"/>
              </a:rPr>
              <a:t>3.14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96659" y="3011551"/>
            <a:ext cx="9715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5" dirty="0">
                <a:latin typeface="Arial"/>
                <a:cs typeface="Arial"/>
              </a:rPr>
              <a:t>Var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spc="-80" dirty="0">
                <a:latin typeface="Tahoma"/>
                <a:cs typeface="Tahoma"/>
              </a:rPr>
              <a:t>r,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p,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75" dirty="0">
                <a:latin typeface="Tahoma"/>
                <a:cs typeface="Tahoma"/>
              </a:rPr>
              <a:t>s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-110" dirty="0">
                <a:latin typeface="Tahoma"/>
                <a:cs typeface="Tahoma"/>
              </a:rPr>
              <a:t>: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spc="-20" dirty="0">
                <a:latin typeface="Tahoma"/>
                <a:cs typeface="Tahoma"/>
              </a:rPr>
              <a:t>Réel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96659" y="3583660"/>
            <a:ext cx="2951480" cy="251015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400" b="1" spc="-10" dirty="0">
                <a:latin typeface="Arial"/>
                <a:cs typeface="Arial"/>
              </a:rPr>
              <a:t>Début</a:t>
            </a:r>
            <a:endParaRPr sz="1400">
              <a:latin typeface="Arial"/>
              <a:cs typeface="Arial"/>
            </a:endParaRPr>
          </a:p>
          <a:p>
            <a:pPr marL="160020">
              <a:lnSpc>
                <a:spcPct val="100000"/>
              </a:lnSpc>
              <a:spcBef>
                <a:spcPts val="540"/>
              </a:spcBef>
            </a:pPr>
            <a:r>
              <a:rPr sz="1400" spc="-10" dirty="0">
                <a:latin typeface="Tahoma"/>
                <a:cs typeface="Tahoma"/>
              </a:rPr>
              <a:t>Ecrire(”Entrer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le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rayon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du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cercle</a:t>
            </a:r>
            <a:r>
              <a:rPr sz="1400" spc="-40" dirty="0">
                <a:latin typeface="Tahoma"/>
                <a:cs typeface="Tahoma"/>
              </a:rPr>
              <a:t> </a:t>
            </a:r>
            <a:r>
              <a:rPr sz="1400" spc="-110" dirty="0">
                <a:latin typeface="Tahoma"/>
                <a:cs typeface="Tahoma"/>
              </a:rPr>
              <a:t>: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”)</a:t>
            </a:r>
            <a:endParaRPr sz="1400">
              <a:latin typeface="Tahoma"/>
              <a:cs typeface="Tahoma"/>
            </a:endParaRPr>
          </a:p>
          <a:p>
            <a:pPr marL="111760">
              <a:lnSpc>
                <a:spcPct val="100000"/>
              </a:lnSpc>
              <a:spcBef>
                <a:spcPts val="840"/>
              </a:spcBef>
            </a:pPr>
            <a:r>
              <a:rPr sz="1400" spc="-10" dirty="0">
                <a:latin typeface="Tahoma"/>
                <a:cs typeface="Tahoma"/>
              </a:rPr>
              <a:t>Lire(r)</a:t>
            </a:r>
            <a:endParaRPr sz="1400">
              <a:latin typeface="Tahoma"/>
              <a:cs typeface="Tahoma"/>
            </a:endParaRPr>
          </a:p>
          <a:p>
            <a:pPr marL="111760" marR="1850389">
              <a:lnSpc>
                <a:spcPct val="150000"/>
              </a:lnSpc>
            </a:pPr>
            <a:r>
              <a:rPr sz="1400" dirty="0">
                <a:latin typeface="Tahoma"/>
                <a:cs typeface="Tahoma"/>
              </a:rPr>
              <a:t>p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-155" dirty="0">
                <a:latin typeface="Tahoma"/>
                <a:cs typeface="Tahoma"/>
              </a:rPr>
              <a:t>:=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2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spc="-229" dirty="0">
                <a:latin typeface="Tahoma"/>
                <a:cs typeface="Tahoma"/>
              </a:rPr>
              <a:t>*</a:t>
            </a:r>
            <a:r>
              <a:rPr sz="1400" spc="-4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pi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spc="-229" dirty="0">
                <a:latin typeface="Tahoma"/>
                <a:cs typeface="Tahoma"/>
              </a:rPr>
              <a:t>*</a:t>
            </a:r>
            <a:r>
              <a:rPr sz="1400" spc="-45" dirty="0">
                <a:latin typeface="Tahoma"/>
                <a:cs typeface="Tahoma"/>
              </a:rPr>
              <a:t> </a:t>
            </a:r>
            <a:r>
              <a:rPr sz="1400" spc="-50" dirty="0">
                <a:latin typeface="Tahoma"/>
                <a:cs typeface="Tahoma"/>
              </a:rPr>
              <a:t>r </a:t>
            </a:r>
            <a:r>
              <a:rPr sz="1400" spc="75" dirty="0">
                <a:latin typeface="Tahoma"/>
                <a:cs typeface="Tahoma"/>
              </a:rPr>
              <a:t>s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-85" dirty="0">
                <a:latin typeface="Tahoma"/>
                <a:cs typeface="Tahoma"/>
              </a:rPr>
              <a:t>:=pi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-229" dirty="0">
                <a:latin typeface="Tahoma"/>
                <a:cs typeface="Tahoma"/>
              </a:rPr>
              <a:t>*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r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-355" dirty="0">
                <a:latin typeface="Tahoma"/>
                <a:cs typeface="Tahoma"/>
              </a:rPr>
              <a:t>^</a:t>
            </a:r>
            <a:r>
              <a:rPr sz="1400" spc="-45" dirty="0">
                <a:latin typeface="Tahoma"/>
                <a:cs typeface="Tahoma"/>
              </a:rPr>
              <a:t> </a:t>
            </a:r>
            <a:r>
              <a:rPr sz="1400" spc="-50" dirty="0">
                <a:latin typeface="Tahoma"/>
                <a:cs typeface="Tahoma"/>
              </a:rPr>
              <a:t>2</a:t>
            </a:r>
            <a:endParaRPr sz="1400">
              <a:latin typeface="Tahoma"/>
              <a:cs typeface="Tahoma"/>
            </a:endParaRPr>
          </a:p>
          <a:p>
            <a:pPr marL="111760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Tahoma"/>
                <a:cs typeface="Tahoma"/>
              </a:rPr>
              <a:t>Ecrire</a:t>
            </a:r>
            <a:r>
              <a:rPr sz="1400" spc="-4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(”Périmètre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-210" dirty="0">
                <a:latin typeface="Tahoma"/>
                <a:cs typeface="Tahoma"/>
              </a:rPr>
              <a:t>=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spc="-75" dirty="0">
                <a:latin typeface="Tahoma"/>
                <a:cs typeface="Tahoma"/>
              </a:rPr>
              <a:t>”,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p)</a:t>
            </a:r>
            <a:endParaRPr sz="1400">
              <a:latin typeface="Tahoma"/>
              <a:cs typeface="Tahoma"/>
            </a:endParaRPr>
          </a:p>
          <a:p>
            <a:pPr marL="111760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Tahoma"/>
                <a:cs typeface="Tahoma"/>
              </a:rPr>
              <a:t>Ecrire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(”Surface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-200" dirty="0">
                <a:latin typeface="Tahoma"/>
                <a:cs typeface="Tahoma"/>
              </a:rPr>
              <a:t>=</a:t>
            </a:r>
            <a:r>
              <a:rPr sz="1400" spc="-30" dirty="0">
                <a:latin typeface="Tahoma"/>
                <a:cs typeface="Tahoma"/>
              </a:rPr>
              <a:t> </a:t>
            </a:r>
            <a:r>
              <a:rPr sz="1400" spc="-70" dirty="0">
                <a:latin typeface="Tahoma"/>
                <a:cs typeface="Tahoma"/>
              </a:rPr>
              <a:t>”,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s)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spc="-20" dirty="0">
                <a:latin typeface="Arial"/>
                <a:cs typeface="Arial"/>
              </a:rPr>
              <a:t>Fin.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3350" cy="6858000"/>
            <a:chOff x="3047" y="0"/>
            <a:chExt cx="64833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3078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41101" y="6183117"/>
            <a:ext cx="394217" cy="39421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222360" y="1090422"/>
            <a:ext cx="17481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2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44767" y="1687829"/>
            <a:ext cx="4820920" cy="3139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008245"/>
                </a:solidFill>
                <a:latin typeface="Calibri"/>
                <a:cs typeface="Calibri"/>
              </a:rPr>
              <a:t>RECONNAITRE</a:t>
            </a:r>
            <a:r>
              <a:rPr sz="3600" b="1" spc="-130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8245"/>
                </a:solidFill>
                <a:latin typeface="Calibri"/>
                <a:cs typeface="Calibri"/>
              </a:rPr>
              <a:t>LES</a:t>
            </a:r>
            <a:r>
              <a:rPr sz="3600" b="1" spc="-100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8245"/>
                </a:solidFill>
                <a:latin typeface="Calibri"/>
                <a:cs typeface="Calibri"/>
              </a:rPr>
              <a:t>BASES</a:t>
            </a:r>
            <a:endParaRPr sz="3600">
              <a:latin typeface="Calibri"/>
              <a:cs typeface="Calibri"/>
            </a:endParaRPr>
          </a:p>
          <a:p>
            <a:pPr marL="1377950" marR="583565" indent="-704215">
              <a:lnSpc>
                <a:spcPct val="100000"/>
              </a:lnSpc>
              <a:spcBef>
                <a:spcPts val="2245"/>
              </a:spcBef>
            </a:pP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que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vous</a:t>
            </a:r>
            <a:r>
              <a:rPr sz="24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allez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912B"/>
                </a:solidFill>
                <a:latin typeface="Calibri"/>
                <a:cs typeface="Calibri"/>
              </a:rPr>
              <a:t>apprendre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dans</a:t>
            </a:r>
            <a:r>
              <a:rPr sz="2400" b="1" spc="-6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7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chapitre</a:t>
            </a:r>
            <a:r>
              <a:rPr sz="2400" b="1" spc="-50" dirty="0">
                <a:solidFill>
                  <a:srgbClr val="FF912B"/>
                </a:solidFill>
                <a:latin typeface="Calibri"/>
                <a:cs typeface="Calibri"/>
              </a:rPr>
              <a:t> :</a:t>
            </a:r>
            <a:endParaRPr sz="2400">
              <a:latin typeface="Calibri"/>
              <a:cs typeface="Calibri"/>
            </a:endParaRPr>
          </a:p>
          <a:p>
            <a:pPr marL="547370" marR="202565" indent="-287020">
              <a:lnSpc>
                <a:spcPct val="100000"/>
              </a:lnSpc>
              <a:spcBef>
                <a:spcPts val="2245"/>
              </a:spcBef>
              <a:buFont typeface="Tahoma"/>
              <a:buChar char="•"/>
              <a:tabLst>
                <a:tab pos="547370" algn="l"/>
              </a:tabLst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Maitriser</a:t>
            </a:r>
            <a:r>
              <a:rPr sz="18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8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instructions 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d’affectation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 et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 les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instructions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d’entrée/Sortie</a:t>
            </a:r>
            <a:endParaRPr sz="1800">
              <a:latin typeface="Calibri"/>
              <a:cs typeface="Calibri"/>
            </a:endParaRPr>
          </a:p>
          <a:p>
            <a:pPr marL="534670" indent="-286385" algn="ctr">
              <a:lnSpc>
                <a:spcPct val="100000"/>
              </a:lnSpc>
              <a:spcBef>
                <a:spcPts val="1305"/>
              </a:spcBef>
              <a:buFont typeface="Tahoma"/>
              <a:buChar char="•"/>
              <a:tabLst>
                <a:tab pos="534670" algn="l"/>
              </a:tabLst>
            </a:pP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Reconnaitre</a:t>
            </a:r>
            <a:r>
              <a:rPr sz="18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8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différents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types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8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traitement</a:t>
            </a:r>
            <a:endParaRPr sz="1800">
              <a:latin typeface="Calibri"/>
              <a:cs typeface="Calibri"/>
            </a:endParaRPr>
          </a:p>
          <a:p>
            <a:pPr marR="399415"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instructions</a:t>
            </a:r>
            <a:r>
              <a:rPr sz="18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sz="18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8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algorithme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08542" y="6241491"/>
            <a:ext cx="10915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C3051"/>
                </a:solidFill>
                <a:latin typeface="Arial"/>
                <a:cs typeface="Arial"/>
              </a:rPr>
              <a:t>15</a:t>
            </a:r>
            <a:r>
              <a:rPr sz="1800" b="1" spc="-15" dirty="0">
                <a:solidFill>
                  <a:srgbClr val="1C305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C3051"/>
                </a:solidFill>
                <a:latin typeface="Arial"/>
                <a:cs typeface="Arial"/>
              </a:rPr>
              <a:t>heures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237856" y="911504"/>
            <a:ext cx="3718560" cy="1235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84250">
              <a:lnSpc>
                <a:spcPct val="141800"/>
              </a:lnSpc>
              <a:spcBef>
                <a:spcPts val="100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2 </a:t>
            </a:r>
            <a:r>
              <a:rPr sz="2800" spc="-10" dirty="0">
                <a:latin typeface="Calibri"/>
                <a:cs typeface="Calibri"/>
              </a:rPr>
              <a:t>RECONNAITRE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BASES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2566517"/>
            <a:ext cx="3898900" cy="213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8255">
              <a:lnSpc>
                <a:spcPct val="150000"/>
              </a:lnSpc>
              <a:spcBef>
                <a:spcPts val="100"/>
              </a:spcBef>
              <a:buSzPct val="92500"/>
              <a:buAutoNum type="arabicPlain"/>
              <a:tabLst>
                <a:tab pos="218440" algn="l"/>
              </a:tabLst>
            </a:pPr>
            <a:r>
              <a:rPr sz="2000" b="1" spc="-25" dirty="0">
                <a:solidFill>
                  <a:srgbClr val="FF7800"/>
                </a:solidFill>
                <a:latin typeface="Calibri"/>
                <a:cs typeface="Calibri"/>
              </a:rPr>
              <a:t>Traitement</a:t>
            </a:r>
            <a:r>
              <a:rPr sz="2000" b="1" spc="-65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séquentiel</a:t>
            </a:r>
            <a:r>
              <a:rPr sz="2000" b="1" spc="-65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7800"/>
                </a:solidFill>
                <a:latin typeface="Calibri"/>
                <a:cs typeface="Calibri"/>
              </a:rPr>
              <a:t>(affectation, </a:t>
            </a: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lecture</a:t>
            </a:r>
            <a:r>
              <a:rPr sz="2000" b="1" spc="-50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et</a:t>
            </a:r>
            <a:r>
              <a:rPr sz="2000" b="1" spc="-50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7800"/>
                </a:solidFill>
                <a:latin typeface="Calibri"/>
                <a:cs typeface="Calibri"/>
              </a:rPr>
              <a:t>écriture)</a:t>
            </a:r>
            <a:endParaRPr sz="2000">
              <a:latin typeface="Calibri"/>
              <a:cs typeface="Calibri"/>
            </a:endParaRPr>
          </a:p>
          <a:p>
            <a:pPr marL="219075" indent="-219075">
              <a:lnSpc>
                <a:spcPct val="100000"/>
              </a:lnSpc>
              <a:spcBef>
                <a:spcPts val="2300"/>
              </a:spcBef>
              <a:buSzPct val="95000"/>
              <a:buAutoNum type="arabicPlain"/>
              <a:tabLst>
                <a:tab pos="219075" algn="l"/>
              </a:tabLst>
            </a:pPr>
            <a:r>
              <a:rPr sz="2000" spc="-20" dirty="0">
                <a:solidFill>
                  <a:srgbClr val="AEABAB"/>
                </a:solidFill>
                <a:latin typeface="Calibri"/>
                <a:cs typeface="Calibri"/>
              </a:rPr>
              <a:t>Traitement</a:t>
            </a:r>
            <a:r>
              <a:rPr sz="2000" spc="-6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alternatif(conditions)</a:t>
            </a:r>
            <a:endParaRPr sz="2000">
              <a:latin typeface="Calibri"/>
              <a:cs typeface="Calibri"/>
            </a:endParaRPr>
          </a:p>
          <a:p>
            <a:pPr marL="218440" indent="-213995">
              <a:lnSpc>
                <a:spcPct val="100000"/>
              </a:lnSpc>
              <a:spcBef>
                <a:spcPts val="2295"/>
              </a:spcBef>
              <a:buSzPct val="92500"/>
              <a:buAutoNum type="arabicPlain"/>
              <a:tabLst>
                <a:tab pos="218440" algn="l"/>
              </a:tabLst>
            </a:pPr>
            <a:r>
              <a:rPr sz="2000" spc="-25" dirty="0">
                <a:solidFill>
                  <a:srgbClr val="AEABAB"/>
                </a:solidFill>
                <a:latin typeface="Calibri"/>
                <a:cs typeface="Calibri"/>
              </a:rPr>
              <a:t>Traitement</a:t>
            </a:r>
            <a:r>
              <a:rPr sz="2000" spc="-5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itératif</a:t>
            </a:r>
            <a:r>
              <a:rPr sz="2000" spc="-5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(boucles)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7809865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Instruction</a:t>
            </a:r>
            <a:r>
              <a:rPr sz="1200" b="1" spc="-6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d’affectation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25" dirty="0">
                <a:latin typeface="Calibri"/>
                <a:cs typeface="Calibri"/>
              </a:rPr>
              <a:t>L’affectation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consiste</a:t>
            </a:r>
            <a:r>
              <a:rPr sz="1200" dirty="0">
                <a:latin typeface="Calibri"/>
                <a:cs typeface="Calibri"/>
              </a:rPr>
              <a:t> 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attribuer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(c’est-</a:t>
            </a:r>
            <a:r>
              <a:rPr sz="1200" spc="-10" dirty="0">
                <a:latin typeface="Calibri"/>
                <a:cs typeface="Calibri"/>
              </a:rPr>
              <a:t>à-</a:t>
            </a:r>
            <a:r>
              <a:rPr sz="1200" dirty="0">
                <a:latin typeface="Calibri"/>
                <a:cs typeface="Calibri"/>
              </a:rPr>
              <a:t>dire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remplir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modifier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contenu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zone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mémoire)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pseudo-</a:t>
            </a:r>
            <a:r>
              <a:rPr sz="1200" dirty="0">
                <a:latin typeface="Calibri"/>
                <a:cs typeface="Calibri"/>
              </a:rPr>
              <a:t>code,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l'affectation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notée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signe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:=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45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6803" y="3034664"/>
            <a:ext cx="9469755" cy="186690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870585" indent="-172085">
              <a:lnSpc>
                <a:spcPct val="100000"/>
              </a:lnSpc>
              <a:spcBef>
                <a:spcPts val="445"/>
              </a:spcBef>
              <a:buFont typeface="Tahoma"/>
              <a:buChar char="•"/>
              <a:tabLst>
                <a:tab pos="870585" algn="l"/>
              </a:tabLst>
            </a:pPr>
            <a:r>
              <a:rPr sz="1200" b="1" dirty="0">
                <a:latin typeface="Calibri"/>
                <a:cs typeface="Calibri"/>
              </a:rPr>
              <a:t>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valeur,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autre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expression</a:t>
            </a:r>
            <a:endParaRPr sz="1200">
              <a:latin typeface="Calibri"/>
              <a:cs typeface="Calibri"/>
            </a:endParaRPr>
          </a:p>
          <a:p>
            <a:pPr marL="870585" indent="-172085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b="1" spc="-10" dirty="0">
                <a:latin typeface="Calibri"/>
                <a:cs typeface="Calibri"/>
              </a:rPr>
              <a:t>Var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et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doivent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même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compatibles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25" dirty="0">
                <a:latin typeface="Calibri"/>
                <a:cs typeface="Calibri"/>
              </a:rPr>
              <a:t>L’affectation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modifie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gauche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flèche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200" b="1" spc="-10" dirty="0"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  <a:p>
            <a:pPr marL="905510" lvl="1" indent="-207010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05510" algn="l"/>
              </a:tabLst>
            </a:pPr>
            <a:r>
              <a:rPr sz="1200" spc="-10" dirty="0">
                <a:latin typeface="Calibri"/>
                <a:cs typeface="Calibri"/>
              </a:rPr>
              <a:t>l’instruction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 A := 6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signifie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 </a:t>
            </a:r>
            <a:r>
              <a:rPr sz="1200" spc="-10" dirty="0">
                <a:latin typeface="Calibri"/>
                <a:cs typeface="Calibri"/>
              </a:rPr>
              <a:t>mettre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valeur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6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mémoire</a:t>
            </a:r>
            <a:r>
              <a:rPr sz="1200" spc="-10" dirty="0">
                <a:latin typeface="Calibri"/>
                <a:cs typeface="Calibri"/>
              </a:rPr>
              <a:t> identifiée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 </a:t>
            </a:r>
            <a:r>
              <a:rPr sz="1200" spc="-25" dirty="0">
                <a:latin typeface="Calibri"/>
                <a:cs typeface="Calibri"/>
              </a:rPr>
              <a:t>».</a:t>
            </a:r>
            <a:endParaRPr sz="1200">
              <a:latin typeface="Calibri"/>
              <a:cs typeface="Calibri"/>
            </a:endParaRPr>
          </a:p>
          <a:p>
            <a:pPr marL="905510" lvl="1" indent="-207010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905510" algn="l"/>
              </a:tabLst>
            </a:pPr>
            <a:r>
              <a:rPr sz="1200" spc="-10" dirty="0">
                <a:latin typeface="Calibri"/>
                <a:cs typeface="Calibri"/>
              </a:rPr>
              <a:t>l’instruction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 B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:= (A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+ 4)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 range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 (A</a:t>
            </a:r>
            <a:r>
              <a:rPr sz="1200" spc="-10" dirty="0">
                <a:latin typeface="Calibri"/>
                <a:cs typeface="Calibri"/>
              </a:rPr>
              <a:t> toujours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égale 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6).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résultat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l’expression </a:t>
            </a:r>
            <a:r>
              <a:rPr sz="1200" dirty="0">
                <a:latin typeface="Calibri"/>
                <a:cs typeface="Calibri"/>
              </a:rPr>
              <a:t>à droite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signe </a:t>
            </a:r>
            <a:r>
              <a:rPr sz="1200" spc="-20" dirty="0">
                <a:latin typeface="Calibri"/>
                <a:cs typeface="Calibri"/>
              </a:rPr>
              <a:t>d’affectation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même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compatible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celui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 </a:t>
            </a:r>
            <a:r>
              <a:rPr sz="1200" spc="-10" dirty="0">
                <a:latin typeface="Calibri"/>
                <a:cs typeface="Calibri"/>
              </a:rPr>
              <a:t>gauche.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2587" rIns="0" bIns="0" rtlCol="0">
            <a:spAutoFit/>
          </a:bodyPr>
          <a:lstStyle/>
          <a:p>
            <a:pPr marL="19367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5" dirty="0"/>
              <a:t> </a:t>
            </a:r>
            <a:r>
              <a:rPr sz="2000" dirty="0"/>
              <a:t>RECONNAITRE</a:t>
            </a:r>
            <a:r>
              <a:rPr sz="2000" spc="-60" dirty="0"/>
              <a:t> </a:t>
            </a:r>
            <a:r>
              <a:rPr sz="2000" dirty="0"/>
              <a:t>LES</a:t>
            </a:r>
            <a:r>
              <a:rPr sz="2000" spc="-45" dirty="0"/>
              <a:t> </a:t>
            </a:r>
            <a:r>
              <a:rPr sz="2000" spc="-10" dirty="0"/>
              <a:t>BASES</a:t>
            </a:r>
            <a:endParaRPr sz="2000"/>
          </a:p>
          <a:p>
            <a:pPr marL="193675">
              <a:lnSpc>
                <a:spcPts val="1660"/>
              </a:lnSpc>
            </a:pPr>
            <a:r>
              <a:rPr sz="1400" spc="-20" dirty="0">
                <a:latin typeface="Calibri"/>
                <a:cs typeface="Calibri"/>
              </a:rPr>
              <a:t>Traitement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séquentiel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(affectation,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lecture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écriture)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47188" y="2552700"/>
            <a:ext cx="3797935" cy="30797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75"/>
              </a:spcBef>
            </a:pPr>
            <a:r>
              <a:rPr sz="1400" b="1" spc="-10" dirty="0">
                <a:latin typeface="Calibri"/>
                <a:cs typeface="Calibri"/>
              </a:rPr>
              <a:t>Var:=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: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attribue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valeur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à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variable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Var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7263130" cy="1137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Instruction</a:t>
            </a:r>
            <a:r>
              <a:rPr sz="12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lecture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Les </a:t>
            </a:r>
            <a:r>
              <a:rPr sz="1200" spc="-10" dirty="0">
                <a:latin typeface="Calibri"/>
                <a:cs typeface="Calibri"/>
              </a:rPr>
              <a:t>instructions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lecture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d'écriture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(Entrée/Sortie)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permettent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machine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communiquer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l'utilisateur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lecture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10" dirty="0">
                <a:latin typeface="Calibri"/>
                <a:cs typeface="Calibri"/>
              </a:rPr>
              <a:t> d'entrer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partir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clavier.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pseudo-</a:t>
            </a:r>
            <a:r>
              <a:rPr sz="1200" dirty="0">
                <a:latin typeface="Calibri"/>
                <a:cs typeface="Calibri"/>
              </a:rPr>
              <a:t>code,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 note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6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46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6803" y="3470529"/>
            <a:ext cx="9093835" cy="144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machine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entrée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clavier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zone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mémoire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nommée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var.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s'arrête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lorsqu'il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rencontre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instruction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poursuit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qu'après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frappe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clavier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touche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Entrée.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Instruction</a:t>
            </a:r>
            <a:r>
              <a:rPr sz="1200" b="1" spc="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d’écriture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L'écriture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d'afficher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résultats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l'écran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(ou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 écrire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fichier)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pseudo-</a:t>
            </a:r>
            <a:r>
              <a:rPr sz="1200" dirty="0">
                <a:latin typeface="Calibri"/>
                <a:cs typeface="Calibri"/>
              </a:rPr>
              <a:t>code,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 note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6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5594096"/>
            <a:ext cx="3535045" cy="709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2085">
              <a:lnSpc>
                <a:spcPct val="125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machine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affiche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contenu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zone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mémoire </a:t>
            </a:r>
            <a:r>
              <a:rPr sz="1200" b="1" spc="-25" dirty="0">
                <a:latin typeface="Calibri"/>
                <a:cs typeface="Calibri"/>
              </a:rPr>
              <a:t>var </a:t>
            </a:r>
            <a:r>
              <a:rPr sz="1200" b="1" spc="-10" dirty="0">
                <a:latin typeface="Calibri"/>
                <a:cs typeface="Calibri"/>
              </a:rPr>
              <a:t>Exemple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255904">
              <a:lnSpc>
                <a:spcPct val="100000"/>
              </a:lnSpc>
              <a:spcBef>
                <a:spcPts val="345"/>
              </a:spcBef>
            </a:pPr>
            <a:r>
              <a:rPr sz="1200" dirty="0">
                <a:latin typeface="Calibri"/>
                <a:cs typeface="Calibri"/>
              </a:rPr>
              <a:t>Ecrire(a,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b+2,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"Message")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2587" rIns="0" bIns="0" rtlCol="0">
            <a:spAutoFit/>
          </a:bodyPr>
          <a:lstStyle/>
          <a:p>
            <a:pPr marL="19367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5" dirty="0"/>
              <a:t> </a:t>
            </a:r>
            <a:r>
              <a:rPr sz="2000" dirty="0"/>
              <a:t>RECONNAITRE</a:t>
            </a:r>
            <a:r>
              <a:rPr sz="2000" spc="-60" dirty="0"/>
              <a:t> </a:t>
            </a:r>
            <a:r>
              <a:rPr sz="2000" dirty="0"/>
              <a:t>LES</a:t>
            </a:r>
            <a:r>
              <a:rPr sz="2000" spc="-45" dirty="0"/>
              <a:t> </a:t>
            </a:r>
            <a:r>
              <a:rPr sz="2000" spc="-10" dirty="0"/>
              <a:t>BASES</a:t>
            </a:r>
            <a:endParaRPr sz="2000"/>
          </a:p>
          <a:p>
            <a:pPr marL="193675">
              <a:lnSpc>
                <a:spcPts val="1660"/>
              </a:lnSpc>
            </a:pPr>
            <a:r>
              <a:rPr sz="1400" spc="-20" dirty="0">
                <a:latin typeface="Calibri"/>
                <a:cs typeface="Calibri"/>
              </a:rPr>
              <a:t>Traitement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séquentiel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(affectation,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lecture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écriture)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27960" y="2919983"/>
            <a:ext cx="1358265" cy="30670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368300">
              <a:lnSpc>
                <a:spcPct val="100000"/>
              </a:lnSpc>
              <a:spcBef>
                <a:spcPts val="265"/>
              </a:spcBef>
            </a:pPr>
            <a:r>
              <a:rPr sz="1400" b="1" dirty="0">
                <a:latin typeface="Calibri"/>
                <a:cs typeface="Calibri"/>
              </a:rPr>
              <a:t>lire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(var)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27960" y="5117591"/>
            <a:ext cx="1652270" cy="30797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426084">
              <a:lnSpc>
                <a:spcPct val="100000"/>
              </a:lnSpc>
              <a:spcBef>
                <a:spcPts val="275"/>
              </a:spcBef>
            </a:pPr>
            <a:r>
              <a:rPr sz="1400" b="1" dirty="0">
                <a:latin typeface="Calibri"/>
                <a:cs typeface="Calibri"/>
              </a:rPr>
              <a:t>Ecrire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(var)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237856" y="911504"/>
            <a:ext cx="3718560" cy="1235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84250">
              <a:lnSpc>
                <a:spcPct val="141800"/>
              </a:lnSpc>
              <a:spcBef>
                <a:spcPts val="100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2 </a:t>
            </a:r>
            <a:r>
              <a:rPr sz="2800" spc="-10" dirty="0">
                <a:latin typeface="Calibri"/>
                <a:cs typeface="Calibri"/>
              </a:rPr>
              <a:t>RECONNAITRE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BASES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2566517"/>
            <a:ext cx="3812540" cy="213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8255">
              <a:lnSpc>
                <a:spcPct val="150000"/>
              </a:lnSpc>
              <a:spcBef>
                <a:spcPts val="100"/>
              </a:spcBef>
              <a:buSzPct val="92500"/>
              <a:buAutoNum type="arabicPlain"/>
              <a:tabLst>
                <a:tab pos="218440" algn="l"/>
              </a:tabLst>
            </a:pPr>
            <a:r>
              <a:rPr sz="2000" spc="-25" dirty="0">
                <a:solidFill>
                  <a:srgbClr val="AEABAB"/>
                </a:solidFill>
                <a:latin typeface="Calibri"/>
                <a:cs typeface="Calibri"/>
              </a:rPr>
              <a:t>Traitement</a:t>
            </a:r>
            <a:r>
              <a:rPr sz="20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séquentiel</a:t>
            </a:r>
            <a:r>
              <a:rPr sz="2000" spc="-2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(affectation, </a:t>
            </a: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lecture</a:t>
            </a:r>
            <a:r>
              <a:rPr sz="2000" spc="-7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et</a:t>
            </a:r>
            <a:r>
              <a:rPr sz="2000" spc="-5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écriture)</a:t>
            </a:r>
            <a:endParaRPr sz="2000">
              <a:latin typeface="Calibri"/>
              <a:cs typeface="Calibri"/>
            </a:endParaRPr>
          </a:p>
          <a:p>
            <a:pPr marL="219075" indent="-219075">
              <a:lnSpc>
                <a:spcPct val="100000"/>
              </a:lnSpc>
              <a:spcBef>
                <a:spcPts val="2300"/>
              </a:spcBef>
              <a:buSzPct val="95000"/>
              <a:buAutoNum type="arabicPlain"/>
              <a:tabLst>
                <a:tab pos="219075" algn="l"/>
              </a:tabLst>
            </a:pPr>
            <a:r>
              <a:rPr sz="2000" b="1" spc="-20" dirty="0">
                <a:solidFill>
                  <a:srgbClr val="FF7800"/>
                </a:solidFill>
                <a:latin typeface="Calibri"/>
                <a:cs typeface="Calibri"/>
              </a:rPr>
              <a:t>Traitement</a:t>
            </a:r>
            <a:r>
              <a:rPr sz="2000" b="1" spc="-35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7800"/>
                </a:solidFill>
                <a:latin typeface="Calibri"/>
                <a:cs typeface="Calibri"/>
              </a:rPr>
              <a:t>alternatif(conditions)</a:t>
            </a:r>
            <a:endParaRPr sz="2000">
              <a:latin typeface="Calibri"/>
              <a:cs typeface="Calibri"/>
            </a:endParaRPr>
          </a:p>
          <a:p>
            <a:pPr marL="218440" indent="-213995">
              <a:lnSpc>
                <a:spcPct val="100000"/>
              </a:lnSpc>
              <a:spcBef>
                <a:spcPts val="2295"/>
              </a:spcBef>
              <a:buSzPct val="92500"/>
              <a:buAutoNum type="arabicPlain"/>
              <a:tabLst>
                <a:tab pos="218440" algn="l"/>
              </a:tabLst>
            </a:pPr>
            <a:r>
              <a:rPr sz="2000" spc="-25" dirty="0">
                <a:solidFill>
                  <a:srgbClr val="AEABAB"/>
                </a:solidFill>
                <a:latin typeface="Calibri"/>
                <a:cs typeface="Calibri"/>
              </a:rPr>
              <a:t>Traitement</a:t>
            </a:r>
            <a:r>
              <a:rPr sz="2000" spc="-5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itératif</a:t>
            </a:r>
            <a:r>
              <a:rPr sz="2000" spc="-5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(boucles)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8417560" cy="1137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Traitement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alternatif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200" b="1" dirty="0">
                <a:latin typeface="Calibri"/>
                <a:cs typeface="Calibri"/>
              </a:rPr>
              <a:t>Rappel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instructions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conditionnelles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servent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n'exécuter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instruction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 séquence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d'instructions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condition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vérifiée.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Syntaxe: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forme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simple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779901"/>
            <a:ext cx="6826884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Cette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primitive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effet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d’exécuter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séquence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d’instructions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seulement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 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condition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vérifiée.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25" dirty="0">
                <a:latin typeface="Calibri"/>
                <a:cs typeface="Calibri"/>
              </a:rPr>
              <a:t>L’exécution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cette </a:t>
            </a:r>
            <a:r>
              <a:rPr sz="1200" spc="-10" dirty="0">
                <a:latin typeface="Calibri"/>
                <a:cs typeface="Calibri"/>
              </a:rPr>
              <a:t>instruction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déroule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selon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l’organigramme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2587" rIns="0" bIns="0" rtlCol="0">
            <a:spAutoFit/>
          </a:bodyPr>
          <a:lstStyle/>
          <a:p>
            <a:pPr marL="27559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5" dirty="0"/>
              <a:t> </a:t>
            </a:r>
            <a:r>
              <a:rPr sz="2000" dirty="0"/>
              <a:t>RECONNAITRE</a:t>
            </a:r>
            <a:r>
              <a:rPr sz="2000" spc="-60" dirty="0"/>
              <a:t> </a:t>
            </a:r>
            <a:r>
              <a:rPr sz="2000" dirty="0"/>
              <a:t>LES</a:t>
            </a:r>
            <a:r>
              <a:rPr sz="2000" spc="-45" dirty="0"/>
              <a:t> </a:t>
            </a:r>
            <a:r>
              <a:rPr sz="2000" spc="-10" dirty="0"/>
              <a:t>BASES</a:t>
            </a:r>
            <a:endParaRPr sz="2000"/>
          </a:p>
          <a:p>
            <a:pPr marL="275590">
              <a:lnSpc>
                <a:spcPts val="1660"/>
              </a:lnSpc>
            </a:pPr>
            <a:r>
              <a:rPr sz="1400" spc="-20" dirty="0">
                <a:latin typeface="Calibri"/>
                <a:cs typeface="Calibri"/>
              </a:rPr>
              <a:t>Traitement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alternatif(conditions)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010155" y="2918460"/>
            <a:ext cx="6697980" cy="3243580"/>
            <a:chOff x="2010155" y="2918460"/>
            <a:chExt cx="6697980" cy="32435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10155" y="2918460"/>
              <a:ext cx="3047999" cy="7269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50279" y="4381500"/>
              <a:ext cx="2657855" cy="178003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48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890395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Traitement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alternatif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Syntaxe: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Forme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alternative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779901"/>
            <a:ext cx="10546080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Cette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primitive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effet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d’exécuter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première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séquence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d’instructions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 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condition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vérifiée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bien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deuxième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séquence</a:t>
            </a:r>
            <a:r>
              <a:rPr sz="1200" spc="-10" dirty="0">
                <a:latin typeface="Calibri"/>
                <a:cs typeface="Calibri"/>
              </a:rPr>
              <a:t> d’instructions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contraire.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25" dirty="0">
                <a:latin typeface="Calibri"/>
                <a:cs typeface="Calibri"/>
              </a:rPr>
              <a:t>L’exécution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cette </a:t>
            </a:r>
            <a:r>
              <a:rPr sz="1200" spc="-10" dirty="0">
                <a:latin typeface="Calibri"/>
                <a:cs typeface="Calibri"/>
              </a:rPr>
              <a:t>instruction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déroule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selon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l’organigramme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2587" rIns="0" bIns="0" rtlCol="0">
            <a:spAutoFit/>
          </a:bodyPr>
          <a:lstStyle/>
          <a:p>
            <a:pPr marL="27559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5" dirty="0"/>
              <a:t> </a:t>
            </a:r>
            <a:r>
              <a:rPr sz="2000" dirty="0"/>
              <a:t>RECONNAITRE</a:t>
            </a:r>
            <a:r>
              <a:rPr sz="2000" spc="-60" dirty="0"/>
              <a:t> </a:t>
            </a:r>
            <a:r>
              <a:rPr sz="2000" dirty="0"/>
              <a:t>LES</a:t>
            </a:r>
            <a:r>
              <a:rPr sz="2000" spc="-45" dirty="0"/>
              <a:t> </a:t>
            </a:r>
            <a:r>
              <a:rPr sz="2000" spc="-10" dirty="0"/>
              <a:t>BASES</a:t>
            </a:r>
            <a:endParaRPr sz="2000"/>
          </a:p>
          <a:p>
            <a:pPr marL="275590">
              <a:lnSpc>
                <a:spcPts val="1660"/>
              </a:lnSpc>
            </a:pPr>
            <a:r>
              <a:rPr sz="1400" spc="-20" dirty="0">
                <a:latin typeface="Calibri"/>
                <a:cs typeface="Calibri"/>
              </a:rPr>
              <a:t>Traitement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alternatif(conditions)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313432" y="2209800"/>
            <a:ext cx="5687695" cy="4302760"/>
            <a:chOff x="2313432" y="2209800"/>
            <a:chExt cx="5687695" cy="43027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13432" y="2209800"/>
              <a:ext cx="4000500" cy="12192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7191" y="4151376"/>
              <a:ext cx="2273808" cy="236067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49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2587" rIns="0" bIns="0" rtlCol="0">
            <a:spAutoFit/>
          </a:bodyPr>
          <a:lstStyle/>
          <a:p>
            <a:pPr marL="27559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5" dirty="0"/>
              <a:t> </a:t>
            </a:r>
            <a:r>
              <a:rPr sz="2000" dirty="0"/>
              <a:t>RECONNAITRE</a:t>
            </a:r>
            <a:r>
              <a:rPr sz="2000" spc="-60" dirty="0"/>
              <a:t> </a:t>
            </a:r>
            <a:r>
              <a:rPr sz="2000" dirty="0"/>
              <a:t>LES</a:t>
            </a:r>
            <a:r>
              <a:rPr sz="2000" spc="-45" dirty="0"/>
              <a:t> </a:t>
            </a:r>
            <a:r>
              <a:rPr sz="2000" spc="-10" dirty="0"/>
              <a:t>BASES</a:t>
            </a:r>
            <a:endParaRPr sz="2000"/>
          </a:p>
          <a:p>
            <a:pPr marL="275590">
              <a:lnSpc>
                <a:spcPts val="1660"/>
              </a:lnSpc>
            </a:pPr>
            <a:r>
              <a:rPr sz="1400" spc="-20" dirty="0">
                <a:latin typeface="Calibri"/>
                <a:cs typeface="Calibri"/>
              </a:rPr>
              <a:t>Traitement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alternatif(conditions)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8852" y="2059381"/>
            <a:ext cx="6756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Exemple</a:t>
            </a:r>
            <a:r>
              <a:rPr sz="1200" b="1" spc="-6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6839" y="2610611"/>
            <a:ext cx="3534410" cy="2670175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79375" rIns="0" bIns="0" rtlCol="0">
            <a:spAutoFit/>
          </a:bodyPr>
          <a:lstStyle/>
          <a:p>
            <a:pPr marL="368935">
              <a:lnSpc>
                <a:spcPct val="100000"/>
              </a:lnSpc>
              <a:spcBef>
                <a:spcPts val="625"/>
              </a:spcBef>
              <a:tabLst>
                <a:tab pos="1153795" algn="l"/>
              </a:tabLst>
            </a:pPr>
            <a:r>
              <a:rPr sz="1400" b="1" dirty="0">
                <a:latin typeface="Calibri"/>
                <a:cs typeface="Calibri"/>
              </a:rPr>
              <a:t>Si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(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a≠0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)</a:t>
            </a:r>
            <a:r>
              <a:rPr sz="1400" b="1" dirty="0">
                <a:latin typeface="Calibri"/>
                <a:cs typeface="Calibri"/>
              </a:rPr>
              <a:t>	</a:t>
            </a:r>
            <a:r>
              <a:rPr sz="1400" b="1" spc="-10" dirty="0">
                <a:latin typeface="Calibri"/>
                <a:cs typeface="Calibri"/>
              </a:rPr>
              <a:t>alors</a:t>
            </a:r>
            <a:endParaRPr sz="1400">
              <a:latin typeface="Calibri"/>
              <a:cs typeface="Calibri"/>
            </a:endParaRPr>
          </a:p>
          <a:p>
            <a:pPr marL="1283335">
              <a:lnSpc>
                <a:spcPct val="100000"/>
              </a:lnSpc>
              <a:spcBef>
                <a:spcPts val="1010"/>
              </a:spcBef>
            </a:pP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:=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0</a:t>
            </a:r>
            <a:endParaRPr sz="1400">
              <a:latin typeface="Calibri"/>
              <a:cs typeface="Calibri"/>
            </a:endParaRPr>
          </a:p>
          <a:p>
            <a:pPr marL="368935">
              <a:lnSpc>
                <a:spcPct val="100000"/>
              </a:lnSpc>
              <a:spcBef>
                <a:spcPts val="994"/>
              </a:spcBef>
            </a:pPr>
            <a:r>
              <a:rPr sz="1400" b="1" spc="-10" dirty="0">
                <a:latin typeface="Calibri"/>
                <a:cs typeface="Calibri"/>
              </a:rPr>
              <a:t>Sinon</a:t>
            </a:r>
            <a:endParaRPr sz="1400">
              <a:latin typeface="Calibri"/>
              <a:cs typeface="Calibri"/>
            </a:endParaRPr>
          </a:p>
          <a:p>
            <a:pPr marL="1283335" marR="1847214">
              <a:lnSpc>
                <a:spcPts val="2690"/>
              </a:lnSpc>
              <a:spcBef>
                <a:spcPts val="245"/>
              </a:spcBef>
            </a:pPr>
            <a:r>
              <a:rPr sz="1400" dirty="0">
                <a:latin typeface="Calibri"/>
                <a:cs typeface="Calibri"/>
              </a:rPr>
              <a:t>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:=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b </a:t>
            </a:r>
            <a:r>
              <a:rPr sz="1400" dirty="0">
                <a:latin typeface="Calibri"/>
                <a:cs typeface="Calibri"/>
              </a:rPr>
              <a:t>c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:=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d</a:t>
            </a:r>
            <a:endParaRPr sz="1400">
              <a:latin typeface="Calibri"/>
              <a:cs typeface="Calibri"/>
            </a:endParaRPr>
          </a:p>
          <a:p>
            <a:pPr marL="408940">
              <a:lnSpc>
                <a:spcPct val="100000"/>
              </a:lnSpc>
              <a:spcBef>
                <a:spcPts val="735"/>
              </a:spcBef>
            </a:pPr>
            <a:r>
              <a:rPr sz="1400" b="1" spc="-10" dirty="0">
                <a:latin typeface="Calibri"/>
                <a:cs typeface="Calibri"/>
              </a:rPr>
              <a:t>Finsi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8852" y="5341746"/>
            <a:ext cx="42627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Si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condition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vraie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c’est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différente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alors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lui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affecte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0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sinon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exécute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 </a:t>
            </a:r>
            <a:r>
              <a:rPr sz="1200" b="1" spc="-10" dirty="0">
                <a:latin typeface="Calibri"/>
                <a:cs typeface="Calibri"/>
              </a:rPr>
              <a:t>sinon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46775" y="1993138"/>
            <a:ext cx="6756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Exemple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61176" y="2595372"/>
            <a:ext cx="3534410" cy="1681480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167005" rIns="0" bIns="0" rtlCol="0">
            <a:spAutoFit/>
          </a:bodyPr>
          <a:lstStyle/>
          <a:p>
            <a:pPr marR="1659255" algn="r">
              <a:lnSpc>
                <a:spcPct val="100000"/>
              </a:lnSpc>
              <a:spcBef>
                <a:spcPts val="1315"/>
              </a:spcBef>
            </a:pPr>
            <a:r>
              <a:rPr sz="1400" b="1" dirty="0">
                <a:latin typeface="Calibri"/>
                <a:cs typeface="Calibri"/>
              </a:rPr>
              <a:t>Si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(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– b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≠ c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)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alors</a:t>
            </a:r>
            <a:endParaRPr sz="1400">
              <a:latin typeface="Calibri"/>
              <a:cs typeface="Calibri"/>
            </a:endParaRPr>
          </a:p>
          <a:p>
            <a:pPr marR="1719580" algn="r">
              <a:lnSpc>
                <a:spcPct val="100000"/>
              </a:lnSpc>
              <a:spcBef>
                <a:spcPts val="1115"/>
              </a:spcBef>
            </a:pP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:=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c</a:t>
            </a:r>
            <a:endParaRPr sz="1400">
              <a:latin typeface="Calibri"/>
              <a:cs typeface="Calibri"/>
            </a:endParaRPr>
          </a:p>
          <a:p>
            <a:pPr marL="512445">
              <a:lnSpc>
                <a:spcPct val="100000"/>
              </a:lnSpc>
              <a:spcBef>
                <a:spcPts val="1000"/>
              </a:spcBef>
            </a:pPr>
            <a:r>
              <a:rPr sz="1400" b="1" spc="-10" dirty="0">
                <a:latin typeface="Calibri"/>
                <a:cs typeface="Calibri"/>
              </a:rPr>
              <a:t>Sinon</a:t>
            </a:r>
            <a:endParaRPr sz="1400">
              <a:latin typeface="Calibri"/>
              <a:cs typeface="Calibri"/>
            </a:endParaRPr>
          </a:p>
          <a:p>
            <a:pPr marL="1426845">
              <a:lnSpc>
                <a:spcPct val="100000"/>
              </a:lnSpc>
              <a:spcBef>
                <a:spcPts val="995"/>
              </a:spcBef>
            </a:pPr>
            <a:r>
              <a:rPr sz="1400" dirty="0">
                <a:latin typeface="Calibri"/>
                <a:cs typeface="Calibri"/>
              </a:rPr>
              <a:t>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:=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d</a:t>
            </a:r>
            <a:endParaRPr sz="1400">
              <a:latin typeface="Calibri"/>
              <a:cs typeface="Calibri"/>
            </a:endParaRPr>
          </a:p>
          <a:p>
            <a:pPr marL="551815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Finsi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46775" y="4701920"/>
            <a:ext cx="52374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151765" indent="-2870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Si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condition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vraie,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seule</a:t>
            </a:r>
            <a:r>
              <a:rPr sz="1200" spc="-10" dirty="0">
                <a:latin typeface="Calibri"/>
                <a:cs typeface="Calibri"/>
              </a:rPr>
              <a:t> instruction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exécutée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l’instruction </a:t>
            </a:r>
            <a:r>
              <a:rPr sz="1200" spc="-20" dirty="0">
                <a:latin typeface="Calibri"/>
                <a:cs typeface="Calibri"/>
              </a:rPr>
              <a:t>d’affectation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=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c.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Sinon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seule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instruction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exécutée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l’instruction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d’affectation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=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d.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322570" y="1727454"/>
            <a:ext cx="0" cy="4439285"/>
          </a:xfrm>
          <a:custGeom>
            <a:avLst/>
            <a:gdLst/>
            <a:ahLst/>
            <a:cxnLst/>
            <a:rect l="l" t="t" r="r" b="b"/>
            <a:pathLst>
              <a:path h="4439285">
                <a:moveTo>
                  <a:pt x="0" y="0"/>
                </a:moveTo>
                <a:lnTo>
                  <a:pt x="0" y="4438802"/>
                </a:lnTo>
              </a:path>
            </a:pathLst>
          </a:custGeom>
          <a:ln w="19812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50</a:t>
            </a:fld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3135630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Traitement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alternatif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Syntaxe: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Schéma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conditionnel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à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choix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multiple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2587" rIns="0" bIns="0" rtlCol="0">
            <a:spAutoFit/>
          </a:bodyPr>
          <a:lstStyle/>
          <a:p>
            <a:pPr marL="27559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5" dirty="0"/>
              <a:t> </a:t>
            </a:r>
            <a:r>
              <a:rPr sz="2000" dirty="0"/>
              <a:t>RECONNAITRE</a:t>
            </a:r>
            <a:r>
              <a:rPr sz="2000" spc="-60" dirty="0"/>
              <a:t> </a:t>
            </a:r>
            <a:r>
              <a:rPr sz="2000" dirty="0"/>
              <a:t>LES</a:t>
            </a:r>
            <a:r>
              <a:rPr sz="2000" spc="-45" dirty="0"/>
              <a:t> </a:t>
            </a:r>
            <a:r>
              <a:rPr sz="2000" spc="-10" dirty="0"/>
              <a:t>BASES</a:t>
            </a:r>
            <a:endParaRPr sz="2000"/>
          </a:p>
          <a:p>
            <a:pPr marL="275590">
              <a:lnSpc>
                <a:spcPts val="1660"/>
              </a:lnSpc>
            </a:pPr>
            <a:r>
              <a:rPr sz="1400" spc="-20" dirty="0">
                <a:latin typeface="Calibri"/>
                <a:cs typeface="Calibri"/>
              </a:rPr>
              <a:t>Traitement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alternatif(conditions)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77466" y="2299207"/>
            <a:ext cx="2183765" cy="1520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Cas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&lt;var&gt;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de:</a:t>
            </a:r>
            <a:endParaRPr sz="1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&lt;valeur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1&gt;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: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&lt;action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1&gt;</a:t>
            </a:r>
            <a:endParaRPr sz="1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&lt;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valeur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2&gt;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: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&lt;action</a:t>
            </a:r>
            <a:r>
              <a:rPr sz="1400" spc="-25" dirty="0">
                <a:latin typeface="Calibri"/>
                <a:cs typeface="Calibri"/>
              </a:rPr>
              <a:t> 2&gt;</a:t>
            </a:r>
            <a:endParaRPr sz="1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1400" spc="-25" dirty="0">
                <a:latin typeface="Calibri"/>
                <a:cs typeface="Calibri"/>
              </a:rPr>
              <a:t>...</a:t>
            </a:r>
            <a:endParaRPr sz="1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&lt;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valeur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n&gt;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: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&lt;action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n&gt;</a:t>
            </a:r>
            <a:endParaRPr sz="1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Sinon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: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&lt;action_sinon&gt;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FinCas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10996" y="2272283"/>
            <a:ext cx="7033895" cy="4345305"/>
            <a:chOff x="1110996" y="2272283"/>
            <a:chExt cx="7033895" cy="4345305"/>
          </a:xfrm>
        </p:grpSpPr>
        <p:sp>
          <p:nvSpPr>
            <p:cNvPr id="6" name="object 6"/>
            <p:cNvSpPr/>
            <p:nvPr/>
          </p:nvSpPr>
          <p:spPr>
            <a:xfrm>
              <a:off x="1117092" y="2278379"/>
              <a:ext cx="3700779" cy="1600200"/>
            </a:xfrm>
            <a:custGeom>
              <a:avLst/>
              <a:gdLst/>
              <a:ahLst/>
              <a:cxnLst/>
              <a:rect l="l" t="t" r="r" b="b"/>
              <a:pathLst>
                <a:path w="3700779" h="1600200">
                  <a:moveTo>
                    <a:pt x="0" y="1600200"/>
                  </a:moveTo>
                  <a:lnTo>
                    <a:pt x="3700272" y="1600200"/>
                  </a:lnTo>
                  <a:lnTo>
                    <a:pt x="3700272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12192">
              <a:solidFill>
                <a:srgbClr val="4453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59708" y="3387851"/>
              <a:ext cx="1057910" cy="76200"/>
            </a:xfrm>
            <a:custGeom>
              <a:avLst/>
              <a:gdLst/>
              <a:ahLst/>
              <a:cxnLst/>
              <a:rect l="l" t="t" r="r" b="b"/>
              <a:pathLst>
                <a:path w="105791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105791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1057910" h="76200">
                  <a:moveTo>
                    <a:pt x="1057909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1057909" y="44450"/>
                  </a:lnTo>
                  <a:lnTo>
                    <a:pt x="1057909" y="317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49016" y="4782057"/>
              <a:ext cx="5095875" cy="1828800"/>
            </a:xfrm>
            <a:custGeom>
              <a:avLst/>
              <a:gdLst/>
              <a:ahLst/>
              <a:cxnLst/>
              <a:rect l="l" t="t" r="r" b="b"/>
              <a:pathLst>
                <a:path w="5095875" h="1828800">
                  <a:moveTo>
                    <a:pt x="5095862" y="1567522"/>
                  </a:moveTo>
                  <a:lnTo>
                    <a:pt x="2575814" y="1567522"/>
                  </a:lnTo>
                  <a:lnTo>
                    <a:pt x="0" y="1567522"/>
                  </a:lnTo>
                  <a:lnTo>
                    <a:pt x="0" y="1828774"/>
                  </a:lnTo>
                  <a:lnTo>
                    <a:pt x="2575814" y="1828774"/>
                  </a:lnTo>
                  <a:lnTo>
                    <a:pt x="5095862" y="1828774"/>
                  </a:lnTo>
                  <a:lnTo>
                    <a:pt x="5095862" y="1567522"/>
                  </a:lnTo>
                  <a:close/>
                </a:path>
                <a:path w="5095875" h="1828800">
                  <a:moveTo>
                    <a:pt x="5095862" y="1045006"/>
                  </a:moveTo>
                  <a:lnTo>
                    <a:pt x="2575814" y="1045006"/>
                  </a:lnTo>
                  <a:lnTo>
                    <a:pt x="0" y="1045006"/>
                  </a:lnTo>
                  <a:lnTo>
                    <a:pt x="0" y="1306258"/>
                  </a:lnTo>
                  <a:lnTo>
                    <a:pt x="2575814" y="1306258"/>
                  </a:lnTo>
                  <a:lnTo>
                    <a:pt x="5095862" y="1306258"/>
                  </a:lnTo>
                  <a:lnTo>
                    <a:pt x="5095862" y="1045006"/>
                  </a:lnTo>
                  <a:close/>
                </a:path>
                <a:path w="5095875" h="1828800">
                  <a:moveTo>
                    <a:pt x="5095862" y="522465"/>
                  </a:moveTo>
                  <a:lnTo>
                    <a:pt x="2575814" y="522465"/>
                  </a:lnTo>
                  <a:lnTo>
                    <a:pt x="0" y="522465"/>
                  </a:lnTo>
                  <a:lnTo>
                    <a:pt x="0" y="783717"/>
                  </a:lnTo>
                  <a:lnTo>
                    <a:pt x="2575814" y="783717"/>
                  </a:lnTo>
                  <a:lnTo>
                    <a:pt x="5095862" y="783717"/>
                  </a:lnTo>
                  <a:lnTo>
                    <a:pt x="5095862" y="522465"/>
                  </a:lnTo>
                  <a:close/>
                </a:path>
                <a:path w="5095875" h="1828800">
                  <a:moveTo>
                    <a:pt x="5095862" y="0"/>
                  </a:moveTo>
                  <a:lnTo>
                    <a:pt x="2575814" y="0"/>
                  </a:lnTo>
                  <a:lnTo>
                    <a:pt x="0" y="0"/>
                  </a:lnTo>
                  <a:lnTo>
                    <a:pt x="0" y="261239"/>
                  </a:lnTo>
                  <a:lnTo>
                    <a:pt x="2575814" y="261239"/>
                  </a:lnTo>
                  <a:lnTo>
                    <a:pt x="5095862" y="261239"/>
                  </a:lnTo>
                  <a:lnTo>
                    <a:pt x="5095862" y="0"/>
                  </a:lnTo>
                  <a:close/>
                </a:path>
              </a:pathLst>
            </a:custGeom>
            <a:solidFill>
              <a:srgbClr val="A4A4A4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49016" y="4782057"/>
              <a:ext cx="5095875" cy="1828800"/>
            </a:xfrm>
            <a:custGeom>
              <a:avLst/>
              <a:gdLst/>
              <a:ahLst/>
              <a:cxnLst/>
              <a:rect l="l" t="t" r="r" b="b"/>
              <a:pathLst>
                <a:path w="5095875" h="1828800">
                  <a:moveTo>
                    <a:pt x="0" y="0"/>
                  </a:moveTo>
                  <a:lnTo>
                    <a:pt x="5095875" y="0"/>
                  </a:lnTo>
                </a:path>
                <a:path w="5095875" h="1828800">
                  <a:moveTo>
                    <a:pt x="0" y="1828774"/>
                  </a:moveTo>
                  <a:lnTo>
                    <a:pt x="5095875" y="1828774"/>
                  </a:lnTo>
                </a:path>
              </a:pathLst>
            </a:custGeom>
            <a:ln w="12700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896739" y="3299840"/>
            <a:ext cx="2274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la partie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Calibri"/>
                <a:cs typeface="Calibri"/>
              </a:rPr>
              <a:t>action-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sinon</a:t>
            </a:r>
            <a:r>
              <a:rPr sz="1200" spc="2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facultative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51</a:t>
            </a:fld>
            <a:endParaRPr spc="-25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36803" y="4088968"/>
            <a:ext cx="10017760" cy="2449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dispose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ensemble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tâches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souhaite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d’une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choix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entier,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conformément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tableau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suivant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5"/>
              </a:spcBef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 marL="3113405">
              <a:lnSpc>
                <a:spcPct val="100000"/>
              </a:lnSpc>
              <a:tabLst>
                <a:tab pos="5622290" algn="l"/>
              </a:tabLst>
            </a:pPr>
            <a:r>
              <a:rPr sz="1200" b="1" spc="-10" dirty="0">
                <a:latin typeface="Calibri"/>
                <a:cs typeface="Calibri"/>
              </a:rPr>
              <a:t>Valeur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choix</a:t>
            </a:r>
            <a:r>
              <a:rPr sz="1200" b="1" dirty="0">
                <a:latin typeface="Calibri"/>
                <a:cs typeface="Calibri"/>
              </a:rPr>
              <a:t>	</a:t>
            </a:r>
            <a:r>
              <a:rPr sz="1200" b="1" spc="-20" dirty="0">
                <a:latin typeface="Calibri"/>
                <a:cs typeface="Calibri"/>
              </a:rPr>
              <a:t>Tâche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à</a:t>
            </a:r>
            <a:r>
              <a:rPr sz="1200" b="1" spc="-10" dirty="0">
                <a:latin typeface="Calibri"/>
                <a:cs typeface="Calibri"/>
              </a:rPr>
              <a:t> exécuter</a:t>
            </a:r>
            <a:endParaRPr sz="1200">
              <a:latin typeface="Calibri"/>
              <a:cs typeface="Calibri"/>
            </a:endParaRPr>
          </a:p>
          <a:p>
            <a:pPr marL="4932680" lvl="1" indent="-1370965">
              <a:lnSpc>
                <a:spcPct val="100000"/>
              </a:lnSpc>
              <a:spcBef>
                <a:spcPts val="310"/>
              </a:spcBef>
              <a:buAutoNum type="arabicPlain"/>
              <a:tabLst>
                <a:tab pos="4932680" algn="l"/>
              </a:tabLst>
            </a:pPr>
            <a:r>
              <a:rPr sz="1200" spc="-10" dirty="0">
                <a:latin typeface="Calibri"/>
                <a:cs typeface="Calibri"/>
              </a:rPr>
              <a:t>Commande</a:t>
            </a:r>
            <a:endParaRPr sz="1200">
              <a:latin typeface="Calibri"/>
              <a:cs typeface="Calibri"/>
            </a:endParaRPr>
          </a:p>
          <a:p>
            <a:pPr marL="4932680" lvl="1" indent="-1370965">
              <a:lnSpc>
                <a:spcPct val="100000"/>
              </a:lnSpc>
              <a:spcBef>
                <a:spcPts val="615"/>
              </a:spcBef>
              <a:buAutoNum type="arabicPlain"/>
              <a:tabLst>
                <a:tab pos="4932680" algn="l"/>
              </a:tabLst>
            </a:pPr>
            <a:r>
              <a:rPr sz="1200" spc="-10" dirty="0">
                <a:latin typeface="Calibri"/>
                <a:cs typeface="Calibri"/>
              </a:rPr>
              <a:t>Livraison</a:t>
            </a:r>
            <a:endParaRPr sz="1200">
              <a:latin typeface="Calibri"/>
              <a:cs typeface="Calibri"/>
            </a:endParaRPr>
          </a:p>
          <a:p>
            <a:pPr marL="4932680" lvl="1" indent="-1370965">
              <a:lnSpc>
                <a:spcPct val="100000"/>
              </a:lnSpc>
              <a:spcBef>
                <a:spcPts val="620"/>
              </a:spcBef>
              <a:buAutoNum type="arabicPlain"/>
              <a:tabLst>
                <a:tab pos="4932680" algn="l"/>
              </a:tabLst>
            </a:pPr>
            <a:r>
              <a:rPr sz="1200" spc="-10" dirty="0">
                <a:latin typeface="Calibri"/>
                <a:cs typeface="Calibri"/>
              </a:rPr>
              <a:t>Facturation</a:t>
            </a:r>
            <a:endParaRPr sz="1200">
              <a:latin typeface="Calibri"/>
              <a:cs typeface="Calibri"/>
            </a:endParaRPr>
          </a:p>
          <a:p>
            <a:pPr marL="4932680" lvl="1" indent="-1370965">
              <a:lnSpc>
                <a:spcPct val="100000"/>
              </a:lnSpc>
              <a:spcBef>
                <a:spcPts val="620"/>
              </a:spcBef>
              <a:buAutoNum type="arabicPlain"/>
              <a:tabLst>
                <a:tab pos="4932680" algn="l"/>
              </a:tabLst>
            </a:pPr>
            <a:r>
              <a:rPr sz="1200" spc="-10" dirty="0">
                <a:latin typeface="Calibri"/>
                <a:cs typeface="Calibri"/>
              </a:rPr>
              <a:t>Règlement</a:t>
            </a:r>
            <a:endParaRPr sz="1200">
              <a:latin typeface="Calibri"/>
              <a:cs typeface="Calibri"/>
            </a:endParaRPr>
          </a:p>
          <a:p>
            <a:pPr marL="4932680" lvl="1" indent="-1370965">
              <a:lnSpc>
                <a:spcPct val="100000"/>
              </a:lnSpc>
              <a:spcBef>
                <a:spcPts val="615"/>
              </a:spcBef>
              <a:buAutoNum type="arabicPlain"/>
              <a:tabLst>
                <a:tab pos="4932680" algn="l"/>
              </a:tabLst>
            </a:pPr>
            <a:r>
              <a:rPr sz="1200" spc="-10" dirty="0">
                <a:latin typeface="Calibri"/>
                <a:cs typeface="Calibri"/>
              </a:rPr>
              <a:t>Stock</a:t>
            </a:r>
            <a:endParaRPr sz="1200">
              <a:latin typeface="Calibri"/>
              <a:cs typeface="Calibri"/>
            </a:endParaRPr>
          </a:p>
          <a:p>
            <a:pPr marL="3216910">
              <a:lnSpc>
                <a:spcPct val="100000"/>
              </a:lnSpc>
              <a:spcBef>
                <a:spcPts val="620"/>
              </a:spcBef>
              <a:tabLst>
                <a:tab pos="4932680" algn="l"/>
              </a:tabLst>
            </a:pPr>
            <a:r>
              <a:rPr sz="1200" dirty="0">
                <a:latin typeface="Calibri"/>
                <a:cs typeface="Calibri"/>
              </a:rPr>
              <a:t>Autre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valeur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1200" spc="-10" dirty="0">
                <a:latin typeface="Calibri"/>
                <a:cs typeface="Calibri"/>
              </a:rPr>
              <a:t>ERREUR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3423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Traitement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alternatif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1920366"/>
            <a:ext cx="11531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Forme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alternative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38646" y="1920366"/>
            <a:ext cx="2397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Schéma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conditionnel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à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choix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multiple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2587" rIns="0" bIns="0" rtlCol="0">
            <a:spAutoFit/>
          </a:bodyPr>
          <a:lstStyle/>
          <a:p>
            <a:pPr marL="27559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5" dirty="0"/>
              <a:t> </a:t>
            </a:r>
            <a:r>
              <a:rPr sz="2000" dirty="0"/>
              <a:t>RECONNAITRE</a:t>
            </a:r>
            <a:r>
              <a:rPr sz="2000" spc="-60" dirty="0"/>
              <a:t> </a:t>
            </a:r>
            <a:r>
              <a:rPr sz="2000" dirty="0"/>
              <a:t>LES</a:t>
            </a:r>
            <a:r>
              <a:rPr sz="2000" spc="-45" dirty="0"/>
              <a:t> </a:t>
            </a:r>
            <a:r>
              <a:rPr sz="2000" spc="-10" dirty="0"/>
              <a:t>BASES</a:t>
            </a:r>
            <a:endParaRPr sz="2000"/>
          </a:p>
          <a:p>
            <a:pPr marL="275590">
              <a:lnSpc>
                <a:spcPts val="1660"/>
              </a:lnSpc>
            </a:pPr>
            <a:r>
              <a:rPr sz="1400" spc="-20" dirty="0">
                <a:latin typeface="Calibri"/>
                <a:cs typeface="Calibri"/>
              </a:rPr>
              <a:t>Traitement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alternatif(conditions)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41565" y="4588763"/>
            <a:ext cx="35560" cy="7620"/>
          </a:xfrm>
          <a:custGeom>
            <a:avLst/>
            <a:gdLst/>
            <a:ahLst/>
            <a:cxnLst/>
            <a:rect l="l" t="t" r="r" b="b"/>
            <a:pathLst>
              <a:path w="35559" h="7620">
                <a:moveTo>
                  <a:pt x="35052" y="0"/>
                </a:moveTo>
                <a:lnTo>
                  <a:pt x="0" y="0"/>
                </a:lnTo>
                <a:lnTo>
                  <a:pt x="0" y="7620"/>
                </a:lnTo>
                <a:lnTo>
                  <a:pt x="35052" y="7620"/>
                </a:lnTo>
                <a:lnTo>
                  <a:pt x="350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49808" y="2371344"/>
            <a:ext cx="5191125" cy="415480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231775" marR="4031615" indent="-140335">
              <a:lnSpc>
                <a:spcPct val="100000"/>
              </a:lnSpc>
              <a:spcBef>
                <a:spcPts val="290"/>
              </a:spcBef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choix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275" dirty="0">
                <a:latin typeface="Calibri"/>
                <a:cs typeface="Calibri"/>
              </a:rPr>
              <a:t> 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alors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Commande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sinon</a:t>
            </a:r>
            <a:endParaRPr sz="1200">
              <a:latin typeface="Calibri"/>
              <a:cs typeface="Calibri"/>
            </a:endParaRPr>
          </a:p>
          <a:p>
            <a:pPr marL="475615" marR="3797935" indent="-244475">
              <a:lnSpc>
                <a:spcPct val="100000"/>
              </a:lnSpc>
              <a:spcBef>
                <a:spcPts val="5"/>
              </a:spcBef>
              <a:tabLst>
                <a:tab pos="501650" algn="l"/>
              </a:tabLst>
            </a:pP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</a:t>
            </a:r>
            <a:r>
              <a:rPr sz="1200" dirty="0">
                <a:latin typeface="Calibri"/>
                <a:cs typeface="Calibri"/>
              </a:rPr>
              <a:t>		choix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alors </a:t>
            </a:r>
            <a:r>
              <a:rPr sz="1200" spc="-10" dirty="0">
                <a:latin typeface="Calibri"/>
                <a:cs typeface="Calibri"/>
              </a:rPr>
              <a:t>Livraison</a:t>
            </a:r>
            <a:endParaRPr sz="1200">
              <a:latin typeface="Calibri"/>
              <a:cs typeface="Calibri"/>
            </a:endParaRPr>
          </a:p>
          <a:p>
            <a:pPr marL="196850">
              <a:lnSpc>
                <a:spcPct val="100000"/>
              </a:lnSpc>
            </a:pPr>
            <a:r>
              <a:rPr sz="1200" u="sng" spc="2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sinon</a:t>
            </a:r>
            <a:endParaRPr sz="1200">
              <a:latin typeface="Calibri"/>
              <a:cs typeface="Calibri"/>
            </a:endParaRPr>
          </a:p>
          <a:p>
            <a:pPr marR="3656965" algn="r">
              <a:lnSpc>
                <a:spcPct val="100000"/>
              </a:lnSpc>
            </a:pP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choix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 3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alors</a:t>
            </a:r>
            <a:endParaRPr sz="1200">
              <a:latin typeface="Calibri"/>
              <a:cs typeface="Calibri"/>
            </a:endParaRPr>
          </a:p>
          <a:p>
            <a:pPr marR="3688715" algn="r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Facturation</a:t>
            </a:r>
            <a:endParaRPr sz="1200">
              <a:latin typeface="Calibri"/>
              <a:cs typeface="Calibri"/>
            </a:endParaRPr>
          </a:p>
          <a:p>
            <a:pPr marL="440690">
              <a:lnSpc>
                <a:spcPct val="100000"/>
              </a:lnSpc>
            </a:pPr>
            <a:r>
              <a:rPr sz="12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sinon</a:t>
            </a:r>
            <a:endParaRPr sz="1200">
              <a:latin typeface="Calibri"/>
              <a:cs typeface="Calibri"/>
            </a:endParaRPr>
          </a:p>
          <a:p>
            <a:pPr marL="650875">
              <a:lnSpc>
                <a:spcPct val="100000"/>
              </a:lnSpc>
              <a:tabLst>
                <a:tab pos="1005840" algn="l"/>
              </a:tabLst>
            </a:pPr>
            <a:r>
              <a:rPr sz="12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</a:t>
            </a:r>
            <a:r>
              <a:rPr sz="1200" dirty="0">
                <a:latin typeface="Calibri"/>
                <a:cs typeface="Calibri"/>
              </a:rPr>
              <a:t>	choix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4</a:t>
            </a:r>
            <a:r>
              <a:rPr sz="1200" spc="130" dirty="0">
                <a:latin typeface="Calibri"/>
                <a:cs typeface="Calibri"/>
              </a:rPr>
              <a:t>  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alors</a:t>
            </a:r>
            <a:endParaRPr sz="1200">
              <a:latin typeface="Calibri"/>
              <a:cs typeface="Calibri"/>
            </a:endParaRPr>
          </a:p>
          <a:p>
            <a:pPr marL="113855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Règlement</a:t>
            </a:r>
            <a:endParaRPr sz="1200">
              <a:latin typeface="Calibri"/>
              <a:cs typeface="Calibri"/>
            </a:endParaRPr>
          </a:p>
          <a:p>
            <a:pPr marL="581025">
              <a:lnSpc>
                <a:spcPct val="100000"/>
              </a:lnSpc>
            </a:pPr>
            <a:r>
              <a:rPr sz="1200" u="sng" spc="1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sinon</a:t>
            </a:r>
            <a:endParaRPr sz="1200">
              <a:latin typeface="Calibri"/>
              <a:cs typeface="Calibri"/>
            </a:endParaRPr>
          </a:p>
          <a:p>
            <a:pPr marL="1384300" marR="3028950" indent="-349250">
              <a:lnSpc>
                <a:spcPct val="100000"/>
              </a:lnSpc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choix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 5</a:t>
            </a:r>
            <a:r>
              <a:rPr sz="1200" spc="130" dirty="0">
                <a:latin typeface="Calibri"/>
                <a:cs typeface="Calibri"/>
              </a:rPr>
              <a:t>  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alors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Stock</a:t>
            </a:r>
            <a:endParaRPr sz="1200">
              <a:latin typeface="Calibri"/>
              <a:cs typeface="Calibri"/>
            </a:endParaRPr>
          </a:p>
          <a:p>
            <a:pPr marL="1076325">
              <a:lnSpc>
                <a:spcPct val="100000"/>
              </a:lnSpc>
            </a:pP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sinon</a:t>
            </a:r>
            <a:endParaRPr sz="1200">
              <a:latin typeface="Calibri"/>
              <a:cs typeface="Calibri"/>
            </a:endParaRPr>
          </a:p>
          <a:p>
            <a:pPr marL="138430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ecrire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(‘’Erreur’’)</a:t>
            </a:r>
            <a:endParaRPr sz="1200">
              <a:latin typeface="Calibri"/>
              <a:cs typeface="Calibri"/>
            </a:endParaRPr>
          </a:p>
          <a:p>
            <a:pPr marL="1076325">
              <a:lnSpc>
                <a:spcPct val="100000"/>
              </a:lnSpc>
            </a:pP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finsi</a:t>
            </a:r>
            <a:endParaRPr sz="1200">
              <a:latin typeface="Calibri"/>
              <a:cs typeface="Calibri"/>
            </a:endParaRPr>
          </a:p>
          <a:p>
            <a:pPr marL="581025" marR="4135120" indent="138430">
              <a:lnSpc>
                <a:spcPct val="100000"/>
              </a:lnSpc>
              <a:spcBef>
                <a:spcPts val="1445"/>
              </a:spcBef>
            </a:pPr>
            <a:r>
              <a:rPr sz="1200" u="sng" spc="2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finsi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finsi</a:t>
            </a:r>
            <a:endParaRPr sz="1200">
              <a:latin typeface="Calibri"/>
              <a:cs typeface="Calibri"/>
            </a:endParaRPr>
          </a:p>
          <a:p>
            <a:pPr marL="91440" marR="4589780" indent="208279">
              <a:lnSpc>
                <a:spcPct val="100000"/>
              </a:lnSpc>
            </a:pPr>
            <a:r>
              <a:rPr sz="12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finsi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finsi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52</a:t>
            </a:fld>
            <a:endParaRPr spc="-25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90132" y="2371344"/>
            <a:ext cx="4297680" cy="138557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latin typeface="Calibri"/>
                <a:cs typeface="Calibri"/>
              </a:rPr>
              <a:t>Cas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choix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30162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1: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Commande</a:t>
            </a:r>
            <a:endParaRPr sz="1200">
              <a:latin typeface="Calibri"/>
              <a:cs typeface="Calibri"/>
            </a:endParaRPr>
          </a:p>
          <a:p>
            <a:pPr marL="30162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2: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Livraison</a:t>
            </a:r>
            <a:endParaRPr sz="1200">
              <a:latin typeface="Calibri"/>
              <a:cs typeface="Calibri"/>
            </a:endParaRPr>
          </a:p>
          <a:p>
            <a:pPr marL="301625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3: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Facturation</a:t>
            </a:r>
            <a:endParaRPr sz="1200">
              <a:latin typeface="Calibri"/>
              <a:cs typeface="Calibri"/>
            </a:endParaRPr>
          </a:p>
          <a:p>
            <a:pPr marL="30162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4: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Règlement</a:t>
            </a:r>
            <a:endParaRPr sz="1200">
              <a:latin typeface="Calibri"/>
              <a:cs typeface="Calibri"/>
            </a:endParaRPr>
          </a:p>
          <a:p>
            <a:pPr marL="92710" marR="2552700" indent="208279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sinon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ecrire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(‘’Erreur’’) finCas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237856" y="911504"/>
            <a:ext cx="3718560" cy="1235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84250">
              <a:lnSpc>
                <a:spcPct val="141800"/>
              </a:lnSpc>
              <a:spcBef>
                <a:spcPts val="100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2 </a:t>
            </a:r>
            <a:r>
              <a:rPr sz="2800" spc="-10" dirty="0">
                <a:latin typeface="Calibri"/>
                <a:cs typeface="Calibri"/>
              </a:rPr>
              <a:t>RECONNAITRE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BASES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2566517"/>
            <a:ext cx="3812540" cy="213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8255">
              <a:lnSpc>
                <a:spcPct val="150000"/>
              </a:lnSpc>
              <a:spcBef>
                <a:spcPts val="100"/>
              </a:spcBef>
              <a:buSzPct val="92500"/>
              <a:buAutoNum type="arabicPlain"/>
              <a:tabLst>
                <a:tab pos="218440" algn="l"/>
              </a:tabLst>
            </a:pPr>
            <a:r>
              <a:rPr sz="2000" spc="-25" dirty="0">
                <a:solidFill>
                  <a:srgbClr val="AEABAB"/>
                </a:solidFill>
                <a:latin typeface="Calibri"/>
                <a:cs typeface="Calibri"/>
              </a:rPr>
              <a:t>Traitement</a:t>
            </a:r>
            <a:r>
              <a:rPr sz="20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séquentiel</a:t>
            </a:r>
            <a:r>
              <a:rPr sz="2000" spc="-2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(affectation, </a:t>
            </a: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lecture</a:t>
            </a:r>
            <a:r>
              <a:rPr sz="2000" spc="-7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et</a:t>
            </a:r>
            <a:r>
              <a:rPr sz="2000" spc="-5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écriture)</a:t>
            </a:r>
            <a:endParaRPr sz="2000">
              <a:latin typeface="Calibri"/>
              <a:cs typeface="Calibri"/>
            </a:endParaRPr>
          </a:p>
          <a:p>
            <a:pPr marL="219075" indent="-219075">
              <a:lnSpc>
                <a:spcPct val="100000"/>
              </a:lnSpc>
              <a:spcBef>
                <a:spcPts val="2300"/>
              </a:spcBef>
              <a:buSzPct val="95000"/>
              <a:buAutoNum type="arabicPlain"/>
              <a:tabLst>
                <a:tab pos="219075" algn="l"/>
              </a:tabLst>
            </a:pPr>
            <a:r>
              <a:rPr sz="2000" spc="-20" dirty="0">
                <a:solidFill>
                  <a:srgbClr val="AEABAB"/>
                </a:solidFill>
                <a:latin typeface="Calibri"/>
                <a:cs typeface="Calibri"/>
              </a:rPr>
              <a:t>Traitement</a:t>
            </a:r>
            <a:r>
              <a:rPr sz="2000" spc="-6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alternatif(conditions)</a:t>
            </a:r>
            <a:endParaRPr sz="2000">
              <a:latin typeface="Calibri"/>
              <a:cs typeface="Calibri"/>
            </a:endParaRPr>
          </a:p>
          <a:p>
            <a:pPr marL="218440" indent="-213995">
              <a:lnSpc>
                <a:spcPct val="100000"/>
              </a:lnSpc>
              <a:spcBef>
                <a:spcPts val="2295"/>
              </a:spcBef>
              <a:buSzPct val="92500"/>
              <a:buAutoNum type="arabicPlain"/>
              <a:tabLst>
                <a:tab pos="218440" algn="l"/>
              </a:tabLst>
            </a:pPr>
            <a:r>
              <a:rPr sz="2000" b="1" spc="-25" dirty="0">
                <a:solidFill>
                  <a:srgbClr val="FF7800"/>
                </a:solidFill>
                <a:latin typeface="Calibri"/>
                <a:cs typeface="Calibri"/>
              </a:rPr>
              <a:t>Traitement</a:t>
            </a:r>
            <a:r>
              <a:rPr sz="2000" b="1" spc="-50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7800"/>
                </a:solidFill>
                <a:latin typeface="Calibri"/>
                <a:cs typeface="Calibri"/>
              </a:rPr>
              <a:t>itératif</a:t>
            </a:r>
            <a:r>
              <a:rPr sz="2000" b="1" spc="-40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7800"/>
                </a:solidFill>
                <a:latin typeface="Calibri"/>
                <a:cs typeface="Calibri"/>
              </a:rPr>
              <a:t>(boucles)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2056764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Traitement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itératif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Structure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«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Pour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……….Faire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»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4088968"/>
            <a:ext cx="7211695" cy="829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compteur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(variable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contrôle) </a:t>
            </a:r>
            <a:r>
              <a:rPr sz="1200" dirty="0">
                <a:latin typeface="Calibri"/>
                <a:cs typeface="Calibri"/>
              </a:rPr>
              <a:t>prend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valeur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initiale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10" dirty="0">
                <a:latin typeface="Calibri"/>
                <a:cs typeface="Calibri"/>
              </a:rPr>
              <a:t> moment d’accès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boucle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puis,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parcours,</a:t>
            </a:r>
            <a:endParaRPr sz="1200">
              <a:latin typeface="Calibri"/>
              <a:cs typeface="Calibri"/>
            </a:endParaRPr>
          </a:p>
          <a:p>
            <a:pPr marL="47625">
              <a:lnSpc>
                <a:spcPct val="100000"/>
              </a:lnSpc>
              <a:spcBef>
                <a:spcPts val="1010"/>
              </a:spcBef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passe </a:t>
            </a:r>
            <a:r>
              <a:rPr sz="1200" spc="-10" dirty="0">
                <a:latin typeface="Calibri"/>
                <a:cs typeface="Calibri"/>
              </a:rPr>
              <a:t>automatiquement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domaine</a:t>
            </a:r>
            <a:r>
              <a:rPr sz="1200" spc="-20" dirty="0">
                <a:latin typeface="Calibri"/>
                <a:cs typeface="Calibri"/>
              </a:rPr>
              <a:t> jusqu’à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atteindre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finale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30" dirty="0">
                <a:latin typeface="Calibri"/>
                <a:cs typeface="Calibri"/>
              </a:rPr>
              <a:t>L’exécution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cette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instruction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déroule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selon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l’organigramme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170" rIns="0" bIns="0" rtlCol="0">
            <a:spAutoFit/>
          </a:bodyPr>
          <a:lstStyle/>
          <a:p>
            <a:pPr marL="27559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5" dirty="0"/>
              <a:t> </a:t>
            </a:r>
            <a:r>
              <a:rPr sz="2000" dirty="0"/>
              <a:t>RECONNAITRE</a:t>
            </a:r>
            <a:r>
              <a:rPr sz="2000" spc="-60" dirty="0"/>
              <a:t> </a:t>
            </a:r>
            <a:r>
              <a:rPr sz="2000" dirty="0"/>
              <a:t>LES</a:t>
            </a:r>
            <a:r>
              <a:rPr sz="2000" spc="-45" dirty="0"/>
              <a:t> </a:t>
            </a:r>
            <a:r>
              <a:rPr sz="2000" spc="-10" dirty="0"/>
              <a:t>BASES</a:t>
            </a:r>
            <a:endParaRPr sz="2000"/>
          </a:p>
          <a:p>
            <a:pPr marL="314960">
              <a:lnSpc>
                <a:spcPts val="1660"/>
              </a:lnSpc>
            </a:pPr>
            <a:r>
              <a:rPr sz="1400" spc="-20" dirty="0">
                <a:latin typeface="Calibri"/>
                <a:cs typeface="Calibri"/>
              </a:rPr>
              <a:t>Traitement</a:t>
            </a:r>
            <a:r>
              <a:rPr sz="1400" spc="-10" dirty="0">
                <a:latin typeface="Calibri"/>
                <a:cs typeface="Calibri"/>
              </a:rPr>
              <a:t> itératif (boucles)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631681" y="4978653"/>
            <a:ext cx="2449830" cy="624205"/>
            <a:chOff x="8631681" y="4978653"/>
            <a:chExt cx="2449830" cy="624205"/>
          </a:xfrm>
        </p:grpSpPr>
        <p:sp>
          <p:nvSpPr>
            <p:cNvPr id="6" name="object 6"/>
            <p:cNvSpPr/>
            <p:nvPr/>
          </p:nvSpPr>
          <p:spPr>
            <a:xfrm>
              <a:off x="8638031" y="4985003"/>
              <a:ext cx="2437130" cy="611505"/>
            </a:xfrm>
            <a:custGeom>
              <a:avLst/>
              <a:gdLst/>
              <a:ahLst/>
              <a:cxnLst/>
              <a:rect l="l" t="t" r="r" b="b"/>
              <a:pathLst>
                <a:path w="2437129" h="611504">
                  <a:moveTo>
                    <a:pt x="1218438" y="0"/>
                  </a:moveTo>
                  <a:lnTo>
                    <a:pt x="0" y="305562"/>
                  </a:lnTo>
                  <a:lnTo>
                    <a:pt x="1218438" y="611124"/>
                  </a:lnTo>
                  <a:lnTo>
                    <a:pt x="2436876" y="305562"/>
                  </a:lnTo>
                  <a:lnTo>
                    <a:pt x="12184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638031" y="4985003"/>
              <a:ext cx="2437130" cy="611505"/>
            </a:xfrm>
            <a:custGeom>
              <a:avLst/>
              <a:gdLst/>
              <a:ahLst/>
              <a:cxnLst/>
              <a:rect l="l" t="t" r="r" b="b"/>
              <a:pathLst>
                <a:path w="2437129" h="611504">
                  <a:moveTo>
                    <a:pt x="0" y="305562"/>
                  </a:moveTo>
                  <a:lnTo>
                    <a:pt x="1218438" y="0"/>
                  </a:lnTo>
                  <a:lnTo>
                    <a:pt x="2436876" y="305562"/>
                  </a:lnTo>
                  <a:lnTo>
                    <a:pt x="1218438" y="611124"/>
                  </a:lnTo>
                  <a:lnTo>
                    <a:pt x="0" y="305562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709659" y="3407664"/>
          <a:ext cx="2374900" cy="1572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5275">
                <a:tc gridSpan="2">
                  <a:txBody>
                    <a:bodyPr/>
                    <a:lstStyle/>
                    <a:p>
                      <a:pPr marL="6858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Compt</a:t>
                      </a:r>
                      <a:r>
                        <a:rPr sz="1600" spc="-10" dirty="0">
                          <a:latin typeface="Wingdings"/>
                          <a:cs typeface="Wingdings"/>
                        </a:rPr>
                        <a:t>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VI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9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5">
                <a:tc gridSpan="2">
                  <a:txBody>
                    <a:bodyPr/>
                    <a:lstStyle/>
                    <a:p>
                      <a:pPr marL="6337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Trainements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979">
                <a:tc gridSpan="2">
                  <a:txBody>
                    <a:bodyPr/>
                    <a:lstStyle/>
                    <a:p>
                      <a:pPr marL="346075">
                        <a:lnSpc>
                          <a:spcPts val="1639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Compt</a:t>
                      </a:r>
                      <a:r>
                        <a:rPr sz="1600" spc="-10" dirty="0">
                          <a:latin typeface="Wingdings"/>
                          <a:cs typeface="Wingdings"/>
                        </a:rPr>
                        <a:t>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compt+VP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8403081" y="3953255"/>
            <a:ext cx="1457325" cy="1933575"/>
            <a:chOff x="8403081" y="3953255"/>
            <a:chExt cx="1457325" cy="1933575"/>
          </a:xfrm>
        </p:grpSpPr>
        <p:sp>
          <p:nvSpPr>
            <p:cNvPr id="10" name="object 10"/>
            <p:cNvSpPr/>
            <p:nvPr/>
          </p:nvSpPr>
          <p:spPr>
            <a:xfrm>
              <a:off x="9857231" y="5596127"/>
              <a:ext cx="0" cy="287655"/>
            </a:xfrm>
            <a:custGeom>
              <a:avLst/>
              <a:gdLst/>
              <a:ahLst/>
              <a:cxnLst/>
              <a:rect l="l" t="t" r="r" b="b"/>
              <a:pathLst>
                <a:path h="287654">
                  <a:moveTo>
                    <a:pt x="0" y="0"/>
                  </a:moveTo>
                  <a:lnTo>
                    <a:pt x="0" y="287096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403081" y="3953255"/>
              <a:ext cx="313055" cy="1343660"/>
            </a:xfrm>
            <a:custGeom>
              <a:avLst/>
              <a:gdLst/>
              <a:ahLst/>
              <a:cxnLst/>
              <a:rect l="l" t="t" r="r" b="b"/>
              <a:pathLst>
                <a:path w="313054" h="1343660">
                  <a:moveTo>
                    <a:pt x="236600" y="31750"/>
                  </a:moveTo>
                  <a:lnTo>
                    <a:pt x="0" y="31750"/>
                  </a:lnTo>
                  <a:lnTo>
                    <a:pt x="0" y="1343279"/>
                  </a:lnTo>
                  <a:lnTo>
                    <a:pt x="234950" y="1343279"/>
                  </a:lnTo>
                  <a:lnTo>
                    <a:pt x="234950" y="1336929"/>
                  </a:lnTo>
                  <a:lnTo>
                    <a:pt x="12700" y="1336929"/>
                  </a:lnTo>
                  <a:lnTo>
                    <a:pt x="6350" y="1330579"/>
                  </a:lnTo>
                  <a:lnTo>
                    <a:pt x="12700" y="1330579"/>
                  </a:lnTo>
                  <a:lnTo>
                    <a:pt x="12700" y="44450"/>
                  </a:lnTo>
                  <a:lnTo>
                    <a:pt x="6350" y="44450"/>
                  </a:lnTo>
                  <a:lnTo>
                    <a:pt x="12700" y="38100"/>
                  </a:lnTo>
                  <a:lnTo>
                    <a:pt x="236600" y="38100"/>
                  </a:lnTo>
                  <a:lnTo>
                    <a:pt x="236600" y="31750"/>
                  </a:lnTo>
                  <a:close/>
                </a:path>
                <a:path w="313054" h="1343660">
                  <a:moveTo>
                    <a:pt x="12700" y="1330579"/>
                  </a:moveTo>
                  <a:lnTo>
                    <a:pt x="6350" y="1330579"/>
                  </a:lnTo>
                  <a:lnTo>
                    <a:pt x="12700" y="1336929"/>
                  </a:lnTo>
                  <a:lnTo>
                    <a:pt x="12700" y="1330579"/>
                  </a:lnTo>
                  <a:close/>
                </a:path>
                <a:path w="313054" h="1343660">
                  <a:moveTo>
                    <a:pt x="234950" y="1330579"/>
                  </a:moveTo>
                  <a:lnTo>
                    <a:pt x="12700" y="1330579"/>
                  </a:lnTo>
                  <a:lnTo>
                    <a:pt x="12700" y="1336929"/>
                  </a:lnTo>
                  <a:lnTo>
                    <a:pt x="234950" y="1336929"/>
                  </a:lnTo>
                  <a:lnTo>
                    <a:pt x="234950" y="1330579"/>
                  </a:lnTo>
                  <a:close/>
                </a:path>
                <a:path w="313054" h="1343660">
                  <a:moveTo>
                    <a:pt x="236600" y="0"/>
                  </a:moveTo>
                  <a:lnTo>
                    <a:pt x="236600" y="76200"/>
                  </a:lnTo>
                  <a:lnTo>
                    <a:pt x="300100" y="44450"/>
                  </a:lnTo>
                  <a:lnTo>
                    <a:pt x="249300" y="44450"/>
                  </a:lnTo>
                  <a:lnTo>
                    <a:pt x="249300" y="31750"/>
                  </a:lnTo>
                  <a:lnTo>
                    <a:pt x="300100" y="31750"/>
                  </a:lnTo>
                  <a:lnTo>
                    <a:pt x="236600" y="0"/>
                  </a:lnTo>
                  <a:close/>
                </a:path>
                <a:path w="313054" h="1343660">
                  <a:moveTo>
                    <a:pt x="12700" y="38100"/>
                  </a:moveTo>
                  <a:lnTo>
                    <a:pt x="6350" y="44450"/>
                  </a:lnTo>
                  <a:lnTo>
                    <a:pt x="12700" y="44450"/>
                  </a:lnTo>
                  <a:lnTo>
                    <a:pt x="12700" y="38100"/>
                  </a:lnTo>
                  <a:close/>
                </a:path>
                <a:path w="313054" h="1343660">
                  <a:moveTo>
                    <a:pt x="236600" y="38100"/>
                  </a:moveTo>
                  <a:lnTo>
                    <a:pt x="12700" y="38100"/>
                  </a:lnTo>
                  <a:lnTo>
                    <a:pt x="12700" y="44450"/>
                  </a:lnTo>
                  <a:lnTo>
                    <a:pt x="236600" y="44450"/>
                  </a:lnTo>
                  <a:lnTo>
                    <a:pt x="236600" y="38100"/>
                  </a:lnTo>
                  <a:close/>
                </a:path>
                <a:path w="313054" h="1343660">
                  <a:moveTo>
                    <a:pt x="300100" y="31750"/>
                  </a:moveTo>
                  <a:lnTo>
                    <a:pt x="249300" y="31750"/>
                  </a:lnTo>
                  <a:lnTo>
                    <a:pt x="249300" y="44450"/>
                  </a:lnTo>
                  <a:lnTo>
                    <a:pt x="300100" y="44450"/>
                  </a:lnTo>
                  <a:lnTo>
                    <a:pt x="312800" y="38100"/>
                  </a:lnTo>
                  <a:lnTo>
                    <a:pt x="3001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913878" y="5096481"/>
            <a:ext cx="2385695" cy="117284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501775" algn="ctr">
              <a:lnSpc>
                <a:spcPct val="100000"/>
              </a:lnSpc>
              <a:spcBef>
                <a:spcPts val="480"/>
              </a:spcBef>
            </a:pPr>
            <a:r>
              <a:rPr sz="1600" spc="-10" dirty="0">
                <a:latin typeface="Calibri"/>
                <a:cs typeface="Calibri"/>
              </a:rPr>
              <a:t>Compt&gt;VF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600" spc="-20" dirty="0">
                <a:latin typeface="Calibri"/>
                <a:cs typeface="Calibri"/>
              </a:rPr>
              <a:t>Faux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endParaRPr sz="1600">
              <a:latin typeface="Calibri"/>
              <a:cs typeface="Calibri"/>
            </a:endParaRPr>
          </a:p>
          <a:p>
            <a:pPr marL="1444625" algn="ctr">
              <a:lnSpc>
                <a:spcPct val="100000"/>
              </a:lnSpc>
            </a:pPr>
            <a:r>
              <a:rPr sz="1600" spc="-20" dirty="0">
                <a:latin typeface="Calibri"/>
                <a:cs typeface="Calibri"/>
              </a:rPr>
              <a:t>Vrai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657350" y="3024377"/>
            <a:ext cx="4020820" cy="862965"/>
          </a:xfrm>
          <a:custGeom>
            <a:avLst/>
            <a:gdLst/>
            <a:ahLst/>
            <a:cxnLst/>
            <a:rect l="l" t="t" r="r" b="b"/>
            <a:pathLst>
              <a:path w="4020820" h="862964">
                <a:moveTo>
                  <a:pt x="0" y="862584"/>
                </a:moveTo>
                <a:lnTo>
                  <a:pt x="4020312" y="862584"/>
                </a:lnTo>
                <a:lnTo>
                  <a:pt x="4020312" y="0"/>
                </a:lnTo>
                <a:lnTo>
                  <a:pt x="0" y="0"/>
                </a:lnTo>
                <a:lnTo>
                  <a:pt x="0" y="862584"/>
                </a:lnTo>
                <a:close/>
              </a:path>
            </a:pathLst>
          </a:custGeom>
          <a:ln w="289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734439" y="2882620"/>
            <a:ext cx="3380104" cy="100838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400" b="1" dirty="0">
                <a:latin typeface="Calibri"/>
                <a:cs typeface="Calibri"/>
              </a:rPr>
              <a:t>Pour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&lt;compt&gt;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&lt;VI&gt;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à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&lt;VF&gt;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[pas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&lt;VP&gt;]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faire</a:t>
            </a:r>
            <a:endParaRPr sz="1400">
              <a:latin typeface="Calibri"/>
              <a:cs typeface="Calibri"/>
            </a:endParaRPr>
          </a:p>
          <a:p>
            <a:pPr marL="228600">
              <a:lnSpc>
                <a:spcPct val="100000"/>
              </a:lnSpc>
              <a:spcBef>
                <a:spcPts val="900"/>
              </a:spcBef>
            </a:pPr>
            <a:r>
              <a:rPr sz="1400" spc="-10" dirty="0">
                <a:latin typeface="Calibri"/>
                <a:cs typeface="Calibri"/>
              </a:rPr>
              <a:t>instructions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400" b="1" spc="-10" dirty="0">
                <a:latin typeface="Calibri"/>
                <a:cs typeface="Calibri"/>
              </a:rPr>
              <a:t>Finpour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7719" y="2298572"/>
            <a:ext cx="447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3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Valeur initiale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76569" y="3221863"/>
            <a:ext cx="4216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" marR="5080" indent="-24765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Valeur </a:t>
            </a:r>
            <a:r>
              <a:rPr sz="1200" spc="-10" dirty="0">
                <a:latin typeface="Calibri"/>
                <a:cs typeface="Calibri"/>
              </a:rPr>
              <a:t>finale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022600" y="551306"/>
            <a:ext cx="2021839" cy="2159635"/>
            <a:chOff x="3022600" y="551306"/>
            <a:chExt cx="2021839" cy="2159635"/>
          </a:xfrm>
        </p:grpSpPr>
        <p:sp>
          <p:nvSpPr>
            <p:cNvPr id="18" name="object 18"/>
            <p:cNvSpPr/>
            <p:nvPr/>
          </p:nvSpPr>
          <p:spPr>
            <a:xfrm>
              <a:off x="3028950" y="2099309"/>
              <a:ext cx="2009139" cy="605155"/>
            </a:xfrm>
            <a:custGeom>
              <a:avLst/>
              <a:gdLst/>
              <a:ahLst/>
              <a:cxnLst/>
              <a:rect l="l" t="t" r="r" b="b"/>
              <a:pathLst>
                <a:path w="2009139" h="605155">
                  <a:moveTo>
                    <a:pt x="0" y="605027"/>
                  </a:moveTo>
                  <a:lnTo>
                    <a:pt x="2008631" y="605027"/>
                  </a:lnTo>
                  <a:lnTo>
                    <a:pt x="2008631" y="0"/>
                  </a:lnTo>
                  <a:lnTo>
                    <a:pt x="0" y="0"/>
                  </a:lnTo>
                  <a:lnTo>
                    <a:pt x="0" y="60502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79239" y="551306"/>
              <a:ext cx="648335" cy="1593215"/>
            </a:xfrm>
            <a:custGeom>
              <a:avLst/>
              <a:gdLst/>
              <a:ahLst/>
              <a:cxnLst/>
              <a:rect l="l" t="t" r="r" b="b"/>
              <a:pathLst>
                <a:path w="648335" h="1593214">
                  <a:moveTo>
                    <a:pt x="0" y="1508252"/>
                  </a:moveTo>
                  <a:lnTo>
                    <a:pt x="7238" y="1593214"/>
                  </a:lnTo>
                  <a:lnTo>
                    <a:pt x="70865" y="1536572"/>
                  </a:lnTo>
                  <a:lnTo>
                    <a:pt x="36575" y="1536572"/>
                  </a:lnTo>
                  <a:lnTo>
                    <a:pt x="24764" y="1531873"/>
                  </a:lnTo>
                  <a:lnTo>
                    <a:pt x="29488" y="1520036"/>
                  </a:lnTo>
                  <a:lnTo>
                    <a:pt x="0" y="1508252"/>
                  </a:lnTo>
                  <a:close/>
                </a:path>
                <a:path w="648335" h="1593214">
                  <a:moveTo>
                    <a:pt x="29488" y="1520036"/>
                  </a:moveTo>
                  <a:lnTo>
                    <a:pt x="24764" y="1531873"/>
                  </a:lnTo>
                  <a:lnTo>
                    <a:pt x="36575" y="1536572"/>
                  </a:lnTo>
                  <a:lnTo>
                    <a:pt x="41292" y="1524754"/>
                  </a:lnTo>
                  <a:lnTo>
                    <a:pt x="29488" y="1520036"/>
                  </a:lnTo>
                  <a:close/>
                </a:path>
                <a:path w="648335" h="1593214">
                  <a:moveTo>
                    <a:pt x="41292" y="1524754"/>
                  </a:moveTo>
                  <a:lnTo>
                    <a:pt x="36575" y="1536572"/>
                  </a:lnTo>
                  <a:lnTo>
                    <a:pt x="70865" y="1536572"/>
                  </a:lnTo>
                  <a:lnTo>
                    <a:pt x="41292" y="1524754"/>
                  </a:lnTo>
                  <a:close/>
                </a:path>
                <a:path w="648335" h="1593214">
                  <a:moveTo>
                    <a:pt x="636015" y="0"/>
                  </a:moveTo>
                  <a:lnTo>
                    <a:pt x="29488" y="1520036"/>
                  </a:lnTo>
                  <a:lnTo>
                    <a:pt x="41292" y="1524754"/>
                  </a:lnTo>
                  <a:lnTo>
                    <a:pt x="647826" y="4698"/>
                  </a:lnTo>
                  <a:lnTo>
                    <a:pt x="6360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190494" y="2105025"/>
            <a:ext cx="16490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Valeur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ajouter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chaque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passage</a:t>
            </a:r>
            <a:endParaRPr sz="1200">
              <a:latin typeface="Calibri"/>
              <a:cs typeface="Calibri"/>
            </a:endParaRPr>
          </a:p>
          <a:p>
            <a:pPr marL="33020" algn="ctr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</a:t>
            </a:r>
            <a:r>
              <a:rPr sz="1200" spc="-10" dirty="0">
                <a:latin typeface="Calibri"/>
                <a:cs typeface="Calibri"/>
              </a:rPr>
              <a:t>boucle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779651" y="2496311"/>
            <a:ext cx="4039235" cy="964565"/>
          </a:xfrm>
          <a:custGeom>
            <a:avLst/>
            <a:gdLst/>
            <a:ahLst/>
            <a:cxnLst/>
            <a:rect l="l" t="t" r="r" b="b"/>
            <a:pathLst>
              <a:path w="4039235" h="964564">
                <a:moveTo>
                  <a:pt x="1407668" y="442595"/>
                </a:moveTo>
                <a:lnTo>
                  <a:pt x="1394409" y="429895"/>
                </a:lnTo>
                <a:lnTo>
                  <a:pt x="1346200" y="383667"/>
                </a:lnTo>
                <a:lnTo>
                  <a:pt x="1336789" y="413956"/>
                </a:lnTo>
                <a:lnTo>
                  <a:pt x="3810" y="0"/>
                </a:lnTo>
                <a:lnTo>
                  <a:pt x="0" y="12192"/>
                </a:lnTo>
                <a:lnTo>
                  <a:pt x="1332992" y="426161"/>
                </a:lnTo>
                <a:lnTo>
                  <a:pt x="1323594" y="456438"/>
                </a:lnTo>
                <a:lnTo>
                  <a:pt x="1407668" y="442595"/>
                </a:lnTo>
                <a:close/>
              </a:path>
              <a:path w="4039235" h="964564">
                <a:moveTo>
                  <a:pt x="2755900" y="526796"/>
                </a:moveTo>
                <a:lnTo>
                  <a:pt x="2749664" y="477520"/>
                </a:lnTo>
                <a:lnTo>
                  <a:pt x="2745232" y="442341"/>
                </a:lnTo>
                <a:lnTo>
                  <a:pt x="2718854" y="459955"/>
                </a:lnTo>
                <a:lnTo>
                  <a:pt x="2547747" y="203708"/>
                </a:lnTo>
                <a:lnTo>
                  <a:pt x="2537079" y="210820"/>
                </a:lnTo>
                <a:lnTo>
                  <a:pt x="2708325" y="466966"/>
                </a:lnTo>
                <a:lnTo>
                  <a:pt x="2681859" y="484632"/>
                </a:lnTo>
                <a:lnTo>
                  <a:pt x="2755900" y="526796"/>
                </a:lnTo>
                <a:close/>
              </a:path>
              <a:path w="4039235" h="964564">
                <a:moveTo>
                  <a:pt x="4039108" y="951992"/>
                </a:moveTo>
                <a:lnTo>
                  <a:pt x="2831871" y="735672"/>
                </a:lnTo>
                <a:lnTo>
                  <a:pt x="2832277" y="733425"/>
                </a:lnTo>
                <a:lnTo>
                  <a:pt x="2837434" y="704469"/>
                </a:lnTo>
                <a:lnTo>
                  <a:pt x="2755773" y="728472"/>
                </a:lnTo>
                <a:lnTo>
                  <a:pt x="2824099" y="779399"/>
                </a:lnTo>
                <a:lnTo>
                  <a:pt x="2829661" y="748131"/>
                </a:lnTo>
                <a:lnTo>
                  <a:pt x="4036822" y="964438"/>
                </a:lnTo>
                <a:lnTo>
                  <a:pt x="4039108" y="951992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54</a:t>
            </a:fld>
            <a:endParaRPr spc="-25" dirty="0"/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1045" rIns="0" bIns="0" rtlCol="0">
            <a:spAutoFit/>
          </a:bodyPr>
          <a:lstStyle/>
          <a:p>
            <a:pPr marL="27559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5" dirty="0"/>
              <a:t> </a:t>
            </a:r>
            <a:r>
              <a:rPr sz="2000" dirty="0"/>
              <a:t>RECONNAITRE</a:t>
            </a:r>
            <a:r>
              <a:rPr sz="2000" spc="-60" dirty="0"/>
              <a:t> </a:t>
            </a:r>
            <a:r>
              <a:rPr sz="2000" dirty="0"/>
              <a:t>LES</a:t>
            </a:r>
            <a:r>
              <a:rPr sz="2000" spc="-45" dirty="0"/>
              <a:t> </a:t>
            </a:r>
            <a:r>
              <a:rPr sz="2000" spc="-10" dirty="0"/>
              <a:t>BASES</a:t>
            </a:r>
            <a:endParaRPr sz="2000"/>
          </a:p>
          <a:p>
            <a:pPr marL="314960">
              <a:lnSpc>
                <a:spcPts val="1660"/>
              </a:lnSpc>
            </a:pPr>
            <a:r>
              <a:rPr sz="1400" spc="-20" dirty="0">
                <a:latin typeface="Calibri"/>
                <a:cs typeface="Calibri"/>
              </a:rPr>
              <a:t>Traitement</a:t>
            </a:r>
            <a:r>
              <a:rPr sz="1400" spc="-10" dirty="0">
                <a:latin typeface="Calibri"/>
                <a:cs typeface="Calibri"/>
              </a:rPr>
              <a:t> itératif (boucles)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55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6803" y="1610995"/>
            <a:ext cx="6061075" cy="987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Traitement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itératif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Structure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«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Pour………….Faire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»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90"/>
              </a:spcBef>
            </a:pPr>
            <a:endParaRPr sz="1200">
              <a:latin typeface="Calibri"/>
              <a:cs typeface="Calibri"/>
            </a:endParaRPr>
          </a:p>
          <a:p>
            <a:pPr marL="495934">
              <a:lnSpc>
                <a:spcPct val="100000"/>
              </a:lnSpc>
              <a:spcBef>
                <a:spcPts val="5"/>
              </a:spcBef>
            </a:pPr>
            <a:r>
              <a:rPr sz="12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algorithme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permettant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réels,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calculer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d’afficher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moyenne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94304" y="2915411"/>
            <a:ext cx="4049395" cy="212471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5"/>
              </a:spcBef>
            </a:pPr>
            <a:r>
              <a:rPr sz="1200" b="1" spc="-10" dirty="0">
                <a:latin typeface="Calibri"/>
                <a:cs typeface="Calibri"/>
              </a:rPr>
              <a:t>moyenne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</a:t>
            </a:r>
            <a:r>
              <a:rPr sz="1200" b="1" spc="114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n,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 </a:t>
            </a:r>
            <a:r>
              <a:rPr sz="1200" spc="-20" dirty="0">
                <a:latin typeface="Calibri"/>
                <a:cs typeface="Calibri"/>
              </a:rPr>
              <a:t>réel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Début</a:t>
            </a:r>
            <a:endParaRPr sz="1200">
              <a:latin typeface="Calibri"/>
              <a:cs typeface="Calibri"/>
            </a:endParaRPr>
          </a:p>
          <a:p>
            <a:pPr marL="54038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lire(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60" dirty="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540385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  <a:p>
            <a:pPr marL="540385">
              <a:lnSpc>
                <a:spcPct val="100000"/>
              </a:lnSpc>
            </a:pPr>
            <a:r>
              <a:rPr sz="12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Pour</a:t>
            </a:r>
            <a:r>
              <a:rPr sz="1200" b="1" spc="27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</a:t>
            </a:r>
            <a:r>
              <a:rPr sz="1200" b="1" spc="27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27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</a:t>
            </a:r>
            <a:r>
              <a:rPr sz="1200" b="1" spc="270" dirty="0">
                <a:latin typeface="Calibri"/>
                <a:cs typeface="Calibri"/>
              </a:rPr>
              <a:t> </a:t>
            </a:r>
            <a:r>
              <a:rPr sz="12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à</a:t>
            </a:r>
            <a:r>
              <a:rPr sz="1200" b="1" spc="27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n</a:t>
            </a:r>
            <a:r>
              <a:rPr sz="1200" b="1" spc="275" dirty="0">
                <a:latin typeface="Calibri"/>
                <a:cs typeface="Calibri"/>
              </a:rPr>
              <a:t> </a:t>
            </a:r>
            <a:r>
              <a:rPr sz="12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faire</a:t>
            </a:r>
            <a:endParaRPr sz="1200">
              <a:latin typeface="Calibri"/>
              <a:cs typeface="Calibri"/>
            </a:endParaRPr>
          </a:p>
          <a:p>
            <a:pPr marL="100584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lire(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100584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+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x</a:t>
            </a:r>
            <a:endParaRPr sz="1200">
              <a:latin typeface="Calibri"/>
              <a:cs typeface="Calibri"/>
            </a:endParaRPr>
          </a:p>
          <a:p>
            <a:pPr marL="540385">
              <a:lnSpc>
                <a:spcPct val="100000"/>
              </a:lnSpc>
            </a:pPr>
            <a:r>
              <a:rPr sz="12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Finpour</a:t>
            </a:r>
            <a:endParaRPr sz="1200">
              <a:latin typeface="Calibri"/>
              <a:cs typeface="Calibri"/>
            </a:endParaRPr>
          </a:p>
          <a:p>
            <a:pPr marL="54038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ecrire(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“la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moyenne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35" dirty="0">
                <a:latin typeface="Calibri"/>
                <a:cs typeface="Calibri"/>
              </a:rPr>
              <a:t>:”,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/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b="1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Fin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0488930" cy="973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Traitement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itératif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Structure</a:t>
            </a:r>
            <a:r>
              <a:rPr sz="1200" b="1" spc="-6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«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TantQue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Faire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»»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traitement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exécuté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aussi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longtemps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condition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vérifiée.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dès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début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cette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condition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fausse,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traitement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exécuté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aucune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fois.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45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boucle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 tantQue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»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s’exécuter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fois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22653" y="4201744"/>
            <a:ext cx="46901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25" dirty="0">
                <a:latin typeface="Calibri"/>
                <a:cs typeface="Calibri"/>
              </a:rPr>
              <a:t>L’exécution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cette </a:t>
            </a:r>
            <a:r>
              <a:rPr sz="1200" spc="-10" dirty="0">
                <a:latin typeface="Calibri"/>
                <a:cs typeface="Calibri"/>
              </a:rPr>
              <a:t>instruction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déroule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selon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l’organigramme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170" rIns="0" bIns="0" rtlCol="0">
            <a:spAutoFit/>
          </a:bodyPr>
          <a:lstStyle/>
          <a:p>
            <a:pPr marL="27559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5" dirty="0"/>
              <a:t> </a:t>
            </a:r>
            <a:r>
              <a:rPr sz="2000" dirty="0"/>
              <a:t>RECONNAITRE</a:t>
            </a:r>
            <a:r>
              <a:rPr sz="2000" spc="-60" dirty="0"/>
              <a:t> </a:t>
            </a:r>
            <a:r>
              <a:rPr sz="2000" dirty="0"/>
              <a:t>LES</a:t>
            </a:r>
            <a:r>
              <a:rPr sz="2000" spc="-45" dirty="0"/>
              <a:t> </a:t>
            </a:r>
            <a:r>
              <a:rPr sz="2000" spc="-10" dirty="0"/>
              <a:t>BASES</a:t>
            </a:r>
            <a:endParaRPr sz="2000"/>
          </a:p>
          <a:p>
            <a:pPr marL="314960">
              <a:lnSpc>
                <a:spcPts val="1660"/>
              </a:lnSpc>
            </a:pPr>
            <a:r>
              <a:rPr sz="1400" spc="-20" dirty="0">
                <a:latin typeface="Calibri"/>
                <a:cs typeface="Calibri"/>
              </a:rPr>
              <a:t>Traitement</a:t>
            </a:r>
            <a:r>
              <a:rPr sz="1400" spc="-10" dirty="0">
                <a:latin typeface="Calibri"/>
                <a:cs typeface="Calibri"/>
              </a:rPr>
              <a:t> itératif (boucles)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858002" y="4390390"/>
            <a:ext cx="2372360" cy="751840"/>
            <a:chOff x="5858002" y="4390390"/>
            <a:chExt cx="2372360" cy="751840"/>
          </a:xfrm>
        </p:grpSpPr>
        <p:sp>
          <p:nvSpPr>
            <p:cNvPr id="6" name="object 6"/>
            <p:cNvSpPr/>
            <p:nvPr/>
          </p:nvSpPr>
          <p:spPr>
            <a:xfrm>
              <a:off x="5864352" y="4396740"/>
              <a:ext cx="2359660" cy="739140"/>
            </a:xfrm>
            <a:custGeom>
              <a:avLst/>
              <a:gdLst/>
              <a:ahLst/>
              <a:cxnLst/>
              <a:rect l="l" t="t" r="r" b="b"/>
              <a:pathLst>
                <a:path w="2359659" h="739139">
                  <a:moveTo>
                    <a:pt x="1179576" y="0"/>
                  </a:moveTo>
                  <a:lnTo>
                    <a:pt x="0" y="369570"/>
                  </a:lnTo>
                  <a:lnTo>
                    <a:pt x="1179576" y="739140"/>
                  </a:lnTo>
                  <a:lnTo>
                    <a:pt x="2359152" y="369570"/>
                  </a:lnTo>
                  <a:lnTo>
                    <a:pt x="11795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864352" y="4396740"/>
              <a:ext cx="2359660" cy="739140"/>
            </a:xfrm>
            <a:custGeom>
              <a:avLst/>
              <a:gdLst/>
              <a:ahLst/>
              <a:cxnLst/>
              <a:rect l="l" t="t" r="r" b="b"/>
              <a:pathLst>
                <a:path w="2359659" h="739139">
                  <a:moveTo>
                    <a:pt x="0" y="369570"/>
                  </a:moveTo>
                  <a:lnTo>
                    <a:pt x="1179576" y="0"/>
                  </a:lnTo>
                  <a:lnTo>
                    <a:pt x="2359152" y="369570"/>
                  </a:lnTo>
                  <a:lnTo>
                    <a:pt x="1179576" y="739140"/>
                  </a:lnTo>
                  <a:lnTo>
                    <a:pt x="0" y="36957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727697" y="4653229"/>
            <a:ext cx="63055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Condition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96000" y="5483352"/>
            <a:ext cx="2054860" cy="332740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657860">
              <a:lnSpc>
                <a:spcPct val="100000"/>
              </a:lnSpc>
              <a:spcBef>
                <a:spcPts val="525"/>
              </a:spcBef>
            </a:pPr>
            <a:r>
              <a:rPr sz="1200" spc="-10" dirty="0">
                <a:latin typeface="Calibri"/>
                <a:cs typeface="Calibri"/>
              </a:rPr>
              <a:t>Traitements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96000" y="6016752"/>
            <a:ext cx="2054860" cy="410209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14604" rIns="0" bIns="0" rtlCol="0">
            <a:spAutoFit/>
          </a:bodyPr>
          <a:lstStyle/>
          <a:p>
            <a:pPr marL="758825" marR="167640" indent="-584200">
              <a:lnSpc>
                <a:spcPct val="100000"/>
              </a:lnSpc>
              <a:spcBef>
                <a:spcPts val="114"/>
              </a:spcBef>
            </a:pPr>
            <a:r>
              <a:rPr sz="1200" spc="-20" dirty="0">
                <a:latin typeface="Calibri"/>
                <a:cs typeface="Calibri"/>
              </a:rPr>
              <a:t>Traitements </a:t>
            </a:r>
            <a:r>
              <a:rPr sz="1200" dirty="0">
                <a:latin typeface="Calibri"/>
                <a:cs typeface="Calibri"/>
              </a:rPr>
              <a:t>après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boucle </a:t>
            </a:r>
            <a:r>
              <a:rPr sz="1200" spc="-25" dirty="0">
                <a:latin typeface="Calibri"/>
                <a:cs typeface="Calibri"/>
              </a:rPr>
              <a:t>Tant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que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037831" y="4765547"/>
            <a:ext cx="1414145" cy="1456690"/>
          </a:xfrm>
          <a:custGeom>
            <a:avLst/>
            <a:gdLst/>
            <a:ahLst/>
            <a:cxnLst/>
            <a:rect l="l" t="t" r="r" b="b"/>
            <a:pathLst>
              <a:path w="1414145" h="1456689">
                <a:moveTo>
                  <a:pt x="0" y="370331"/>
                </a:moveTo>
                <a:lnTo>
                  <a:pt x="0" y="730376"/>
                </a:lnTo>
              </a:path>
              <a:path w="1414145" h="1456689">
                <a:moveTo>
                  <a:pt x="1185545" y="0"/>
                </a:moveTo>
                <a:lnTo>
                  <a:pt x="1414145" y="0"/>
                </a:lnTo>
                <a:lnTo>
                  <a:pt x="1414145" y="1456359"/>
                </a:lnTo>
                <a:lnTo>
                  <a:pt x="1112520" y="1456359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259704" y="5160391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Vrai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29727" y="4561713"/>
            <a:ext cx="3111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Faux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665732" y="2877311"/>
            <a:ext cx="4430395" cy="2778125"/>
            <a:chOff x="1665732" y="2877311"/>
            <a:chExt cx="4430395" cy="2778125"/>
          </a:xfrm>
        </p:grpSpPr>
        <p:sp>
          <p:nvSpPr>
            <p:cNvPr id="15" name="object 15"/>
            <p:cNvSpPr/>
            <p:nvPr/>
          </p:nvSpPr>
          <p:spPr>
            <a:xfrm>
              <a:off x="5629402" y="4727447"/>
              <a:ext cx="466725" cy="928369"/>
            </a:xfrm>
            <a:custGeom>
              <a:avLst/>
              <a:gdLst/>
              <a:ahLst/>
              <a:cxnLst/>
              <a:rect l="l" t="t" r="r" b="b"/>
              <a:pathLst>
                <a:path w="466725" h="928370">
                  <a:moveTo>
                    <a:pt x="158750" y="31750"/>
                  </a:moveTo>
                  <a:lnTo>
                    <a:pt x="0" y="31750"/>
                  </a:lnTo>
                  <a:lnTo>
                    <a:pt x="0" y="927938"/>
                  </a:lnTo>
                  <a:lnTo>
                    <a:pt x="466725" y="927938"/>
                  </a:lnTo>
                  <a:lnTo>
                    <a:pt x="466725" y="921588"/>
                  </a:lnTo>
                  <a:lnTo>
                    <a:pt x="12700" y="921588"/>
                  </a:lnTo>
                  <a:lnTo>
                    <a:pt x="6350" y="915238"/>
                  </a:lnTo>
                  <a:lnTo>
                    <a:pt x="12700" y="915238"/>
                  </a:lnTo>
                  <a:lnTo>
                    <a:pt x="12700" y="44450"/>
                  </a:lnTo>
                  <a:lnTo>
                    <a:pt x="6350" y="44450"/>
                  </a:lnTo>
                  <a:lnTo>
                    <a:pt x="12700" y="38100"/>
                  </a:lnTo>
                  <a:lnTo>
                    <a:pt x="158750" y="38100"/>
                  </a:lnTo>
                  <a:lnTo>
                    <a:pt x="158750" y="31750"/>
                  </a:lnTo>
                  <a:close/>
                </a:path>
                <a:path w="466725" h="928370">
                  <a:moveTo>
                    <a:pt x="12700" y="915238"/>
                  </a:moveTo>
                  <a:lnTo>
                    <a:pt x="6350" y="915238"/>
                  </a:lnTo>
                  <a:lnTo>
                    <a:pt x="12700" y="921588"/>
                  </a:lnTo>
                  <a:lnTo>
                    <a:pt x="12700" y="915238"/>
                  </a:lnTo>
                  <a:close/>
                </a:path>
                <a:path w="466725" h="928370">
                  <a:moveTo>
                    <a:pt x="466725" y="915238"/>
                  </a:moveTo>
                  <a:lnTo>
                    <a:pt x="12700" y="915238"/>
                  </a:lnTo>
                  <a:lnTo>
                    <a:pt x="12700" y="921588"/>
                  </a:lnTo>
                  <a:lnTo>
                    <a:pt x="466725" y="921588"/>
                  </a:lnTo>
                  <a:lnTo>
                    <a:pt x="466725" y="915238"/>
                  </a:lnTo>
                  <a:close/>
                </a:path>
                <a:path w="466725" h="928370">
                  <a:moveTo>
                    <a:pt x="158750" y="0"/>
                  </a:moveTo>
                  <a:lnTo>
                    <a:pt x="158750" y="76200"/>
                  </a:lnTo>
                  <a:lnTo>
                    <a:pt x="222250" y="44450"/>
                  </a:lnTo>
                  <a:lnTo>
                    <a:pt x="171450" y="44450"/>
                  </a:lnTo>
                  <a:lnTo>
                    <a:pt x="171450" y="31750"/>
                  </a:lnTo>
                  <a:lnTo>
                    <a:pt x="222250" y="31750"/>
                  </a:lnTo>
                  <a:lnTo>
                    <a:pt x="158750" y="0"/>
                  </a:lnTo>
                  <a:close/>
                </a:path>
                <a:path w="466725" h="928370">
                  <a:moveTo>
                    <a:pt x="12700" y="38100"/>
                  </a:moveTo>
                  <a:lnTo>
                    <a:pt x="6350" y="44450"/>
                  </a:lnTo>
                  <a:lnTo>
                    <a:pt x="12700" y="44450"/>
                  </a:lnTo>
                  <a:lnTo>
                    <a:pt x="12700" y="38100"/>
                  </a:lnTo>
                  <a:close/>
                </a:path>
                <a:path w="466725" h="928370">
                  <a:moveTo>
                    <a:pt x="158750" y="38100"/>
                  </a:moveTo>
                  <a:lnTo>
                    <a:pt x="12700" y="38100"/>
                  </a:lnTo>
                  <a:lnTo>
                    <a:pt x="12700" y="44450"/>
                  </a:lnTo>
                  <a:lnTo>
                    <a:pt x="158750" y="44450"/>
                  </a:lnTo>
                  <a:lnTo>
                    <a:pt x="158750" y="38100"/>
                  </a:lnTo>
                  <a:close/>
                </a:path>
                <a:path w="466725" h="928370">
                  <a:moveTo>
                    <a:pt x="222250" y="31750"/>
                  </a:moveTo>
                  <a:lnTo>
                    <a:pt x="171450" y="31750"/>
                  </a:lnTo>
                  <a:lnTo>
                    <a:pt x="171450" y="44450"/>
                  </a:lnTo>
                  <a:lnTo>
                    <a:pt x="222250" y="44450"/>
                  </a:lnTo>
                  <a:lnTo>
                    <a:pt x="234950" y="38100"/>
                  </a:lnTo>
                  <a:lnTo>
                    <a:pt x="22225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65732" y="2877311"/>
              <a:ext cx="3845052" cy="1002792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56</a:t>
            </a:fld>
            <a:endParaRPr spc="-25" dirty="0"/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1045" rIns="0" bIns="0" rtlCol="0">
            <a:spAutoFit/>
          </a:bodyPr>
          <a:lstStyle/>
          <a:p>
            <a:pPr marL="27559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5" dirty="0"/>
              <a:t> </a:t>
            </a:r>
            <a:r>
              <a:rPr sz="2000" dirty="0"/>
              <a:t>RECONNAITRE</a:t>
            </a:r>
            <a:r>
              <a:rPr sz="2000" spc="-60" dirty="0"/>
              <a:t> </a:t>
            </a:r>
            <a:r>
              <a:rPr sz="2000" dirty="0"/>
              <a:t>LES</a:t>
            </a:r>
            <a:r>
              <a:rPr sz="2000" spc="-45" dirty="0"/>
              <a:t> </a:t>
            </a:r>
            <a:r>
              <a:rPr sz="2000" spc="-10" dirty="0"/>
              <a:t>BASES</a:t>
            </a:r>
            <a:endParaRPr sz="2000"/>
          </a:p>
          <a:p>
            <a:pPr marL="314960">
              <a:lnSpc>
                <a:spcPts val="1660"/>
              </a:lnSpc>
            </a:pPr>
            <a:r>
              <a:rPr sz="1400" spc="-20" dirty="0">
                <a:latin typeface="Calibri"/>
                <a:cs typeface="Calibri"/>
              </a:rPr>
              <a:t>Traitement</a:t>
            </a:r>
            <a:r>
              <a:rPr sz="1400" spc="-10" dirty="0">
                <a:latin typeface="Calibri"/>
                <a:cs typeface="Calibri"/>
              </a:rPr>
              <a:t> itératif (boucles)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1610995"/>
            <a:ext cx="6567805" cy="837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Traitement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itératif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Structure</a:t>
            </a:r>
            <a:r>
              <a:rPr sz="1200" b="1" spc="-6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«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TantQue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Faire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»»</a:t>
            </a:r>
            <a:endParaRPr sz="1200">
              <a:latin typeface="Calibri"/>
              <a:cs typeface="Calibri"/>
            </a:endParaRPr>
          </a:p>
          <a:p>
            <a:pPr marL="295910">
              <a:lnSpc>
                <a:spcPct val="100000"/>
              </a:lnSpc>
              <a:spcBef>
                <a:spcPts val="1075"/>
              </a:spcBef>
            </a:pPr>
            <a:r>
              <a:rPr sz="1200" b="1" dirty="0">
                <a:latin typeface="Calibri"/>
                <a:cs typeface="Calibri"/>
              </a:rPr>
              <a:t>Exemple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algorithme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permettant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suite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réels,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calculer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</a:t>
            </a:r>
            <a:r>
              <a:rPr sz="1200" spc="-20" dirty="0">
                <a:latin typeface="Calibri"/>
                <a:cs typeface="Calibri"/>
              </a:rPr>
              <a:t>d’afficher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leur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moyenne.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0055" y="2788920"/>
            <a:ext cx="4186554" cy="323278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95"/>
              </a:spcBef>
            </a:pPr>
            <a:r>
              <a:rPr sz="1200" spc="-10" dirty="0">
                <a:latin typeface="Calibri"/>
                <a:cs typeface="Calibri"/>
              </a:rPr>
              <a:t>moyenne</a:t>
            </a:r>
            <a:endParaRPr sz="12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tabLst>
                <a:tab pos="421640" algn="l"/>
              </a:tabLst>
            </a:pP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</a:t>
            </a:r>
            <a:r>
              <a:rPr sz="1200" dirty="0">
                <a:latin typeface="Calibri"/>
                <a:cs typeface="Calibri"/>
              </a:rPr>
              <a:t>	i,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 </a:t>
            </a:r>
            <a:r>
              <a:rPr sz="1200" spc="-20" dirty="0">
                <a:latin typeface="Calibri"/>
                <a:cs typeface="Calibri"/>
              </a:rPr>
              <a:t>réel</a:t>
            </a:r>
            <a:endParaRPr sz="12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spcBef>
                <a:spcPts val="1440"/>
              </a:spcBef>
            </a:pP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Début</a:t>
            </a:r>
            <a:endParaRPr sz="1200">
              <a:latin typeface="Calibri"/>
              <a:cs typeface="Calibri"/>
            </a:endParaRPr>
          </a:p>
          <a:p>
            <a:pPr marL="540385" marR="3211830">
              <a:lnSpc>
                <a:spcPct val="100000"/>
              </a:lnSpc>
              <a:spcBef>
                <a:spcPts val="1440"/>
              </a:spcBef>
            </a:pPr>
            <a:r>
              <a:rPr sz="1200" dirty="0">
                <a:latin typeface="Calibri"/>
                <a:cs typeface="Calibri"/>
              </a:rPr>
              <a:t>lire(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) 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  <a:p>
            <a:pPr marL="54038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:= </a:t>
            </a:r>
            <a:r>
              <a:rPr sz="1200" spc="-5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  <a:p>
            <a:pPr marL="540385">
              <a:lnSpc>
                <a:spcPct val="100000"/>
              </a:lnSpc>
            </a:pPr>
            <a:r>
              <a:rPr sz="12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TantQue</a:t>
            </a:r>
            <a:r>
              <a:rPr sz="1200" b="1" spc="229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x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&gt;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0</a:t>
            </a:r>
            <a:r>
              <a:rPr sz="1200" b="1" spc="240" dirty="0">
                <a:latin typeface="Calibri"/>
                <a:cs typeface="Calibri"/>
              </a:rPr>
              <a:t> </a:t>
            </a:r>
            <a:r>
              <a:rPr sz="12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faire</a:t>
            </a:r>
            <a:endParaRPr sz="1200">
              <a:latin typeface="Calibri"/>
              <a:cs typeface="Calibri"/>
            </a:endParaRPr>
          </a:p>
          <a:p>
            <a:pPr marL="1005205" marR="2653030" algn="just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i := i + </a:t>
            </a:r>
            <a:r>
              <a:rPr sz="1200" spc="-60" dirty="0">
                <a:latin typeface="Calibri"/>
                <a:cs typeface="Calibri"/>
              </a:rPr>
              <a:t>1 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+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x </a:t>
            </a:r>
            <a:r>
              <a:rPr sz="1200" dirty="0">
                <a:latin typeface="Calibri"/>
                <a:cs typeface="Calibri"/>
              </a:rPr>
              <a:t>lire(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540385" marR="3179445">
              <a:lnSpc>
                <a:spcPct val="100000"/>
              </a:lnSpc>
              <a:spcBef>
                <a:spcPts val="5"/>
              </a:spcBef>
            </a:pP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FinTQ</a:t>
            </a:r>
            <a:r>
              <a:rPr sz="1200" spc="500" dirty="0">
                <a:latin typeface="Calibri"/>
                <a:cs typeface="Calibri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spc="2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 ≠ </a:t>
            </a:r>
            <a:r>
              <a:rPr sz="1200" spc="-5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  <a:p>
            <a:pPr marL="540385" marR="1218565" indent="10477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alors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écrire(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“la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moyenne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35" dirty="0">
                <a:latin typeface="Calibri"/>
                <a:cs typeface="Calibri"/>
              </a:rPr>
              <a:t>:”,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/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) </a:t>
            </a:r>
            <a:r>
              <a:rPr sz="1200" spc="-10" dirty="0">
                <a:latin typeface="Calibri"/>
                <a:cs typeface="Calibri"/>
              </a:rPr>
              <a:t>finsi</a:t>
            </a:r>
            <a:endParaRPr sz="12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97067" y="5355335"/>
            <a:ext cx="5005070" cy="27622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latin typeface="Calibri"/>
                <a:cs typeface="Calibri"/>
              </a:rPr>
              <a:t>Condition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obligatoire </a:t>
            </a:r>
            <a:r>
              <a:rPr sz="1200" b="1" dirty="0">
                <a:latin typeface="Calibri"/>
                <a:cs typeface="Calibri"/>
              </a:rPr>
              <a:t>pour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éviter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diviser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par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0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si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premier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entier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lu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est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71800" y="5321427"/>
            <a:ext cx="2526030" cy="179070"/>
          </a:xfrm>
          <a:custGeom>
            <a:avLst/>
            <a:gdLst/>
            <a:ahLst/>
            <a:cxnLst/>
            <a:rect l="l" t="t" r="r" b="b"/>
            <a:pathLst>
              <a:path w="2526029" h="179070">
                <a:moveTo>
                  <a:pt x="76486" y="31686"/>
                </a:moveTo>
                <a:lnTo>
                  <a:pt x="75825" y="43688"/>
                </a:lnTo>
                <a:lnTo>
                  <a:pt x="75786" y="44389"/>
                </a:lnTo>
                <a:lnTo>
                  <a:pt x="2525395" y="178689"/>
                </a:lnTo>
                <a:lnTo>
                  <a:pt x="2526029" y="166116"/>
                </a:lnTo>
                <a:lnTo>
                  <a:pt x="76486" y="31686"/>
                </a:lnTo>
                <a:close/>
              </a:path>
              <a:path w="2526029" h="179070">
                <a:moveTo>
                  <a:pt x="78231" y="0"/>
                </a:moveTo>
                <a:lnTo>
                  <a:pt x="0" y="33909"/>
                </a:lnTo>
                <a:lnTo>
                  <a:pt x="74041" y="76073"/>
                </a:lnTo>
                <a:lnTo>
                  <a:pt x="75786" y="44389"/>
                </a:lnTo>
                <a:lnTo>
                  <a:pt x="62992" y="43688"/>
                </a:lnTo>
                <a:lnTo>
                  <a:pt x="63712" y="31686"/>
                </a:lnTo>
                <a:lnTo>
                  <a:pt x="63754" y="30988"/>
                </a:lnTo>
                <a:lnTo>
                  <a:pt x="76524" y="30988"/>
                </a:lnTo>
                <a:lnTo>
                  <a:pt x="78231" y="0"/>
                </a:lnTo>
                <a:close/>
              </a:path>
              <a:path w="2526029" h="179070">
                <a:moveTo>
                  <a:pt x="63754" y="30988"/>
                </a:moveTo>
                <a:lnTo>
                  <a:pt x="62992" y="43688"/>
                </a:lnTo>
                <a:lnTo>
                  <a:pt x="75786" y="44389"/>
                </a:lnTo>
                <a:lnTo>
                  <a:pt x="76363" y="33909"/>
                </a:lnTo>
                <a:lnTo>
                  <a:pt x="76486" y="31686"/>
                </a:lnTo>
                <a:lnTo>
                  <a:pt x="63754" y="30988"/>
                </a:lnTo>
                <a:close/>
              </a:path>
              <a:path w="2526029" h="179070">
                <a:moveTo>
                  <a:pt x="76524" y="30988"/>
                </a:moveTo>
                <a:lnTo>
                  <a:pt x="63754" y="30988"/>
                </a:lnTo>
                <a:lnTo>
                  <a:pt x="76486" y="31686"/>
                </a:lnTo>
                <a:lnTo>
                  <a:pt x="76524" y="30988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57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9167495" cy="973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Traitement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itératif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Structure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«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Répéter…..Jusqu'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à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»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séquence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d’instructions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</a:t>
            </a:r>
            <a:r>
              <a:rPr sz="1200" spc="-10" dirty="0">
                <a:latin typeface="Calibri"/>
                <a:cs typeface="Calibri"/>
              </a:rPr>
              <a:t>exécutée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première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fois,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puis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l’exécution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 répète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jusqu’à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condition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sortie soit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vérifiée.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45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boucle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répéter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»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s’exécute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toujours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au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moins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une</a:t>
            </a:r>
            <a:r>
              <a:rPr sz="1200" b="1" spc="-20" dirty="0">
                <a:latin typeface="Calibri"/>
                <a:cs typeface="Calibri"/>
              </a:rPr>
              <a:t> fois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598545"/>
            <a:ext cx="46894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30" dirty="0">
                <a:latin typeface="Calibri"/>
                <a:cs typeface="Calibri"/>
              </a:rPr>
              <a:t>L’exécution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cette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instruction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déroule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selon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l’organigramme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1045" rIns="0" bIns="0" rtlCol="0">
            <a:spAutoFit/>
          </a:bodyPr>
          <a:lstStyle/>
          <a:p>
            <a:pPr marL="27559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5" dirty="0"/>
              <a:t> </a:t>
            </a:r>
            <a:r>
              <a:rPr sz="2000" dirty="0"/>
              <a:t>RECONNAITRE</a:t>
            </a:r>
            <a:r>
              <a:rPr sz="2000" spc="-60" dirty="0"/>
              <a:t> </a:t>
            </a:r>
            <a:r>
              <a:rPr sz="2000" dirty="0"/>
              <a:t>LES</a:t>
            </a:r>
            <a:r>
              <a:rPr sz="2000" spc="-45" dirty="0"/>
              <a:t> </a:t>
            </a:r>
            <a:r>
              <a:rPr sz="2000" spc="-10" dirty="0"/>
              <a:t>BASES</a:t>
            </a:r>
            <a:endParaRPr sz="2000"/>
          </a:p>
          <a:p>
            <a:pPr marL="314960">
              <a:lnSpc>
                <a:spcPts val="1660"/>
              </a:lnSpc>
            </a:pPr>
            <a:r>
              <a:rPr sz="1400" spc="-20" dirty="0">
                <a:latin typeface="Calibri"/>
                <a:cs typeface="Calibri"/>
              </a:rPr>
              <a:t>Traitement</a:t>
            </a:r>
            <a:r>
              <a:rPr sz="1400" spc="-10" dirty="0">
                <a:latin typeface="Calibri"/>
                <a:cs typeface="Calibri"/>
              </a:rPr>
              <a:t> itératif (boucles)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08988" y="2682239"/>
            <a:ext cx="4598670" cy="3186430"/>
            <a:chOff x="1808988" y="2682239"/>
            <a:chExt cx="4598670" cy="31864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08988" y="2682239"/>
              <a:ext cx="3427476" cy="8199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041648" y="4771644"/>
              <a:ext cx="2359660" cy="629920"/>
            </a:xfrm>
            <a:custGeom>
              <a:avLst/>
              <a:gdLst/>
              <a:ahLst/>
              <a:cxnLst/>
              <a:rect l="l" t="t" r="r" b="b"/>
              <a:pathLst>
                <a:path w="2359660" h="629920">
                  <a:moveTo>
                    <a:pt x="1179576" y="0"/>
                  </a:moveTo>
                  <a:lnTo>
                    <a:pt x="0" y="314705"/>
                  </a:lnTo>
                  <a:lnTo>
                    <a:pt x="1179576" y="629411"/>
                  </a:lnTo>
                  <a:lnTo>
                    <a:pt x="2359152" y="314705"/>
                  </a:lnTo>
                  <a:lnTo>
                    <a:pt x="11795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41648" y="4771644"/>
              <a:ext cx="2359660" cy="629920"/>
            </a:xfrm>
            <a:custGeom>
              <a:avLst/>
              <a:gdLst/>
              <a:ahLst/>
              <a:cxnLst/>
              <a:rect l="l" t="t" r="r" b="b"/>
              <a:pathLst>
                <a:path w="2359660" h="629920">
                  <a:moveTo>
                    <a:pt x="0" y="314705"/>
                  </a:moveTo>
                  <a:lnTo>
                    <a:pt x="1179576" y="0"/>
                  </a:lnTo>
                  <a:lnTo>
                    <a:pt x="2359152" y="314705"/>
                  </a:lnTo>
                  <a:lnTo>
                    <a:pt x="1179576" y="629411"/>
                  </a:lnTo>
                  <a:lnTo>
                    <a:pt x="0" y="314705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21223" y="5401055"/>
              <a:ext cx="15875" cy="464820"/>
            </a:xfrm>
            <a:custGeom>
              <a:avLst/>
              <a:gdLst/>
              <a:ahLst/>
              <a:cxnLst/>
              <a:rect l="l" t="t" r="r" b="b"/>
              <a:pathLst>
                <a:path w="15875" h="464820">
                  <a:moveTo>
                    <a:pt x="0" y="0"/>
                  </a:moveTo>
                  <a:lnTo>
                    <a:pt x="15748" y="464426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137659" y="5865876"/>
            <a:ext cx="2199640" cy="474345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247015">
              <a:lnSpc>
                <a:spcPct val="100000"/>
              </a:lnSpc>
              <a:spcBef>
                <a:spcPts val="360"/>
              </a:spcBef>
            </a:pPr>
            <a:r>
              <a:rPr sz="1200" spc="-20" dirty="0">
                <a:latin typeface="Calibri"/>
                <a:cs typeface="Calibri"/>
              </a:rPr>
              <a:t>Traitements </a:t>
            </a:r>
            <a:r>
              <a:rPr sz="1200" dirty="0">
                <a:latin typeface="Calibri"/>
                <a:cs typeface="Calibri"/>
              </a:rPr>
              <a:t>après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boucle</a:t>
            </a:r>
            <a:endParaRPr sz="1200">
              <a:latin typeface="Calibri"/>
              <a:cs typeface="Calibri"/>
            </a:endParaRPr>
          </a:p>
          <a:p>
            <a:pPr marL="853440">
              <a:lnSpc>
                <a:spcPct val="100000"/>
              </a:lnSpc>
            </a:pPr>
            <a:r>
              <a:rPr sz="1200" spc="-35" dirty="0">
                <a:latin typeface="Calibri"/>
                <a:cs typeface="Calibri"/>
              </a:rPr>
              <a:t>R</a:t>
            </a:r>
            <a:r>
              <a:rPr sz="1200" spc="-10" dirty="0">
                <a:latin typeface="Calibri"/>
                <a:cs typeface="Calibri"/>
              </a:rPr>
              <a:t>é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20" dirty="0">
                <a:latin typeface="Calibri"/>
                <a:cs typeface="Calibri"/>
              </a:rPr>
              <a:t>é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spc="-60" dirty="0">
                <a:latin typeface="Calibri"/>
                <a:cs typeface="Calibri"/>
              </a:rPr>
              <a:t>e</a:t>
            </a:r>
            <a:r>
              <a:rPr sz="1800" spc="-960" baseline="13888" dirty="0">
                <a:latin typeface="Calibri"/>
                <a:cs typeface="Calibri"/>
              </a:rPr>
              <a:t>V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800" spc="-37" baseline="13888" dirty="0">
                <a:latin typeface="Calibri"/>
                <a:cs typeface="Calibri"/>
              </a:rPr>
              <a:t>rai</a:t>
            </a:r>
            <a:endParaRPr sz="1800" baseline="13888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04994" y="4767198"/>
            <a:ext cx="1508760" cy="41592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09675">
              <a:lnSpc>
                <a:spcPct val="100000"/>
              </a:lnSpc>
              <a:spcBef>
                <a:spcPts val="195"/>
              </a:spcBef>
            </a:pPr>
            <a:r>
              <a:rPr sz="1200" spc="-20" dirty="0">
                <a:latin typeface="Calibri"/>
                <a:cs typeface="Calibri"/>
              </a:rPr>
              <a:t>Faux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10" dirty="0">
                <a:latin typeface="Calibri"/>
                <a:cs typeface="Calibri"/>
              </a:rPr>
              <a:t>Condition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07764" y="3980688"/>
            <a:ext cx="2054860" cy="304800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657225">
              <a:lnSpc>
                <a:spcPct val="100000"/>
              </a:lnSpc>
              <a:spcBef>
                <a:spcPts val="415"/>
              </a:spcBef>
            </a:pPr>
            <a:r>
              <a:rPr sz="1200" spc="-10" dirty="0">
                <a:latin typeface="Calibri"/>
                <a:cs typeface="Calibri"/>
              </a:rPr>
              <a:t>Traitements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221223" y="4285488"/>
            <a:ext cx="13335" cy="486409"/>
          </a:xfrm>
          <a:custGeom>
            <a:avLst/>
            <a:gdLst/>
            <a:ahLst/>
            <a:cxnLst/>
            <a:rect l="l" t="t" r="r" b="b"/>
            <a:pathLst>
              <a:path w="13335" h="486410">
                <a:moveTo>
                  <a:pt x="13335" y="0"/>
                </a:moveTo>
                <a:lnTo>
                  <a:pt x="0" y="48641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62115" y="4094988"/>
            <a:ext cx="374015" cy="997585"/>
          </a:xfrm>
          <a:custGeom>
            <a:avLst/>
            <a:gdLst/>
            <a:ahLst/>
            <a:cxnLst/>
            <a:rect l="l" t="t" r="r" b="b"/>
            <a:pathLst>
              <a:path w="374015" h="997585">
                <a:moveTo>
                  <a:pt x="361314" y="984885"/>
                </a:moveTo>
                <a:lnTo>
                  <a:pt x="139064" y="984885"/>
                </a:lnTo>
                <a:lnTo>
                  <a:pt x="139064" y="997585"/>
                </a:lnTo>
                <a:lnTo>
                  <a:pt x="374014" y="997585"/>
                </a:lnTo>
                <a:lnTo>
                  <a:pt x="374014" y="991235"/>
                </a:lnTo>
                <a:lnTo>
                  <a:pt x="361314" y="991235"/>
                </a:lnTo>
                <a:lnTo>
                  <a:pt x="361314" y="984885"/>
                </a:lnTo>
                <a:close/>
              </a:path>
              <a:path w="374015" h="997585">
                <a:moveTo>
                  <a:pt x="361314" y="38100"/>
                </a:moveTo>
                <a:lnTo>
                  <a:pt x="361314" y="991235"/>
                </a:lnTo>
                <a:lnTo>
                  <a:pt x="367664" y="984885"/>
                </a:lnTo>
                <a:lnTo>
                  <a:pt x="374014" y="984885"/>
                </a:lnTo>
                <a:lnTo>
                  <a:pt x="374014" y="44450"/>
                </a:lnTo>
                <a:lnTo>
                  <a:pt x="367664" y="44450"/>
                </a:lnTo>
                <a:lnTo>
                  <a:pt x="361314" y="38100"/>
                </a:lnTo>
                <a:close/>
              </a:path>
              <a:path w="374015" h="997585">
                <a:moveTo>
                  <a:pt x="374014" y="984885"/>
                </a:moveTo>
                <a:lnTo>
                  <a:pt x="367664" y="984885"/>
                </a:lnTo>
                <a:lnTo>
                  <a:pt x="361314" y="991235"/>
                </a:lnTo>
                <a:lnTo>
                  <a:pt x="374014" y="991235"/>
                </a:lnTo>
                <a:lnTo>
                  <a:pt x="374014" y="984885"/>
                </a:lnTo>
                <a:close/>
              </a:path>
              <a:path w="374015" h="997585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374015" h="997585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374015" h="997585">
                <a:moveTo>
                  <a:pt x="374014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361314" y="44450"/>
                </a:lnTo>
                <a:lnTo>
                  <a:pt x="361314" y="38100"/>
                </a:lnTo>
                <a:lnTo>
                  <a:pt x="374014" y="38100"/>
                </a:lnTo>
                <a:lnTo>
                  <a:pt x="374014" y="31750"/>
                </a:lnTo>
                <a:close/>
              </a:path>
              <a:path w="374015" h="997585">
                <a:moveTo>
                  <a:pt x="374014" y="38100"/>
                </a:moveTo>
                <a:lnTo>
                  <a:pt x="361314" y="38100"/>
                </a:lnTo>
                <a:lnTo>
                  <a:pt x="367664" y="44450"/>
                </a:lnTo>
                <a:lnTo>
                  <a:pt x="374014" y="44450"/>
                </a:lnTo>
                <a:lnTo>
                  <a:pt x="374014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58</a:t>
            </a:fld>
            <a:endParaRPr spc="-25" dirty="0"/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1045" rIns="0" bIns="0" rtlCol="0">
            <a:spAutoFit/>
          </a:bodyPr>
          <a:lstStyle/>
          <a:p>
            <a:pPr marL="27559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5" dirty="0"/>
              <a:t> </a:t>
            </a:r>
            <a:r>
              <a:rPr sz="2000" dirty="0"/>
              <a:t>RECONNAITRE</a:t>
            </a:r>
            <a:r>
              <a:rPr sz="2000" spc="-60" dirty="0"/>
              <a:t> </a:t>
            </a:r>
            <a:r>
              <a:rPr sz="2000" dirty="0"/>
              <a:t>LES</a:t>
            </a:r>
            <a:r>
              <a:rPr sz="2000" spc="-45" dirty="0"/>
              <a:t> </a:t>
            </a:r>
            <a:r>
              <a:rPr sz="2000" spc="-10" dirty="0"/>
              <a:t>BASES</a:t>
            </a:r>
            <a:endParaRPr sz="2000"/>
          </a:p>
          <a:p>
            <a:pPr marL="314960">
              <a:lnSpc>
                <a:spcPts val="1660"/>
              </a:lnSpc>
            </a:pPr>
            <a:r>
              <a:rPr sz="1400" spc="-20" dirty="0">
                <a:latin typeface="Calibri"/>
                <a:cs typeface="Calibri"/>
              </a:rPr>
              <a:t>Traitement</a:t>
            </a:r>
            <a:r>
              <a:rPr sz="1400" spc="-10" dirty="0">
                <a:latin typeface="Calibri"/>
                <a:cs typeface="Calibri"/>
              </a:rPr>
              <a:t> itératif (boucles)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28216" y="2903220"/>
            <a:ext cx="3089275" cy="2124710"/>
          </a:xfrm>
          <a:custGeom>
            <a:avLst/>
            <a:gdLst/>
            <a:ahLst/>
            <a:cxnLst/>
            <a:rect l="l" t="t" r="r" b="b"/>
            <a:pathLst>
              <a:path w="3089275" h="2124710">
                <a:moveTo>
                  <a:pt x="0" y="2124455"/>
                </a:moveTo>
                <a:lnTo>
                  <a:pt x="3089148" y="2124455"/>
                </a:lnTo>
                <a:lnTo>
                  <a:pt x="3089148" y="0"/>
                </a:lnTo>
                <a:lnTo>
                  <a:pt x="0" y="0"/>
                </a:lnTo>
                <a:lnTo>
                  <a:pt x="0" y="2124455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36803" y="1610995"/>
            <a:ext cx="9160510" cy="2074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Traitement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itératif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Structure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«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Répéter…..Jusqu'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à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»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1200">
              <a:latin typeface="Calibri"/>
              <a:cs typeface="Calibri"/>
            </a:endParaRPr>
          </a:p>
          <a:p>
            <a:pPr marL="380365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Exemple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</a:t>
            </a:r>
            <a:r>
              <a:rPr sz="1200" b="1" spc="2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algorithme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permettant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entiers,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calculer 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d’afficher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résultat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division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premier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second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(quotient)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1200">
              <a:latin typeface="Calibri"/>
              <a:cs typeface="Calibri"/>
            </a:endParaRPr>
          </a:p>
          <a:p>
            <a:pPr marL="1082040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quotient</a:t>
            </a:r>
            <a:endParaRPr sz="1200">
              <a:latin typeface="Calibri"/>
              <a:cs typeface="Calibri"/>
            </a:endParaRPr>
          </a:p>
          <a:p>
            <a:pPr marL="108204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var</a:t>
            </a:r>
            <a:r>
              <a:rPr sz="1200" b="1" spc="13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x,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 </a:t>
            </a:r>
            <a:r>
              <a:rPr sz="1200" spc="-10" dirty="0">
                <a:latin typeface="Calibri"/>
                <a:cs typeface="Calibri"/>
              </a:rPr>
              <a:t>entier</a:t>
            </a:r>
            <a:endParaRPr sz="1200">
              <a:latin typeface="Calibri"/>
              <a:cs typeface="Calibri"/>
            </a:endParaRPr>
          </a:p>
          <a:p>
            <a:pPr marL="1082040">
              <a:lnSpc>
                <a:spcPct val="100000"/>
              </a:lnSpc>
              <a:spcBef>
                <a:spcPts val="1440"/>
              </a:spcBef>
            </a:pPr>
            <a:r>
              <a:rPr sz="1200" b="1" spc="-10" dirty="0">
                <a:latin typeface="Calibri"/>
                <a:cs typeface="Calibri"/>
              </a:rPr>
              <a:t>Début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68727" y="4557014"/>
            <a:ext cx="40005" cy="22860"/>
          </a:xfrm>
          <a:custGeom>
            <a:avLst/>
            <a:gdLst/>
            <a:ahLst/>
            <a:cxnLst/>
            <a:rect l="l" t="t" r="r" b="b"/>
            <a:pathLst>
              <a:path w="40005" h="22860">
                <a:moveTo>
                  <a:pt x="39624" y="0"/>
                </a:moveTo>
                <a:lnTo>
                  <a:pt x="0" y="0"/>
                </a:lnTo>
                <a:lnTo>
                  <a:pt x="0" y="22860"/>
                </a:lnTo>
                <a:lnTo>
                  <a:pt x="39624" y="22860"/>
                </a:lnTo>
                <a:lnTo>
                  <a:pt x="396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56282" y="3842766"/>
            <a:ext cx="842644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lire(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répéter</a:t>
            </a:r>
            <a:endParaRPr sz="1200">
              <a:latin typeface="Calibri"/>
              <a:cs typeface="Calibri"/>
            </a:endParaRPr>
          </a:p>
          <a:p>
            <a:pPr marL="12700" marR="5080" indent="208279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lire(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) </a:t>
            </a:r>
            <a:r>
              <a:rPr sz="1200" b="1" dirty="0">
                <a:latin typeface="Calibri"/>
                <a:cs typeface="Calibri"/>
              </a:rPr>
              <a:t>jusqu’à</a:t>
            </a:r>
            <a:r>
              <a:rPr sz="1200" b="1" spc="229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y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&gt;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60" dirty="0">
                <a:latin typeface="Calibri"/>
                <a:cs typeface="Calibri"/>
              </a:rPr>
              <a:t>0 </a:t>
            </a:r>
            <a:r>
              <a:rPr sz="1200" dirty="0">
                <a:latin typeface="Calibri"/>
                <a:cs typeface="Calibri"/>
              </a:rPr>
              <a:t>écrire(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/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06701" y="4757420"/>
            <a:ext cx="2159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latin typeface="Calibri"/>
                <a:cs typeface="Calibri"/>
              </a:rPr>
              <a:t>Fin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104388" y="4323460"/>
            <a:ext cx="1997075" cy="474345"/>
          </a:xfrm>
          <a:custGeom>
            <a:avLst/>
            <a:gdLst/>
            <a:ahLst/>
            <a:cxnLst/>
            <a:rect l="l" t="t" r="r" b="b"/>
            <a:pathLst>
              <a:path w="1997075" h="474345">
                <a:moveTo>
                  <a:pt x="66039" y="399795"/>
                </a:moveTo>
                <a:lnTo>
                  <a:pt x="0" y="453644"/>
                </a:lnTo>
                <a:lnTo>
                  <a:pt x="82676" y="474090"/>
                </a:lnTo>
                <a:lnTo>
                  <a:pt x="76363" y="445896"/>
                </a:lnTo>
                <a:lnTo>
                  <a:pt x="63373" y="445896"/>
                </a:lnTo>
                <a:lnTo>
                  <a:pt x="60579" y="433450"/>
                </a:lnTo>
                <a:lnTo>
                  <a:pt x="72955" y="430676"/>
                </a:lnTo>
                <a:lnTo>
                  <a:pt x="66039" y="399795"/>
                </a:lnTo>
                <a:close/>
              </a:path>
              <a:path w="1997075" h="474345">
                <a:moveTo>
                  <a:pt x="72955" y="430676"/>
                </a:moveTo>
                <a:lnTo>
                  <a:pt x="60579" y="433450"/>
                </a:lnTo>
                <a:lnTo>
                  <a:pt x="63373" y="445896"/>
                </a:lnTo>
                <a:lnTo>
                  <a:pt x="75742" y="443124"/>
                </a:lnTo>
                <a:lnTo>
                  <a:pt x="72955" y="430676"/>
                </a:lnTo>
                <a:close/>
              </a:path>
              <a:path w="1997075" h="474345">
                <a:moveTo>
                  <a:pt x="75742" y="443124"/>
                </a:moveTo>
                <a:lnTo>
                  <a:pt x="63373" y="445896"/>
                </a:lnTo>
                <a:lnTo>
                  <a:pt x="76363" y="445896"/>
                </a:lnTo>
                <a:lnTo>
                  <a:pt x="75742" y="443124"/>
                </a:lnTo>
                <a:close/>
              </a:path>
              <a:path w="1997075" h="474345">
                <a:moveTo>
                  <a:pt x="1994281" y="0"/>
                </a:moveTo>
                <a:lnTo>
                  <a:pt x="72955" y="430676"/>
                </a:lnTo>
                <a:lnTo>
                  <a:pt x="75742" y="443124"/>
                </a:lnTo>
                <a:lnTo>
                  <a:pt x="1997075" y="12445"/>
                </a:lnTo>
                <a:lnTo>
                  <a:pt x="1994281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099303" y="4191000"/>
            <a:ext cx="5587365" cy="2774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95"/>
              </a:spcBef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contrôle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obligatoire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effectué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lecture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deuxième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valeur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59</a:t>
            </a:fld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2844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Passage</a:t>
            </a:r>
            <a:r>
              <a:rPr sz="12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d’une</a:t>
            </a:r>
            <a:r>
              <a:rPr sz="1200" b="1" spc="1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structure</a:t>
            </a:r>
            <a:r>
              <a:rPr sz="12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itérative</a:t>
            </a:r>
            <a:r>
              <a:rPr sz="12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à</a:t>
            </a:r>
            <a:r>
              <a:rPr sz="12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une</a:t>
            </a:r>
            <a:r>
              <a:rPr sz="12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autre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1045" rIns="0" bIns="0" rtlCol="0">
            <a:spAutoFit/>
          </a:bodyPr>
          <a:lstStyle/>
          <a:p>
            <a:pPr marL="27559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5" dirty="0"/>
              <a:t> </a:t>
            </a:r>
            <a:r>
              <a:rPr sz="2000" dirty="0"/>
              <a:t>RECONNAITRE</a:t>
            </a:r>
            <a:r>
              <a:rPr sz="2000" spc="-60" dirty="0"/>
              <a:t> </a:t>
            </a:r>
            <a:r>
              <a:rPr sz="2000" dirty="0"/>
              <a:t>LES</a:t>
            </a:r>
            <a:r>
              <a:rPr sz="2000" spc="-45" dirty="0"/>
              <a:t> </a:t>
            </a:r>
            <a:r>
              <a:rPr sz="2000" spc="-10" dirty="0"/>
              <a:t>BASES</a:t>
            </a:r>
            <a:endParaRPr sz="2000"/>
          </a:p>
          <a:p>
            <a:pPr marL="314960">
              <a:lnSpc>
                <a:spcPts val="1660"/>
              </a:lnSpc>
            </a:pPr>
            <a:r>
              <a:rPr sz="1400" spc="-20" dirty="0">
                <a:latin typeface="Calibri"/>
                <a:cs typeface="Calibri"/>
              </a:rPr>
              <a:t>Traitement</a:t>
            </a:r>
            <a:r>
              <a:rPr sz="1400" spc="-10" dirty="0">
                <a:latin typeface="Calibri"/>
                <a:cs typeface="Calibri"/>
              </a:rPr>
              <a:t> itératif (boucles)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26792" y="2034539"/>
            <a:ext cx="6280404" cy="278891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06551" y="5116144"/>
            <a:ext cx="9049385" cy="441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Calibri"/>
                <a:cs typeface="Calibri"/>
              </a:rPr>
              <a:t>(*)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: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passage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d’une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boucle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«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répéter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»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ou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«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tantque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»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à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une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boucle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«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pour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»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n’est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possible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que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si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nombre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parcours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est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connu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à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l’avance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000" dirty="0">
                <a:latin typeface="Calibri"/>
                <a:cs typeface="Calibri"/>
              </a:rPr>
              <a:t>(**) :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Lors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du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passage d’une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boucle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«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pour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»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ou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«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tantque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»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à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une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boucle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«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répéter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»,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faire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attention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aux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cas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particuliers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(le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traitement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sera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toujours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exécuté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au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moins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une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fois)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60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892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Choix de la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structure</a:t>
            </a:r>
            <a:r>
              <a:rPr sz="12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itérative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07236" y="2868167"/>
            <a:ext cx="1659889" cy="36131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vert="horz" wrap="square" lIns="0" tIns="92075" rIns="0" bIns="0" rtlCol="0">
            <a:spAutoFit/>
          </a:bodyPr>
          <a:lstStyle/>
          <a:p>
            <a:pPr marL="401320">
              <a:lnSpc>
                <a:spcPct val="100000"/>
              </a:lnSpc>
              <a:spcBef>
                <a:spcPts val="725"/>
              </a:spcBef>
            </a:pPr>
            <a:r>
              <a:rPr sz="1050" dirty="0">
                <a:latin typeface="Calibri"/>
                <a:cs typeface="Calibri"/>
              </a:rPr>
              <a:t>Boucle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«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Pour</a:t>
            </a:r>
            <a:r>
              <a:rPr sz="1050" b="1" spc="-10" dirty="0">
                <a:latin typeface="Calibri"/>
                <a:cs typeface="Calibri"/>
              </a:rPr>
              <a:t> </a:t>
            </a:r>
            <a:r>
              <a:rPr sz="1050" spc="-60" dirty="0">
                <a:latin typeface="Calibri"/>
                <a:cs typeface="Calibri"/>
              </a:rPr>
              <a:t>»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78352" y="4273296"/>
            <a:ext cx="1659889" cy="361315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92710" rIns="0" bIns="0" rtlCol="0">
            <a:spAutoFit/>
          </a:bodyPr>
          <a:lstStyle/>
          <a:p>
            <a:pPr marL="313055">
              <a:lnSpc>
                <a:spcPct val="100000"/>
              </a:lnSpc>
              <a:spcBef>
                <a:spcPts val="730"/>
              </a:spcBef>
            </a:pPr>
            <a:r>
              <a:rPr sz="1050" dirty="0">
                <a:latin typeface="Calibri"/>
                <a:cs typeface="Calibri"/>
              </a:rPr>
              <a:t>Boucle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«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Répéter</a:t>
            </a:r>
            <a:r>
              <a:rPr sz="1050" b="1" spc="-45" dirty="0">
                <a:latin typeface="Calibri"/>
                <a:cs typeface="Calibri"/>
              </a:rPr>
              <a:t> </a:t>
            </a:r>
            <a:r>
              <a:rPr sz="1050" spc="-50" dirty="0">
                <a:latin typeface="Calibri"/>
                <a:cs typeface="Calibri"/>
              </a:rPr>
              <a:t>»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26580" y="5452871"/>
            <a:ext cx="1661160" cy="361315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93980" rIns="0" bIns="0" rtlCol="0">
            <a:spAutoFit/>
          </a:bodyPr>
          <a:lstStyle/>
          <a:p>
            <a:pPr marL="294005">
              <a:lnSpc>
                <a:spcPct val="100000"/>
              </a:lnSpc>
              <a:spcBef>
                <a:spcPts val="740"/>
              </a:spcBef>
            </a:pPr>
            <a:r>
              <a:rPr sz="1050" dirty="0">
                <a:latin typeface="Calibri"/>
                <a:cs typeface="Calibri"/>
              </a:rPr>
              <a:t>Boucle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«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TantQue</a:t>
            </a:r>
            <a:r>
              <a:rPr sz="1050" b="1" spc="-30" dirty="0">
                <a:latin typeface="Calibri"/>
                <a:cs typeface="Calibri"/>
              </a:rPr>
              <a:t> </a:t>
            </a:r>
            <a:r>
              <a:rPr sz="1050" spc="-50" dirty="0">
                <a:latin typeface="Calibri"/>
                <a:cs typeface="Calibri"/>
              </a:rPr>
              <a:t>»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12208" y="2586227"/>
            <a:ext cx="2672080" cy="923925"/>
          </a:xfrm>
          <a:custGeom>
            <a:avLst/>
            <a:gdLst/>
            <a:ahLst/>
            <a:cxnLst/>
            <a:rect l="l" t="t" r="r" b="b"/>
            <a:pathLst>
              <a:path w="2672079" h="923925">
                <a:moveTo>
                  <a:pt x="0" y="461772"/>
                </a:moveTo>
                <a:lnTo>
                  <a:pt x="1335786" y="0"/>
                </a:lnTo>
                <a:lnTo>
                  <a:pt x="2671571" y="461772"/>
                </a:lnTo>
                <a:lnTo>
                  <a:pt x="1335786" y="923544"/>
                </a:lnTo>
                <a:lnTo>
                  <a:pt x="0" y="461772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512053" y="2844546"/>
            <a:ext cx="10737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34" marR="5080" indent="-1397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Nbre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d’itérations </a:t>
            </a:r>
            <a:r>
              <a:rPr sz="1200" dirty="0">
                <a:latin typeface="Calibri"/>
                <a:cs typeface="Calibri"/>
              </a:rPr>
              <a:t>connu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l’avance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422135" y="3992879"/>
            <a:ext cx="2670175" cy="922019"/>
          </a:xfrm>
          <a:custGeom>
            <a:avLst/>
            <a:gdLst/>
            <a:ahLst/>
            <a:cxnLst/>
            <a:rect l="l" t="t" r="r" b="b"/>
            <a:pathLst>
              <a:path w="2670175" h="922020">
                <a:moveTo>
                  <a:pt x="0" y="461010"/>
                </a:moveTo>
                <a:lnTo>
                  <a:pt x="1335023" y="0"/>
                </a:lnTo>
                <a:lnTo>
                  <a:pt x="2670047" y="461010"/>
                </a:lnTo>
                <a:lnTo>
                  <a:pt x="1335023" y="922020"/>
                </a:lnTo>
                <a:lnTo>
                  <a:pt x="0" y="461010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93991" y="4158183"/>
            <a:ext cx="9264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4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Le </a:t>
            </a:r>
            <a:r>
              <a:rPr sz="1200" spc="-10" dirty="0">
                <a:latin typeface="Calibri"/>
                <a:cs typeface="Calibri"/>
              </a:rPr>
              <a:t>traitement </a:t>
            </a:r>
            <a:r>
              <a:rPr sz="1200" spc="-20" dirty="0">
                <a:latin typeface="Calibri"/>
                <a:cs typeface="Calibri"/>
              </a:rPr>
              <a:t>s’exécute </a:t>
            </a:r>
            <a:r>
              <a:rPr sz="1200" spc="-25" dirty="0">
                <a:latin typeface="Calibri"/>
                <a:cs typeface="Calibri"/>
              </a:rPr>
              <a:t>au </a:t>
            </a:r>
            <a:r>
              <a:rPr sz="1200" dirty="0">
                <a:latin typeface="Calibri"/>
                <a:cs typeface="Calibri"/>
              </a:rPr>
              <a:t>moins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fois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167634" y="3010661"/>
            <a:ext cx="4628515" cy="2443480"/>
          </a:xfrm>
          <a:custGeom>
            <a:avLst/>
            <a:gdLst/>
            <a:ahLst/>
            <a:cxnLst/>
            <a:rect l="l" t="t" r="r" b="b"/>
            <a:pathLst>
              <a:path w="4628515" h="2443479">
                <a:moveTo>
                  <a:pt x="1545463" y="28194"/>
                </a:moveTo>
                <a:lnTo>
                  <a:pt x="76200" y="28194"/>
                </a:lnTo>
                <a:lnTo>
                  <a:pt x="76200" y="0"/>
                </a:lnTo>
                <a:lnTo>
                  <a:pt x="0" y="38100"/>
                </a:lnTo>
                <a:lnTo>
                  <a:pt x="76200" y="76200"/>
                </a:lnTo>
                <a:lnTo>
                  <a:pt x="76200" y="48006"/>
                </a:lnTo>
                <a:lnTo>
                  <a:pt x="1545463" y="48006"/>
                </a:lnTo>
                <a:lnTo>
                  <a:pt x="1545463" y="28194"/>
                </a:lnTo>
                <a:close/>
              </a:path>
              <a:path w="4628515" h="2443479">
                <a:moveTo>
                  <a:pt x="3254248" y="1433322"/>
                </a:moveTo>
                <a:lnTo>
                  <a:pt x="2147316" y="1433322"/>
                </a:lnTo>
                <a:lnTo>
                  <a:pt x="2147316" y="1405128"/>
                </a:lnTo>
                <a:lnTo>
                  <a:pt x="2071116" y="1443228"/>
                </a:lnTo>
                <a:lnTo>
                  <a:pt x="2147316" y="1481328"/>
                </a:lnTo>
                <a:lnTo>
                  <a:pt x="2147316" y="1453134"/>
                </a:lnTo>
                <a:lnTo>
                  <a:pt x="3254248" y="1453134"/>
                </a:lnTo>
                <a:lnTo>
                  <a:pt x="3254248" y="1433322"/>
                </a:lnTo>
                <a:close/>
              </a:path>
              <a:path w="4628515" h="2443479">
                <a:moveTo>
                  <a:pt x="4628007" y="905637"/>
                </a:moveTo>
                <a:lnTo>
                  <a:pt x="4599813" y="905637"/>
                </a:lnTo>
                <a:lnTo>
                  <a:pt x="4599813" y="48006"/>
                </a:lnTo>
                <a:lnTo>
                  <a:pt x="4599813" y="38100"/>
                </a:lnTo>
                <a:lnTo>
                  <a:pt x="4599813" y="28194"/>
                </a:lnTo>
                <a:lnTo>
                  <a:pt x="4216908" y="28194"/>
                </a:lnTo>
                <a:lnTo>
                  <a:pt x="4216908" y="48006"/>
                </a:lnTo>
                <a:lnTo>
                  <a:pt x="4580001" y="48006"/>
                </a:lnTo>
                <a:lnTo>
                  <a:pt x="4580001" y="905637"/>
                </a:lnTo>
                <a:lnTo>
                  <a:pt x="4551807" y="905637"/>
                </a:lnTo>
                <a:lnTo>
                  <a:pt x="4589907" y="981837"/>
                </a:lnTo>
                <a:lnTo>
                  <a:pt x="4621657" y="918337"/>
                </a:lnTo>
                <a:lnTo>
                  <a:pt x="4628007" y="905637"/>
                </a:lnTo>
                <a:close/>
              </a:path>
              <a:path w="4628515" h="2443479">
                <a:moveTo>
                  <a:pt x="4628388" y="2366899"/>
                </a:moveTo>
                <a:lnTo>
                  <a:pt x="4600194" y="2366899"/>
                </a:lnTo>
                <a:lnTo>
                  <a:pt x="4600194" y="1905000"/>
                </a:lnTo>
                <a:lnTo>
                  <a:pt x="4580382" y="1905000"/>
                </a:lnTo>
                <a:lnTo>
                  <a:pt x="4580382" y="2366899"/>
                </a:lnTo>
                <a:lnTo>
                  <a:pt x="4552188" y="2366899"/>
                </a:lnTo>
                <a:lnTo>
                  <a:pt x="4590288" y="2443099"/>
                </a:lnTo>
                <a:lnTo>
                  <a:pt x="4622038" y="2379599"/>
                </a:lnTo>
                <a:lnTo>
                  <a:pt x="4628388" y="23668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875913" y="2701797"/>
            <a:ext cx="328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alibri"/>
                <a:cs typeface="Calibri"/>
              </a:rPr>
              <a:t>oui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61</a:t>
            </a:fld>
            <a:endParaRPr spc="-25" dirty="0"/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608701" y="4107560"/>
            <a:ext cx="328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alibri"/>
                <a:cs typeface="Calibri"/>
              </a:rPr>
              <a:t>oui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87716" y="3288029"/>
            <a:ext cx="394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alibri"/>
                <a:cs typeface="Calibri"/>
              </a:rPr>
              <a:t>non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71841" y="4975352"/>
            <a:ext cx="394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alibri"/>
                <a:cs typeface="Calibri"/>
              </a:rPr>
              <a:t>non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1045" rIns="0" bIns="0" rtlCol="0">
            <a:spAutoFit/>
          </a:bodyPr>
          <a:lstStyle/>
          <a:p>
            <a:pPr marL="27559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5" dirty="0"/>
              <a:t> </a:t>
            </a:r>
            <a:r>
              <a:rPr sz="2000" dirty="0"/>
              <a:t>RECONNAITRE</a:t>
            </a:r>
            <a:r>
              <a:rPr sz="2000" spc="-60" dirty="0"/>
              <a:t> </a:t>
            </a:r>
            <a:r>
              <a:rPr sz="2000" dirty="0"/>
              <a:t>LES</a:t>
            </a:r>
            <a:r>
              <a:rPr sz="2000" spc="-45" dirty="0"/>
              <a:t> </a:t>
            </a:r>
            <a:r>
              <a:rPr sz="2000" spc="-10" dirty="0"/>
              <a:t>BASES</a:t>
            </a:r>
            <a:endParaRPr sz="2000"/>
          </a:p>
          <a:p>
            <a:pPr marL="314960">
              <a:lnSpc>
                <a:spcPts val="1660"/>
              </a:lnSpc>
            </a:pPr>
            <a:r>
              <a:rPr sz="1400" spc="-20" dirty="0">
                <a:latin typeface="Calibri"/>
                <a:cs typeface="Calibri"/>
              </a:rPr>
              <a:t>Traitement</a:t>
            </a:r>
            <a:r>
              <a:rPr sz="1400" spc="-10" dirty="0">
                <a:latin typeface="Calibri"/>
                <a:cs typeface="Calibri"/>
              </a:rPr>
              <a:t> itératif (boucles)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3350" cy="6858000"/>
            <a:chOff x="3047" y="0"/>
            <a:chExt cx="64833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3078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41101" y="6183117"/>
            <a:ext cx="394217" cy="39421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76284" y="957453"/>
            <a:ext cx="17481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3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75628" y="1555241"/>
            <a:ext cx="5909945" cy="4987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008245"/>
                </a:solidFill>
                <a:latin typeface="Calibri"/>
                <a:cs typeface="Calibri"/>
              </a:rPr>
              <a:t>STRUCTURER</a:t>
            </a:r>
            <a:r>
              <a:rPr sz="3600" b="1" spc="-60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8245"/>
                </a:solidFill>
                <a:latin typeface="Calibri"/>
                <a:cs typeface="Calibri"/>
              </a:rPr>
              <a:t>UN</a:t>
            </a:r>
            <a:r>
              <a:rPr sz="3600" b="1" spc="-40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8245"/>
                </a:solidFill>
                <a:latin typeface="Calibri"/>
                <a:cs typeface="Calibri"/>
              </a:rPr>
              <a:t>ALGORITHME</a:t>
            </a:r>
            <a:endParaRPr sz="3600">
              <a:latin typeface="Calibri"/>
              <a:cs typeface="Calibri"/>
            </a:endParaRPr>
          </a:p>
          <a:p>
            <a:pPr marL="2001520" marR="1050925" indent="-704215">
              <a:lnSpc>
                <a:spcPct val="100000"/>
              </a:lnSpc>
              <a:spcBef>
                <a:spcPts val="2245"/>
              </a:spcBef>
            </a:pP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que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vous</a:t>
            </a:r>
            <a:r>
              <a:rPr sz="24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allez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912B"/>
                </a:solidFill>
                <a:latin typeface="Calibri"/>
                <a:cs typeface="Calibri"/>
              </a:rPr>
              <a:t>apprendre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dans</a:t>
            </a:r>
            <a:r>
              <a:rPr sz="24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5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chapitre</a:t>
            </a:r>
            <a:r>
              <a:rPr sz="24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FF912B"/>
                </a:solidFill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1030605" marR="763905" indent="-287020">
              <a:lnSpc>
                <a:spcPct val="100000"/>
              </a:lnSpc>
              <a:spcBef>
                <a:spcPts val="730"/>
              </a:spcBef>
              <a:buFont typeface="Tahoma"/>
              <a:buChar char="•"/>
              <a:tabLst>
                <a:tab pos="1030605" algn="l"/>
              </a:tabLst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Maîtriser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8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définition</a:t>
            </a:r>
            <a:r>
              <a:rPr sz="18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8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procédures</a:t>
            </a:r>
            <a:r>
              <a:rPr sz="18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8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des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fonctions</a:t>
            </a:r>
            <a:endParaRPr sz="1800">
              <a:latin typeface="Calibri"/>
              <a:cs typeface="Calibri"/>
            </a:endParaRPr>
          </a:p>
          <a:p>
            <a:pPr marL="1030605" indent="-286385">
              <a:lnSpc>
                <a:spcPct val="100000"/>
              </a:lnSpc>
              <a:spcBef>
                <a:spcPts val="1310"/>
              </a:spcBef>
              <a:buFont typeface="Tahoma"/>
              <a:buChar char="•"/>
              <a:tabLst>
                <a:tab pos="1030605" algn="l"/>
              </a:tabLst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Maîtriser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notions</a:t>
            </a:r>
            <a:r>
              <a:rPr sz="18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8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paramètre</a:t>
            </a:r>
            <a:r>
              <a:rPr sz="18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formel</a:t>
            </a:r>
            <a:r>
              <a:rPr sz="18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endParaRPr sz="1800">
              <a:latin typeface="Calibri"/>
              <a:cs typeface="Calibri"/>
            </a:endParaRPr>
          </a:p>
          <a:p>
            <a:pPr marL="1030605">
              <a:lnSpc>
                <a:spcPct val="100000"/>
              </a:lnSpc>
            </a:pP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paramètre</a:t>
            </a:r>
            <a:r>
              <a:rPr sz="1800" spc="-6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effectif</a:t>
            </a:r>
            <a:endParaRPr sz="1800">
              <a:latin typeface="Calibri"/>
              <a:cs typeface="Calibri"/>
            </a:endParaRPr>
          </a:p>
          <a:p>
            <a:pPr marL="1030605" marR="979805" indent="-287020">
              <a:lnSpc>
                <a:spcPct val="100000"/>
              </a:lnSpc>
              <a:spcBef>
                <a:spcPts val="1295"/>
              </a:spcBef>
              <a:buFont typeface="Tahoma"/>
              <a:buChar char="•"/>
              <a:tabLst>
                <a:tab pos="1030605" algn="l"/>
              </a:tabLst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Définir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8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différents</a:t>
            </a:r>
            <a:r>
              <a:rPr sz="18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types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passage</a:t>
            </a:r>
            <a:r>
              <a:rPr sz="18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des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paramètres</a:t>
            </a:r>
            <a:endParaRPr sz="1800">
              <a:latin typeface="Calibri"/>
              <a:cs typeface="Calibri"/>
            </a:endParaRPr>
          </a:p>
          <a:p>
            <a:pPr marL="1030605" indent="-286385">
              <a:lnSpc>
                <a:spcPct val="100000"/>
              </a:lnSpc>
              <a:spcBef>
                <a:spcPts val="1295"/>
              </a:spcBef>
              <a:buFont typeface="Tahoma"/>
              <a:buChar char="•"/>
              <a:tabLst>
                <a:tab pos="1030605" algn="l"/>
              </a:tabLst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Connaître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8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notion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variable</a:t>
            </a:r>
            <a:r>
              <a:rPr sz="18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locale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  <a:p>
            <a:pPr marL="103060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variable</a:t>
            </a:r>
            <a:r>
              <a:rPr sz="18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globale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800">
              <a:latin typeface="Calibri"/>
              <a:cs typeface="Calibri"/>
            </a:endParaRPr>
          </a:p>
          <a:p>
            <a:pPr marL="728345" algn="ctr">
              <a:lnSpc>
                <a:spcPct val="100000"/>
              </a:lnSpc>
            </a:pPr>
            <a:r>
              <a:rPr sz="2000" b="1" dirty="0">
                <a:solidFill>
                  <a:srgbClr val="1C3051"/>
                </a:solidFill>
                <a:latin typeface="Arial"/>
                <a:cs typeface="Arial"/>
              </a:rPr>
              <a:t>10</a:t>
            </a:r>
            <a:r>
              <a:rPr sz="2000" b="1" spc="-15" dirty="0">
                <a:solidFill>
                  <a:srgbClr val="1C3051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C3051"/>
                </a:solidFill>
                <a:latin typeface="Arial"/>
                <a:cs typeface="Arial"/>
              </a:rPr>
              <a:t>heures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795896" y="911504"/>
            <a:ext cx="4601210" cy="1235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26210">
              <a:lnSpc>
                <a:spcPct val="141800"/>
              </a:lnSpc>
              <a:spcBef>
                <a:spcPts val="100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3 </a:t>
            </a:r>
            <a:r>
              <a:rPr sz="2800" dirty="0">
                <a:latin typeface="Calibri"/>
                <a:cs typeface="Calibri"/>
              </a:rPr>
              <a:t>STRUCTURER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ALGORITHME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2718307"/>
            <a:ext cx="2764790" cy="9283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8440" indent="-213995">
              <a:lnSpc>
                <a:spcPct val="100000"/>
              </a:lnSpc>
              <a:spcBef>
                <a:spcPts val="105"/>
              </a:spcBef>
              <a:buSzPct val="92500"/>
              <a:buAutoNum type="arabicPlain"/>
              <a:tabLst>
                <a:tab pos="218440" algn="l"/>
              </a:tabLst>
            </a:pP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Procédures</a:t>
            </a:r>
            <a:r>
              <a:rPr sz="2000" b="1" spc="-70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et</a:t>
            </a:r>
            <a:r>
              <a:rPr sz="2000" b="1" spc="-60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7800"/>
                </a:solidFill>
                <a:latin typeface="Calibri"/>
                <a:cs typeface="Calibri"/>
              </a:rPr>
              <a:t>Fonctions</a:t>
            </a:r>
            <a:endParaRPr sz="2000">
              <a:latin typeface="Calibri"/>
              <a:cs typeface="Calibri"/>
            </a:endParaRPr>
          </a:p>
          <a:p>
            <a:pPr marL="218440" indent="-213995">
              <a:lnSpc>
                <a:spcPct val="100000"/>
              </a:lnSpc>
              <a:spcBef>
                <a:spcPts val="2300"/>
              </a:spcBef>
              <a:buSzPct val="92500"/>
              <a:buAutoNum type="arabicPlain"/>
              <a:tabLst>
                <a:tab pos="218440" algn="l"/>
              </a:tabLst>
            </a:pP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Portée</a:t>
            </a:r>
            <a:r>
              <a:rPr sz="2000" spc="-8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d’une</a:t>
            </a:r>
            <a:r>
              <a:rPr sz="2000" spc="-10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variable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5475605" cy="1740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Programmation</a:t>
            </a:r>
            <a:r>
              <a:rPr sz="1200" b="1" spc="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structurée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résolution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problème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complexe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engendrer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milliers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442085" lvl="1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1442085" algn="l"/>
              </a:tabLst>
            </a:pPr>
            <a:r>
              <a:rPr sz="1200" dirty="0">
                <a:latin typeface="Calibri"/>
                <a:cs typeface="Calibri"/>
              </a:rPr>
              <a:t>Algorithme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long</a:t>
            </a:r>
            <a:endParaRPr sz="1200">
              <a:latin typeface="Calibri"/>
              <a:cs typeface="Calibri"/>
            </a:endParaRPr>
          </a:p>
          <a:p>
            <a:pPr marL="1442085" lvl="1" indent="-286385">
              <a:lnSpc>
                <a:spcPct val="100000"/>
              </a:lnSpc>
              <a:spcBef>
                <a:spcPts val="345"/>
              </a:spcBef>
              <a:buFont typeface="Tahoma"/>
              <a:buChar char="•"/>
              <a:tabLst>
                <a:tab pos="1442085" algn="l"/>
              </a:tabLst>
            </a:pPr>
            <a:r>
              <a:rPr sz="1200" dirty="0">
                <a:latin typeface="Calibri"/>
                <a:cs typeface="Calibri"/>
              </a:rPr>
              <a:t>Algorithme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difficile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écrire</a:t>
            </a:r>
            <a:endParaRPr sz="1200">
              <a:latin typeface="Calibri"/>
              <a:cs typeface="Calibri"/>
            </a:endParaRPr>
          </a:p>
          <a:p>
            <a:pPr marL="1442085" lvl="1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1442085" algn="l"/>
              </a:tabLst>
            </a:pPr>
            <a:r>
              <a:rPr sz="1200" dirty="0">
                <a:latin typeface="Calibri"/>
                <a:cs typeface="Calibri"/>
              </a:rPr>
              <a:t>Algorithme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difficile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interpréter</a:t>
            </a:r>
            <a:endParaRPr sz="1200">
              <a:latin typeface="Calibri"/>
              <a:cs typeface="Calibri"/>
            </a:endParaRPr>
          </a:p>
          <a:p>
            <a:pPr marL="1442085" lvl="1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1442085" algn="l"/>
              </a:tabLst>
            </a:pPr>
            <a:r>
              <a:rPr sz="1200" dirty="0">
                <a:latin typeface="Calibri"/>
                <a:cs typeface="Calibri"/>
              </a:rPr>
              <a:t>Algorithme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difficile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maintenir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Solution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utiliser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une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méthodologie</a:t>
            </a:r>
            <a:r>
              <a:rPr sz="1200" b="1" dirty="0">
                <a:latin typeface="Calibri"/>
                <a:cs typeface="Calibri"/>
              </a:rPr>
              <a:t> de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résolution: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21575" y="3323970"/>
            <a:ext cx="3202305" cy="940435"/>
          </a:xfrm>
          <a:custGeom>
            <a:avLst/>
            <a:gdLst/>
            <a:ahLst/>
            <a:cxnLst/>
            <a:rect l="l" t="t" r="r" b="b"/>
            <a:pathLst>
              <a:path w="3202304" h="940435">
                <a:moveTo>
                  <a:pt x="353568" y="929640"/>
                </a:moveTo>
                <a:lnTo>
                  <a:pt x="310896" y="929640"/>
                </a:lnTo>
                <a:lnTo>
                  <a:pt x="310896" y="940308"/>
                </a:lnTo>
                <a:lnTo>
                  <a:pt x="353568" y="940308"/>
                </a:lnTo>
                <a:lnTo>
                  <a:pt x="353568" y="929640"/>
                </a:lnTo>
                <a:close/>
              </a:path>
              <a:path w="3202304" h="940435">
                <a:moveTo>
                  <a:pt x="3201860" y="0"/>
                </a:moveTo>
                <a:lnTo>
                  <a:pt x="0" y="0"/>
                </a:lnTo>
                <a:lnTo>
                  <a:pt x="0" y="10668"/>
                </a:lnTo>
                <a:lnTo>
                  <a:pt x="3201860" y="10668"/>
                </a:lnTo>
                <a:lnTo>
                  <a:pt x="3201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36803" y="4072204"/>
            <a:ext cx="4812030" cy="1431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Idée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Découpage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problème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sous_problèmes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moins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complexes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Avantages</a:t>
            </a:r>
            <a:endParaRPr sz="12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697865" algn="l"/>
              </a:tabLst>
            </a:pPr>
            <a:r>
              <a:rPr sz="1200" dirty="0">
                <a:latin typeface="Calibri"/>
                <a:cs typeface="Calibri"/>
              </a:rPr>
              <a:t>clarté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l’algorithme</a:t>
            </a:r>
            <a:endParaRPr sz="12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697865" algn="l"/>
              </a:tabLst>
            </a:pPr>
            <a:r>
              <a:rPr sz="1200" dirty="0">
                <a:latin typeface="Calibri"/>
                <a:cs typeface="Calibri"/>
              </a:rPr>
              <a:t>lisibilité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lecture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algorithme</a:t>
            </a:r>
            <a:endParaRPr sz="12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697865" algn="l"/>
              </a:tabLst>
            </a:pPr>
            <a:r>
              <a:rPr sz="1200" dirty="0">
                <a:latin typeface="Calibri"/>
                <a:cs typeface="Calibri"/>
              </a:rPr>
              <a:t>facilité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maintenance</a:t>
            </a:r>
            <a:endParaRPr sz="12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359"/>
              </a:spcBef>
              <a:buFont typeface="Tahoma"/>
              <a:buChar char="•"/>
              <a:tabLst>
                <a:tab pos="697865" algn="l"/>
              </a:tabLst>
            </a:pPr>
            <a:r>
              <a:rPr sz="1200" spc="-10" dirty="0">
                <a:latin typeface="Calibri"/>
                <a:cs typeface="Calibri"/>
              </a:rPr>
              <a:t>réutilisation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sous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algorithmes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39184" y="3429000"/>
            <a:ext cx="2220595" cy="55943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marL="263525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Programmation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Structurée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1152" y="3525011"/>
            <a:ext cx="3503676" cy="280568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4879" rIns="0" bIns="0" rtlCol="0">
            <a:spAutoFit/>
          </a:bodyPr>
          <a:lstStyle/>
          <a:p>
            <a:pPr marL="1270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03-</a:t>
            </a:r>
            <a:r>
              <a:rPr sz="2000" spc="-80" dirty="0"/>
              <a:t> </a:t>
            </a:r>
            <a:r>
              <a:rPr sz="2000" dirty="0"/>
              <a:t>STRUCTURER</a:t>
            </a:r>
            <a:r>
              <a:rPr sz="2000" spc="-55" dirty="0"/>
              <a:t> </a:t>
            </a:r>
            <a:r>
              <a:rPr sz="2000" dirty="0"/>
              <a:t>UN</a:t>
            </a:r>
            <a:r>
              <a:rPr sz="2000" spc="-125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52069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Procédures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Fonctions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64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9096375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Programmation</a:t>
            </a:r>
            <a:r>
              <a:rPr sz="1200" b="1" spc="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structurée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0" dirty="0">
                <a:latin typeface="Calibri"/>
                <a:cs typeface="Calibri"/>
              </a:rPr>
              <a:t> programme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gestion de</a:t>
            </a:r>
            <a:r>
              <a:rPr sz="1200" spc="-10" dirty="0">
                <a:latin typeface="Calibri"/>
                <a:cs typeface="Calibri"/>
              </a:rPr>
              <a:t> scolarité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découpé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plusieurs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modules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 </a:t>
            </a:r>
            <a:r>
              <a:rPr sz="1200" spc="-10" dirty="0">
                <a:latin typeface="Calibri"/>
                <a:cs typeface="Calibri"/>
              </a:rPr>
              <a:t>inscription,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suivi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 absences,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examens,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diplômes,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etc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7548" y="2731007"/>
            <a:ext cx="5786628" cy="189128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419604" y="4139565"/>
            <a:ext cx="8891270" cy="8553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215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Les modules développés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peuvent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réutilisés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plusieurs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fois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 le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même </a:t>
            </a:r>
            <a:r>
              <a:rPr sz="1200" dirty="0">
                <a:latin typeface="Calibri"/>
                <a:cs typeface="Calibri"/>
              </a:rPr>
              <a:t>programme</a:t>
            </a:r>
            <a:r>
              <a:rPr sz="1200" spc="15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15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15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d’autres</a:t>
            </a:r>
            <a:r>
              <a:rPr sz="1200" spc="16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programmes</a:t>
            </a:r>
            <a:r>
              <a:rPr sz="1200" spc="15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16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fois</a:t>
            </a:r>
            <a:r>
              <a:rPr sz="1200" spc="16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intégrés</a:t>
            </a:r>
            <a:r>
              <a:rPr sz="1200" spc="15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160" dirty="0">
                <a:latin typeface="Calibri"/>
                <a:cs typeface="Calibri"/>
              </a:rPr>
              <a:t>  </a:t>
            </a:r>
            <a:r>
              <a:rPr sz="1200" spc="-25" dirty="0">
                <a:latin typeface="Calibri"/>
                <a:cs typeface="Calibri"/>
              </a:rPr>
              <a:t>des </a:t>
            </a:r>
            <a:r>
              <a:rPr sz="1200" spc="-10" dirty="0">
                <a:latin typeface="Calibri"/>
                <a:cs typeface="Calibri"/>
              </a:rPr>
              <a:t>bibliothèques.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dirty="0">
                <a:latin typeface="Times New Roman"/>
                <a:cs typeface="Times New Roman"/>
              </a:rPr>
              <a:t>Décomposition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d’un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programme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sous-programmes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65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4879" rIns="0" bIns="0" rtlCol="0">
            <a:spAutoFit/>
          </a:bodyPr>
          <a:lstStyle/>
          <a:p>
            <a:pPr marL="1270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03-</a:t>
            </a:r>
            <a:r>
              <a:rPr sz="2000" spc="-80" dirty="0"/>
              <a:t> </a:t>
            </a:r>
            <a:r>
              <a:rPr sz="2000" dirty="0"/>
              <a:t>STRUCTURER</a:t>
            </a:r>
            <a:r>
              <a:rPr sz="2000" spc="-55" dirty="0"/>
              <a:t> </a:t>
            </a:r>
            <a:r>
              <a:rPr sz="2000" dirty="0"/>
              <a:t>UN</a:t>
            </a:r>
            <a:r>
              <a:rPr sz="2000" spc="-125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52069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Procédures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Fonctions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4617720" cy="1284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Procédures</a:t>
            </a:r>
            <a:r>
              <a:rPr sz="12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et</a:t>
            </a:r>
            <a:r>
              <a:rPr sz="1200" b="1" spc="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fonctions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Deux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sous_algorithmes/sous_programmes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possibles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697865" algn="l"/>
              </a:tabLst>
            </a:pPr>
            <a:r>
              <a:rPr sz="1200" spc="-10" dirty="0">
                <a:latin typeface="Calibri"/>
                <a:cs typeface="Calibri"/>
              </a:rPr>
              <a:t>procédure</a:t>
            </a:r>
            <a:endParaRPr sz="12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345"/>
              </a:spcBef>
              <a:buFont typeface="Tahoma"/>
              <a:buChar char="•"/>
              <a:tabLst>
                <a:tab pos="697865" algn="l"/>
              </a:tabLst>
            </a:pPr>
            <a:r>
              <a:rPr sz="1200" spc="-10" dirty="0">
                <a:latin typeface="Calibri"/>
                <a:cs typeface="Calibri"/>
              </a:rPr>
              <a:t>fonction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Communication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sous_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programmes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fait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via 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880880"/>
            <a:ext cx="7505065" cy="93853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455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10" dirty="0">
                <a:latin typeface="Calibri"/>
                <a:cs typeface="Calibri"/>
              </a:rPr>
              <a:t> existe</a:t>
            </a:r>
            <a:r>
              <a:rPr sz="1200" dirty="0">
                <a:latin typeface="Calibri"/>
                <a:cs typeface="Calibri"/>
              </a:rPr>
              <a:t> 3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paramètres: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spc="-10" dirty="0">
                <a:latin typeface="Calibri"/>
                <a:cs typeface="Calibri"/>
              </a:rPr>
              <a:t>paramètres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 </a:t>
            </a:r>
            <a:r>
              <a:rPr sz="1200" b="1" dirty="0">
                <a:latin typeface="Calibri"/>
                <a:cs typeface="Calibri"/>
              </a:rPr>
              <a:t>les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entrées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spc="-10" dirty="0">
                <a:latin typeface="Calibri"/>
                <a:cs typeface="Calibri"/>
              </a:rPr>
              <a:t>paramètres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résultats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les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sorties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spc="-10" dirty="0">
                <a:latin typeface="Calibri"/>
                <a:cs typeface="Calibri"/>
              </a:rPr>
              <a:t>paramètres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données/résultats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29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à </a:t>
            </a:r>
            <a:r>
              <a:rPr sz="1200" b="1" spc="-10" dirty="0">
                <a:latin typeface="Calibri"/>
                <a:cs typeface="Calibri"/>
              </a:rPr>
              <a:t>l’appel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des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données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transformés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par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la</a:t>
            </a:r>
            <a:r>
              <a:rPr sz="1200" b="1" spc="-10" dirty="0">
                <a:latin typeface="Calibri"/>
                <a:cs typeface="Calibri"/>
              </a:rPr>
              <a:t> procédure/fonction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résultats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67684" y="3041904"/>
            <a:ext cx="4277995" cy="772795"/>
            <a:chOff x="3567684" y="3041904"/>
            <a:chExt cx="4277995" cy="7727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76828" y="3051048"/>
              <a:ext cx="4259580" cy="7543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572256" y="3046476"/>
              <a:ext cx="4269105" cy="763905"/>
            </a:xfrm>
            <a:custGeom>
              <a:avLst/>
              <a:gdLst/>
              <a:ahLst/>
              <a:cxnLst/>
              <a:rect l="l" t="t" r="r" b="b"/>
              <a:pathLst>
                <a:path w="4269105" h="763904">
                  <a:moveTo>
                    <a:pt x="0" y="763524"/>
                  </a:moveTo>
                  <a:lnTo>
                    <a:pt x="4268724" y="763524"/>
                  </a:lnTo>
                  <a:lnTo>
                    <a:pt x="4268724" y="0"/>
                  </a:lnTo>
                  <a:lnTo>
                    <a:pt x="0" y="0"/>
                  </a:lnTo>
                  <a:lnTo>
                    <a:pt x="0" y="763524"/>
                  </a:lnTo>
                  <a:close/>
                </a:path>
              </a:pathLst>
            </a:custGeom>
            <a:ln w="9144">
              <a:solidFill>
                <a:srgbClr val="005B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4879" rIns="0" bIns="0" rtlCol="0">
            <a:spAutoFit/>
          </a:bodyPr>
          <a:lstStyle/>
          <a:p>
            <a:pPr marL="1270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03-</a:t>
            </a:r>
            <a:r>
              <a:rPr sz="2000" spc="-80" dirty="0"/>
              <a:t> </a:t>
            </a:r>
            <a:r>
              <a:rPr sz="2000" dirty="0"/>
              <a:t>STRUCTURER</a:t>
            </a:r>
            <a:r>
              <a:rPr sz="2000" spc="-55" dirty="0"/>
              <a:t> </a:t>
            </a:r>
            <a:r>
              <a:rPr sz="2000" dirty="0"/>
              <a:t>UN</a:t>
            </a:r>
            <a:r>
              <a:rPr sz="2000" spc="-125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52069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Procédures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Fonctions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66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4967605" cy="3307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Paramètre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formel/Paramètre</a:t>
            </a:r>
            <a:r>
              <a:rPr sz="12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effectif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Paramètres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formels:</a:t>
            </a:r>
            <a:r>
              <a:rPr sz="1200" b="1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objets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description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sous_algorithme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Paramètres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effectifs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objets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l’appel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sous_algorithme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Un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paramètre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formel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toujours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variable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Un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paramètre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effectif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771525" lvl="1" indent="-339725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77152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variable</a:t>
            </a:r>
            <a:endParaRPr sz="1200">
              <a:latin typeface="Calibri"/>
              <a:cs typeface="Calibri"/>
            </a:endParaRPr>
          </a:p>
          <a:p>
            <a:pPr marL="771525" lvl="1" indent="-339725">
              <a:lnSpc>
                <a:spcPct val="100000"/>
              </a:lnSpc>
              <a:spcBef>
                <a:spcPts val="1005"/>
              </a:spcBef>
              <a:buFont typeface="Tahoma"/>
              <a:buChar char="•"/>
              <a:tabLst>
                <a:tab pos="77152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constante</a:t>
            </a:r>
            <a:endParaRPr sz="1200">
              <a:latin typeface="Calibri"/>
              <a:cs typeface="Calibri"/>
            </a:endParaRPr>
          </a:p>
          <a:p>
            <a:pPr marL="771525" lvl="1" indent="-33972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77152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expression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arithmétique</a:t>
            </a:r>
            <a:endParaRPr sz="1200">
              <a:latin typeface="Calibri"/>
              <a:cs typeface="Calibri"/>
            </a:endParaRPr>
          </a:p>
          <a:p>
            <a:pPr marL="771525" lvl="1" indent="-33972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771525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appel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10" dirty="0">
                <a:latin typeface="Calibri"/>
                <a:cs typeface="Calibri"/>
              </a:rPr>
              <a:t> fonction</a:t>
            </a:r>
            <a:endParaRPr sz="12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20"/>
              </a:spcBef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Pour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tout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formel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fait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correspondre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effectif.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5639816"/>
            <a:ext cx="10533380" cy="701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</a:t>
            </a:r>
            <a:r>
              <a:rPr sz="1200" spc="-10" dirty="0">
                <a:latin typeface="Calibri"/>
                <a:cs typeface="Calibri"/>
              </a:rPr>
              <a:t>paramètre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effectif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correspondant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doivent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avoir 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même type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compatibles.</a:t>
            </a:r>
            <a:endParaRPr sz="12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correspondance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formels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effectifs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 fait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selon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l’ordre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leurs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apparitions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définition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10" dirty="0">
                <a:latin typeface="Calibri"/>
                <a:cs typeface="Calibri"/>
              </a:rPr>
              <a:t> l’utilisation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procédure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spc="-10" dirty="0">
                <a:latin typeface="Calibri"/>
                <a:cs typeface="Calibri"/>
              </a:rPr>
              <a:t>fonction.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6167" y="5049011"/>
            <a:ext cx="3163824" cy="44500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4879" rIns="0" bIns="0" rtlCol="0">
            <a:spAutoFit/>
          </a:bodyPr>
          <a:lstStyle/>
          <a:p>
            <a:pPr marL="1270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03-</a:t>
            </a:r>
            <a:r>
              <a:rPr sz="2000" spc="-80" dirty="0"/>
              <a:t> </a:t>
            </a:r>
            <a:r>
              <a:rPr sz="2000" dirty="0"/>
              <a:t>STRUCTURER</a:t>
            </a:r>
            <a:r>
              <a:rPr sz="2000" spc="-55" dirty="0"/>
              <a:t> </a:t>
            </a:r>
            <a:r>
              <a:rPr sz="2000" dirty="0"/>
              <a:t>UN</a:t>
            </a:r>
            <a:r>
              <a:rPr sz="2000" spc="-125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52069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Procédures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Fonctions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67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3848735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Syntaxe</a:t>
            </a:r>
            <a:r>
              <a:rPr sz="12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Définition</a:t>
            </a:r>
            <a:r>
              <a:rPr sz="1200" b="1" spc="-5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d’une</a:t>
            </a:r>
            <a:r>
              <a:rPr sz="12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procédure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Pour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définir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procédure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 </a:t>
            </a:r>
            <a:r>
              <a:rPr sz="1200" spc="-10" dirty="0">
                <a:latin typeface="Calibri"/>
                <a:cs typeface="Calibri"/>
              </a:rPr>
              <a:t>adoptera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</a:t>
            </a:r>
            <a:r>
              <a:rPr sz="1200" spc="-20" dirty="0">
                <a:latin typeface="Calibri"/>
                <a:cs typeface="Calibri"/>
              </a:rPr>
              <a:t>syntaxe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2352" y="2642616"/>
            <a:ext cx="2962910" cy="15728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95"/>
              </a:spcBef>
            </a:pPr>
            <a:endParaRPr sz="1400">
              <a:latin typeface="Times New Roman"/>
              <a:cs typeface="Times New Roman"/>
            </a:endParaRPr>
          </a:p>
          <a:p>
            <a:pPr marL="210185" marR="492125" indent="-119380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&lt;Nom_proc&gt;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(&lt;liste_par_form&gt;) </a:t>
            </a:r>
            <a:r>
              <a:rPr sz="1400" b="1" dirty="0">
                <a:latin typeface="Calibri"/>
                <a:cs typeface="Calibri"/>
              </a:rPr>
              <a:t>Var</a:t>
            </a:r>
            <a:r>
              <a:rPr sz="1400" b="1" spc="105" dirty="0">
                <a:latin typeface="Calibri"/>
                <a:cs typeface="Calibri"/>
              </a:rPr>
              <a:t>  </a:t>
            </a:r>
            <a:r>
              <a:rPr sz="1400" spc="-10" dirty="0">
                <a:latin typeface="Calibri"/>
                <a:cs typeface="Calibri"/>
              </a:rPr>
              <a:t>&lt;declaration_variables&gt; </a:t>
            </a:r>
            <a:r>
              <a:rPr sz="1400" b="1" spc="-20" dirty="0">
                <a:latin typeface="Calibri"/>
                <a:cs typeface="Calibri"/>
              </a:rPr>
              <a:t>Debut</a:t>
            </a:r>
            <a:endParaRPr sz="1400">
              <a:latin typeface="Calibri"/>
              <a:cs typeface="Calibri"/>
            </a:endParaRPr>
          </a:p>
          <a:p>
            <a:pPr marL="408305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&lt;Corps_procédure&gt;</a:t>
            </a:r>
            <a:endParaRPr sz="1400">
              <a:latin typeface="Calibri"/>
              <a:cs typeface="Calibri"/>
            </a:endParaRPr>
          </a:p>
          <a:p>
            <a:pPr marL="170815">
              <a:lnSpc>
                <a:spcPct val="100000"/>
              </a:lnSpc>
            </a:pPr>
            <a:r>
              <a:rPr sz="1400" b="1" spc="-25" dirty="0">
                <a:latin typeface="Calibri"/>
                <a:cs typeface="Calibri"/>
              </a:rPr>
              <a:t>Fin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4879" rIns="0" bIns="0" rtlCol="0">
            <a:spAutoFit/>
          </a:bodyPr>
          <a:lstStyle/>
          <a:p>
            <a:pPr marL="1270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03-</a:t>
            </a:r>
            <a:r>
              <a:rPr sz="2000" spc="-80" dirty="0"/>
              <a:t> </a:t>
            </a:r>
            <a:r>
              <a:rPr sz="2000" dirty="0"/>
              <a:t>STRUCTURER</a:t>
            </a:r>
            <a:r>
              <a:rPr sz="2000" spc="-55" dirty="0"/>
              <a:t> </a:t>
            </a:r>
            <a:r>
              <a:rPr sz="2000" dirty="0"/>
              <a:t>UN</a:t>
            </a:r>
            <a:r>
              <a:rPr sz="2000" spc="-125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52069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Procédures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Fonctions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489703" y="3691128"/>
            <a:ext cx="5814060" cy="1617345"/>
            <a:chOff x="4489703" y="3691128"/>
            <a:chExt cx="5814060" cy="1617345"/>
          </a:xfrm>
        </p:grpSpPr>
        <p:sp>
          <p:nvSpPr>
            <p:cNvPr id="6" name="object 6"/>
            <p:cNvSpPr/>
            <p:nvPr/>
          </p:nvSpPr>
          <p:spPr>
            <a:xfrm>
              <a:off x="4495799" y="3697224"/>
              <a:ext cx="5801995" cy="1605280"/>
            </a:xfrm>
            <a:custGeom>
              <a:avLst/>
              <a:gdLst/>
              <a:ahLst/>
              <a:cxnLst/>
              <a:rect l="l" t="t" r="r" b="b"/>
              <a:pathLst>
                <a:path w="5801995" h="1605279">
                  <a:moveTo>
                    <a:pt x="5534406" y="0"/>
                  </a:moveTo>
                  <a:lnTo>
                    <a:pt x="267462" y="0"/>
                  </a:lnTo>
                  <a:lnTo>
                    <a:pt x="219389" y="4309"/>
                  </a:lnTo>
                  <a:lnTo>
                    <a:pt x="174141" y="16734"/>
                  </a:lnTo>
                  <a:lnTo>
                    <a:pt x="132475" y="36519"/>
                  </a:lnTo>
                  <a:lnTo>
                    <a:pt x="95145" y="62908"/>
                  </a:lnTo>
                  <a:lnTo>
                    <a:pt x="62908" y="95145"/>
                  </a:lnTo>
                  <a:lnTo>
                    <a:pt x="36519" y="132475"/>
                  </a:lnTo>
                  <a:lnTo>
                    <a:pt x="16734" y="174141"/>
                  </a:lnTo>
                  <a:lnTo>
                    <a:pt x="4309" y="219389"/>
                  </a:lnTo>
                  <a:lnTo>
                    <a:pt x="0" y="267462"/>
                  </a:lnTo>
                  <a:lnTo>
                    <a:pt x="0" y="1337309"/>
                  </a:lnTo>
                  <a:lnTo>
                    <a:pt x="4309" y="1385382"/>
                  </a:lnTo>
                  <a:lnTo>
                    <a:pt x="16734" y="1430630"/>
                  </a:lnTo>
                  <a:lnTo>
                    <a:pt x="36519" y="1472296"/>
                  </a:lnTo>
                  <a:lnTo>
                    <a:pt x="62908" y="1509626"/>
                  </a:lnTo>
                  <a:lnTo>
                    <a:pt x="95145" y="1541863"/>
                  </a:lnTo>
                  <a:lnTo>
                    <a:pt x="132475" y="1568252"/>
                  </a:lnTo>
                  <a:lnTo>
                    <a:pt x="174141" y="1588037"/>
                  </a:lnTo>
                  <a:lnTo>
                    <a:pt x="219389" y="1600462"/>
                  </a:lnTo>
                  <a:lnTo>
                    <a:pt x="267462" y="1604772"/>
                  </a:lnTo>
                  <a:lnTo>
                    <a:pt x="5534406" y="1604772"/>
                  </a:lnTo>
                  <a:lnTo>
                    <a:pt x="5582478" y="1600462"/>
                  </a:lnTo>
                  <a:lnTo>
                    <a:pt x="5627726" y="1588037"/>
                  </a:lnTo>
                  <a:lnTo>
                    <a:pt x="5669392" y="1568252"/>
                  </a:lnTo>
                  <a:lnTo>
                    <a:pt x="5706722" y="1541863"/>
                  </a:lnTo>
                  <a:lnTo>
                    <a:pt x="5738959" y="1509626"/>
                  </a:lnTo>
                  <a:lnTo>
                    <a:pt x="5765348" y="1472296"/>
                  </a:lnTo>
                  <a:lnTo>
                    <a:pt x="5785133" y="1430630"/>
                  </a:lnTo>
                  <a:lnTo>
                    <a:pt x="5797558" y="1385382"/>
                  </a:lnTo>
                  <a:lnTo>
                    <a:pt x="5801868" y="1337309"/>
                  </a:lnTo>
                  <a:lnTo>
                    <a:pt x="5801868" y="267462"/>
                  </a:lnTo>
                  <a:lnTo>
                    <a:pt x="5797558" y="219389"/>
                  </a:lnTo>
                  <a:lnTo>
                    <a:pt x="5785133" y="174141"/>
                  </a:lnTo>
                  <a:lnTo>
                    <a:pt x="5765348" y="132475"/>
                  </a:lnTo>
                  <a:lnTo>
                    <a:pt x="5738959" y="95145"/>
                  </a:lnTo>
                  <a:lnTo>
                    <a:pt x="5706722" y="62908"/>
                  </a:lnTo>
                  <a:lnTo>
                    <a:pt x="5669392" y="36519"/>
                  </a:lnTo>
                  <a:lnTo>
                    <a:pt x="5627726" y="16734"/>
                  </a:lnTo>
                  <a:lnTo>
                    <a:pt x="5582478" y="4309"/>
                  </a:lnTo>
                  <a:lnTo>
                    <a:pt x="5534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95799" y="3697224"/>
              <a:ext cx="5801995" cy="1605280"/>
            </a:xfrm>
            <a:custGeom>
              <a:avLst/>
              <a:gdLst/>
              <a:ahLst/>
              <a:cxnLst/>
              <a:rect l="l" t="t" r="r" b="b"/>
              <a:pathLst>
                <a:path w="5801995" h="1605279">
                  <a:moveTo>
                    <a:pt x="0" y="267462"/>
                  </a:moveTo>
                  <a:lnTo>
                    <a:pt x="4309" y="219389"/>
                  </a:lnTo>
                  <a:lnTo>
                    <a:pt x="16734" y="174141"/>
                  </a:lnTo>
                  <a:lnTo>
                    <a:pt x="36519" y="132475"/>
                  </a:lnTo>
                  <a:lnTo>
                    <a:pt x="62908" y="95145"/>
                  </a:lnTo>
                  <a:lnTo>
                    <a:pt x="95145" y="62908"/>
                  </a:lnTo>
                  <a:lnTo>
                    <a:pt x="132475" y="36519"/>
                  </a:lnTo>
                  <a:lnTo>
                    <a:pt x="174141" y="16734"/>
                  </a:lnTo>
                  <a:lnTo>
                    <a:pt x="219389" y="4309"/>
                  </a:lnTo>
                  <a:lnTo>
                    <a:pt x="267462" y="0"/>
                  </a:lnTo>
                  <a:lnTo>
                    <a:pt x="5534406" y="0"/>
                  </a:lnTo>
                  <a:lnTo>
                    <a:pt x="5582478" y="4309"/>
                  </a:lnTo>
                  <a:lnTo>
                    <a:pt x="5627726" y="16734"/>
                  </a:lnTo>
                  <a:lnTo>
                    <a:pt x="5669392" y="36519"/>
                  </a:lnTo>
                  <a:lnTo>
                    <a:pt x="5706722" y="62908"/>
                  </a:lnTo>
                  <a:lnTo>
                    <a:pt x="5738959" y="95145"/>
                  </a:lnTo>
                  <a:lnTo>
                    <a:pt x="5765348" y="132475"/>
                  </a:lnTo>
                  <a:lnTo>
                    <a:pt x="5785133" y="174141"/>
                  </a:lnTo>
                  <a:lnTo>
                    <a:pt x="5797558" y="219389"/>
                  </a:lnTo>
                  <a:lnTo>
                    <a:pt x="5801868" y="267462"/>
                  </a:lnTo>
                  <a:lnTo>
                    <a:pt x="5801868" y="1337309"/>
                  </a:lnTo>
                  <a:lnTo>
                    <a:pt x="5797558" y="1385382"/>
                  </a:lnTo>
                  <a:lnTo>
                    <a:pt x="5785133" y="1430630"/>
                  </a:lnTo>
                  <a:lnTo>
                    <a:pt x="5765348" y="1472296"/>
                  </a:lnTo>
                  <a:lnTo>
                    <a:pt x="5738959" y="1509626"/>
                  </a:lnTo>
                  <a:lnTo>
                    <a:pt x="5706722" y="1541863"/>
                  </a:lnTo>
                  <a:lnTo>
                    <a:pt x="5669392" y="1568252"/>
                  </a:lnTo>
                  <a:lnTo>
                    <a:pt x="5627726" y="1588037"/>
                  </a:lnTo>
                  <a:lnTo>
                    <a:pt x="5582478" y="1600462"/>
                  </a:lnTo>
                  <a:lnTo>
                    <a:pt x="5534406" y="1604772"/>
                  </a:lnTo>
                  <a:lnTo>
                    <a:pt x="267462" y="1604772"/>
                  </a:lnTo>
                  <a:lnTo>
                    <a:pt x="219389" y="1600462"/>
                  </a:lnTo>
                  <a:lnTo>
                    <a:pt x="174141" y="1588037"/>
                  </a:lnTo>
                  <a:lnTo>
                    <a:pt x="132475" y="1568252"/>
                  </a:lnTo>
                  <a:lnTo>
                    <a:pt x="95145" y="1541863"/>
                  </a:lnTo>
                  <a:lnTo>
                    <a:pt x="62908" y="1509626"/>
                  </a:lnTo>
                  <a:lnTo>
                    <a:pt x="36519" y="1472296"/>
                  </a:lnTo>
                  <a:lnTo>
                    <a:pt x="16734" y="1430630"/>
                  </a:lnTo>
                  <a:lnTo>
                    <a:pt x="4309" y="1385382"/>
                  </a:lnTo>
                  <a:lnTo>
                    <a:pt x="0" y="1337309"/>
                  </a:lnTo>
                  <a:lnTo>
                    <a:pt x="0" y="267462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383648" y="3992626"/>
            <a:ext cx="756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résultat</a:t>
            </a:r>
            <a:r>
              <a:rPr sz="1200" spc="4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ou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68</a:t>
            </a:fld>
            <a:endParaRPr spc="-25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652517" y="3626865"/>
            <a:ext cx="4561205" cy="112331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1200" b="1" dirty="0">
                <a:latin typeface="Calibri"/>
                <a:cs typeface="Calibri"/>
              </a:rPr>
              <a:t>Nom_proc&gt;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désigne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procédure.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50000"/>
              </a:lnSpc>
            </a:pPr>
            <a:r>
              <a:rPr sz="1200" b="1" dirty="0">
                <a:latin typeface="Calibri"/>
                <a:cs typeface="Calibri"/>
              </a:rPr>
              <a:t>&lt;liste_par_form&gt;</a:t>
            </a:r>
            <a:r>
              <a:rPr sz="1200" b="1" spc="4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4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4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liste</a:t>
            </a:r>
            <a:r>
              <a:rPr sz="1200" spc="45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45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paramètres</a:t>
            </a:r>
            <a:r>
              <a:rPr sz="1200" spc="4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formels.</a:t>
            </a:r>
            <a:r>
              <a:rPr sz="1200" spc="4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4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 donnée/résultat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précédé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mot clé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</a:t>
            </a:r>
            <a:r>
              <a:rPr sz="1200" spc="-2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200" b="1" spc="-10" dirty="0">
                <a:latin typeface="Calibri"/>
                <a:cs typeface="Calibri"/>
              </a:rPr>
              <a:t>&lt;declaration_varibales&gt;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liste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variables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52517" y="4815967"/>
            <a:ext cx="49936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&lt;Corps_procédure&gt;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suite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instructions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décrivant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traitement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effectuer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22644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Syntaxe</a:t>
            </a:r>
            <a:r>
              <a:rPr sz="12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Définition</a:t>
            </a:r>
            <a:r>
              <a:rPr sz="1200" b="1" spc="-5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d’une</a:t>
            </a:r>
            <a:r>
              <a:rPr sz="12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procédure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69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8852" y="2171191"/>
            <a:ext cx="5319395" cy="1010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spc="-1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procédure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entières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calculer 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petite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grande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parmi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ces 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valeurs.</a:t>
            </a:r>
            <a:endParaRPr sz="1200">
              <a:latin typeface="Calibri"/>
              <a:cs typeface="Calibri"/>
            </a:endParaRPr>
          </a:p>
          <a:p>
            <a:pPr marL="219710" indent="-20701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19710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entiers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saisis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doivent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supérieurs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inférieurs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100.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3289" y="3425697"/>
            <a:ext cx="4803140" cy="1194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indent="-28448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7180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cette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procédure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</a:t>
            </a:r>
            <a:r>
              <a:rPr sz="1200" b="1" spc="-10" dirty="0">
                <a:latin typeface="Calibri"/>
                <a:cs typeface="Calibri"/>
              </a:rPr>
              <a:t>Min_Max</a:t>
            </a:r>
            <a:endParaRPr sz="1200">
              <a:latin typeface="Calibri"/>
              <a:cs typeface="Calibri"/>
            </a:endParaRPr>
          </a:p>
          <a:p>
            <a:pPr marL="297180" marR="5080" indent="-285115">
              <a:lnSpc>
                <a:spcPct val="100000"/>
              </a:lnSpc>
              <a:spcBef>
                <a:spcPts val="994"/>
              </a:spcBef>
              <a:buFont typeface="Wingdings"/>
              <a:buChar char=""/>
              <a:tabLst>
                <a:tab pos="297180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formels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l’entier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les </a:t>
            </a:r>
            <a:r>
              <a:rPr sz="1200" dirty="0">
                <a:latin typeface="Calibri"/>
                <a:cs typeface="Calibri"/>
              </a:rPr>
              <a:t>entiers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max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résultats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(précédés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clé </a:t>
            </a:r>
            <a:r>
              <a:rPr sz="1200" spc="-10" dirty="0">
                <a:latin typeface="Calibri"/>
                <a:cs typeface="Calibri"/>
              </a:rPr>
              <a:t>var).</a:t>
            </a:r>
            <a:endParaRPr sz="1200">
              <a:latin typeface="Calibri"/>
              <a:cs typeface="Calibri"/>
            </a:endParaRPr>
          </a:p>
          <a:p>
            <a:pPr marL="297180" indent="-284480">
              <a:lnSpc>
                <a:spcPct val="100000"/>
              </a:lnSpc>
              <a:spcBef>
                <a:spcPts val="1010"/>
              </a:spcBef>
              <a:buFont typeface="Wingdings"/>
              <a:buChar char=""/>
              <a:tabLst>
                <a:tab pos="297180" algn="l"/>
              </a:tabLst>
            </a:pPr>
            <a:r>
              <a:rPr sz="1200" dirty="0">
                <a:latin typeface="Calibri"/>
                <a:cs typeface="Calibri"/>
              </a:rPr>
              <a:t>2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locales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entier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73595" y="2433827"/>
            <a:ext cx="4358640" cy="323088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latin typeface="Calibri"/>
                <a:cs typeface="Calibri"/>
              </a:rPr>
              <a:t>Min_Max (N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entier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;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var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min: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entier,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var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max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entier)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Var</a:t>
            </a:r>
            <a:r>
              <a:rPr sz="1200" b="1" spc="114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i,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10" dirty="0">
                <a:latin typeface="Calibri"/>
                <a:cs typeface="Calibri"/>
              </a:rPr>
              <a:t> entier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Début</a:t>
            </a:r>
            <a:endParaRPr sz="1200">
              <a:latin typeface="Calibri"/>
              <a:cs typeface="Calibri"/>
            </a:endParaRPr>
          </a:p>
          <a:p>
            <a:pPr marL="100647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min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100</a:t>
            </a:r>
            <a:endParaRPr sz="1200">
              <a:latin typeface="Calibri"/>
              <a:cs typeface="Calibri"/>
            </a:endParaRPr>
          </a:p>
          <a:p>
            <a:pPr marL="100647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max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:=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  <a:p>
            <a:pPr marL="1006475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pour</a:t>
            </a:r>
            <a:r>
              <a:rPr sz="1200" b="1" spc="27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</a:t>
            </a:r>
            <a:r>
              <a:rPr sz="1200" b="1" spc="28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27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</a:t>
            </a:r>
            <a:r>
              <a:rPr sz="1200" b="1" spc="27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à</a:t>
            </a:r>
            <a:r>
              <a:rPr sz="1200" b="1" spc="27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N</a:t>
            </a:r>
            <a:r>
              <a:rPr sz="1200" b="1" spc="27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faire</a:t>
            </a:r>
            <a:endParaRPr sz="1200">
              <a:latin typeface="Calibri"/>
              <a:cs typeface="Calibri"/>
            </a:endParaRPr>
          </a:p>
          <a:p>
            <a:pPr marL="1920875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Répéter</a:t>
            </a:r>
            <a:endParaRPr sz="1200">
              <a:latin typeface="Calibri"/>
              <a:cs typeface="Calibri"/>
            </a:endParaRPr>
          </a:p>
          <a:p>
            <a:pPr marL="209677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Lire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 </a:t>
            </a:r>
            <a:r>
              <a:rPr sz="1200" spc="-50" dirty="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1920875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Jusqu’à</a:t>
            </a:r>
            <a:r>
              <a:rPr sz="1200" b="1" spc="2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(x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&gt;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0)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(x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&lt;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100</a:t>
            </a:r>
            <a:r>
              <a:rPr sz="1200" spc="-20" dirty="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1920875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 min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Alors</a:t>
            </a:r>
            <a:endParaRPr sz="1200">
              <a:latin typeface="Calibri"/>
              <a:cs typeface="Calibri"/>
            </a:endParaRPr>
          </a:p>
          <a:p>
            <a:pPr marL="215265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min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x</a:t>
            </a:r>
            <a:endParaRPr sz="1200">
              <a:latin typeface="Calibri"/>
              <a:cs typeface="Calibri"/>
            </a:endParaRPr>
          </a:p>
          <a:p>
            <a:pPr marL="1920875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Fins</a:t>
            </a:r>
            <a:r>
              <a:rPr sz="1200" spc="-10" dirty="0">
                <a:latin typeface="Calibri"/>
                <a:cs typeface="Calibri"/>
              </a:rPr>
              <a:t>i</a:t>
            </a:r>
            <a:endParaRPr sz="1200">
              <a:latin typeface="Calibri"/>
              <a:cs typeface="Calibri"/>
            </a:endParaRPr>
          </a:p>
          <a:p>
            <a:pPr marL="2117725" marR="1428750" indent="-19685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Si</a:t>
            </a:r>
            <a:r>
              <a:rPr sz="1200" b="1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&gt;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max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Alors </a:t>
            </a:r>
            <a:r>
              <a:rPr sz="1200" dirty="0">
                <a:latin typeface="Calibri"/>
                <a:cs typeface="Calibri"/>
              </a:rPr>
              <a:t>max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:=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x</a:t>
            </a:r>
            <a:endParaRPr sz="1200">
              <a:latin typeface="Calibri"/>
              <a:cs typeface="Calibri"/>
            </a:endParaRPr>
          </a:p>
          <a:p>
            <a:pPr marL="1920875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Finsi</a:t>
            </a:r>
            <a:endParaRPr sz="1200">
              <a:latin typeface="Calibri"/>
              <a:cs typeface="Calibri"/>
            </a:endParaRPr>
          </a:p>
          <a:p>
            <a:pPr marL="1006475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Finpour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200" b="1" spc="-25" dirty="0">
                <a:latin typeface="Calibri"/>
                <a:cs typeface="Calibri"/>
              </a:rPr>
              <a:t>Fin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4879" rIns="0" bIns="0" rtlCol="0">
            <a:spAutoFit/>
          </a:bodyPr>
          <a:lstStyle/>
          <a:p>
            <a:pPr marL="1270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03-</a:t>
            </a:r>
            <a:r>
              <a:rPr sz="2000" spc="-80" dirty="0"/>
              <a:t> </a:t>
            </a:r>
            <a:r>
              <a:rPr sz="2000" dirty="0"/>
              <a:t>STRUCTURER</a:t>
            </a:r>
            <a:r>
              <a:rPr sz="2000" spc="-55" dirty="0"/>
              <a:t> </a:t>
            </a:r>
            <a:r>
              <a:rPr sz="2000" dirty="0"/>
              <a:t>UN</a:t>
            </a:r>
            <a:r>
              <a:rPr sz="2000" spc="-125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52069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Procédures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Fonctions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3836670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Syntaxe</a:t>
            </a:r>
            <a:r>
              <a:rPr sz="12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Définition</a:t>
            </a:r>
            <a:r>
              <a:rPr sz="1200" b="1" spc="-5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d’une</a:t>
            </a:r>
            <a:r>
              <a:rPr sz="12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fonction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définir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adoptera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syntaxe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9452" y="2444495"/>
            <a:ext cx="4182110" cy="205930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marL="91440" marR="226060">
              <a:lnSpc>
                <a:spcPts val="3360"/>
              </a:lnSpc>
              <a:spcBef>
                <a:spcPts val="10"/>
              </a:spcBef>
            </a:pPr>
            <a:r>
              <a:rPr sz="1400" b="1" spc="-10" dirty="0">
                <a:latin typeface="Calibri"/>
                <a:cs typeface="Calibri"/>
              </a:rPr>
              <a:t>Nom_fonction&gt;(&lt;liste_par_form&gt;)</a:t>
            </a:r>
            <a:r>
              <a:rPr sz="1400" b="1" spc="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:</a:t>
            </a:r>
            <a:r>
              <a:rPr sz="1400" b="1" spc="90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&lt;Type-</a:t>
            </a:r>
            <a:r>
              <a:rPr sz="1400" b="1" spc="-10" dirty="0">
                <a:latin typeface="Calibri"/>
                <a:cs typeface="Calibri"/>
              </a:rPr>
              <a:t>fonction&gt; </a:t>
            </a:r>
            <a:r>
              <a:rPr sz="1400" b="1" dirty="0">
                <a:latin typeface="Calibri"/>
                <a:cs typeface="Calibri"/>
              </a:rPr>
              <a:t>Var</a:t>
            </a:r>
            <a:r>
              <a:rPr sz="1400" b="1" spc="95" dirty="0">
                <a:latin typeface="Calibri"/>
                <a:cs typeface="Calibri"/>
              </a:rPr>
              <a:t>  </a:t>
            </a:r>
            <a:r>
              <a:rPr sz="1400" b="1" spc="-10" dirty="0">
                <a:latin typeface="Calibri"/>
                <a:cs typeface="Calibri"/>
              </a:rPr>
              <a:t>&lt;declarat_var_locales&gt;</a:t>
            </a:r>
            <a:endParaRPr sz="1400">
              <a:latin typeface="Calibri"/>
              <a:cs typeface="Calibri"/>
            </a:endParaRPr>
          </a:p>
          <a:p>
            <a:pPr marL="91440">
              <a:lnSpc>
                <a:spcPts val="1290"/>
              </a:lnSpc>
            </a:pPr>
            <a:r>
              <a:rPr sz="1400" b="1" spc="-10" dirty="0">
                <a:latin typeface="Calibri"/>
                <a:cs typeface="Calibri"/>
              </a:rPr>
              <a:t>Début</a:t>
            </a:r>
            <a:endParaRPr sz="1400">
              <a:latin typeface="Calibri"/>
              <a:cs typeface="Calibri"/>
            </a:endParaRPr>
          </a:p>
          <a:p>
            <a:pPr marL="210185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Calibri"/>
                <a:cs typeface="Calibri"/>
              </a:rPr>
              <a:t>&lt;Corps_fonction&gt;</a:t>
            </a:r>
            <a:endParaRPr sz="1400">
              <a:latin typeface="Calibri"/>
              <a:cs typeface="Calibri"/>
            </a:endParaRPr>
          </a:p>
          <a:p>
            <a:pPr marL="91440" marR="2572385" indent="118745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retourner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&lt;valeur&gt; </a:t>
            </a:r>
            <a:r>
              <a:rPr sz="1400" b="1" spc="-25" dirty="0">
                <a:latin typeface="Calibri"/>
                <a:cs typeface="Calibri"/>
              </a:rPr>
              <a:t>Fin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411723" y="3700271"/>
            <a:ext cx="6036945" cy="2505710"/>
            <a:chOff x="5411723" y="3700271"/>
            <a:chExt cx="6036945" cy="2505710"/>
          </a:xfrm>
        </p:grpSpPr>
        <p:sp>
          <p:nvSpPr>
            <p:cNvPr id="5" name="object 5"/>
            <p:cNvSpPr/>
            <p:nvPr/>
          </p:nvSpPr>
          <p:spPr>
            <a:xfrm>
              <a:off x="5417819" y="3706367"/>
              <a:ext cx="6024880" cy="2493645"/>
            </a:xfrm>
            <a:custGeom>
              <a:avLst/>
              <a:gdLst/>
              <a:ahLst/>
              <a:cxnLst/>
              <a:rect l="l" t="t" r="r" b="b"/>
              <a:pathLst>
                <a:path w="6024880" h="2493645">
                  <a:moveTo>
                    <a:pt x="5608828" y="0"/>
                  </a:moveTo>
                  <a:lnTo>
                    <a:pt x="415543" y="0"/>
                  </a:lnTo>
                  <a:lnTo>
                    <a:pt x="367084" y="2795"/>
                  </a:lnTo>
                  <a:lnTo>
                    <a:pt x="320266" y="10975"/>
                  </a:lnTo>
                  <a:lnTo>
                    <a:pt x="275401" y="24226"/>
                  </a:lnTo>
                  <a:lnTo>
                    <a:pt x="232802" y="42238"/>
                  </a:lnTo>
                  <a:lnTo>
                    <a:pt x="192780" y="64697"/>
                  </a:lnTo>
                  <a:lnTo>
                    <a:pt x="155646" y="91293"/>
                  </a:lnTo>
                  <a:lnTo>
                    <a:pt x="121713" y="121713"/>
                  </a:lnTo>
                  <a:lnTo>
                    <a:pt x="91293" y="155646"/>
                  </a:lnTo>
                  <a:lnTo>
                    <a:pt x="64697" y="192780"/>
                  </a:lnTo>
                  <a:lnTo>
                    <a:pt x="42238" y="232802"/>
                  </a:lnTo>
                  <a:lnTo>
                    <a:pt x="24226" y="275401"/>
                  </a:lnTo>
                  <a:lnTo>
                    <a:pt x="10975" y="320266"/>
                  </a:lnTo>
                  <a:lnTo>
                    <a:pt x="2795" y="367084"/>
                  </a:lnTo>
                  <a:lnTo>
                    <a:pt x="0" y="415543"/>
                  </a:lnTo>
                  <a:lnTo>
                    <a:pt x="0" y="2077707"/>
                  </a:lnTo>
                  <a:lnTo>
                    <a:pt x="2795" y="2126169"/>
                  </a:lnTo>
                  <a:lnTo>
                    <a:pt x="10975" y="2172989"/>
                  </a:lnTo>
                  <a:lnTo>
                    <a:pt x="24226" y="2217855"/>
                  </a:lnTo>
                  <a:lnTo>
                    <a:pt x="42238" y="2260456"/>
                  </a:lnTo>
                  <a:lnTo>
                    <a:pt x="64697" y="2300480"/>
                  </a:lnTo>
                  <a:lnTo>
                    <a:pt x="91293" y="2337615"/>
                  </a:lnTo>
                  <a:lnTo>
                    <a:pt x="121713" y="2371548"/>
                  </a:lnTo>
                  <a:lnTo>
                    <a:pt x="155646" y="2401969"/>
                  </a:lnTo>
                  <a:lnTo>
                    <a:pt x="192780" y="2428565"/>
                  </a:lnTo>
                  <a:lnTo>
                    <a:pt x="232802" y="2451025"/>
                  </a:lnTo>
                  <a:lnTo>
                    <a:pt x="275401" y="2469037"/>
                  </a:lnTo>
                  <a:lnTo>
                    <a:pt x="320266" y="2482288"/>
                  </a:lnTo>
                  <a:lnTo>
                    <a:pt x="367084" y="2490468"/>
                  </a:lnTo>
                  <a:lnTo>
                    <a:pt x="415543" y="2493263"/>
                  </a:lnTo>
                  <a:lnTo>
                    <a:pt x="5608828" y="2493263"/>
                  </a:lnTo>
                  <a:lnTo>
                    <a:pt x="5657287" y="2490468"/>
                  </a:lnTo>
                  <a:lnTo>
                    <a:pt x="5704105" y="2482288"/>
                  </a:lnTo>
                  <a:lnTo>
                    <a:pt x="5748970" y="2469037"/>
                  </a:lnTo>
                  <a:lnTo>
                    <a:pt x="5791569" y="2451025"/>
                  </a:lnTo>
                  <a:lnTo>
                    <a:pt x="5831591" y="2428565"/>
                  </a:lnTo>
                  <a:lnTo>
                    <a:pt x="5868725" y="2401969"/>
                  </a:lnTo>
                  <a:lnTo>
                    <a:pt x="5902658" y="2371548"/>
                  </a:lnTo>
                  <a:lnTo>
                    <a:pt x="5933078" y="2337615"/>
                  </a:lnTo>
                  <a:lnTo>
                    <a:pt x="5959674" y="2300480"/>
                  </a:lnTo>
                  <a:lnTo>
                    <a:pt x="5982133" y="2260456"/>
                  </a:lnTo>
                  <a:lnTo>
                    <a:pt x="6000145" y="2217855"/>
                  </a:lnTo>
                  <a:lnTo>
                    <a:pt x="6013396" y="2172989"/>
                  </a:lnTo>
                  <a:lnTo>
                    <a:pt x="6021576" y="2126169"/>
                  </a:lnTo>
                  <a:lnTo>
                    <a:pt x="6024372" y="2077707"/>
                  </a:lnTo>
                  <a:lnTo>
                    <a:pt x="6024372" y="415543"/>
                  </a:lnTo>
                  <a:lnTo>
                    <a:pt x="6021576" y="367084"/>
                  </a:lnTo>
                  <a:lnTo>
                    <a:pt x="6013396" y="320266"/>
                  </a:lnTo>
                  <a:lnTo>
                    <a:pt x="6000145" y="275401"/>
                  </a:lnTo>
                  <a:lnTo>
                    <a:pt x="5982133" y="232802"/>
                  </a:lnTo>
                  <a:lnTo>
                    <a:pt x="5959674" y="192780"/>
                  </a:lnTo>
                  <a:lnTo>
                    <a:pt x="5933078" y="155646"/>
                  </a:lnTo>
                  <a:lnTo>
                    <a:pt x="5902658" y="121713"/>
                  </a:lnTo>
                  <a:lnTo>
                    <a:pt x="5868725" y="91293"/>
                  </a:lnTo>
                  <a:lnTo>
                    <a:pt x="5831591" y="64697"/>
                  </a:lnTo>
                  <a:lnTo>
                    <a:pt x="5791569" y="42238"/>
                  </a:lnTo>
                  <a:lnTo>
                    <a:pt x="5748970" y="24226"/>
                  </a:lnTo>
                  <a:lnTo>
                    <a:pt x="5704105" y="10975"/>
                  </a:lnTo>
                  <a:lnTo>
                    <a:pt x="5657287" y="2795"/>
                  </a:lnTo>
                  <a:lnTo>
                    <a:pt x="56088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17819" y="3706367"/>
              <a:ext cx="6024880" cy="2493645"/>
            </a:xfrm>
            <a:custGeom>
              <a:avLst/>
              <a:gdLst/>
              <a:ahLst/>
              <a:cxnLst/>
              <a:rect l="l" t="t" r="r" b="b"/>
              <a:pathLst>
                <a:path w="6024880" h="2493645">
                  <a:moveTo>
                    <a:pt x="0" y="415543"/>
                  </a:moveTo>
                  <a:lnTo>
                    <a:pt x="2795" y="367084"/>
                  </a:lnTo>
                  <a:lnTo>
                    <a:pt x="10975" y="320266"/>
                  </a:lnTo>
                  <a:lnTo>
                    <a:pt x="24226" y="275401"/>
                  </a:lnTo>
                  <a:lnTo>
                    <a:pt x="42238" y="232802"/>
                  </a:lnTo>
                  <a:lnTo>
                    <a:pt x="64697" y="192780"/>
                  </a:lnTo>
                  <a:lnTo>
                    <a:pt x="91293" y="155646"/>
                  </a:lnTo>
                  <a:lnTo>
                    <a:pt x="121713" y="121713"/>
                  </a:lnTo>
                  <a:lnTo>
                    <a:pt x="155646" y="91293"/>
                  </a:lnTo>
                  <a:lnTo>
                    <a:pt x="192780" y="64697"/>
                  </a:lnTo>
                  <a:lnTo>
                    <a:pt x="232802" y="42238"/>
                  </a:lnTo>
                  <a:lnTo>
                    <a:pt x="275401" y="24226"/>
                  </a:lnTo>
                  <a:lnTo>
                    <a:pt x="320266" y="10975"/>
                  </a:lnTo>
                  <a:lnTo>
                    <a:pt x="367084" y="2795"/>
                  </a:lnTo>
                  <a:lnTo>
                    <a:pt x="415543" y="0"/>
                  </a:lnTo>
                  <a:lnTo>
                    <a:pt x="5608828" y="0"/>
                  </a:lnTo>
                  <a:lnTo>
                    <a:pt x="5657287" y="2795"/>
                  </a:lnTo>
                  <a:lnTo>
                    <a:pt x="5704105" y="10975"/>
                  </a:lnTo>
                  <a:lnTo>
                    <a:pt x="5748970" y="24226"/>
                  </a:lnTo>
                  <a:lnTo>
                    <a:pt x="5791569" y="42238"/>
                  </a:lnTo>
                  <a:lnTo>
                    <a:pt x="5831591" y="64697"/>
                  </a:lnTo>
                  <a:lnTo>
                    <a:pt x="5868725" y="91293"/>
                  </a:lnTo>
                  <a:lnTo>
                    <a:pt x="5902658" y="121713"/>
                  </a:lnTo>
                  <a:lnTo>
                    <a:pt x="5933078" y="155646"/>
                  </a:lnTo>
                  <a:lnTo>
                    <a:pt x="5959674" y="192780"/>
                  </a:lnTo>
                  <a:lnTo>
                    <a:pt x="5982133" y="232802"/>
                  </a:lnTo>
                  <a:lnTo>
                    <a:pt x="6000145" y="275401"/>
                  </a:lnTo>
                  <a:lnTo>
                    <a:pt x="6013396" y="320266"/>
                  </a:lnTo>
                  <a:lnTo>
                    <a:pt x="6021576" y="367084"/>
                  </a:lnTo>
                  <a:lnTo>
                    <a:pt x="6024372" y="415543"/>
                  </a:lnTo>
                  <a:lnTo>
                    <a:pt x="6024372" y="2077707"/>
                  </a:lnTo>
                  <a:lnTo>
                    <a:pt x="6021576" y="2126169"/>
                  </a:lnTo>
                  <a:lnTo>
                    <a:pt x="6013396" y="2172989"/>
                  </a:lnTo>
                  <a:lnTo>
                    <a:pt x="6000145" y="2217855"/>
                  </a:lnTo>
                  <a:lnTo>
                    <a:pt x="5982133" y="2260456"/>
                  </a:lnTo>
                  <a:lnTo>
                    <a:pt x="5959674" y="2300480"/>
                  </a:lnTo>
                  <a:lnTo>
                    <a:pt x="5933078" y="2337615"/>
                  </a:lnTo>
                  <a:lnTo>
                    <a:pt x="5902658" y="2371548"/>
                  </a:lnTo>
                  <a:lnTo>
                    <a:pt x="5868725" y="2401969"/>
                  </a:lnTo>
                  <a:lnTo>
                    <a:pt x="5831591" y="2428565"/>
                  </a:lnTo>
                  <a:lnTo>
                    <a:pt x="5791569" y="2451025"/>
                  </a:lnTo>
                  <a:lnTo>
                    <a:pt x="5748970" y="2469037"/>
                  </a:lnTo>
                  <a:lnTo>
                    <a:pt x="5704105" y="2482288"/>
                  </a:lnTo>
                  <a:lnTo>
                    <a:pt x="5657287" y="2490468"/>
                  </a:lnTo>
                  <a:lnTo>
                    <a:pt x="5608828" y="2493263"/>
                  </a:lnTo>
                  <a:lnTo>
                    <a:pt x="415543" y="2493263"/>
                  </a:lnTo>
                  <a:lnTo>
                    <a:pt x="367084" y="2490468"/>
                  </a:lnTo>
                  <a:lnTo>
                    <a:pt x="320266" y="2482288"/>
                  </a:lnTo>
                  <a:lnTo>
                    <a:pt x="275401" y="2469037"/>
                  </a:lnTo>
                  <a:lnTo>
                    <a:pt x="232802" y="2451025"/>
                  </a:lnTo>
                  <a:lnTo>
                    <a:pt x="192780" y="2428565"/>
                  </a:lnTo>
                  <a:lnTo>
                    <a:pt x="155646" y="2401969"/>
                  </a:lnTo>
                  <a:lnTo>
                    <a:pt x="121713" y="2371548"/>
                  </a:lnTo>
                  <a:lnTo>
                    <a:pt x="91293" y="2337615"/>
                  </a:lnTo>
                  <a:lnTo>
                    <a:pt x="64697" y="2300480"/>
                  </a:lnTo>
                  <a:lnTo>
                    <a:pt x="42238" y="2260456"/>
                  </a:lnTo>
                  <a:lnTo>
                    <a:pt x="24226" y="2217855"/>
                  </a:lnTo>
                  <a:lnTo>
                    <a:pt x="10975" y="2172989"/>
                  </a:lnTo>
                  <a:lnTo>
                    <a:pt x="2795" y="2126169"/>
                  </a:lnTo>
                  <a:lnTo>
                    <a:pt x="0" y="2077707"/>
                  </a:lnTo>
                  <a:lnTo>
                    <a:pt x="0" y="415543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654166" y="3788486"/>
            <a:ext cx="29171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Nom_fonction&gt;: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désigne le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 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fonction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70</a:t>
            </a:fld>
            <a:endParaRPr spc="-25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619115" y="4154804"/>
            <a:ext cx="45161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&lt;liste_par_form&gt;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désigne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liste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formels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fonction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19115" y="4520565"/>
            <a:ext cx="5624830" cy="1558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&lt;declarat_var_locales&gt;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définissent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mêmes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concepts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procédure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200" b="1" spc="-10" dirty="0">
                <a:latin typeface="Calibri"/>
                <a:cs typeface="Calibri"/>
              </a:rPr>
              <a:t>&lt;Type-</a:t>
            </a:r>
            <a:r>
              <a:rPr sz="1200" b="1" dirty="0">
                <a:latin typeface="Calibri"/>
                <a:cs typeface="Calibri"/>
              </a:rPr>
              <a:t>fonction&gt;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retourner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fonction.</a:t>
            </a:r>
            <a:endParaRPr sz="12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1440"/>
              </a:spcBef>
            </a:pPr>
            <a:r>
              <a:rPr sz="1200" b="1" dirty="0">
                <a:latin typeface="Calibri"/>
                <a:cs typeface="Calibri"/>
              </a:rPr>
              <a:t>&lt;Corps_fonction&gt;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3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3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3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3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instructions</a:t>
            </a:r>
            <a:r>
              <a:rPr sz="1200" spc="3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décrivant</a:t>
            </a:r>
            <a:r>
              <a:rPr sz="1200" spc="3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3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traitement</a:t>
            </a:r>
            <a:r>
              <a:rPr sz="1200" spc="3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3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effectuer,</a:t>
            </a:r>
            <a:r>
              <a:rPr sz="1200" spc="3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une </a:t>
            </a:r>
            <a:r>
              <a:rPr sz="1200" dirty="0">
                <a:latin typeface="Calibri"/>
                <a:cs typeface="Calibri"/>
              </a:rPr>
              <a:t>instruction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d’affectation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résultat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devrait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porter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fonction elle-même.</a:t>
            </a:r>
            <a:endParaRPr sz="1200">
              <a:latin typeface="Calibri"/>
              <a:cs typeface="Calibri"/>
            </a:endParaRPr>
          </a:p>
          <a:p>
            <a:pPr marL="64135" algn="just">
              <a:lnSpc>
                <a:spcPct val="100000"/>
              </a:lnSpc>
              <a:spcBef>
                <a:spcPts val="555"/>
              </a:spcBef>
            </a:pPr>
            <a:r>
              <a:rPr sz="1200" b="1" dirty="0">
                <a:latin typeface="Calibri"/>
                <a:cs typeface="Calibri"/>
              </a:rPr>
              <a:t>retourner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&lt;valeur&gt;: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retournée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fonction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4879" rIns="0" bIns="0" rtlCol="0">
            <a:spAutoFit/>
          </a:bodyPr>
          <a:lstStyle/>
          <a:p>
            <a:pPr marL="1270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03-</a:t>
            </a:r>
            <a:r>
              <a:rPr sz="2000" spc="-80" dirty="0"/>
              <a:t> </a:t>
            </a:r>
            <a:r>
              <a:rPr sz="2000" dirty="0"/>
              <a:t>STRUCTURER</a:t>
            </a:r>
            <a:r>
              <a:rPr sz="2000" spc="-55" dirty="0"/>
              <a:t> </a:t>
            </a:r>
            <a:r>
              <a:rPr sz="2000" dirty="0"/>
              <a:t>UN</a:t>
            </a:r>
            <a:r>
              <a:rPr sz="2000" spc="-125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52069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Procédures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Fonctions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2143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Syntaxe</a:t>
            </a:r>
            <a:r>
              <a:rPr sz="12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Définition</a:t>
            </a:r>
            <a:r>
              <a:rPr sz="1200" b="1" spc="-5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d’une</a:t>
            </a:r>
            <a:r>
              <a:rPr sz="12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fonction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71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8852" y="2171191"/>
            <a:ext cx="5196840" cy="1010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spc="-1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 </a:t>
            </a:r>
            <a:r>
              <a:rPr sz="1200" spc="-10" dirty="0">
                <a:latin typeface="Calibri"/>
                <a:cs typeface="Calibri"/>
              </a:rPr>
              <a:t>valeurs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entières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calculer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petite </a:t>
            </a:r>
            <a:r>
              <a:rPr sz="1200" dirty="0">
                <a:latin typeface="Calibri"/>
                <a:cs typeface="Calibri"/>
              </a:rPr>
              <a:t>parmi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 valeurs.</a:t>
            </a:r>
            <a:endParaRPr sz="1200">
              <a:latin typeface="Calibri"/>
              <a:cs typeface="Calibri"/>
            </a:endParaRPr>
          </a:p>
          <a:p>
            <a:pPr marL="219710" indent="-20701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19710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entiers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saisis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doivent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supérieurs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inférieurs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100.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3289" y="3425697"/>
            <a:ext cx="4360545" cy="1137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indent="-28448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7180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cette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Min</a:t>
            </a:r>
            <a:endParaRPr sz="1200">
              <a:latin typeface="Calibri"/>
              <a:cs typeface="Calibri"/>
            </a:endParaRPr>
          </a:p>
          <a:p>
            <a:pPr marL="297180" indent="-284480">
              <a:lnSpc>
                <a:spcPct val="100000"/>
              </a:lnSpc>
              <a:spcBef>
                <a:spcPts val="994"/>
              </a:spcBef>
              <a:buFont typeface="Wingdings"/>
              <a:buChar char=""/>
              <a:tabLst>
                <a:tab pos="297180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retour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entier</a:t>
            </a:r>
            <a:endParaRPr sz="1200">
              <a:latin typeface="Calibri"/>
              <a:cs typeface="Calibri"/>
            </a:endParaRPr>
          </a:p>
          <a:p>
            <a:pPr marL="297180" indent="-284480">
              <a:lnSpc>
                <a:spcPct val="100000"/>
              </a:lnSpc>
              <a:spcBef>
                <a:spcPts val="1010"/>
              </a:spcBef>
              <a:buFont typeface="Wingdings"/>
              <a:buChar char=""/>
              <a:tabLst>
                <a:tab pos="297180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formels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l’entier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N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donné</a:t>
            </a:r>
            <a:endParaRPr sz="1200">
              <a:latin typeface="Calibri"/>
              <a:cs typeface="Calibri"/>
            </a:endParaRPr>
          </a:p>
          <a:p>
            <a:pPr marL="297180" indent="-284480">
              <a:lnSpc>
                <a:spcPct val="100000"/>
              </a:lnSpc>
              <a:spcBef>
                <a:spcPts val="994"/>
              </a:spcBef>
              <a:buFont typeface="Wingdings"/>
              <a:buChar char=""/>
              <a:tabLst>
                <a:tab pos="297180" algn="l"/>
              </a:tabLst>
            </a:pPr>
            <a:r>
              <a:rPr sz="1200" dirty="0">
                <a:latin typeface="Calibri"/>
                <a:cs typeface="Calibri"/>
              </a:rPr>
              <a:t>3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locales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entier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,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x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min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73595" y="2433827"/>
            <a:ext cx="4358640" cy="286258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2075" marR="2830830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latin typeface="Calibri"/>
                <a:cs typeface="Calibri"/>
              </a:rPr>
              <a:t>Min (N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entier):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entier </a:t>
            </a:r>
            <a:r>
              <a:rPr sz="1200" b="1" dirty="0">
                <a:latin typeface="Calibri"/>
                <a:cs typeface="Calibri"/>
              </a:rPr>
              <a:t>Var</a:t>
            </a:r>
            <a:r>
              <a:rPr sz="1200" b="1" spc="114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i,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10" dirty="0">
                <a:latin typeface="Calibri"/>
                <a:cs typeface="Calibri"/>
              </a:rPr>
              <a:t> entier </a:t>
            </a:r>
            <a:r>
              <a:rPr sz="1200" b="1" spc="-10" dirty="0">
                <a:latin typeface="Calibri"/>
                <a:cs typeface="Calibri"/>
              </a:rPr>
              <a:t>Début</a:t>
            </a:r>
            <a:endParaRPr sz="1200">
              <a:latin typeface="Calibri"/>
              <a:cs typeface="Calibri"/>
            </a:endParaRPr>
          </a:p>
          <a:p>
            <a:pPr marL="100647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min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100</a:t>
            </a:r>
            <a:endParaRPr sz="1200">
              <a:latin typeface="Calibri"/>
              <a:cs typeface="Calibri"/>
            </a:endParaRPr>
          </a:p>
          <a:p>
            <a:pPr marL="1146810" marR="1887220" indent="-140335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pour</a:t>
            </a:r>
            <a:r>
              <a:rPr sz="1200" b="1" spc="27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</a:t>
            </a:r>
            <a:r>
              <a:rPr sz="1200" b="1" spc="28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27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</a:t>
            </a:r>
            <a:r>
              <a:rPr sz="1200" b="1" spc="27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à</a:t>
            </a:r>
            <a:r>
              <a:rPr sz="1200" b="1" spc="27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N</a:t>
            </a:r>
            <a:r>
              <a:rPr sz="1200" b="1" spc="27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faire </a:t>
            </a:r>
            <a:r>
              <a:rPr sz="1200" b="1" spc="-10" dirty="0">
                <a:latin typeface="Calibri"/>
                <a:cs typeface="Calibri"/>
              </a:rPr>
              <a:t>Répéter</a:t>
            </a:r>
            <a:endParaRPr sz="1200">
              <a:latin typeface="Calibri"/>
              <a:cs typeface="Calibri"/>
            </a:endParaRPr>
          </a:p>
          <a:p>
            <a:pPr marL="131445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Lire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114681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Jusqu’à</a:t>
            </a:r>
            <a:r>
              <a:rPr sz="1200" b="1" spc="2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(x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&gt;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0)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et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(x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&lt;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100</a:t>
            </a:r>
            <a:r>
              <a:rPr sz="1200" spc="-20" dirty="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114681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Alors</a:t>
            </a:r>
            <a:endParaRPr sz="1200">
              <a:latin typeface="Calibri"/>
              <a:cs typeface="Calibri"/>
            </a:endParaRPr>
          </a:p>
          <a:p>
            <a:pPr marL="131445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min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x</a:t>
            </a:r>
            <a:endParaRPr sz="1200">
              <a:latin typeface="Calibri"/>
              <a:cs typeface="Calibri"/>
            </a:endParaRPr>
          </a:p>
          <a:p>
            <a:pPr marL="1146810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latin typeface="Calibri"/>
                <a:cs typeface="Calibri"/>
              </a:rPr>
              <a:t>Fins</a:t>
            </a:r>
            <a:r>
              <a:rPr sz="1200" spc="-10" dirty="0">
                <a:latin typeface="Calibri"/>
                <a:cs typeface="Calibri"/>
              </a:rPr>
              <a:t>i</a:t>
            </a:r>
            <a:endParaRPr sz="1200">
              <a:latin typeface="Calibri"/>
              <a:cs typeface="Calibri"/>
            </a:endParaRPr>
          </a:p>
          <a:p>
            <a:pPr marL="127000" marR="2852420" indent="879475">
              <a:lnSpc>
                <a:spcPct val="100000"/>
              </a:lnSpc>
              <a:spcBef>
                <a:spcPts val="1440"/>
              </a:spcBef>
            </a:pPr>
            <a:r>
              <a:rPr sz="1200" b="1" spc="-10" dirty="0">
                <a:latin typeface="Calibri"/>
                <a:cs typeface="Calibri"/>
              </a:rPr>
              <a:t>Finpour retourner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min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200" b="1" spc="-25" dirty="0">
                <a:latin typeface="Calibri"/>
                <a:cs typeface="Calibri"/>
              </a:rPr>
              <a:t>Fin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4879" rIns="0" bIns="0" rtlCol="0">
            <a:spAutoFit/>
          </a:bodyPr>
          <a:lstStyle/>
          <a:p>
            <a:pPr marL="1270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03-</a:t>
            </a:r>
            <a:r>
              <a:rPr sz="2000" spc="-80" dirty="0"/>
              <a:t> </a:t>
            </a:r>
            <a:r>
              <a:rPr sz="2000" dirty="0"/>
              <a:t>STRUCTURER</a:t>
            </a:r>
            <a:r>
              <a:rPr sz="2000" spc="-55" dirty="0"/>
              <a:t> </a:t>
            </a:r>
            <a:r>
              <a:rPr sz="2000" dirty="0"/>
              <a:t>UN</a:t>
            </a:r>
            <a:r>
              <a:rPr sz="2000" spc="-125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52069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Procédures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Fonctions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0529570" cy="1010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Appel</a:t>
            </a:r>
            <a:r>
              <a:rPr sz="12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d’une</a:t>
            </a:r>
            <a:r>
              <a:rPr sz="12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procédure/une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fonction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endParaRPr sz="12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Lors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l’appel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sous algorithme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(procédure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fonction)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partir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algorithme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appelant,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10" dirty="0">
                <a:latin typeface="Calibri"/>
                <a:cs typeface="Calibri"/>
              </a:rPr>
              <a:t> utilisera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procédure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suivi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ses </a:t>
            </a:r>
            <a:r>
              <a:rPr sz="1200" spc="-10" dirty="0">
                <a:latin typeface="Calibri"/>
                <a:cs typeface="Calibri"/>
              </a:rPr>
              <a:t>paramètres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effectifs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72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22653" y="3525392"/>
            <a:ext cx="6507480" cy="4826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459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&lt;Nom&gt;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 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procédure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fonction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&lt;liste_par_effectif&gt;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suite</a:t>
            </a:r>
            <a:r>
              <a:rPr sz="1200" spc="-10" dirty="0">
                <a:latin typeface="Calibri"/>
                <a:cs typeface="Calibri"/>
              </a:rPr>
              <a:t> d’objets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désignant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effectifs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séparés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virgules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(‘,’).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4562094"/>
            <a:ext cx="6278880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effectifs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 </a:t>
            </a:r>
            <a:r>
              <a:rPr sz="1200" spc="-10" dirty="0">
                <a:latin typeface="Calibri"/>
                <a:cs typeface="Calibri"/>
              </a:rPr>
              <a:t>paramètres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formels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doivent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compatibles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type.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correspondance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 2 types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paramètres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 fait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selon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l’ordre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d’apparition.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55008" y="2729483"/>
            <a:ext cx="2220595" cy="55943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marL="219075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&lt;Nom&gt;(&lt;liste_par_effectif&gt;)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4879" rIns="0" bIns="0" rtlCol="0">
            <a:spAutoFit/>
          </a:bodyPr>
          <a:lstStyle/>
          <a:p>
            <a:pPr marL="1270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03-</a:t>
            </a:r>
            <a:r>
              <a:rPr sz="2000" spc="-80" dirty="0"/>
              <a:t> </a:t>
            </a:r>
            <a:r>
              <a:rPr sz="2000" dirty="0"/>
              <a:t>STRUCTURER</a:t>
            </a:r>
            <a:r>
              <a:rPr sz="2000" spc="-55" dirty="0"/>
              <a:t> </a:t>
            </a:r>
            <a:r>
              <a:rPr sz="2000" dirty="0"/>
              <a:t>UN</a:t>
            </a:r>
            <a:r>
              <a:rPr sz="2000" spc="-125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52069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Procédures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Fonctions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0402570" cy="1010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Appel</a:t>
            </a:r>
            <a:r>
              <a:rPr sz="12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d’une</a:t>
            </a:r>
            <a:r>
              <a:rPr sz="12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procédure/une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fonction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200" b="1" spc="-10" dirty="0"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souhaite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écrire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algorithme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entier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supérieurs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puis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saisit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valeurs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entières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affiche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petite</a:t>
            </a:r>
            <a:r>
              <a:rPr sz="1200" spc="2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parmi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valeurs.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entiers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saisis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doivent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supérieurs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 0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inférieurs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100.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7804" y="3060192"/>
            <a:ext cx="3708400" cy="1569720"/>
          </a:xfrm>
          <a:custGeom>
            <a:avLst/>
            <a:gdLst/>
            <a:ahLst/>
            <a:cxnLst/>
            <a:rect l="l" t="t" r="r" b="b"/>
            <a:pathLst>
              <a:path w="3708400" h="1569720">
                <a:moveTo>
                  <a:pt x="0" y="1569719"/>
                </a:moveTo>
                <a:lnTo>
                  <a:pt x="3707891" y="1569719"/>
                </a:lnTo>
                <a:lnTo>
                  <a:pt x="3707891" y="0"/>
                </a:lnTo>
                <a:lnTo>
                  <a:pt x="0" y="0"/>
                </a:lnTo>
                <a:lnTo>
                  <a:pt x="0" y="156971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6544" y="3084957"/>
            <a:ext cx="3380104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Affiche_min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Var</a:t>
            </a:r>
            <a:r>
              <a:rPr sz="1200" spc="11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N,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min: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entier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Début</a:t>
            </a:r>
            <a:endParaRPr sz="1200">
              <a:latin typeface="Calibri"/>
              <a:cs typeface="Calibri"/>
            </a:endParaRPr>
          </a:p>
          <a:p>
            <a:pPr marL="927100" marR="1433830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lire_nombre(N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) </a:t>
            </a:r>
            <a:r>
              <a:rPr sz="1200" b="1" dirty="0">
                <a:latin typeface="Calibri"/>
                <a:cs typeface="Calibri"/>
              </a:rPr>
              <a:t>min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:=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Min(N)</a:t>
            </a:r>
            <a:endParaRPr sz="12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écrire(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‘’la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petite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:’’, </a:t>
            </a:r>
            <a:r>
              <a:rPr sz="1200" spc="-20" dirty="0">
                <a:latin typeface="Calibri"/>
                <a:cs typeface="Calibri"/>
              </a:rPr>
              <a:t>min)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spc="-25" dirty="0">
                <a:latin typeface="Calibri"/>
                <a:cs typeface="Calibri"/>
              </a:rPr>
              <a:t>Fin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55267" y="2774061"/>
            <a:ext cx="15754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Calibri"/>
                <a:cs typeface="Calibri"/>
              </a:rPr>
              <a:t>Programme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principal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843271" y="3060192"/>
            <a:ext cx="2560320" cy="1201420"/>
          </a:xfrm>
          <a:custGeom>
            <a:avLst/>
            <a:gdLst/>
            <a:ahLst/>
            <a:cxnLst/>
            <a:rect l="l" t="t" r="r" b="b"/>
            <a:pathLst>
              <a:path w="2560320" h="1201420">
                <a:moveTo>
                  <a:pt x="0" y="1200911"/>
                </a:moveTo>
                <a:lnTo>
                  <a:pt x="2560320" y="1200911"/>
                </a:lnTo>
                <a:lnTo>
                  <a:pt x="2560320" y="0"/>
                </a:lnTo>
                <a:lnTo>
                  <a:pt x="0" y="0"/>
                </a:lnTo>
                <a:lnTo>
                  <a:pt x="0" y="120091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922901" y="3084957"/>
            <a:ext cx="13963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2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lire_nombre(var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N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) </a:t>
            </a:r>
            <a:r>
              <a:rPr sz="1200" b="1" spc="-10" dirty="0">
                <a:latin typeface="Calibri"/>
                <a:cs typeface="Calibri"/>
              </a:rPr>
              <a:t>Début</a:t>
            </a:r>
            <a:endParaRPr sz="1200">
              <a:latin typeface="Calibri"/>
              <a:cs typeface="Calibri"/>
            </a:endParaRPr>
          </a:p>
          <a:p>
            <a:pPr marL="361315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Répéter</a:t>
            </a:r>
            <a:endParaRPr sz="1200">
              <a:latin typeface="Calibri"/>
              <a:cs typeface="Calibri"/>
            </a:endParaRPr>
          </a:p>
          <a:p>
            <a:pPr marL="398780" algn="ctr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Lire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383540" algn="ctr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Jusqu’à</a:t>
            </a:r>
            <a:r>
              <a:rPr sz="1200" b="1" spc="229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&gt;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3</a:t>
            </a:r>
            <a:r>
              <a:rPr sz="1200" spc="-25" dirty="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spc="-25" dirty="0">
                <a:latin typeface="Calibri"/>
                <a:cs typeface="Calibri"/>
              </a:rPr>
              <a:t>Fin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23631" y="3092195"/>
            <a:ext cx="3291840" cy="286385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710" marR="1762760">
              <a:lnSpc>
                <a:spcPct val="100000"/>
              </a:lnSpc>
              <a:spcBef>
                <a:spcPts val="300"/>
              </a:spcBef>
            </a:pPr>
            <a:r>
              <a:rPr sz="1200" b="1" dirty="0">
                <a:latin typeface="Calibri"/>
                <a:cs typeface="Calibri"/>
              </a:rPr>
              <a:t>Min (N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entier):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entier </a:t>
            </a:r>
            <a:r>
              <a:rPr sz="1200" b="1" dirty="0">
                <a:latin typeface="Calibri"/>
                <a:cs typeface="Calibri"/>
              </a:rPr>
              <a:t>Var</a:t>
            </a:r>
            <a:r>
              <a:rPr sz="1200" b="1" spc="11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i,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10" dirty="0">
                <a:latin typeface="Calibri"/>
                <a:cs typeface="Calibri"/>
              </a:rPr>
              <a:t> entier </a:t>
            </a:r>
            <a:r>
              <a:rPr sz="1200" b="1" spc="-10" dirty="0">
                <a:latin typeface="Calibri"/>
                <a:cs typeface="Calibri"/>
              </a:rPr>
              <a:t>Début</a:t>
            </a:r>
            <a:endParaRPr sz="1200">
              <a:latin typeface="Calibri"/>
              <a:cs typeface="Calibri"/>
            </a:endParaRPr>
          </a:p>
          <a:p>
            <a:pPr marL="100711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min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100</a:t>
            </a:r>
            <a:endParaRPr sz="1200">
              <a:latin typeface="Calibri"/>
              <a:cs typeface="Calibri"/>
            </a:endParaRPr>
          </a:p>
          <a:p>
            <a:pPr marL="1147445" marR="819785" indent="-140335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pour</a:t>
            </a:r>
            <a:r>
              <a:rPr sz="1200" b="1" spc="27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</a:t>
            </a:r>
            <a:r>
              <a:rPr sz="1200" b="1" spc="28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27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</a:t>
            </a:r>
            <a:r>
              <a:rPr sz="1200" b="1" spc="27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à</a:t>
            </a:r>
            <a:r>
              <a:rPr sz="1200" b="1" spc="27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N</a:t>
            </a:r>
            <a:r>
              <a:rPr sz="1200" b="1" spc="27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faire </a:t>
            </a:r>
            <a:r>
              <a:rPr sz="1200" b="1" spc="-10" dirty="0">
                <a:latin typeface="Calibri"/>
                <a:cs typeface="Calibri"/>
              </a:rPr>
              <a:t>Répéter</a:t>
            </a:r>
            <a:endParaRPr sz="1200">
              <a:latin typeface="Calibri"/>
              <a:cs typeface="Calibri"/>
            </a:endParaRPr>
          </a:p>
          <a:p>
            <a:pPr marL="131508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Lire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1147445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Jusqu’à</a:t>
            </a:r>
            <a:r>
              <a:rPr sz="1200" b="1" spc="2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(x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&gt;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0)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et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(x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&lt;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100</a:t>
            </a:r>
            <a:r>
              <a:rPr sz="1200" spc="-20" dirty="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1315085" marR="1163320" indent="-16764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Alors </a:t>
            </a:r>
            <a:r>
              <a:rPr sz="1200" dirty="0">
                <a:latin typeface="Calibri"/>
                <a:cs typeface="Calibri"/>
              </a:rPr>
              <a:t>min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x</a:t>
            </a:r>
            <a:endParaRPr sz="1200">
              <a:latin typeface="Calibri"/>
              <a:cs typeface="Calibri"/>
            </a:endParaRPr>
          </a:p>
          <a:p>
            <a:pPr marL="1147445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Fins</a:t>
            </a:r>
            <a:r>
              <a:rPr sz="1200" spc="-10" dirty="0">
                <a:latin typeface="Calibri"/>
                <a:cs typeface="Calibri"/>
              </a:rPr>
              <a:t>i</a:t>
            </a:r>
            <a:endParaRPr sz="1200">
              <a:latin typeface="Calibri"/>
              <a:cs typeface="Calibri"/>
            </a:endParaRPr>
          </a:p>
          <a:p>
            <a:pPr marL="1007110">
              <a:lnSpc>
                <a:spcPct val="100000"/>
              </a:lnSpc>
              <a:spcBef>
                <a:spcPts val="1440"/>
              </a:spcBef>
            </a:pPr>
            <a:r>
              <a:rPr sz="1200" b="1" spc="-10" dirty="0">
                <a:latin typeface="Calibri"/>
                <a:cs typeface="Calibri"/>
              </a:rPr>
              <a:t>Finpour</a:t>
            </a:r>
            <a:endParaRPr sz="1200">
              <a:latin typeface="Calibri"/>
              <a:cs typeface="Calibri"/>
            </a:endParaRPr>
          </a:p>
          <a:p>
            <a:pPr marL="92710" marR="2268220" indent="34925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latin typeface="Calibri"/>
                <a:cs typeface="Calibri"/>
              </a:rPr>
              <a:t>retourner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min Fin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03011" y="2806700"/>
            <a:ext cx="17348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Calibri"/>
                <a:cs typeface="Calibri"/>
              </a:rPr>
              <a:t>Procédure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lire_nombre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80780" y="2821305"/>
            <a:ext cx="10007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Fonction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Min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726944" y="3146932"/>
            <a:ext cx="4998085" cy="2597150"/>
          </a:xfrm>
          <a:custGeom>
            <a:avLst/>
            <a:gdLst/>
            <a:ahLst/>
            <a:cxnLst/>
            <a:rect l="l" t="t" r="r" b="b"/>
            <a:pathLst>
              <a:path w="4998084" h="2597150">
                <a:moveTo>
                  <a:pt x="2117725" y="14605"/>
                </a:moveTo>
                <a:lnTo>
                  <a:pt x="2033778" y="0"/>
                </a:lnTo>
                <a:lnTo>
                  <a:pt x="2041842" y="27000"/>
                </a:lnTo>
                <a:lnTo>
                  <a:pt x="96520" y="609600"/>
                </a:lnTo>
                <a:lnTo>
                  <a:pt x="102108" y="628523"/>
                </a:lnTo>
                <a:lnTo>
                  <a:pt x="2047506" y="45935"/>
                </a:lnTo>
                <a:lnTo>
                  <a:pt x="2055622" y="73025"/>
                </a:lnTo>
                <a:lnTo>
                  <a:pt x="2108403" y="23368"/>
                </a:lnTo>
                <a:lnTo>
                  <a:pt x="2117725" y="14605"/>
                </a:lnTo>
                <a:close/>
              </a:path>
              <a:path w="4998084" h="2597150">
                <a:moveTo>
                  <a:pt x="4998085" y="2585999"/>
                </a:moveTo>
                <a:lnTo>
                  <a:pt x="4986820" y="2574404"/>
                </a:lnTo>
                <a:lnTo>
                  <a:pt x="4938776" y="2524887"/>
                </a:lnTo>
                <a:lnTo>
                  <a:pt x="4929467" y="2551519"/>
                </a:lnTo>
                <a:lnTo>
                  <a:pt x="6604" y="829691"/>
                </a:lnTo>
                <a:lnTo>
                  <a:pt x="0" y="848487"/>
                </a:lnTo>
                <a:lnTo>
                  <a:pt x="4922926" y="2570200"/>
                </a:lnTo>
                <a:lnTo>
                  <a:pt x="4913630" y="2596807"/>
                </a:lnTo>
                <a:lnTo>
                  <a:pt x="4998085" y="25859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4879" rIns="0" bIns="0" rtlCol="0">
            <a:spAutoFit/>
          </a:bodyPr>
          <a:lstStyle/>
          <a:p>
            <a:pPr marL="1270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03-</a:t>
            </a:r>
            <a:r>
              <a:rPr sz="2000" spc="-80" dirty="0"/>
              <a:t> </a:t>
            </a:r>
            <a:r>
              <a:rPr sz="2000" dirty="0"/>
              <a:t>STRUCTURER</a:t>
            </a:r>
            <a:r>
              <a:rPr sz="2000" spc="-55" dirty="0"/>
              <a:t> </a:t>
            </a:r>
            <a:r>
              <a:rPr sz="2000" dirty="0"/>
              <a:t>UN</a:t>
            </a:r>
            <a:r>
              <a:rPr sz="2000" spc="-125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52069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Procédures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Fonctions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73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1911" y="4756403"/>
            <a:ext cx="769620" cy="277495"/>
          </a:xfrm>
          <a:prstGeom prst="rect">
            <a:avLst/>
          </a:prstGeom>
          <a:ln w="9144">
            <a:solidFill>
              <a:srgbClr val="C55A11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95"/>
              </a:spcBef>
            </a:pPr>
            <a:r>
              <a:rPr sz="1200" spc="-10" dirty="0">
                <a:latin typeface="Calibri"/>
                <a:cs typeface="Calibri"/>
              </a:rPr>
              <a:t>p.formel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81144" y="4695444"/>
            <a:ext cx="847725" cy="276225"/>
          </a:xfrm>
          <a:prstGeom prst="rect">
            <a:avLst/>
          </a:prstGeom>
          <a:ln w="9144">
            <a:solidFill>
              <a:srgbClr val="C55A11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90"/>
              </a:spcBef>
            </a:pPr>
            <a:r>
              <a:rPr sz="1200" spc="-10" dirty="0">
                <a:latin typeface="Calibri"/>
                <a:cs typeface="Calibri"/>
              </a:rPr>
              <a:t>p.effectif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570860" y="4753228"/>
            <a:ext cx="1687830" cy="303530"/>
            <a:chOff x="2570860" y="4753228"/>
            <a:chExt cx="1687830" cy="303530"/>
          </a:xfrm>
        </p:grpSpPr>
        <p:sp>
          <p:nvSpPr>
            <p:cNvPr id="5" name="object 5"/>
            <p:cNvSpPr/>
            <p:nvPr/>
          </p:nvSpPr>
          <p:spPr>
            <a:xfrm>
              <a:off x="2574035" y="4756403"/>
              <a:ext cx="1681480" cy="297180"/>
            </a:xfrm>
            <a:custGeom>
              <a:avLst/>
              <a:gdLst/>
              <a:ahLst/>
              <a:cxnLst/>
              <a:rect l="l" t="t" r="r" b="b"/>
              <a:pathLst>
                <a:path w="1681479" h="297179">
                  <a:moveTo>
                    <a:pt x="1532381" y="0"/>
                  </a:moveTo>
                  <a:lnTo>
                    <a:pt x="1532381" y="74295"/>
                  </a:lnTo>
                  <a:lnTo>
                    <a:pt x="0" y="74295"/>
                  </a:lnTo>
                  <a:lnTo>
                    <a:pt x="0" y="222885"/>
                  </a:lnTo>
                  <a:lnTo>
                    <a:pt x="1532381" y="222885"/>
                  </a:lnTo>
                  <a:lnTo>
                    <a:pt x="1532381" y="297180"/>
                  </a:lnTo>
                  <a:lnTo>
                    <a:pt x="1680972" y="148590"/>
                  </a:lnTo>
                  <a:lnTo>
                    <a:pt x="1532381" y="0"/>
                  </a:lnTo>
                  <a:close/>
                </a:path>
              </a:pathLst>
            </a:custGeom>
            <a:solidFill>
              <a:srgbClr val="005B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74035" y="4756403"/>
              <a:ext cx="1681480" cy="297180"/>
            </a:xfrm>
            <a:custGeom>
              <a:avLst/>
              <a:gdLst/>
              <a:ahLst/>
              <a:cxnLst/>
              <a:rect l="l" t="t" r="r" b="b"/>
              <a:pathLst>
                <a:path w="1681479" h="297179">
                  <a:moveTo>
                    <a:pt x="0" y="74295"/>
                  </a:moveTo>
                  <a:lnTo>
                    <a:pt x="1532381" y="74295"/>
                  </a:lnTo>
                  <a:lnTo>
                    <a:pt x="1532381" y="0"/>
                  </a:lnTo>
                  <a:lnTo>
                    <a:pt x="1680972" y="148590"/>
                  </a:lnTo>
                  <a:lnTo>
                    <a:pt x="1532381" y="297180"/>
                  </a:lnTo>
                  <a:lnTo>
                    <a:pt x="1532381" y="222885"/>
                  </a:lnTo>
                  <a:lnTo>
                    <a:pt x="0" y="222885"/>
                  </a:lnTo>
                  <a:lnTo>
                    <a:pt x="0" y="74295"/>
                  </a:lnTo>
                  <a:close/>
                </a:path>
              </a:pathLst>
            </a:custGeom>
            <a:ln w="6096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823210" y="5157342"/>
            <a:ext cx="11963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005BA7"/>
                </a:solidFill>
                <a:latin typeface="Calibri"/>
                <a:cs typeface="Calibri"/>
              </a:rPr>
              <a:t>Passage</a:t>
            </a:r>
            <a:r>
              <a:rPr sz="1200" b="1" spc="-15" dirty="0">
                <a:solidFill>
                  <a:srgbClr val="005BA7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5BA7"/>
                </a:solidFill>
                <a:latin typeface="Calibri"/>
                <a:cs typeface="Calibri"/>
              </a:rPr>
              <a:t>par</a:t>
            </a:r>
            <a:r>
              <a:rPr sz="1200" b="1" spc="-10" dirty="0">
                <a:solidFill>
                  <a:srgbClr val="005BA7"/>
                </a:solidFill>
                <a:latin typeface="Calibri"/>
                <a:cs typeface="Calibri"/>
              </a:rPr>
              <a:t> valeur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77086" y="4346905"/>
            <a:ext cx="6057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7800"/>
                </a:solidFill>
                <a:latin typeface="Calibri"/>
                <a:cs typeface="Calibri"/>
              </a:rPr>
              <a:t>Appelant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8717" y="4346905"/>
            <a:ext cx="47370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7800"/>
                </a:solidFill>
                <a:latin typeface="Calibri"/>
                <a:cs typeface="Calibri"/>
              </a:rPr>
              <a:t>Appelé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8703" y="1610995"/>
            <a:ext cx="5515610" cy="1593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Passage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 paramètre</a:t>
            </a:r>
            <a:endParaRPr sz="1200">
              <a:latin typeface="Calibri"/>
              <a:cs typeface="Calibri"/>
            </a:endParaRPr>
          </a:p>
          <a:p>
            <a:pPr marL="2228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22885" algn="l"/>
              </a:tabLst>
            </a:pPr>
            <a:r>
              <a:rPr sz="1200" b="1" spc="-10" dirty="0">
                <a:latin typeface="Calibri"/>
                <a:cs typeface="Calibri"/>
              </a:rPr>
              <a:t>Passage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par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valeur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effectif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transmise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formel.</a:t>
            </a:r>
            <a:endParaRPr sz="1200">
              <a:latin typeface="Calibri"/>
              <a:cs typeface="Calibri"/>
            </a:endParaRPr>
          </a:p>
          <a:p>
            <a:pPr marL="943610" lvl="1" indent="-207010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43610" algn="l"/>
              </a:tabLst>
            </a:pPr>
            <a:r>
              <a:rPr sz="1200" b="1" dirty="0">
                <a:latin typeface="Calibri"/>
                <a:cs typeface="Calibri"/>
              </a:rPr>
              <a:t>il</a:t>
            </a:r>
            <a:r>
              <a:rPr sz="1200" b="1" spc="-10" dirty="0">
                <a:latin typeface="Calibri"/>
                <a:cs typeface="Calibri"/>
              </a:rPr>
              <a:t> s’agit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paramètre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donnée</a:t>
            </a:r>
            <a:endParaRPr sz="12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00"/>
              </a:spcBef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 marL="222885" indent="-172085">
              <a:lnSpc>
                <a:spcPct val="100000"/>
              </a:lnSpc>
              <a:buFont typeface="Tahoma"/>
              <a:buChar char="•"/>
              <a:tabLst>
                <a:tab pos="222885" algn="l"/>
              </a:tabLst>
            </a:pPr>
            <a:r>
              <a:rPr sz="1200" b="1" dirty="0">
                <a:latin typeface="Calibri"/>
                <a:cs typeface="Calibri"/>
              </a:rPr>
              <a:t>Passage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45" dirty="0">
                <a:latin typeface="Calibri"/>
                <a:cs typeface="Calibri"/>
              </a:rPr>
              <a:t>pa</a:t>
            </a:r>
            <a:r>
              <a:rPr sz="1800" spc="-217" baseline="11574" dirty="0">
                <a:latin typeface="Calibri"/>
                <a:cs typeface="Calibri"/>
              </a:rPr>
              <a:t>v</a:t>
            </a:r>
            <a:r>
              <a:rPr sz="1200" b="1" spc="-145" dirty="0">
                <a:latin typeface="Calibri"/>
                <a:cs typeface="Calibri"/>
              </a:rPr>
              <a:t>r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adresse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 </a:t>
            </a:r>
            <a:r>
              <a:rPr sz="1200" spc="-10" dirty="0">
                <a:latin typeface="Calibri"/>
                <a:cs typeface="Calibri"/>
              </a:rPr>
              <a:t>l’adresse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effectif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transmise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55" dirty="0">
                <a:latin typeface="Calibri"/>
                <a:cs typeface="Calibri"/>
              </a:rPr>
              <a:t>a</a:t>
            </a:r>
            <a:r>
              <a:rPr sz="1800" spc="-7" baseline="-16203" dirty="0">
                <a:latin typeface="Calibri"/>
                <a:cs typeface="Calibri"/>
              </a:rPr>
              <a:t>v</a:t>
            </a:r>
            <a:r>
              <a:rPr sz="1200" spc="-5" dirty="0">
                <a:latin typeface="Calibri"/>
                <a:cs typeface="Calibri"/>
              </a:rPr>
              <a:t>u </a:t>
            </a:r>
            <a:r>
              <a:rPr sz="1200" spc="-10" dirty="0">
                <a:latin typeface="Calibri"/>
                <a:cs typeface="Calibri"/>
              </a:rPr>
              <a:t>paramètre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formel</a:t>
            </a:r>
            <a:endParaRPr sz="1200">
              <a:latin typeface="Calibri"/>
              <a:cs typeface="Calibri"/>
            </a:endParaRPr>
          </a:p>
          <a:p>
            <a:pPr marL="978535" lvl="1" indent="-241935">
              <a:lnSpc>
                <a:spcPct val="100000"/>
              </a:lnSpc>
              <a:spcBef>
                <a:spcPts val="365"/>
              </a:spcBef>
              <a:buFont typeface="Tahoma"/>
              <a:buChar char="•"/>
              <a:tabLst>
                <a:tab pos="978535" algn="l"/>
              </a:tabLst>
            </a:pPr>
            <a:r>
              <a:rPr sz="1200" b="1" dirty="0">
                <a:latin typeface="Calibri"/>
                <a:cs typeface="Calibri"/>
              </a:rPr>
              <a:t>il</a:t>
            </a:r>
            <a:r>
              <a:rPr sz="1200" b="1" spc="-10" dirty="0">
                <a:latin typeface="Calibri"/>
                <a:cs typeface="Calibri"/>
              </a:rPr>
              <a:t> s’agit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paramètre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résultat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ou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</a:t>
            </a:r>
            <a:r>
              <a:rPr sz="1200" b="1" spc="-10" dirty="0">
                <a:latin typeface="Calibri"/>
                <a:cs typeface="Calibri"/>
              </a:rPr>
              <a:t> paramètre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donnée/résultat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8360" y="5677611"/>
            <a:ext cx="4911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copie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transmise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spc="-25" dirty="0">
                <a:latin typeface="Calibri"/>
                <a:cs typeface="Calibri"/>
              </a:rPr>
              <a:t>Toute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modification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formel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n’altère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effectif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55892" y="4155947"/>
            <a:ext cx="765175" cy="277495"/>
          </a:xfrm>
          <a:prstGeom prst="rect">
            <a:avLst/>
          </a:prstGeom>
          <a:ln w="9144">
            <a:solidFill>
              <a:srgbClr val="C55A11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0"/>
              </a:spcBef>
            </a:pPr>
            <a:r>
              <a:rPr sz="1200" spc="-10" dirty="0">
                <a:latin typeface="Calibri"/>
                <a:cs typeface="Calibri"/>
              </a:rPr>
              <a:t>p.formel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66376" y="4134611"/>
            <a:ext cx="914400" cy="277495"/>
          </a:xfrm>
          <a:prstGeom prst="rect">
            <a:avLst/>
          </a:prstGeom>
          <a:ln w="9144">
            <a:solidFill>
              <a:srgbClr val="C55A11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95"/>
              </a:spcBef>
            </a:pPr>
            <a:r>
              <a:rPr sz="1200" spc="-10" dirty="0">
                <a:latin typeface="Calibri"/>
                <a:cs typeface="Calibri"/>
              </a:rPr>
              <a:t>p.effectif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959725" y="4122292"/>
            <a:ext cx="1685925" cy="303530"/>
            <a:chOff x="7959725" y="4122292"/>
            <a:chExt cx="1685925" cy="303530"/>
          </a:xfrm>
        </p:grpSpPr>
        <p:sp>
          <p:nvSpPr>
            <p:cNvPr id="15" name="object 15"/>
            <p:cNvSpPr/>
            <p:nvPr/>
          </p:nvSpPr>
          <p:spPr>
            <a:xfrm>
              <a:off x="7962900" y="4125467"/>
              <a:ext cx="1679575" cy="297180"/>
            </a:xfrm>
            <a:custGeom>
              <a:avLst/>
              <a:gdLst/>
              <a:ahLst/>
              <a:cxnLst/>
              <a:rect l="l" t="t" r="r" b="b"/>
              <a:pathLst>
                <a:path w="1679575" h="297179">
                  <a:moveTo>
                    <a:pt x="1530857" y="0"/>
                  </a:moveTo>
                  <a:lnTo>
                    <a:pt x="1530857" y="74294"/>
                  </a:lnTo>
                  <a:lnTo>
                    <a:pt x="0" y="74294"/>
                  </a:lnTo>
                  <a:lnTo>
                    <a:pt x="0" y="222884"/>
                  </a:lnTo>
                  <a:lnTo>
                    <a:pt x="1530857" y="222884"/>
                  </a:lnTo>
                  <a:lnTo>
                    <a:pt x="1530857" y="297179"/>
                  </a:lnTo>
                  <a:lnTo>
                    <a:pt x="1679448" y="148589"/>
                  </a:lnTo>
                  <a:lnTo>
                    <a:pt x="1530857" y="0"/>
                  </a:lnTo>
                  <a:close/>
                </a:path>
              </a:pathLst>
            </a:custGeom>
            <a:solidFill>
              <a:srgbClr val="005B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962900" y="4125467"/>
              <a:ext cx="1679575" cy="297180"/>
            </a:xfrm>
            <a:custGeom>
              <a:avLst/>
              <a:gdLst/>
              <a:ahLst/>
              <a:cxnLst/>
              <a:rect l="l" t="t" r="r" b="b"/>
              <a:pathLst>
                <a:path w="1679575" h="297179">
                  <a:moveTo>
                    <a:pt x="0" y="74294"/>
                  </a:moveTo>
                  <a:lnTo>
                    <a:pt x="1530857" y="74294"/>
                  </a:lnTo>
                  <a:lnTo>
                    <a:pt x="1530857" y="0"/>
                  </a:lnTo>
                  <a:lnTo>
                    <a:pt x="1679448" y="148589"/>
                  </a:lnTo>
                  <a:lnTo>
                    <a:pt x="1530857" y="297179"/>
                  </a:lnTo>
                  <a:lnTo>
                    <a:pt x="1530857" y="222884"/>
                  </a:lnTo>
                  <a:lnTo>
                    <a:pt x="0" y="222884"/>
                  </a:lnTo>
                  <a:lnTo>
                    <a:pt x="0" y="74294"/>
                  </a:lnTo>
                  <a:close/>
                </a:path>
              </a:pathLst>
            </a:custGeom>
            <a:ln w="6095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8212328" y="4439539"/>
            <a:ext cx="12852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005BA7"/>
                </a:solidFill>
                <a:latin typeface="Calibri"/>
                <a:cs typeface="Calibri"/>
              </a:rPr>
              <a:t>Passage</a:t>
            </a:r>
            <a:r>
              <a:rPr sz="1200" b="1" spc="-15" dirty="0">
                <a:solidFill>
                  <a:srgbClr val="005BA7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5BA7"/>
                </a:solidFill>
                <a:latin typeface="Calibri"/>
                <a:cs typeface="Calibri"/>
              </a:rPr>
              <a:t>par</a:t>
            </a:r>
            <a:r>
              <a:rPr sz="1200" b="1" spc="-10" dirty="0">
                <a:solidFill>
                  <a:srgbClr val="005BA7"/>
                </a:solidFill>
                <a:latin typeface="Calibri"/>
                <a:cs typeface="Calibri"/>
              </a:rPr>
              <a:t> adresse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71461" y="3842766"/>
            <a:ext cx="6051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7800"/>
                </a:solidFill>
                <a:latin typeface="Calibri"/>
                <a:cs typeface="Calibri"/>
              </a:rPr>
              <a:t>Appelant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023093" y="3842766"/>
            <a:ext cx="47370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7800"/>
                </a:solidFill>
                <a:latin typeface="Calibri"/>
                <a:cs typeface="Calibri"/>
              </a:rPr>
              <a:t>Appelé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57950" y="5611469"/>
            <a:ext cx="45580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adresse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transmise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spc="-25" dirty="0">
                <a:latin typeface="Calibri"/>
                <a:cs typeface="Calibri"/>
              </a:rPr>
              <a:t>Toute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modification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 le </a:t>
            </a:r>
            <a:r>
              <a:rPr sz="1200" spc="-10" dirty="0">
                <a:latin typeface="Calibri"/>
                <a:cs typeface="Calibri"/>
              </a:rPr>
              <a:t>paramètre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formel altère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</a:t>
            </a:r>
            <a:r>
              <a:rPr sz="1200" spc="-10" dirty="0">
                <a:latin typeface="Calibri"/>
                <a:cs typeface="Calibri"/>
              </a:rPr>
              <a:t>paramètre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effectif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016240" y="4910328"/>
            <a:ext cx="1571625" cy="571500"/>
          </a:xfrm>
          <a:prstGeom prst="rect">
            <a:avLst/>
          </a:prstGeom>
          <a:ln w="12192">
            <a:solidFill>
              <a:srgbClr val="2E528F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5"/>
              </a:spcBef>
            </a:pPr>
            <a:endParaRPr sz="1200">
              <a:latin typeface="Times New Roman"/>
              <a:cs typeface="Times New Roman"/>
            </a:endParaRPr>
          </a:p>
          <a:p>
            <a:pPr marL="333375">
              <a:lnSpc>
                <a:spcPct val="100000"/>
              </a:lnSpc>
            </a:pPr>
            <a:r>
              <a:rPr sz="1200" dirty="0">
                <a:solidFill>
                  <a:srgbClr val="2E5496"/>
                </a:solidFill>
                <a:latin typeface="Calibri"/>
                <a:cs typeface="Calibri"/>
              </a:rPr>
              <a:t>Zone</a:t>
            </a:r>
            <a:r>
              <a:rPr sz="1200" spc="-3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E5496"/>
                </a:solidFill>
                <a:latin typeface="Calibri"/>
                <a:cs typeface="Calibri"/>
              </a:rPr>
              <a:t>mémoire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39140" y="3704844"/>
            <a:ext cx="10845165" cy="2600325"/>
            <a:chOff x="739140" y="3704844"/>
            <a:chExt cx="10845165" cy="2600325"/>
          </a:xfrm>
        </p:grpSpPr>
        <p:sp>
          <p:nvSpPr>
            <p:cNvPr id="23" name="object 23"/>
            <p:cNvSpPr/>
            <p:nvPr/>
          </p:nvSpPr>
          <p:spPr>
            <a:xfrm>
              <a:off x="7078726" y="4468113"/>
              <a:ext cx="3415029" cy="765810"/>
            </a:xfrm>
            <a:custGeom>
              <a:avLst/>
              <a:gdLst/>
              <a:ahLst/>
              <a:cxnLst/>
              <a:rect l="l" t="t" r="r" b="b"/>
              <a:pathLst>
                <a:path w="3415029" h="765810">
                  <a:moveTo>
                    <a:pt x="937133" y="727075"/>
                  </a:moveTo>
                  <a:lnTo>
                    <a:pt x="919822" y="699008"/>
                  </a:lnTo>
                  <a:lnTo>
                    <a:pt x="892429" y="654558"/>
                  </a:lnTo>
                  <a:lnTo>
                    <a:pt x="875741" y="681494"/>
                  </a:lnTo>
                  <a:lnTo>
                    <a:pt x="6604" y="142621"/>
                  </a:lnTo>
                  <a:lnTo>
                    <a:pt x="0" y="153416"/>
                  </a:lnTo>
                  <a:lnTo>
                    <a:pt x="869035" y="692315"/>
                  </a:lnTo>
                  <a:lnTo>
                    <a:pt x="852297" y="719328"/>
                  </a:lnTo>
                  <a:lnTo>
                    <a:pt x="937133" y="727075"/>
                  </a:lnTo>
                  <a:close/>
                </a:path>
                <a:path w="3415029" h="765810">
                  <a:moveTo>
                    <a:pt x="3414776" y="9652"/>
                  </a:moveTo>
                  <a:lnTo>
                    <a:pt x="3406521" y="0"/>
                  </a:lnTo>
                  <a:lnTo>
                    <a:pt x="2562910" y="711898"/>
                  </a:lnTo>
                  <a:lnTo>
                    <a:pt x="2542413" y="687578"/>
                  </a:lnTo>
                  <a:lnTo>
                    <a:pt x="2508758" y="765810"/>
                  </a:lnTo>
                  <a:lnTo>
                    <a:pt x="2591562" y="745883"/>
                  </a:lnTo>
                  <a:lnTo>
                    <a:pt x="2577960" y="729742"/>
                  </a:lnTo>
                  <a:lnTo>
                    <a:pt x="2571038" y="721550"/>
                  </a:lnTo>
                  <a:lnTo>
                    <a:pt x="3414776" y="9652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45236" y="3710940"/>
              <a:ext cx="10833100" cy="2588260"/>
            </a:xfrm>
            <a:custGeom>
              <a:avLst/>
              <a:gdLst/>
              <a:ahLst/>
              <a:cxnLst/>
              <a:rect l="l" t="t" r="r" b="b"/>
              <a:pathLst>
                <a:path w="10833100" h="2588260">
                  <a:moveTo>
                    <a:pt x="0" y="485902"/>
                  </a:moveTo>
                  <a:lnTo>
                    <a:pt x="2828" y="436879"/>
                  </a:lnTo>
                  <a:lnTo>
                    <a:pt x="11102" y="389517"/>
                  </a:lnTo>
                  <a:lnTo>
                    <a:pt x="24507" y="344131"/>
                  </a:lnTo>
                  <a:lnTo>
                    <a:pt x="42728" y="301037"/>
                  </a:lnTo>
                  <a:lnTo>
                    <a:pt x="65448" y="260550"/>
                  </a:lnTo>
                  <a:lnTo>
                    <a:pt x="92353" y="222985"/>
                  </a:lnTo>
                  <a:lnTo>
                    <a:pt x="123126" y="188658"/>
                  </a:lnTo>
                  <a:lnTo>
                    <a:pt x="157453" y="157885"/>
                  </a:lnTo>
                  <a:lnTo>
                    <a:pt x="195018" y="130980"/>
                  </a:lnTo>
                  <a:lnTo>
                    <a:pt x="235505" y="108260"/>
                  </a:lnTo>
                  <a:lnTo>
                    <a:pt x="278599" y="90039"/>
                  </a:lnTo>
                  <a:lnTo>
                    <a:pt x="323985" y="76634"/>
                  </a:lnTo>
                  <a:lnTo>
                    <a:pt x="371347" y="68360"/>
                  </a:lnTo>
                  <a:lnTo>
                    <a:pt x="420370" y="65532"/>
                  </a:lnTo>
                  <a:lnTo>
                    <a:pt x="4779518" y="65532"/>
                  </a:lnTo>
                  <a:lnTo>
                    <a:pt x="4828540" y="68360"/>
                  </a:lnTo>
                  <a:lnTo>
                    <a:pt x="4875902" y="76634"/>
                  </a:lnTo>
                  <a:lnTo>
                    <a:pt x="4921288" y="90039"/>
                  </a:lnTo>
                  <a:lnTo>
                    <a:pt x="4964382" y="108260"/>
                  </a:lnTo>
                  <a:lnTo>
                    <a:pt x="5004869" y="130980"/>
                  </a:lnTo>
                  <a:lnTo>
                    <a:pt x="5042434" y="157885"/>
                  </a:lnTo>
                  <a:lnTo>
                    <a:pt x="5076761" y="188658"/>
                  </a:lnTo>
                  <a:lnTo>
                    <a:pt x="5107534" y="222985"/>
                  </a:lnTo>
                  <a:lnTo>
                    <a:pt x="5134439" y="260550"/>
                  </a:lnTo>
                  <a:lnTo>
                    <a:pt x="5157159" y="301037"/>
                  </a:lnTo>
                  <a:lnTo>
                    <a:pt x="5175380" y="344131"/>
                  </a:lnTo>
                  <a:lnTo>
                    <a:pt x="5188785" y="389517"/>
                  </a:lnTo>
                  <a:lnTo>
                    <a:pt x="5197059" y="436879"/>
                  </a:lnTo>
                  <a:lnTo>
                    <a:pt x="5199888" y="485902"/>
                  </a:lnTo>
                  <a:lnTo>
                    <a:pt x="5199888" y="2167369"/>
                  </a:lnTo>
                  <a:lnTo>
                    <a:pt x="5197059" y="2216394"/>
                  </a:lnTo>
                  <a:lnTo>
                    <a:pt x="5188785" y="2263758"/>
                  </a:lnTo>
                  <a:lnTo>
                    <a:pt x="5175380" y="2309146"/>
                  </a:lnTo>
                  <a:lnTo>
                    <a:pt x="5157159" y="2352241"/>
                  </a:lnTo>
                  <a:lnTo>
                    <a:pt x="5134439" y="2392730"/>
                  </a:lnTo>
                  <a:lnTo>
                    <a:pt x="5107534" y="2430296"/>
                  </a:lnTo>
                  <a:lnTo>
                    <a:pt x="5076761" y="2464623"/>
                  </a:lnTo>
                  <a:lnTo>
                    <a:pt x="5042434" y="2495397"/>
                  </a:lnTo>
                  <a:lnTo>
                    <a:pt x="5004869" y="2522302"/>
                  </a:lnTo>
                  <a:lnTo>
                    <a:pt x="4964382" y="2545023"/>
                  </a:lnTo>
                  <a:lnTo>
                    <a:pt x="4921288" y="2563244"/>
                  </a:lnTo>
                  <a:lnTo>
                    <a:pt x="4875902" y="2576649"/>
                  </a:lnTo>
                  <a:lnTo>
                    <a:pt x="4828540" y="2584923"/>
                  </a:lnTo>
                  <a:lnTo>
                    <a:pt x="4779518" y="2587752"/>
                  </a:lnTo>
                  <a:lnTo>
                    <a:pt x="420370" y="2587752"/>
                  </a:lnTo>
                  <a:lnTo>
                    <a:pt x="371347" y="2584923"/>
                  </a:lnTo>
                  <a:lnTo>
                    <a:pt x="323985" y="2576649"/>
                  </a:lnTo>
                  <a:lnTo>
                    <a:pt x="278599" y="2563244"/>
                  </a:lnTo>
                  <a:lnTo>
                    <a:pt x="235505" y="2545023"/>
                  </a:lnTo>
                  <a:lnTo>
                    <a:pt x="195018" y="2522302"/>
                  </a:lnTo>
                  <a:lnTo>
                    <a:pt x="157453" y="2495397"/>
                  </a:lnTo>
                  <a:lnTo>
                    <a:pt x="123126" y="2464623"/>
                  </a:lnTo>
                  <a:lnTo>
                    <a:pt x="92353" y="2430296"/>
                  </a:lnTo>
                  <a:lnTo>
                    <a:pt x="65448" y="2392730"/>
                  </a:lnTo>
                  <a:lnTo>
                    <a:pt x="42728" y="2352241"/>
                  </a:lnTo>
                  <a:lnTo>
                    <a:pt x="24507" y="2309146"/>
                  </a:lnTo>
                  <a:lnTo>
                    <a:pt x="11102" y="2263758"/>
                  </a:lnTo>
                  <a:lnTo>
                    <a:pt x="2828" y="2216394"/>
                  </a:lnTo>
                  <a:lnTo>
                    <a:pt x="0" y="2167369"/>
                  </a:lnTo>
                  <a:lnTo>
                    <a:pt x="0" y="485902"/>
                  </a:lnTo>
                  <a:close/>
                </a:path>
                <a:path w="10833100" h="2588260">
                  <a:moveTo>
                    <a:pt x="5407152" y="420370"/>
                  </a:moveTo>
                  <a:lnTo>
                    <a:pt x="5409980" y="371347"/>
                  </a:lnTo>
                  <a:lnTo>
                    <a:pt x="5418254" y="323985"/>
                  </a:lnTo>
                  <a:lnTo>
                    <a:pt x="5431659" y="278599"/>
                  </a:lnTo>
                  <a:lnTo>
                    <a:pt x="5449880" y="235505"/>
                  </a:lnTo>
                  <a:lnTo>
                    <a:pt x="5472600" y="195018"/>
                  </a:lnTo>
                  <a:lnTo>
                    <a:pt x="5499505" y="157453"/>
                  </a:lnTo>
                  <a:lnTo>
                    <a:pt x="5530278" y="123126"/>
                  </a:lnTo>
                  <a:lnTo>
                    <a:pt x="5564605" y="92353"/>
                  </a:lnTo>
                  <a:lnTo>
                    <a:pt x="5602170" y="65448"/>
                  </a:lnTo>
                  <a:lnTo>
                    <a:pt x="5642657" y="42728"/>
                  </a:lnTo>
                  <a:lnTo>
                    <a:pt x="5685751" y="24507"/>
                  </a:lnTo>
                  <a:lnTo>
                    <a:pt x="5731137" y="11102"/>
                  </a:lnTo>
                  <a:lnTo>
                    <a:pt x="5778499" y="2828"/>
                  </a:lnTo>
                  <a:lnTo>
                    <a:pt x="5827521" y="0"/>
                  </a:lnTo>
                  <a:lnTo>
                    <a:pt x="10412222" y="0"/>
                  </a:lnTo>
                  <a:lnTo>
                    <a:pt x="10461244" y="2828"/>
                  </a:lnTo>
                  <a:lnTo>
                    <a:pt x="10508606" y="11102"/>
                  </a:lnTo>
                  <a:lnTo>
                    <a:pt x="10553992" y="24507"/>
                  </a:lnTo>
                  <a:lnTo>
                    <a:pt x="10597086" y="42728"/>
                  </a:lnTo>
                  <a:lnTo>
                    <a:pt x="10637573" y="65448"/>
                  </a:lnTo>
                  <a:lnTo>
                    <a:pt x="10675138" y="92353"/>
                  </a:lnTo>
                  <a:lnTo>
                    <a:pt x="10709465" y="123126"/>
                  </a:lnTo>
                  <a:lnTo>
                    <a:pt x="10740238" y="157453"/>
                  </a:lnTo>
                  <a:lnTo>
                    <a:pt x="10767143" y="195018"/>
                  </a:lnTo>
                  <a:lnTo>
                    <a:pt x="10789863" y="235505"/>
                  </a:lnTo>
                  <a:lnTo>
                    <a:pt x="10808084" y="278599"/>
                  </a:lnTo>
                  <a:lnTo>
                    <a:pt x="10821489" y="323985"/>
                  </a:lnTo>
                  <a:lnTo>
                    <a:pt x="10829763" y="371347"/>
                  </a:lnTo>
                  <a:lnTo>
                    <a:pt x="10832592" y="420370"/>
                  </a:lnTo>
                  <a:lnTo>
                    <a:pt x="10832592" y="2101837"/>
                  </a:lnTo>
                  <a:lnTo>
                    <a:pt x="10829763" y="2150862"/>
                  </a:lnTo>
                  <a:lnTo>
                    <a:pt x="10821489" y="2198226"/>
                  </a:lnTo>
                  <a:lnTo>
                    <a:pt x="10808084" y="2243614"/>
                  </a:lnTo>
                  <a:lnTo>
                    <a:pt x="10789863" y="2286709"/>
                  </a:lnTo>
                  <a:lnTo>
                    <a:pt x="10767143" y="2327198"/>
                  </a:lnTo>
                  <a:lnTo>
                    <a:pt x="10740238" y="2364764"/>
                  </a:lnTo>
                  <a:lnTo>
                    <a:pt x="10709465" y="2399091"/>
                  </a:lnTo>
                  <a:lnTo>
                    <a:pt x="10675138" y="2429865"/>
                  </a:lnTo>
                  <a:lnTo>
                    <a:pt x="10637573" y="2456770"/>
                  </a:lnTo>
                  <a:lnTo>
                    <a:pt x="10597086" y="2479491"/>
                  </a:lnTo>
                  <a:lnTo>
                    <a:pt x="10553992" y="2497712"/>
                  </a:lnTo>
                  <a:lnTo>
                    <a:pt x="10508606" y="2511117"/>
                  </a:lnTo>
                  <a:lnTo>
                    <a:pt x="10461244" y="2519391"/>
                  </a:lnTo>
                  <a:lnTo>
                    <a:pt x="10412222" y="2522220"/>
                  </a:lnTo>
                  <a:lnTo>
                    <a:pt x="5827521" y="2522220"/>
                  </a:lnTo>
                  <a:lnTo>
                    <a:pt x="5778499" y="2519391"/>
                  </a:lnTo>
                  <a:lnTo>
                    <a:pt x="5731137" y="2511117"/>
                  </a:lnTo>
                  <a:lnTo>
                    <a:pt x="5685751" y="2497712"/>
                  </a:lnTo>
                  <a:lnTo>
                    <a:pt x="5642657" y="2479491"/>
                  </a:lnTo>
                  <a:lnTo>
                    <a:pt x="5602170" y="2456770"/>
                  </a:lnTo>
                  <a:lnTo>
                    <a:pt x="5564605" y="2429865"/>
                  </a:lnTo>
                  <a:lnTo>
                    <a:pt x="5530278" y="2399091"/>
                  </a:lnTo>
                  <a:lnTo>
                    <a:pt x="5499505" y="2364764"/>
                  </a:lnTo>
                  <a:lnTo>
                    <a:pt x="5472600" y="2327198"/>
                  </a:lnTo>
                  <a:lnTo>
                    <a:pt x="5449880" y="2286709"/>
                  </a:lnTo>
                  <a:lnTo>
                    <a:pt x="5431659" y="2243614"/>
                  </a:lnTo>
                  <a:lnTo>
                    <a:pt x="5418254" y="2198226"/>
                  </a:lnTo>
                  <a:lnTo>
                    <a:pt x="5409980" y="2150862"/>
                  </a:lnTo>
                  <a:lnTo>
                    <a:pt x="5407152" y="2101837"/>
                  </a:lnTo>
                  <a:lnTo>
                    <a:pt x="5407152" y="420370"/>
                  </a:lnTo>
                  <a:close/>
                </a:path>
              </a:pathLst>
            </a:custGeom>
            <a:ln w="12192">
              <a:solidFill>
                <a:srgbClr val="0082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4879" rIns="0" bIns="0" rtlCol="0">
            <a:spAutoFit/>
          </a:bodyPr>
          <a:lstStyle/>
          <a:p>
            <a:pPr marL="1270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03-</a:t>
            </a:r>
            <a:r>
              <a:rPr sz="2000" spc="-80" dirty="0"/>
              <a:t> </a:t>
            </a:r>
            <a:r>
              <a:rPr sz="2000" dirty="0"/>
              <a:t>STRUCTURER</a:t>
            </a:r>
            <a:r>
              <a:rPr sz="2000" spc="-55" dirty="0"/>
              <a:t> </a:t>
            </a:r>
            <a:r>
              <a:rPr sz="2000" dirty="0"/>
              <a:t>UN</a:t>
            </a:r>
            <a:r>
              <a:rPr sz="2000" spc="-125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52069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Procédures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Fonctions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74</a:t>
            </a:fld>
            <a:endParaRPr spc="-25" dirty="0"/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414145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Passage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 paramètre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200" b="1" spc="-10" dirty="0"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75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8303" y="2531364"/>
            <a:ext cx="4666615" cy="379984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5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Passage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paramètres</a:t>
            </a:r>
            <a:r>
              <a:rPr sz="1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</a:t>
            </a:r>
            <a:r>
              <a:rPr sz="1200" b="1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valeur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Calibri"/>
                <a:cs typeface="Calibri"/>
              </a:rPr>
              <a:t>ajoute_un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entier)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285"/>
              </a:spcBef>
            </a:pPr>
            <a:r>
              <a:rPr sz="1200" b="1" spc="-10" dirty="0">
                <a:latin typeface="Calibri"/>
                <a:cs typeface="Calibri"/>
              </a:rPr>
              <a:t>Debut</a:t>
            </a:r>
            <a:endParaRPr sz="1200">
              <a:latin typeface="Calibri"/>
              <a:cs typeface="Calibri"/>
            </a:endParaRPr>
          </a:p>
          <a:p>
            <a:pPr marL="434975">
              <a:lnSpc>
                <a:spcPct val="100000"/>
              </a:lnSpc>
              <a:spcBef>
                <a:spcPts val="290"/>
              </a:spcBef>
            </a:pP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a+1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290"/>
              </a:spcBef>
            </a:pPr>
            <a:r>
              <a:rPr sz="1200" b="1" spc="-25" dirty="0">
                <a:latin typeface="Calibri"/>
                <a:cs typeface="Calibri"/>
              </a:rPr>
              <a:t>Fin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5"/>
              </a:spcBef>
            </a:pPr>
            <a:r>
              <a:rPr sz="1200" b="1" i="1" dirty="0">
                <a:latin typeface="Calibri"/>
                <a:cs typeface="Calibri"/>
              </a:rPr>
              <a:t>Appel</a:t>
            </a:r>
            <a:r>
              <a:rPr sz="1200" b="1" i="1" spc="-20" dirty="0">
                <a:latin typeface="Calibri"/>
                <a:cs typeface="Calibri"/>
              </a:rPr>
              <a:t> </a:t>
            </a:r>
            <a:r>
              <a:rPr sz="1200" b="1" i="1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285"/>
              </a:spcBef>
            </a:pPr>
            <a:r>
              <a:rPr sz="1200" b="1" spc="-10" dirty="0">
                <a:latin typeface="Calibri"/>
                <a:cs typeface="Calibri"/>
              </a:rPr>
              <a:t>Programme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Principal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290"/>
              </a:spcBef>
            </a:pPr>
            <a:r>
              <a:rPr sz="1200" dirty="0">
                <a:latin typeface="Calibri"/>
                <a:cs typeface="Calibri"/>
              </a:rPr>
              <a:t>var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entier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290"/>
              </a:spcBef>
            </a:pPr>
            <a:r>
              <a:rPr sz="1200" b="1" spc="-10" dirty="0">
                <a:latin typeface="Calibri"/>
                <a:cs typeface="Calibri"/>
              </a:rPr>
              <a:t>Debut</a:t>
            </a:r>
            <a:endParaRPr sz="1200">
              <a:latin typeface="Calibri"/>
              <a:cs typeface="Calibri"/>
            </a:endParaRPr>
          </a:p>
          <a:p>
            <a:pPr marL="434975">
              <a:lnSpc>
                <a:spcPct val="100000"/>
              </a:lnSpc>
              <a:spcBef>
                <a:spcPts val="285"/>
              </a:spcBef>
            </a:pPr>
            <a:r>
              <a:rPr sz="1200" dirty="0">
                <a:latin typeface="Calibri"/>
                <a:cs typeface="Calibri"/>
              </a:rPr>
              <a:t>x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  <a:p>
            <a:pPr marL="434975" marR="3432175">
              <a:lnSpc>
                <a:spcPct val="120000"/>
              </a:lnSpc>
            </a:pPr>
            <a:r>
              <a:rPr sz="1200" spc="-10" dirty="0">
                <a:latin typeface="Calibri"/>
                <a:cs typeface="Calibri"/>
              </a:rPr>
              <a:t>ajoute_un(x) ecrire(x)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290"/>
              </a:spcBef>
            </a:pPr>
            <a:r>
              <a:rPr sz="1200" b="1" spc="-25" dirty="0">
                <a:latin typeface="Calibri"/>
                <a:cs typeface="Calibri"/>
              </a:rPr>
              <a:t>Fin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200" b="1" spc="-10" dirty="0">
                <a:solidFill>
                  <a:srgbClr val="FF0000"/>
                </a:solidFill>
                <a:latin typeface="Calibri"/>
                <a:cs typeface="Calibri"/>
              </a:rPr>
              <a:t>Valeur</a:t>
            </a:r>
            <a:r>
              <a:rPr sz="12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affichée</a:t>
            </a:r>
            <a:r>
              <a:rPr sz="1200" b="1" spc="110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1200" b="1" spc="-50" dirty="0">
                <a:solidFill>
                  <a:srgbClr val="FF0000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1447" y="2531364"/>
            <a:ext cx="4535805" cy="379984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95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Passage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paramètres</a:t>
            </a:r>
            <a:r>
              <a:rPr sz="1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</a:t>
            </a:r>
            <a:r>
              <a:rPr sz="1200" b="1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adresse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endParaRPr sz="12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inc(</a:t>
            </a:r>
            <a:r>
              <a:rPr sz="1200" b="1" dirty="0">
                <a:latin typeface="Calibri"/>
                <a:cs typeface="Calibri"/>
              </a:rPr>
              <a:t>var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entier)</a:t>
            </a:r>
            <a:endParaRPr sz="12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  <a:spcBef>
                <a:spcPts val="285"/>
              </a:spcBef>
            </a:pPr>
            <a:r>
              <a:rPr sz="1200" b="1" spc="-10" dirty="0">
                <a:latin typeface="Calibri"/>
                <a:cs typeface="Calibri"/>
              </a:rPr>
              <a:t>Debut</a:t>
            </a:r>
            <a:endParaRPr sz="1200">
              <a:latin typeface="Calibri"/>
              <a:cs typeface="Calibri"/>
            </a:endParaRPr>
          </a:p>
          <a:p>
            <a:pPr marL="435609">
              <a:lnSpc>
                <a:spcPct val="100000"/>
              </a:lnSpc>
              <a:spcBef>
                <a:spcPts val="290"/>
              </a:spcBef>
            </a:pPr>
            <a:r>
              <a:rPr sz="1200" dirty="0">
                <a:latin typeface="Calibri"/>
                <a:cs typeface="Calibri"/>
              </a:rPr>
              <a:t>x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x+1</a:t>
            </a:r>
            <a:endParaRPr sz="12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  <a:spcBef>
                <a:spcPts val="290"/>
              </a:spcBef>
            </a:pPr>
            <a:r>
              <a:rPr sz="1200" b="1" spc="-25" dirty="0">
                <a:latin typeface="Calibri"/>
                <a:cs typeface="Calibri"/>
              </a:rPr>
              <a:t>Fin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endParaRPr sz="12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</a:pPr>
            <a:r>
              <a:rPr sz="1200" b="1" i="1" dirty="0">
                <a:latin typeface="Calibri"/>
                <a:cs typeface="Calibri"/>
              </a:rPr>
              <a:t>Appel</a:t>
            </a:r>
            <a:r>
              <a:rPr sz="1200" b="1" i="1" spc="-20" dirty="0">
                <a:latin typeface="Calibri"/>
                <a:cs typeface="Calibri"/>
              </a:rPr>
              <a:t> </a:t>
            </a:r>
            <a:r>
              <a:rPr sz="1200" b="1" i="1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  <a:spcBef>
                <a:spcPts val="290"/>
              </a:spcBef>
            </a:pPr>
            <a:r>
              <a:rPr sz="1200" b="1" spc="-10" dirty="0">
                <a:latin typeface="Calibri"/>
                <a:cs typeface="Calibri"/>
              </a:rPr>
              <a:t>Programme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Principal</a:t>
            </a:r>
            <a:endParaRPr sz="12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  <a:spcBef>
                <a:spcPts val="285"/>
              </a:spcBef>
            </a:pPr>
            <a:r>
              <a:rPr sz="1200" dirty="0">
                <a:latin typeface="Calibri"/>
                <a:cs typeface="Calibri"/>
              </a:rPr>
              <a:t>var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 </a:t>
            </a:r>
            <a:r>
              <a:rPr sz="1200" spc="-10" dirty="0">
                <a:latin typeface="Calibri"/>
                <a:cs typeface="Calibri"/>
              </a:rPr>
              <a:t>entier</a:t>
            </a:r>
            <a:endParaRPr sz="12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  <a:spcBef>
                <a:spcPts val="290"/>
              </a:spcBef>
            </a:pPr>
            <a:r>
              <a:rPr sz="1200" b="1" spc="-10" dirty="0">
                <a:latin typeface="Calibri"/>
                <a:cs typeface="Calibri"/>
              </a:rPr>
              <a:t>Debut</a:t>
            </a:r>
            <a:endParaRPr sz="1200">
              <a:latin typeface="Calibri"/>
              <a:cs typeface="Calibri"/>
            </a:endParaRPr>
          </a:p>
          <a:p>
            <a:pPr marL="435609">
              <a:lnSpc>
                <a:spcPct val="100000"/>
              </a:lnSpc>
              <a:spcBef>
                <a:spcPts val="290"/>
              </a:spcBef>
            </a:pPr>
            <a:r>
              <a:rPr sz="1200" dirty="0">
                <a:latin typeface="Calibri"/>
                <a:cs typeface="Calibri"/>
              </a:rPr>
              <a:t>y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:= </a:t>
            </a:r>
            <a:r>
              <a:rPr sz="1200" spc="-50" dirty="0"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  <a:p>
            <a:pPr marL="435609" marR="3575050">
              <a:lnSpc>
                <a:spcPct val="120000"/>
              </a:lnSpc>
            </a:pPr>
            <a:r>
              <a:rPr sz="1200" spc="-10" dirty="0">
                <a:latin typeface="Calibri"/>
                <a:cs typeface="Calibri"/>
              </a:rPr>
              <a:t>inc(y) ecrire(y)</a:t>
            </a:r>
            <a:endParaRPr sz="12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  <a:spcBef>
                <a:spcPts val="285"/>
              </a:spcBef>
            </a:pPr>
            <a:r>
              <a:rPr sz="1200" b="1" spc="-25" dirty="0">
                <a:latin typeface="Calibri"/>
                <a:cs typeface="Calibri"/>
              </a:rPr>
              <a:t>Fin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60"/>
              </a:spcBef>
            </a:pP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b="1" spc="-10" dirty="0">
                <a:solidFill>
                  <a:srgbClr val="FF0000"/>
                </a:solidFill>
                <a:latin typeface="Calibri"/>
                <a:cs typeface="Calibri"/>
              </a:rPr>
              <a:t>Valeur</a:t>
            </a:r>
            <a:r>
              <a:rPr sz="12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affichée</a:t>
            </a:r>
            <a:r>
              <a:rPr sz="1200" b="1" spc="2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FF0000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4879" rIns="0" bIns="0" rtlCol="0">
            <a:spAutoFit/>
          </a:bodyPr>
          <a:lstStyle/>
          <a:p>
            <a:pPr marL="1270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03-</a:t>
            </a:r>
            <a:r>
              <a:rPr sz="2000" spc="-80" dirty="0"/>
              <a:t> </a:t>
            </a:r>
            <a:r>
              <a:rPr sz="2000" dirty="0"/>
              <a:t>STRUCTURER</a:t>
            </a:r>
            <a:r>
              <a:rPr sz="2000" spc="-55" dirty="0"/>
              <a:t> </a:t>
            </a:r>
            <a:r>
              <a:rPr sz="2000" dirty="0"/>
              <a:t>UN</a:t>
            </a:r>
            <a:r>
              <a:rPr sz="2000" spc="-125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52069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Procédures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Fonctions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795896" y="911504"/>
            <a:ext cx="4601210" cy="1235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26210">
              <a:lnSpc>
                <a:spcPct val="141800"/>
              </a:lnSpc>
              <a:spcBef>
                <a:spcPts val="100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3 </a:t>
            </a:r>
            <a:r>
              <a:rPr sz="2800" dirty="0">
                <a:latin typeface="Calibri"/>
                <a:cs typeface="Calibri"/>
              </a:rPr>
              <a:t>STRUCTURER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ALGORITHME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2695194"/>
            <a:ext cx="2722880" cy="929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8440" indent="-213995">
              <a:lnSpc>
                <a:spcPct val="100000"/>
              </a:lnSpc>
              <a:spcBef>
                <a:spcPts val="105"/>
              </a:spcBef>
              <a:buSzPct val="92500"/>
              <a:buAutoNum type="arabicPlain"/>
              <a:tabLst>
                <a:tab pos="218440" algn="l"/>
              </a:tabLst>
            </a:pP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Procédures</a:t>
            </a:r>
            <a:r>
              <a:rPr sz="2000" spc="-3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et</a:t>
            </a:r>
            <a:r>
              <a:rPr sz="2000" spc="-3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Fonctions</a:t>
            </a:r>
            <a:endParaRPr sz="2000">
              <a:latin typeface="Calibri"/>
              <a:cs typeface="Calibri"/>
            </a:endParaRPr>
          </a:p>
          <a:p>
            <a:pPr marL="218440" indent="-213995">
              <a:lnSpc>
                <a:spcPct val="100000"/>
              </a:lnSpc>
              <a:spcBef>
                <a:spcPts val="2305"/>
              </a:spcBef>
              <a:buSzPct val="92500"/>
              <a:buAutoNum type="arabicPlain"/>
              <a:tabLst>
                <a:tab pos="218440" algn="l"/>
              </a:tabLst>
            </a:pP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Portée</a:t>
            </a:r>
            <a:r>
              <a:rPr sz="2000" b="1" spc="-75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d’une</a:t>
            </a:r>
            <a:r>
              <a:rPr sz="2000" b="1" spc="-90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7800"/>
                </a:solidFill>
                <a:latin typeface="Calibri"/>
                <a:cs typeface="Calibri"/>
              </a:rPr>
              <a:t>variable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20231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Variable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globale/variable</a:t>
            </a:r>
            <a:r>
              <a:rPr sz="1200" b="1" spc="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locale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1920366"/>
            <a:ext cx="49358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portée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l’ensemble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sous-</a:t>
            </a:r>
            <a:r>
              <a:rPr sz="1200" dirty="0">
                <a:latin typeface="Calibri"/>
                <a:cs typeface="Calibri"/>
              </a:rPr>
              <a:t>algorithmes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(procédures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ou </a:t>
            </a:r>
            <a:r>
              <a:rPr sz="1200" dirty="0">
                <a:latin typeface="Calibri"/>
                <a:cs typeface="Calibri"/>
              </a:rPr>
              <a:t>fonctions)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où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cette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connue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instructions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sous- </a:t>
            </a:r>
            <a:r>
              <a:rPr sz="1200" dirty="0">
                <a:latin typeface="Calibri"/>
                <a:cs typeface="Calibri"/>
              </a:rPr>
              <a:t>algorithmes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peuvent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utiliser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cette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variable)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2595498"/>
            <a:ext cx="48075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Une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variable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définie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niveau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principal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(celui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résout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le </a:t>
            </a:r>
            <a:r>
              <a:rPr sz="1200" dirty="0">
                <a:latin typeface="Calibri"/>
                <a:cs typeface="Calibri"/>
              </a:rPr>
              <a:t>problème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initial,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problème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haut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niveau)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appelée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variable globale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6803" y="3272409"/>
            <a:ext cx="4467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La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portée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variable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globale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est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totale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tout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sous-</a:t>
            </a:r>
            <a:r>
              <a:rPr sz="1200" dirty="0">
                <a:latin typeface="Calibri"/>
                <a:cs typeface="Calibri"/>
              </a:rPr>
              <a:t>algorithme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du </a:t>
            </a:r>
            <a:r>
              <a:rPr sz="1200" spc="-10" dirty="0">
                <a:latin typeface="Calibri"/>
                <a:cs typeface="Calibri"/>
              </a:rPr>
              <a:t>programme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principal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cette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variable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6803" y="3764660"/>
            <a:ext cx="4956175" cy="701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définie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sein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sous-</a:t>
            </a:r>
            <a:r>
              <a:rPr sz="1200" dirty="0">
                <a:latin typeface="Calibri"/>
                <a:cs typeface="Calibri"/>
              </a:rPr>
              <a:t>algorithme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appelée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variable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locale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La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portée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d’une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variable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locale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est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uniquement </a:t>
            </a:r>
            <a:r>
              <a:rPr sz="1200" b="1" dirty="0">
                <a:latin typeface="Calibri"/>
                <a:cs typeface="Calibri"/>
              </a:rPr>
              <a:t>le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sous-</a:t>
            </a:r>
            <a:r>
              <a:rPr sz="1200" b="1" spc="-10" dirty="0">
                <a:latin typeface="Calibri"/>
                <a:cs typeface="Calibri"/>
              </a:rPr>
              <a:t>algorithme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qui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la</a:t>
            </a:r>
            <a:endParaRPr sz="12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latin typeface="Calibri"/>
                <a:cs typeface="Calibri"/>
              </a:rPr>
              <a:t>déclare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6803" y="4568190"/>
            <a:ext cx="49961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Lorsque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locale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identique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globale,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globale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localement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masquée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 </a:t>
            </a:r>
            <a:r>
              <a:rPr sz="1200" spc="-10" dirty="0">
                <a:latin typeface="Calibri"/>
                <a:cs typeface="Calibri"/>
              </a:rPr>
              <a:t>sous-programme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variable </a:t>
            </a:r>
            <a:r>
              <a:rPr sz="1200" dirty="0">
                <a:latin typeface="Calibri"/>
                <a:cs typeface="Calibri"/>
              </a:rPr>
              <a:t>globale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devient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inaccessible.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607807" y="1769364"/>
            <a:ext cx="1819910" cy="4790440"/>
          </a:xfrm>
          <a:custGeom>
            <a:avLst/>
            <a:gdLst/>
            <a:ahLst/>
            <a:cxnLst/>
            <a:rect l="l" t="t" r="r" b="b"/>
            <a:pathLst>
              <a:path w="1819909" h="4790440">
                <a:moveTo>
                  <a:pt x="0" y="4789932"/>
                </a:moveTo>
                <a:lnTo>
                  <a:pt x="1819655" y="4789932"/>
                </a:lnTo>
                <a:lnTo>
                  <a:pt x="1819655" y="0"/>
                </a:lnTo>
                <a:lnTo>
                  <a:pt x="0" y="0"/>
                </a:lnTo>
                <a:lnTo>
                  <a:pt x="0" y="478993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687436" y="1681352"/>
            <a:ext cx="108013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Algorithme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Essai </a:t>
            </a:r>
            <a:r>
              <a:rPr sz="1200" spc="-10" dirty="0">
                <a:latin typeface="Calibri"/>
                <a:cs typeface="Calibri"/>
              </a:rPr>
              <a:t>Var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10" dirty="0">
                <a:latin typeface="Calibri"/>
                <a:cs typeface="Calibri"/>
              </a:rPr>
              <a:t> entier </a:t>
            </a:r>
            <a:r>
              <a:rPr sz="1200" b="1" spc="-10" dirty="0">
                <a:latin typeface="Calibri"/>
                <a:cs typeface="Calibri"/>
              </a:rPr>
              <a:t>Procédure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  <a:p>
            <a:pPr marL="187960">
              <a:lnSpc>
                <a:spcPct val="100000"/>
              </a:lnSpc>
              <a:spcBef>
                <a:spcPts val="360"/>
              </a:spcBef>
            </a:pPr>
            <a:r>
              <a:rPr sz="1200" spc="-10" dirty="0">
                <a:latin typeface="Calibri"/>
                <a:cs typeface="Calibri"/>
              </a:rPr>
              <a:t>Var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X,I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10" dirty="0">
                <a:latin typeface="Calibri"/>
                <a:cs typeface="Calibri"/>
              </a:rPr>
              <a:t> entier</a:t>
            </a:r>
            <a:endParaRPr sz="1200">
              <a:latin typeface="Calibri"/>
              <a:cs typeface="Calibri"/>
            </a:endParaRPr>
          </a:p>
          <a:p>
            <a:pPr marL="291465" marR="494665" indent="-104139" algn="just">
              <a:lnSpc>
                <a:spcPct val="125000"/>
              </a:lnSpc>
            </a:pPr>
            <a:r>
              <a:rPr sz="1200" b="1" spc="-10" dirty="0">
                <a:latin typeface="Calibri"/>
                <a:cs typeface="Calibri"/>
              </a:rPr>
              <a:t>Début </a:t>
            </a:r>
            <a:r>
              <a:rPr sz="1200" spc="-10" dirty="0">
                <a:latin typeface="Calibri"/>
                <a:cs typeface="Calibri"/>
              </a:rPr>
              <a:t>X:=.. </a:t>
            </a:r>
            <a:r>
              <a:rPr sz="1200" spc="-25" dirty="0">
                <a:latin typeface="Calibri"/>
                <a:cs typeface="Calibri"/>
              </a:rPr>
              <a:t>Y:=</a:t>
            </a:r>
            <a:endParaRPr sz="1200">
              <a:latin typeface="Calibri"/>
              <a:cs typeface="Calibri"/>
            </a:endParaRPr>
          </a:p>
          <a:p>
            <a:pPr marL="187960">
              <a:lnSpc>
                <a:spcPct val="100000"/>
              </a:lnSpc>
              <a:spcBef>
                <a:spcPts val="360"/>
              </a:spcBef>
            </a:pPr>
            <a:r>
              <a:rPr sz="1200" b="1" spc="-25" dirty="0">
                <a:latin typeface="Calibri"/>
                <a:cs typeface="Calibri"/>
              </a:rPr>
              <a:t>Fin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87436" y="3738544"/>
            <a:ext cx="948055" cy="1169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475" marR="5080" indent="-105410">
              <a:lnSpc>
                <a:spcPct val="125099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Procédure </a:t>
            </a:r>
            <a:r>
              <a:rPr sz="1200" b="1" spc="-50" dirty="0">
                <a:latin typeface="Calibri"/>
                <a:cs typeface="Calibri"/>
              </a:rPr>
              <a:t>B </a:t>
            </a:r>
            <a:r>
              <a:rPr sz="1200" dirty="0">
                <a:latin typeface="Calibri"/>
                <a:cs typeface="Calibri"/>
              </a:rPr>
              <a:t>Var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Y: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entier </a:t>
            </a:r>
            <a:r>
              <a:rPr sz="1200" b="1" spc="-20" dirty="0">
                <a:latin typeface="Calibri"/>
                <a:cs typeface="Calibri"/>
              </a:rPr>
              <a:t>Début</a:t>
            </a:r>
            <a:endParaRPr sz="1200">
              <a:latin typeface="Calibri"/>
              <a:cs typeface="Calibri"/>
            </a:endParaRPr>
          </a:p>
          <a:p>
            <a:pPr marL="220979">
              <a:lnSpc>
                <a:spcPct val="100000"/>
              </a:lnSpc>
              <a:spcBef>
                <a:spcPts val="360"/>
              </a:spcBef>
            </a:pPr>
            <a:r>
              <a:rPr sz="1200" spc="-25" dirty="0">
                <a:latin typeface="Calibri"/>
                <a:cs typeface="Calibri"/>
              </a:rPr>
              <a:t>Y:=</a:t>
            </a:r>
            <a:endParaRPr sz="1200">
              <a:latin typeface="Calibri"/>
              <a:cs typeface="Calibri"/>
            </a:endParaRPr>
          </a:p>
          <a:p>
            <a:pPr marL="117475">
              <a:lnSpc>
                <a:spcPct val="100000"/>
              </a:lnSpc>
              <a:spcBef>
                <a:spcPts val="360"/>
              </a:spcBef>
            </a:pPr>
            <a:r>
              <a:rPr sz="1200" b="1" spc="-25" dirty="0">
                <a:latin typeface="Calibri"/>
                <a:cs typeface="Calibri"/>
              </a:rPr>
              <a:t>Fin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87436" y="4995164"/>
            <a:ext cx="415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Début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92593" y="5304790"/>
            <a:ext cx="2990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X:=..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92593" y="5614212"/>
            <a:ext cx="206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Calibri"/>
                <a:cs typeface="Calibri"/>
              </a:rPr>
              <a:t>Y:=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92593" y="5925108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Calibri"/>
                <a:cs typeface="Calibri"/>
              </a:rPr>
              <a:t>I:=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87436" y="6234480"/>
            <a:ext cx="2159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latin typeface="Calibri"/>
                <a:cs typeface="Calibri"/>
              </a:rPr>
              <a:t>Fin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071359" y="2348483"/>
            <a:ext cx="641985" cy="4038600"/>
          </a:xfrm>
          <a:custGeom>
            <a:avLst/>
            <a:gdLst/>
            <a:ahLst/>
            <a:cxnLst/>
            <a:rect l="l" t="t" r="r" b="b"/>
            <a:pathLst>
              <a:path w="641984" h="4038600">
                <a:moveTo>
                  <a:pt x="641604" y="1304543"/>
                </a:moveTo>
                <a:lnTo>
                  <a:pt x="572337" y="1302993"/>
                </a:lnTo>
                <a:lnTo>
                  <a:pt x="510088" y="1298617"/>
                </a:lnTo>
                <a:lnTo>
                  <a:pt x="457342" y="1291828"/>
                </a:lnTo>
                <a:lnTo>
                  <a:pt x="416588" y="1283038"/>
                </a:lnTo>
                <a:lnTo>
                  <a:pt x="381000" y="1261109"/>
                </a:lnTo>
                <a:lnTo>
                  <a:pt x="381000" y="695705"/>
                </a:lnTo>
                <a:lnTo>
                  <a:pt x="371688" y="684154"/>
                </a:lnTo>
                <a:lnTo>
                  <a:pt x="304657" y="664987"/>
                </a:lnTo>
                <a:lnTo>
                  <a:pt x="251911" y="658198"/>
                </a:lnTo>
                <a:lnTo>
                  <a:pt x="189662" y="653822"/>
                </a:lnTo>
                <a:lnTo>
                  <a:pt x="120396" y="652271"/>
                </a:lnTo>
                <a:lnTo>
                  <a:pt x="189662" y="650721"/>
                </a:lnTo>
                <a:lnTo>
                  <a:pt x="251911" y="646345"/>
                </a:lnTo>
                <a:lnTo>
                  <a:pt x="304657" y="639556"/>
                </a:lnTo>
                <a:lnTo>
                  <a:pt x="345411" y="630766"/>
                </a:lnTo>
                <a:lnTo>
                  <a:pt x="381000" y="608838"/>
                </a:lnTo>
                <a:lnTo>
                  <a:pt x="381000" y="43433"/>
                </a:lnTo>
                <a:lnTo>
                  <a:pt x="390311" y="31882"/>
                </a:lnTo>
                <a:lnTo>
                  <a:pt x="416588" y="21505"/>
                </a:lnTo>
                <a:lnTo>
                  <a:pt x="457342" y="12715"/>
                </a:lnTo>
                <a:lnTo>
                  <a:pt x="510088" y="5926"/>
                </a:lnTo>
                <a:lnTo>
                  <a:pt x="572337" y="1550"/>
                </a:lnTo>
                <a:lnTo>
                  <a:pt x="641604" y="0"/>
                </a:lnTo>
              </a:path>
              <a:path w="641984" h="4038600">
                <a:moveTo>
                  <a:pt x="489204" y="2566416"/>
                </a:moveTo>
                <a:lnTo>
                  <a:pt x="412376" y="2564348"/>
                </a:lnTo>
                <a:lnTo>
                  <a:pt x="345649" y="2558592"/>
                </a:lnTo>
                <a:lnTo>
                  <a:pt x="293028" y="2549819"/>
                </a:lnTo>
                <a:lnTo>
                  <a:pt x="246125" y="2525903"/>
                </a:lnTo>
                <a:lnTo>
                  <a:pt x="246125" y="2119248"/>
                </a:lnTo>
                <a:lnTo>
                  <a:pt x="233732" y="2106452"/>
                </a:lnTo>
                <a:lnTo>
                  <a:pt x="199223" y="2095332"/>
                </a:lnTo>
                <a:lnTo>
                  <a:pt x="146602" y="2086559"/>
                </a:lnTo>
                <a:lnTo>
                  <a:pt x="79875" y="2080803"/>
                </a:lnTo>
                <a:lnTo>
                  <a:pt x="3048" y="2078735"/>
                </a:lnTo>
                <a:lnTo>
                  <a:pt x="79875" y="2076668"/>
                </a:lnTo>
                <a:lnTo>
                  <a:pt x="146602" y="2070912"/>
                </a:lnTo>
                <a:lnTo>
                  <a:pt x="199223" y="2062139"/>
                </a:lnTo>
                <a:lnTo>
                  <a:pt x="233732" y="2051019"/>
                </a:lnTo>
                <a:lnTo>
                  <a:pt x="246125" y="2038222"/>
                </a:lnTo>
                <a:lnTo>
                  <a:pt x="246125" y="1631568"/>
                </a:lnTo>
                <a:lnTo>
                  <a:pt x="258519" y="1618772"/>
                </a:lnTo>
                <a:lnTo>
                  <a:pt x="293028" y="1607652"/>
                </a:lnTo>
                <a:lnTo>
                  <a:pt x="345649" y="1598879"/>
                </a:lnTo>
                <a:lnTo>
                  <a:pt x="412376" y="1593123"/>
                </a:lnTo>
                <a:lnTo>
                  <a:pt x="489204" y="1591055"/>
                </a:lnTo>
              </a:path>
              <a:path w="641984" h="4038600">
                <a:moveTo>
                  <a:pt x="487680" y="4038600"/>
                </a:moveTo>
                <a:lnTo>
                  <a:pt x="410626" y="4036527"/>
                </a:lnTo>
                <a:lnTo>
                  <a:pt x="343692" y="4030757"/>
                </a:lnTo>
                <a:lnTo>
                  <a:pt x="290901" y="4021959"/>
                </a:lnTo>
                <a:lnTo>
                  <a:pt x="243840" y="3997959"/>
                </a:lnTo>
                <a:lnTo>
                  <a:pt x="243840" y="3426967"/>
                </a:lnTo>
                <a:lnTo>
                  <a:pt x="231404" y="3414124"/>
                </a:lnTo>
                <a:lnTo>
                  <a:pt x="196778" y="3402968"/>
                </a:lnTo>
                <a:lnTo>
                  <a:pt x="143987" y="3394170"/>
                </a:lnTo>
                <a:lnTo>
                  <a:pt x="77053" y="3388400"/>
                </a:lnTo>
                <a:lnTo>
                  <a:pt x="0" y="3386328"/>
                </a:lnTo>
                <a:lnTo>
                  <a:pt x="77053" y="3384255"/>
                </a:lnTo>
                <a:lnTo>
                  <a:pt x="143987" y="3378485"/>
                </a:lnTo>
                <a:lnTo>
                  <a:pt x="196778" y="3369687"/>
                </a:lnTo>
                <a:lnTo>
                  <a:pt x="231404" y="3358531"/>
                </a:lnTo>
                <a:lnTo>
                  <a:pt x="243840" y="3345688"/>
                </a:lnTo>
                <a:lnTo>
                  <a:pt x="243840" y="2774696"/>
                </a:lnTo>
                <a:lnTo>
                  <a:pt x="256275" y="2761837"/>
                </a:lnTo>
                <a:lnTo>
                  <a:pt x="290901" y="2750679"/>
                </a:lnTo>
                <a:lnTo>
                  <a:pt x="343692" y="2741887"/>
                </a:lnTo>
                <a:lnTo>
                  <a:pt x="410626" y="2736124"/>
                </a:lnTo>
                <a:lnTo>
                  <a:pt x="487680" y="2734055"/>
                </a:lnTo>
              </a:path>
            </a:pathLst>
          </a:custGeom>
          <a:ln w="6096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880986" y="2409227"/>
            <a:ext cx="360680" cy="10687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240"/>
              </a:lnSpc>
            </a:pPr>
            <a:r>
              <a:rPr sz="1200" spc="-10" dirty="0">
                <a:latin typeface="Calibri"/>
                <a:cs typeface="Calibri"/>
              </a:rPr>
              <a:t>Déclaration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procédure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76084" y="3776154"/>
            <a:ext cx="361315" cy="95694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latin typeface="Calibri"/>
                <a:cs typeface="Calibri"/>
              </a:rPr>
              <a:t>Déclaration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</a:t>
            </a:r>
            <a:endParaRPr sz="1200">
              <a:latin typeface="Calibri"/>
              <a:cs typeface="Calibri"/>
            </a:endParaRPr>
          </a:p>
          <a:p>
            <a:pPr marL="4762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procédure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93738" y="4877993"/>
            <a:ext cx="360680" cy="16770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240"/>
              </a:lnSpc>
            </a:pPr>
            <a:r>
              <a:rPr sz="1200" dirty="0">
                <a:latin typeface="Calibri"/>
                <a:cs typeface="Calibri"/>
              </a:rPr>
              <a:t>Corps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l’algorithme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Essai</a:t>
            </a:r>
            <a:endParaRPr sz="1200">
              <a:latin typeface="Calibri"/>
              <a:cs typeface="Calibri"/>
            </a:endParaRPr>
          </a:p>
          <a:p>
            <a:pPr marL="36195" algn="ctr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(programme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principal)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774935" y="3125723"/>
            <a:ext cx="1591310" cy="276225"/>
          </a:xfrm>
          <a:custGeom>
            <a:avLst/>
            <a:gdLst/>
            <a:ahLst/>
            <a:cxnLst/>
            <a:rect l="l" t="t" r="r" b="b"/>
            <a:pathLst>
              <a:path w="1591309" h="276225">
                <a:moveTo>
                  <a:pt x="0" y="275843"/>
                </a:moveTo>
                <a:lnTo>
                  <a:pt x="1591055" y="275843"/>
                </a:lnTo>
                <a:lnTo>
                  <a:pt x="1591055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9144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776459" y="3149853"/>
            <a:ext cx="15824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Y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locale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08819" y="4450079"/>
            <a:ext cx="1591310" cy="276225"/>
          </a:xfrm>
          <a:prstGeom prst="rect">
            <a:avLst/>
          </a:prstGeom>
          <a:ln w="9144">
            <a:solidFill>
              <a:srgbClr val="4471C4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90"/>
              </a:spcBef>
            </a:pPr>
            <a:r>
              <a:rPr sz="1200" dirty="0">
                <a:latin typeface="Calibri"/>
                <a:cs typeface="Calibri"/>
              </a:rPr>
              <a:t>Y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locale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608819" y="5183123"/>
            <a:ext cx="1325880" cy="277495"/>
          </a:xfrm>
          <a:prstGeom prst="rect">
            <a:avLst/>
          </a:prstGeom>
          <a:ln w="9144">
            <a:solidFill>
              <a:srgbClr val="4471C4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95"/>
              </a:spcBef>
            </a:pPr>
            <a:r>
              <a:rPr sz="1200" dirty="0">
                <a:latin typeface="Calibri"/>
                <a:cs typeface="Calibri"/>
              </a:rPr>
              <a:t>X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globale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622535" y="5574791"/>
            <a:ext cx="1333500" cy="277495"/>
          </a:xfrm>
          <a:prstGeom prst="rect">
            <a:avLst/>
          </a:prstGeom>
          <a:ln w="9144">
            <a:solidFill>
              <a:srgbClr val="4471C4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0"/>
              </a:spcBef>
            </a:pPr>
            <a:r>
              <a:rPr sz="1200" dirty="0">
                <a:latin typeface="Calibri"/>
                <a:cs typeface="Calibri"/>
              </a:rPr>
              <a:t>Y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globale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622535" y="5917691"/>
            <a:ext cx="1623060" cy="276225"/>
          </a:xfrm>
          <a:prstGeom prst="rect">
            <a:avLst/>
          </a:prstGeom>
          <a:ln w="9144">
            <a:solidFill>
              <a:srgbClr val="4471C4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0"/>
              </a:spcBef>
            </a:pPr>
            <a:r>
              <a:rPr sz="1200" dirty="0">
                <a:latin typeface="Calibri"/>
                <a:cs typeface="Calibri"/>
              </a:rPr>
              <a:t>Erreur!!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Inaccessible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9768840" y="2805683"/>
            <a:ext cx="1591310" cy="276225"/>
          </a:xfrm>
          <a:custGeom>
            <a:avLst/>
            <a:gdLst/>
            <a:ahLst/>
            <a:cxnLst/>
            <a:rect l="l" t="t" r="r" b="b"/>
            <a:pathLst>
              <a:path w="1591309" h="276225">
                <a:moveTo>
                  <a:pt x="0" y="275844"/>
                </a:moveTo>
                <a:lnTo>
                  <a:pt x="1591055" y="275844"/>
                </a:lnTo>
                <a:lnTo>
                  <a:pt x="1591055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9144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9776459" y="2829559"/>
            <a:ext cx="15824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X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locale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252460" y="2897123"/>
            <a:ext cx="1515745" cy="3195955"/>
          </a:xfrm>
          <a:custGeom>
            <a:avLst/>
            <a:gdLst/>
            <a:ahLst/>
            <a:cxnLst/>
            <a:rect l="l" t="t" r="r" b="b"/>
            <a:pathLst>
              <a:path w="1515745" h="3195954">
                <a:moveTo>
                  <a:pt x="1317498" y="3151378"/>
                </a:moveTo>
                <a:lnTo>
                  <a:pt x="76200" y="3151378"/>
                </a:lnTo>
                <a:lnTo>
                  <a:pt x="76200" y="3119628"/>
                </a:lnTo>
                <a:lnTo>
                  <a:pt x="0" y="3157728"/>
                </a:lnTo>
                <a:lnTo>
                  <a:pt x="76200" y="3195828"/>
                </a:lnTo>
                <a:lnTo>
                  <a:pt x="76200" y="3164078"/>
                </a:lnTo>
                <a:lnTo>
                  <a:pt x="1317498" y="3164078"/>
                </a:lnTo>
                <a:lnTo>
                  <a:pt x="1317498" y="3151378"/>
                </a:lnTo>
                <a:close/>
              </a:path>
              <a:path w="1515745" h="3195954">
                <a:moveTo>
                  <a:pt x="1317498" y="1702054"/>
                </a:moveTo>
                <a:lnTo>
                  <a:pt x="76200" y="1702054"/>
                </a:lnTo>
                <a:lnTo>
                  <a:pt x="76200" y="1670304"/>
                </a:lnTo>
                <a:lnTo>
                  <a:pt x="0" y="1708404"/>
                </a:lnTo>
                <a:lnTo>
                  <a:pt x="76200" y="1746504"/>
                </a:lnTo>
                <a:lnTo>
                  <a:pt x="76200" y="1714754"/>
                </a:lnTo>
                <a:lnTo>
                  <a:pt x="1317498" y="1714754"/>
                </a:lnTo>
                <a:lnTo>
                  <a:pt x="1317498" y="1702054"/>
                </a:lnTo>
                <a:close/>
              </a:path>
              <a:path w="1515745" h="3195954">
                <a:moveTo>
                  <a:pt x="1357122" y="2823718"/>
                </a:moveTo>
                <a:lnTo>
                  <a:pt x="115824" y="2823718"/>
                </a:lnTo>
                <a:lnTo>
                  <a:pt x="115824" y="2791968"/>
                </a:lnTo>
                <a:lnTo>
                  <a:pt x="39624" y="2830068"/>
                </a:lnTo>
                <a:lnTo>
                  <a:pt x="115824" y="2868168"/>
                </a:lnTo>
                <a:lnTo>
                  <a:pt x="115824" y="2836418"/>
                </a:lnTo>
                <a:lnTo>
                  <a:pt x="1357122" y="2836418"/>
                </a:lnTo>
                <a:lnTo>
                  <a:pt x="1357122" y="2823718"/>
                </a:lnTo>
                <a:close/>
              </a:path>
              <a:path w="1515745" h="3195954">
                <a:moveTo>
                  <a:pt x="1357122" y="2496058"/>
                </a:moveTo>
                <a:lnTo>
                  <a:pt x="115824" y="2496058"/>
                </a:lnTo>
                <a:lnTo>
                  <a:pt x="115824" y="2464308"/>
                </a:lnTo>
                <a:lnTo>
                  <a:pt x="39624" y="2502408"/>
                </a:lnTo>
                <a:lnTo>
                  <a:pt x="115824" y="2540508"/>
                </a:lnTo>
                <a:lnTo>
                  <a:pt x="115824" y="2508758"/>
                </a:lnTo>
                <a:lnTo>
                  <a:pt x="1357122" y="2508758"/>
                </a:lnTo>
                <a:lnTo>
                  <a:pt x="1357122" y="2496058"/>
                </a:lnTo>
                <a:close/>
              </a:path>
              <a:path w="1515745" h="3195954">
                <a:moveTo>
                  <a:pt x="1515618" y="295402"/>
                </a:moveTo>
                <a:lnTo>
                  <a:pt x="274320" y="295402"/>
                </a:lnTo>
                <a:lnTo>
                  <a:pt x="274320" y="263652"/>
                </a:lnTo>
                <a:lnTo>
                  <a:pt x="198120" y="301752"/>
                </a:lnTo>
                <a:lnTo>
                  <a:pt x="274320" y="339852"/>
                </a:lnTo>
                <a:lnTo>
                  <a:pt x="274320" y="308102"/>
                </a:lnTo>
                <a:lnTo>
                  <a:pt x="1515618" y="308102"/>
                </a:lnTo>
                <a:lnTo>
                  <a:pt x="1515618" y="295402"/>
                </a:lnTo>
                <a:close/>
              </a:path>
              <a:path w="1515745" h="3195954">
                <a:moveTo>
                  <a:pt x="1515618" y="31750"/>
                </a:moveTo>
                <a:lnTo>
                  <a:pt x="274320" y="31750"/>
                </a:lnTo>
                <a:lnTo>
                  <a:pt x="274320" y="0"/>
                </a:lnTo>
                <a:lnTo>
                  <a:pt x="198120" y="38100"/>
                </a:lnTo>
                <a:lnTo>
                  <a:pt x="274320" y="76200"/>
                </a:lnTo>
                <a:lnTo>
                  <a:pt x="274320" y="44450"/>
                </a:lnTo>
                <a:lnTo>
                  <a:pt x="1515618" y="44450"/>
                </a:lnTo>
                <a:lnTo>
                  <a:pt x="1515618" y="31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4879" rIns="0" bIns="0" rtlCol="0">
            <a:spAutoFit/>
          </a:bodyPr>
          <a:lstStyle/>
          <a:p>
            <a:pPr marL="1270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03-</a:t>
            </a:r>
            <a:r>
              <a:rPr sz="2000" spc="-80" dirty="0"/>
              <a:t> </a:t>
            </a:r>
            <a:r>
              <a:rPr sz="2000" dirty="0"/>
              <a:t>STRUCTURER</a:t>
            </a:r>
            <a:r>
              <a:rPr sz="2000" spc="-55" dirty="0"/>
              <a:t> </a:t>
            </a:r>
            <a:r>
              <a:rPr sz="2000" dirty="0"/>
              <a:t>UN</a:t>
            </a:r>
            <a:r>
              <a:rPr sz="2000" spc="-125" dirty="0"/>
              <a:t> </a:t>
            </a:r>
            <a:r>
              <a:rPr sz="2000" spc="-10" dirty="0"/>
              <a:t>ALGORITHME</a:t>
            </a:r>
            <a:endParaRPr sz="2000"/>
          </a:p>
          <a:p>
            <a:pPr marL="52069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Portée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variable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869293" y="6711112"/>
            <a:ext cx="15367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spc="-25" dirty="0">
                <a:solidFill>
                  <a:srgbClr val="AEABAB"/>
                </a:solidFill>
                <a:latin typeface="Calibri"/>
                <a:cs typeface="Calibri"/>
              </a:rPr>
              <a:t>77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3350" cy="6858000"/>
            <a:chOff x="3047" y="0"/>
            <a:chExt cx="64833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3078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41101" y="6183117"/>
            <a:ext cx="394217" cy="39421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76284" y="957453"/>
            <a:ext cx="17481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4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75628" y="1555241"/>
            <a:ext cx="5606415" cy="3660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008245"/>
                </a:solidFill>
                <a:latin typeface="Calibri"/>
                <a:cs typeface="Calibri"/>
              </a:rPr>
              <a:t>STRUCTURER</a:t>
            </a:r>
            <a:r>
              <a:rPr sz="3600" b="1" spc="-55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8245"/>
                </a:solidFill>
                <a:latin typeface="Calibri"/>
                <a:cs typeface="Calibri"/>
              </a:rPr>
              <a:t>LES</a:t>
            </a:r>
            <a:r>
              <a:rPr sz="3600" b="1" spc="-35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8245"/>
                </a:solidFill>
                <a:latin typeface="Calibri"/>
                <a:cs typeface="Calibri"/>
              </a:rPr>
              <a:t>DONNÉES</a:t>
            </a:r>
            <a:endParaRPr sz="3600">
              <a:latin typeface="Calibri"/>
              <a:cs typeface="Calibri"/>
            </a:endParaRPr>
          </a:p>
          <a:p>
            <a:pPr marL="2036445" marR="747395" indent="-739140">
              <a:lnSpc>
                <a:spcPct val="100000"/>
              </a:lnSpc>
              <a:spcBef>
                <a:spcPts val="85"/>
              </a:spcBef>
            </a:pP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que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vous</a:t>
            </a:r>
            <a:r>
              <a:rPr sz="24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allez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912B"/>
                </a:solidFill>
                <a:latin typeface="Calibri"/>
                <a:cs typeface="Calibri"/>
              </a:rPr>
              <a:t>apprendre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dans</a:t>
            </a:r>
            <a:r>
              <a:rPr sz="24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912B"/>
                </a:solidFill>
                <a:latin typeface="Calibri"/>
                <a:cs typeface="Calibri"/>
              </a:rPr>
              <a:t>chapitre:</a:t>
            </a:r>
            <a:endParaRPr sz="2400">
              <a:latin typeface="Calibri"/>
              <a:cs typeface="Calibri"/>
            </a:endParaRPr>
          </a:p>
          <a:p>
            <a:pPr marL="1030605" marR="5080" indent="-287020">
              <a:lnSpc>
                <a:spcPct val="100000"/>
              </a:lnSpc>
              <a:spcBef>
                <a:spcPts val="2890"/>
              </a:spcBef>
              <a:buFont typeface="Tahoma"/>
              <a:buChar char="•"/>
              <a:tabLst>
                <a:tab pos="1030605" algn="l"/>
              </a:tabLst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Maîtriser</a:t>
            </a:r>
            <a:r>
              <a:rPr sz="1800" spc="-6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800" spc="-7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manipulation</a:t>
            </a:r>
            <a:r>
              <a:rPr sz="18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sz="1800" spc="-6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tableau</a:t>
            </a:r>
            <a:r>
              <a:rPr sz="18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vecteur</a:t>
            </a:r>
            <a:r>
              <a:rPr sz="1800" spc="-6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et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sz="1800" spc="-8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tableau</a:t>
            </a:r>
            <a:r>
              <a:rPr sz="1800" spc="-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multidimensionnel</a:t>
            </a:r>
            <a:endParaRPr sz="1800">
              <a:latin typeface="Calibri"/>
              <a:cs typeface="Calibri"/>
            </a:endParaRPr>
          </a:p>
          <a:p>
            <a:pPr marL="1030605" indent="-286385">
              <a:lnSpc>
                <a:spcPct val="100000"/>
              </a:lnSpc>
              <a:spcBef>
                <a:spcPts val="1310"/>
              </a:spcBef>
              <a:buFont typeface="Tahoma"/>
              <a:buChar char="•"/>
              <a:tabLst>
                <a:tab pos="1030605" algn="l"/>
              </a:tabLst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Connaître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principaux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algorithmes</a:t>
            </a:r>
            <a:r>
              <a:rPr sz="18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8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tri</a:t>
            </a:r>
            <a:r>
              <a:rPr sz="18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endParaRPr sz="1800">
              <a:latin typeface="Calibri"/>
              <a:cs typeface="Calibri"/>
            </a:endParaRPr>
          </a:p>
          <a:p>
            <a:pPr marL="1030605">
              <a:lnSpc>
                <a:spcPct val="100000"/>
              </a:lnSpc>
            </a:pP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tableau</a:t>
            </a:r>
            <a:endParaRPr sz="1800">
              <a:latin typeface="Calibri"/>
              <a:cs typeface="Calibri"/>
            </a:endParaRPr>
          </a:p>
          <a:p>
            <a:pPr marL="1030605" marR="799465" indent="-287020">
              <a:lnSpc>
                <a:spcPct val="100000"/>
              </a:lnSpc>
              <a:spcBef>
                <a:spcPts val="1295"/>
              </a:spcBef>
              <a:buFont typeface="Tahoma"/>
              <a:buChar char="•"/>
              <a:tabLst>
                <a:tab pos="1030605" algn="l"/>
              </a:tabLst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Maîtriser</a:t>
            </a:r>
            <a:r>
              <a:rPr sz="18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8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manipulation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8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chaines</a:t>
            </a:r>
            <a:r>
              <a:rPr sz="18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caractères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47150" y="6265570"/>
            <a:ext cx="1091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C3051"/>
                </a:solidFill>
                <a:latin typeface="Arial"/>
                <a:cs typeface="Arial"/>
              </a:rPr>
              <a:t>16</a:t>
            </a:r>
            <a:r>
              <a:rPr sz="1800" b="1" spc="-10" dirty="0">
                <a:solidFill>
                  <a:srgbClr val="1C3051"/>
                </a:solidFill>
                <a:latin typeface="Arial"/>
                <a:cs typeface="Arial"/>
              </a:rPr>
              <a:t> heures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64120" y="911504"/>
            <a:ext cx="4064000" cy="1235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58240">
              <a:lnSpc>
                <a:spcPct val="141800"/>
              </a:lnSpc>
              <a:spcBef>
                <a:spcPts val="100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4 </a:t>
            </a:r>
            <a:r>
              <a:rPr sz="2800" dirty="0">
                <a:latin typeface="Calibri"/>
                <a:cs typeface="Calibri"/>
              </a:rPr>
              <a:t>STRUCTURER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LES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DONNÉES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2566517"/>
            <a:ext cx="3206115" cy="9398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18440" indent="-213995">
              <a:lnSpc>
                <a:spcPct val="100000"/>
              </a:lnSpc>
              <a:spcBef>
                <a:spcPts val="1300"/>
              </a:spcBef>
              <a:buSzPct val="92500"/>
              <a:buAutoNum type="arabicPlain"/>
              <a:tabLst>
                <a:tab pos="218440" algn="l"/>
              </a:tabLst>
            </a:pPr>
            <a:r>
              <a:rPr sz="2000" b="1" spc="-10" dirty="0">
                <a:solidFill>
                  <a:srgbClr val="FF7800"/>
                </a:solidFill>
                <a:latin typeface="Calibri"/>
                <a:cs typeface="Calibri"/>
              </a:rPr>
              <a:t>Différents</a:t>
            </a:r>
            <a:r>
              <a:rPr sz="2000" b="1" spc="-35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types</a:t>
            </a:r>
            <a:r>
              <a:rPr sz="2000" b="1" spc="-35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sz="2000" b="1" spc="-45" dirty="0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7800"/>
                </a:solidFill>
                <a:latin typeface="Calibri"/>
                <a:cs typeface="Calibri"/>
              </a:rPr>
              <a:t>tableaux</a:t>
            </a:r>
            <a:endParaRPr sz="2000">
              <a:latin typeface="Calibri"/>
              <a:cs typeface="Calibri"/>
            </a:endParaRPr>
          </a:p>
          <a:p>
            <a:pPr marL="218440" indent="-213995">
              <a:lnSpc>
                <a:spcPct val="100000"/>
              </a:lnSpc>
              <a:spcBef>
                <a:spcPts val="1200"/>
              </a:spcBef>
              <a:buSzPct val="92500"/>
              <a:buAutoNum type="arabicPlain"/>
              <a:tabLst>
                <a:tab pos="218440" algn="l"/>
              </a:tabLst>
            </a:pP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Chaines</a:t>
            </a:r>
            <a:r>
              <a:rPr sz="2000" spc="-3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2000" spc="-2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caractères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40840"/>
            <a:ext cx="10060305" cy="2279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Structure</a:t>
            </a:r>
            <a:r>
              <a:rPr sz="12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données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structure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manière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particulière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stocker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</a:t>
            </a:r>
            <a:r>
              <a:rPr sz="1200" spc="-20" dirty="0">
                <a:latin typeface="Calibri"/>
                <a:cs typeface="Calibri"/>
              </a:rPr>
              <a:t>d’organiser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ordinateur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façon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pouvoir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efficacement.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Une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structure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données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regroupe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697865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certain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gérer,</a:t>
            </a:r>
            <a:endParaRPr sz="12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697865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ensemble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d’opérations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pouvant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appliquées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données</a:t>
            </a:r>
            <a:endParaRPr sz="12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335"/>
              </a:spcBef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Dans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plupart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des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cas,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il</a:t>
            </a:r>
            <a:r>
              <a:rPr sz="1200" b="1" spc="-10" dirty="0">
                <a:latin typeface="Calibri"/>
                <a:cs typeface="Calibri"/>
              </a:rPr>
              <a:t> existe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345"/>
              </a:spcBef>
              <a:buFont typeface="Tahoma"/>
              <a:buChar char="•"/>
              <a:tabLst>
                <a:tab pos="697865" algn="l"/>
              </a:tabLst>
            </a:pPr>
            <a:r>
              <a:rPr sz="1200" dirty="0">
                <a:latin typeface="Calibri"/>
                <a:cs typeface="Calibri"/>
              </a:rPr>
              <a:t>plusieurs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manières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représenter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données,</a:t>
            </a:r>
            <a:endParaRPr sz="12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365"/>
              </a:spcBef>
              <a:buFont typeface="Tahoma"/>
              <a:buChar char="•"/>
              <a:tabLst>
                <a:tab pos="697865" algn="l"/>
              </a:tabLst>
            </a:pPr>
            <a:r>
              <a:rPr sz="1200" spc="-10" dirty="0">
                <a:latin typeface="Calibri"/>
                <a:cs typeface="Calibri"/>
              </a:rPr>
              <a:t>différents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algorithmes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manipulation.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31764" y="2602992"/>
            <a:ext cx="3264408" cy="251917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7655" rIns="0" bIns="0" rtlCol="0">
            <a:spAutoFit/>
          </a:bodyPr>
          <a:lstStyle/>
          <a:p>
            <a:pPr marL="8445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04-</a:t>
            </a:r>
            <a:r>
              <a:rPr sz="2000" spc="-75" dirty="0"/>
              <a:t> </a:t>
            </a:r>
            <a:r>
              <a:rPr sz="2000" dirty="0"/>
              <a:t>STRUCTURER</a:t>
            </a:r>
            <a:r>
              <a:rPr sz="2000" spc="-50" dirty="0"/>
              <a:t> </a:t>
            </a:r>
            <a:r>
              <a:rPr sz="2000" dirty="0"/>
              <a:t>LES</a:t>
            </a:r>
            <a:r>
              <a:rPr sz="2000" spc="-50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123825">
              <a:lnSpc>
                <a:spcPts val="1664"/>
              </a:lnSpc>
            </a:pPr>
            <a:r>
              <a:rPr sz="1400" spc="-10" dirty="0">
                <a:latin typeface="Calibri"/>
                <a:cs typeface="Calibri"/>
              </a:rPr>
              <a:t>Différents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types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tableaux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80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8287384" cy="1137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Structure</a:t>
            </a:r>
            <a:r>
              <a:rPr sz="1200" b="1" spc="-7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Tableau</a:t>
            </a:r>
            <a:r>
              <a:rPr sz="1200" b="1" spc="-5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Vecteur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tableau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structure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stocker</a:t>
            </a:r>
            <a:r>
              <a:rPr sz="1200" dirty="0">
                <a:latin typeface="Calibri"/>
                <a:cs typeface="Calibri"/>
              </a:rPr>
              <a:t> à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l’aide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seule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ensemble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valeurs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même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type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Un tableau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unidimensionnel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appelé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vecteur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10" dirty="0">
                <a:latin typeface="Calibri"/>
                <a:cs typeface="Calibri"/>
              </a:rPr>
              <a:t>Syntaxe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déclaration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tableau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vecteur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779901"/>
            <a:ext cx="5389245" cy="1138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déclaration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tableau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5</a:t>
            </a:r>
            <a:r>
              <a:rPr sz="1200" b="1" spc="-10" dirty="0">
                <a:latin typeface="Calibri"/>
                <a:cs typeface="Calibri"/>
              </a:rPr>
              <a:t> cases</a:t>
            </a:r>
            <a:endParaRPr sz="1200">
              <a:latin typeface="Calibri"/>
              <a:cs typeface="Calibri"/>
            </a:endParaRPr>
          </a:p>
          <a:p>
            <a:pPr marL="920750">
              <a:lnSpc>
                <a:spcPct val="100000"/>
              </a:lnSpc>
              <a:spcBef>
                <a:spcPts val="994"/>
              </a:spcBef>
            </a:pP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tableau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[1..5]</a:t>
            </a:r>
            <a:r>
              <a:rPr sz="1200" b="1" spc="-10" dirty="0">
                <a:latin typeface="Calibri"/>
                <a:cs typeface="Calibri"/>
              </a:rPr>
              <a:t> d’entier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15"/>
              </a:spcBef>
            </a:pP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spc="-30" dirty="0">
                <a:latin typeface="Calibri"/>
                <a:cs typeface="Calibri"/>
              </a:rPr>
              <a:t>L’accès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élément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tableau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fait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position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élément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tableau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5949188"/>
            <a:ext cx="36499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Exemple:</a:t>
            </a:r>
            <a:r>
              <a:rPr sz="1200" b="1" u="sng" spc="254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T[2]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correspond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</a:t>
            </a:r>
            <a:r>
              <a:rPr sz="1200" spc="2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ayant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32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74926" y="2900933"/>
            <a:ext cx="5374005" cy="68453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85"/>
              </a:spcBef>
            </a:pPr>
            <a:r>
              <a:rPr sz="1400" b="1" spc="-10" dirty="0">
                <a:latin typeface="Calibri"/>
                <a:cs typeface="Calibri"/>
              </a:rPr>
              <a:t>Type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vecteur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=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tableau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[1..MAX]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type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des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éléments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19"/>
              </a:spcBef>
            </a:pPr>
            <a:r>
              <a:rPr sz="1200" dirty="0">
                <a:latin typeface="Calibri"/>
                <a:cs typeface="Calibri"/>
              </a:rPr>
              <a:t>avec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MAX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maximum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d’éléments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vecteur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1732" y="3685032"/>
            <a:ext cx="2478024" cy="100736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237994" y="5072634"/>
            <a:ext cx="4841875" cy="607060"/>
          </a:xfrm>
          <a:prstGeom prst="rect">
            <a:avLst/>
          </a:prstGeom>
          <a:ln w="19811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1400" spc="-10" dirty="0">
                <a:latin typeface="Calibri"/>
                <a:cs typeface="Calibri"/>
              </a:rPr>
              <a:t>nom_tableau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[indice]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19"/>
              </a:spcBef>
            </a:pPr>
            <a:r>
              <a:rPr sz="1200" dirty="0">
                <a:latin typeface="Calibri"/>
                <a:cs typeface="Calibri"/>
              </a:rPr>
              <a:t>avec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indice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position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l’élément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tableau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81</a:t>
            </a:fld>
            <a:endParaRPr spc="-25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7655" rIns="0" bIns="0" rtlCol="0">
            <a:spAutoFit/>
          </a:bodyPr>
          <a:lstStyle/>
          <a:p>
            <a:pPr marL="8445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04-</a:t>
            </a:r>
            <a:r>
              <a:rPr sz="2000" spc="-75" dirty="0"/>
              <a:t> </a:t>
            </a:r>
            <a:r>
              <a:rPr sz="2000" dirty="0"/>
              <a:t>STRUCTURER</a:t>
            </a:r>
            <a:r>
              <a:rPr sz="2000" spc="-50" dirty="0"/>
              <a:t> </a:t>
            </a:r>
            <a:r>
              <a:rPr sz="2000" dirty="0"/>
              <a:t>LES</a:t>
            </a:r>
            <a:r>
              <a:rPr sz="2000" spc="-50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123825">
              <a:lnSpc>
                <a:spcPts val="1664"/>
              </a:lnSpc>
            </a:pPr>
            <a:r>
              <a:rPr sz="1400" spc="-10" dirty="0">
                <a:latin typeface="Calibri"/>
                <a:cs typeface="Calibri"/>
              </a:rPr>
              <a:t>Différents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types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tableaux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0408920" cy="167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Structure</a:t>
            </a:r>
            <a:r>
              <a:rPr sz="1200" b="1" spc="-7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Tableau</a:t>
            </a:r>
            <a:r>
              <a:rPr sz="1200" b="1" spc="-5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Vecteur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Caractéristiques</a:t>
            </a:r>
            <a:endParaRPr sz="1200">
              <a:latin typeface="Calibri"/>
              <a:cs typeface="Calibri"/>
            </a:endParaRPr>
          </a:p>
          <a:p>
            <a:pPr marL="870585" marR="5080" lvl="1" indent="-172720">
              <a:lnSpc>
                <a:spcPts val="1300"/>
              </a:lnSpc>
              <a:spcBef>
                <a:spcPts val="52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tableau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vecteur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possède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maximal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d’éléments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défini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l’écriture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l’algorithme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(les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bornes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constantes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explicites,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exemple </a:t>
            </a:r>
            <a:r>
              <a:rPr sz="1200" dirty="0">
                <a:latin typeface="Calibri"/>
                <a:cs typeface="Calibri"/>
              </a:rPr>
              <a:t>MAX,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implicites,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exemple</a:t>
            </a:r>
            <a:r>
              <a:rPr sz="1200" spc="-25" dirty="0">
                <a:latin typeface="Calibri"/>
                <a:cs typeface="Calibri"/>
              </a:rPr>
              <a:t> 10)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25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d’éléments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maximal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tableau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</a:t>
            </a:r>
            <a:r>
              <a:rPr sz="1200" spc="-10" dirty="0">
                <a:latin typeface="Calibri"/>
                <a:cs typeface="Calibri"/>
              </a:rPr>
              <a:t>différent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d’éléments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significatifs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tableau</a:t>
            </a:r>
            <a:endParaRPr sz="12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330"/>
              </a:spcBef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algorithme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permettant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tableau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vecteur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12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entiers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82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01695" y="3467100"/>
            <a:ext cx="2216150" cy="175450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0"/>
              </a:spcBef>
            </a:pPr>
            <a:r>
              <a:rPr sz="1200" b="1" spc="-10" dirty="0">
                <a:latin typeface="Calibri"/>
                <a:cs typeface="Calibri"/>
              </a:rPr>
              <a:t>LectutreTabVecteur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1440"/>
              </a:spcBef>
            </a:pPr>
            <a:r>
              <a:rPr sz="1200" b="1" dirty="0">
                <a:latin typeface="Calibri"/>
                <a:cs typeface="Calibri"/>
              </a:rPr>
              <a:t>Var</a:t>
            </a:r>
            <a:r>
              <a:rPr sz="1200" b="1" spc="114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10" dirty="0">
                <a:latin typeface="Calibri"/>
                <a:cs typeface="Calibri"/>
              </a:rPr>
              <a:t> entier</a:t>
            </a:r>
            <a:endParaRPr sz="1200">
              <a:latin typeface="Calibri"/>
              <a:cs typeface="Calibri"/>
            </a:endParaRPr>
          </a:p>
          <a:p>
            <a:pPr marL="29972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T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tableau[1..12]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Réel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Debut</a:t>
            </a:r>
            <a:endParaRPr sz="1200">
              <a:latin typeface="Calibri"/>
              <a:cs typeface="Calibri"/>
            </a:endParaRPr>
          </a:p>
          <a:p>
            <a:pPr marL="23114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Pour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2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2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2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12</a:t>
            </a:r>
            <a:r>
              <a:rPr sz="1200" spc="27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faire</a:t>
            </a:r>
            <a:endParaRPr sz="1200">
              <a:latin typeface="Calibri"/>
              <a:cs typeface="Calibri"/>
            </a:endParaRPr>
          </a:p>
          <a:p>
            <a:pPr marL="44005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Lire(T[i])</a:t>
            </a:r>
            <a:endParaRPr sz="1200">
              <a:latin typeface="Calibri"/>
              <a:cs typeface="Calibri"/>
            </a:endParaRPr>
          </a:p>
          <a:p>
            <a:pPr marL="91440" marR="1485265" indent="139700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Finpour </a:t>
            </a:r>
            <a:r>
              <a:rPr sz="1200" b="1" spc="-25" dirty="0">
                <a:latin typeface="Calibri"/>
                <a:cs typeface="Calibri"/>
              </a:rPr>
              <a:t>Fin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7655" rIns="0" bIns="0" rtlCol="0">
            <a:spAutoFit/>
          </a:bodyPr>
          <a:lstStyle/>
          <a:p>
            <a:pPr marL="8445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04-</a:t>
            </a:r>
            <a:r>
              <a:rPr sz="2000" spc="-75" dirty="0"/>
              <a:t> </a:t>
            </a:r>
            <a:r>
              <a:rPr sz="2000" dirty="0"/>
              <a:t>STRUCTURER</a:t>
            </a:r>
            <a:r>
              <a:rPr sz="2000" spc="-50" dirty="0"/>
              <a:t> </a:t>
            </a:r>
            <a:r>
              <a:rPr sz="2000" dirty="0"/>
              <a:t>LES</a:t>
            </a:r>
            <a:r>
              <a:rPr sz="2000" spc="-50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123825">
              <a:lnSpc>
                <a:spcPts val="1664"/>
              </a:lnSpc>
            </a:pPr>
            <a:r>
              <a:rPr sz="1400" spc="-10" dirty="0">
                <a:latin typeface="Calibri"/>
                <a:cs typeface="Calibri"/>
              </a:rPr>
              <a:t>Différents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types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tableaux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4419600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Structure</a:t>
            </a:r>
            <a:r>
              <a:rPr sz="1200" b="1" spc="-6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tableau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multi-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dimensions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Par</a:t>
            </a:r>
            <a:r>
              <a:rPr sz="1200" spc="-10" dirty="0">
                <a:latin typeface="Calibri"/>
                <a:cs typeface="Calibri"/>
              </a:rPr>
              <a:t> extension,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définir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utiliser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tableaux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dimensions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20" dirty="0">
                <a:latin typeface="Calibri"/>
                <a:cs typeface="Calibri"/>
              </a:rPr>
              <a:t>Syntaxe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déclaration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tableau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 n</a:t>
            </a:r>
            <a:r>
              <a:rPr sz="1200" spc="-10" dirty="0">
                <a:latin typeface="Calibri"/>
                <a:cs typeface="Calibri"/>
              </a:rPr>
              <a:t> dimensions: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159633"/>
            <a:ext cx="4608830" cy="519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tableaux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10" dirty="0">
                <a:latin typeface="Calibri"/>
                <a:cs typeface="Calibri"/>
              </a:rPr>
              <a:t> dimensions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permettent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représenter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matrices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05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20" dirty="0">
                <a:latin typeface="Calibri"/>
                <a:cs typeface="Calibri"/>
              </a:rPr>
              <a:t>Syntaxe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déclaration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matrice: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4356353"/>
            <a:ext cx="5389245" cy="132905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445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Chaque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élément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matrice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repéré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indices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premier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indique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numéro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ligne</a:t>
            </a:r>
            <a:endParaRPr sz="1200">
              <a:latin typeface="Calibri"/>
              <a:cs typeface="Calibri"/>
            </a:endParaRPr>
          </a:p>
          <a:p>
            <a:pPr marL="905510" lvl="1" indent="-207010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05510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second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indique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numéro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colonne.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déclaration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tableau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dimensions: </a:t>
            </a:r>
            <a:r>
              <a:rPr sz="1200" b="1" dirty="0">
                <a:latin typeface="Calibri"/>
                <a:cs typeface="Calibri"/>
              </a:rPr>
              <a:t>T 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tableau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[1..2,1..M]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d’entier</a:t>
            </a:r>
            <a:endParaRPr sz="1200">
              <a:latin typeface="Calibri"/>
              <a:cs typeface="Calibri"/>
            </a:endParaRPr>
          </a:p>
          <a:p>
            <a:pPr marL="291465">
              <a:lnSpc>
                <a:spcPct val="100000"/>
              </a:lnSpc>
              <a:spcBef>
                <a:spcPts val="1010"/>
              </a:spcBef>
            </a:pPr>
            <a:r>
              <a:rPr sz="1200" b="1" dirty="0">
                <a:latin typeface="Calibri"/>
                <a:cs typeface="Calibri"/>
              </a:rPr>
              <a:t>T[2,i]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correspond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à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signe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l’élément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situé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à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la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2ème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ligne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et la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ième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colonne.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8222" y="2615945"/>
            <a:ext cx="5564505" cy="307975"/>
          </a:xfrm>
          <a:prstGeom prst="rect">
            <a:avLst/>
          </a:prstGeom>
          <a:ln w="19811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302895">
              <a:lnSpc>
                <a:spcPct val="100000"/>
              </a:lnSpc>
              <a:spcBef>
                <a:spcPts val="260"/>
              </a:spcBef>
            </a:pPr>
            <a:r>
              <a:rPr sz="1400" b="1" spc="-10" dirty="0">
                <a:latin typeface="Calibri"/>
                <a:cs typeface="Calibri"/>
              </a:rPr>
              <a:t>tableau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[intervalle1,intervalle2,…,intervallen]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type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des </a:t>
            </a:r>
            <a:r>
              <a:rPr sz="1400" b="1" spc="-10" dirty="0">
                <a:latin typeface="Calibri"/>
                <a:cs typeface="Calibri"/>
              </a:rPr>
              <a:t>éléments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38222" y="3896105"/>
            <a:ext cx="5564505" cy="307975"/>
          </a:xfrm>
          <a:prstGeom prst="rect">
            <a:avLst/>
          </a:prstGeom>
          <a:ln w="19811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tableau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[intervalle1,intervalle2]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type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des</a:t>
            </a:r>
            <a:r>
              <a:rPr sz="1400" b="1" spc="-10" dirty="0">
                <a:latin typeface="Calibri"/>
                <a:cs typeface="Calibri"/>
              </a:rPr>
              <a:t> éléments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29755" y="5387340"/>
            <a:ext cx="4012692" cy="816863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7655" rIns="0" bIns="0" rtlCol="0">
            <a:spAutoFit/>
          </a:bodyPr>
          <a:lstStyle/>
          <a:p>
            <a:pPr marL="8445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04-</a:t>
            </a:r>
            <a:r>
              <a:rPr sz="2000" spc="-75" dirty="0"/>
              <a:t> </a:t>
            </a:r>
            <a:r>
              <a:rPr sz="2000" dirty="0"/>
              <a:t>STRUCTURER</a:t>
            </a:r>
            <a:r>
              <a:rPr sz="2000" spc="-50" dirty="0"/>
              <a:t> </a:t>
            </a:r>
            <a:r>
              <a:rPr sz="2000" dirty="0"/>
              <a:t>LES</a:t>
            </a:r>
            <a:r>
              <a:rPr sz="2000" spc="-50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123825">
              <a:lnSpc>
                <a:spcPts val="1664"/>
              </a:lnSpc>
            </a:pPr>
            <a:r>
              <a:rPr sz="1400" spc="-10" dirty="0">
                <a:latin typeface="Calibri"/>
                <a:cs typeface="Calibri"/>
              </a:rPr>
              <a:t>Différents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types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tableaux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83</a:t>
            </a:fld>
            <a:endParaRPr spc="-25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6142355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Structure</a:t>
            </a:r>
            <a:r>
              <a:rPr sz="1200" b="1" spc="-6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tableau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multi-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dimensions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</a:t>
            </a:r>
            <a:r>
              <a:rPr sz="1200" b="1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algorithme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permettant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tableau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matrice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d’entiers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12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8</a:t>
            </a:r>
            <a:r>
              <a:rPr sz="1200" spc="-10" dirty="0">
                <a:latin typeface="Calibri"/>
                <a:cs typeface="Calibri"/>
              </a:rPr>
              <a:t> colonnes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549897" y="3425063"/>
          <a:ext cx="4427855" cy="22180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2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60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16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16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16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16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5055108" y="2855976"/>
            <a:ext cx="6035675" cy="3472179"/>
            <a:chOff x="5055108" y="2855976"/>
            <a:chExt cx="6035675" cy="3472179"/>
          </a:xfrm>
        </p:grpSpPr>
        <p:sp>
          <p:nvSpPr>
            <p:cNvPr id="5" name="object 5"/>
            <p:cNvSpPr/>
            <p:nvPr/>
          </p:nvSpPr>
          <p:spPr>
            <a:xfrm>
              <a:off x="6124956" y="3445764"/>
              <a:ext cx="265430" cy="2879090"/>
            </a:xfrm>
            <a:custGeom>
              <a:avLst/>
              <a:gdLst/>
              <a:ahLst/>
              <a:cxnLst/>
              <a:rect l="l" t="t" r="r" b="b"/>
              <a:pathLst>
                <a:path w="265429" h="2879090">
                  <a:moveTo>
                    <a:pt x="265176" y="2878836"/>
                  </a:moveTo>
                  <a:lnTo>
                    <a:pt x="181368" y="2877709"/>
                  </a:lnTo>
                  <a:lnTo>
                    <a:pt x="108575" y="2874572"/>
                  </a:lnTo>
                  <a:lnTo>
                    <a:pt x="51169" y="2869788"/>
                  </a:lnTo>
                  <a:lnTo>
                    <a:pt x="13520" y="2863722"/>
                  </a:lnTo>
                  <a:lnTo>
                    <a:pt x="0" y="2856738"/>
                  </a:lnTo>
                  <a:lnTo>
                    <a:pt x="0" y="22098"/>
                  </a:lnTo>
                  <a:lnTo>
                    <a:pt x="13520" y="15118"/>
                  </a:lnTo>
                  <a:lnTo>
                    <a:pt x="51169" y="9052"/>
                  </a:lnTo>
                  <a:lnTo>
                    <a:pt x="108575" y="4267"/>
                  </a:lnTo>
                  <a:lnTo>
                    <a:pt x="181368" y="1127"/>
                  </a:lnTo>
                  <a:lnTo>
                    <a:pt x="265176" y="0"/>
                  </a:lnTo>
                </a:path>
              </a:pathLst>
            </a:custGeom>
            <a:ln w="6096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390132" y="3121152"/>
              <a:ext cx="4697095" cy="158750"/>
            </a:xfrm>
            <a:custGeom>
              <a:avLst/>
              <a:gdLst/>
              <a:ahLst/>
              <a:cxnLst/>
              <a:rect l="l" t="t" r="r" b="b"/>
              <a:pathLst>
                <a:path w="4697095" h="158750">
                  <a:moveTo>
                    <a:pt x="0" y="158496"/>
                  </a:moveTo>
                  <a:lnTo>
                    <a:pt x="1045" y="96815"/>
                  </a:lnTo>
                  <a:lnTo>
                    <a:pt x="3889" y="46434"/>
                  </a:lnTo>
                  <a:lnTo>
                    <a:pt x="8090" y="12459"/>
                  </a:lnTo>
                  <a:lnTo>
                    <a:pt x="13207" y="0"/>
                  </a:lnTo>
                  <a:lnTo>
                    <a:pt x="4683760" y="0"/>
                  </a:lnTo>
                  <a:lnTo>
                    <a:pt x="4688877" y="12459"/>
                  </a:lnTo>
                  <a:lnTo>
                    <a:pt x="4693078" y="46434"/>
                  </a:lnTo>
                  <a:lnTo>
                    <a:pt x="4695922" y="96815"/>
                  </a:lnTo>
                  <a:lnTo>
                    <a:pt x="4696968" y="158496"/>
                  </a:lnTo>
                </a:path>
              </a:pathLst>
            </a:custGeom>
            <a:ln w="6096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55108" y="2855976"/>
              <a:ext cx="857250" cy="45491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171059" y="2898393"/>
            <a:ext cx="6108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C55A11"/>
                </a:solidFill>
                <a:latin typeface="Calibri"/>
                <a:cs typeface="Calibri"/>
              </a:rPr>
              <a:t>indices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42204" y="3023615"/>
            <a:ext cx="887094" cy="572770"/>
          </a:xfrm>
          <a:custGeom>
            <a:avLst/>
            <a:gdLst/>
            <a:ahLst/>
            <a:cxnLst/>
            <a:rect l="l" t="t" r="r" b="b"/>
            <a:pathLst>
              <a:path w="887095" h="572770">
                <a:moveTo>
                  <a:pt x="76200" y="496570"/>
                </a:moveTo>
                <a:lnTo>
                  <a:pt x="44450" y="496570"/>
                </a:lnTo>
                <a:lnTo>
                  <a:pt x="44450" y="192024"/>
                </a:lnTo>
                <a:lnTo>
                  <a:pt x="31750" y="192024"/>
                </a:lnTo>
                <a:lnTo>
                  <a:pt x="31750" y="496570"/>
                </a:lnTo>
                <a:lnTo>
                  <a:pt x="0" y="496570"/>
                </a:lnTo>
                <a:lnTo>
                  <a:pt x="38100" y="572770"/>
                </a:lnTo>
                <a:lnTo>
                  <a:pt x="69850" y="509270"/>
                </a:lnTo>
                <a:lnTo>
                  <a:pt x="76200" y="496570"/>
                </a:lnTo>
                <a:close/>
              </a:path>
              <a:path w="887095" h="572770">
                <a:moveTo>
                  <a:pt x="886714" y="38100"/>
                </a:moveTo>
                <a:lnTo>
                  <a:pt x="874014" y="31750"/>
                </a:lnTo>
                <a:lnTo>
                  <a:pt x="810514" y="0"/>
                </a:lnTo>
                <a:lnTo>
                  <a:pt x="810514" y="31750"/>
                </a:lnTo>
                <a:lnTo>
                  <a:pt x="528828" y="31750"/>
                </a:lnTo>
                <a:lnTo>
                  <a:pt x="528828" y="44450"/>
                </a:lnTo>
                <a:lnTo>
                  <a:pt x="810514" y="44450"/>
                </a:lnTo>
                <a:lnTo>
                  <a:pt x="810514" y="76200"/>
                </a:lnTo>
                <a:lnTo>
                  <a:pt x="874014" y="44450"/>
                </a:lnTo>
                <a:lnTo>
                  <a:pt x="886714" y="381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958073" y="2713736"/>
            <a:ext cx="8242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libri"/>
                <a:cs typeface="Calibri"/>
              </a:rPr>
              <a:t>j</a:t>
            </a:r>
            <a:r>
              <a:rPr sz="1600" b="1" spc="35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de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1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à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50" dirty="0">
                <a:latin typeface="Calibri"/>
                <a:cs typeface="Calibri"/>
              </a:rPr>
              <a:t>8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84</a:t>
            </a:fld>
            <a:endParaRPr spc="-25" dirty="0"/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367909" y="4331589"/>
            <a:ext cx="755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0" dirty="0">
                <a:latin typeface="Calibri"/>
                <a:cs typeface="Calibri"/>
              </a:rPr>
              <a:t>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94223" y="4726685"/>
            <a:ext cx="7816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libri"/>
                <a:cs typeface="Calibri"/>
              </a:rPr>
              <a:t>de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1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à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12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6549897" y="5947816"/>
          <a:ext cx="4380865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3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77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29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6970268" y="5554776"/>
            <a:ext cx="768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70268" y="5681268"/>
            <a:ext cx="768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03553" y="2681477"/>
            <a:ext cx="3420110" cy="215646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89535" marR="2086610">
              <a:lnSpc>
                <a:spcPct val="100000"/>
              </a:lnSpc>
              <a:spcBef>
                <a:spcPts val="275"/>
              </a:spcBef>
            </a:pPr>
            <a:r>
              <a:rPr sz="1200" b="1" spc="-10" dirty="0">
                <a:latin typeface="Calibri"/>
                <a:cs typeface="Calibri"/>
              </a:rPr>
              <a:t>LectutreTabMatrice </a:t>
            </a:r>
            <a:r>
              <a:rPr sz="1200" b="1" dirty="0">
                <a:latin typeface="Calibri"/>
                <a:cs typeface="Calibri"/>
              </a:rPr>
              <a:t>Var</a:t>
            </a:r>
            <a:r>
              <a:rPr sz="1200" b="1" spc="12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entier</a:t>
            </a:r>
            <a:endParaRPr sz="1200">
              <a:latin typeface="Calibri"/>
              <a:cs typeface="Calibri"/>
            </a:endParaRPr>
          </a:p>
          <a:p>
            <a:pPr marL="298450">
              <a:lnSpc>
                <a:spcPct val="100000"/>
              </a:lnSpc>
            </a:pPr>
            <a:r>
              <a:rPr sz="1200" spc="-20" dirty="0">
                <a:latin typeface="Calibri"/>
                <a:cs typeface="Calibri"/>
              </a:rPr>
              <a:t>T: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tableau[1..12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, 1..8]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6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Réel</a:t>
            </a:r>
            <a:endParaRPr sz="1200">
              <a:latin typeface="Calibri"/>
              <a:cs typeface="Calibri"/>
            </a:endParaRPr>
          </a:p>
          <a:p>
            <a:pPr marL="89535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latin typeface="Calibri"/>
                <a:cs typeface="Calibri"/>
              </a:rPr>
              <a:t>Debut</a:t>
            </a:r>
            <a:endParaRPr sz="1200">
              <a:latin typeface="Calibri"/>
              <a:cs typeface="Calibri"/>
            </a:endParaRPr>
          </a:p>
          <a:p>
            <a:pPr marL="22987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Pour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2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12</a:t>
            </a:r>
            <a:r>
              <a:rPr sz="1200" spc="27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faire</a:t>
            </a:r>
            <a:endParaRPr sz="1200">
              <a:latin typeface="Calibri"/>
              <a:cs typeface="Calibri"/>
            </a:endParaRPr>
          </a:p>
          <a:p>
            <a:pPr marL="438784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Pour</a:t>
            </a:r>
            <a:r>
              <a:rPr sz="1200" b="1" spc="27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j</a:t>
            </a:r>
            <a:r>
              <a:rPr sz="1200" b="1" spc="27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26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</a:t>
            </a:r>
            <a:r>
              <a:rPr sz="1200" b="1" spc="27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à</a:t>
            </a:r>
            <a:r>
              <a:rPr sz="1200" b="1" spc="26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8</a:t>
            </a:r>
            <a:r>
              <a:rPr sz="1200" b="1" spc="27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faire</a:t>
            </a:r>
            <a:endParaRPr sz="1200">
              <a:latin typeface="Calibri"/>
              <a:cs typeface="Calibri"/>
            </a:endParaRPr>
          </a:p>
          <a:p>
            <a:pPr marL="61404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Lire(T[i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j])</a:t>
            </a:r>
            <a:endParaRPr sz="1200">
              <a:latin typeface="Calibri"/>
              <a:cs typeface="Calibri"/>
            </a:endParaRPr>
          </a:p>
          <a:p>
            <a:pPr marL="229870" marR="2482215" indent="208279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Finpour Finpour</a:t>
            </a:r>
            <a:endParaRPr sz="1200">
              <a:latin typeface="Calibri"/>
              <a:cs typeface="Calibri"/>
            </a:endParaRPr>
          </a:p>
          <a:p>
            <a:pPr marL="89535">
              <a:lnSpc>
                <a:spcPct val="100000"/>
              </a:lnSpc>
            </a:pPr>
            <a:r>
              <a:rPr sz="1200" b="1" spc="-25" dirty="0">
                <a:latin typeface="Calibri"/>
                <a:cs typeface="Calibri"/>
              </a:rPr>
              <a:t>Fin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7655" rIns="0" bIns="0" rtlCol="0">
            <a:spAutoFit/>
          </a:bodyPr>
          <a:lstStyle/>
          <a:p>
            <a:pPr marL="8445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04-</a:t>
            </a:r>
            <a:r>
              <a:rPr sz="2000" spc="-75" dirty="0"/>
              <a:t> </a:t>
            </a:r>
            <a:r>
              <a:rPr sz="2000" dirty="0"/>
              <a:t>STRUCTURER</a:t>
            </a:r>
            <a:r>
              <a:rPr sz="2000" spc="-50" dirty="0"/>
              <a:t> </a:t>
            </a:r>
            <a:r>
              <a:rPr sz="2000" dirty="0"/>
              <a:t>LES</a:t>
            </a:r>
            <a:r>
              <a:rPr sz="2000" spc="-50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123825">
              <a:lnSpc>
                <a:spcPts val="1664"/>
              </a:lnSpc>
            </a:pPr>
            <a:r>
              <a:rPr sz="1400" spc="-10" dirty="0">
                <a:latin typeface="Calibri"/>
                <a:cs typeface="Calibri"/>
              </a:rPr>
              <a:t>Différents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types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tableaux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9218295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Tri</a:t>
            </a:r>
            <a:r>
              <a:rPr sz="1200" b="1" spc="-5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d’un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tableau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existe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plusieurs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méthodes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 </a:t>
            </a:r>
            <a:r>
              <a:rPr sz="1200" spc="-10" dirty="0">
                <a:latin typeface="Calibri"/>
                <a:cs typeface="Calibri"/>
              </a:rPr>
              <a:t>différencient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complexité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d’exécution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leur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complexité</a:t>
            </a:r>
            <a:r>
              <a:rPr sz="1200" dirty="0">
                <a:latin typeface="Calibri"/>
                <a:cs typeface="Calibri"/>
              </a:rPr>
              <a:t> 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compréhension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programmeur.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Parmi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méthodes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tableau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cite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73225" y="2814573"/>
            <a:ext cx="2373630" cy="805180"/>
            <a:chOff x="1173225" y="2814573"/>
            <a:chExt cx="2373630" cy="805180"/>
          </a:xfrm>
        </p:grpSpPr>
        <p:sp>
          <p:nvSpPr>
            <p:cNvPr id="4" name="object 4"/>
            <p:cNvSpPr/>
            <p:nvPr/>
          </p:nvSpPr>
          <p:spPr>
            <a:xfrm>
              <a:off x="1179575" y="2820923"/>
              <a:ext cx="2360930" cy="792480"/>
            </a:xfrm>
            <a:custGeom>
              <a:avLst/>
              <a:gdLst/>
              <a:ahLst/>
              <a:cxnLst/>
              <a:rect l="l" t="t" r="r" b="b"/>
              <a:pathLst>
                <a:path w="2360929" h="792479">
                  <a:moveTo>
                    <a:pt x="2228596" y="0"/>
                  </a:moveTo>
                  <a:lnTo>
                    <a:pt x="132080" y="0"/>
                  </a:lnTo>
                  <a:lnTo>
                    <a:pt x="90331" y="6738"/>
                  </a:lnTo>
                  <a:lnTo>
                    <a:pt x="54073" y="25497"/>
                  </a:lnTo>
                  <a:lnTo>
                    <a:pt x="25482" y="54095"/>
                  </a:lnTo>
                  <a:lnTo>
                    <a:pt x="6733" y="90350"/>
                  </a:lnTo>
                  <a:lnTo>
                    <a:pt x="0" y="132079"/>
                  </a:lnTo>
                  <a:lnTo>
                    <a:pt x="0" y="660400"/>
                  </a:lnTo>
                  <a:lnTo>
                    <a:pt x="6733" y="702129"/>
                  </a:lnTo>
                  <a:lnTo>
                    <a:pt x="25482" y="738384"/>
                  </a:lnTo>
                  <a:lnTo>
                    <a:pt x="54073" y="766982"/>
                  </a:lnTo>
                  <a:lnTo>
                    <a:pt x="90331" y="785741"/>
                  </a:lnTo>
                  <a:lnTo>
                    <a:pt x="132080" y="792480"/>
                  </a:lnTo>
                  <a:lnTo>
                    <a:pt x="2228596" y="792480"/>
                  </a:lnTo>
                  <a:lnTo>
                    <a:pt x="2270325" y="785741"/>
                  </a:lnTo>
                  <a:lnTo>
                    <a:pt x="2306580" y="766982"/>
                  </a:lnTo>
                  <a:lnTo>
                    <a:pt x="2335178" y="738384"/>
                  </a:lnTo>
                  <a:lnTo>
                    <a:pt x="2353937" y="702129"/>
                  </a:lnTo>
                  <a:lnTo>
                    <a:pt x="2360676" y="660400"/>
                  </a:lnTo>
                  <a:lnTo>
                    <a:pt x="2360676" y="132079"/>
                  </a:lnTo>
                  <a:lnTo>
                    <a:pt x="2353937" y="90350"/>
                  </a:lnTo>
                  <a:lnTo>
                    <a:pt x="2335178" y="54095"/>
                  </a:lnTo>
                  <a:lnTo>
                    <a:pt x="2306580" y="25497"/>
                  </a:lnTo>
                  <a:lnTo>
                    <a:pt x="2270325" y="6738"/>
                  </a:lnTo>
                  <a:lnTo>
                    <a:pt x="22285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79575" y="2820923"/>
              <a:ext cx="2360930" cy="792480"/>
            </a:xfrm>
            <a:custGeom>
              <a:avLst/>
              <a:gdLst/>
              <a:ahLst/>
              <a:cxnLst/>
              <a:rect l="l" t="t" r="r" b="b"/>
              <a:pathLst>
                <a:path w="2360929" h="792479">
                  <a:moveTo>
                    <a:pt x="0" y="132079"/>
                  </a:moveTo>
                  <a:lnTo>
                    <a:pt x="6733" y="90350"/>
                  </a:lnTo>
                  <a:lnTo>
                    <a:pt x="25482" y="54095"/>
                  </a:lnTo>
                  <a:lnTo>
                    <a:pt x="54073" y="25497"/>
                  </a:lnTo>
                  <a:lnTo>
                    <a:pt x="90331" y="6738"/>
                  </a:lnTo>
                  <a:lnTo>
                    <a:pt x="132080" y="0"/>
                  </a:lnTo>
                  <a:lnTo>
                    <a:pt x="2228596" y="0"/>
                  </a:lnTo>
                  <a:lnTo>
                    <a:pt x="2270325" y="6738"/>
                  </a:lnTo>
                  <a:lnTo>
                    <a:pt x="2306580" y="25497"/>
                  </a:lnTo>
                  <a:lnTo>
                    <a:pt x="2335178" y="54095"/>
                  </a:lnTo>
                  <a:lnTo>
                    <a:pt x="2353937" y="90350"/>
                  </a:lnTo>
                  <a:lnTo>
                    <a:pt x="2360676" y="132079"/>
                  </a:lnTo>
                  <a:lnTo>
                    <a:pt x="2360676" y="660400"/>
                  </a:lnTo>
                  <a:lnTo>
                    <a:pt x="2353937" y="702129"/>
                  </a:lnTo>
                  <a:lnTo>
                    <a:pt x="2335178" y="738384"/>
                  </a:lnTo>
                  <a:lnTo>
                    <a:pt x="2306580" y="766982"/>
                  </a:lnTo>
                  <a:lnTo>
                    <a:pt x="2270325" y="785741"/>
                  </a:lnTo>
                  <a:lnTo>
                    <a:pt x="2228596" y="792480"/>
                  </a:lnTo>
                  <a:lnTo>
                    <a:pt x="132080" y="792480"/>
                  </a:lnTo>
                  <a:lnTo>
                    <a:pt x="90331" y="785741"/>
                  </a:lnTo>
                  <a:lnTo>
                    <a:pt x="54073" y="766982"/>
                  </a:lnTo>
                  <a:lnTo>
                    <a:pt x="25482" y="738384"/>
                  </a:lnTo>
                  <a:lnTo>
                    <a:pt x="6733" y="702129"/>
                  </a:lnTo>
                  <a:lnTo>
                    <a:pt x="0" y="660400"/>
                  </a:lnTo>
                  <a:lnTo>
                    <a:pt x="0" y="132079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613408" y="3052698"/>
            <a:ext cx="1492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Tri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insertion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73225" y="3680205"/>
            <a:ext cx="2373630" cy="805180"/>
            <a:chOff x="1173225" y="3680205"/>
            <a:chExt cx="2373630" cy="805180"/>
          </a:xfrm>
        </p:grpSpPr>
        <p:sp>
          <p:nvSpPr>
            <p:cNvPr id="8" name="object 8"/>
            <p:cNvSpPr/>
            <p:nvPr/>
          </p:nvSpPr>
          <p:spPr>
            <a:xfrm>
              <a:off x="1179575" y="3686555"/>
              <a:ext cx="2360930" cy="792480"/>
            </a:xfrm>
            <a:custGeom>
              <a:avLst/>
              <a:gdLst/>
              <a:ahLst/>
              <a:cxnLst/>
              <a:rect l="l" t="t" r="r" b="b"/>
              <a:pathLst>
                <a:path w="2360929" h="792479">
                  <a:moveTo>
                    <a:pt x="2228596" y="0"/>
                  </a:moveTo>
                  <a:lnTo>
                    <a:pt x="132080" y="0"/>
                  </a:lnTo>
                  <a:lnTo>
                    <a:pt x="90331" y="6738"/>
                  </a:lnTo>
                  <a:lnTo>
                    <a:pt x="54073" y="25497"/>
                  </a:lnTo>
                  <a:lnTo>
                    <a:pt x="25482" y="54095"/>
                  </a:lnTo>
                  <a:lnTo>
                    <a:pt x="6733" y="90350"/>
                  </a:lnTo>
                  <a:lnTo>
                    <a:pt x="0" y="132080"/>
                  </a:lnTo>
                  <a:lnTo>
                    <a:pt x="0" y="660400"/>
                  </a:lnTo>
                  <a:lnTo>
                    <a:pt x="6733" y="702129"/>
                  </a:lnTo>
                  <a:lnTo>
                    <a:pt x="25482" y="738384"/>
                  </a:lnTo>
                  <a:lnTo>
                    <a:pt x="54073" y="766982"/>
                  </a:lnTo>
                  <a:lnTo>
                    <a:pt x="90331" y="785741"/>
                  </a:lnTo>
                  <a:lnTo>
                    <a:pt x="132080" y="792480"/>
                  </a:lnTo>
                  <a:lnTo>
                    <a:pt x="2228596" y="792480"/>
                  </a:lnTo>
                  <a:lnTo>
                    <a:pt x="2270325" y="785741"/>
                  </a:lnTo>
                  <a:lnTo>
                    <a:pt x="2306580" y="766982"/>
                  </a:lnTo>
                  <a:lnTo>
                    <a:pt x="2335178" y="738384"/>
                  </a:lnTo>
                  <a:lnTo>
                    <a:pt x="2353937" y="702129"/>
                  </a:lnTo>
                  <a:lnTo>
                    <a:pt x="2360676" y="660400"/>
                  </a:lnTo>
                  <a:lnTo>
                    <a:pt x="2360676" y="132080"/>
                  </a:lnTo>
                  <a:lnTo>
                    <a:pt x="2353937" y="90350"/>
                  </a:lnTo>
                  <a:lnTo>
                    <a:pt x="2335178" y="54095"/>
                  </a:lnTo>
                  <a:lnTo>
                    <a:pt x="2306580" y="25497"/>
                  </a:lnTo>
                  <a:lnTo>
                    <a:pt x="2270325" y="6738"/>
                  </a:lnTo>
                  <a:lnTo>
                    <a:pt x="22285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9575" y="3686555"/>
              <a:ext cx="2360930" cy="792480"/>
            </a:xfrm>
            <a:custGeom>
              <a:avLst/>
              <a:gdLst/>
              <a:ahLst/>
              <a:cxnLst/>
              <a:rect l="l" t="t" r="r" b="b"/>
              <a:pathLst>
                <a:path w="2360929" h="792479">
                  <a:moveTo>
                    <a:pt x="0" y="132080"/>
                  </a:moveTo>
                  <a:lnTo>
                    <a:pt x="6733" y="90350"/>
                  </a:lnTo>
                  <a:lnTo>
                    <a:pt x="25482" y="54095"/>
                  </a:lnTo>
                  <a:lnTo>
                    <a:pt x="54073" y="25497"/>
                  </a:lnTo>
                  <a:lnTo>
                    <a:pt x="90331" y="6738"/>
                  </a:lnTo>
                  <a:lnTo>
                    <a:pt x="132080" y="0"/>
                  </a:lnTo>
                  <a:lnTo>
                    <a:pt x="2228596" y="0"/>
                  </a:lnTo>
                  <a:lnTo>
                    <a:pt x="2270325" y="6738"/>
                  </a:lnTo>
                  <a:lnTo>
                    <a:pt x="2306580" y="25497"/>
                  </a:lnTo>
                  <a:lnTo>
                    <a:pt x="2335178" y="54095"/>
                  </a:lnTo>
                  <a:lnTo>
                    <a:pt x="2353937" y="90350"/>
                  </a:lnTo>
                  <a:lnTo>
                    <a:pt x="2360676" y="132080"/>
                  </a:lnTo>
                  <a:lnTo>
                    <a:pt x="2360676" y="660400"/>
                  </a:lnTo>
                  <a:lnTo>
                    <a:pt x="2353937" y="702129"/>
                  </a:lnTo>
                  <a:lnTo>
                    <a:pt x="2335178" y="738384"/>
                  </a:lnTo>
                  <a:lnTo>
                    <a:pt x="2306580" y="766982"/>
                  </a:lnTo>
                  <a:lnTo>
                    <a:pt x="2270325" y="785741"/>
                  </a:lnTo>
                  <a:lnTo>
                    <a:pt x="2228596" y="792480"/>
                  </a:lnTo>
                  <a:lnTo>
                    <a:pt x="132080" y="792480"/>
                  </a:lnTo>
                  <a:lnTo>
                    <a:pt x="90331" y="785741"/>
                  </a:lnTo>
                  <a:lnTo>
                    <a:pt x="54073" y="766982"/>
                  </a:lnTo>
                  <a:lnTo>
                    <a:pt x="25482" y="738384"/>
                  </a:lnTo>
                  <a:lnTo>
                    <a:pt x="6733" y="702129"/>
                  </a:lnTo>
                  <a:lnTo>
                    <a:pt x="0" y="660400"/>
                  </a:lnTo>
                  <a:lnTo>
                    <a:pt x="0" y="132080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637538" y="3918584"/>
            <a:ext cx="1016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Tri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à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bulles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73225" y="4545838"/>
            <a:ext cx="2373630" cy="805180"/>
            <a:chOff x="1173225" y="4545838"/>
            <a:chExt cx="2373630" cy="805180"/>
          </a:xfrm>
        </p:grpSpPr>
        <p:sp>
          <p:nvSpPr>
            <p:cNvPr id="12" name="object 12"/>
            <p:cNvSpPr/>
            <p:nvPr/>
          </p:nvSpPr>
          <p:spPr>
            <a:xfrm>
              <a:off x="1179575" y="4552188"/>
              <a:ext cx="2360930" cy="792480"/>
            </a:xfrm>
            <a:custGeom>
              <a:avLst/>
              <a:gdLst/>
              <a:ahLst/>
              <a:cxnLst/>
              <a:rect l="l" t="t" r="r" b="b"/>
              <a:pathLst>
                <a:path w="2360929" h="792479">
                  <a:moveTo>
                    <a:pt x="2228596" y="0"/>
                  </a:moveTo>
                  <a:lnTo>
                    <a:pt x="132080" y="0"/>
                  </a:lnTo>
                  <a:lnTo>
                    <a:pt x="90331" y="6738"/>
                  </a:lnTo>
                  <a:lnTo>
                    <a:pt x="54073" y="25497"/>
                  </a:lnTo>
                  <a:lnTo>
                    <a:pt x="25482" y="54095"/>
                  </a:lnTo>
                  <a:lnTo>
                    <a:pt x="6733" y="90350"/>
                  </a:lnTo>
                  <a:lnTo>
                    <a:pt x="0" y="132080"/>
                  </a:lnTo>
                  <a:lnTo>
                    <a:pt x="0" y="660400"/>
                  </a:lnTo>
                  <a:lnTo>
                    <a:pt x="6733" y="702129"/>
                  </a:lnTo>
                  <a:lnTo>
                    <a:pt x="25482" y="738384"/>
                  </a:lnTo>
                  <a:lnTo>
                    <a:pt x="54073" y="766982"/>
                  </a:lnTo>
                  <a:lnTo>
                    <a:pt x="90331" y="785741"/>
                  </a:lnTo>
                  <a:lnTo>
                    <a:pt x="132080" y="792480"/>
                  </a:lnTo>
                  <a:lnTo>
                    <a:pt x="2228596" y="792480"/>
                  </a:lnTo>
                  <a:lnTo>
                    <a:pt x="2270325" y="785741"/>
                  </a:lnTo>
                  <a:lnTo>
                    <a:pt x="2306580" y="766982"/>
                  </a:lnTo>
                  <a:lnTo>
                    <a:pt x="2335178" y="738384"/>
                  </a:lnTo>
                  <a:lnTo>
                    <a:pt x="2353937" y="702129"/>
                  </a:lnTo>
                  <a:lnTo>
                    <a:pt x="2360676" y="660400"/>
                  </a:lnTo>
                  <a:lnTo>
                    <a:pt x="2360676" y="132080"/>
                  </a:lnTo>
                  <a:lnTo>
                    <a:pt x="2353937" y="90350"/>
                  </a:lnTo>
                  <a:lnTo>
                    <a:pt x="2335178" y="54095"/>
                  </a:lnTo>
                  <a:lnTo>
                    <a:pt x="2306580" y="25497"/>
                  </a:lnTo>
                  <a:lnTo>
                    <a:pt x="2270325" y="6738"/>
                  </a:lnTo>
                  <a:lnTo>
                    <a:pt x="22285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79575" y="4552188"/>
              <a:ext cx="2360930" cy="792480"/>
            </a:xfrm>
            <a:custGeom>
              <a:avLst/>
              <a:gdLst/>
              <a:ahLst/>
              <a:cxnLst/>
              <a:rect l="l" t="t" r="r" b="b"/>
              <a:pathLst>
                <a:path w="2360929" h="792479">
                  <a:moveTo>
                    <a:pt x="0" y="132080"/>
                  </a:moveTo>
                  <a:lnTo>
                    <a:pt x="6733" y="90350"/>
                  </a:lnTo>
                  <a:lnTo>
                    <a:pt x="25482" y="54095"/>
                  </a:lnTo>
                  <a:lnTo>
                    <a:pt x="54073" y="25497"/>
                  </a:lnTo>
                  <a:lnTo>
                    <a:pt x="90331" y="6738"/>
                  </a:lnTo>
                  <a:lnTo>
                    <a:pt x="132080" y="0"/>
                  </a:lnTo>
                  <a:lnTo>
                    <a:pt x="2228596" y="0"/>
                  </a:lnTo>
                  <a:lnTo>
                    <a:pt x="2270325" y="6738"/>
                  </a:lnTo>
                  <a:lnTo>
                    <a:pt x="2306580" y="25497"/>
                  </a:lnTo>
                  <a:lnTo>
                    <a:pt x="2335178" y="54095"/>
                  </a:lnTo>
                  <a:lnTo>
                    <a:pt x="2353937" y="90350"/>
                  </a:lnTo>
                  <a:lnTo>
                    <a:pt x="2360676" y="132080"/>
                  </a:lnTo>
                  <a:lnTo>
                    <a:pt x="2360676" y="660400"/>
                  </a:lnTo>
                  <a:lnTo>
                    <a:pt x="2353937" y="702129"/>
                  </a:lnTo>
                  <a:lnTo>
                    <a:pt x="2335178" y="738384"/>
                  </a:lnTo>
                  <a:lnTo>
                    <a:pt x="2306580" y="766982"/>
                  </a:lnTo>
                  <a:lnTo>
                    <a:pt x="2270325" y="785741"/>
                  </a:lnTo>
                  <a:lnTo>
                    <a:pt x="2228596" y="792480"/>
                  </a:lnTo>
                  <a:lnTo>
                    <a:pt x="132080" y="792480"/>
                  </a:lnTo>
                  <a:lnTo>
                    <a:pt x="90331" y="785741"/>
                  </a:lnTo>
                  <a:lnTo>
                    <a:pt x="54073" y="766982"/>
                  </a:lnTo>
                  <a:lnTo>
                    <a:pt x="25482" y="738384"/>
                  </a:lnTo>
                  <a:lnTo>
                    <a:pt x="6733" y="702129"/>
                  </a:lnTo>
                  <a:lnTo>
                    <a:pt x="0" y="660400"/>
                  </a:lnTo>
                  <a:lnTo>
                    <a:pt x="0" y="132080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637538" y="4784217"/>
            <a:ext cx="1503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Tri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sélection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58840" y="2697479"/>
            <a:ext cx="3063240" cy="2894076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6106667" y="3744467"/>
            <a:ext cx="2767965" cy="611505"/>
          </a:xfrm>
          <a:prstGeom prst="rect">
            <a:avLst/>
          </a:prstGeom>
          <a:solidFill>
            <a:srgbClr val="000000"/>
          </a:solidFill>
          <a:ln w="12192">
            <a:solidFill>
              <a:srgbClr val="000000"/>
            </a:solidFill>
          </a:ln>
        </p:spPr>
        <p:txBody>
          <a:bodyPr vert="horz" wrap="square" lIns="0" tIns="154305" rIns="0" bIns="0" rtlCol="0">
            <a:spAutoFit/>
          </a:bodyPr>
          <a:lstStyle/>
          <a:p>
            <a:pPr marL="866775">
              <a:lnSpc>
                <a:spcPct val="100000"/>
              </a:lnSpc>
              <a:spcBef>
                <a:spcPts val="121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Algorithme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85</a:t>
            </a:fld>
            <a:endParaRPr spc="-25" dirty="0"/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7655" rIns="0" bIns="0" rtlCol="0">
            <a:spAutoFit/>
          </a:bodyPr>
          <a:lstStyle/>
          <a:p>
            <a:pPr marL="8445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04-</a:t>
            </a:r>
            <a:r>
              <a:rPr sz="2000" spc="-75" dirty="0"/>
              <a:t> </a:t>
            </a:r>
            <a:r>
              <a:rPr sz="2000" dirty="0"/>
              <a:t>STRUCTURER</a:t>
            </a:r>
            <a:r>
              <a:rPr sz="2000" spc="-50" dirty="0"/>
              <a:t> </a:t>
            </a:r>
            <a:r>
              <a:rPr sz="2000" dirty="0"/>
              <a:t>LES</a:t>
            </a:r>
            <a:r>
              <a:rPr sz="2000" spc="-50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123825">
              <a:lnSpc>
                <a:spcPts val="1664"/>
              </a:lnSpc>
            </a:pPr>
            <a:r>
              <a:rPr sz="1400" spc="-10" dirty="0">
                <a:latin typeface="Calibri"/>
                <a:cs typeface="Calibri"/>
              </a:rPr>
              <a:t>Différents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types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tableaux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0778" y="1645411"/>
            <a:ext cx="1037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Tri</a:t>
            </a:r>
            <a:r>
              <a:rPr sz="12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par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sélection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2995" y="2021840"/>
            <a:ext cx="4420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sélection est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méthode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simple,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consiste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2995" y="2204720"/>
            <a:ext cx="44900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chercher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l’indice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petit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élément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tableau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T[1..n]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permuter l’élément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correspondant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l’élément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d’indice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2995" y="2753614"/>
            <a:ext cx="44900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chercher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l’indice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petit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élément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tableau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T[2..n]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permuter l’élément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correspondant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l’élément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d’indice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spc="-10" dirty="0">
                <a:latin typeface="Calibri"/>
                <a:cs typeface="Calibri"/>
              </a:rPr>
              <a:t>…………………………………………………………………………………………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2995" y="3485133"/>
            <a:ext cx="46545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chercher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l’indice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petit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élément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tableau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T[n-1..n]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permuter l’élément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correspondant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l’élément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d’indice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(n-</a:t>
            </a:r>
            <a:r>
              <a:rPr sz="1200" spc="-25" dirty="0">
                <a:latin typeface="Calibri"/>
                <a:cs typeface="Calibri"/>
              </a:rPr>
              <a:t>1).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16752" y="2119883"/>
            <a:ext cx="3048000" cy="4075429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7000">
              <a:lnSpc>
                <a:spcPts val="1355"/>
              </a:lnSpc>
            </a:pPr>
            <a:r>
              <a:rPr sz="1200" b="1" spc="-20" dirty="0">
                <a:latin typeface="Times New Roman"/>
                <a:cs typeface="Times New Roman"/>
              </a:rPr>
              <a:t>Tri_Selection(Var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: </a:t>
            </a:r>
            <a:r>
              <a:rPr sz="1200" b="1" spc="-20" dirty="0">
                <a:latin typeface="Times New Roman"/>
                <a:cs typeface="Times New Roman"/>
              </a:rPr>
              <a:t>Tab)</a:t>
            </a:r>
            <a:endParaRPr sz="1200">
              <a:latin typeface="Times New Roman"/>
              <a:cs typeface="Times New Roman"/>
            </a:endParaRPr>
          </a:p>
          <a:p>
            <a:pPr marL="92075">
              <a:lnSpc>
                <a:spcPct val="100000"/>
              </a:lnSpc>
              <a:spcBef>
                <a:spcPts val="550"/>
              </a:spcBef>
            </a:pPr>
            <a:r>
              <a:rPr sz="1200" b="1" spc="-25" dirty="0">
                <a:latin typeface="Times New Roman"/>
                <a:cs typeface="Times New Roman"/>
              </a:rPr>
              <a:t>Var</a:t>
            </a:r>
            <a:endParaRPr sz="1200">
              <a:latin typeface="Times New Roman"/>
              <a:cs typeface="Times New Roman"/>
            </a:endParaRPr>
          </a:p>
          <a:p>
            <a:pPr marL="206375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i,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indmin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Entier</a:t>
            </a:r>
            <a:endParaRPr sz="1200">
              <a:latin typeface="Times New Roman"/>
              <a:cs typeface="Times New Roman"/>
            </a:endParaRPr>
          </a:p>
          <a:p>
            <a:pPr marL="92075">
              <a:lnSpc>
                <a:spcPct val="100000"/>
              </a:lnSpc>
              <a:spcBef>
                <a:spcPts val="565"/>
              </a:spcBef>
            </a:pPr>
            <a:r>
              <a:rPr sz="1200" b="1" spc="-10" dirty="0">
                <a:latin typeface="Times New Roman"/>
                <a:cs typeface="Times New Roman"/>
              </a:rPr>
              <a:t>Début</a:t>
            </a:r>
            <a:endParaRPr sz="1200">
              <a:latin typeface="Times New Roman"/>
              <a:cs typeface="Times New Roman"/>
            </a:endParaRPr>
          </a:p>
          <a:p>
            <a:pPr marL="282575">
              <a:lnSpc>
                <a:spcPct val="100000"/>
              </a:lnSpc>
              <a:spcBef>
                <a:spcPts val="555"/>
              </a:spcBef>
            </a:pPr>
            <a:r>
              <a:rPr sz="1200" b="1" dirty="0">
                <a:latin typeface="Times New Roman"/>
                <a:cs typeface="Times New Roman"/>
              </a:rPr>
              <a:t>Pour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à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(n-</a:t>
            </a:r>
            <a:r>
              <a:rPr sz="1200" dirty="0">
                <a:latin typeface="Times New Roman"/>
                <a:cs typeface="Times New Roman"/>
              </a:rPr>
              <a:t>1) </a:t>
            </a:r>
            <a:r>
              <a:rPr sz="1200" b="1" spc="-20" dirty="0">
                <a:latin typeface="Times New Roman"/>
                <a:cs typeface="Times New Roman"/>
              </a:rPr>
              <a:t>Faire</a:t>
            </a:r>
            <a:endParaRPr sz="1200">
              <a:latin typeface="Times New Roman"/>
              <a:cs typeface="Times New Roman"/>
            </a:endParaRPr>
          </a:p>
          <a:p>
            <a:pPr marL="434975">
              <a:lnSpc>
                <a:spcPct val="100000"/>
              </a:lnSpc>
              <a:spcBef>
                <a:spcPts val="560"/>
              </a:spcBef>
            </a:pPr>
            <a:r>
              <a:rPr sz="1200" dirty="0">
                <a:latin typeface="Times New Roman"/>
                <a:cs typeface="Times New Roman"/>
              </a:rPr>
              <a:t>indmin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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  <a:p>
            <a:pPr marL="434975">
              <a:lnSpc>
                <a:spcPct val="100000"/>
              </a:lnSpc>
              <a:spcBef>
                <a:spcPts val="565"/>
              </a:spcBef>
            </a:pPr>
            <a:r>
              <a:rPr sz="1200" b="1" dirty="0">
                <a:latin typeface="Times New Roman"/>
                <a:cs typeface="Times New Roman"/>
              </a:rPr>
              <a:t>Pour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(i+1)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à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Faire</a:t>
            </a:r>
            <a:endParaRPr sz="1200">
              <a:latin typeface="Times New Roman"/>
              <a:cs typeface="Times New Roman"/>
            </a:endParaRPr>
          </a:p>
          <a:p>
            <a:pPr marL="625475">
              <a:lnSpc>
                <a:spcPct val="100000"/>
              </a:lnSpc>
              <a:spcBef>
                <a:spcPts val="555"/>
              </a:spcBef>
            </a:pPr>
            <a:r>
              <a:rPr sz="1200" b="1" dirty="0">
                <a:latin typeface="Times New Roman"/>
                <a:cs typeface="Times New Roman"/>
              </a:rPr>
              <a:t>Si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(</a:t>
            </a:r>
            <a:r>
              <a:rPr sz="1200" dirty="0">
                <a:latin typeface="Times New Roman"/>
                <a:cs typeface="Times New Roman"/>
              </a:rPr>
              <a:t>T[j]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&lt;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T[indmin])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Alors</a:t>
            </a:r>
            <a:endParaRPr sz="1200">
              <a:latin typeface="Times New Roman"/>
              <a:cs typeface="Times New Roman"/>
            </a:endParaRPr>
          </a:p>
          <a:p>
            <a:pPr marL="815975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indmin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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j</a:t>
            </a:r>
            <a:endParaRPr sz="1200">
              <a:latin typeface="Times New Roman"/>
              <a:cs typeface="Times New Roman"/>
            </a:endParaRPr>
          </a:p>
          <a:p>
            <a:pPr marL="396875" marR="2103120" indent="190500" algn="just">
              <a:lnSpc>
                <a:spcPct val="138700"/>
              </a:lnSpc>
              <a:spcBef>
                <a:spcPts val="5"/>
              </a:spcBef>
            </a:pPr>
            <a:r>
              <a:rPr sz="1200" b="1" spc="-10" dirty="0">
                <a:latin typeface="Times New Roman"/>
                <a:cs typeface="Times New Roman"/>
              </a:rPr>
              <a:t>FinSi FinPour </a:t>
            </a:r>
            <a:r>
              <a:rPr sz="1200" dirty="0">
                <a:latin typeface="Times New Roman"/>
                <a:cs typeface="Times New Roman"/>
              </a:rPr>
              <a:t>x</a:t>
            </a:r>
            <a:r>
              <a:rPr sz="1200" dirty="0">
                <a:latin typeface="Symbol"/>
                <a:cs typeface="Symbol"/>
              </a:rPr>
              <a:t>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T[i]</a:t>
            </a:r>
            <a:endParaRPr sz="1200">
              <a:latin typeface="Times New Roman"/>
              <a:cs typeface="Times New Roman"/>
            </a:endParaRPr>
          </a:p>
          <a:p>
            <a:pPr marL="393700" algn="just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T[i]</a:t>
            </a:r>
            <a:r>
              <a:rPr sz="1200" dirty="0">
                <a:latin typeface="Symbol"/>
                <a:cs typeface="Symbol"/>
              </a:rPr>
              <a:t>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T[indmin]</a:t>
            </a:r>
            <a:endParaRPr sz="1200">
              <a:latin typeface="Times New Roman"/>
              <a:cs typeface="Times New Roman"/>
            </a:endParaRPr>
          </a:p>
          <a:p>
            <a:pPr marL="393700" algn="just">
              <a:lnSpc>
                <a:spcPct val="100000"/>
              </a:lnSpc>
              <a:spcBef>
                <a:spcPts val="555"/>
              </a:spcBef>
            </a:pPr>
            <a:r>
              <a:rPr sz="1200" dirty="0">
                <a:latin typeface="Times New Roman"/>
                <a:cs typeface="Times New Roman"/>
              </a:rPr>
              <a:t>T[indmin]</a:t>
            </a:r>
            <a:r>
              <a:rPr sz="1200" dirty="0">
                <a:latin typeface="Symbol"/>
                <a:cs typeface="Symbol"/>
              </a:rPr>
              <a:t>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  <a:p>
            <a:pPr marL="92075" marR="2217420" indent="190500">
              <a:lnSpc>
                <a:spcPct val="139200"/>
              </a:lnSpc>
            </a:pPr>
            <a:r>
              <a:rPr sz="1200" b="1" spc="-10" dirty="0">
                <a:latin typeface="Times New Roman"/>
                <a:cs typeface="Times New Roman"/>
              </a:rPr>
              <a:t>FinPour </a:t>
            </a:r>
            <a:r>
              <a:rPr sz="1200" b="1" spc="-25" dirty="0">
                <a:latin typeface="Times New Roman"/>
                <a:cs typeface="Times New Roman"/>
              </a:rPr>
              <a:t>Fin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90016" y="4207764"/>
            <a:ext cx="3804285" cy="1971039"/>
            <a:chOff x="890016" y="4207764"/>
            <a:chExt cx="3804285" cy="1971039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0016" y="4207764"/>
              <a:ext cx="3781044" cy="4069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8116" y="4614672"/>
              <a:ext cx="3765804" cy="1563624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7655" rIns="0" bIns="0" rtlCol="0">
            <a:spAutoFit/>
          </a:bodyPr>
          <a:lstStyle/>
          <a:p>
            <a:pPr marL="8445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04-</a:t>
            </a:r>
            <a:r>
              <a:rPr sz="2000" spc="-75" dirty="0"/>
              <a:t> </a:t>
            </a:r>
            <a:r>
              <a:rPr sz="2000" dirty="0"/>
              <a:t>STRUCTURER</a:t>
            </a:r>
            <a:r>
              <a:rPr sz="2000" spc="-50" dirty="0"/>
              <a:t> </a:t>
            </a:r>
            <a:r>
              <a:rPr sz="2000" dirty="0"/>
              <a:t>LES</a:t>
            </a:r>
            <a:r>
              <a:rPr sz="2000" spc="-50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123825">
              <a:lnSpc>
                <a:spcPts val="1664"/>
              </a:lnSpc>
            </a:pPr>
            <a:r>
              <a:rPr sz="1400" spc="-10" dirty="0">
                <a:latin typeface="Calibri"/>
                <a:cs typeface="Calibri"/>
              </a:rPr>
              <a:t>Différents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types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tableaux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86</a:t>
            </a:fld>
            <a:endParaRPr spc="-25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7073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Tri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à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bulles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1920366"/>
            <a:ext cx="31375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méthode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bulles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nécessite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étapes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94003" y="2148966"/>
            <a:ext cx="3552825" cy="537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6225" indent="-263525">
              <a:lnSpc>
                <a:spcPts val="1370"/>
              </a:lnSpc>
              <a:spcBef>
                <a:spcPts val="100"/>
              </a:spcBef>
              <a:buFont typeface="Tahoma"/>
              <a:buChar char="•"/>
              <a:tabLst>
                <a:tab pos="276225" algn="l"/>
              </a:tabLst>
            </a:pPr>
            <a:r>
              <a:rPr sz="1200" spc="-10" dirty="0">
                <a:latin typeface="Calibri"/>
                <a:cs typeface="Calibri"/>
              </a:rPr>
              <a:t>Parcourir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éléments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tableau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 à (n–1)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;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si</a:t>
            </a:r>
            <a:endParaRPr sz="1200">
              <a:latin typeface="Calibri"/>
              <a:cs typeface="Calibri"/>
            </a:endParaRPr>
          </a:p>
          <a:p>
            <a:pPr marL="241300" marR="5080">
              <a:lnSpc>
                <a:spcPts val="1300"/>
              </a:lnSpc>
              <a:spcBef>
                <a:spcPts val="85"/>
              </a:spcBef>
            </a:pPr>
            <a:r>
              <a:rPr sz="1200" spc="-10" dirty="0">
                <a:latin typeface="Calibri"/>
                <a:cs typeface="Calibri"/>
              </a:rPr>
              <a:t>l’élément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supérieur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l’élément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(i+1),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alors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les </a:t>
            </a:r>
            <a:r>
              <a:rPr sz="1200" spc="-10" dirty="0">
                <a:latin typeface="Calibri"/>
                <a:cs typeface="Calibri"/>
              </a:rPr>
              <a:t>permute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94003" y="2934080"/>
            <a:ext cx="3723640" cy="3733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41300" marR="5080" indent="-229235">
              <a:lnSpc>
                <a:spcPts val="1300"/>
              </a:lnSpc>
              <a:spcBef>
                <a:spcPts val="260"/>
              </a:spcBef>
              <a:buChar char="•"/>
              <a:tabLst>
                <a:tab pos="241300" algn="l"/>
                <a:tab pos="276225" algn="l"/>
              </a:tabLst>
            </a:pPr>
            <a:r>
              <a:rPr sz="1200" dirty="0">
                <a:latin typeface="Tahoma"/>
                <a:cs typeface="Tahoma"/>
              </a:rPr>
              <a:t>	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s’arrête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lorsqu’aucune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permutation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n’est réalisable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après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parcours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complet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tableau.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8368" y="3767328"/>
            <a:ext cx="4634483" cy="223570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754368" y="1933955"/>
            <a:ext cx="3510279" cy="433133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2075">
              <a:lnSpc>
                <a:spcPts val="1360"/>
              </a:lnSpc>
            </a:pPr>
            <a:r>
              <a:rPr sz="1200" b="1" spc="-10" dirty="0">
                <a:latin typeface="Times New Roman"/>
                <a:cs typeface="Times New Roman"/>
              </a:rPr>
              <a:t>Tri_Bulle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40" dirty="0">
                <a:latin typeface="Times New Roman"/>
                <a:cs typeface="Times New Roman"/>
              </a:rPr>
              <a:t>(Var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:</a:t>
            </a:r>
            <a:r>
              <a:rPr sz="1200" b="1" spc="-20" dirty="0">
                <a:latin typeface="Times New Roman"/>
                <a:cs typeface="Times New Roman"/>
              </a:rPr>
              <a:t> Tab)</a:t>
            </a:r>
            <a:endParaRPr sz="1200">
              <a:latin typeface="Times New Roman"/>
              <a:cs typeface="Times New Roman"/>
            </a:endParaRPr>
          </a:p>
          <a:p>
            <a:pPr marL="92075">
              <a:lnSpc>
                <a:spcPct val="100000"/>
              </a:lnSpc>
              <a:spcBef>
                <a:spcPts val="550"/>
              </a:spcBef>
            </a:pPr>
            <a:r>
              <a:rPr sz="1200" b="1" spc="-25" dirty="0">
                <a:latin typeface="Times New Roman"/>
                <a:cs typeface="Times New Roman"/>
              </a:rPr>
              <a:t>Var</a:t>
            </a:r>
            <a:endParaRPr sz="1200">
              <a:latin typeface="Times New Roman"/>
              <a:cs typeface="Times New Roman"/>
            </a:endParaRPr>
          </a:p>
          <a:p>
            <a:pPr marL="92075" marR="2207260" indent="114300">
              <a:lnSpc>
                <a:spcPct val="138700"/>
              </a:lnSpc>
              <a:spcBef>
                <a:spcPts val="5"/>
              </a:spcBef>
            </a:pPr>
            <a:r>
              <a:rPr sz="1200" dirty="0">
                <a:latin typeface="Times New Roman"/>
                <a:cs typeface="Times New Roman"/>
              </a:rPr>
              <a:t>i,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x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Entier </a:t>
            </a:r>
            <a:r>
              <a:rPr sz="1200" dirty="0">
                <a:latin typeface="Times New Roman"/>
                <a:cs typeface="Times New Roman"/>
              </a:rPr>
              <a:t>échange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Booléen </a:t>
            </a:r>
            <a:r>
              <a:rPr sz="1200" b="1" spc="-10" dirty="0">
                <a:latin typeface="Times New Roman"/>
                <a:cs typeface="Times New Roman"/>
              </a:rPr>
              <a:t>Début</a:t>
            </a:r>
            <a:endParaRPr sz="1200">
              <a:latin typeface="Times New Roman"/>
              <a:cs typeface="Times New Roman"/>
            </a:endParaRPr>
          </a:p>
          <a:p>
            <a:pPr marL="206375">
              <a:lnSpc>
                <a:spcPct val="100000"/>
              </a:lnSpc>
              <a:spcBef>
                <a:spcPts val="565"/>
              </a:spcBef>
            </a:pPr>
            <a:r>
              <a:rPr sz="1200" b="1" spc="-10" dirty="0">
                <a:latin typeface="Times New Roman"/>
                <a:cs typeface="Times New Roman"/>
              </a:rPr>
              <a:t>Répéter</a:t>
            </a:r>
            <a:endParaRPr sz="1200">
              <a:latin typeface="Times New Roman"/>
              <a:cs typeface="Times New Roman"/>
            </a:endParaRPr>
          </a:p>
          <a:p>
            <a:pPr marL="358775">
              <a:lnSpc>
                <a:spcPct val="100000"/>
              </a:lnSpc>
              <a:spcBef>
                <a:spcPts val="565"/>
              </a:spcBef>
            </a:pPr>
            <a:r>
              <a:rPr sz="1200" dirty="0">
                <a:latin typeface="Times New Roman"/>
                <a:cs typeface="Times New Roman"/>
              </a:rPr>
              <a:t>échange</a:t>
            </a:r>
            <a:r>
              <a:rPr sz="1200" dirty="0">
                <a:latin typeface="Symbol"/>
                <a:cs typeface="Symbol"/>
              </a:rPr>
              <a:t>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Faux</a:t>
            </a:r>
            <a:endParaRPr sz="1200">
              <a:latin typeface="Times New Roman"/>
              <a:cs typeface="Times New Roman"/>
            </a:endParaRPr>
          </a:p>
          <a:p>
            <a:pPr marL="587375" marR="1457325" indent="-190500">
              <a:lnSpc>
                <a:spcPts val="2000"/>
              </a:lnSpc>
              <a:spcBef>
                <a:spcPts val="155"/>
              </a:spcBef>
            </a:pPr>
            <a:r>
              <a:rPr sz="1200" b="1" dirty="0">
                <a:latin typeface="Times New Roman"/>
                <a:cs typeface="Times New Roman"/>
              </a:rPr>
              <a:t>Pour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à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(n-</a:t>
            </a:r>
            <a:r>
              <a:rPr sz="1200" dirty="0">
                <a:latin typeface="Times New Roman"/>
                <a:cs typeface="Times New Roman"/>
              </a:rPr>
              <a:t>1) </a:t>
            </a:r>
            <a:r>
              <a:rPr sz="1200" b="1" spc="-20" dirty="0">
                <a:latin typeface="Times New Roman"/>
                <a:cs typeface="Times New Roman"/>
              </a:rPr>
              <a:t>Faire </a:t>
            </a:r>
            <a:r>
              <a:rPr sz="1200" b="1" dirty="0">
                <a:latin typeface="Times New Roman"/>
                <a:cs typeface="Times New Roman"/>
              </a:rPr>
              <a:t>Si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(</a:t>
            </a:r>
            <a:r>
              <a:rPr sz="1200" dirty="0">
                <a:latin typeface="Times New Roman"/>
                <a:cs typeface="Times New Roman"/>
              </a:rPr>
              <a:t>T[i]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&gt;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T[i+1])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Alors</a:t>
            </a:r>
            <a:endParaRPr sz="1200">
              <a:latin typeface="Times New Roman"/>
              <a:cs typeface="Times New Roman"/>
            </a:endParaRPr>
          </a:p>
          <a:p>
            <a:pPr marL="777875">
              <a:lnSpc>
                <a:spcPct val="100000"/>
              </a:lnSpc>
              <a:spcBef>
                <a:spcPts val="405"/>
              </a:spcBef>
            </a:pPr>
            <a:r>
              <a:rPr sz="1200" dirty="0">
                <a:latin typeface="Times New Roman"/>
                <a:cs typeface="Times New Roman"/>
              </a:rPr>
              <a:t>x</a:t>
            </a:r>
            <a:r>
              <a:rPr sz="1200" dirty="0">
                <a:latin typeface="Symbol"/>
                <a:cs typeface="Symbol"/>
              </a:rPr>
              <a:t>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T[i]</a:t>
            </a:r>
            <a:endParaRPr sz="1200">
              <a:latin typeface="Times New Roman"/>
              <a:cs typeface="Times New Roman"/>
            </a:endParaRPr>
          </a:p>
          <a:p>
            <a:pPr marL="737235">
              <a:lnSpc>
                <a:spcPct val="100000"/>
              </a:lnSpc>
              <a:spcBef>
                <a:spcPts val="555"/>
              </a:spcBef>
            </a:pPr>
            <a:r>
              <a:rPr sz="1200" dirty="0">
                <a:latin typeface="Times New Roman"/>
                <a:cs typeface="Times New Roman"/>
              </a:rPr>
              <a:t>T[i]</a:t>
            </a:r>
            <a:r>
              <a:rPr sz="1200" dirty="0">
                <a:latin typeface="Symbol"/>
                <a:cs typeface="Symbol"/>
              </a:rPr>
              <a:t>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T[i+1]</a:t>
            </a:r>
            <a:endParaRPr sz="1200">
              <a:latin typeface="Times New Roman"/>
              <a:cs typeface="Times New Roman"/>
            </a:endParaRPr>
          </a:p>
          <a:p>
            <a:pPr marL="701675" marR="1873250" indent="34925">
              <a:lnSpc>
                <a:spcPct val="139200"/>
              </a:lnSpc>
            </a:pPr>
            <a:r>
              <a:rPr sz="1200" dirty="0">
                <a:latin typeface="Times New Roman"/>
                <a:cs typeface="Times New Roman"/>
              </a:rPr>
              <a:t>T[i+1]</a:t>
            </a:r>
            <a:r>
              <a:rPr sz="1200" dirty="0">
                <a:latin typeface="Symbol"/>
                <a:cs typeface="Symbol"/>
              </a:rPr>
              <a:t>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x </a:t>
            </a:r>
            <a:r>
              <a:rPr sz="1200" dirty="0">
                <a:latin typeface="Times New Roman"/>
                <a:cs typeface="Times New Roman"/>
              </a:rPr>
              <a:t>échange</a:t>
            </a:r>
            <a:r>
              <a:rPr sz="1200" dirty="0">
                <a:latin typeface="Symbol"/>
                <a:cs typeface="Symbol"/>
              </a:rPr>
              <a:t>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Vrai</a:t>
            </a:r>
            <a:endParaRPr sz="1200">
              <a:latin typeface="Times New Roman"/>
              <a:cs typeface="Times New Roman"/>
            </a:endParaRPr>
          </a:p>
          <a:p>
            <a:pPr marL="358775" marR="2602865" indent="190500">
              <a:lnSpc>
                <a:spcPts val="2000"/>
              </a:lnSpc>
              <a:spcBef>
                <a:spcPts val="155"/>
              </a:spcBef>
            </a:pPr>
            <a:r>
              <a:rPr sz="1200" b="1" spc="-10" dirty="0">
                <a:latin typeface="Times New Roman"/>
                <a:cs typeface="Times New Roman"/>
              </a:rPr>
              <a:t>FinSi FinPour</a:t>
            </a:r>
            <a:endParaRPr sz="1200">
              <a:latin typeface="Times New Roman"/>
              <a:cs typeface="Times New Roman"/>
            </a:endParaRPr>
          </a:p>
          <a:p>
            <a:pPr marL="206375">
              <a:lnSpc>
                <a:spcPct val="100000"/>
              </a:lnSpc>
              <a:spcBef>
                <a:spcPts val="405"/>
              </a:spcBef>
            </a:pPr>
            <a:r>
              <a:rPr sz="1200" b="1" dirty="0">
                <a:latin typeface="Times New Roman"/>
                <a:cs typeface="Times New Roman"/>
              </a:rPr>
              <a:t>Jusqu’à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(échange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Faux)</a:t>
            </a:r>
            <a:endParaRPr sz="1200">
              <a:latin typeface="Times New Roman"/>
              <a:cs typeface="Times New Roman"/>
            </a:endParaRPr>
          </a:p>
          <a:p>
            <a:pPr marL="92075">
              <a:lnSpc>
                <a:spcPct val="100000"/>
              </a:lnSpc>
              <a:spcBef>
                <a:spcPts val="555"/>
              </a:spcBef>
            </a:pPr>
            <a:r>
              <a:rPr sz="1200" b="1" spc="-25" dirty="0">
                <a:latin typeface="Times New Roman"/>
                <a:cs typeface="Times New Roman"/>
              </a:rPr>
              <a:t>Fin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87</a:t>
            </a:fld>
            <a:endParaRPr spc="-25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7655" rIns="0" bIns="0" rtlCol="0">
            <a:spAutoFit/>
          </a:bodyPr>
          <a:lstStyle/>
          <a:p>
            <a:pPr marL="8445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04-</a:t>
            </a:r>
            <a:r>
              <a:rPr sz="2000" spc="-75" dirty="0"/>
              <a:t> </a:t>
            </a:r>
            <a:r>
              <a:rPr sz="2000" dirty="0"/>
              <a:t>STRUCTURER</a:t>
            </a:r>
            <a:r>
              <a:rPr sz="2000" spc="-50" dirty="0"/>
              <a:t> </a:t>
            </a:r>
            <a:r>
              <a:rPr sz="2000" dirty="0"/>
              <a:t>LES</a:t>
            </a:r>
            <a:r>
              <a:rPr sz="2000" spc="-50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123825">
              <a:lnSpc>
                <a:spcPts val="1664"/>
              </a:lnSpc>
            </a:pPr>
            <a:r>
              <a:rPr sz="1400" spc="-10" dirty="0">
                <a:latin typeface="Calibri"/>
                <a:cs typeface="Calibri"/>
              </a:rPr>
              <a:t>Différents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types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tableaux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0337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Tri</a:t>
            </a:r>
            <a:r>
              <a:rPr sz="12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par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insertion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487411" y="2074164"/>
            <a:ext cx="3046730" cy="3901440"/>
          </a:xfrm>
          <a:custGeom>
            <a:avLst/>
            <a:gdLst/>
            <a:ahLst/>
            <a:cxnLst/>
            <a:rect l="l" t="t" r="r" b="b"/>
            <a:pathLst>
              <a:path w="3046729" h="3901440">
                <a:moveTo>
                  <a:pt x="0" y="3901440"/>
                </a:moveTo>
                <a:lnTo>
                  <a:pt x="3046476" y="3901440"/>
                </a:lnTo>
                <a:lnTo>
                  <a:pt x="3046476" y="0"/>
                </a:lnTo>
                <a:lnTo>
                  <a:pt x="0" y="0"/>
                </a:lnTo>
                <a:lnTo>
                  <a:pt x="0" y="390144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566406" y="1985659"/>
            <a:ext cx="2820035" cy="322643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455"/>
              </a:spcBef>
            </a:pPr>
            <a:r>
              <a:rPr sz="1200" b="1" spc="-20" dirty="0">
                <a:latin typeface="Times New Roman"/>
                <a:cs typeface="Times New Roman"/>
              </a:rPr>
              <a:t>Tri_Insertion(Var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: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Tab)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b="1" spc="-25" dirty="0">
                <a:latin typeface="Times New Roman"/>
                <a:cs typeface="Times New Roman"/>
              </a:rPr>
              <a:t>Var</a:t>
            </a:r>
            <a:endParaRPr sz="12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latin typeface="Times New Roman"/>
                <a:cs typeface="Times New Roman"/>
              </a:rPr>
              <a:t>i,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j, x,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 : </a:t>
            </a:r>
            <a:r>
              <a:rPr sz="1200" spc="-10" dirty="0">
                <a:latin typeface="Times New Roman"/>
                <a:cs typeface="Times New Roman"/>
              </a:rPr>
              <a:t>Entier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b="1" spc="-10" dirty="0">
                <a:latin typeface="Times New Roman"/>
                <a:cs typeface="Times New Roman"/>
              </a:rPr>
              <a:t>Début</a:t>
            </a:r>
            <a:endParaRPr sz="12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360"/>
              </a:spcBef>
            </a:pPr>
            <a:r>
              <a:rPr sz="1200" b="1" dirty="0">
                <a:latin typeface="Times New Roman"/>
                <a:cs typeface="Times New Roman"/>
              </a:rPr>
              <a:t>Pour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à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Faire</a:t>
            </a:r>
            <a:endParaRPr sz="12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latin typeface="Times New Roman"/>
                <a:cs typeface="Times New Roman"/>
              </a:rPr>
              <a:t>pos</a:t>
            </a:r>
            <a:r>
              <a:rPr sz="1200" dirty="0">
                <a:latin typeface="Symbol"/>
                <a:cs typeface="Symbol"/>
              </a:rPr>
              <a:t>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-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  <a:p>
            <a:pPr marL="238125">
              <a:lnSpc>
                <a:spcPct val="100000"/>
              </a:lnSpc>
              <a:spcBef>
                <a:spcPts val="360"/>
              </a:spcBef>
            </a:pPr>
            <a:r>
              <a:rPr sz="1200" b="1" spc="-10" dirty="0">
                <a:latin typeface="Times New Roman"/>
                <a:cs typeface="Times New Roman"/>
              </a:rPr>
              <a:t>TantQue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(pos&gt;=1)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(T[pos]&gt;T[i])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Faire</a:t>
            </a:r>
            <a:endParaRPr sz="1200">
              <a:latin typeface="Times New Roman"/>
              <a:cs typeface="Times New Roman"/>
            </a:endParaRPr>
          </a:p>
          <a:p>
            <a:pPr marL="393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latin typeface="Times New Roman"/>
                <a:cs typeface="Times New Roman"/>
              </a:rPr>
              <a:t>pos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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–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  <a:p>
            <a:pPr marL="279400">
              <a:lnSpc>
                <a:spcPct val="100000"/>
              </a:lnSpc>
              <a:spcBef>
                <a:spcPts val="365"/>
              </a:spcBef>
            </a:pPr>
            <a:r>
              <a:rPr sz="1200" b="1" spc="-10" dirty="0">
                <a:latin typeface="Times New Roman"/>
                <a:cs typeface="Times New Roman"/>
              </a:rPr>
              <a:t>FinTQ</a:t>
            </a:r>
            <a:endParaRPr sz="1200">
              <a:latin typeface="Times New Roman"/>
              <a:cs typeface="Times New Roman"/>
            </a:endParaRPr>
          </a:p>
          <a:p>
            <a:pPr marL="279400" marR="1706245">
              <a:lnSpc>
                <a:spcPct val="125000"/>
              </a:lnSpc>
            </a:pPr>
            <a:r>
              <a:rPr sz="1200" dirty="0">
                <a:latin typeface="Times New Roman"/>
                <a:cs typeface="Times New Roman"/>
              </a:rPr>
              <a:t>pos</a:t>
            </a:r>
            <a:r>
              <a:rPr sz="1200" dirty="0">
                <a:latin typeface="Symbol"/>
                <a:cs typeface="Symbol"/>
              </a:rPr>
              <a:t>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+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60" dirty="0">
                <a:latin typeface="Times New Roman"/>
                <a:cs typeface="Times New Roman"/>
              </a:rPr>
              <a:t>1 </a:t>
            </a:r>
            <a:r>
              <a:rPr sz="1200" dirty="0">
                <a:latin typeface="Times New Roman"/>
                <a:cs typeface="Times New Roman"/>
              </a:rPr>
              <a:t>x</a:t>
            </a:r>
            <a:r>
              <a:rPr sz="1200" dirty="0">
                <a:latin typeface="Symbol"/>
                <a:cs typeface="Symbol"/>
              </a:rPr>
              <a:t>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T[i]</a:t>
            </a:r>
            <a:endParaRPr sz="1200">
              <a:latin typeface="Times New Roman"/>
              <a:cs typeface="Times New Roman"/>
            </a:endParaRPr>
          </a:p>
          <a:p>
            <a:pPr marL="279400">
              <a:lnSpc>
                <a:spcPct val="100000"/>
              </a:lnSpc>
              <a:spcBef>
                <a:spcPts val="360"/>
              </a:spcBef>
            </a:pPr>
            <a:r>
              <a:rPr sz="1200" b="1" dirty="0">
                <a:latin typeface="Times New Roman"/>
                <a:cs typeface="Times New Roman"/>
              </a:rPr>
              <a:t>Pour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(i-</a:t>
            </a:r>
            <a:r>
              <a:rPr sz="1200" dirty="0">
                <a:latin typeface="Times New Roman"/>
                <a:cs typeface="Times New Roman"/>
              </a:rPr>
              <a:t>1) </a:t>
            </a:r>
            <a:r>
              <a:rPr sz="1200" b="1" dirty="0">
                <a:latin typeface="Times New Roman"/>
                <a:cs typeface="Times New Roman"/>
              </a:rPr>
              <a:t>à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[pas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=</a:t>
            </a:r>
            <a:r>
              <a:rPr sz="1200" spc="-10" dirty="0">
                <a:latin typeface="Times New Roman"/>
                <a:cs typeface="Times New Roman"/>
              </a:rPr>
              <a:t> -</a:t>
            </a:r>
            <a:r>
              <a:rPr sz="1200" dirty="0">
                <a:latin typeface="Times New Roman"/>
                <a:cs typeface="Times New Roman"/>
              </a:rPr>
              <a:t>1]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Faire</a:t>
            </a:r>
            <a:endParaRPr sz="1200">
              <a:latin typeface="Times New Roman"/>
              <a:cs typeface="Times New Roman"/>
            </a:endParaRPr>
          </a:p>
          <a:p>
            <a:pPr marL="390525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latin typeface="Times New Roman"/>
                <a:cs typeface="Times New Roman"/>
              </a:rPr>
              <a:t>T[j+1]</a:t>
            </a:r>
            <a:r>
              <a:rPr sz="1200" dirty="0">
                <a:latin typeface="Symbol"/>
                <a:cs typeface="Symbol"/>
              </a:rPr>
              <a:t>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T[j]</a:t>
            </a:r>
            <a:endParaRPr sz="1200">
              <a:latin typeface="Times New Roman"/>
              <a:cs typeface="Times New Roman"/>
            </a:endParaRPr>
          </a:p>
          <a:p>
            <a:pPr marL="279400">
              <a:lnSpc>
                <a:spcPct val="100000"/>
              </a:lnSpc>
              <a:spcBef>
                <a:spcPts val="360"/>
              </a:spcBef>
            </a:pPr>
            <a:r>
              <a:rPr sz="1200" b="1" spc="-10" dirty="0">
                <a:latin typeface="Times New Roman"/>
                <a:cs typeface="Times New Roman"/>
              </a:rPr>
              <a:t>FinPour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66406" y="5186527"/>
            <a:ext cx="975360" cy="71183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76225">
              <a:lnSpc>
                <a:spcPct val="100000"/>
              </a:lnSpc>
              <a:spcBef>
                <a:spcPts val="459"/>
              </a:spcBef>
            </a:pPr>
            <a:r>
              <a:rPr sz="1200" dirty="0">
                <a:latin typeface="Times New Roman"/>
                <a:cs typeface="Times New Roman"/>
              </a:rPr>
              <a:t>T[pos]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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  <a:p>
            <a:pPr marL="12700" marR="338455" indent="76200">
              <a:lnSpc>
                <a:spcPct val="125000"/>
              </a:lnSpc>
            </a:pPr>
            <a:r>
              <a:rPr sz="1200" b="1" spc="-10" dirty="0">
                <a:latin typeface="Times New Roman"/>
                <a:cs typeface="Times New Roman"/>
              </a:rPr>
              <a:t>FinPour </a:t>
            </a:r>
            <a:r>
              <a:rPr sz="1200" b="1" spc="-25" dirty="0">
                <a:latin typeface="Times New Roman"/>
                <a:cs typeface="Times New Roman"/>
              </a:rPr>
              <a:t>Fin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49359" y="5355082"/>
            <a:ext cx="29838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[Pas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= </a:t>
            </a:r>
            <a:r>
              <a:rPr sz="1100" spc="-10" dirty="0">
                <a:latin typeface="Calibri"/>
                <a:cs typeface="Calibri"/>
              </a:rPr>
              <a:t>-</a:t>
            </a:r>
            <a:r>
              <a:rPr sz="1100" dirty="0">
                <a:latin typeface="Calibri"/>
                <a:cs typeface="Calibri"/>
              </a:rPr>
              <a:t>1]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signifie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parcours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fait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dans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-20" dirty="0">
                <a:latin typeface="Calibri"/>
                <a:cs typeface="Calibri"/>
              </a:rPr>
              <a:t> sens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49359" y="5522772"/>
            <a:ext cx="6800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Calibri"/>
                <a:cs typeface="Calibri"/>
              </a:rPr>
              <a:t>décroissant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97636" y="4114800"/>
            <a:ext cx="8937625" cy="2216150"/>
            <a:chOff x="897636" y="4114800"/>
            <a:chExt cx="8937625" cy="2216150"/>
          </a:xfrm>
        </p:grpSpPr>
        <p:sp>
          <p:nvSpPr>
            <p:cNvPr id="9" name="object 9"/>
            <p:cNvSpPr/>
            <p:nvPr/>
          </p:nvSpPr>
          <p:spPr>
            <a:xfrm>
              <a:off x="9462516" y="4895087"/>
              <a:ext cx="372745" cy="315595"/>
            </a:xfrm>
            <a:custGeom>
              <a:avLst/>
              <a:gdLst/>
              <a:ahLst/>
              <a:cxnLst/>
              <a:rect l="l" t="t" r="r" b="b"/>
              <a:pathLst>
                <a:path w="372745" h="315595">
                  <a:moveTo>
                    <a:pt x="62385" y="44219"/>
                  </a:moveTo>
                  <a:lnTo>
                    <a:pt x="54212" y="53937"/>
                  </a:lnTo>
                  <a:lnTo>
                    <a:pt x="364616" y="315213"/>
                  </a:lnTo>
                  <a:lnTo>
                    <a:pt x="372744" y="305562"/>
                  </a:lnTo>
                  <a:lnTo>
                    <a:pt x="62385" y="44219"/>
                  </a:lnTo>
                  <a:close/>
                </a:path>
                <a:path w="372745" h="315595">
                  <a:moveTo>
                    <a:pt x="0" y="0"/>
                  </a:moveTo>
                  <a:lnTo>
                    <a:pt x="33781" y="78231"/>
                  </a:lnTo>
                  <a:lnTo>
                    <a:pt x="54212" y="53937"/>
                  </a:lnTo>
                  <a:lnTo>
                    <a:pt x="44450" y="45719"/>
                  </a:lnTo>
                  <a:lnTo>
                    <a:pt x="52704" y="36068"/>
                  </a:lnTo>
                  <a:lnTo>
                    <a:pt x="69240" y="36068"/>
                  </a:lnTo>
                  <a:lnTo>
                    <a:pt x="82803" y="19938"/>
                  </a:lnTo>
                  <a:lnTo>
                    <a:pt x="0" y="0"/>
                  </a:lnTo>
                  <a:close/>
                </a:path>
                <a:path w="372745" h="315595">
                  <a:moveTo>
                    <a:pt x="52704" y="36068"/>
                  </a:moveTo>
                  <a:lnTo>
                    <a:pt x="44450" y="45719"/>
                  </a:lnTo>
                  <a:lnTo>
                    <a:pt x="54212" y="53937"/>
                  </a:lnTo>
                  <a:lnTo>
                    <a:pt x="62385" y="44219"/>
                  </a:lnTo>
                  <a:lnTo>
                    <a:pt x="52704" y="36068"/>
                  </a:lnTo>
                  <a:close/>
                </a:path>
                <a:path w="372745" h="315595">
                  <a:moveTo>
                    <a:pt x="69240" y="36068"/>
                  </a:moveTo>
                  <a:lnTo>
                    <a:pt x="52704" y="36068"/>
                  </a:lnTo>
                  <a:lnTo>
                    <a:pt x="62385" y="44219"/>
                  </a:lnTo>
                  <a:lnTo>
                    <a:pt x="69240" y="36068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7636" y="4114800"/>
              <a:ext cx="5100828" cy="221589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736803" y="2098040"/>
            <a:ext cx="64242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insertion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consiste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prendre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éléments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liste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insérer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chacun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</a:t>
            </a:r>
            <a:r>
              <a:rPr sz="1200" spc="-10" dirty="0">
                <a:latin typeface="Calibri"/>
                <a:cs typeface="Calibri"/>
              </a:rPr>
              <a:t> bonne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place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façon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éléments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traités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forment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sous-</a:t>
            </a:r>
            <a:r>
              <a:rPr sz="1200" dirty="0">
                <a:latin typeface="Calibri"/>
                <a:cs typeface="Calibri"/>
              </a:rPr>
              <a:t>liste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triée.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faire,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procède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façon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88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36803" y="2829814"/>
            <a:ext cx="63385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comparer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permuter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nécessaire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T[1]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T[2]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façon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placer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petit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d’indice</a:t>
            </a:r>
            <a:endParaRPr sz="12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comparer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permuter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nécessaire</a:t>
            </a:r>
            <a:r>
              <a:rPr sz="1200" spc="-10" dirty="0">
                <a:latin typeface="Calibri"/>
                <a:cs typeface="Calibri"/>
              </a:rPr>
              <a:t> l’élément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T[3]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 ceux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précèdent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l’ordre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(T[2]</a:t>
            </a:r>
            <a:r>
              <a:rPr sz="1200" spc="-20" dirty="0">
                <a:latin typeface="Calibri"/>
                <a:cs typeface="Calibri"/>
              </a:rPr>
              <a:t> puis </a:t>
            </a:r>
            <a:r>
              <a:rPr sz="1200" dirty="0">
                <a:latin typeface="Calibri"/>
                <a:cs typeface="Calibri"/>
              </a:rPr>
              <a:t>T[1])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afin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sous-</a:t>
            </a:r>
            <a:r>
              <a:rPr sz="1200" dirty="0">
                <a:latin typeface="Calibri"/>
                <a:cs typeface="Calibri"/>
              </a:rPr>
              <a:t>liste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triée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T[1..3]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spc="-10" dirty="0">
                <a:latin typeface="Calibri"/>
                <a:cs typeface="Calibri"/>
              </a:rPr>
              <a:t>………………………………………………….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comparer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permuter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nécessaire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l’élément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T[n]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ceux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précèdent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l’ordre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(T[n-</a:t>
            </a:r>
            <a:r>
              <a:rPr sz="1200" spc="-25" dirty="0">
                <a:latin typeface="Calibri"/>
                <a:cs typeface="Calibri"/>
              </a:rPr>
              <a:t>1],</a:t>
            </a:r>
            <a:endParaRPr sz="12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T[n-2],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…)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afin </a:t>
            </a:r>
            <a:r>
              <a:rPr sz="1200" spc="-20" dirty="0">
                <a:latin typeface="Calibri"/>
                <a:cs typeface="Calibri"/>
              </a:rPr>
              <a:t>d’obtenir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tableau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trié.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7655" rIns="0" bIns="0" rtlCol="0">
            <a:spAutoFit/>
          </a:bodyPr>
          <a:lstStyle/>
          <a:p>
            <a:pPr marL="8445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04-</a:t>
            </a:r>
            <a:r>
              <a:rPr sz="2000" spc="-75" dirty="0"/>
              <a:t> </a:t>
            </a:r>
            <a:r>
              <a:rPr sz="2000" dirty="0"/>
              <a:t>STRUCTURER</a:t>
            </a:r>
            <a:r>
              <a:rPr sz="2000" spc="-50" dirty="0"/>
              <a:t> </a:t>
            </a:r>
            <a:r>
              <a:rPr sz="2000" dirty="0"/>
              <a:t>LES</a:t>
            </a:r>
            <a:r>
              <a:rPr sz="2000" spc="-50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123825">
              <a:lnSpc>
                <a:spcPts val="1664"/>
              </a:lnSpc>
            </a:pPr>
            <a:r>
              <a:rPr sz="1400" spc="-10" dirty="0">
                <a:latin typeface="Calibri"/>
                <a:cs typeface="Calibri"/>
              </a:rPr>
              <a:t>Différents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types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tableaux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64120" y="911504"/>
            <a:ext cx="4064000" cy="1235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58240">
              <a:lnSpc>
                <a:spcPct val="141800"/>
              </a:lnSpc>
              <a:spcBef>
                <a:spcPts val="100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4 </a:t>
            </a:r>
            <a:r>
              <a:rPr sz="2800" dirty="0">
                <a:latin typeface="Calibri"/>
                <a:cs typeface="Calibri"/>
              </a:rPr>
              <a:t>STRUCTURER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LES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DONNÉES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2566517"/>
            <a:ext cx="3128645" cy="9398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18440" indent="-213995">
              <a:lnSpc>
                <a:spcPct val="100000"/>
              </a:lnSpc>
              <a:spcBef>
                <a:spcPts val="1300"/>
              </a:spcBef>
              <a:buSzPct val="92500"/>
              <a:buAutoNum type="arabicPlain"/>
              <a:tabLst>
                <a:tab pos="218440" algn="l"/>
              </a:tabLst>
            </a:pP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Différents</a:t>
            </a:r>
            <a:r>
              <a:rPr sz="20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types</a:t>
            </a:r>
            <a:r>
              <a:rPr sz="20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2000" spc="-5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AEABAB"/>
                </a:solidFill>
                <a:latin typeface="Calibri"/>
                <a:cs typeface="Calibri"/>
              </a:rPr>
              <a:t>tableaux</a:t>
            </a:r>
            <a:endParaRPr sz="2000">
              <a:latin typeface="Calibri"/>
              <a:cs typeface="Calibri"/>
            </a:endParaRPr>
          </a:p>
          <a:p>
            <a:pPr marL="218440" indent="-213995">
              <a:lnSpc>
                <a:spcPct val="100000"/>
              </a:lnSpc>
              <a:spcBef>
                <a:spcPts val="1200"/>
              </a:spcBef>
              <a:buSzPct val="92500"/>
              <a:buAutoNum type="arabicPlain"/>
              <a:tabLst>
                <a:tab pos="218440" algn="l"/>
              </a:tabLst>
            </a:pPr>
            <a:r>
              <a:rPr sz="2000" b="1" dirty="0">
                <a:solidFill>
                  <a:srgbClr val="FF912B"/>
                </a:solidFill>
                <a:latin typeface="Calibri"/>
                <a:cs typeface="Calibri"/>
              </a:rPr>
              <a:t>Chaines</a:t>
            </a:r>
            <a:r>
              <a:rPr sz="20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20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912B"/>
                </a:solidFill>
                <a:latin typeface="Calibri"/>
                <a:cs typeface="Calibri"/>
              </a:rPr>
              <a:t>caractères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6632575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Chaine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caractères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chaîne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suite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caractères.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chaîne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contenant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aucun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appelée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chaîne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vide.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Syntaxe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déclaration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chaine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90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6803" y="3779901"/>
            <a:ext cx="6811645" cy="1887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Les</a:t>
            </a:r>
            <a:r>
              <a:rPr sz="1200" b="1" spc="-10" dirty="0">
                <a:latin typeface="Calibri"/>
                <a:cs typeface="Calibri"/>
              </a:rPr>
              <a:t> opérations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sur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les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chaines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caractères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30"/>
              </a:spcBef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5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concaténation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C’est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l’assemblage</a:t>
            </a:r>
            <a:r>
              <a:rPr sz="1200" dirty="0">
                <a:latin typeface="Calibri"/>
                <a:cs typeface="Calibri"/>
              </a:rPr>
              <a:t> 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chaînes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caractères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utilisant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l’opérateur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+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».</a:t>
            </a:r>
            <a:endParaRPr sz="1200">
              <a:latin typeface="Calibri"/>
              <a:cs typeface="Calibri"/>
            </a:endParaRPr>
          </a:p>
          <a:p>
            <a:pPr marL="733425">
              <a:lnSpc>
                <a:spcPct val="100000"/>
              </a:lnSpc>
              <a:spcBef>
                <a:spcPts val="359"/>
              </a:spcBef>
            </a:pPr>
            <a:r>
              <a:rPr sz="1200" b="1" spc="-10" dirty="0"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  <a:p>
            <a:pPr marL="977265">
              <a:lnSpc>
                <a:spcPct val="100000"/>
              </a:lnSpc>
              <a:spcBef>
                <a:spcPts val="345"/>
              </a:spcBef>
            </a:pPr>
            <a:r>
              <a:rPr sz="1200" b="1" dirty="0">
                <a:latin typeface="Calibri"/>
                <a:cs typeface="Calibri"/>
              </a:rPr>
              <a:t>chn1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:=“Structure”</a:t>
            </a:r>
            <a:endParaRPr sz="1200">
              <a:latin typeface="Calibri"/>
              <a:cs typeface="Calibri"/>
            </a:endParaRPr>
          </a:p>
          <a:p>
            <a:pPr marL="977265" marR="4399915">
              <a:lnSpc>
                <a:spcPct val="125000"/>
              </a:lnSpc>
            </a:pPr>
            <a:r>
              <a:rPr sz="1200" b="1" dirty="0">
                <a:latin typeface="Calibri"/>
                <a:cs typeface="Calibri"/>
              </a:rPr>
              <a:t>chn2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:=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“de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données” </a:t>
            </a:r>
            <a:r>
              <a:rPr sz="1200" b="1" dirty="0">
                <a:latin typeface="Calibri"/>
                <a:cs typeface="Calibri"/>
              </a:rPr>
              <a:t>chn3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:=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chn1+”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“+chn2</a:t>
            </a:r>
            <a:endParaRPr sz="1200">
              <a:latin typeface="Calibri"/>
              <a:cs typeface="Calibri"/>
            </a:endParaRPr>
          </a:p>
          <a:p>
            <a:pPr marL="977265">
              <a:lnSpc>
                <a:spcPct val="100000"/>
              </a:lnSpc>
              <a:spcBef>
                <a:spcPts val="350"/>
              </a:spcBef>
            </a:pPr>
            <a:r>
              <a:rPr sz="1200" b="1" dirty="0">
                <a:latin typeface="Calibri"/>
                <a:cs typeface="Calibri"/>
              </a:rPr>
              <a:t>la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variable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chn3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contiendra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“Structure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données”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21585" y="2649473"/>
            <a:ext cx="7271384" cy="95440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265"/>
              </a:spcBef>
            </a:pPr>
            <a:r>
              <a:rPr sz="1400" b="1" dirty="0">
                <a:latin typeface="Calibri"/>
                <a:cs typeface="Calibri"/>
              </a:rPr>
              <a:t>ch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: </a:t>
            </a:r>
            <a:r>
              <a:rPr sz="1400" b="1" spc="-10" dirty="0">
                <a:latin typeface="Calibri"/>
                <a:cs typeface="Calibri"/>
              </a:rPr>
              <a:t>Chaîne</a:t>
            </a:r>
            <a:endParaRPr sz="1400">
              <a:latin typeface="Calibri"/>
              <a:cs typeface="Calibri"/>
            </a:endParaRPr>
          </a:p>
          <a:p>
            <a:pPr marL="90170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chn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:</a:t>
            </a:r>
            <a:r>
              <a:rPr sz="1400" b="1" spc="-10" dirty="0">
                <a:latin typeface="Calibri"/>
                <a:cs typeface="Calibri"/>
              </a:rPr>
              <a:t> Chaîne[Max]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variable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peut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contenir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jusqu’à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255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caractères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alors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 chn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peut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contenir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maximum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Max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caractère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3923" rIns="0" bIns="0" rtlCol="0">
            <a:spAutoFit/>
          </a:bodyPr>
          <a:lstStyle/>
          <a:p>
            <a:pPr marL="13970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04-</a:t>
            </a:r>
            <a:r>
              <a:rPr sz="2000" spc="-85" dirty="0"/>
              <a:t> </a:t>
            </a:r>
            <a:r>
              <a:rPr sz="2000" dirty="0"/>
              <a:t>STRUCTURER</a:t>
            </a:r>
            <a:r>
              <a:rPr sz="2000" spc="-60" dirty="0"/>
              <a:t> </a:t>
            </a:r>
            <a:r>
              <a:rPr sz="2000" dirty="0"/>
              <a:t>LES</a:t>
            </a:r>
            <a:r>
              <a:rPr sz="2000" spc="-60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17907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Chaines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caractères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0308590" cy="3274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Chaine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caractères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Les</a:t>
            </a:r>
            <a:r>
              <a:rPr sz="1200" b="1" spc="-10" dirty="0">
                <a:latin typeface="Calibri"/>
                <a:cs typeface="Calibri"/>
              </a:rPr>
              <a:t> opérations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sur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les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chaines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caractères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opérateurs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relationnels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(&gt;,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&gt;=,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&lt;=,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#)</a:t>
            </a:r>
            <a:endParaRPr sz="1200">
              <a:latin typeface="Calibri"/>
              <a:cs typeface="Calibri"/>
            </a:endParaRPr>
          </a:p>
          <a:p>
            <a:pPr marL="1327785" marR="5080" lvl="2" indent="-172720">
              <a:lnSpc>
                <a:spcPts val="1300"/>
              </a:lnSpc>
              <a:spcBef>
                <a:spcPts val="505"/>
              </a:spcBef>
              <a:buFont typeface="Tahoma"/>
              <a:buChar char="•"/>
              <a:tabLst>
                <a:tab pos="13277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possible</a:t>
            </a:r>
            <a:r>
              <a:rPr sz="1200" spc="-20" dirty="0">
                <a:latin typeface="Calibri"/>
                <a:cs typeface="Calibri"/>
              </a:rPr>
              <a:t> d’effectuer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comparaison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chaînes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caractères,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résultat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booléen.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comparaison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fait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par </a:t>
            </a:r>
            <a:r>
              <a:rPr sz="1200" spc="-10" dirty="0">
                <a:latin typeface="Calibri"/>
                <a:cs typeface="Calibri"/>
              </a:rPr>
              <a:t>caractère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gauche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vers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droite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selon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ASCII.</a:t>
            </a:r>
            <a:endParaRPr sz="1200">
              <a:latin typeface="Calibri"/>
              <a:cs typeface="Calibri"/>
            </a:endParaRPr>
          </a:p>
          <a:p>
            <a:pPr marL="1327785" lvl="2" indent="-172085">
              <a:lnSpc>
                <a:spcPct val="100000"/>
              </a:lnSpc>
              <a:spcBef>
                <a:spcPts val="340"/>
              </a:spcBef>
              <a:buFont typeface="Tahoma"/>
              <a:buChar char="•"/>
              <a:tabLst>
                <a:tab pos="1327785" algn="l"/>
              </a:tabLst>
            </a:pPr>
            <a:r>
              <a:rPr sz="1200" b="1" spc="-10" dirty="0">
                <a:latin typeface="Calibri"/>
                <a:cs typeface="Calibri"/>
              </a:rPr>
              <a:t>Exemples:</a:t>
            </a:r>
            <a:endParaRPr sz="1200">
              <a:latin typeface="Calibri"/>
              <a:cs typeface="Calibri"/>
            </a:endParaRPr>
          </a:p>
          <a:p>
            <a:pPr marL="1819910" lvl="3" indent="-207010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1819910" algn="l"/>
              </a:tabLst>
            </a:pPr>
            <a:r>
              <a:rPr sz="1200" spc="-25" dirty="0">
                <a:latin typeface="Calibri"/>
                <a:cs typeface="Calibri"/>
              </a:rPr>
              <a:t>L’expression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(«a”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&gt;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55" dirty="0">
                <a:latin typeface="Calibri"/>
                <a:cs typeface="Calibri"/>
              </a:rPr>
              <a:t>”A”)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vraie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puisque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ASCII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”a” </a:t>
            </a:r>
            <a:r>
              <a:rPr sz="1200" dirty="0">
                <a:latin typeface="Calibri"/>
                <a:cs typeface="Calibri"/>
              </a:rPr>
              <a:t>(97)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supérieur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celui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70" dirty="0">
                <a:latin typeface="Calibri"/>
                <a:cs typeface="Calibri"/>
              </a:rPr>
              <a:t>”A”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(65)</a:t>
            </a:r>
            <a:endParaRPr sz="1200">
              <a:latin typeface="Calibri"/>
              <a:cs typeface="Calibri"/>
            </a:endParaRPr>
          </a:p>
          <a:p>
            <a:pPr marL="1819910" lvl="3" indent="-207010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1819910" algn="l"/>
              </a:tabLst>
            </a:pPr>
            <a:r>
              <a:rPr sz="1200" spc="-25" dirty="0">
                <a:latin typeface="Calibri"/>
                <a:cs typeface="Calibri"/>
              </a:rPr>
              <a:t>L’expression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(”programme”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”programmation”)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fausse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puisque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”e”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&gt;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”a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»</a:t>
            </a:r>
            <a:endParaRPr sz="1200">
              <a:latin typeface="Calibri"/>
              <a:cs typeface="Calibri"/>
            </a:endParaRPr>
          </a:p>
          <a:p>
            <a:pPr marL="1819910" lvl="3" indent="-207010">
              <a:lnSpc>
                <a:spcPct val="100000"/>
              </a:lnSpc>
              <a:spcBef>
                <a:spcPts val="359"/>
              </a:spcBef>
              <a:buFont typeface="Tahoma"/>
              <a:buChar char="•"/>
              <a:tabLst>
                <a:tab pos="1819910" algn="l"/>
              </a:tabLst>
            </a:pPr>
            <a:r>
              <a:rPr sz="1200" spc="-25" dirty="0">
                <a:latin typeface="Calibri"/>
                <a:cs typeface="Calibri"/>
              </a:rPr>
              <a:t>L’expression </a:t>
            </a:r>
            <a:r>
              <a:rPr sz="1200" dirty="0">
                <a:latin typeface="Calibri"/>
                <a:cs typeface="Calibri"/>
              </a:rPr>
              <a:t>(””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” ”)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fausse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différent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espace).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59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Accès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chaîne</a:t>
            </a:r>
            <a:endParaRPr sz="1200">
              <a:latin typeface="Calibri"/>
              <a:cs typeface="Calibri"/>
            </a:endParaRPr>
          </a:p>
          <a:p>
            <a:pPr marL="1327785" lvl="2" indent="-172085">
              <a:lnSpc>
                <a:spcPct val="100000"/>
              </a:lnSpc>
              <a:spcBef>
                <a:spcPts val="345"/>
              </a:spcBef>
              <a:buFont typeface="Tahoma"/>
              <a:buChar char="•"/>
              <a:tabLst>
                <a:tab pos="13277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suffit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d’indiquer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chaîne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suivi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entier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crochets</a:t>
            </a:r>
            <a:r>
              <a:rPr sz="1200" dirty="0">
                <a:latin typeface="Calibri"/>
                <a:cs typeface="Calibri"/>
              </a:rPr>
              <a:t> 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indique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position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chaîne.</a:t>
            </a:r>
            <a:endParaRPr sz="1200">
              <a:latin typeface="Calibri"/>
              <a:cs typeface="Calibri"/>
            </a:endParaRPr>
          </a:p>
          <a:p>
            <a:pPr marL="1327785" lvl="2" indent="-172085">
              <a:lnSpc>
                <a:spcPct val="100000"/>
              </a:lnSpc>
              <a:spcBef>
                <a:spcPts val="254"/>
              </a:spcBef>
              <a:buFont typeface="Tahoma"/>
              <a:buChar char="•"/>
              <a:tabLst>
                <a:tab pos="1327785" algn="l"/>
              </a:tabLst>
            </a:pPr>
            <a:r>
              <a:rPr sz="1200" b="1" dirty="0">
                <a:latin typeface="Calibri"/>
                <a:cs typeface="Calibri"/>
              </a:rPr>
              <a:t>Exemple</a:t>
            </a:r>
            <a:r>
              <a:rPr sz="1800" b="1" dirty="0">
                <a:latin typeface="Calibri"/>
                <a:cs typeface="Calibri"/>
              </a:rPr>
              <a:t>: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chn:=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”Turbo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Pascal”</a:t>
            </a:r>
            <a:endParaRPr sz="1200">
              <a:latin typeface="Calibri"/>
              <a:cs typeface="Calibri"/>
            </a:endParaRPr>
          </a:p>
          <a:p>
            <a:pPr marL="1993900">
              <a:lnSpc>
                <a:spcPct val="100000"/>
              </a:lnSpc>
              <a:spcBef>
                <a:spcPts val="395"/>
              </a:spcBef>
            </a:pPr>
            <a:r>
              <a:rPr sz="1200" dirty="0">
                <a:latin typeface="Calibri"/>
                <a:cs typeface="Calibri"/>
              </a:rPr>
              <a:t>c:=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chn[7]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contiendra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</a:t>
            </a:r>
            <a:r>
              <a:rPr sz="1200" spc="-10" dirty="0">
                <a:latin typeface="Calibri"/>
                <a:cs typeface="Calibri"/>
              </a:rPr>
              <a:t>caractère</a:t>
            </a:r>
            <a:r>
              <a:rPr sz="1200" spc="-20" dirty="0">
                <a:latin typeface="Calibri"/>
                <a:cs typeface="Calibri"/>
              </a:rPr>
              <a:t> ”P”)</a:t>
            </a:r>
            <a:endParaRPr sz="1200">
              <a:latin typeface="Calibri"/>
              <a:cs typeface="Calibri"/>
            </a:endParaRPr>
          </a:p>
          <a:p>
            <a:pPr marL="1327785" lvl="2" indent="-172085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1327785" algn="l"/>
              </a:tabLst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général,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ch[i]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désigne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ième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chaîne</a:t>
            </a:r>
            <a:r>
              <a:rPr sz="1200" spc="-25" dirty="0">
                <a:latin typeface="Calibri"/>
                <a:cs typeface="Calibri"/>
              </a:rPr>
              <a:t> ch.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91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3923" rIns="0" bIns="0" rtlCol="0">
            <a:spAutoFit/>
          </a:bodyPr>
          <a:lstStyle/>
          <a:p>
            <a:pPr marL="13970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04-</a:t>
            </a:r>
            <a:r>
              <a:rPr sz="2000" spc="-85" dirty="0"/>
              <a:t> </a:t>
            </a:r>
            <a:r>
              <a:rPr sz="2000" dirty="0"/>
              <a:t>STRUCTURER</a:t>
            </a:r>
            <a:r>
              <a:rPr sz="2000" spc="-60" dirty="0"/>
              <a:t> </a:t>
            </a:r>
            <a:r>
              <a:rPr sz="2000" dirty="0"/>
              <a:t>LES</a:t>
            </a:r>
            <a:r>
              <a:rPr sz="2000" spc="-60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17907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Chaines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caractères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3341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Chaine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caractères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2321178"/>
            <a:ext cx="33870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Procédures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standards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sur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les chaines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caractères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49808" y="2610611"/>
            <a:ext cx="10241280" cy="2315210"/>
            <a:chOff x="749808" y="2610611"/>
            <a:chExt cx="10241280" cy="23152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9808" y="2610611"/>
              <a:ext cx="4843272" cy="23149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44184" y="2610611"/>
              <a:ext cx="4946904" cy="231495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177534" y="2357450"/>
            <a:ext cx="3291204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Fonctions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standards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sur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les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chaines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caractères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92</a:t>
            </a:fld>
            <a:endParaRPr spc="-25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3923" rIns="0" bIns="0" rtlCol="0">
            <a:spAutoFit/>
          </a:bodyPr>
          <a:lstStyle/>
          <a:p>
            <a:pPr marL="13970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04-</a:t>
            </a:r>
            <a:r>
              <a:rPr sz="2000" spc="-85" dirty="0"/>
              <a:t> </a:t>
            </a:r>
            <a:r>
              <a:rPr sz="2000" dirty="0"/>
              <a:t>STRUCTURER</a:t>
            </a:r>
            <a:r>
              <a:rPr sz="2000" spc="-60" dirty="0"/>
              <a:t> </a:t>
            </a:r>
            <a:r>
              <a:rPr sz="2000" dirty="0"/>
              <a:t>LES</a:t>
            </a:r>
            <a:r>
              <a:rPr sz="2000" spc="-60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17907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Chaines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caractères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12186285" cy="6858000"/>
            <a:chOff x="3047" y="0"/>
            <a:chExt cx="121862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112" y="180686"/>
              <a:ext cx="1230925" cy="12251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7" y="0"/>
              <a:ext cx="12185904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37804" y="6115811"/>
              <a:ext cx="528827" cy="52882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044308" y="1090422"/>
            <a:ext cx="4105275" cy="12477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39700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latin typeface="Calibri"/>
                <a:cs typeface="Calibri"/>
              </a:rPr>
              <a:t>PARTIE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3 </a:t>
            </a:r>
            <a:r>
              <a:rPr sz="2800" spc="-10" dirty="0">
                <a:latin typeface="Calibri"/>
                <a:cs typeface="Calibri"/>
              </a:rPr>
              <a:t>PROGRAMMER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PYTHON</a:t>
            </a:r>
            <a:endParaRPr sz="2800">
              <a:latin typeface="Calibri"/>
              <a:cs typeface="Calibri"/>
            </a:endParaRPr>
          </a:p>
          <a:p>
            <a:pPr marL="277495">
              <a:lnSpc>
                <a:spcPct val="100000"/>
              </a:lnSpc>
              <a:spcBef>
                <a:spcPts val="25"/>
              </a:spcBef>
            </a:pPr>
            <a:r>
              <a:rPr sz="2400" dirty="0">
                <a:solidFill>
                  <a:srgbClr val="FF912B"/>
                </a:solidFill>
                <a:latin typeface="Calibri"/>
                <a:cs typeface="Calibri"/>
              </a:rPr>
              <a:t>Dans</a:t>
            </a:r>
            <a:r>
              <a:rPr sz="2400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912B"/>
                </a:solidFill>
                <a:latin typeface="Calibri"/>
                <a:cs typeface="Calibri"/>
              </a:rPr>
              <a:t>module,</a:t>
            </a:r>
            <a:r>
              <a:rPr sz="2400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912B"/>
                </a:solidFill>
                <a:latin typeface="Calibri"/>
                <a:cs typeface="Calibri"/>
              </a:rPr>
              <a:t>vous</a:t>
            </a:r>
            <a:r>
              <a:rPr sz="2400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912B"/>
                </a:solidFill>
                <a:latin typeface="Calibri"/>
                <a:cs typeface="Calibri"/>
              </a:rPr>
              <a:t>allez</a:t>
            </a:r>
            <a:r>
              <a:rPr sz="2400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FF912B"/>
                </a:solidFill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75628" y="2741777"/>
            <a:ext cx="5821045" cy="2211070"/>
          </a:xfrm>
          <a:prstGeom prst="rect">
            <a:avLst/>
          </a:prstGeom>
        </p:spPr>
        <p:txBody>
          <a:bodyPr vert="horz" wrap="square" lIns="0" tIns="1784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405"/>
              </a:spcBef>
              <a:buSzPct val="90000"/>
              <a:buFont typeface="Tahoma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Maitriser</a:t>
            </a:r>
            <a:r>
              <a:rPr sz="20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20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bases</a:t>
            </a:r>
            <a:r>
              <a:rPr sz="20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20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20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programmation</a:t>
            </a:r>
            <a:r>
              <a:rPr sz="20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Python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310"/>
              </a:spcBef>
              <a:buSzPct val="90000"/>
              <a:buFont typeface="Tahoma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Appliquer</a:t>
            </a:r>
            <a:r>
              <a:rPr sz="20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20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bonnes</a:t>
            </a:r>
            <a:r>
              <a:rPr sz="20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pratiques</a:t>
            </a:r>
            <a:r>
              <a:rPr sz="20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20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programmation</a:t>
            </a:r>
            <a:endParaRPr sz="20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Python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295"/>
              </a:spcBef>
              <a:buSzPct val="90000"/>
              <a:buFont typeface="Tahoma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Manipuler</a:t>
            </a:r>
            <a:r>
              <a:rPr sz="20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20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fonctions</a:t>
            </a:r>
            <a:r>
              <a:rPr sz="2000" spc="-7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20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Python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300"/>
              </a:spcBef>
              <a:buSzPct val="90000"/>
              <a:buFont typeface="Tahoma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Maitriser</a:t>
            </a:r>
            <a:r>
              <a:rPr sz="20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20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manipulation</a:t>
            </a:r>
            <a:r>
              <a:rPr sz="20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20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données</a:t>
            </a:r>
            <a:r>
              <a:rPr sz="2000" spc="36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20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Python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712707" y="5183123"/>
            <a:ext cx="766572" cy="76657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839961" y="6235758"/>
            <a:ext cx="1214755" cy="31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15"/>
              </a:lnSpc>
            </a:pPr>
            <a:r>
              <a:rPr sz="2000" b="1" dirty="0">
                <a:solidFill>
                  <a:srgbClr val="1C3051"/>
                </a:solidFill>
                <a:latin typeface="Arial"/>
                <a:cs typeface="Arial"/>
              </a:rPr>
              <a:t>60</a:t>
            </a:r>
            <a:r>
              <a:rPr sz="2000" b="1" spc="-5" dirty="0">
                <a:solidFill>
                  <a:srgbClr val="1C3051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C3051"/>
                </a:solidFill>
                <a:latin typeface="Arial"/>
                <a:cs typeface="Arial"/>
              </a:rPr>
              <a:t>heures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3350" cy="6858000"/>
            <a:chOff x="3047" y="0"/>
            <a:chExt cx="64833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3078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41101" y="6183117"/>
            <a:ext cx="394217" cy="39421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901942" y="633222"/>
            <a:ext cx="4559300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4325" marR="313690" algn="ctr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 </a:t>
            </a:r>
            <a:r>
              <a:rPr sz="2800" spc="-10" dirty="0">
                <a:latin typeface="Calibri"/>
                <a:cs typeface="Calibri"/>
              </a:rPr>
              <a:t>TRANSFORMER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SUITE</a:t>
            </a:r>
            <a:endParaRPr sz="28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2800" spc="-20" dirty="0">
                <a:latin typeface="Calibri"/>
                <a:cs typeface="Calibri"/>
              </a:rPr>
              <a:t>D’ÉTAPES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ALGORITHMIQUE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EN </a:t>
            </a:r>
            <a:r>
              <a:rPr sz="2800" dirty="0">
                <a:latin typeface="Calibri"/>
                <a:cs typeface="Calibri"/>
              </a:rPr>
              <a:t>UNE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SUITE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D’INSTRUCTIONS PYTHON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51138" y="6256440"/>
            <a:ext cx="109156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dirty="0">
                <a:solidFill>
                  <a:srgbClr val="1C3051"/>
                </a:solidFill>
                <a:latin typeface="Arial"/>
                <a:cs typeface="Arial"/>
              </a:rPr>
              <a:t>20</a:t>
            </a:r>
            <a:r>
              <a:rPr sz="1800" b="1" spc="-10" dirty="0">
                <a:solidFill>
                  <a:srgbClr val="1C3051"/>
                </a:solidFill>
                <a:latin typeface="Arial"/>
                <a:cs typeface="Arial"/>
              </a:rPr>
              <a:t> heures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88479" y="2770123"/>
            <a:ext cx="357886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6280" marR="5080" indent="-70421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que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vous</a:t>
            </a:r>
            <a:r>
              <a:rPr sz="24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allez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912B"/>
                </a:solidFill>
                <a:latin typeface="Calibri"/>
                <a:cs typeface="Calibri"/>
              </a:rPr>
              <a:t>apprendre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dans</a:t>
            </a:r>
            <a:r>
              <a:rPr sz="24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5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chapitre</a:t>
            </a:r>
            <a:r>
              <a:rPr sz="24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FF912B"/>
                </a:solidFill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34733" y="3690668"/>
            <a:ext cx="4919980" cy="185483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10"/>
              </a:spcBef>
              <a:buSzPct val="128571"/>
              <a:buFont typeface="Tahoma"/>
              <a:buChar char="•"/>
              <a:tabLst>
                <a:tab pos="354965" algn="l"/>
              </a:tabLst>
            </a:pP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Connaitre</a:t>
            </a:r>
            <a:r>
              <a:rPr sz="14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4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critères</a:t>
            </a:r>
            <a:r>
              <a:rPr sz="14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4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choix</a:t>
            </a:r>
            <a:r>
              <a:rPr sz="14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sz="14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langage</a:t>
            </a:r>
            <a:r>
              <a:rPr sz="14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4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55555"/>
                </a:solidFill>
                <a:latin typeface="Calibri"/>
                <a:cs typeface="Calibri"/>
              </a:rPr>
              <a:t>programmation</a:t>
            </a:r>
            <a:endParaRPr sz="1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310"/>
              </a:spcBef>
              <a:buSzPct val="128571"/>
              <a:buFont typeface="Tahoma"/>
              <a:buChar char="•"/>
              <a:tabLst>
                <a:tab pos="354965" algn="l"/>
              </a:tabLst>
            </a:pP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Connaitre</a:t>
            </a:r>
            <a:r>
              <a:rPr sz="14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4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55555"/>
                </a:solidFill>
                <a:latin typeface="Calibri"/>
                <a:cs typeface="Calibri"/>
              </a:rPr>
              <a:t>caractéristiques</a:t>
            </a:r>
            <a:r>
              <a:rPr sz="14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sz="14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langage</a:t>
            </a:r>
            <a:r>
              <a:rPr sz="1400" spc="27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55555"/>
                </a:solidFill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295"/>
              </a:spcBef>
              <a:buSzPct val="128571"/>
              <a:buFont typeface="Tahoma"/>
              <a:buChar char="•"/>
              <a:tabLst>
                <a:tab pos="354965" algn="l"/>
              </a:tabLst>
            </a:pP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Maitriser</a:t>
            </a:r>
            <a:r>
              <a:rPr sz="14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4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structure</a:t>
            </a:r>
            <a:r>
              <a:rPr sz="14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générale</a:t>
            </a:r>
            <a:r>
              <a:rPr sz="14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sz="14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programme</a:t>
            </a:r>
            <a:r>
              <a:rPr sz="1400" spc="-6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55555"/>
                </a:solidFill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295"/>
              </a:spcBef>
              <a:buSzPct val="128571"/>
              <a:buFont typeface="Tahoma"/>
              <a:buChar char="•"/>
              <a:tabLst>
                <a:tab pos="354965" algn="l"/>
              </a:tabLst>
            </a:pP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Traduire</a:t>
            </a:r>
            <a:r>
              <a:rPr sz="14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4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55555"/>
                </a:solidFill>
                <a:latin typeface="Calibri"/>
                <a:cs typeface="Calibri"/>
              </a:rPr>
              <a:t>algorithme</a:t>
            </a:r>
            <a:r>
              <a:rPr sz="14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14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langage</a:t>
            </a:r>
            <a:r>
              <a:rPr sz="14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55555"/>
                </a:solidFill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310"/>
              </a:spcBef>
              <a:buSzPct val="128571"/>
              <a:buFont typeface="Tahoma"/>
              <a:buChar char="•"/>
              <a:tabLst>
                <a:tab pos="354965" algn="l"/>
              </a:tabLst>
            </a:pP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Appliquer</a:t>
            </a:r>
            <a:r>
              <a:rPr sz="14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4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bonnes</a:t>
            </a:r>
            <a:r>
              <a:rPr sz="14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pratiques</a:t>
            </a:r>
            <a:r>
              <a:rPr sz="14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sz="14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codage</a:t>
            </a:r>
            <a:r>
              <a:rPr sz="14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14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55555"/>
                </a:solidFill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20281" y="701116"/>
            <a:ext cx="4553585" cy="2159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4325" marR="307975" indent="-635" algn="ctr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 </a:t>
            </a:r>
            <a:r>
              <a:rPr sz="2800" spc="-10" dirty="0">
                <a:latin typeface="Calibri"/>
                <a:cs typeface="Calibri"/>
              </a:rPr>
              <a:t>TRANSFORMER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SUITE</a:t>
            </a:r>
            <a:endParaRPr sz="28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sz="2800" spc="-25" dirty="0">
                <a:latin typeface="Calibri"/>
                <a:cs typeface="Calibri"/>
              </a:rPr>
              <a:t>D’ÉTAPES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ALGORITHMIQUE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EN </a:t>
            </a:r>
            <a:r>
              <a:rPr sz="2800" dirty="0">
                <a:latin typeface="Calibri"/>
                <a:cs typeface="Calibri"/>
              </a:rPr>
              <a:t>UNE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SUITE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D’INSTRUCTIONS PYTHON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3342513"/>
            <a:ext cx="4377055" cy="775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indent="-211454">
              <a:lnSpc>
                <a:spcPct val="100000"/>
              </a:lnSpc>
              <a:spcBef>
                <a:spcPts val="95"/>
              </a:spcBef>
              <a:buAutoNum type="arabicPlain"/>
              <a:tabLst>
                <a:tab pos="224154" algn="l"/>
              </a:tabLst>
            </a:pP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Critères</a:t>
            </a:r>
            <a:r>
              <a:rPr sz="16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6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choix</a:t>
            </a:r>
            <a:r>
              <a:rPr sz="16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d’un</a:t>
            </a:r>
            <a:r>
              <a:rPr sz="16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langage</a:t>
            </a:r>
            <a:r>
              <a:rPr sz="16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6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912B"/>
                </a:solidFill>
                <a:latin typeface="Calibri"/>
                <a:cs typeface="Calibri"/>
              </a:rPr>
              <a:t>programmation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AutoNum type="arabicPlain"/>
            </a:pPr>
            <a:endParaRPr sz="1600">
              <a:latin typeface="Calibri"/>
              <a:cs typeface="Calibri"/>
            </a:endParaRPr>
          </a:p>
          <a:p>
            <a:pPr marL="224154" indent="-211454">
              <a:lnSpc>
                <a:spcPct val="100000"/>
              </a:lnSpc>
              <a:spcBef>
                <a:spcPts val="5"/>
              </a:spcBef>
              <a:buAutoNum type="arabicPlain"/>
              <a:tabLst>
                <a:tab pos="224154" algn="l"/>
              </a:tabLst>
            </a:pP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Blocs</a:t>
            </a:r>
            <a:r>
              <a:rPr sz="1600" spc="-5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d’instructions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93432" y="4353305"/>
            <a:ext cx="3278504" cy="1141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6530" indent="-168275">
              <a:lnSpc>
                <a:spcPct val="100000"/>
              </a:lnSpc>
              <a:spcBef>
                <a:spcPts val="95"/>
              </a:spcBef>
              <a:buSzPct val="93750"/>
              <a:buAutoNum type="arabicPlain" startAt="3"/>
              <a:tabLst>
                <a:tab pos="176530" algn="l"/>
              </a:tabLst>
            </a:pP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Conversion</a:t>
            </a:r>
            <a:r>
              <a:rPr sz="1600" spc="-2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1600" spc="-3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l’algorithme</a:t>
            </a:r>
            <a:r>
              <a:rPr sz="1600" spc="-4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en</a:t>
            </a:r>
            <a:r>
              <a:rPr sz="16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Python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Clr>
                <a:srgbClr val="AEABAB"/>
              </a:buClr>
              <a:buFont typeface="Calibri"/>
              <a:buAutoNum type="arabicPlain" startAt="3"/>
            </a:pPr>
            <a:endParaRPr sz="1600">
              <a:latin typeface="Calibri"/>
              <a:cs typeface="Calibri"/>
            </a:endParaRPr>
          </a:p>
          <a:p>
            <a:pPr marL="290195" indent="-277495">
              <a:lnSpc>
                <a:spcPct val="100000"/>
              </a:lnSpc>
              <a:buSzPct val="93750"/>
              <a:buAutoNum type="arabicPlain" startAt="3"/>
              <a:tabLst>
                <a:tab pos="290195" algn="l"/>
                <a:tab pos="1531620" algn="l"/>
                <a:tab pos="1917064" algn="l"/>
                <a:tab pos="2492375" algn="l"/>
              </a:tabLst>
            </a:pP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Optimisation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	</a:t>
            </a:r>
            <a:r>
              <a:rPr sz="1600" spc="-25" dirty="0">
                <a:solidFill>
                  <a:srgbClr val="AEABAB"/>
                </a:solidFill>
                <a:latin typeface="Calibri"/>
                <a:cs typeface="Calibri"/>
              </a:rPr>
              <a:t>du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	</a:t>
            </a:r>
            <a:r>
              <a:rPr sz="1600" spc="-20" dirty="0">
                <a:solidFill>
                  <a:srgbClr val="AEABAB"/>
                </a:solidFill>
                <a:latin typeface="Calibri"/>
                <a:cs typeface="Calibri"/>
              </a:rPr>
              <a:t>code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	</a:t>
            </a: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(Bonnes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codage,</a:t>
            </a:r>
            <a:r>
              <a:rPr sz="1600" spc="-8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commentaires,…)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22230" y="4858969"/>
            <a:ext cx="11849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63294" algn="l"/>
              </a:tabLst>
            </a:pP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pratiques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	</a:t>
            </a:r>
            <a:r>
              <a:rPr sz="1600" spc="-25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Langage</a:t>
            </a:r>
            <a:r>
              <a:rPr spc="-2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programmation</a:t>
            </a: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Langage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 programmation</a:t>
            </a:r>
            <a:r>
              <a:rPr b="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est un</a:t>
            </a: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outil</a:t>
            </a:r>
            <a:r>
              <a:rPr b="0" spc="2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à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l’aide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duquel</a:t>
            </a:r>
            <a:r>
              <a:rPr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le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programmeur</a:t>
            </a:r>
            <a:r>
              <a:rPr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écrit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des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programmes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exécutables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sur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un</a:t>
            </a: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ordinateur</a:t>
            </a:r>
          </a:p>
          <a:p>
            <a:pPr marL="12700" marR="4416425" indent="286385">
              <a:lnSpc>
                <a:spcPts val="2450"/>
              </a:lnSpc>
              <a:spcBef>
                <a:spcPts val="235"/>
              </a:spcBef>
              <a:buFont typeface="Tahoma"/>
              <a:buChar char="•"/>
              <a:tabLst>
                <a:tab pos="299085" algn="l"/>
              </a:tabLst>
            </a:pP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Il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y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b="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toute</a:t>
            </a:r>
            <a:r>
              <a:rPr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une</a:t>
            </a:r>
            <a:r>
              <a:rPr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panoplie</a:t>
            </a:r>
            <a:r>
              <a:rPr b="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langages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disponibles </a:t>
            </a:r>
            <a:r>
              <a:rPr b="0" u="sng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Exemples</a:t>
            </a:r>
            <a:r>
              <a:rPr b="0" u="sng" spc="-3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b="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r>
              <a:rPr b="0" u="sng" spc="-3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FORTRAN,</a:t>
            </a:r>
            <a:r>
              <a:rPr b="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COBOL,</a:t>
            </a:r>
            <a:r>
              <a:rPr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Pascal,</a:t>
            </a:r>
            <a:r>
              <a:rPr b="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Ada,</a:t>
            </a:r>
            <a:r>
              <a:rPr b="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C,</a:t>
            </a:r>
            <a:r>
              <a:rPr b="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Java,</a:t>
            </a:r>
            <a:r>
              <a:rPr b="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Python</a:t>
            </a:r>
          </a:p>
          <a:p>
            <a:pPr marL="299085" indent="-286385">
              <a:lnSpc>
                <a:spcPct val="100000"/>
              </a:lnSpc>
              <a:spcBef>
                <a:spcPts val="745"/>
              </a:spcBef>
              <a:buFont typeface="Tahoma"/>
              <a:buChar char="•"/>
              <a:tabLst>
                <a:tab pos="299085" algn="l"/>
              </a:tabLst>
            </a:pP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Il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est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important</a:t>
            </a:r>
            <a:r>
              <a:rPr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pouvoir</a:t>
            </a:r>
            <a:r>
              <a:rPr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évaluer</a:t>
            </a:r>
            <a:r>
              <a:rPr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ces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langages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afin</a:t>
            </a:r>
            <a:r>
              <a:rPr b="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pouvoir</a:t>
            </a:r>
            <a:r>
              <a:rPr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les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choisir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manière</a:t>
            </a:r>
            <a:r>
              <a:rPr b="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appropriée</a:t>
            </a:r>
            <a:r>
              <a:rPr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et de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les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améliorer</a:t>
            </a:r>
          </a:p>
          <a:p>
            <a:pPr marL="299085" indent="-286385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299085" algn="l"/>
              </a:tabLst>
            </a:pP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Trois</a:t>
            </a:r>
            <a:r>
              <a:rPr b="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critères</a:t>
            </a:r>
            <a:r>
              <a:rPr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d’évaluation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sont</a:t>
            </a:r>
            <a:r>
              <a:rPr b="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généralement</a:t>
            </a: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utilisés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754626" y="3828034"/>
            <a:ext cx="4225290" cy="574040"/>
            <a:chOff x="4754626" y="3828034"/>
            <a:chExt cx="4225290" cy="574040"/>
          </a:xfrm>
        </p:grpSpPr>
        <p:sp>
          <p:nvSpPr>
            <p:cNvPr id="4" name="object 4"/>
            <p:cNvSpPr/>
            <p:nvPr/>
          </p:nvSpPr>
          <p:spPr>
            <a:xfrm>
              <a:off x="4760976" y="3834384"/>
              <a:ext cx="4212590" cy="561340"/>
            </a:xfrm>
            <a:custGeom>
              <a:avLst/>
              <a:gdLst/>
              <a:ahLst/>
              <a:cxnLst/>
              <a:rect l="l" t="t" r="r" b="b"/>
              <a:pathLst>
                <a:path w="4212590" h="561339">
                  <a:moveTo>
                    <a:pt x="4118864" y="0"/>
                  </a:moveTo>
                  <a:lnTo>
                    <a:pt x="0" y="0"/>
                  </a:lnTo>
                  <a:lnTo>
                    <a:pt x="0" y="560832"/>
                  </a:lnTo>
                  <a:lnTo>
                    <a:pt x="4118864" y="560832"/>
                  </a:lnTo>
                  <a:lnTo>
                    <a:pt x="4155221" y="553477"/>
                  </a:lnTo>
                  <a:lnTo>
                    <a:pt x="4184935" y="533431"/>
                  </a:lnTo>
                  <a:lnTo>
                    <a:pt x="4204981" y="503717"/>
                  </a:lnTo>
                  <a:lnTo>
                    <a:pt x="4212335" y="467360"/>
                  </a:lnTo>
                  <a:lnTo>
                    <a:pt x="4212335" y="93472"/>
                  </a:lnTo>
                  <a:lnTo>
                    <a:pt x="4204981" y="57114"/>
                  </a:lnTo>
                  <a:lnTo>
                    <a:pt x="4184935" y="27400"/>
                  </a:lnTo>
                  <a:lnTo>
                    <a:pt x="4155221" y="7354"/>
                  </a:lnTo>
                  <a:lnTo>
                    <a:pt x="4118864" y="0"/>
                  </a:lnTo>
                  <a:close/>
                </a:path>
              </a:pathLst>
            </a:custGeom>
            <a:solidFill>
              <a:srgbClr val="D2DEEE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60976" y="3834384"/>
              <a:ext cx="4212590" cy="561340"/>
            </a:xfrm>
            <a:custGeom>
              <a:avLst/>
              <a:gdLst/>
              <a:ahLst/>
              <a:cxnLst/>
              <a:rect l="l" t="t" r="r" b="b"/>
              <a:pathLst>
                <a:path w="4212590" h="561339">
                  <a:moveTo>
                    <a:pt x="4212335" y="93472"/>
                  </a:moveTo>
                  <a:lnTo>
                    <a:pt x="4212335" y="467360"/>
                  </a:lnTo>
                  <a:lnTo>
                    <a:pt x="4204981" y="503717"/>
                  </a:lnTo>
                  <a:lnTo>
                    <a:pt x="4184935" y="533431"/>
                  </a:lnTo>
                  <a:lnTo>
                    <a:pt x="4155221" y="553477"/>
                  </a:lnTo>
                  <a:lnTo>
                    <a:pt x="4118864" y="560832"/>
                  </a:lnTo>
                  <a:lnTo>
                    <a:pt x="0" y="560832"/>
                  </a:lnTo>
                  <a:lnTo>
                    <a:pt x="0" y="0"/>
                  </a:lnTo>
                  <a:lnTo>
                    <a:pt x="4118864" y="0"/>
                  </a:lnTo>
                  <a:lnTo>
                    <a:pt x="4155221" y="7354"/>
                  </a:lnTo>
                  <a:lnTo>
                    <a:pt x="4184935" y="27400"/>
                  </a:lnTo>
                  <a:lnTo>
                    <a:pt x="4204981" y="57114"/>
                  </a:lnTo>
                  <a:lnTo>
                    <a:pt x="4212335" y="93472"/>
                  </a:lnTo>
                  <a:close/>
                </a:path>
              </a:pathLst>
            </a:custGeom>
            <a:ln w="12192">
              <a:solidFill>
                <a:srgbClr val="D2D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767071" y="3909771"/>
            <a:ext cx="414972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235" indent="-113664">
              <a:lnSpc>
                <a:spcPts val="1380"/>
              </a:lnSpc>
              <a:spcBef>
                <a:spcPts val="100"/>
              </a:spcBef>
              <a:buChar char="•"/>
              <a:tabLst>
                <a:tab pos="356235" algn="l"/>
              </a:tabLst>
            </a:pPr>
            <a:r>
              <a:rPr sz="1200" spc="-10" dirty="0">
                <a:latin typeface="Calibri"/>
                <a:cs typeface="Calibri"/>
              </a:rPr>
              <a:t>correspond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facilité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laquelle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</a:t>
            </a:r>
            <a:endParaRPr sz="1200">
              <a:latin typeface="Calibri"/>
              <a:cs typeface="Calibri"/>
            </a:endParaRPr>
          </a:p>
          <a:p>
            <a:pPr marL="356870">
              <a:lnSpc>
                <a:spcPts val="1380"/>
              </a:lnSpc>
            </a:pPr>
            <a:r>
              <a:rPr sz="1200" dirty="0">
                <a:latin typeface="Calibri"/>
                <a:cs typeface="Calibri"/>
              </a:rPr>
              <a:t>peut-être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compris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386329" y="3757929"/>
            <a:ext cx="2381250" cy="713740"/>
            <a:chOff x="2386329" y="3757929"/>
            <a:chExt cx="2381250" cy="713740"/>
          </a:xfrm>
        </p:grpSpPr>
        <p:sp>
          <p:nvSpPr>
            <p:cNvPr id="8" name="object 8"/>
            <p:cNvSpPr/>
            <p:nvPr/>
          </p:nvSpPr>
          <p:spPr>
            <a:xfrm>
              <a:off x="2392679" y="3764279"/>
              <a:ext cx="2368550" cy="701040"/>
            </a:xfrm>
            <a:custGeom>
              <a:avLst/>
              <a:gdLst/>
              <a:ahLst/>
              <a:cxnLst/>
              <a:rect l="l" t="t" r="r" b="b"/>
              <a:pathLst>
                <a:path w="2368550" h="701039">
                  <a:moveTo>
                    <a:pt x="2251456" y="0"/>
                  </a:moveTo>
                  <a:lnTo>
                    <a:pt x="116839" y="0"/>
                  </a:lnTo>
                  <a:lnTo>
                    <a:pt x="71366" y="9183"/>
                  </a:lnTo>
                  <a:lnTo>
                    <a:pt x="34226" y="34226"/>
                  </a:lnTo>
                  <a:lnTo>
                    <a:pt x="9183" y="71366"/>
                  </a:lnTo>
                  <a:lnTo>
                    <a:pt x="0" y="116840"/>
                  </a:lnTo>
                  <a:lnTo>
                    <a:pt x="0" y="584200"/>
                  </a:lnTo>
                  <a:lnTo>
                    <a:pt x="9183" y="629673"/>
                  </a:lnTo>
                  <a:lnTo>
                    <a:pt x="34226" y="666813"/>
                  </a:lnTo>
                  <a:lnTo>
                    <a:pt x="71366" y="691856"/>
                  </a:lnTo>
                  <a:lnTo>
                    <a:pt x="116839" y="701040"/>
                  </a:lnTo>
                  <a:lnTo>
                    <a:pt x="2251456" y="701040"/>
                  </a:lnTo>
                  <a:lnTo>
                    <a:pt x="2296929" y="691856"/>
                  </a:lnTo>
                  <a:lnTo>
                    <a:pt x="2334069" y="666813"/>
                  </a:lnTo>
                  <a:lnTo>
                    <a:pt x="2359112" y="629673"/>
                  </a:lnTo>
                  <a:lnTo>
                    <a:pt x="2368296" y="584200"/>
                  </a:lnTo>
                  <a:lnTo>
                    <a:pt x="2368296" y="116840"/>
                  </a:lnTo>
                  <a:lnTo>
                    <a:pt x="2359112" y="71366"/>
                  </a:lnTo>
                  <a:lnTo>
                    <a:pt x="2334069" y="34226"/>
                  </a:lnTo>
                  <a:lnTo>
                    <a:pt x="2296929" y="9183"/>
                  </a:lnTo>
                  <a:lnTo>
                    <a:pt x="2251456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92679" y="3764279"/>
              <a:ext cx="2368550" cy="701040"/>
            </a:xfrm>
            <a:custGeom>
              <a:avLst/>
              <a:gdLst/>
              <a:ahLst/>
              <a:cxnLst/>
              <a:rect l="l" t="t" r="r" b="b"/>
              <a:pathLst>
                <a:path w="2368550" h="701039">
                  <a:moveTo>
                    <a:pt x="0" y="116840"/>
                  </a:moveTo>
                  <a:lnTo>
                    <a:pt x="9183" y="71366"/>
                  </a:lnTo>
                  <a:lnTo>
                    <a:pt x="34226" y="34226"/>
                  </a:lnTo>
                  <a:lnTo>
                    <a:pt x="71366" y="9183"/>
                  </a:lnTo>
                  <a:lnTo>
                    <a:pt x="116839" y="0"/>
                  </a:lnTo>
                  <a:lnTo>
                    <a:pt x="2251456" y="0"/>
                  </a:lnTo>
                  <a:lnTo>
                    <a:pt x="2296929" y="9183"/>
                  </a:lnTo>
                  <a:lnTo>
                    <a:pt x="2334069" y="34226"/>
                  </a:lnTo>
                  <a:lnTo>
                    <a:pt x="2359112" y="71366"/>
                  </a:lnTo>
                  <a:lnTo>
                    <a:pt x="2368296" y="116840"/>
                  </a:lnTo>
                  <a:lnTo>
                    <a:pt x="2368296" y="584200"/>
                  </a:lnTo>
                  <a:lnTo>
                    <a:pt x="2359112" y="629673"/>
                  </a:lnTo>
                  <a:lnTo>
                    <a:pt x="2334069" y="666813"/>
                  </a:lnTo>
                  <a:lnTo>
                    <a:pt x="2296929" y="691856"/>
                  </a:lnTo>
                  <a:lnTo>
                    <a:pt x="2251456" y="701040"/>
                  </a:lnTo>
                  <a:lnTo>
                    <a:pt x="116839" y="701040"/>
                  </a:lnTo>
                  <a:lnTo>
                    <a:pt x="71366" y="691856"/>
                  </a:lnTo>
                  <a:lnTo>
                    <a:pt x="34226" y="666813"/>
                  </a:lnTo>
                  <a:lnTo>
                    <a:pt x="9183" y="629673"/>
                  </a:lnTo>
                  <a:lnTo>
                    <a:pt x="0" y="584200"/>
                  </a:lnTo>
                  <a:lnTo>
                    <a:pt x="0" y="116840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243452" y="3993895"/>
            <a:ext cx="6667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lisibilité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754626" y="4564126"/>
            <a:ext cx="4225290" cy="574040"/>
            <a:chOff x="4754626" y="4564126"/>
            <a:chExt cx="4225290" cy="574040"/>
          </a:xfrm>
        </p:grpSpPr>
        <p:sp>
          <p:nvSpPr>
            <p:cNvPr id="12" name="object 12"/>
            <p:cNvSpPr/>
            <p:nvPr/>
          </p:nvSpPr>
          <p:spPr>
            <a:xfrm>
              <a:off x="4760976" y="4570476"/>
              <a:ext cx="4212590" cy="561340"/>
            </a:xfrm>
            <a:custGeom>
              <a:avLst/>
              <a:gdLst/>
              <a:ahLst/>
              <a:cxnLst/>
              <a:rect l="l" t="t" r="r" b="b"/>
              <a:pathLst>
                <a:path w="4212590" h="561339">
                  <a:moveTo>
                    <a:pt x="4118864" y="0"/>
                  </a:moveTo>
                  <a:lnTo>
                    <a:pt x="0" y="0"/>
                  </a:lnTo>
                  <a:lnTo>
                    <a:pt x="0" y="560832"/>
                  </a:lnTo>
                  <a:lnTo>
                    <a:pt x="4118864" y="560832"/>
                  </a:lnTo>
                  <a:lnTo>
                    <a:pt x="4155221" y="553477"/>
                  </a:lnTo>
                  <a:lnTo>
                    <a:pt x="4184935" y="533431"/>
                  </a:lnTo>
                  <a:lnTo>
                    <a:pt x="4204981" y="503717"/>
                  </a:lnTo>
                  <a:lnTo>
                    <a:pt x="4212335" y="467360"/>
                  </a:lnTo>
                  <a:lnTo>
                    <a:pt x="4212335" y="93472"/>
                  </a:lnTo>
                  <a:lnTo>
                    <a:pt x="4204981" y="57114"/>
                  </a:lnTo>
                  <a:lnTo>
                    <a:pt x="4184935" y="27400"/>
                  </a:lnTo>
                  <a:lnTo>
                    <a:pt x="4155221" y="7354"/>
                  </a:lnTo>
                  <a:lnTo>
                    <a:pt x="4118864" y="0"/>
                  </a:lnTo>
                  <a:close/>
                </a:path>
              </a:pathLst>
            </a:custGeom>
            <a:solidFill>
              <a:srgbClr val="D0EAD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60976" y="4570476"/>
              <a:ext cx="4212590" cy="561340"/>
            </a:xfrm>
            <a:custGeom>
              <a:avLst/>
              <a:gdLst/>
              <a:ahLst/>
              <a:cxnLst/>
              <a:rect l="l" t="t" r="r" b="b"/>
              <a:pathLst>
                <a:path w="4212590" h="561339">
                  <a:moveTo>
                    <a:pt x="4212335" y="93472"/>
                  </a:moveTo>
                  <a:lnTo>
                    <a:pt x="4212335" y="467360"/>
                  </a:lnTo>
                  <a:lnTo>
                    <a:pt x="4204981" y="503717"/>
                  </a:lnTo>
                  <a:lnTo>
                    <a:pt x="4184935" y="533431"/>
                  </a:lnTo>
                  <a:lnTo>
                    <a:pt x="4155221" y="553477"/>
                  </a:lnTo>
                  <a:lnTo>
                    <a:pt x="4118864" y="560832"/>
                  </a:lnTo>
                  <a:lnTo>
                    <a:pt x="0" y="560832"/>
                  </a:lnTo>
                  <a:lnTo>
                    <a:pt x="0" y="0"/>
                  </a:lnTo>
                  <a:lnTo>
                    <a:pt x="4118864" y="0"/>
                  </a:lnTo>
                  <a:lnTo>
                    <a:pt x="4155221" y="7354"/>
                  </a:lnTo>
                  <a:lnTo>
                    <a:pt x="4184935" y="27400"/>
                  </a:lnTo>
                  <a:lnTo>
                    <a:pt x="4204981" y="57114"/>
                  </a:lnTo>
                  <a:lnTo>
                    <a:pt x="4212335" y="93472"/>
                  </a:lnTo>
                  <a:close/>
                </a:path>
              </a:pathLst>
            </a:custGeom>
            <a:ln w="12192">
              <a:solidFill>
                <a:srgbClr val="D0EA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767071" y="4646167"/>
            <a:ext cx="4149725" cy="37592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56870" marR="487045" indent="-114300">
              <a:lnSpc>
                <a:spcPts val="1320"/>
              </a:lnSpc>
              <a:spcBef>
                <a:spcPts val="240"/>
              </a:spcBef>
              <a:buChar char="•"/>
              <a:tabLst>
                <a:tab pos="356870" algn="l"/>
              </a:tabLst>
            </a:pPr>
            <a:r>
              <a:rPr sz="1200" spc="-10" dirty="0">
                <a:latin typeface="Calibri"/>
                <a:cs typeface="Calibri"/>
              </a:rPr>
              <a:t>correspond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facilité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2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laquelle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langage </a:t>
            </a:r>
            <a:r>
              <a:rPr sz="1200" spc="-20" dirty="0">
                <a:latin typeface="Calibri"/>
                <a:cs typeface="Calibri"/>
              </a:rPr>
              <a:t>peut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créer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386329" y="4494021"/>
            <a:ext cx="2381250" cy="713740"/>
            <a:chOff x="2386329" y="4494021"/>
            <a:chExt cx="2381250" cy="713740"/>
          </a:xfrm>
        </p:grpSpPr>
        <p:sp>
          <p:nvSpPr>
            <p:cNvPr id="16" name="object 16"/>
            <p:cNvSpPr/>
            <p:nvPr/>
          </p:nvSpPr>
          <p:spPr>
            <a:xfrm>
              <a:off x="2392679" y="4500371"/>
              <a:ext cx="2368550" cy="701040"/>
            </a:xfrm>
            <a:custGeom>
              <a:avLst/>
              <a:gdLst/>
              <a:ahLst/>
              <a:cxnLst/>
              <a:rect l="l" t="t" r="r" b="b"/>
              <a:pathLst>
                <a:path w="2368550" h="701039">
                  <a:moveTo>
                    <a:pt x="2251456" y="0"/>
                  </a:moveTo>
                  <a:lnTo>
                    <a:pt x="116839" y="0"/>
                  </a:lnTo>
                  <a:lnTo>
                    <a:pt x="71366" y="9183"/>
                  </a:lnTo>
                  <a:lnTo>
                    <a:pt x="34226" y="34226"/>
                  </a:lnTo>
                  <a:lnTo>
                    <a:pt x="9183" y="71366"/>
                  </a:lnTo>
                  <a:lnTo>
                    <a:pt x="0" y="116839"/>
                  </a:lnTo>
                  <a:lnTo>
                    <a:pt x="0" y="584200"/>
                  </a:lnTo>
                  <a:lnTo>
                    <a:pt x="9183" y="629673"/>
                  </a:lnTo>
                  <a:lnTo>
                    <a:pt x="34226" y="666813"/>
                  </a:lnTo>
                  <a:lnTo>
                    <a:pt x="71366" y="691856"/>
                  </a:lnTo>
                  <a:lnTo>
                    <a:pt x="116839" y="701039"/>
                  </a:lnTo>
                  <a:lnTo>
                    <a:pt x="2251456" y="701039"/>
                  </a:lnTo>
                  <a:lnTo>
                    <a:pt x="2296929" y="691856"/>
                  </a:lnTo>
                  <a:lnTo>
                    <a:pt x="2334069" y="666813"/>
                  </a:lnTo>
                  <a:lnTo>
                    <a:pt x="2359112" y="629673"/>
                  </a:lnTo>
                  <a:lnTo>
                    <a:pt x="2368296" y="584200"/>
                  </a:lnTo>
                  <a:lnTo>
                    <a:pt x="2368296" y="116839"/>
                  </a:lnTo>
                  <a:lnTo>
                    <a:pt x="2359112" y="71366"/>
                  </a:lnTo>
                  <a:lnTo>
                    <a:pt x="2334069" y="34226"/>
                  </a:lnTo>
                  <a:lnTo>
                    <a:pt x="2296929" y="9183"/>
                  </a:lnTo>
                  <a:lnTo>
                    <a:pt x="2251456" y="0"/>
                  </a:lnTo>
                  <a:close/>
                </a:path>
              </a:pathLst>
            </a:custGeom>
            <a:solidFill>
              <a:srgbClr val="4DC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92679" y="4500371"/>
              <a:ext cx="2368550" cy="701040"/>
            </a:xfrm>
            <a:custGeom>
              <a:avLst/>
              <a:gdLst/>
              <a:ahLst/>
              <a:cxnLst/>
              <a:rect l="l" t="t" r="r" b="b"/>
              <a:pathLst>
                <a:path w="2368550" h="701039">
                  <a:moveTo>
                    <a:pt x="0" y="116839"/>
                  </a:moveTo>
                  <a:lnTo>
                    <a:pt x="9183" y="71366"/>
                  </a:lnTo>
                  <a:lnTo>
                    <a:pt x="34226" y="34226"/>
                  </a:lnTo>
                  <a:lnTo>
                    <a:pt x="71366" y="9183"/>
                  </a:lnTo>
                  <a:lnTo>
                    <a:pt x="116839" y="0"/>
                  </a:lnTo>
                  <a:lnTo>
                    <a:pt x="2251456" y="0"/>
                  </a:lnTo>
                  <a:lnTo>
                    <a:pt x="2296929" y="9183"/>
                  </a:lnTo>
                  <a:lnTo>
                    <a:pt x="2334069" y="34226"/>
                  </a:lnTo>
                  <a:lnTo>
                    <a:pt x="2359112" y="71366"/>
                  </a:lnTo>
                  <a:lnTo>
                    <a:pt x="2368296" y="116839"/>
                  </a:lnTo>
                  <a:lnTo>
                    <a:pt x="2368296" y="584200"/>
                  </a:lnTo>
                  <a:lnTo>
                    <a:pt x="2359112" y="629673"/>
                  </a:lnTo>
                  <a:lnTo>
                    <a:pt x="2334069" y="666813"/>
                  </a:lnTo>
                  <a:lnTo>
                    <a:pt x="2296929" y="691856"/>
                  </a:lnTo>
                  <a:lnTo>
                    <a:pt x="2251456" y="701039"/>
                  </a:lnTo>
                  <a:lnTo>
                    <a:pt x="116839" y="701039"/>
                  </a:lnTo>
                  <a:lnTo>
                    <a:pt x="71366" y="691856"/>
                  </a:lnTo>
                  <a:lnTo>
                    <a:pt x="34226" y="666813"/>
                  </a:lnTo>
                  <a:lnTo>
                    <a:pt x="9183" y="629673"/>
                  </a:lnTo>
                  <a:lnTo>
                    <a:pt x="0" y="584200"/>
                  </a:lnTo>
                  <a:lnTo>
                    <a:pt x="0" y="116839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958210" y="4729988"/>
            <a:ext cx="12376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2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facilité</a:t>
            </a:r>
            <a:r>
              <a:rPr sz="12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d’écriture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754626" y="5300217"/>
            <a:ext cx="4225290" cy="574040"/>
            <a:chOff x="4754626" y="5300217"/>
            <a:chExt cx="4225290" cy="574040"/>
          </a:xfrm>
        </p:grpSpPr>
        <p:sp>
          <p:nvSpPr>
            <p:cNvPr id="20" name="object 20"/>
            <p:cNvSpPr/>
            <p:nvPr/>
          </p:nvSpPr>
          <p:spPr>
            <a:xfrm>
              <a:off x="4760976" y="5306567"/>
              <a:ext cx="4212590" cy="561340"/>
            </a:xfrm>
            <a:custGeom>
              <a:avLst/>
              <a:gdLst/>
              <a:ahLst/>
              <a:cxnLst/>
              <a:rect l="l" t="t" r="r" b="b"/>
              <a:pathLst>
                <a:path w="4212590" h="561339">
                  <a:moveTo>
                    <a:pt x="4118864" y="0"/>
                  </a:moveTo>
                  <a:lnTo>
                    <a:pt x="0" y="0"/>
                  </a:lnTo>
                  <a:lnTo>
                    <a:pt x="0" y="560831"/>
                  </a:lnTo>
                  <a:lnTo>
                    <a:pt x="4118864" y="560831"/>
                  </a:lnTo>
                  <a:lnTo>
                    <a:pt x="4155221" y="553486"/>
                  </a:lnTo>
                  <a:lnTo>
                    <a:pt x="4184935" y="533455"/>
                  </a:lnTo>
                  <a:lnTo>
                    <a:pt x="4204981" y="503744"/>
                  </a:lnTo>
                  <a:lnTo>
                    <a:pt x="4212335" y="467359"/>
                  </a:lnTo>
                  <a:lnTo>
                    <a:pt x="4212335" y="93471"/>
                  </a:lnTo>
                  <a:lnTo>
                    <a:pt x="4204981" y="57114"/>
                  </a:lnTo>
                  <a:lnTo>
                    <a:pt x="4184935" y="27400"/>
                  </a:lnTo>
                  <a:lnTo>
                    <a:pt x="4155221" y="7354"/>
                  </a:lnTo>
                  <a:lnTo>
                    <a:pt x="4118864" y="0"/>
                  </a:lnTo>
                  <a:close/>
                </a:path>
              </a:pathLst>
            </a:custGeom>
            <a:solidFill>
              <a:srgbClr val="D4E2C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60976" y="5306567"/>
              <a:ext cx="4212590" cy="561340"/>
            </a:xfrm>
            <a:custGeom>
              <a:avLst/>
              <a:gdLst/>
              <a:ahLst/>
              <a:cxnLst/>
              <a:rect l="l" t="t" r="r" b="b"/>
              <a:pathLst>
                <a:path w="4212590" h="561339">
                  <a:moveTo>
                    <a:pt x="4212335" y="93471"/>
                  </a:moveTo>
                  <a:lnTo>
                    <a:pt x="4212335" y="467359"/>
                  </a:lnTo>
                  <a:lnTo>
                    <a:pt x="4204981" y="503744"/>
                  </a:lnTo>
                  <a:lnTo>
                    <a:pt x="4184935" y="533455"/>
                  </a:lnTo>
                  <a:lnTo>
                    <a:pt x="4155221" y="553486"/>
                  </a:lnTo>
                  <a:lnTo>
                    <a:pt x="4118864" y="560831"/>
                  </a:lnTo>
                  <a:lnTo>
                    <a:pt x="0" y="560831"/>
                  </a:lnTo>
                  <a:lnTo>
                    <a:pt x="0" y="0"/>
                  </a:lnTo>
                  <a:lnTo>
                    <a:pt x="4118864" y="0"/>
                  </a:lnTo>
                  <a:lnTo>
                    <a:pt x="4155221" y="7354"/>
                  </a:lnTo>
                  <a:lnTo>
                    <a:pt x="4184935" y="27400"/>
                  </a:lnTo>
                  <a:lnTo>
                    <a:pt x="4204981" y="57114"/>
                  </a:lnTo>
                  <a:lnTo>
                    <a:pt x="4212335" y="93471"/>
                  </a:lnTo>
                  <a:close/>
                </a:path>
              </a:pathLst>
            </a:custGeom>
            <a:ln w="12192">
              <a:solidFill>
                <a:srgbClr val="D4E2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767071" y="5298440"/>
            <a:ext cx="4149725" cy="54356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56870" marR="236854" indent="-114300">
              <a:lnSpc>
                <a:spcPts val="1320"/>
              </a:lnSpc>
              <a:spcBef>
                <a:spcPts val="240"/>
              </a:spcBef>
              <a:buChar char="•"/>
              <a:tabLst>
                <a:tab pos="356870" algn="l"/>
              </a:tabLst>
            </a:pPr>
            <a:r>
              <a:rPr sz="1200" spc="-10" dirty="0">
                <a:latin typeface="Calibri"/>
                <a:cs typeface="Calibri"/>
              </a:rPr>
              <a:t>correspond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degré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confiance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lequel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un </a:t>
            </a:r>
            <a:r>
              <a:rPr sz="1200" spc="-10" dirty="0">
                <a:latin typeface="Calibri"/>
                <a:cs typeface="Calibri"/>
              </a:rPr>
              <a:t>programme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exécuté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sous </a:t>
            </a:r>
            <a:r>
              <a:rPr sz="1200" spc="-10" dirty="0">
                <a:latin typeface="Calibri"/>
                <a:cs typeface="Calibri"/>
              </a:rPr>
              <a:t>différentes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conditions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aboutir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aux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mêmes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résultats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386583" y="5230367"/>
            <a:ext cx="2380615" cy="713740"/>
            <a:chOff x="2386583" y="5230367"/>
            <a:chExt cx="2380615" cy="713740"/>
          </a:xfrm>
        </p:grpSpPr>
        <p:sp>
          <p:nvSpPr>
            <p:cNvPr id="24" name="object 24"/>
            <p:cNvSpPr/>
            <p:nvPr/>
          </p:nvSpPr>
          <p:spPr>
            <a:xfrm>
              <a:off x="2392679" y="5236463"/>
              <a:ext cx="2368550" cy="701040"/>
            </a:xfrm>
            <a:custGeom>
              <a:avLst/>
              <a:gdLst/>
              <a:ahLst/>
              <a:cxnLst/>
              <a:rect l="l" t="t" r="r" b="b"/>
              <a:pathLst>
                <a:path w="2368550" h="701039">
                  <a:moveTo>
                    <a:pt x="2251456" y="0"/>
                  </a:moveTo>
                  <a:lnTo>
                    <a:pt x="116839" y="0"/>
                  </a:lnTo>
                  <a:lnTo>
                    <a:pt x="71366" y="9183"/>
                  </a:lnTo>
                  <a:lnTo>
                    <a:pt x="34226" y="34226"/>
                  </a:lnTo>
                  <a:lnTo>
                    <a:pt x="9183" y="71366"/>
                  </a:lnTo>
                  <a:lnTo>
                    <a:pt x="0" y="116840"/>
                  </a:lnTo>
                  <a:lnTo>
                    <a:pt x="0" y="584200"/>
                  </a:lnTo>
                  <a:lnTo>
                    <a:pt x="9183" y="629679"/>
                  </a:lnTo>
                  <a:lnTo>
                    <a:pt x="34226" y="666818"/>
                  </a:lnTo>
                  <a:lnTo>
                    <a:pt x="71366" y="691858"/>
                  </a:lnTo>
                  <a:lnTo>
                    <a:pt x="116839" y="701040"/>
                  </a:lnTo>
                  <a:lnTo>
                    <a:pt x="2251456" y="701040"/>
                  </a:lnTo>
                  <a:lnTo>
                    <a:pt x="2296929" y="691858"/>
                  </a:lnTo>
                  <a:lnTo>
                    <a:pt x="2334069" y="666818"/>
                  </a:lnTo>
                  <a:lnTo>
                    <a:pt x="2359112" y="629679"/>
                  </a:lnTo>
                  <a:lnTo>
                    <a:pt x="2368296" y="584200"/>
                  </a:lnTo>
                  <a:lnTo>
                    <a:pt x="2368296" y="116840"/>
                  </a:lnTo>
                  <a:lnTo>
                    <a:pt x="2359112" y="71366"/>
                  </a:lnTo>
                  <a:lnTo>
                    <a:pt x="2334069" y="34226"/>
                  </a:lnTo>
                  <a:lnTo>
                    <a:pt x="2296929" y="9183"/>
                  </a:lnTo>
                  <a:lnTo>
                    <a:pt x="225145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392679" y="5236463"/>
              <a:ext cx="2368550" cy="701040"/>
            </a:xfrm>
            <a:custGeom>
              <a:avLst/>
              <a:gdLst/>
              <a:ahLst/>
              <a:cxnLst/>
              <a:rect l="l" t="t" r="r" b="b"/>
              <a:pathLst>
                <a:path w="2368550" h="701039">
                  <a:moveTo>
                    <a:pt x="0" y="116840"/>
                  </a:moveTo>
                  <a:lnTo>
                    <a:pt x="9183" y="71366"/>
                  </a:lnTo>
                  <a:lnTo>
                    <a:pt x="34226" y="34226"/>
                  </a:lnTo>
                  <a:lnTo>
                    <a:pt x="71366" y="9183"/>
                  </a:lnTo>
                  <a:lnTo>
                    <a:pt x="116839" y="0"/>
                  </a:lnTo>
                  <a:lnTo>
                    <a:pt x="2251456" y="0"/>
                  </a:lnTo>
                  <a:lnTo>
                    <a:pt x="2296929" y="9183"/>
                  </a:lnTo>
                  <a:lnTo>
                    <a:pt x="2334069" y="34226"/>
                  </a:lnTo>
                  <a:lnTo>
                    <a:pt x="2359112" y="71366"/>
                  </a:lnTo>
                  <a:lnTo>
                    <a:pt x="2368296" y="116840"/>
                  </a:lnTo>
                  <a:lnTo>
                    <a:pt x="2368296" y="584200"/>
                  </a:lnTo>
                  <a:lnTo>
                    <a:pt x="2359112" y="629679"/>
                  </a:lnTo>
                  <a:lnTo>
                    <a:pt x="2334069" y="666818"/>
                  </a:lnTo>
                  <a:lnTo>
                    <a:pt x="2296929" y="691858"/>
                  </a:lnTo>
                  <a:lnTo>
                    <a:pt x="2251456" y="701040"/>
                  </a:lnTo>
                  <a:lnTo>
                    <a:pt x="116839" y="701040"/>
                  </a:lnTo>
                  <a:lnTo>
                    <a:pt x="71366" y="691858"/>
                  </a:lnTo>
                  <a:lnTo>
                    <a:pt x="34226" y="666818"/>
                  </a:lnTo>
                  <a:lnTo>
                    <a:pt x="9183" y="629679"/>
                  </a:lnTo>
                  <a:lnTo>
                    <a:pt x="0" y="584200"/>
                  </a:lnTo>
                  <a:lnTo>
                    <a:pt x="0" y="116840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250819" y="5465775"/>
            <a:ext cx="6534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fiabilité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96</a:t>
            </a:fld>
            <a:endParaRPr spc="-25" dirty="0"/>
          </a:p>
        </p:txBody>
      </p:sp>
      <p:sp>
        <p:nvSpPr>
          <p:cNvPr id="29" name="object 2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7246" rIns="0" bIns="0" rtlCol="0">
            <a:spAutoFit/>
          </a:bodyPr>
          <a:lstStyle/>
          <a:p>
            <a:pPr marL="174625">
              <a:lnSpc>
                <a:spcPts val="2010"/>
              </a:lnSpc>
              <a:spcBef>
                <a:spcPts val="105"/>
              </a:spcBef>
            </a:pPr>
            <a:r>
              <a:rPr sz="1700" dirty="0"/>
              <a:t>01-</a:t>
            </a:r>
            <a:r>
              <a:rPr sz="1700" spc="-25" dirty="0"/>
              <a:t> </a:t>
            </a:r>
            <a:r>
              <a:rPr sz="1700" spc="-10" dirty="0"/>
              <a:t>PYTHON</a:t>
            </a:r>
            <a:endParaRPr sz="1700"/>
          </a:p>
          <a:p>
            <a:pPr marL="174625">
              <a:lnSpc>
                <a:spcPts val="2010"/>
              </a:lnSpc>
            </a:pPr>
            <a:r>
              <a:rPr sz="1700" spc="-10" dirty="0">
                <a:latin typeface="Calibri"/>
                <a:cs typeface="Calibri"/>
              </a:rPr>
              <a:t>Critères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Choix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d’un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langage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programmation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07947"/>
            <a:ext cx="17602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Critères</a:t>
            </a:r>
            <a:r>
              <a:rPr sz="1600" b="1" spc="-8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912B"/>
                </a:solidFill>
                <a:latin typeface="Calibri"/>
                <a:cs typeface="Calibri"/>
              </a:rPr>
              <a:t>d’évaluation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18717" y="2218689"/>
            <a:ext cx="2283460" cy="1600835"/>
            <a:chOff x="918717" y="2218689"/>
            <a:chExt cx="2283460" cy="1600835"/>
          </a:xfrm>
        </p:grpSpPr>
        <p:sp>
          <p:nvSpPr>
            <p:cNvPr id="4" name="object 4"/>
            <p:cNvSpPr/>
            <p:nvPr/>
          </p:nvSpPr>
          <p:spPr>
            <a:xfrm>
              <a:off x="925067" y="2225039"/>
              <a:ext cx="2270760" cy="1588135"/>
            </a:xfrm>
            <a:custGeom>
              <a:avLst/>
              <a:gdLst/>
              <a:ahLst/>
              <a:cxnLst/>
              <a:rect l="l" t="t" r="r" b="b"/>
              <a:pathLst>
                <a:path w="2270760" h="1588135">
                  <a:moveTo>
                    <a:pt x="2006092" y="0"/>
                  </a:moveTo>
                  <a:lnTo>
                    <a:pt x="264668" y="0"/>
                  </a:lnTo>
                  <a:lnTo>
                    <a:pt x="217095" y="4263"/>
                  </a:lnTo>
                  <a:lnTo>
                    <a:pt x="172319" y="16557"/>
                  </a:lnTo>
                  <a:lnTo>
                    <a:pt x="131088" y="36133"/>
                  </a:lnTo>
                  <a:lnTo>
                    <a:pt x="94148" y="62244"/>
                  </a:lnTo>
                  <a:lnTo>
                    <a:pt x="62249" y="94143"/>
                  </a:lnTo>
                  <a:lnTo>
                    <a:pt x="36136" y="131082"/>
                  </a:lnTo>
                  <a:lnTo>
                    <a:pt x="16559" y="172314"/>
                  </a:lnTo>
                  <a:lnTo>
                    <a:pt x="4264" y="217092"/>
                  </a:lnTo>
                  <a:lnTo>
                    <a:pt x="0" y="264668"/>
                  </a:lnTo>
                  <a:lnTo>
                    <a:pt x="0" y="1323339"/>
                  </a:lnTo>
                  <a:lnTo>
                    <a:pt x="4264" y="1370915"/>
                  </a:lnTo>
                  <a:lnTo>
                    <a:pt x="16559" y="1415693"/>
                  </a:lnTo>
                  <a:lnTo>
                    <a:pt x="36136" y="1456925"/>
                  </a:lnTo>
                  <a:lnTo>
                    <a:pt x="62249" y="1493864"/>
                  </a:lnTo>
                  <a:lnTo>
                    <a:pt x="94148" y="1525763"/>
                  </a:lnTo>
                  <a:lnTo>
                    <a:pt x="131088" y="1551874"/>
                  </a:lnTo>
                  <a:lnTo>
                    <a:pt x="172319" y="1571450"/>
                  </a:lnTo>
                  <a:lnTo>
                    <a:pt x="217095" y="1583744"/>
                  </a:lnTo>
                  <a:lnTo>
                    <a:pt x="264668" y="1588008"/>
                  </a:lnTo>
                  <a:lnTo>
                    <a:pt x="2006092" y="1588008"/>
                  </a:lnTo>
                  <a:lnTo>
                    <a:pt x="2053667" y="1583744"/>
                  </a:lnTo>
                  <a:lnTo>
                    <a:pt x="2098445" y="1571450"/>
                  </a:lnTo>
                  <a:lnTo>
                    <a:pt x="2139677" y="1551874"/>
                  </a:lnTo>
                  <a:lnTo>
                    <a:pt x="2176616" y="1525763"/>
                  </a:lnTo>
                  <a:lnTo>
                    <a:pt x="2208515" y="1493864"/>
                  </a:lnTo>
                  <a:lnTo>
                    <a:pt x="2234626" y="1456925"/>
                  </a:lnTo>
                  <a:lnTo>
                    <a:pt x="2254202" y="1415693"/>
                  </a:lnTo>
                  <a:lnTo>
                    <a:pt x="2266496" y="1370915"/>
                  </a:lnTo>
                  <a:lnTo>
                    <a:pt x="2270760" y="1323339"/>
                  </a:lnTo>
                  <a:lnTo>
                    <a:pt x="2270760" y="264668"/>
                  </a:lnTo>
                  <a:lnTo>
                    <a:pt x="2266496" y="217092"/>
                  </a:lnTo>
                  <a:lnTo>
                    <a:pt x="2254202" y="172314"/>
                  </a:lnTo>
                  <a:lnTo>
                    <a:pt x="2234626" y="131082"/>
                  </a:lnTo>
                  <a:lnTo>
                    <a:pt x="2208515" y="94143"/>
                  </a:lnTo>
                  <a:lnTo>
                    <a:pt x="2176616" y="62244"/>
                  </a:lnTo>
                  <a:lnTo>
                    <a:pt x="2139677" y="36133"/>
                  </a:lnTo>
                  <a:lnTo>
                    <a:pt x="2098445" y="16557"/>
                  </a:lnTo>
                  <a:lnTo>
                    <a:pt x="2053667" y="4263"/>
                  </a:lnTo>
                  <a:lnTo>
                    <a:pt x="20060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25067" y="2225039"/>
              <a:ext cx="2270760" cy="1588135"/>
            </a:xfrm>
            <a:custGeom>
              <a:avLst/>
              <a:gdLst/>
              <a:ahLst/>
              <a:cxnLst/>
              <a:rect l="l" t="t" r="r" b="b"/>
              <a:pathLst>
                <a:path w="2270760" h="1588135">
                  <a:moveTo>
                    <a:pt x="0" y="264668"/>
                  </a:moveTo>
                  <a:lnTo>
                    <a:pt x="4264" y="217092"/>
                  </a:lnTo>
                  <a:lnTo>
                    <a:pt x="16559" y="172314"/>
                  </a:lnTo>
                  <a:lnTo>
                    <a:pt x="36136" y="131082"/>
                  </a:lnTo>
                  <a:lnTo>
                    <a:pt x="62249" y="94143"/>
                  </a:lnTo>
                  <a:lnTo>
                    <a:pt x="94148" y="62244"/>
                  </a:lnTo>
                  <a:lnTo>
                    <a:pt x="131088" y="36133"/>
                  </a:lnTo>
                  <a:lnTo>
                    <a:pt x="172319" y="16557"/>
                  </a:lnTo>
                  <a:lnTo>
                    <a:pt x="217095" y="4263"/>
                  </a:lnTo>
                  <a:lnTo>
                    <a:pt x="264668" y="0"/>
                  </a:lnTo>
                  <a:lnTo>
                    <a:pt x="2006092" y="0"/>
                  </a:lnTo>
                  <a:lnTo>
                    <a:pt x="2053667" y="4263"/>
                  </a:lnTo>
                  <a:lnTo>
                    <a:pt x="2098445" y="16557"/>
                  </a:lnTo>
                  <a:lnTo>
                    <a:pt x="2139677" y="36133"/>
                  </a:lnTo>
                  <a:lnTo>
                    <a:pt x="2176616" y="62244"/>
                  </a:lnTo>
                  <a:lnTo>
                    <a:pt x="2208515" y="94143"/>
                  </a:lnTo>
                  <a:lnTo>
                    <a:pt x="2234626" y="131082"/>
                  </a:lnTo>
                  <a:lnTo>
                    <a:pt x="2254202" y="172314"/>
                  </a:lnTo>
                  <a:lnTo>
                    <a:pt x="2266496" y="217092"/>
                  </a:lnTo>
                  <a:lnTo>
                    <a:pt x="2270760" y="264668"/>
                  </a:lnTo>
                  <a:lnTo>
                    <a:pt x="2270760" y="1323339"/>
                  </a:lnTo>
                  <a:lnTo>
                    <a:pt x="2266496" y="1370915"/>
                  </a:lnTo>
                  <a:lnTo>
                    <a:pt x="2254202" y="1415693"/>
                  </a:lnTo>
                  <a:lnTo>
                    <a:pt x="2234626" y="1456925"/>
                  </a:lnTo>
                  <a:lnTo>
                    <a:pt x="2208515" y="1493864"/>
                  </a:lnTo>
                  <a:lnTo>
                    <a:pt x="2176616" y="1525763"/>
                  </a:lnTo>
                  <a:lnTo>
                    <a:pt x="2139677" y="1551874"/>
                  </a:lnTo>
                  <a:lnTo>
                    <a:pt x="2098445" y="1571450"/>
                  </a:lnTo>
                  <a:lnTo>
                    <a:pt x="2053667" y="1583744"/>
                  </a:lnTo>
                  <a:lnTo>
                    <a:pt x="2006092" y="1588008"/>
                  </a:lnTo>
                  <a:lnTo>
                    <a:pt x="264668" y="1588008"/>
                  </a:lnTo>
                  <a:lnTo>
                    <a:pt x="217095" y="1583744"/>
                  </a:lnTo>
                  <a:lnTo>
                    <a:pt x="172319" y="1571450"/>
                  </a:lnTo>
                  <a:lnTo>
                    <a:pt x="131088" y="1551874"/>
                  </a:lnTo>
                  <a:lnTo>
                    <a:pt x="94148" y="1525763"/>
                  </a:lnTo>
                  <a:lnTo>
                    <a:pt x="62249" y="1493864"/>
                  </a:lnTo>
                  <a:lnTo>
                    <a:pt x="36136" y="1456925"/>
                  </a:lnTo>
                  <a:lnTo>
                    <a:pt x="16559" y="1415693"/>
                  </a:lnTo>
                  <a:lnTo>
                    <a:pt x="4264" y="1370915"/>
                  </a:lnTo>
                  <a:lnTo>
                    <a:pt x="0" y="1323339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40053" y="2716733"/>
            <a:ext cx="184213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912B"/>
                </a:solidFill>
                <a:latin typeface="Calibri"/>
                <a:cs typeface="Calibri"/>
              </a:rPr>
              <a:t>Critères</a:t>
            </a:r>
            <a:r>
              <a:rPr sz="1800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912B"/>
                </a:solidFill>
                <a:latin typeface="Calibri"/>
                <a:cs typeface="Calibri"/>
              </a:rPr>
              <a:t>affectant</a:t>
            </a:r>
            <a:r>
              <a:rPr sz="1800" spc="-6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912B"/>
                </a:solidFill>
                <a:latin typeface="Calibri"/>
                <a:cs typeface="Calibri"/>
              </a:rPr>
              <a:t>la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FF912B"/>
                </a:solidFill>
                <a:latin typeface="Calibri"/>
                <a:cs typeface="Calibri"/>
              </a:rPr>
              <a:t>lisibilité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291585" y="2218689"/>
            <a:ext cx="2283460" cy="1600835"/>
            <a:chOff x="3291585" y="2218689"/>
            <a:chExt cx="2283460" cy="1600835"/>
          </a:xfrm>
        </p:grpSpPr>
        <p:sp>
          <p:nvSpPr>
            <p:cNvPr id="8" name="object 8"/>
            <p:cNvSpPr/>
            <p:nvPr/>
          </p:nvSpPr>
          <p:spPr>
            <a:xfrm>
              <a:off x="3297935" y="2225039"/>
              <a:ext cx="2270760" cy="1588135"/>
            </a:xfrm>
            <a:custGeom>
              <a:avLst/>
              <a:gdLst/>
              <a:ahLst/>
              <a:cxnLst/>
              <a:rect l="l" t="t" r="r" b="b"/>
              <a:pathLst>
                <a:path w="2270760" h="1588135">
                  <a:moveTo>
                    <a:pt x="2006091" y="0"/>
                  </a:moveTo>
                  <a:lnTo>
                    <a:pt x="264667" y="0"/>
                  </a:lnTo>
                  <a:lnTo>
                    <a:pt x="217092" y="4263"/>
                  </a:lnTo>
                  <a:lnTo>
                    <a:pt x="172314" y="16557"/>
                  </a:lnTo>
                  <a:lnTo>
                    <a:pt x="131082" y="36133"/>
                  </a:lnTo>
                  <a:lnTo>
                    <a:pt x="94143" y="62244"/>
                  </a:lnTo>
                  <a:lnTo>
                    <a:pt x="62244" y="94143"/>
                  </a:lnTo>
                  <a:lnTo>
                    <a:pt x="36133" y="131082"/>
                  </a:lnTo>
                  <a:lnTo>
                    <a:pt x="16557" y="172314"/>
                  </a:lnTo>
                  <a:lnTo>
                    <a:pt x="4263" y="217092"/>
                  </a:lnTo>
                  <a:lnTo>
                    <a:pt x="0" y="264668"/>
                  </a:lnTo>
                  <a:lnTo>
                    <a:pt x="0" y="1323339"/>
                  </a:lnTo>
                  <a:lnTo>
                    <a:pt x="4263" y="1370915"/>
                  </a:lnTo>
                  <a:lnTo>
                    <a:pt x="16557" y="1415693"/>
                  </a:lnTo>
                  <a:lnTo>
                    <a:pt x="36133" y="1456925"/>
                  </a:lnTo>
                  <a:lnTo>
                    <a:pt x="62244" y="1493864"/>
                  </a:lnTo>
                  <a:lnTo>
                    <a:pt x="94143" y="1525763"/>
                  </a:lnTo>
                  <a:lnTo>
                    <a:pt x="131082" y="1551874"/>
                  </a:lnTo>
                  <a:lnTo>
                    <a:pt x="172314" y="1571450"/>
                  </a:lnTo>
                  <a:lnTo>
                    <a:pt x="217092" y="1583744"/>
                  </a:lnTo>
                  <a:lnTo>
                    <a:pt x="264667" y="1588008"/>
                  </a:lnTo>
                  <a:lnTo>
                    <a:pt x="2006091" y="1588008"/>
                  </a:lnTo>
                  <a:lnTo>
                    <a:pt x="2053667" y="1583744"/>
                  </a:lnTo>
                  <a:lnTo>
                    <a:pt x="2098445" y="1571450"/>
                  </a:lnTo>
                  <a:lnTo>
                    <a:pt x="2139677" y="1551874"/>
                  </a:lnTo>
                  <a:lnTo>
                    <a:pt x="2176616" y="1525763"/>
                  </a:lnTo>
                  <a:lnTo>
                    <a:pt x="2208515" y="1493864"/>
                  </a:lnTo>
                  <a:lnTo>
                    <a:pt x="2234626" y="1456925"/>
                  </a:lnTo>
                  <a:lnTo>
                    <a:pt x="2254202" y="1415693"/>
                  </a:lnTo>
                  <a:lnTo>
                    <a:pt x="2266496" y="1370915"/>
                  </a:lnTo>
                  <a:lnTo>
                    <a:pt x="2270760" y="1323339"/>
                  </a:lnTo>
                  <a:lnTo>
                    <a:pt x="2270760" y="264668"/>
                  </a:lnTo>
                  <a:lnTo>
                    <a:pt x="2266496" y="217092"/>
                  </a:lnTo>
                  <a:lnTo>
                    <a:pt x="2254202" y="172314"/>
                  </a:lnTo>
                  <a:lnTo>
                    <a:pt x="2234626" y="131082"/>
                  </a:lnTo>
                  <a:lnTo>
                    <a:pt x="2208515" y="94143"/>
                  </a:lnTo>
                  <a:lnTo>
                    <a:pt x="2176616" y="62244"/>
                  </a:lnTo>
                  <a:lnTo>
                    <a:pt x="2139677" y="36133"/>
                  </a:lnTo>
                  <a:lnTo>
                    <a:pt x="2098445" y="16557"/>
                  </a:lnTo>
                  <a:lnTo>
                    <a:pt x="2053667" y="4263"/>
                  </a:lnTo>
                  <a:lnTo>
                    <a:pt x="20060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97935" y="2225039"/>
              <a:ext cx="2270760" cy="1588135"/>
            </a:xfrm>
            <a:custGeom>
              <a:avLst/>
              <a:gdLst/>
              <a:ahLst/>
              <a:cxnLst/>
              <a:rect l="l" t="t" r="r" b="b"/>
              <a:pathLst>
                <a:path w="2270760" h="1588135">
                  <a:moveTo>
                    <a:pt x="0" y="264668"/>
                  </a:moveTo>
                  <a:lnTo>
                    <a:pt x="4263" y="217092"/>
                  </a:lnTo>
                  <a:lnTo>
                    <a:pt x="16557" y="172314"/>
                  </a:lnTo>
                  <a:lnTo>
                    <a:pt x="36133" y="131082"/>
                  </a:lnTo>
                  <a:lnTo>
                    <a:pt x="62244" y="94143"/>
                  </a:lnTo>
                  <a:lnTo>
                    <a:pt x="94143" y="62244"/>
                  </a:lnTo>
                  <a:lnTo>
                    <a:pt x="131082" y="36133"/>
                  </a:lnTo>
                  <a:lnTo>
                    <a:pt x="172314" y="16557"/>
                  </a:lnTo>
                  <a:lnTo>
                    <a:pt x="217092" y="4263"/>
                  </a:lnTo>
                  <a:lnTo>
                    <a:pt x="264667" y="0"/>
                  </a:lnTo>
                  <a:lnTo>
                    <a:pt x="2006091" y="0"/>
                  </a:lnTo>
                  <a:lnTo>
                    <a:pt x="2053667" y="4263"/>
                  </a:lnTo>
                  <a:lnTo>
                    <a:pt x="2098445" y="16557"/>
                  </a:lnTo>
                  <a:lnTo>
                    <a:pt x="2139677" y="36133"/>
                  </a:lnTo>
                  <a:lnTo>
                    <a:pt x="2176616" y="62244"/>
                  </a:lnTo>
                  <a:lnTo>
                    <a:pt x="2208515" y="94143"/>
                  </a:lnTo>
                  <a:lnTo>
                    <a:pt x="2234626" y="131082"/>
                  </a:lnTo>
                  <a:lnTo>
                    <a:pt x="2254202" y="172314"/>
                  </a:lnTo>
                  <a:lnTo>
                    <a:pt x="2266496" y="217092"/>
                  </a:lnTo>
                  <a:lnTo>
                    <a:pt x="2270760" y="264668"/>
                  </a:lnTo>
                  <a:lnTo>
                    <a:pt x="2270760" y="1323339"/>
                  </a:lnTo>
                  <a:lnTo>
                    <a:pt x="2266496" y="1370915"/>
                  </a:lnTo>
                  <a:lnTo>
                    <a:pt x="2254202" y="1415693"/>
                  </a:lnTo>
                  <a:lnTo>
                    <a:pt x="2234626" y="1456925"/>
                  </a:lnTo>
                  <a:lnTo>
                    <a:pt x="2208515" y="1493864"/>
                  </a:lnTo>
                  <a:lnTo>
                    <a:pt x="2176616" y="1525763"/>
                  </a:lnTo>
                  <a:lnTo>
                    <a:pt x="2139677" y="1551874"/>
                  </a:lnTo>
                  <a:lnTo>
                    <a:pt x="2098445" y="1571450"/>
                  </a:lnTo>
                  <a:lnTo>
                    <a:pt x="2053667" y="1583744"/>
                  </a:lnTo>
                  <a:lnTo>
                    <a:pt x="2006091" y="1588008"/>
                  </a:lnTo>
                  <a:lnTo>
                    <a:pt x="264667" y="1588008"/>
                  </a:lnTo>
                  <a:lnTo>
                    <a:pt x="217092" y="1583744"/>
                  </a:lnTo>
                  <a:lnTo>
                    <a:pt x="172314" y="1571450"/>
                  </a:lnTo>
                  <a:lnTo>
                    <a:pt x="131082" y="1551874"/>
                  </a:lnTo>
                  <a:lnTo>
                    <a:pt x="94143" y="1525763"/>
                  </a:lnTo>
                  <a:lnTo>
                    <a:pt x="62244" y="1493864"/>
                  </a:lnTo>
                  <a:lnTo>
                    <a:pt x="36133" y="1456925"/>
                  </a:lnTo>
                  <a:lnTo>
                    <a:pt x="16557" y="1415693"/>
                  </a:lnTo>
                  <a:lnTo>
                    <a:pt x="4263" y="1370915"/>
                  </a:lnTo>
                  <a:lnTo>
                    <a:pt x="0" y="1323339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512946" y="2716733"/>
            <a:ext cx="184213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Critères</a:t>
            </a:r>
            <a:r>
              <a:rPr sz="1800" spc="-6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affectant</a:t>
            </a:r>
            <a:r>
              <a:rPr sz="1800" spc="-6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facilité</a:t>
            </a:r>
            <a:r>
              <a:rPr sz="1800" spc="-9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d'écriture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240279" y="4027932"/>
            <a:ext cx="2281555" cy="1600200"/>
            <a:chOff x="2240279" y="4027932"/>
            <a:chExt cx="2281555" cy="1600200"/>
          </a:xfrm>
        </p:grpSpPr>
        <p:sp>
          <p:nvSpPr>
            <p:cNvPr id="12" name="object 12"/>
            <p:cNvSpPr/>
            <p:nvPr/>
          </p:nvSpPr>
          <p:spPr>
            <a:xfrm>
              <a:off x="2246375" y="4034028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8" y="0"/>
                  </a:lnTo>
                  <a:lnTo>
                    <a:pt x="217092" y="4263"/>
                  </a:lnTo>
                  <a:lnTo>
                    <a:pt x="172314" y="16557"/>
                  </a:lnTo>
                  <a:lnTo>
                    <a:pt x="131082" y="36133"/>
                  </a:lnTo>
                  <a:lnTo>
                    <a:pt x="94143" y="62244"/>
                  </a:lnTo>
                  <a:lnTo>
                    <a:pt x="62244" y="94143"/>
                  </a:lnTo>
                  <a:lnTo>
                    <a:pt x="36133" y="131082"/>
                  </a:lnTo>
                  <a:lnTo>
                    <a:pt x="16557" y="172314"/>
                  </a:lnTo>
                  <a:lnTo>
                    <a:pt x="4263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3" y="1370915"/>
                  </a:lnTo>
                  <a:lnTo>
                    <a:pt x="16557" y="1415693"/>
                  </a:lnTo>
                  <a:lnTo>
                    <a:pt x="36133" y="1456925"/>
                  </a:lnTo>
                  <a:lnTo>
                    <a:pt x="62244" y="1493864"/>
                  </a:lnTo>
                  <a:lnTo>
                    <a:pt x="94143" y="1525763"/>
                  </a:lnTo>
                  <a:lnTo>
                    <a:pt x="131082" y="1551874"/>
                  </a:lnTo>
                  <a:lnTo>
                    <a:pt x="172314" y="1571450"/>
                  </a:lnTo>
                  <a:lnTo>
                    <a:pt x="217092" y="1583744"/>
                  </a:lnTo>
                  <a:lnTo>
                    <a:pt x="264668" y="1588008"/>
                  </a:lnTo>
                  <a:lnTo>
                    <a:pt x="2004568" y="1588008"/>
                  </a:lnTo>
                  <a:lnTo>
                    <a:pt x="2052143" y="1583744"/>
                  </a:lnTo>
                  <a:lnTo>
                    <a:pt x="2096921" y="1571450"/>
                  </a:lnTo>
                  <a:lnTo>
                    <a:pt x="2138153" y="1551874"/>
                  </a:lnTo>
                  <a:lnTo>
                    <a:pt x="2175092" y="1525763"/>
                  </a:lnTo>
                  <a:lnTo>
                    <a:pt x="2206991" y="1493864"/>
                  </a:lnTo>
                  <a:lnTo>
                    <a:pt x="2233102" y="1456925"/>
                  </a:lnTo>
                  <a:lnTo>
                    <a:pt x="2252678" y="1415693"/>
                  </a:lnTo>
                  <a:lnTo>
                    <a:pt x="2264972" y="1370915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46375" y="4034028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3" y="217092"/>
                  </a:lnTo>
                  <a:lnTo>
                    <a:pt x="16557" y="172314"/>
                  </a:lnTo>
                  <a:lnTo>
                    <a:pt x="36133" y="131082"/>
                  </a:lnTo>
                  <a:lnTo>
                    <a:pt x="62244" y="94143"/>
                  </a:lnTo>
                  <a:lnTo>
                    <a:pt x="94143" y="62244"/>
                  </a:lnTo>
                  <a:lnTo>
                    <a:pt x="131082" y="36133"/>
                  </a:lnTo>
                  <a:lnTo>
                    <a:pt x="172314" y="16557"/>
                  </a:lnTo>
                  <a:lnTo>
                    <a:pt x="217092" y="4263"/>
                  </a:lnTo>
                  <a:lnTo>
                    <a:pt x="264668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5"/>
                  </a:lnTo>
                  <a:lnTo>
                    <a:pt x="2252678" y="1415693"/>
                  </a:lnTo>
                  <a:lnTo>
                    <a:pt x="2233102" y="1456925"/>
                  </a:lnTo>
                  <a:lnTo>
                    <a:pt x="2206991" y="1493864"/>
                  </a:lnTo>
                  <a:lnTo>
                    <a:pt x="2175092" y="1525763"/>
                  </a:lnTo>
                  <a:lnTo>
                    <a:pt x="2138153" y="1551874"/>
                  </a:lnTo>
                  <a:lnTo>
                    <a:pt x="2096921" y="1571450"/>
                  </a:lnTo>
                  <a:lnTo>
                    <a:pt x="2052143" y="1583744"/>
                  </a:lnTo>
                  <a:lnTo>
                    <a:pt x="2004568" y="1588008"/>
                  </a:lnTo>
                  <a:lnTo>
                    <a:pt x="264668" y="1588008"/>
                  </a:lnTo>
                  <a:lnTo>
                    <a:pt x="217092" y="1583744"/>
                  </a:lnTo>
                  <a:lnTo>
                    <a:pt x="172314" y="1571450"/>
                  </a:lnTo>
                  <a:lnTo>
                    <a:pt x="131082" y="1551874"/>
                  </a:lnTo>
                  <a:lnTo>
                    <a:pt x="94143" y="1525763"/>
                  </a:lnTo>
                  <a:lnTo>
                    <a:pt x="62244" y="1493864"/>
                  </a:lnTo>
                  <a:lnTo>
                    <a:pt x="36133" y="1456925"/>
                  </a:lnTo>
                  <a:lnTo>
                    <a:pt x="16557" y="1415693"/>
                  </a:lnTo>
                  <a:lnTo>
                    <a:pt x="4263" y="1370915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460498" y="4526026"/>
            <a:ext cx="18415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Critères</a:t>
            </a:r>
            <a:r>
              <a:rPr sz="18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555555"/>
                </a:solidFill>
                <a:latin typeface="Calibri"/>
                <a:cs typeface="Calibri"/>
              </a:rPr>
              <a:t>affectant</a:t>
            </a:r>
            <a:r>
              <a:rPr sz="18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endParaRPr sz="18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fiabilité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97</a:t>
            </a:fld>
            <a:endParaRPr spc="-25" dirty="0"/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915405" y="1610995"/>
            <a:ext cx="812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simplicité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15405" y="1793875"/>
            <a:ext cx="54229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163830" indent="-2870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S’il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beaucoup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composantes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bases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(tels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mots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clés),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difficile </a:t>
            </a:r>
            <a:r>
              <a:rPr sz="1200" dirty="0">
                <a:latin typeface="Calibri"/>
                <a:cs typeface="Calibri"/>
              </a:rPr>
              <a:t>toutes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connaître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S’il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existe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plusieurs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façons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d’exprimer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commande,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aussi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difficile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toutes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connaître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Tahoma"/>
              <a:buChar char="•"/>
              <a:tabLst>
                <a:tab pos="299085" algn="l"/>
              </a:tabLst>
            </a:pPr>
            <a:r>
              <a:rPr sz="1200" spc="-20" dirty="0">
                <a:latin typeface="Calibri"/>
                <a:cs typeface="Calibri"/>
              </a:rPr>
              <a:t>Trop</a:t>
            </a:r>
            <a:r>
              <a:rPr sz="1200" dirty="0">
                <a:latin typeface="Calibri"/>
                <a:cs typeface="Calibri"/>
              </a:rPr>
              <a:t> 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simplicité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cause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8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difficulté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lecture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faut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alors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trouver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compromis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simplicité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facilité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d'écriture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15405" y="3074289"/>
            <a:ext cx="977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L’orthogonalité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15405" y="3257169"/>
            <a:ext cx="555434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spc="-10" dirty="0">
                <a:latin typeface="Calibri"/>
                <a:cs typeface="Calibri"/>
              </a:rPr>
              <a:t>L'orthogonalité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propriété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signifie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"Changer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change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B".</a:t>
            </a:r>
            <a:endParaRPr sz="1200">
              <a:latin typeface="Calibri"/>
              <a:cs typeface="Calibri"/>
            </a:endParaRPr>
          </a:p>
          <a:p>
            <a:pPr marL="299085" marR="243840" indent="-287020">
              <a:lnSpc>
                <a:spcPct val="100000"/>
              </a:lnSpc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langages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programmation,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signifie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lorsque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vous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exécutez</a:t>
            </a:r>
            <a:r>
              <a:rPr sz="1200" spc="-25" dirty="0">
                <a:latin typeface="Calibri"/>
                <a:cs typeface="Calibri"/>
              </a:rPr>
              <a:t> une </a:t>
            </a:r>
            <a:r>
              <a:rPr sz="1200" dirty="0">
                <a:latin typeface="Calibri"/>
                <a:cs typeface="Calibri"/>
              </a:rPr>
              <a:t>instruction,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rien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cette</a:t>
            </a:r>
            <a:r>
              <a:rPr sz="1200" spc="-10" dirty="0">
                <a:latin typeface="Calibri"/>
                <a:cs typeface="Calibri"/>
              </a:rPr>
              <a:t> instruction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produit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signification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élément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langage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indépendante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10" dirty="0">
                <a:latin typeface="Calibri"/>
                <a:cs typeface="Calibri"/>
              </a:rPr>
              <a:t> contexte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lequel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apparait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Instructions</a:t>
            </a:r>
            <a:r>
              <a:rPr sz="1200" b="1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contrôle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15405" y="4537709"/>
            <a:ext cx="54730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355600" algn="l"/>
              </a:tabLst>
            </a:pPr>
            <a:r>
              <a:rPr sz="1200" dirty="0">
                <a:latin typeface="Calibri"/>
                <a:cs typeface="Calibri"/>
              </a:rPr>
              <a:t>Pour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lisibilité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langage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programmation,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 est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important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d’avoir </a:t>
            </a:r>
            <a:r>
              <a:rPr sz="1200" spc="-25" dirty="0">
                <a:latin typeface="Calibri"/>
                <a:cs typeface="Calibri"/>
              </a:rPr>
              <a:t>des </a:t>
            </a:r>
            <a:r>
              <a:rPr sz="1200" spc="-10" dirty="0">
                <a:latin typeface="Calibri"/>
                <a:cs typeface="Calibri"/>
              </a:rPr>
              <a:t>structures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contrôle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adéquates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structures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itératives,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structures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conditionnelles, </a:t>
            </a:r>
            <a:r>
              <a:rPr sz="1200" spc="-20" dirty="0">
                <a:latin typeface="Calibri"/>
                <a:cs typeface="Calibri"/>
              </a:rPr>
              <a:t>etc)</a:t>
            </a:r>
            <a:endParaRPr sz="1200">
              <a:latin typeface="Calibri"/>
              <a:cs typeface="Calibri"/>
            </a:endParaRPr>
          </a:p>
          <a:p>
            <a:pPr marL="355600" marR="194310" indent="-343535">
              <a:lnSpc>
                <a:spcPct val="100000"/>
              </a:lnSpc>
              <a:buFont typeface="Tahoma"/>
              <a:buChar char="•"/>
              <a:tabLst>
                <a:tab pos="355600" algn="l"/>
              </a:tabLst>
            </a:pPr>
            <a:r>
              <a:rPr sz="1200" dirty="0">
                <a:latin typeface="Calibri"/>
                <a:cs typeface="Calibri"/>
              </a:rPr>
              <a:t>Par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exemple,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l’un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grands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problèmes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premier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,BASIC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seule instruction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contrôle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était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 goto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»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15405" y="5635244"/>
            <a:ext cx="51549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Types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et</a:t>
            </a:r>
            <a:r>
              <a:rPr sz="1200" b="1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structures</a:t>
            </a:r>
            <a:r>
              <a:rPr sz="1200" b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200" b="1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donnée</a:t>
            </a:r>
            <a:endParaRPr sz="12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buFont typeface="Tahoma"/>
              <a:buChar char="•"/>
              <a:tabLst>
                <a:tab pos="355600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présence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moyens</a:t>
            </a:r>
            <a:r>
              <a:rPr sz="1200" spc="-10" dirty="0">
                <a:latin typeface="Calibri"/>
                <a:cs typeface="Calibri"/>
              </a:rPr>
              <a:t> appropriés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définir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structures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données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langage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améliorer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considérablement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lisibilité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1185" y="478612"/>
            <a:ext cx="4443730" cy="5378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010"/>
              </a:lnSpc>
              <a:spcBef>
                <a:spcPts val="105"/>
              </a:spcBef>
            </a:pPr>
            <a:r>
              <a:rPr sz="1700" b="1" dirty="0">
                <a:solidFill>
                  <a:srgbClr val="008245"/>
                </a:solidFill>
                <a:latin typeface="Arial"/>
                <a:cs typeface="Arial"/>
              </a:rPr>
              <a:t>01-</a:t>
            </a:r>
            <a:r>
              <a:rPr sz="1700" b="1" spc="-25" dirty="0">
                <a:solidFill>
                  <a:srgbClr val="008245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008245"/>
                </a:solidFill>
                <a:latin typeface="Arial"/>
                <a:cs typeface="Arial"/>
              </a:rPr>
              <a:t>PYTHON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2010"/>
              </a:lnSpc>
            </a:pPr>
            <a:r>
              <a:rPr sz="1700" b="1" spc="-10" dirty="0">
                <a:solidFill>
                  <a:srgbClr val="008245"/>
                </a:solidFill>
                <a:latin typeface="Calibri"/>
                <a:cs typeface="Calibri"/>
              </a:rPr>
              <a:t>Critères</a:t>
            </a:r>
            <a:r>
              <a:rPr sz="1700" b="1" spc="-35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008245"/>
                </a:solidFill>
                <a:latin typeface="Calibri"/>
                <a:cs typeface="Calibri"/>
              </a:rPr>
              <a:t>de</a:t>
            </a:r>
            <a:r>
              <a:rPr sz="1700" b="1" spc="-25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008245"/>
                </a:solidFill>
                <a:latin typeface="Calibri"/>
                <a:cs typeface="Calibri"/>
              </a:rPr>
              <a:t>Choix</a:t>
            </a:r>
            <a:r>
              <a:rPr sz="1700" b="1" spc="-25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008245"/>
                </a:solidFill>
                <a:latin typeface="Calibri"/>
                <a:cs typeface="Calibri"/>
              </a:rPr>
              <a:t>d’un</a:t>
            </a:r>
            <a:r>
              <a:rPr sz="1700" b="1" spc="-30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1700" b="1" spc="-10" dirty="0">
                <a:solidFill>
                  <a:srgbClr val="008245"/>
                </a:solidFill>
                <a:latin typeface="Calibri"/>
                <a:cs typeface="Calibri"/>
              </a:rPr>
              <a:t>langage</a:t>
            </a:r>
            <a:r>
              <a:rPr sz="1700" b="1" spc="-35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008245"/>
                </a:solidFill>
                <a:latin typeface="Calibri"/>
                <a:cs typeface="Calibri"/>
              </a:rPr>
              <a:t>de</a:t>
            </a:r>
            <a:r>
              <a:rPr sz="1700" b="1" spc="-20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1700" b="1" spc="-10" dirty="0">
                <a:solidFill>
                  <a:srgbClr val="008245"/>
                </a:solidFill>
                <a:latin typeface="Calibri"/>
                <a:cs typeface="Calibri"/>
              </a:rPr>
              <a:t>programmation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07947"/>
            <a:ext cx="17602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Critères</a:t>
            </a:r>
            <a:r>
              <a:rPr sz="1600" b="1" spc="-8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912B"/>
                </a:solidFill>
                <a:latin typeface="Calibri"/>
                <a:cs typeface="Calibri"/>
              </a:rPr>
              <a:t>d’évaluation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01013" y="2328417"/>
            <a:ext cx="2282190" cy="1600835"/>
            <a:chOff x="1001013" y="2328417"/>
            <a:chExt cx="2282190" cy="1600835"/>
          </a:xfrm>
        </p:grpSpPr>
        <p:sp>
          <p:nvSpPr>
            <p:cNvPr id="4" name="object 4"/>
            <p:cNvSpPr/>
            <p:nvPr/>
          </p:nvSpPr>
          <p:spPr>
            <a:xfrm>
              <a:off x="1007363" y="2334767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8" y="0"/>
                  </a:lnTo>
                  <a:lnTo>
                    <a:pt x="217095" y="4263"/>
                  </a:lnTo>
                  <a:lnTo>
                    <a:pt x="172319" y="16557"/>
                  </a:lnTo>
                  <a:lnTo>
                    <a:pt x="131088" y="36133"/>
                  </a:lnTo>
                  <a:lnTo>
                    <a:pt x="94148" y="62244"/>
                  </a:lnTo>
                  <a:lnTo>
                    <a:pt x="62249" y="94143"/>
                  </a:lnTo>
                  <a:lnTo>
                    <a:pt x="36136" y="131082"/>
                  </a:lnTo>
                  <a:lnTo>
                    <a:pt x="16559" y="172314"/>
                  </a:lnTo>
                  <a:lnTo>
                    <a:pt x="4264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4" y="1370915"/>
                  </a:lnTo>
                  <a:lnTo>
                    <a:pt x="16559" y="1415693"/>
                  </a:lnTo>
                  <a:lnTo>
                    <a:pt x="36136" y="1456925"/>
                  </a:lnTo>
                  <a:lnTo>
                    <a:pt x="62249" y="1493864"/>
                  </a:lnTo>
                  <a:lnTo>
                    <a:pt x="94148" y="1525763"/>
                  </a:lnTo>
                  <a:lnTo>
                    <a:pt x="131088" y="1551874"/>
                  </a:lnTo>
                  <a:lnTo>
                    <a:pt x="172319" y="1571450"/>
                  </a:lnTo>
                  <a:lnTo>
                    <a:pt x="217095" y="1583744"/>
                  </a:lnTo>
                  <a:lnTo>
                    <a:pt x="264668" y="1588008"/>
                  </a:lnTo>
                  <a:lnTo>
                    <a:pt x="2004568" y="1588008"/>
                  </a:lnTo>
                  <a:lnTo>
                    <a:pt x="2052143" y="1583744"/>
                  </a:lnTo>
                  <a:lnTo>
                    <a:pt x="2096921" y="1571450"/>
                  </a:lnTo>
                  <a:lnTo>
                    <a:pt x="2138153" y="1551874"/>
                  </a:lnTo>
                  <a:lnTo>
                    <a:pt x="2175092" y="1525763"/>
                  </a:lnTo>
                  <a:lnTo>
                    <a:pt x="2206991" y="1493864"/>
                  </a:lnTo>
                  <a:lnTo>
                    <a:pt x="2233102" y="1456925"/>
                  </a:lnTo>
                  <a:lnTo>
                    <a:pt x="2252678" y="1415693"/>
                  </a:lnTo>
                  <a:lnTo>
                    <a:pt x="2264972" y="1370915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07363" y="2334767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4" y="217092"/>
                  </a:lnTo>
                  <a:lnTo>
                    <a:pt x="16559" y="172314"/>
                  </a:lnTo>
                  <a:lnTo>
                    <a:pt x="36136" y="131082"/>
                  </a:lnTo>
                  <a:lnTo>
                    <a:pt x="62249" y="94143"/>
                  </a:lnTo>
                  <a:lnTo>
                    <a:pt x="94148" y="62244"/>
                  </a:lnTo>
                  <a:lnTo>
                    <a:pt x="131088" y="36133"/>
                  </a:lnTo>
                  <a:lnTo>
                    <a:pt x="172319" y="16557"/>
                  </a:lnTo>
                  <a:lnTo>
                    <a:pt x="217095" y="4263"/>
                  </a:lnTo>
                  <a:lnTo>
                    <a:pt x="264668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5"/>
                  </a:lnTo>
                  <a:lnTo>
                    <a:pt x="2252678" y="1415693"/>
                  </a:lnTo>
                  <a:lnTo>
                    <a:pt x="2233102" y="1456925"/>
                  </a:lnTo>
                  <a:lnTo>
                    <a:pt x="2206991" y="1493864"/>
                  </a:lnTo>
                  <a:lnTo>
                    <a:pt x="2175092" y="1525763"/>
                  </a:lnTo>
                  <a:lnTo>
                    <a:pt x="2138153" y="1551874"/>
                  </a:lnTo>
                  <a:lnTo>
                    <a:pt x="2096921" y="1571450"/>
                  </a:lnTo>
                  <a:lnTo>
                    <a:pt x="2052143" y="1583744"/>
                  </a:lnTo>
                  <a:lnTo>
                    <a:pt x="2004568" y="1588008"/>
                  </a:lnTo>
                  <a:lnTo>
                    <a:pt x="264668" y="1588008"/>
                  </a:lnTo>
                  <a:lnTo>
                    <a:pt x="217095" y="1583744"/>
                  </a:lnTo>
                  <a:lnTo>
                    <a:pt x="172319" y="1571450"/>
                  </a:lnTo>
                  <a:lnTo>
                    <a:pt x="131088" y="1551874"/>
                  </a:lnTo>
                  <a:lnTo>
                    <a:pt x="94148" y="1525763"/>
                  </a:lnTo>
                  <a:lnTo>
                    <a:pt x="62249" y="1493864"/>
                  </a:lnTo>
                  <a:lnTo>
                    <a:pt x="36136" y="1456925"/>
                  </a:lnTo>
                  <a:lnTo>
                    <a:pt x="16559" y="1415693"/>
                  </a:lnTo>
                  <a:lnTo>
                    <a:pt x="4264" y="1370915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36675" y="2795397"/>
            <a:ext cx="180975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1795" marR="5080" indent="-37973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Critères</a:t>
            </a:r>
            <a:r>
              <a:rPr sz="2000" spc="-9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555555"/>
                </a:solidFill>
                <a:latin typeface="Calibri"/>
                <a:cs typeface="Calibri"/>
              </a:rPr>
              <a:t>affectant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20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lisibilité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373882" y="2328417"/>
            <a:ext cx="2282190" cy="1600835"/>
            <a:chOff x="3373882" y="2328417"/>
            <a:chExt cx="2282190" cy="1600835"/>
          </a:xfrm>
        </p:grpSpPr>
        <p:sp>
          <p:nvSpPr>
            <p:cNvPr id="8" name="object 8"/>
            <p:cNvSpPr/>
            <p:nvPr/>
          </p:nvSpPr>
          <p:spPr>
            <a:xfrm>
              <a:off x="3380232" y="2334767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7" y="0"/>
                  </a:moveTo>
                  <a:lnTo>
                    <a:pt x="264667" y="0"/>
                  </a:lnTo>
                  <a:lnTo>
                    <a:pt x="217092" y="4263"/>
                  </a:lnTo>
                  <a:lnTo>
                    <a:pt x="172314" y="16557"/>
                  </a:lnTo>
                  <a:lnTo>
                    <a:pt x="131082" y="36133"/>
                  </a:lnTo>
                  <a:lnTo>
                    <a:pt x="94143" y="62244"/>
                  </a:lnTo>
                  <a:lnTo>
                    <a:pt x="62244" y="94143"/>
                  </a:lnTo>
                  <a:lnTo>
                    <a:pt x="36133" y="131082"/>
                  </a:lnTo>
                  <a:lnTo>
                    <a:pt x="16557" y="172314"/>
                  </a:lnTo>
                  <a:lnTo>
                    <a:pt x="4263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3" y="1370915"/>
                  </a:lnTo>
                  <a:lnTo>
                    <a:pt x="16557" y="1415693"/>
                  </a:lnTo>
                  <a:lnTo>
                    <a:pt x="36133" y="1456925"/>
                  </a:lnTo>
                  <a:lnTo>
                    <a:pt x="62244" y="1493864"/>
                  </a:lnTo>
                  <a:lnTo>
                    <a:pt x="94143" y="1525763"/>
                  </a:lnTo>
                  <a:lnTo>
                    <a:pt x="131082" y="1551874"/>
                  </a:lnTo>
                  <a:lnTo>
                    <a:pt x="172314" y="1571450"/>
                  </a:lnTo>
                  <a:lnTo>
                    <a:pt x="217092" y="1583744"/>
                  </a:lnTo>
                  <a:lnTo>
                    <a:pt x="264667" y="1588008"/>
                  </a:lnTo>
                  <a:lnTo>
                    <a:pt x="2004567" y="1588008"/>
                  </a:lnTo>
                  <a:lnTo>
                    <a:pt x="2052143" y="1583744"/>
                  </a:lnTo>
                  <a:lnTo>
                    <a:pt x="2096921" y="1571450"/>
                  </a:lnTo>
                  <a:lnTo>
                    <a:pt x="2138153" y="1551874"/>
                  </a:lnTo>
                  <a:lnTo>
                    <a:pt x="2175092" y="1525763"/>
                  </a:lnTo>
                  <a:lnTo>
                    <a:pt x="2206991" y="1493864"/>
                  </a:lnTo>
                  <a:lnTo>
                    <a:pt x="2233102" y="1456925"/>
                  </a:lnTo>
                  <a:lnTo>
                    <a:pt x="2252678" y="1415693"/>
                  </a:lnTo>
                  <a:lnTo>
                    <a:pt x="2264972" y="1370915"/>
                  </a:lnTo>
                  <a:lnTo>
                    <a:pt x="2269235" y="1323340"/>
                  </a:lnTo>
                  <a:lnTo>
                    <a:pt x="2269235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80232" y="2334767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3" y="217092"/>
                  </a:lnTo>
                  <a:lnTo>
                    <a:pt x="16557" y="172314"/>
                  </a:lnTo>
                  <a:lnTo>
                    <a:pt x="36133" y="131082"/>
                  </a:lnTo>
                  <a:lnTo>
                    <a:pt x="62244" y="94143"/>
                  </a:lnTo>
                  <a:lnTo>
                    <a:pt x="94143" y="62244"/>
                  </a:lnTo>
                  <a:lnTo>
                    <a:pt x="131082" y="36133"/>
                  </a:lnTo>
                  <a:lnTo>
                    <a:pt x="172314" y="16557"/>
                  </a:lnTo>
                  <a:lnTo>
                    <a:pt x="217092" y="4263"/>
                  </a:lnTo>
                  <a:lnTo>
                    <a:pt x="264667" y="0"/>
                  </a:lnTo>
                  <a:lnTo>
                    <a:pt x="2004567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5" y="264668"/>
                  </a:lnTo>
                  <a:lnTo>
                    <a:pt x="2269235" y="1323340"/>
                  </a:lnTo>
                  <a:lnTo>
                    <a:pt x="2264972" y="1370915"/>
                  </a:lnTo>
                  <a:lnTo>
                    <a:pt x="2252678" y="1415693"/>
                  </a:lnTo>
                  <a:lnTo>
                    <a:pt x="2233102" y="1456925"/>
                  </a:lnTo>
                  <a:lnTo>
                    <a:pt x="2206991" y="1493864"/>
                  </a:lnTo>
                  <a:lnTo>
                    <a:pt x="2175092" y="1525763"/>
                  </a:lnTo>
                  <a:lnTo>
                    <a:pt x="2138153" y="1551874"/>
                  </a:lnTo>
                  <a:lnTo>
                    <a:pt x="2096921" y="1571450"/>
                  </a:lnTo>
                  <a:lnTo>
                    <a:pt x="2052143" y="1583744"/>
                  </a:lnTo>
                  <a:lnTo>
                    <a:pt x="2004567" y="1588008"/>
                  </a:lnTo>
                  <a:lnTo>
                    <a:pt x="264667" y="1588008"/>
                  </a:lnTo>
                  <a:lnTo>
                    <a:pt x="217092" y="1583744"/>
                  </a:lnTo>
                  <a:lnTo>
                    <a:pt x="172314" y="1571450"/>
                  </a:lnTo>
                  <a:lnTo>
                    <a:pt x="131082" y="1551874"/>
                  </a:lnTo>
                  <a:lnTo>
                    <a:pt x="94143" y="1525763"/>
                  </a:lnTo>
                  <a:lnTo>
                    <a:pt x="62244" y="1493864"/>
                  </a:lnTo>
                  <a:lnTo>
                    <a:pt x="36133" y="1456925"/>
                  </a:lnTo>
                  <a:lnTo>
                    <a:pt x="16557" y="1415693"/>
                  </a:lnTo>
                  <a:lnTo>
                    <a:pt x="4263" y="1370915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609213" y="2642997"/>
            <a:ext cx="1812925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912B"/>
                </a:solidFill>
                <a:latin typeface="Calibri"/>
                <a:cs typeface="Calibri"/>
              </a:rPr>
              <a:t>Critères</a:t>
            </a:r>
            <a:r>
              <a:rPr sz="2000" spc="-10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912B"/>
                </a:solidFill>
                <a:latin typeface="Calibri"/>
                <a:cs typeface="Calibri"/>
              </a:rPr>
              <a:t>affectant </a:t>
            </a:r>
            <a:r>
              <a:rPr sz="2000" dirty="0">
                <a:solidFill>
                  <a:srgbClr val="FF912B"/>
                </a:solidFill>
                <a:latin typeface="Calibri"/>
                <a:cs typeface="Calibri"/>
              </a:rPr>
              <a:t>la</a:t>
            </a:r>
            <a:r>
              <a:rPr sz="2000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912B"/>
                </a:solidFill>
                <a:latin typeface="Calibri"/>
                <a:cs typeface="Calibri"/>
              </a:rPr>
              <a:t>facilité d'écriture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270760" y="4043171"/>
            <a:ext cx="2281555" cy="1600200"/>
            <a:chOff x="2270760" y="4043171"/>
            <a:chExt cx="2281555" cy="1600200"/>
          </a:xfrm>
        </p:grpSpPr>
        <p:sp>
          <p:nvSpPr>
            <p:cNvPr id="12" name="object 12"/>
            <p:cNvSpPr/>
            <p:nvPr/>
          </p:nvSpPr>
          <p:spPr>
            <a:xfrm>
              <a:off x="2276856" y="4049267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8" y="0"/>
                  </a:lnTo>
                  <a:lnTo>
                    <a:pt x="217092" y="4263"/>
                  </a:lnTo>
                  <a:lnTo>
                    <a:pt x="172314" y="16557"/>
                  </a:lnTo>
                  <a:lnTo>
                    <a:pt x="131082" y="36133"/>
                  </a:lnTo>
                  <a:lnTo>
                    <a:pt x="94143" y="62244"/>
                  </a:lnTo>
                  <a:lnTo>
                    <a:pt x="62244" y="94143"/>
                  </a:lnTo>
                  <a:lnTo>
                    <a:pt x="36133" y="131082"/>
                  </a:lnTo>
                  <a:lnTo>
                    <a:pt x="16557" y="172314"/>
                  </a:lnTo>
                  <a:lnTo>
                    <a:pt x="4263" y="217092"/>
                  </a:lnTo>
                  <a:lnTo>
                    <a:pt x="0" y="264667"/>
                  </a:lnTo>
                  <a:lnTo>
                    <a:pt x="0" y="1323339"/>
                  </a:lnTo>
                  <a:lnTo>
                    <a:pt x="4263" y="1370915"/>
                  </a:lnTo>
                  <a:lnTo>
                    <a:pt x="16557" y="1415693"/>
                  </a:lnTo>
                  <a:lnTo>
                    <a:pt x="36133" y="1456925"/>
                  </a:lnTo>
                  <a:lnTo>
                    <a:pt x="62244" y="1493864"/>
                  </a:lnTo>
                  <a:lnTo>
                    <a:pt x="94143" y="1525763"/>
                  </a:lnTo>
                  <a:lnTo>
                    <a:pt x="131082" y="1551874"/>
                  </a:lnTo>
                  <a:lnTo>
                    <a:pt x="172314" y="1571450"/>
                  </a:lnTo>
                  <a:lnTo>
                    <a:pt x="217092" y="1583744"/>
                  </a:lnTo>
                  <a:lnTo>
                    <a:pt x="264668" y="1588007"/>
                  </a:lnTo>
                  <a:lnTo>
                    <a:pt x="2004568" y="1588007"/>
                  </a:lnTo>
                  <a:lnTo>
                    <a:pt x="2052143" y="1583744"/>
                  </a:lnTo>
                  <a:lnTo>
                    <a:pt x="2096921" y="1571450"/>
                  </a:lnTo>
                  <a:lnTo>
                    <a:pt x="2138153" y="1551874"/>
                  </a:lnTo>
                  <a:lnTo>
                    <a:pt x="2175092" y="1525763"/>
                  </a:lnTo>
                  <a:lnTo>
                    <a:pt x="2206991" y="1493864"/>
                  </a:lnTo>
                  <a:lnTo>
                    <a:pt x="2233102" y="1456925"/>
                  </a:lnTo>
                  <a:lnTo>
                    <a:pt x="2252678" y="1415693"/>
                  </a:lnTo>
                  <a:lnTo>
                    <a:pt x="2264972" y="1370915"/>
                  </a:lnTo>
                  <a:lnTo>
                    <a:pt x="2269235" y="1323339"/>
                  </a:lnTo>
                  <a:lnTo>
                    <a:pt x="2269235" y="264667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76856" y="4049267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7"/>
                  </a:moveTo>
                  <a:lnTo>
                    <a:pt x="4263" y="217092"/>
                  </a:lnTo>
                  <a:lnTo>
                    <a:pt x="16557" y="172314"/>
                  </a:lnTo>
                  <a:lnTo>
                    <a:pt x="36133" y="131082"/>
                  </a:lnTo>
                  <a:lnTo>
                    <a:pt x="62244" y="94143"/>
                  </a:lnTo>
                  <a:lnTo>
                    <a:pt x="94143" y="62244"/>
                  </a:lnTo>
                  <a:lnTo>
                    <a:pt x="131082" y="36133"/>
                  </a:lnTo>
                  <a:lnTo>
                    <a:pt x="172314" y="16557"/>
                  </a:lnTo>
                  <a:lnTo>
                    <a:pt x="217092" y="4263"/>
                  </a:lnTo>
                  <a:lnTo>
                    <a:pt x="264668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5" y="264667"/>
                  </a:lnTo>
                  <a:lnTo>
                    <a:pt x="2269235" y="1323339"/>
                  </a:lnTo>
                  <a:lnTo>
                    <a:pt x="2264972" y="1370915"/>
                  </a:lnTo>
                  <a:lnTo>
                    <a:pt x="2252678" y="1415693"/>
                  </a:lnTo>
                  <a:lnTo>
                    <a:pt x="2233102" y="1456925"/>
                  </a:lnTo>
                  <a:lnTo>
                    <a:pt x="2206991" y="1493864"/>
                  </a:lnTo>
                  <a:lnTo>
                    <a:pt x="2175092" y="1525763"/>
                  </a:lnTo>
                  <a:lnTo>
                    <a:pt x="2138153" y="1551874"/>
                  </a:lnTo>
                  <a:lnTo>
                    <a:pt x="2096921" y="1571450"/>
                  </a:lnTo>
                  <a:lnTo>
                    <a:pt x="2052143" y="1583744"/>
                  </a:lnTo>
                  <a:lnTo>
                    <a:pt x="2004568" y="1588007"/>
                  </a:lnTo>
                  <a:lnTo>
                    <a:pt x="264668" y="1588007"/>
                  </a:lnTo>
                  <a:lnTo>
                    <a:pt x="217092" y="1583744"/>
                  </a:lnTo>
                  <a:lnTo>
                    <a:pt x="172314" y="1571450"/>
                  </a:lnTo>
                  <a:lnTo>
                    <a:pt x="131082" y="1551874"/>
                  </a:lnTo>
                  <a:lnTo>
                    <a:pt x="94143" y="1525763"/>
                  </a:lnTo>
                  <a:lnTo>
                    <a:pt x="62244" y="1493864"/>
                  </a:lnTo>
                  <a:lnTo>
                    <a:pt x="36133" y="1456925"/>
                  </a:lnTo>
                  <a:lnTo>
                    <a:pt x="16557" y="1415693"/>
                  </a:lnTo>
                  <a:lnTo>
                    <a:pt x="4263" y="1370915"/>
                  </a:lnTo>
                  <a:lnTo>
                    <a:pt x="0" y="1323339"/>
                  </a:lnTo>
                  <a:lnTo>
                    <a:pt x="0" y="264667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505836" y="4510277"/>
            <a:ext cx="180975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0" marR="5080" indent="-387985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Critères</a:t>
            </a:r>
            <a:r>
              <a:rPr sz="2000" spc="-9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555555"/>
                </a:solidFill>
                <a:latin typeface="Calibri"/>
                <a:cs typeface="Calibri"/>
              </a:rPr>
              <a:t>affectant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20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fiabilité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98</a:t>
            </a:fld>
            <a:endParaRPr spc="-25" dirty="0"/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894959" y="1719198"/>
            <a:ext cx="19475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simplicité</a:t>
            </a:r>
            <a:r>
              <a:rPr sz="1200" b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et</a:t>
            </a: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l'orthogonalité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94959" y="1901774"/>
            <a:ext cx="556768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Si 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langage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grande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variation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constructeurs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syntaxiques,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 est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fort</a:t>
            </a:r>
            <a:r>
              <a:rPr sz="1200" spc="-10" dirty="0">
                <a:latin typeface="Calibri"/>
                <a:cs typeface="Calibri"/>
              </a:rPr>
              <a:t> possible</a:t>
            </a:r>
            <a:endParaRPr sz="12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certains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programmeurs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connaissent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pas</a:t>
            </a:r>
            <a:endParaRPr sz="1200">
              <a:latin typeface="Calibri"/>
              <a:cs typeface="Calibri"/>
            </a:endParaRPr>
          </a:p>
          <a:p>
            <a:pPr marL="299085" marR="173990" indent="-287020">
              <a:lnSpc>
                <a:spcPct val="100000"/>
              </a:lnSpc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même,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</a:t>
            </a:r>
            <a:r>
              <a:rPr sz="1200" spc="-10" dirty="0">
                <a:latin typeface="Calibri"/>
                <a:cs typeface="Calibri"/>
              </a:rPr>
              <a:t>programmeur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connaisse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certains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constructeurs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que </a:t>
            </a:r>
            <a:r>
              <a:rPr sz="1200" spc="-10" dirty="0">
                <a:latin typeface="Calibri"/>
                <a:cs typeface="Calibri"/>
              </a:rPr>
              <a:t>superficiellement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 utilises</a:t>
            </a:r>
            <a:r>
              <a:rPr sz="1200" spc="2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manière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erronée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94959" y="2816733"/>
            <a:ext cx="8401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L'abstraction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94959" y="2999613"/>
            <a:ext cx="54184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’abstraction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possibilité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définir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 </a:t>
            </a:r>
            <a:r>
              <a:rPr sz="1200" spc="-10" dirty="0">
                <a:latin typeface="Calibri"/>
                <a:cs typeface="Calibri"/>
              </a:rPr>
              <a:t>structures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 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opérations compliquées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tout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cachant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leurs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détails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(abstraction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processus</a:t>
            </a:r>
            <a:r>
              <a:rPr sz="1200" dirty="0">
                <a:latin typeface="Calibri"/>
                <a:cs typeface="Calibri"/>
              </a:rPr>
              <a:t> 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abstraction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données)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94959" y="3731514"/>
            <a:ext cx="556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spc="-10" dirty="0">
                <a:latin typeface="Calibri"/>
                <a:cs typeface="Calibri"/>
              </a:rPr>
              <a:t>Abstraction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processus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 Quand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processus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abstrait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sous-</a:t>
            </a:r>
            <a:endParaRPr sz="1200">
              <a:latin typeface="Calibri"/>
              <a:cs typeface="Calibri"/>
            </a:endParaRPr>
          </a:p>
          <a:p>
            <a:pPr marL="299085" marR="508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programme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n’est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nécessaire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répéter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chaque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fois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qu’il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utilisé.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simple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appel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procédure/fonction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suffisant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94959" y="4463033"/>
            <a:ext cx="55098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spc="-10" dirty="0">
                <a:latin typeface="Calibri"/>
                <a:cs typeface="Calibri"/>
              </a:rPr>
              <a:t>Abstraction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données: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peuvent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abstraites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langages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programmation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haut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niveau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objets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interface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simple. </a:t>
            </a:r>
            <a:r>
              <a:rPr sz="1200" spc="-20" dirty="0">
                <a:latin typeface="Calibri"/>
                <a:cs typeface="Calibri"/>
              </a:rPr>
              <a:t>L’utilisateur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n’a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besoin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connaitre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 détails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d’implémentation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(utilisation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des </a:t>
            </a:r>
            <a:r>
              <a:rPr sz="1200" dirty="0">
                <a:latin typeface="Calibri"/>
                <a:cs typeface="Calibri"/>
              </a:rPr>
              <a:t>arbres,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tables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hachage,….)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94959" y="5377688"/>
            <a:ext cx="53797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L'expressivité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10" dirty="0">
                <a:latin typeface="Calibri"/>
                <a:cs typeface="Calibri"/>
              </a:rPr>
              <a:t> langage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expressif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s’il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offre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outils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simples,</a:t>
            </a:r>
            <a:r>
              <a:rPr sz="1200" spc="2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commodes 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intuitifs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pour </a:t>
            </a:r>
            <a:r>
              <a:rPr sz="1200" spc="-10" dirty="0">
                <a:latin typeface="Calibri"/>
                <a:cs typeface="Calibri"/>
              </a:rPr>
              <a:t>permettre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programmeur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d'exprimer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différents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concepts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programmation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</a:t>
            </a:r>
            <a:r>
              <a:rPr sz="1200" spc="-10" dirty="0">
                <a:latin typeface="Calibri"/>
                <a:cs typeface="Calibri"/>
              </a:rPr>
              <a:t>: </a:t>
            </a:r>
            <a:r>
              <a:rPr sz="1200" dirty="0">
                <a:latin typeface="Calibri"/>
                <a:cs typeface="Calibri"/>
              </a:rPr>
              <a:t>Utiliser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boucles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"for"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"while"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lieu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"goto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7246" rIns="0" bIns="0" rtlCol="0">
            <a:spAutoFit/>
          </a:bodyPr>
          <a:lstStyle/>
          <a:p>
            <a:pPr marL="174625">
              <a:lnSpc>
                <a:spcPts val="2010"/>
              </a:lnSpc>
              <a:spcBef>
                <a:spcPts val="105"/>
              </a:spcBef>
            </a:pPr>
            <a:r>
              <a:rPr sz="1700" dirty="0"/>
              <a:t>01-</a:t>
            </a:r>
            <a:r>
              <a:rPr sz="1700" spc="-25" dirty="0"/>
              <a:t> </a:t>
            </a:r>
            <a:r>
              <a:rPr sz="1700" spc="-10" dirty="0"/>
              <a:t>PYTHON</a:t>
            </a:r>
            <a:endParaRPr sz="1700"/>
          </a:p>
          <a:p>
            <a:pPr marL="174625">
              <a:lnSpc>
                <a:spcPts val="2010"/>
              </a:lnSpc>
            </a:pPr>
            <a:r>
              <a:rPr sz="1700" spc="-10" dirty="0">
                <a:latin typeface="Calibri"/>
                <a:cs typeface="Calibri"/>
              </a:rPr>
              <a:t>Critères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Choix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d’un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langage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programmation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07947"/>
            <a:ext cx="17602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Critères</a:t>
            </a:r>
            <a:r>
              <a:rPr sz="1600" b="1" spc="-8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912B"/>
                </a:solidFill>
                <a:latin typeface="Calibri"/>
                <a:cs typeface="Calibri"/>
              </a:rPr>
              <a:t>d’évaluation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01013" y="2328417"/>
            <a:ext cx="2282190" cy="1600835"/>
            <a:chOff x="1001013" y="2328417"/>
            <a:chExt cx="2282190" cy="1600835"/>
          </a:xfrm>
        </p:grpSpPr>
        <p:sp>
          <p:nvSpPr>
            <p:cNvPr id="4" name="object 4"/>
            <p:cNvSpPr/>
            <p:nvPr/>
          </p:nvSpPr>
          <p:spPr>
            <a:xfrm>
              <a:off x="1007363" y="2334767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8" y="0"/>
                  </a:moveTo>
                  <a:lnTo>
                    <a:pt x="264668" y="0"/>
                  </a:lnTo>
                  <a:lnTo>
                    <a:pt x="217095" y="4263"/>
                  </a:lnTo>
                  <a:lnTo>
                    <a:pt x="172319" y="16557"/>
                  </a:lnTo>
                  <a:lnTo>
                    <a:pt x="131088" y="36133"/>
                  </a:lnTo>
                  <a:lnTo>
                    <a:pt x="94148" y="62244"/>
                  </a:lnTo>
                  <a:lnTo>
                    <a:pt x="62249" y="94143"/>
                  </a:lnTo>
                  <a:lnTo>
                    <a:pt x="36136" y="131082"/>
                  </a:lnTo>
                  <a:lnTo>
                    <a:pt x="16559" y="172314"/>
                  </a:lnTo>
                  <a:lnTo>
                    <a:pt x="4264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4" y="1370915"/>
                  </a:lnTo>
                  <a:lnTo>
                    <a:pt x="16559" y="1415693"/>
                  </a:lnTo>
                  <a:lnTo>
                    <a:pt x="36136" y="1456925"/>
                  </a:lnTo>
                  <a:lnTo>
                    <a:pt x="62249" y="1493864"/>
                  </a:lnTo>
                  <a:lnTo>
                    <a:pt x="94148" y="1525763"/>
                  </a:lnTo>
                  <a:lnTo>
                    <a:pt x="131088" y="1551874"/>
                  </a:lnTo>
                  <a:lnTo>
                    <a:pt x="172319" y="1571450"/>
                  </a:lnTo>
                  <a:lnTo>
                    <a:pt x="217095" y="1583744"/>
                  </a:lnTo>
                  <a:lnTo>
                    <a:pt x="264668" y="1588008"/>
                  </a:lnTo>
                  <a:lnTo>
                    <a:pt x="2004568" y="1588008"/>
                  </a:lnTo>
                  <a:lnTo>
                    <a:pt x="2052143" y="1583744"/>
                  </a:lnTo>
                  <a:lnTo>
                    <a:pt x="2096921" y="1571450"/>
                  </a:lnTo>
                  <a:lnTo>
                    <a:pt x="2138153" y="1551874"/>
                  </a:lnTo>
                  <a:lnTo>
                    <a:pt x="2175092" y="1525763"/>
                  </a:lnTo>
                  <a:lnTo>
                    <a:pt x="2206991" y="1493864"/>
                  </a:lnTo>
                  <a:lnTo>
                    <a:pt x="2233102" y="1456925"/>
                  </a:lnTo>
                  <a:lnTo>
                    <a:pt x="2252678" y="1415693"/>
                  </a:lnTo>
                  <a:lnTo>
                    <a:pt x="2264972" y="1370915"/>
                  </a:lnTo>
                  <a:lnTo>
                    <a:pt x="2269236" y="1323340"/>
                  </a:lnTo>
                  <a:lnTo>
                    <a:pt x="2269236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07363" y="2334767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4" y="217092"/>
                  </a:lnTo>
                  <a:lnTo>
                    <a:pt x="16559" y="172314"/>
                  </a:lnTo>
                  <a:lnTo>
                    <a:pt x="36136" y="131082"/>
                  </a:lnTo>
                  <a:lnTo>
                    <a:pt x="62249" y="94143"/>
                  </a:lnTo>
                  <a:lnTo>
                    <a:pt x="94148" y="62244"/>
                  </a:lnTo>
                  <a:lnTo>
                    <a:pt x="131088" y="36133"/>
                  </a:lnTo>
                  <a:lnTo>
                    <a:pt x="172319" y="16557"/>
                  </a:lnTo>
                  <a:lnTo>
                    <a:pt x="217095" y="4263"/>
                  </a:lnTo>
                  <a:lnTo>
                    <a:pt x="264668" y="0"/>
                  </a:lnTo>
                  <a:lnTo>
                    <a:pt x="2004568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6" y="264668"/>
                  </a:lnTo>
                  <a:lnTo>
                    <a:pt x="2269236" y="1323340"/>
                  </a:lnTo>
                  <a:lnTo>
                    <a:pt x="2264972" y="1370915"/>
                  </a:lnTo>
                  <a:lnTo>
                    <a:pt x="2252678" y="1415693"/>
                  </a:lnTo>
                  <a:lnTo>
                    <a:pt x="2233102" y="1456925"/>
                  </a:lnTo>
                  <a:lnTo>
                    <a:pt x="2206991" y="1493864"/>
                  </a:lnTo>
                  <a:lnTo>
                    <a:pt x="2175092" y="1525763"/>
                  </a:lnTo>
                  <a:lnTo>
                    <a:pt x="2138153" y="1551874"/>
                  </a:lnTo>
                  <a:lnTo>
                    <a:pt x="2096921" y="1571450"/>
                  </a:lnTo>
                  <a:lnTo>
                    <a:pt x="2052143" y="1583744"/>
                  </a:lnTo>
                  <a:lnTo>
                    <a:pt x="2004568" y="1588008"/>
                  </a:lnTo>
                  <a:lnTo>
                    <a:pt x="264668" y="1588008"/>
                  </a:lnTo>
                  <a:lnTo>
                    <a:pt x="217095" y="1583744"/>
                  </a:lnTo>
                  <a:lnTo>
                    <a:pt x="172319" y="1571450"/>
                  </a:lnTo>
                  <a:lnTo>
                    <a:pt x="131088" y="1551874"/>
                  </a:lnTo>
                  <a:lnTo>
                    <a:pt x="94148" y="1525763"/>
                  </a:lnTo>
                  <a:lnTo>
                    <a:pt x="62249" y="1493864"/>
                  </a:lnTo>
                  <a:lnTo>
                    <a:pt x="36136" y="1456925"/>
                  </a:lnTo>
                  <a:lnTo>
                    <a:pt x="16559" y="1415693"/>
                  </a:lnTo>
                  <a:lnTo>
                    <a:pt x="4264" y="1370915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36675" y="2795397"/>
            <a:ext cx="180975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1795" marR="5080" indent="-37973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Critères</a:t>
            </a:r>
            <a:r>
              <a:rPr sz="2000" spc="-9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555555"/>
                </a:solidFill>
                <a:latin typeface="Calibri"/>
                <a:cs typeface="Calibri"/>
              </a:rPr>
              <a:t>affectant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20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lisibilité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373882" y="2328417"/>
            <a:ext cx="2282190" cy="1600835"/>
            <a:chOff x="3373882" y="2328417"/>
            <a:chExt cx="2282190" cy="1600835"/>
          </a:xfrm>
        </p:grpSpPr>
        <p:sp>
          <p:nvSpPr>
            <p:cNvPr id="8" name="object 8"/>
            <p:cNvSpPr/>
            <p:nvPr/>
          </p:nvSpPr>
          <p:spPr>
            <a:xfrm>
              <a:off x="3380232" y="2334767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2004567" y="0"/>
                  </a:moveTo>
                  <a:lnTo>
                    <a:pt x="264667" y="0"/>
                  </a:lnTo>
                  <a:lnTo>
                    <a:pt x="217092" y="4263"/>
                  </a:lnTo>
                  <a:lnTo>
                    <a:pt x="172314" y="16557"/>
                  </a:lnTo>
                  <a:lnTo>
                    <a:pt x="131082" y="36133"/>
                  </a:lnTo>
                  <a:lnTo>
                    <a:pt x="94143" y="62244"/>
                  </a:lnTo>
                  <a:lnTo>
                    <a:pt x="62244" y="94143"/>
                  </a:lnTo>
                  <a:lnTo>
                    <a:pt x="36133" y="131082"/>
                  </a:lnTo>
                  <a:lnTo>
                    <a:pt x="16557" y="172314"/>
                  </a:lnTo>
                  <a:lnTo>
                    <a:pt x="4263" y="217092"/>
                  </a:lnTo>
                  <a:lnTo>
                    <a:pt x="0" y="264668"/>
                  </a:lnTo>
                  <a:lnTo>
                    <a:pt x="0" y="1323340"/>
                  </a:lnTo>
                  <a:lnTo>
                    <a:pt x="4263" y="1370915"/>
                  </a:lnTo>
                  <a:lnTo>
                    <a:pt x="16557" y="1415693"/>
                  </a:lnTo>
                  <a:lnTo>
                    <a:pt x="36133" y="1456925"/>
                  </a:lnTo>
                  <a:lnTo>
                    <a:pt x="62244" y="1493864"/>
                  </a:lnTo>
                  <a:lnTo>
                    <a:pt x="94143" y="1525763"/>
                  </a:lnTo>
                  <a:lnTo>
                    <a:pt x="131082" y="1551874"/>
                  </a:lnTo>
                  <a:lnTo>
                    <a:pt x="172314" y="1571450"/>
                  </a:lnTo>
                  <a:lnTo>
                    <a:pt x="217092" y="1583744"/>
                  </a:lnTo>
                  <a:lnTo>
                    <a:pt x="264667" y="1588008"/>
                  </a:lnTo>
                  <a:lnTo>
                    <a:pt x="2004567" y="1588008"/>
                  </a:lnTo>
                  <a:lnTo>
                    <a:pt x="2052143" y="1583744"/>
                  </a:lnTo>
                  <a:lnTo>
                    <a:pt x="2096921" y="1571450"/>
                  </a:lnTo>
                  <a:lnTo>
                    <a:pt x="2138153" y="1551874"/>
                  </a:lnTo>
                  <a:lnTo>
                    <a:pt x="2175092" y="1525763"/>
                  </a:lnTo>
                  <a:lnTo>
                    <a:pt x="2206991" y="1493864"/>
                  </a:lnTo>
                  <a:lnTo>
                    <a:pt x="2233102" y="1456925"/>
                  </a:lnTo>
                  <a:lnTo>
                    <a:pt x="2252678" y="1415693"/>
                  </a:lnTo>
                  <a:lnTo>
                    <a:pt x="2264972" y="1370915"/>
                  </a:lnTo>
                  <a:lnTo>
                    <a:pt x="2269235" y="1323340"/>
                  </a:lnTo>
                  <a:lnTo>
                    <a:pt x="2269235" y="264668"/>
                  </a:lnTo>
                  <a:lnTo>
                    <a:pt x="2264972" y="217092"/>
                  </a:lnTo>
                  <a:lnTo>
                    <a:pt x="2252678" y="172314"/>
                  </a:lnTo>
                  <a:lnTo>
                    <a:pt x="2233102" y="131082"/>
                  </a:lnTo>
                  <a:lnTo>
                    <a:pt x="2206991" y="94143"/>
                  </a:lnTo>
                  <a:lnTo>
                    <a:pt x="2175092" y="62244"/>
                  </a:lnTo>
                  <a:lnTo>
                    <a:pt x="2138153" y="36133"/>
                  </a:lnTo>
                  <a:lnTo>
                    <a:pt x="2096921" y="16557"/>
                  </a:lnTo>
                  <a:lnTo>
                    <a:pt x="2052143" y="4263"/>
                  </a:lnTo>
                  <a:lnTo>
                    <a:pt x="20045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80232" y="2334767"/>
              <a:ext cx="2269490" cy="1588135"/>
            </a:xfrm>
            <a:custGeom>
              <a:avLst/>
              <a:gdLst/>
              <a:ahLst/>
              <a:cxnLst/>
              <a:rect l="l" t="t" r="r" b="b"/>
              <a:pathLst>
                <a:path w="2269490" h="1588135">
                  <a:moveTo>
                    <a:pt x="0" y="264668"/>
                  </a:moveTo>
                  <a:lnTo>
                    <a:pt x="4263" y="217092"/>
                  </a:lnTo>
                  <a:lnTo>
                    <a:pt x="16557" y="172314"/>
                  </a:lnTo>
                  <a:lnTo>
                    <a:pt x="36133" y="131082"/>
                  </a:lnTo>
                  <a:lnTo>
                    <a:pt x="62244" y="94143"/>
                  </a:lnTo>
                  <a:lnTo>
                    <a:pt x="94143" y="62244"/>
                  </a:lnTo>
                  <a:lnTo>
                    <a:pt x="131082" y="36133"/>
                  </a:lnTo>
                  <a:lnTo>
                    <a:pt x="172314" y="16557"/>
                  </a:lnTo>
                  <a:lnTo>
                    <a:pt x="217092" y="4263"/>
                  </a:lnTo>
                  <a:lnTo>
                    <a:pt x="264667" y="0"/>
                  </a:lnTo>
                  <a:lnTo>
                    <a:pt x="2004567" y="0"/>
                  </a:lnTo>
                  <a:lnTo>
                    <a:pt x="2052143" y="4263"/>
                  </a:lnTo>
                  <a:lnTo>
                    <a:pt x="2096921" y="16557"/>
                  </a:lnTo>
                  <a:lnTo>
                    <a:pt x="2138153" y="36133"/>
                  </a:lnTo>
                  <a:lnTo>
                    <a:pt x="2175092" y="62244"/>
                  </a:lnTo>
                  <a:lnTo>
                    <a:pt x="2206991" y="94143"/>
                  </a:lnTo>
                  <a:lnTo>
                    <a:pt x="2233102" y="131082"/>
                  </a:lnTo>
                  <a:lnTo>
                    <a:pt x="2252678" y="172314"/>
                  </a:lnTo>
                  <a:lnTo>
                    <a:pt x="2264972" y="217092"/>
                  </a:lnTo>
                  <a:lnTo>
                    <a:pt x="2269235" y="264668"/>
                  </a:lnTo>
                  <a:lnTo>
                    <a:pt x="2269235" y="1323340"/>
                  </a:lnTo>
                  <a:lnTo>
                    <a:pt x="2264972" y="1370915"/>
                  </a:lnTo>
                  <a:lnTo>
                    <a:pt x="2252678" y="1415693"/>
                  </a:lnTo>
                  <a:lnTo>
                    <a:pt x="2233102" y="1456925"/>
                  </a:lnTo>
                  <a:lnTo>
                    <a:pt x="2206991" y="1493864"/>
                  </a:lnTo>
                  <a:lnTo>
                    <a:pt x="2175092" y="1525763"/>
                  </a:lnTo>
                  <a:lnTo>
                    <a:pt x="2138153" y="1551874"/>
                  </a:lnTo>
                  <a:lnTo>
                    <a:pt x="2096921" y="1571450"/>
                  </a:lnTo>
                  <a:lnTo>
                    <a:pt x="2052143" y="1583744"/>
                  </a:lnTo>
                  <a:lnTo>
                    <a:pt x="2004567" y="1588008"/>
                  </a:lnTo>
                  <a:lnTo>
                    <a:pt x="264667" y="1588008"/>
                  </a:lnTo>
                  <a:lnTo>
                    <a:pt x="217092" y="1583744"/>
                  </a:lnTo>
                  <a:lnTo>
                    <a:pt x="172314" y="1571450"/>
                  </a:lnTo>
                  <a:lnTo>
                    <a:pt x="131082" y="1551874"/>
                  </a:lnTo>
                  <a:lnTo>
                    <a:pt x="94143" y="1525763"/>
                  </a:lnTo>
                  <a:lnTo>
                    <a:pt x="62244" y="1493864"/>
                  </a:lnTo>
                  <a:lnTo>
                    <a:pt x="36133" y="1456925"/>
                  </a:lnTo>
                  <a:lnTo>
                    <a:pt x="16557" y="1415693"/>
                  </a:lnTo>
                  <a:lnTo>
                    <a:pt x="4263" y="1370915"/>
                  </a:lnTo>
                  <a:lnTo>
                    <a:pt x="0" y="1323340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609213" y="2642997"/>
            <a:ext cx="1812925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Critères</a:t>
            </a:r>
            <a:r>
              <a:rPr sz="2000" spc="-10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555555"/>
                </a:solidFill>
                <a:latin typeface="Calibri"/>
                <a:cs typeface="Calibri"/>
              </a:rPr>
              <a:t>affectant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20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facilité d'écriture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321051" y="4073652"/>
            <a:ext cx="2283460" cy="1600200"/>
            <a:chOff x="2321051" y="4073652"/>
            <a:chExt cx="2283460" cy="1600200"/>
          </a:xfrm>
        </p:grpSpPr>
        <p:sp>
          <p:nvSpPr>
            <p:cNvPr id="12" name="object 12"/>
            <p:cNvSpPr/>
            <p:nvPr/>
          </p:nvSpPr>
          <p:spPr>
            <a:xfrm>
              <a:off x="2327147" y="4079748"/>
              <a:ext cx="2270760" cy="1588135"/>
            </a:xfrm>
            <a:custGeom>
              <a:avLst/>
              <a:gdLst/>
              <a:ahLst/>
              <a:cxnLst/>
              <a:rect l="l" t="t" r="r" b="b"/>
              <a:pathLst>
                <a:path w="2270760" h="1588135">
                  <a:moveTo>
                    <a:pt x="2006091" y="0"/>
                  </a:moveTo>
                  <a:lnTo>
                    <a:pt x="264668" y="0"/>
                  </a:lnTo>
                  <a:lnTo>
                    <a:pt x="217092" y="4263"/>
                  </a:lnTo>
                  <a:lnTo>
                    <a:pt x="172314" y="16557"/>
                  </a:lnTo>
                  <a:lnTo>
                    <a:pt x="131082" y="36133"/>
                  </a:lnTo>
                  <a:lnTo>
                    <a:pt x="94143" y="62244"/>
                  </a:lnTo>
                  <a:lnTo>
                    <a:pt x="62244" y="94143"/>
                  </a:lnTo>
                  <a:lnTo>
                    <a:pt x="36133" y="131082"/>
                  </a:lnTo>
                  <a:lnTo>
                    <a:pt x="16557" y="172314"/>
                  </a:lnTo>
                  <a:lnTo>
                    <a:pt x="4263" y="217092"/>
                  </a:lnTo>
                  <a:lnTo>
                    <a:pt x="0" y="264668"/>
                  </a:lnTo>
                  <a:lnTo>
                    <a:pt x="0" y="1323339"/>
                  </a:lnTo>
                  <a:lnTo>
                    <a:pt x="4263" y="1370915"/>
                  </a:lnTo>
                  <a:lnTo>
                    <a:pt x="16557" y="1415693"/>
                  </a:lnTo>
                  <a:lnTo>
                    <a:pt x="36133" y="1456925"/>
                  </a:lnTo>
                  <a:lnTo>
                    <a:pt x="62244" y="1493864"/>
                  </a:lnTo>
                  <a:lnTo>
                    <a:pt x="94143" y="1525763"/>
                  </a:lnTo>
                  <a:lnTo>
                    <a:pt x="131082" y="1551874"/>
                  </a:lnTo>
                  <a:lnTo>
                    <a:pt x="172314" y="1571450"/>
                  </a:lnTo>
                  <a:lnTo>
                    <a:pt x="217092" y="1583744"/>
                  </a:lnTo>
                  <a:lnTo>
                    <a:pt x="264668" y="1588008"/>
                  </a:lnTo>
                  <a:lnTo>
                    <a:pt x="2006091" y="1588008"/>
                  </a:lnTo>
                  <a:lnTo>
                    <a:pt x="2053667" y="1583744"/>
                  </a:lnTo>
                  <a:lnTo>
                    <a:pt x="2098445" y="1571450"/>
                  </a:lnTo>
                  <a:lnTo>
                    <a:pt x="2139677" y="1551874"/>
                  </a:lnTo>
                  <a:lnTo>
                    <a:pt x="2176616" y="1525763"/>
                  </a:lnTo>
                  <a:lnTo>
                    <a:pt x="2208515" y="1493864"/>
                  </a:lnTo>
                  <a:lnTo>
                    <a:pt x="2234626" y="1456925"/>
                  </a:lnTo>
                  <a:lnTo>
                    <a:pt x="2254202" y="1415693"/>
                  </a:lnTo>
                  <a:lnTo>
                    <a:pt x="2266496" y="1370915"/>
                  </a:lnTo>
                  <a:lnTo>
                    <a:pt x="2270760" y="1323339"/>
                  </a:lnTo>
                  <a:lnTo>
                    <a:pt x="2270760" y="264668"/>
                  </a:lnTo>
                  <a:lnTo>
                    <a:pt x="2266496" y="217092"/>
                  </a:lnTo>
                  <a:lnTo>
                    <a:pt x="2254202" y="172314"/>
                  </a:lnTo>
                  <a:lnTo>
                    <a:pt x="2234626" y="131082"/>
                  </a:lnTo>
                  <a:lnTo>
                    <a:pt x="2208515" y="94143"/>
                  </a:lnTo>
                  <a:lnTo>
                    <a:pt x="2176616" y="62244"/>
                  </a:lnTo>
                  <a:lnTo>
                    <a:pt x="2139677" y="36133"/>
                  </a:lnTo>
                  <a:lnTo>
                    <a:pt x="2098445" y="16557"/>
                  </a:lnTo>
                  <a:lnTo>
                    <a:pt x="2053667" y="4263"/>
                  </a:lnTo>
                  <a:lnTo>
                    <a:pt x="20060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27147" y="4079748"/>
              <a:ext cx="2270760" cy="1588135"/>
            </a:xfrm>
            <a:custGeom>
              <a:avLst/>
              <a:gdLst/>
              <a:ahLst/>
              <a:cxnLst/>
              <a:rect l="l" t="t" r="r" b="b"/>
              <a:pathLst>
                <a:path w="2270760" h="1588135">
                  <a:moveTo>
                    <a:pt x="0" y="264668"/>
                  </a:moveTo>
                  <a:lnTo>
                    <a:pt x="4263" y="217092"/>
                  </a:lnTo>
                  <a:lnTo>
                    <a:pt x="16557" y="172314"/>
                  </a:lnTo>
                  <a:lnTo>
                    <a:pt x="36133" y="131082"/>
                  </a:lnTo>
                  <a:lnTo>
                    <a:pt x="62244" y="94143"/>
                  </a:lnTo>
                  <a:lnTo>
                    <a:pt x="94143" y="62244"/>
                  </a:lnTo>
                  <a:lnTo>
                    <a:pt x="131082" y="36133"/>
                  </a:lnTo>
                  <a:lnTo>
                    <a:pt x="172314" y="16557"/>
                  </a:lnTo>
                  <a:lnTo>
                    <a:pt x="217092" y="4263"/>
                  </a:lnTo>
                  <a:lnTo>
                    <a:pt x="264668" y="0"/>
                  </a:lnTo>
                  <a:lnTo>
                    <a:pt x="2006091" y="0"/>
                  </a:lnTo>
                  <a:lnTo>
                    <a:pt x="2053667" y="4263"/>
                  </a:lnTo>
                  <a:lnTo>
                    <a:pt x="2098445" y="16557"/>
                  </a:lnTo>
                  <a:lnTo>
                    <a:pt x="2139677" y="36133"/>
                  </a:lnTo>
                  <a:lnTo>
                    <a:pt x="2176616" y="62244"/>
                  </a:lnTo>
                  <a:lnTo>
                    <a:pt x="2208515" y="94143"/>
                  </a:lnTo>
                  <a:lnTo>
                    <a:pt x="2234626" y="131082"/>
                  </a:lnTo>
                  <a:lnTo>
                    <a:pt x="2254202" y="172314"/>
                  </a:lnTo>
                  <a:lnTo>
                    <a:pt x="2266496" y="217092"/>
                  </a:lnTo>
                  <a:lnTo>
                    <a:pt x="2270760" y="264668"/>
                  </a:lnTo>
                  <a:lnTo>
                    <a:pt x="2270760" y="1323339"/>
                  </a:lnTo>
                  <a:lnTo>
                    <a:pt x="2266496" y="1370915"/>
                  </a:lnTo>
                  <a:lnTo>
                    <a:pt x="2254202" y="1415693"/>
                  </a:lnTo>
                  <a:lnTo>
                    <a:pt x="2234626" y="1456925"/>
                  </a:lnTo>
                  <a:lnTo>
                    <a:pt x="2208515" y="1493864"/>
                  </a:lnTo>
                  <a:lnTo>
                    <a:pt x="2176616" y="1525763"/>
                  </a:lnTo>
                  <a:lnTo>
                    <a:pt x="2139677" y="1551874"/>
                  </a:lnTo>
                  <a:lnTo>
                    <a:pt x="2098445" y="1571450"/>
                  </a:lnTo>
                  <a:lnTo>
                    <a:pt x="2053667" y="1583744"/>
                  </a:lnTo>
                  <a:lnTo>
                    <a:pt x="2006091" y="1588008"/>
                  </a:lnTo>
                  <a:lnTo>
                    <a:pt x="264668" y="1588008"/>
                  </a:lnTo>
                  <a:lnTo>
                    <a:pt x="217092" y="1583744"/>
                  </a:lnTo>
                  <a:lnTo>
                    <a:pt x="172314" y="1571450"/>
                  </a:lnTo>
                  <a:lnTo>
                    <a:pt x="131082" y="1551874"/>
                  </a:lnTo>
                  <a:lnTo>
                    <a:pt x="94143" y="1525763"/>
                  </a:lnTo>
                  <a:lnTo>
                    <a:pt x="62244" y="1493864"/>
                  </a:lnTo>
                  <a:lnTo>
                    <a:pt x="36133" y="1456925"/>
                  </a:lnTo>
                  <a:lnTo>
                    <a:pt x="16557" y="1415693"/>
                  </a:lnTo>
                  <a:lnTo>
                    <a:pt x="4263" y="1370915"/>
                  </a:lnTo>
                  <a:lnTo>
                    <a:pt x="0" y="1323339"/>
                  </a:lnTo>
                  <a:lnTo>
                    <a:pt x="0" y="264668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557398" y="4540072"/>
            <a:ext cx="1809750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912B"/>
                </a:solidFill>
                <a:latin typeface="Calibri"/>
                <a:cs typeface="Calibri"/>
              </a:rPr>
              <a:t>Critères</a:t>
            </a:r>
            <a:r>
              <a:rPr sz="2000" spc="-11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912B"/>
                </a:solidFill>
                <a:latin typeface="Calibri"/>
                <a:cs typeface="Calibri"/>
              </a:rPr>
              <a:t>affectant</a:t>
            </a:r>
            <a:endParaRPr sz="20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FF912B"/>
                </a:solidFill>
                <a:latin typeface="Calibri"/>
                <a:cs typeface="Calibri"/>
              </a:rPr>
              <a:t>la</a:t>
            </a:r>
            <a:r>
              <a:rPr sz="2000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912B"/>
                </a:solidFill>
                <a:latin typeface="Calibri"/>
                <a:cs typeface="Calibri"/>
              </a:rPr>
              <a:t>fiabilité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99</a:t>
            </a:fld>
            <a:endParaRPr spc="-25" dirty="0"/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894959" y="1869694"/>
            <a:ext cx="52495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Vérification</a:t>
            </a:r>
            <a:r>
              <a:rPr sz="1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types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vérification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signifie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qu’un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langage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capable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détecter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erreurs relatives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aux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compilation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etbde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l'exécution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94959" y="2418029"/>
            <a:ext cx="533844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5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langage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programmation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détecte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erreurs,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peut-</a:t>
            </a:r>
            <a:r>
              <a:rPr sz="1200" spc="-20" dirty="0">
                <a:latin typeface="Calibri"/>
                <a:cs typeface="Calibri"/>
              </a:rPr>
              <a:t>être </a:t>
            </a:r>
            <a:r>
              <a:rPr sz="1200" spc="-10" dirty="0">
                <a:latin typeface="Calibri"/>
                <a:cs typeface="Calibri"/>
              </a:rPr>
              <a:t>exécuté,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mais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résultats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seront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significatifs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94196" y="3150234"/>
            <a:ext cx="549465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Prise</a:t>
            </a:r>
            <a:r>
              <a:rPr sz="1200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Charge</a:t>
            </a:r>
            <a:r>
              <a:rPr sz="1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</a:t>
            </a:r>
            <a:r>
              <a:rPr sz="1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Exceptions</a:t>
            </a:r>
            <a:endParaRPr sz="1200">
              <a:latin typeface="Calibri"/>
              <a:cs typeface="Calibri"/>
            </a:endParaRPr>
          </a:p>
          <a:p>
            <a:pPr marL="185420" marR="5080" indent="-172720">
              <a:lnSpc>
                <a:spcPct val="100000"/>
              </a:lnSpc>
              <a:buFont typeface="Tahoma"/>
              <a:buChar char="•"/>
              <a:tabLst>
                <a:tab pos="185420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possibilité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d’intercepter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29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erreurs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faites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pendant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l’exécution,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corriger,</a:t>
            </a:r>
            <a:r>
              <a:rPr sz="1200" dirty="0">
                <a:latin typeface="Calibri"/>
                <a:cs typeface="Calibri"/>
              </a:rPr>
              <a:t> et de</a:t>
            </a:r>
            <a:r>
              <a:rPr sz="1200" spc="2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continuer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l’exécution</a:t>
            </a:r>
            <a:r>
              <a:rPr sz="1200" dirty="0">
                <a:latin typeface="Calibri"/>
                <a:cs typeface="Calibri"/>
              </a:rPr>
              <a:t> augmente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beaucoup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fiabilité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du </a:t>
            </a:r>
            <a:r>
              <a:rPr sz="1200" dirty="0">
                <a:latin typeface="Calibri"/>
                <a:cs typeface="Calibri"/>
              </a:rPr>
              <a:t>langage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programmation</a:t>
            </a:r>
            <a:endParaRPr sz="1200">
              <a:latin typeface="Calibri"/>
              <a:cs typeface="Calibri"/>
            </a:endParaRPr>
          </a:p>
          <a:p>
            <a:pPr marL="13335">
              <a:lnSpc>
                <a:spcPct val="100000"/>
              </a:lnSpc>
            </a:pP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  <a:p>
            <a:pPr marL="185420" marR="43180" indent="-172720">
              <a:lnSpc>
                <a:spcPct val="100000"/>
              </a:lnSpc>
              <a:buFont typeface="Tahoma"/>
              <a:buChar char="•"/>
              <a:tabLst>
                <a:tab pos="185420" algn="l"/>
              </a:tabLst>
            </a:pP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langages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tels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Ada,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C++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Java,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Ruby,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C#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capacités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étendues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prise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charge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exceptions,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mais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tels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capacités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absentes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d'autres langages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tels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C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</a:t>
            </a:r>
            <a:r>
              <a:rPr sz="1200" spc="-10" dirty="0">
                <a:latin typeface="Calibri"/>
                <a:cs typeface="Calibri"/>
              </a:rPr>
              <a:t>FORTRAN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94959" y="4796408"/>
            <a:ext cx="18211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Lisibilité</a:t>
            </a:r>
            <a:r>
              <a:rPr sz="1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et</a:t>
            </a:r>
            <a:r>
              <a:rPr sz="1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facilité</a:t>
            </a:r>
            <a:r>
              <a:rPr sz="1200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d'écriture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94959" y="4979289"/>
            <a:ext cx="55410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826769" indent="-2870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lisibilité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facilite</a:t>
            </a:r>
            <a:r>
              <a:rPr sz="1200" spc="-10" dirty="0">
                <a:latin typeface="Calibri"/>
                <a:cs typeface="Calibri"/>
              </a:rPr>
              <a:t> d’écriture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influencent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fiabilité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langages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programmation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si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n’y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moyens</a:t>
            </a:r>
            <a:r>
              <a:rPr sz="1200" spc="-10" dirty="0">
                <a:latin typeface="Calibri"/>
                <a:cs typeface="Calibri"/>
              </a:rPr>
              <a:t> naturels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d’exprimer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algorithme,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solutions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complexes </a:t>
            </a:r>
            <a:r>
              <a:rPr sz="1200" dirty="0">
                <a:latin typeface="Calibri"/>
                <a:cs typeface="Calibri"/>
              </a:rPr>
              <a:t>seront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utilisées,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risque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d'erreurs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(bugs)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augmente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1185" y="478612"/>
            <a:ext cx="4443730" cy="5378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010"/>
              </a:lnSpc>
              <a:spcBef>
                <a:spcPts val="105"/>
              </a:spcBef>
            </a:pPr>
            <a:r>
              <a:rPr sz="1700" b="1" dirty="0">
                <a:solidFill>
                  <a:srgbClr val="008245"/>
                </a:solidFill>
                <a:latin typeface="Arial"/>
                <a:cs typeface="Arial"/>
              </a:rPr>
              <a:t>01-</a:t>
            </a:r>
            <a:r>
              <a:rPr sz="1700" b="1" spc="-25" dirty="0">
                <a:solidFill>
                  <a:srgbClr val="008245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008245"/>
                </a:solidFill>
                <a:latin typeface="Arial"/>
                <a:cs typeface="Arial"/>
              </a:rPr>
              <a:t>PYTHON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2010"/>
              </a:lnSpc>
            </a:pPr>
            <a:r>
              <a:rPr sz="1700" b="1" spc="-10" dirty="0">
                <a:solidFill>
                  <a:srgbClr val="008245"/>
                </a:solidFill>
                <a:latin typeface="Calibri"/>
                <a:cs typeface="Calibri"/>
              </a:rPr>
              <a:t>Critères</a:t>
            </a:r>
            <a:r>
              <a:rPr sz="1700" b="1" spc="-35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008245"/>
                </a:solidFill>
                <a:latin typeface="Calibri"/>
                <a:cs typeface="Calibri"/>
              </a:rPr>
              <a:t>de</a:t>
            </a:r>
            <a:r>
              <a:rPr sz="1700" b="1" spc="-25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008245"/>
                </a:solidFill>
                <a:latin typeface="Calibri"/>
                <a:cs typeface="Calibri"/>
              </a:rPr>
              <a:t>Choix</a:t>
            </a:r>
            <a:r>
              <a:rPr sz="1700" b="1" spc="-25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008245"/>
                </a:solidFill>
                <a:latin typeface="Calibri"/>
                <a:cs typeface="Calibri"/>
              </a:rPr>
              <a:t>d’un</a:t>
            </a:r>
            <a:r>
              <a:rPr sz="1700" b="1" spc="-30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1700" b="1" spc="-10" dirty="0">
                <a:solidFill>
                  <a:srgbClr val="008245"/>
                </a:solidFill>
                <a:latin typeface="Calibri"/>
                <a:cs typeface="Calibri"/>
              </a:rPr>
              <a:t>langage</a:t>
            </a:r>
            <a:r>
              <a:rPr sz="1700" b="1" spc="-35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008245"/>
                </a:solidFill>
                <a:latin typeface="Calibri"/>
                <a:cs typeface="Calibri"/>
              </a:rPr>
              <a:t>de</a:t>
            </a:r>
            <a:r>
              <a:rPr sz="1700" b="1" spc="-20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1700" b="1" spc="-10" dirty="0">
                <a:solidFill>
                  <a:srgbClr val="008245"/>
                </a:solidFill>
                <a:latin typeface="Calibri"/>
                <a:cs typeface="Calibri"/>
              </a:rPr>
              <a:t>programmation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7254240" cy="4185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Coût</a:t>
            </a:r>
            <a:r>
              <a:rPr sz="12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d’un</a:t>
            </a:r>
            <a:r>
              <a:rPr sz="12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langage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programmation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Si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langage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n’est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simple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orthogonal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alors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coûts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programmeurs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seront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élevés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45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latin typeface="Calibri"/>
                <a:cs typeface="Calibri"/>
              </a:rPr>
              <a:t>l'écriture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programmes coûtera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cher</a:t>
            </a:r>
            <a:endParaRPr sz="1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354965" algn="l"/>
              </a:tabLst>
            </a:pPr>
            <a:r>
              <a:rPr sz="1200" dirty="0">
                <a:latin typeface="Calibri"/>
                <a:cs typeface="Calibri"/>
              </a:rPr>
              <a:t>Autres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facteurs</a:t>
            </a:r>
            <a:endParaRPr sz="1200">
              <a:latin typeface="Calibri"/>
              <a:cs typeface="Calibri"/>
            </a:endParaRPr>
          </a:p>
          <a:p>
            <a:pPr marL="1040765" lvl="1" indent="-342265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104076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coûts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compilation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l’exécution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programmes</a:t>
            </a:r>
            <a:endParaRPr sz="1200">
              <a:latin typeface="Calibri"/>
              <a:cs typeface="Calibri"/>
            </a:endParaRPr>
          </a:p>
          <a:p>
            <a:pPr marL="1040765" lvl="1" indent="-34226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104076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coûts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maintenance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programmes</a:t>
            </a:r>
            <a:endParaRPr sz="1200">
              <a:latin typeface="Calibri"/>
              <a:cs typeface="Calibri"/>
            </a:endParaRPr>
          </a:p>
          <a:p>
            <a:pPr marL="1040765" lvl="1" indent="-34226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104076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coût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mise 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marche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langage</a:t>
            </a:r>
            <a:endParaRPr sz="1200">
              <a:latin typeface="Calibri"/>
              <a:cs typeface="Calibri"/>
            </a:endParaRPr>
          </a:p>
          <a:p>
            <a:pPr marL="1040765" lvl="1" indent="-342265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104076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coût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lié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manque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fiabilité</a:t>
            </a:r>
            <a:endParaRPr sz="1200">
              <a:latin typeface="Calibri"/>
              <a:cs typeface="Calibri"/>
            </a:endParaRPr>
          </a:p>
          <a:p>
            <a:pPr marL="1040765" lvl="1" indent="-34226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1040765" algn="l"/>
              </a:tabLst>
            </a:pPr>
            <a:r>
              <a:rPr sz="1200" dirty="0">
                <a:latin typeface="Calibri"/>
                <a:cs typeface="Calibri"/>
              </a:rPr>
              <a:t>le coût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maintenance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langage</a:t>
            </a:r>
            <a:r>
              <a:rPr sz="1200" spc="-10" dirty="0">
                <a:latin typeface="Calibri"/>
                <a:cs typeface="Calibri"/>
              </a:rPr>
              <a:t> (correction, modification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ajout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nouvelles</a:t>
            </a:r>
            <a:r>
              <a:rPr sz="1200" spc="-10" dirty="0">
                <a:latin typeface="Calibri"/>
                <a:cs typeface="Calibri"/>
              </a:rPr>
              <a:t> fonctionnalités)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Autres</a:t>
            </a:r>
            <a:r>
              <a:rPr sz="1200" b="1" spc="-5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critères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aussi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d’autres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critères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tels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que: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portabilité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généralité/spécificité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59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précision</a:t>
            </a:r>
            <a:r>
              <a:rPr sz="1200" dirty="0">
                <a:latin typeface="Calibri"/>
                <a:cs typeface="Calibri"/>
              </a:rPr>
              <a:t> et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complétude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la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description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45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vitesse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d'exécution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65"/>
              </a:spcBef>
              <a:buFont typeface="Tahoma"/>
              <a:buChar char="•"/>
              <a:tabLst>
                <a:tab pos="984885" algn="l"/>
              </a:tabLst>
            </a:pPr>
            <a:r>
              <a:rPr sz="1200" spc="-25" dirty="0">
                <a:latin typeface="Calibri"/>
                <a:cs typeface="Calibri"/>
              </a:rPr>
              <a:t>etc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100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7246" rIns="0" bIns="0" rtlCol="0">
            <a:spAutoFit/>
          </a:bodyPr>
          <a:lstStyle/>
          <a:p>
            <a:pPr marL="174625">
              <a:lnSpc>
                <a:spcPts val="2010"/>
              </a:lnSpc>
              <a:spcBef>
                <a:spcPts val="105"/>
              </a:spcBef>
            </a:pPr>
            <a:r>
              <a:rPr sz="1700" dirty="0"/>
              <a:t>01-</a:t>
            </a:r>
            <a:r>
              <a:rPr sz="1700" spc="-25" dirty="0"/>
              <a:t> </a:t>
            </a:r>
            <a:r>
              <a:rPr sz="1700" spc="-10" dirty="0"/>
              <a:t>PYTHON</a:t>
            </a:r>
            <a:endParaRPr sz="1700"/>
          </a:p>
          <a:p>
            <a:pPr marL="174625">
              <a:lnSpc>
                <a:spcPts val="2010"/>
              </a:lnSpc>
            </a:pPr>
            <a:r>
              <a:rPr sz="1700" spc="-10" dirty="0">
                <a:latin typeface="Calibri"/>
                <a:cs typeface="Calibri"/>
              </a:rPr>
              <a:t>Critères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Choix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d’un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langage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programmation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8363584" cy="144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Langage</a:t>
            </a:r>
            <a:r>
              <a:rPr sz="1200" b="1" spc="-6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langage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programmation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développé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depuis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1989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par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Guido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van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Rossum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nombreux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contributeurs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bénévoles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En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février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1991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première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version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publique,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numérotée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0.9.0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Afin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réparer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certains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défauts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langage,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la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version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Python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3.0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été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publié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décembre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2008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Cette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version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été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suivie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version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3.1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corrige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erreurs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version </a:t>
            </a:r>
            <a:r>
              <a:rPr sz="1200" spc="-25" dirty="0">
                <a:latin typeface="Calibri"/>
                <a:cs typeface="Calibri"/>
              </a:rPr>
              <a:t>3.0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4088968"/>
            <a:ext cx="10497820" cy="1816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Caractéristiques</a:t>
            </a:r>
            <a:r>
              <a:rPr sz="12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  <a:p>
            <a:pPr marL="299085" marR="361315" indent="-287020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</a:t>
            </a:r>
            <a:r>
              <a:rPr sz="1200" b="1" dirty="0">
                <a:latin typeface="Calibri"/>
                <a:cs typeface="Calibri"/>
              </a:rPr>
              <a:t>portable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seulement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0" dirty="0">
                <a:latin typeface="Calibri"/>
                <a:cs typeface="Calibri"/>
              </a:rPr>
              <a:t> différentes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variantes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d'Unix,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mais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aussi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 OS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propriétaires: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MacOS, BeOS,</a:t>
            </a:r>
            <a:r>
              <a:rPr sz="1200" spc="-10" dirty="0">
                <a:latin typeface="Calibri"/>
                <a:cs typeface="Calibri"/>
              </a:rPr>
              <a:t> NeXTStep,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MS-DOS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différentes variantes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Windows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gratuit</a:t>
            </a:r>
            <a:r>
              <a:rPr sz="1200" spc="-10" dirty="0">
                <a:latin typeface="Calibri"/>
                <a:cs typeface="Calibri"/>
              </a:rPr>
              <a:t>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mais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l'utiliser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sans</a:t>
            </a:r>
            <a:r>
              <a:rPr sz="1200" spc="-10" dirty="0">
                <a:latin typeface="Calibri"/>
                <a:cs typeface="Calibri"/>
              </a:rPr>
              <a:t> restriction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projets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commerciaux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syntaxe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Python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est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très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simple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combinée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types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données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évolués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(listes, </a:t>
            </a:r>
            <a:r>
              <a:rPr sz="1200" spc="-10" dirty="0">
                <a:latin typeface="Calibri"/>
                <a:cs typeface="Calibri"/>
              </a:rPr>
              <a:t>dictionnaires,...),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conduit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fois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très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compacts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très </a:t>
            </a:r>
            <a:r>
              <a:rPr sz="1200" spc="-10" dirty="0">
                <a:latin typeface="Calibri"/>
                <a:cs typeface="Calibri"/>
              </a:rPr>
              <a:t>lisibles.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gère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ressources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(mémoire,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descripteurs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fichiers...) </a:t>
            </a:r>
            <a:r>
              <a:rPr sz="1200" dirty="0">
                <a:latin typeface="Calibri"/>
                <a:cs typeface="Calibri"/>
              </a:rPr>
              <a:t>sans </a:t>
            </a:r>
            <a:r>
              <a:rPr sz="1200" spc="-10" dirty="0">
                <a:latin typeface="Calibri"/>
                <a:cs typeface="Calibri"/>
              </a:rPr>
              <a:t>intervention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programmeur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0888" y="1586483"/>
            <a:ext cx="2142744" cy="142646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7246" rIns="0" bIns="0" rtlCol="0">
            <a:spAutoFit/>
          </a:bodyPr>
          <a:lstStyle/>
          <a:p>
            <a:pPr marL="174625">
              <a:lnSpc>
                <a:spcPts val="2010"/>
              </a:lnSpc>
              <a:spcBef>
                <a:spcPts val="105"/>
              </a:spcBef>
            </a:pPr>
            <a:r>
              <a:rPr sz="1700" dirty="0"/>
              <a:t>01-</a:t>
            </a:r>
            <a:r>
              <a:rPr sz="1700" spc="-25" dirty="0"/>
              <a:t> </a:t>
            </a:r>
            <a:r>
              <a:rPr sz="1700" spc="-10" dirty="0"/>
              <a:t>PYTHON</a:t>
            </a:r>
            <a:endParaRPr sz="1700"/>
          </a:p>
          <a:p>
            <a:pPr marL="174625">
              <a:lnSpc>
                <a:spcPts val="2010"/>
              </a:lnSpc>
            </a:pPr>
            <a:r>
              <a:rPr sz="1700" spc="-10" dirty="0">
                <a:latin typeface="Calibri"/>
                <a:cs typeface="Calibri"/>
              </a:rPr>
              <a:t>Critères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Choix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d’un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langage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programmation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101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0530205" cy="2982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Caractéristiques</a:t>
            </a:r>
            <a:r>
              <a:rPr sz="12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orienté-objet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intègre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système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d'</a:t>
            </a:r>
            <a:r>
              <a:rPr sz="1200" b="1" spc="-10" dirty="0">
                <a:latin typeface="Calibri"/>
                <a:cs typeface="Calibri"/>
              </a:rPr>
              <a:t>exceptions</a:t>
            </a:r>
            <a:r>
              <a:rPr sz="1200" spc="-10" dirty="0">
                <a:latin typeface="Calibri"/>
                <a:cs typeface="Calibri"/>
              </a:rPr>
              <a:t>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permettent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simplifier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considérablement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gestion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erreurs.</a:t>
            </a:r>
            <a:endParaRPr sz="1200">
              <a:latin typeface="Calibri"/>
              <a:cs typeface="Calibri"/>
            </a:endParaRPr>
          </a:p>
          <a:p>
            <a:pPr marL="299085" marR="42545" indent="-287020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dynamique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(l'interpréteur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évaluer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chaînes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caractères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représentant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expressions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instructions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Python),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orthogonal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petit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nombre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concepts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suffit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engendrer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 </a:t>
            </a:r>
            <a:r>
              <a:rPr sz="1200" spc="-10" dirty="0">
                <a:latin typeface="Calibri"/>
                <a:cs typeface="Calibri"/>
              </a:rPr>
              <a:t>constructions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très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riches)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introspectif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grand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d'outils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développement,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debugger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implantés</a:t>
            </a:r>
            <a:r>
              <a:rPr sz="1200" spc="-25" dirty="0">
                <a:latin typeface="Calibri"/>
                <a:cs typeface="Calibri"/>
              </a:rPr>
              <a:t> en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lui-</a:t>
            </a:r>
            <a:r>
              <a:rPr sz="1200" spc="-10" dirty="0">
                <a:latin typeface="Calibri"/>
                <a:cs typeface="Calibri"/>
              </a:rPr>
              <a:t>même).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</a:t>
            </a:r>
            <a:r>
              <a:rPr sz="1200" b="1" dirty="0">
                <a:latin typeface="Calibri"/>
                <a:cs typeface="Calibri"/>
              </a:rPr>
              <a:t>dynamiquement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typé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c’est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tout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objet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manipulable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possède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bien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défini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l'exécution,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n'a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besoin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d'être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déclaré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à </a:t>
            </a:r>
            <a:r>
              <a:rPr sz="1200" spc="-10" dirty="0">
                <a:latin typeface="Calibri"/>
                <a:cs typeface="Calibri"/>
              </a:rPr>
              <a:t>l'avance.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extensible</a:t>
            </a:r>
            <a:r>
              <a:rPr sz="1200" spc="-10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 on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facilement l'interfacer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bibliothèques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existantes.</a:t>
            </a:r>
            <a:endParaRPr sz="1200">
              <a:latin typeface="Calibri"/>
              <a:cs typeface="Calibri"/>
            </a:endParaRPr>
          </a:p>
          <a:p>
            <a:pPr marL="299085" marR="118745" indent="-287020" algn="just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La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bibliothèque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standard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paquetages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contribués,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donnent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accès à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grande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variété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services: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chaînes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expressions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régulières, </a:t>
            </a:r>
            <a:r>
              <a:rPr sz="1200" dirty="0">
                <a:latin typeface="Calibri"/>
                <a:cs typeface="Calibri"/>
              </a:rPr>
              <a:t>services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UNIX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standard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(fichiers,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pipes,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signaux,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sockets,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threads...),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protocoles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Internet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(Web,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News,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40" dirty="0">
                <a:latin typeface="Calibri"/>
                <a:cs typeface="Calibri"/>
              </a:rPr>
              <a:t>FTP,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CGI,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HTML...),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persistance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bases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données,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interfaces graphiques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102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7246" rIns="0" bIns="0" rtlCol="0">
            <a:spAutoFit/>
          </a:bodyPr>
          <a:lstStyle/>
          <a:p>
            <a:pPr marL="174625">
              <a:lnSpc>
                <a:spcPts val="2010"/>
              </a:lnSpc>
              <a:spcBef>
                <a:spcPts val="105"/>
              </a:spcBef>
            </a:pPr>
            <a:r>
              <a:rPr sz="1700" dirty="0"/>
              <a:t>01-</a:t>
            </a:r>
            <a:r>
              <a:rPr sz="1700" spc="-25" dirty="0"/>
              <a:t> </a:t>
            </a:r>
            <a:r>
              <a:rPr sz="1700" spc="-10" dirty="0"/>
              <a:t>PYTHON</a:t>
            </a:r>
            <a:endParaRPr sz="1700"/>
          </a:p>
          <a:p>
            <a:pPr marL="174625">
              <a:lnSpc>
                <a:spcPts val="2010"/>
              </a:lnSpc>
            </a:pPr>
            <a:r>
              <a:rPr sz="1700" spc="-10" dirty="0">
                <a:latin typeface="Calibri"/>
                <a:cs typeface="Calibri"/>
              </a:rPr>
              <a:t>Critères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Choix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d’un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langage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programmation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01993" y="1090422"/>
            <a:ext cx="458914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</a:t>
            </a:r>
            <a:endParaRPr sz="28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2800" spc="-30" dirty="0">
                <a:latin typeface="Calibri"/>
                <a:cs typeface="Calibri"/>
              </a:rPr>
              <a:t>Transformer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suite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d’étapes </a:t>
            </a:r>
            <a:r>
              <a:rPr sz="2800" dirty="0">
                <a:latin typeface="Calibri"/>
                <a:cs typeface="Calibri"/>
              </a:rPr>
              <a:t>algorithmique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suite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04556" y="2370836"/>
            <a:ext cx="31826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008245"/>
                </a:solidFill>
                <a:latin typeface="Calibri"/>
                <a:cs typeface="Calibri"/>
              </a:rPr>
              <a:t>d’instructions</a:t>
            </a:r>
            <a:r>
              <a:rPr sz="2800" b="1" spc="-45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8245"/>
                </a:solidFill>
                <a:latin typeface="Calibri"/>
                <a:cs typeface="Calibri"/>
              </a:rPr>
              <a:t>Python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93432" y="3342513"/>
            <a:ext cx="4291330" cy="775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indent="-211454">
              <a:lnSpc>
                <a:spcPct val="100000"/>
              </a:lnSpc>
              <a:spcBef>
                <a:spcPts val="95"/>
              </a:spcBef>
              <a:buAutoNum type="arabicPlain"/>
              <a:tabLst>
                <a:tab pos="224154" algn="l"/>
              </a:tabLst>
            </a:pP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Critères</a:t>
            </a:r>
            <a:r>
              <a:rPr sz="1600" spc="-3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1600" spc="-5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choix</a:t>
            </a:r>
            <a:r>
              <a:rPr sz="16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d’un</a:t>
            </a:r>
            <a:r>
              <a:rPr sz="16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langage</a:t>
            </a:r>
            <a:r>
              <a:rPr sz="1600" spc="-7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16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programmation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AutoNum type="arabicPlain"/>
            </a:pPr>
            <a:endParaRPr sz="1600">
              <a:latin typeface="Calibri"/>
              <a:cs typeface="Calibri"/>
            </a:endParaRPr>
          </a:p>
          <a:p>
            <a:pPr marL="224154" indent="-211454">
              <a:lnSpc>
                <a:spcPct val="100000"/>
              </a:lnSpc>
              <a:spcBef>
                <a:spcPts val="5"/>
              </a:spcBef>
              <a:buAutoNum type="arabicPlain"/>
              <a:tabLst>
                <a:tab pos="224154" algn="l"/>
              </a:tabLst>
            </a:pP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Blocs</a:t>
            </a:r>
            <a:r>
              <a:rPr sz="16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912B"/>
                </a:solidFill>
                <a:latin typeface="Calibri"/>
                <a:cs typeface="Calibri"/>
              </a:rPr>
              <a:t>d’instructions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93432" y="4353305"/>
            <a:ext cx="3278504" cy="1141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6530" indent="-168275">
              <a:lnSpc>
                <a:spcPct val="100000"/>
              </a:lnSpc>
              <a:spcBef>
                <a:spcPts val="95"/>
              </a:spcBef>
              <a:buSzPct val="93750"/>
              <a:buAutoNum type="arabicPlain" startAt="3"/>
              <a:tabLst>
                <a:tab pos="176530" algn="l"/>
              </a:tabLst>
            </a:pP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Conversion</a:t>
            </a:r>
            <a:r>
              <a:rPr sz="1600" spc="-2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1600" spc="-3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l’algorithme</a:t>
            </a:r>
            <a:r>
              <a:rPr sz="1600" spc="-4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en</a:t>
            </a:r>
            <a:r>
              <a:rPr sz="16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Python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Clr>
                <a:srgbClr val="AEABAB"/>
              </a:buClr>
              <a:buFont typeface="Calibri"/>
              <a:buAutoNum type="arabicPlain" startAt="3"/>
            </a:pPr>
            <a:endParaRPr sz="1600">
              <a:latin typeface="Calibri"/>
              <a:cs typeface="Calibri"/>
            </a:endParaRPr>
          </a:p>
          <a:p>
            <a:pPr marL="290195" indent="-277495">
              <a:lnSpc>
                <a:spcPct val="100000"/>
              </a:lnSpc>
              <a:buSzPct val="93750"/>
              <a:buAutoNum type="arabicPlain" startAt="3"/>
              <a:tabLst>
                <a:tab pos="290195" algn="l"/>
                <a:tab pos="1531620" algn="l"/>
                <a:tab pos="1917064" algn="l"/>
                <a:tab pos="2492375" algn="l"/>
              </a:tabLst>
            </a:pP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Optimisation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	</a:t>
            </a:r>
            <a:r>
              <a:rPr sz="1600" spc="-25" dirty="0">
                <a:solidFill>
                  <a:srgbClr val="AEABAB"/>
                </a:solidFill>
                <a:latin typeface="Calibri"/>
                <a:cs typeface="Calibri"/>
              </a:rPr>
              <a:t>du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	</a:t>
            </a:r>
            <a:r>
              <a:rPr sz="1600" spc="-20" dirty="0">
                <a:solidFill>
                  <a:srgbClr val="AEABAB"/>
                </a:solidFill>
                <a:latin typeface="Calibri"/>
                <a:cs typeface="Calibri"/>
              </a:rPr>
              <a:t>code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	</a:t>
            </a: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(Bonnes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codage,</a:t>
            </a:r>
            <a:r>
              <a:rPr sz="1600" spc="-8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commentaires,…)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22230" y="4858969"/>
            <a:ext cx="11849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63294" algn="l"/>
              </a:tabLst>
            </a:pP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pratiques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	</a:t>
            </a:r>
            <a:r>
              <a:rPr sz="1600" spc="-25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7428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869293" y="6679488"/>
            <a:ext cx="2178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solidFill>
                  <a:srgbClr val="AEABAB"/>
                </a:solidFill>
                <a:latin typeface="Calibri"/>
                <a:cs typeface="Calibri"/>
              </a:rPr>
              <a:t>104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04638" y="6692900"/>
            <a:ext cx="19831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AEABAB"/>
                </a:solidFill>
                <a:latin typeface="Calibri"/>
                <a:cs typeface="Calibri"/>
              </a:rPr>
              <a:t>Copyright</a:t>
            </a:r>
            <a:r>
              <a:rPr sz="1000" spc="-2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AEABAB"/>
                </a:solidFill>
                <a:latin typeface="Calibri"/>
                <a:cs typeface="Calibri"/>
              </a:rPr>
              <a:t>-</a:t>
            </a:r>
            <a:r>
              <a:rPr sz="1000" spc="-3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AEABAB"/>
                </a:solidFill>
                <a:latin typeface="Calibri"/>
                <a:cs typeface="Calibri"/>
              </a:rPr>
              <a:t>Tout</a:t>
            </a:r>
            <a:r>
              <a:rPr sz="1000" spc="-3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AEABAB"/>
                </a:solidFill>
                <a:latin typeface="Calibri"/>
                <a:cs typeface="Calibri"/>
              </a:rPr>
              <a:t>droit</a:t>
            </a:r>
            <a:r>
              <a:rPr sz="1000" spc="-3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AEABAB"/>
                </a:solidFill>
                <a:latin typeface="Calibri"/>
                <a:cs typeface="Calibri"/>
              </a:rPr>
              <a:t>réservé</a:t>
            </a:r>
            <a:r>
              <a:rPr sz="1000" spc="1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AEABAB"/>
                </a:solidFill>
                <a:latin typeface="Calibri"/>
                <a:cs typeface="Calibri"/>
              </a:rPr>
              <a:t>-</a:t>
            </a:r>
            <a:r>
              <a:rPr sz="1000" spc="-3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AEABAB"/>
                </a:solidFill>
                <a:latin typeface="Calibri"/>
                <a:cs typeface="Calibri"/>
              </a:rPr>
              <a:t>OFPPT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31876" y="460248"/>
            <a:ext cx="11588750" cy="6160135"/>
            <a:chOff x="531876" y="460248"/>
            <a:chExt cx="11588750" cy="616013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8179" cy="6705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36448" y="1464564"/>
              <a:ext cx="11119485" cy="5151120"/>
            </a:xfrm>
            <a:custGeom>
              <a:avLst/>
              <a:gdLst/>
              <a:ahLst/>
              <a:cxnLst/>
              <a:rect l="l" t="t" r="r" b="b"/>
              <a:pathLst>
                <a:path w="11119485" h="5151120">
                  <a:moveTo>
                    <a:pt x="11119104" y="0"/>
                  </a:moveTo>
                  <a:lnTo>
                    <a:pt x="0" y="0"/>
                  </a:lnTo>
                  <a:lnTo>
                    <a:pt x="0" y="5151120"/>
                  </a:lnTo>
                  <a:lnTo>
                    <a:pt x="11119104" y="5151120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6448" y="1464564"/>
              <a:ext cx="11119485" cy="5151120"/>
            </a:xfrm>
            <a:custGeom>
              <a:avLst/>
              <a:gdLst/>
              <a:ahLst/>
              <a:cxnLst/>
              <a:rect l="l" t="t" r="r" b="b"/>
              <a:pathLst>
                <a:path w="11119485" h="5151120">
                  <a:moveTo>
                    <a:pt x="0" y="5151120"/>
                  </a:moveTo>
                  <a:lnTo>
                    <a:pt x="11119104" y="5151120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51120"/>
                  </a:lnTo>
                  <a:close/>
                </a:path>
              </a:pathLst>
            </a:custGeom>
            <a:ln w="914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88707" y="4223004"/>
              <a:ext cx="2654807" cy="209702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184135" y="4218432"/>
              <a:ext cx="2664460" cy="2106295"/>
            </a:xfrm>
            <a:custGeom>
              <a:avLst/>
              <a:gdLst/>
              <a:ahLst/>
              <a:cxnLst/>
              <a:rect l="l" t="t" r="r" b="b"/>
              <a:pathLst>
                <a:path w="2664459" h="2106295">
                  <a:moveTo>
                    <a:pt x="0" y="2106168"/>
                  </a:moveTo>
                  <a:lnTo>
                    <a:pt x="2663952" y="2106168"/>
                  </a:lnTo>
                  <a:lnTo>
                    <a:pt x="2663952" y="0"/>
                  </a:lnTo>
                  <a:lnTo>
                    <a:pt x="0" y="0"/>
                  </a:lnTo>
                  <a:lnTo>
                    <a:pt x="0" y="210616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36803" y="1610995"/>
            <a:ext cx="4671695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Structuration</a:t>
            </a:r>
            <a:r>
              <a:rPr sz="12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et</a:t>
            </a:r>
            <a:r>
              <a:rPr sz="1200" b="1" spc="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notion</a:t>
            </a:r>
            <a:r>
              <a:rPr sz="12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1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bloc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instruction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s'écrit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mettre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d'espace: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6803" y="2229739"/>
            <a:ext cx="6051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6803" y="3159633"/>
            <a:ext cx="103485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Ces</a:t>
            </a:r>
            <a:r>
              <a:rPr sz="1200" spc="-10" dirty="0">
                <a:latin typeface="Calibri"/>
                <a:cs typeface="Calibri"/>
              </a:rPr>
              <a:t> instructions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simples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peuvent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cependant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mises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même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séparant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points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virgules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;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lignes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étant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exécutées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l'ordre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gauche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à </a:t>
            </a:r>
            <a:r>
              <a:rPr sz="1200" spc="-10" dirty="0">
                <a:latin typeface="Calibri"/>
                <a:cs typeface="Calibri"/>
              </a:rPr>
              <a:t>droite: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6803" y="3653408"/>
            <a:ext cx="6051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02307" y="2325623"/>
            <a:ext cx="1464945" cy="646430"/>
          </a:xfrm>
          <a:prstGeom prst="rect">
            <a:avLst/>
          </a:prstGeom>
          <a:solidFill>
            <a:srgbClr val="F8F8F8"/>
          </a:solidFill>
          <a:ln w="9144">
            <a:solidFill>
              <a:srgbClr val="0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50"/>
              </a:spcBef>
            </a:pPr>
            <a:r>
              <a:rPr sz="1200" dirty="0">
                <a:latin typeface="Courier New"/>
                <a:cs typeface="Courier New"/>
              </a:rPr>
              <a:t>a</a:t>
            </a:r>
            <a:r>
              <a:rPr sz="1200" spc="-15" dirty="0">
                <a:latin typeface="Courier New"/>
                <a:cs typeface="Courier New"/>
              </a:rPr>
              <a:t> </a:t>
            </a:r>
            <a:r>
              <a:rPr sz="1200" dirty="0">
                <a:latin typeface="Courier New"/>
                <a:cs typeface="Courier New"/>
              </a:rPr>
              <a:t>=</a:t>
            </a:r>
            <a:r>
              <a:rPr sz="1200" spc="5" dirty="0">
                <a:latin typeface="Courier New"/>
                <a:cs typeface="Courier New"/>
              </a:rPr>
              <a:t> </a:t>
            </a:r>
            <a:r>
              <a:rPr sz="1200" spc="-25" dirty="0">
                <a:solidFill>
                  <a:srgbClr val="AF7D00"/>
                </a:solidFill>
                <a:latin typeface="Courier New"/>
                <a:cs typeface="Courier New"/>
              </a:rPr>
              <a:t>10</a:t>
            </a:r>
            <a:endParaRPr sz="1200">
              <a:latin typeface="Courier New"/>
              <a:cs typeface="Courier New"/>
            </a:endParaRPr>
          </a:p>
          <a:p>
            <a:pPr marL="90805">
              <a:lnSpc>
                <a:spcPct val="100000"/>
              </a:lnSpc>
            </a:pPr>
            <a:r>
              <a:rPr sz="1200" dirty="0">
                <a:latin typeface="Courier New"/>
                <a:cs typeface="Courier New"/>
              </a:rPr>
              <a:t>b</a:t>
            </a:r>
            <a:r>
              <a:rPr sz="1200" spc="-15" dirty="0">
                <a:latin typeface="Courier New"/>
                <a:cs typeface="Courier New"/>
              </a:rPr>
              <a:t> </a:t>
            </a:r>
            <a:r>
              <a:rPr sz="1200" dirty="0">
                <a:latin typeface="Courier New"/>
                <a:cs typeface="Courier New"/>
              </a:rPr>
              <a:t>=</a:t>
            </a:r>
            <a:r>
              <a:rPr sz="1200" spc="5" dirty="0">
                <a:latin typeface="Courier New"/>
                <a:cs typeface="Courier New"/>
              </a:rPr>
              <a:t> </a:t>
            </a:r>
            <a:r>
              <a:rPr sz="1200" spc="-50" dirty="0">
                <a:solidFill>
                  <a:srgbClr val="AF7D00"/>
                </a:solidFill>
                <a:latin typeface="Courier New"/>
                <a:cs typeface="Courier New"/>
              </a:rPr>
              <a:t>3</a:t>
            </a:r>
            <a:endParaRPr sz="1200">
              <a:latin typeface="Courier New"/>
              <a:cs typeface="Courier New"/>
            </a:endParaRPr>
          </a:p>
          <a:p>
            <a:pPr marL="90805">
              <a:lnSpc>
                <a:spcPct val="100000"/>
              </a:lnSpc>
              <a:spcBef>
                <a:spcPts val="25"/>
              </a:spcBef>
            </a:pPr>
            <a:r>
              <a:rPr sz="1200" b="1" dirty="0">
                <a:latin typeface="Courier New"/>
                <a:cs typeface="Courier New"/>
              </a:rPr>
              <a:t>print</a:t>
            </a:r>
            <a:r>
              <a:rPr sz="1200" dirty="0">
                <a:latin typeface="Courier New"/>
                <a:cs typeface="Courier New"/>
              </a:rPr>
              <a:t>(a,</a:t>
            </a:r>
            <a:r>
              <a:rPr sz="1200" spc="-50" dirty="0">
                <a:latin typeface="Courier New"/>
                <a:cs typeface="Courier New"/>
              </a:rPr>
              <a:t> </a:t>
            </a:r>
            <a:r>
              <a:rPr sz="1200" spc="-25" dirty="0">
                <a:latin typeface="Courier New"/>
                <a:cs typeface="Courier New"/>
              </a:rPr>
              <a:t>b)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02307" y="3643884"/>
            <a:ext cx="3629025" cy="276225"/>
          </a:xfrm>
          <a:prstGeom prst="rect">
            <a:avLst/>
          </a:prstGeom>
          <a:solidFill>
            <a:srgbClr val="F8F8F8"/>
          </a:solidFill>
          <a:ln w="9144">
            <a:solidFill>
              <a:srgbClr val="0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50"/>
              </a:spcBef>
            </a:pPr>
            <a:r>
              <a:rPr sz="1200" dirty="0">
                <a:latin typeface="Courier New"/>
                <a:cs typeface="Courier New"/>
              </a:rPr>
              <a:t>a</a:t>
            </a:r>
            <a:r>
              <a:rPr sz="1200" spc="-15" dirty="0">
                <a:latin typeface="Courier New"/>
                <a:cs typeface="Courier New"/>
              </a:rPr>
              <a:t> </a:t>
            </a:r>
            <a:r>
              <a:rPr sz="1200" dirty="0">
                <a:latin typeface="Courier New"/>
                <a:cs typeface="Courier New"/>
              </a:rPr>
              <a:t>=</a:t>
            </a:r>
            <a:r>
              <a:rPr sz="1200" spc="-15" dirty="0">
                <a:latin typeface="Courier New"/>
                <a:cs typeface="Courier New"/>
              </a:rPr>
              <a:t> </a:t>
            </a:r>
            <a:r>
              <a:rPr sz="1200" dirty="0">
                <a:solidFill>
                  <a:srgbClr val="AF7D00"/>
                </a:solidFill>
                <a:latin typeface="Courier New"/>
                <a:cs typeface="Courier New"/>
              </a:rPr>
              <a:t>10</a:t>
            </a:r>
            <a:r>
              <a:rPr sz="1200" dirty="0">
                <a:latin typeface="Courier New"/>
                <a:cs typeface="Courier New"/>
              </a:rPr>
              <a:t>;</a:t>
            </a:r>
            <a:r>
              <a:rPr sz="1200" spc="-15" dirty="0">
                <a:latin typeface="Courier New"/>
                <a:cs typeface="Courier New"/>
              </a:rPr>
              <a:t> </a:t>
            </a:r>
            <a:r>
              <a:rPr sz="1200" dirty="0">
                <a:latin typeface="Courier New"/>
                <a:cs typeface="Courier New"/>
              </a:rPr>
              <a:t>b</a:t>
            </a:r>
            <a:r>
              <a:rPr sz="1200" spc="-15" dirty="0">
                <a:latin typeface="Courier New"/>
                <a:cs typeface="Courier New"/>
              </a:rPr>
              <a:t> </a:t>
            </a:r>
            <a:r>
              <a:rPr sz="1200" dirty="0">
                <a:latin typeface="Courier New"/>
                <a:cs typeface="Courier New"/>
              </a:rPr>
              <a:t>=</a:t>
            </a:r>
            <a:r>
              <a:rPr sz="1200" spc="-10" dirty="0">
                <a:latin typeface="Courier New"/>
                <a:cs typeface="Courier New"/>
              </a:rPr>
              <a:t> </a:t>
            </a:r>
            <a:r>
              <a:rPr sz="1200" dirty="0">
                <a:solidFill>
                  <a:srgbClr val="AF7D00"/>
                </a:solidFill>
                <a:latin typeface="Courier New"/>
                <a:cs typeface="Courier New"/>
              </a:rPr>
              <a:t>3</a:t>
            </a:r>
            <a:r>
              <a:rPr sz="1200" dirty="0">
                <a:latin typeface="Courier New"/>
                <a:cs typeface="Courier New"/>
              </a:rPr>
              <a:t>;</a:t>
            </a:r>
            <a:r>
              <a:rPr sz="1200" spc="-15" dirty="0">
                <a:latin typeface="Courier New"/>
                <a:cs typeface="Courier New"/>
              </a:rPr>
              <a:t> </a:t>
            </a:r>
            <a:r>
              <a:rPr sz="1200" b="1" dirty="0">
                <a:latin typeface="Courier New"/>
                <a:cs typeface="Courier New"/>
              </a:rPr>
              <a:t>print</a:t>
            </a:r>
            <a:r>
              <a:rPr sz="1200" dirty="0">
                <a:latin typeface="Courier New"/>
                <a:cs typeface="Courier New"/>
              </a:rPr>
              <a:t>(a,</a:t>
            </a:r>
            <a:r>
              <a:rPr sz="1200" spc="20" dirty="0">
                <a:latin typeface="Courier New"/>
                <a:cs typeface="Courier New"/>
              </a:rPr>
              <a:t> </a:t>
            </a:r>
            <a:r>
              <a:rPr sz="1200" spc="-25" dirty="0">
                <a:latin typeface="Courier New"/>
                <a:cs typeface="Courier New"/>
              </a:rPr>
              <a:t>b)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1421" rIns="0" bIns="0" rtlCol="0">
            <a:spAutoFit/>
          </a:bodyPr>
          <a:lstStyle/>
          <a:p>
            <a:pPr marL="267335">
              <a:lnSpc>
                <a:spcPts val="2010"/>
              </a:lnSpc>
              <a:spcBef>
                <a:spcPts val="105"/>
              </a:spcBef>
            </a:pPr>
            <a:r>
              <a:rPr sz="1700" dirty="0"/>
              <a:t>01-</a:t>
            </a:r>
            <a:r>
              <a:rPr sz="1700" spc="-15" dirty="0"/>
              <a:t> </a:t>
            </a:r>
            <a:r>
              <a:rPr sz="1700" spc="-10" dirty="0"/>
              <a:t>PYTHON</a:t>
            </a:r>
            <a:endParaRPr sz="1700"/>
          </a:p>
          <a:p>
            <a:pPr marL="267335">
              <a:lnSpc>
                <a:spcPts val="2010"/>
              </a:lnSpc>
            </a:pPr>
            <a:r>
              <a:rPr sz="1700" dirty="0">
                <a:latin typeface="Calibri"/>
                <a:cs typeface="Calibri"/>
              </a:rPr>
              <a:t>Blocs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d’instructions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7341" y="4537659"/>
            <a:ext cx="5848350" cy="1504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séparation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en-</a:t>
            </a:r>
            <a:r>
              <a:rPr sz="1200" spc="-10" dirty="0">
                <a:latin typeface="Calibri"/>
                <a:cs typeface="Calibri"/>
              </a:rPr>
              <a:t>têtes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 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définition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boucles, de</a:t>
            </a:r>
            <a:r>
              <a:rPr sz="1200" spc="-10" dirty="0">
                <a:latin typeface="Calibri"/>
                <a:cs typeface="Calibri"/>
              </a:rPr>
              <a:t> fonction,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</a:t>
            </a:r>
            <a:endParaRPr sz="12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classe 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terminent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points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219710" indent="-20701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19710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contenu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'bloc'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d'instructions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correspondant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fait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indentation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lignes</a:t>
            </a:r>
            <a:endParaRPr sz="1200">
              <a:latin typeface="Calibri"/>
              <a:cs typeface="Calibri"/>
            </a:endParaRPr>
          </a:p>
          <a:p>
            <a:pPr marL="184785" marR="507365" indent="-1727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indentation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s'obtient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 le bouton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tab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(pour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tabulation)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bien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4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espaces successifs.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25" dirty="0">
                <a:latin typeface="Calibri"/>
                <a:cs typeface="Calibri"/>
              </a:rPr>
              <a:t>L’ensemble </a:t>
            </a:r>
            <a:r>
              <a:rPr sz="1200" dirty="0">
                <a:latin typeface="Calibri"/>
                <a:cs typeface="Calibri"/>
              </a:rPr>
              <a:t>des lignes</a:t>
            </a:r>
            <a:r>
              <a:rPr sz="1200" spc="-10" dirty="0">
                <a:latin typeface="Calibri"/>
                <a:cs typeface="Calibri"/>
              </a:rPr>
              <a:t> indentées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constitue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 </a:t>
            </a:r>
            <a:r>
              <a:rPr sz="1200" spc="-10" dirty="0">
                <a:latin typeface="Calibri"/>
                <a:cs typeface="Calibri"/>
              </a:rPr>
              <a:t>d’instructions.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20281" y="692023"/>
            <a:ext cx="4554220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4325" marR="308610" indent="-635" algn="ctr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 </a:t>
            </a:r>
            <a:r>
              <a:rPr sz="2800" spc="-10" dirty="0">
                <a:latin typeface="Calibri"/>
                <a:cs typeface="Calibri"/>
              </a:rPr>
              <a:t>TRANSFORMER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SUITE</a:t>
            </a:r>
            <a:endParaRPr sz="28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2800" spc="-25" dirty="0">
                <a:latin typeface="Calibri"/>
                <a:cs typeface="Calibri"/>
              </a:rPr>
              <a:t>D’ÉTAPES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ALGORITHMIQUE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EN </a:t>
            </a:r>
            <a:r>
              <a:rPr sz="2800" dirty="0">
                <a:latin typeface="Calibri"/>
                <a:cs typeface="Calibri"/>
              </a:rPr>
              <a:t>UNE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SUITE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D’INSTRUCTIONS PYTHON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3342513"/>
            <a:ext cx="4291330" cy="775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indent="-211454">
              <a:lnSpc>
                <a:spcPct val="100000"/>
              </a:lnSpc>
              <a:spcBef>
                <a:spcPts val="95"/>
              </a:spcBef>
              <a:buAutoNum type="arabicPlain"/>
              <a:tabLst>
                <a:tab pos="224154" algn="l"/>
              </a:tabLst>
            </a:pP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Critères</a:t>
            </a:r>
            <a:r>
              <a:rPr sz="1600" spc="-3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1600" spc="-5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choix</a:t>
            </a:r>
            <a:r>
              <a:rPr sz="16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d’un</a:t>
            </a:r>
            <a:r>
              <a:rPr sz="16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langage</a:t>
            </a:r>
            <a:r>
              <a:rPr sz="1600" spc="-7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16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programmation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Clr>
                <a:srgbClr val="AEABAB"/>
              </a:buClr>
              <a:buFont typeface="Calibri"/>
              <a:buAutoNum type="arabicPlain"/>
            </a:pPr>
            <a:endParaRPr sz="1600">
              <a:latin typeface="Calibri"/>
              <a:cs typeface="Calibri"/>
            </a:endParaRPr>
          </a:p>
          <a:p>
            <a:pPr marL="224154" indent="-211454">
              <a:lnSpc>
                <a:spcPct val="100000"/>
              </a:lnSpc>
              <a:spcBef>
                <a:spcPts val="5"/>
              </a:spcBef>
              <a:buAutoNum type="arabicPlain"/>
              <a:tabLst>
                <a:tab pos="224154" algn="l"/>
              </a:tabLst>
            </a:pP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Blocs</a:t>
            </a:r>
            <a:r>
              <a:rPr sz="1600" spc="-5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d’instructions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22230" y="4858969"/>
            <a:ext cx="11849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63294" algn="l"/>
              </a:tabLst>
            </a:pP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pratiques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	</a:t>
            </a:r>
            <a:r>
              <a:rPr sz="1600" spc="-25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93432" y="4353305"/>
            <a:ext cx="3351529" cy="1141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6530" indent="-172720">
              <a:lnSpc>
                <a:spcPct val="100000"/>
              </a:lnSpc>
              <a:spcBef>
                <a:spcPts val="95"/>
              </a:spcBef>
              <a:buSzPct val="90625"/>
              <a:buAutoNum type="arabicPlain" startAt="3"/>
              <a:tabLst>
                <a:tab pos="176530" algn="l"/>
              </a:tabLst>
            </a:pPr>
            <a:r>
              <a:rPr sz="1600" b="1" spc="-10" dirty="0">
                <a:solidFill>
                  <a:srgbClr val="FF912B"/>
                </a:solidFill>
                <a:latin typeface="Calibri"/>
                <a:cs typeface="Calibri"/>
              </a:rPr>
              <a:t>Conversion</a:t>
            </a:r>
            <a:r>
              <a:rPr sz="1600" b="1" spc="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6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912B"/>
                </a:solidFill>
                <a:latin typeface="Calibri"/>
                <a:cs typeface="Calibri"/>
              </a:rPr>
              <a:t>l’algorithme</a:t>
            </a:r>
            <a:r>
              <a:rPr sz="16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en</a:t>
            </a:r>
            <a:r>
              <a:rPr sz="16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AutoNum type="arabicPlain" startAt="3"/>
            </a:pPr>
            <a:endParaRPr sz="1600">
              <a:latin typeface="Calibri"/>
              <a:cs typeface="Calibri"/>
            </a:endParaRPr>
          </a:p>
          <a:p>
            <a:pPr marL="290195" indent="-277495">
              <a:lnSpc>
                <a:spcPct val="100000"/>
              </a:lnSpc>
              <a:buAutoNum type="arabicPlain" startAt="3"/>
              <a:tabLst>
                <a:tab pos="290195" algn="l"/>
                <a:tab pos="1531620" algn="l"/>
                <a:tab pos="1917064" algn="l"/>
                <a:tab pos="2492375" algn="l"/>
              </a:tabLst>
            </a:pP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Optimisation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	</a:t>
            </a:r>
            <a:r>
              <a:rPr sz="1600" spc="-25" dirty="0">
                <a:solidFill>
                  <a:srgbClr val="AEABAB"/>
                </a:solidFill>
                <a:latin typeface="Calibri"/>
                <a:cs typeface="Calibri"/>
              </a:rPr>
              <a:t>du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	</a:t>
            </a:r>
            <a:r>
              <a:rPr sz="1600" spc="-20" dirty="0">
                <a:solidFill>
                  <a:srgbClr val="AEABAB"/>
                </a:solidFill>
                <a:latin typeface="Calibri"/>
                <a:cs typeface="Calibri"/>
              </a:rPr>
              <a:t>code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	</a:t>
            </a: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(Bonnes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codage,</a:t>
            </a:r>
            <a:r>
              <a:rPr sz="1600" spc="-8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commentaires,…)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55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Script</a:t>
            </a:r>
            <a:r>
              <a:rPr sz="12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et</a:t>
            </a:r>
            <a:r>
              <a:rPr sz="12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langage</a:t>
            </a:r>
            <a:r>
              <a:rPr sz="12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1920366"/>
            <a:ext cx="3623945" cy="1138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Peu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ponctuation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Pas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point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virgule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";"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05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10" dirty="0">
                <a:latin typeface="Calibri"/>
                <a:cs typeface="Calibri"/>
              </a:rPr>
              <a:t>Tabulations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4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espaces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significatifs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Scripts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exécution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ayant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l’extension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.py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2063" y="3159633"/>
            <a:ext cx="11703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Exemple</a:t>
            </a:r>
            <a:r>
              <a:rPr sz="1200" spc="-10" dirty="0">
                <a:latin typeface="Calibri"/>
                <a:cs typeface="Calibri"/>
              </a:rPr>
              <a:t>: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script.py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6803" y="4709921"/>
            <a:ext cx="5780405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identifiant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nommer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chaque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objet.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n'offre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mais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plutôt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celle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référence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(adresse)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d'objet.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2790" rIns="0" bIns="0" rtlCol="0">
            <a:spAutoFit/>
          </a:bodyPr>
          <a:lstStyle/>
          <a:p>
            <a:pPr marL="22923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229235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Conversion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l’algorithme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649021" y="1874329"/>
            <a:ext cx="4019550" cy="2716530"/>
            <a:chOff x="6649021" y="1874329"/>
            <a:chExt cx="4019550" cy="271653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90359" y="1883664"/>
              <a:ext cx="3968496" cy="10287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685787" y="1879092"/>
              <a:ext cx="3977640" cy="1038225"/>
            </a:xfrm>
            <a:custGeom>
              <a:avLst/>
              <a:gdLst/>
              <a:ahLst/>
              <a:cxnLst/>
              <a:rect l="l" t="t" r="r" b="b"/>
              <a:pathLst>
                <a:path w="3977640" h="1038225">
                  <a:moveTo>
                    <a:pt x="0" y="1037843"/>
                  </a:moveTo>
                  <a:lnTo>
                    <a:pt x="3977640" y="1037843"/>
                  </a:lnTo>
                  <a:lnTo>
                    <a:pt x="3977640" y="0"/>
                  </a:lnTo>
                  <a:lnTo>
                    <a:pt x="0" y="0"/>
                  </a:lnTo>
                  <a:lnTo>
                    <a:pt x="0" y="103784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58355" y="3270504"/>
              <a:ext cx="3966972" cy="131064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653783" y="3265932"/>
              <a:ext cx="3976370" cy="1320165"/>
            </a:xfrm>
            <a:custGeom>
              <a:avLst/>
              <a:gdLst/>
              <a:ahLst/>
              <a:cxnLst/>
              <a:rect l="l" t="t" r="r" b="b"/>
              <a:pathLst>
                <a:path w="3976370" h="1320164">
                  <a:moveTo>
                    <a:pt x="0" y="1319783"/>
                  </a:moveTo>
                  <a:lnTo>
                    <a:pt x="3976116" y="1319783"/>
                  </a:lnTo>
                  <a:lnTo>
                    <a:pt x="3976116" y="0"/>
                  </a:lnTo>
                  <a:lnTo>
                    <a:pt x="0" y="0"/>
                  </a:lnTo>
                  <a:lnTo>
                    <a:pt x="0" y="131978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990458" y="1610995"/>
            <a:ext cx="1320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Invite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commande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75854" y="3018535"/>
            <a:ext cx="10293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Fichier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script.py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681216" y="4788408"/>
            <a:ext cx="1949450" cy="1198245"/>
            <a:chOff x="6681216" y="4788408"/>
            <a:chExt cx="1949450" cy="1198245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90360" y="4797514"/>
              <a:ext cx="1930400" cy="117910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685788" y="4792980"/>
              <a:ext cx="1940560" cy="1188720"/>
            </a:xfrm>
            <a:custGeom>
              <a:avLst/>
              <a:gdLst/>
              <a:ahLst/>
              <a:cxnLst/>
              <a:rect l="l" t="t" r="r" b="b"/>
              <a:pathLst>
                <a:path w="1940559" h="1188720">
                  <a:moveTo>
                    <a:pt x="0" y="1188720"/>
                  </a:moveTo>
                  <a:lnTo>
                    <a:pt x="1940052" y="1188720"/>
                  </a:lnTo>
                  <a:lnTo>
                    <a:pt x="1940052" y="0"/>
                  </a:lnTo>
                  <a:lnTo>
                    <a:pt x="0" y="0"/>
                  </a:lnTo>
                  <a:lnTo>
                    <a:pt x="0" y="118872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106</a:t>
            </a:fld>
            <a:endParaRPr spc="-25" dirty="0"/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2659380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Types</a:t>
            </a:r>
            <a:r>
              <a:rPr sz="12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données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sont: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Type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entier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(integer)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159633"/>
            <a:ext cx="13169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Type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réel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(float)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4088968"/>
            <a:ext cx="11696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Type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Boolean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6803" y="5019294"/>
            <a:ext cx="12344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Type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caractère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270760" y="2487167"/>
            <a:ext cx="3503929" cy="3904615"/>
            <a:chOff x="2270760" y="2487167"/>
            <a:chExt cx="3503929" cy="390461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39340" y="2496311"/>
              <a:ext cx="1606296" cy="64312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334768" y="2491739"/>
              <a:ext cx="1615440" cy="652780"/>
            </a:xfrm>
            <a:custGeom>
              <a:avLst/>
              <a:gdLst/>
              <a:ahLst/>
              <a:cxnLst/>
              <a:rect l="l" t="t" r="r" b="b"/>
              <a:pathLst>
                <a:path w="1615439" h="652780">
                  <a:moveTo>
                    <a:pt x="0" y="652272"/>
                  </a:moveTo>
                  <a:lnTo>
                    <a:pt x="1615440" y="652272"/>
                  </a:lnTo>
                  <a:lnTo>
                    <a:pt x="1615440" y="0"/>
                  </a:lnTo>
                  <a:lnTo>
                    <a:pt x="0" y="0"/>
                  </a:lnTo>
                  <a:lnTo>
                    <a:pt x="0" y="65227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39340" y="3438143"/>
              <a:ext cx="1606296" cy="39624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334768" y="3433571"/>
              <a:ext cx="1615440" cy="405765"/>
            </a:xfrm>
            <a:custGeom>
              <a:avLst/>
              <a:gdLst/>
              <a:ahLst/>
              <a:cxnLst/>
              <a:rect l="l" t="t" r="r" b="b"/>
              <a:pathLst>
                <a:path w="1615439" h="405764">
                  <a:moveTo>
                    <a:pt x="0" y="405383"/>
                  </a:moveTo>
                  <a:lnTo>
                    <a:pt x="1615440" y="405383"/>
                  </a:lnTo>
                  <a:lnTo>
                    <a:pt x="1615440" y="0"/>
                  </a:lnTo>
                  <a:lnTo>
                    <a:pt x="0" y="0"/>
                  </a:lnTo>
                  <a:lnTo>
                    <a:pt x="0" y="40538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79904" y="4349495"/>
              <a:ext cx="1588008" cy="39776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275332" y="4344923"/>
              <a:ext cx="1597660" cy="407034"/>
            </a:xfrm>
            <a:custGeom>
              <a:avLst/>
              <a:gdLst/>
              <a:ahLst/>
              <a:cxnLst/>
              <a:rect l="l" t="t" r="r" b="b"/>
              <a:pathLst>
                <a:path w="1597660" h="407035">
                  <a:moveTo>
                    <a:pt x="0" y="406907"/>
                  </a:moveTo>
                  <a:lnTo>
                    <a:pt x="1597152" y="406907"/>
                  </a:lnTo>
                  <a:lnTo>
                    <a:pt x="1597152" y="0"/>
                  </a:lnTo>
                  <a:lnTo>
                    <a:pt x="0" y="0"/>
                  </a:lnTo>
                  <a:lnTo>
                    <a:pt x="0" y="40690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79904" y="5295900"/>
              <a:ext cx="3485388" cy="108661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275332" y="5291327"/>
              <a:ext cx="3495040" cy="1096010"/>
            </a:xfrm>
            <a:custGeom>
              <a:avLst/>
              <a:gdLst/>
              <a:ahLst/>
              <a:cxnLst/>
              <a:rect l="l" t="t" r="r" b="b"/>
              <a:pathLst>
                <a:path w="3495040" h="1096010">
                  <a:moveTo>
                    <a:pt x="0" y="1095756"/>
                  </a:moveTo>
                  <a:lnTo>
                    <a:pt x="3494532" y="1095756"/>
                  </a:lnTo>
                  <a:lnTo>
                    <a:pt x="3494532" y="0"/>
                  </a:lnTo>
                  <a:lnTo>
                    <a:pt x="0" y="0"/>
                  </a:lnTo>
                  <a:lnTo>
                    <a:pt x="0" y="109575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2790" rIns="0" bIns="0" rtlCol="0">
            <a:spAutoFit/>
          </a:bodyPr>
          <a:lstStyle/>
          <a:p>
            <a:pPr marL="22923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229235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Conversion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l’algorithme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107</a:t>
            </a:fld>
            <a:endParaRPr spc="-25" dirty="0"/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5662930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Variables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créée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moment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où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vous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lui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attribuez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première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fois.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470529"/>
            <a:ext cx="56756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chaîne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peuvent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déclarées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l'aide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guillemets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simples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doubles: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4356353"/>
            <a:ext cx="8167370" cy="161671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445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Règles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Python: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nom</a:t>
            </a:r>
            <a:r>
              <a:rPr sz="12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commencer</a:t>
            </a:r>
            <a:r>
              <a:rPr sz="1200" dirty="0">
                <a:latin typeface="Calibri"/>
                <a:cs typeface="Calibri"/>
              </a:rPr>
              <a:t> par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10" dirty="0">
                <a:latin typeface="Calibri"/>
                <a:cs typeface="Calibri"/>
              </a:rPr>
              <a:t> lettre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</a:t>
            </a:r>
            <a:r>
              <a:rPr sz="1200" spc="-10" dirty="0">
                <a:latin typeface="Calibri"/>
                <a:cs typeface="Calibri"/>
              </a:rPr>
              <a:t>caractère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soulignement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nom</a:t>
            </a:r>
            <a:r>
              <a:rPr sz="12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commencer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nombre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Un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nom</a:t>
            </a:r>
            <a:r>
              <a:rPr sz="12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contenir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caractères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alphanumériques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traits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soulignement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(A-z,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0-9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</a:t>
            </a:r>
            <a:r>
              <a:rPr sz="1200" spc="-25" dirty="0">
                <a:latin typeface="Calibri"/>
                <a:cs typeface="Calibri"/>
              </a:rPr>
              <a:t>_)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noms</a:t>
            </a:r>
            <a:r>
              <a:rPr sz="12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sensibles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casse (age,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Age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AGE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trois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différentes)</a:t>
            </a:r>
            <a:endParaRPr sz="12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660"/>
              </a:spcBef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10" dirty="0">
                <a:latin typeface="Calibri"/>
                <a:cs typeface="Calibri"/>
              </a:rPr>
              <a:t> d'affecter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valeurs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plusieurs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seule </a:t>
            </a:r>
            <a:r>
              <a:rPr sz="1200" spc="-10" dirty="0">
                <a:latin typeface="Calibri"/>
                <a:cs typeface="Calibri"/>
              </a:rPr>
              <a:t>ligne: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629155" y="2250948"/>
            <a:ext cx="9258300" cy="4165600"/>
            <a:chOff x="1629155" y="2250948"/>
            <a:chExt cx="9258300" cy="41656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36419" y="2260092"/>
              <a:ext cx="1834895" cy="9936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31847" y="2255520"/>
              <a:ext cx="1844039" cy="1003300"/>
            </a:xfrm>
            <a:custGeom>
              <a:avLst/>
              <a:gdLst/>
              <a:ahLst/>
              <a:cxnLst/>
              <a:rect l="l" t="t" r="r" b="b"/>
              <a:pathLst>
                <a:path w="1844039" h="1003300">
                  <a:moveTo>
                    <a:pt x="0" y="1002791"/>
                  </a:moveTo>
                  <a:lnTo>
                    <a:pt x="1844039" y="1002791"/>
                  </a:lnTo>
                  <a:lnTo>
                    <a:pt x="1844039" y="0"/>
                  </a:lnTo>
                  <a:lnTo>
                    <a:pt x="0" y="0"/>
                  </a:lnTo>
                  <a:lnTo>
                    <a:pt x="0" y="100279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8299" y="3884676"/>
              <a:ext cx="3454908" cy="22402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633727" y="3880104"/>
              <a:ext cx="3464560" cy="233679"/>
            </a:xfrm>
            <a:custGeom>
              <a:avLst/>
              <a:gdLst/>
              <a:ahLst/>
              <a:cxnLst/>
              <a:rect l="l" t="t" r="r" b="b"/>
              <a:pathLst>
                <a:path w="3464560" h="233679">
                  <a:moveTo>
                    <a:pt x="0" y="233172"/>
                  </a:moveTo>
                  <a:lnTo>
                    <a:pt x="3464052" y="233172"/>
                  </a:lnTo>
                  <a:lnTo>
                    <a:pt x="3464052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48955" y="5474208"/>
              <a:ext cx="3229355" cy="93268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644384" y="5469636"/>
              <a:ext cx="3238500" cy="942340"/>
            </a:xfrm>
            <a:custGeom>
              <a:avLst/>
              <a:gdLst/>
              <a:ahLst/>
              <a:cxnLst/>
              <a:rect l="l" t="t" r="r" b="b"/>
              <a:pathLst>
                <a:path w="3238500" h="942339">
                  <a:moveTo>
                    <a:pt x="0" y="941832"/>
                  </a:moveTo>
                  <a:lnTo>
                    <a:pt x="3238500" y="941832"/>
                  </a:lnTo>
                  <a:lnTo>
                    <a:pt x="3238500" y="0"/>
                  </a:lnTo>
                  <a:lnTo>
                    <a:pt x="0" y="0"/>
                  </a:lnTo>
                  <a:lnTo>
                    <a:pt x="0" y="94183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2790" rIns="0" bIns="0" rtlCol="0">
            <a:spAutoFit/>
          </a:bodyPr>
          <a:lstStyle/>
          <a:p>
            <a:pPr marL="22923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229235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Conversion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l’algorithme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108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9462770" cy="1137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Variables</a:t>
            </a:r>
            <a:r>
              <a:rPr sz="12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d’entrée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input()</a:t>
            </a:r>
            <a:r>
              <a:rPr sz="1200" b="1" spc="260" dirty="0"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2429"/>
                </a:solidFill>
                <a:latin typeface="Calibri"/>
                <a:cs typeface="Calibri"/>
              </a:rPr>
              <a:t>retourne</a:t>
            </a:r>
            <a:r>
              <a:rPr sz="1200" spc="-40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2429"/>
                </a:solidFill>
                <a:latin typeface="Calibri"/>
                <a:cs typeface="Calibri"/>
              </a:rPr>
              <a:t>une</a:t>
            </a:r>
            <a:r>
              <a:rPr sz="1200" spc="-30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2429"/>
                </a:solidFill>
                <a:latin typeface="Calibri"/>
                <a:cs typeface="Calibri"/>
              </a:rPr>
              <a:t>valeur</a:t>
            </a:r>
            <a:r>
              <a:rPr sz="1200" spc="-35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02429"/>
                </a:solidFill>
                <a:latin typeface="Calibri"/>
                <a:cs typeface="Calibri"/>
              </a:rPr>
              <a:t>correspondant</a:t>
            </a:r>
            <a:r>
              <a:rPr sz="1200" spc="-50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2429"/>
                </a:solidFill>
                <a:latin typeface="Calibri"/>
                <a:cs typeface="Calibri"/>
              </a:rPr>
              <a:t>à</a:t>
            </a:r>
            <a:r>
              <a:rPr sz="1200" spc="-10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2429"/>
                </a:solidFill>
                <a:latin typeface="Calibri"/>
                <a:cs typeface="Calibri"/>
              </a:rPr>
              <a:t>ce</a:t>
            </a:r>
            <a:r>
              <a:rPr sz="1200" spc="-5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2429"/>
                </a:solidFill>
                <a:latin typeface="Calibri"/>
                <a:cs typeface="Calibri"/>
              </a:rPr>
              <a:t>que</a:t>
            </a:r>
            <a:r>
              <a:rPr sz="1200" spc="-30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02429"/>
                </a:solidFill>
                <a:latin typeface="Calibri"/>
                <a:cs typeface="Calibri"/>
              </a:rPr>
              <a:t>l'utilisateur</a:t>
            </a:r>
            <a:r>
              <a:rPr sz="1200" spc="-40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2429"/>
                </a:solidFill>
                <a:latin typeface="Calibri"/>
                <a:cs typeface="Calibri"/>
              </a:rPr>
              <a:t>a</a:t>
            </a:r>
            <a:r>
              <a:rPr sz="1200" spc="-20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2429"/>
                </a:solidFill>
                <a:latin typeface="Calibri"/>
                <a:cs typeface="Calibri"/>
              </a:rPr>
              <a:t>entré.</a:t>
            </a:r>
            <a:r>
              <a:rPr sz="1200" spc="-30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2429"/>
                </a:solidFill>
                <a:latin typeface="Calibri"/>
                <a:cs typeface="Calibri"/>
              </a:rPr>
              <a:t>Cette</a:t>
            </a:r>
            <a:r>
              <a:rPr sz="1200" spc="-15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2429"/>
                </a:solidFill>
                <a:latin typeface="Calibri"/>
                <a:cs typeface="Calibri"/>
              </a:rPr>
              <a:t>valeur</a:t>
            </a:r>
            <a:r>
              <a:rPr sz="1200" spc="-40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2429"/>
                </a:solidFill>
                <a:latin typeface="Calibri"/>
                <a:cs typeface="Calibri"/>
              </a:rPr>
              <a:t>peut</a:t>
            </a:r>
            <a:r>
              <a:rPr sz="1200" spc="-25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2429"/>
                </a:solidFill>
                <a:latin typeface="Calibri"/>
                <a:cs typeface="Calibri"/>
              </a:rPr>
              <a:t>alors</a:t>
            </a:r>
            <a:r>
              <a:rPr sz="1200" spc="-10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2429"/>
                </a:solidFill>
                <a:latin typeface="Calibri"/>
                <a:cs typeface="Calibri"/>
              </a:rPr>
              <a:t>être</a:t>
            </a:r>
            <a:r>
              <a:rPr sz="1200" spc="-30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2429"/>
                </a:solidFill>
                <a:latin typeface="Calibri"/>
                <a:cs typeface="Calibri"/>
              </a:rPr>
              <a:t>assignée</a:t>
            </a:r>
            <a:r>
              <a:rPr sz="1200" spc="-5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2429"/>
                </a:solidFill>
                <a:latin typeface="Calibri"/>
                <a:cs typeface="Calibri"/>
              </a:rPr>
              <a:t>à</a:t>
            </a:r>
            <a:r>
              <a:rPr sz="1200" spc="-10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2429"/>
                </a:solidFill>
                <a:latin typeface="Calibri"/>
                <a:cs typeface="Calibri"/>
              </a:rPr>
              <a:t>une</a:t>
            </a:r>
            <a:r>
              <a:rPr sz="1200" spc="-30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2429"/>
                </a:solidFill>
                <a:latin typeface="Calibri"/>
                <a:cs typeface="Calibri"/>
              </a:rPr>
              <a:t>variable</a:t>
            </a:r>
            <a:r>
              <a:rPr sz="1200" spc="-30" dirty="0">
                <a:solidFill>
                  <a:srgbClr val="20242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02429"/>
                </a:solidFill>
                <a:latin typeface="Calibri"/>
                <a:cs typeface="Calibri"/>
              </a:rPr>
              <a:t>quelconque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input()</a:t>
            </a:r>
            <a:r>
              <a:rPr sz="1200" b="1" spc="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renvoie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chaine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Utiliser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int()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convertir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sortie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entier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4400550"/>
            <a:ext cx="6549390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Variables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sortie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05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Segoe UI Symbol"/>
                <a:cs typeface="Segoe UI Symbol"/>
              </a:rPr>
              <a:t>La</a:t>
            </a:r>
            <a:r>
              <a:rPr sz="1200" spc="-3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f</a:t>
            </a:r>
            <a:r>
              <a:rPr sz="1200" dirty="0">
                <a:latin typeface="Calibri"/>
                <a:cs typeface="Calibri"/>
              </a:rPr>
              <a:t>onction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print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souvent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afficher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chaines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caractères.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85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combiner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fois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texte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caractère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+: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961388" y="2935223"/>
            <a:ext cx="5532120" cy="3465829"/>
            <a:chOff x="1961388" y="2935223"/>
            <a:chExt cx="5532120" cy="346582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0532" y="3749039"/>
              <a:ext cx="5513832" cy="5715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65960" y="3744467"/>
              <a:ext cx="5523230" cy="581025"/>
            </a:xfrm>
            <a:custGeom>
              <a:avLst/>
              <a:gdLst/>
              <a:ahLst/>
              <a:cxnLst/>
              <a:rect l="l" t="t" r="r" b="b"/>
              <a:pathLst>
                <a:path w="5523230" h="581025">
                  <a:moveTo>
                    <a:pt x="0" y="580643"/>
                  </a:moveTo>
                  <a:lnTo>
                    <a:pt x="5522976" y="580643"/>
                  </a:lnTo>
                  <a:lnTo>
                    <a:pt x="5522976" y="0"/>
                  </a:lnTo>
                  <a:lnTo>
                    <a:pt x="0" y="0"/>
                  </a:lnTo>
                  <a:lnTo>
                    <a:pt x="0" y="58064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0532" y="2944367"/>
              <a:ext cx="5513832" cy="38557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65960" y="2939795"/>
              <a:ext cx="5523230" cy="394970"/>
            </a:xfrm>
            <a:custGeom>
              <a:avLst/>
              <a:gdLst/>
              <a:ahLst/>
              <a:cxnLst/>
              <a:rect l="l" t="t" r="r" b="b"/>
              <a:pathLst>
                <a:path w="5523230" h="394970">
                  <a:moveTo>
                    <a:pt x="0" y="394715"/>
                  </a:moveTo>
                  <a:lnTo>
                    <a:pt x="5522976" y="394715"/>
                  </a:lnTo>
                  <a:lnTo>
                    <a:pt x="5522976" y="0"/>
                  </a:lnTo>
                  <a:lnTo>
                    <a:pt x="0" y="0"/>
                  </a:lnTo>
                  <a:lnTo>
                    <a:pt x="0" y="39471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78736" y="5295900"/>
              <a:ext cx="3064764" cy="109575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074164" y="5291327"/>
              <a:ext cx="3074035" cy="1104900"/>
            </a:xfrm>
            <a:custGeom>
              <a:avLst/>
              <a:gdLst/>
              <a:ahLst/>
              <a:cxnLst/>
              <a:rect l="l" t="t" r="r" b="b"/>
              <a:pathLst>
                <a:path w="3074035" h="1104900">
                  <a:moveTo>
                    <a:pt x="0" y="1104900"/>
                  </a:moveTo>
                  <a:lnTo>
                    <a:pt x="3073908" y="1104900"/>
                  </a:lnTo>
                  <a:lnTo>
                    <a:pt x="3073908" y="0"/>
                  </a:lnTo>
                  <a:lnTo>
                    <a:pt x="0" y="0"/>
                  </a:lnTo>
                  <a:lnTo>
                    <a:pt x="0" y="11049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2790" rIns="0" bIns="0" rtlCol="0">
            <a:spAutoFit/>
          </a:bodyPr>
          <a:lstStyle/>
          <a:p>
            <a:pPr marL="22923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229235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Conversion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l’algorithme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109</a:t>
            </a:fld>
            <a:endParaRPr spc="-25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2604135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Variables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sortie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clé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end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évite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retour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ligne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779901"/>
            <a:ext cx="41890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clé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sep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précise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séparation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 variables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chaines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80160" y="2287523"/>
            <a:ext cx="9741535" cy="3848100"/>
            <a:chOff x="1280160" y="2287523"/>
            <a:chExt cx="9741535" cy="38481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9304" y="2296667"/>
              <a:ext cx="3741420" cy="12115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84732" y="2292095"/>
              <a:ext cx="3750945" cy="1221105"/>
            </a:xfrm>
            <a:custGeom>
              <a:avLst/>
              <a:gdLst/>
              <a:ahLst/>
              <a:cxnLst/>
              <a:rect l="l" t="t" r="r" b="b"/>
              <a:pathLst>
                <a:path w="3750945" h="1221104">
                  <a:moveTo>
                    <a:pt x="0" y="1220724"/>
                  </a:moveTo>
                  <a:lnTo>
                    <a:pt x="3750564" y="1220724"/>
                  </a:lnTo>
                  <a:lnTo>
                    <a:pt x="3750564" y="0"/>
                  </a:lnTo>
                  <a:lnTo>
                    <a:pt x="0" y="0"/>
                  </a:lnTo>
                  <a:lnTo>
                    <a:pt x="0" y="1220724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6568" y="4219955"/>
              <a:ext cx="3339083" cy="190652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491996" y="4215383"/>
              <a:ext cx="3348354" cy="1915795"/>
            </a:xfrm>
            <a:custGeom>
              <a:avLst/>
              <a:gdLst/>
              <a:ahLst/>
              <a:cxnLst/>
              <a:rect l="l" t="t" r="r" b="b"/>
              <a:pathLst>
                <a:path w="3348354" h="1915795">
                  <a:moveTo>
                    <a:pt x="0" y="1915668"/>
                  </a:moveTo>
                  <a:lnTo>
                    <a:pt x="3348228" y="1915668"/>
                  </a:lnTo>
                  <a:lnTo>
                    <a:pt x="3348228" y="0"/>
                  </a:lnTo>
                  <a:lnTo>
                    <a:pt x="0" y="0"/>
                  </a:lnTo>
                  <a:lnTo>
                    <a:pt x="0" y="191566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74536" y="3704843"/>
              <a:ext cx="4437887" cy="115062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569963" y="3700271"/>
              <a:ext cx="4447540" cy="1160145"/>
            </a:xfrm>
            <a:custGeom>
              <a:avLst/>
              <a:gdLst/>
              <a:ahLst/>
              <a:cxnLst/>
              <a:rect l="l" t="t" r="r" b="b"/>
              <a:pathLst>
                <a:path w="4447540" h="1160145">
                  <a:moveTo>
                    <a:pt x="0" y="1159764"/>
                  </a:moveTo>
                  <a:lnTo>
                    <a:pt x="4447032" y="1159764"/>
                  </a:lnTo>
                  <a:lnTo>
                    <a:pt x="4447032" y="0"/>
                  </a:lnTo>
                  <a:lnTo>
                    <a:pt x="0" y="0"/>
                  </a:lnTo>
                  <a:lnTo>
                    <a:pt x="0" y="115976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175628" y="3071876"/>
            <a:ext cx="48329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La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méthode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.format()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meilleure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organisation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l'affichage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des </a:t>
            </a:r>
            <a:r>
              <a:rPr sz="1200" spc="-10" dirty="0">
                <a:latin typeface="Calibri"/>
                <a:cs typeface="Calibri"/>
              </a:rPr>
              <a:t>variables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110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2790" rIns="0" bIns="0" rtlCol="0">
            <a:spAutoFit/>
          </a:bodyPr>
          <a:lstStyle/>
          <a:p>
            <a:pPr marL="22923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229235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Conversion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l’algorithme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7103109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Manipulation</a:t>
            </a:r>
            <a:r>
              <a:rPr sz="12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des</a:t>
            </a:r>
            <a:r>
              <a:rPr sz="12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Types</a:t>
            </a:r>
            <a:r>
              <a:rPr sz="1200" b="1" spc="-5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numériques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quatre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arithmétiques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base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manière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simple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 types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numériques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(nombres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entiers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réels)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78052" y="2380488"/>
            <a:ext cx="8240395" cy="2484120"/>
            <a:chOff x="1178052" y="2380488"/>
            <a:chExt cx="8240395" cy="24841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7196" y="2414016"/>
              <a:ext cx="2129028" cy="244144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82624" y="2409444"/>
              <a:ext cx="2138680" cy="2451100"/>
            </a:xfrm>
            <a:custGeom>
              <a:avLst/>
              <a:gdLst/>
              <a:ahLst/>
              <a:cxnLst/>
              <a:rect l="l" t="t" r="r" b="b"/>
              <a:pathLst>
                <a:path w="2138679" h="2451100">
                  <a:moveTo>
                    <a:pt x="0" y="2450591"/>
                  </a:moveTo>
                  <a:lnTo>
                    <a:pt x="2138172" y="2450591"/>
                  </a:lnTo>
                  <a:lnTo>
                    <a:pt x="2138172" y="0"/>
                  </a:lnTo>
                  <a:lnTo>
                    <a:pt x="0" y="0"/>
                  </a:lnTo>
                  <a:lnTo>
                    <a:pt x="0" y="245059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84903" y="2414016"/>
              <a:ext cx="2129028" cy="237591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180331" y="2409444"/>
              <a:ext cx="2138680" cy="2385060"/>
            </a:xfrm>
            <a:custGeom>
              <a:avLst/>
              <a:gdLst/>
              <a:ahLst/>
              <a:cxnLst/>
              <a:rect l="l" t="t" r="r" b="b"/>
              <a:pathLst>
                <a:path w="2138679" h="2385060">
                  <a:moveTo>
                    <a:pt x="0" y="2385060"/>
                  </a:moveTo>
                  <a:lnTo>
                    <a:pt x="2138172" y="2385060"/>
                  </a:lnTo>
                  <a:lnTo>
                    <a:pt x="2138172" y="0"/>
                  </a:lnTo>
                  <a:lnTo>
                    <a:pt x="0" y="0"/>
                  </a:lnTo>
                  <a:lnTo>
                    <a:pt x="0" y="238506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80148" y="2389632"/>
              <a:ext cx="2129028" cy="237744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275575" y="2385060"/>
              <a:ext cx="2138680" cy="2386965"/>
            </a:xfrm>
            <a:custGeom>
              <a:avLst/>
              <a:gdLst/>
              <a:ahLst/>
              <a:cxnLst/>
              <a:rect l="l" t="t" r="r" b="b"/>
              <a:pathLst>
                <a:path w="2138679" h="2386965">
                  <a:moveTo>
                    <a:pt x="0" y="2386584"/>
                  </a:moveTo>
                  <a:lnTo>
                    <a:pt x="2138172" y="2386584"/>
                  </a:lnTo>
                  <a:lnTo>
                    <a:pt x="2138172" y="0"/>
                  </a:lnTo>
                  <a:lnTo>
                    <a:pt x="0" y="0"/>
                  </a:lnTo>
                  <a:lnTo>
                    <a:pt x="0" y="2386584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2790" rIns="0" bIns="0" rtlCol="0">
            <a:spAutoFit/>
          </a:bodyPr>
          <a:lstStyle/>
          <a:p>
            <a:pPr marL="22923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229235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Conversion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l’algorithme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111</a:t>
            </a:fld>
            <a:endParaRPr spc="-25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2526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Manipulation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des</a:t>
            </a:r>
            <a:r>
              <a:rPr sz="12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chaînes</a:t>
            </a:r>
            <a:r>
              <a:rPr sz="12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caractères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1920366"/>
            <a:ext cx="4148454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chaîne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caractères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objet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classe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str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Les </a:t>
            </a:r>
            <a:r>
              <a:rPr sz="1200" b="1" spc="-10" dirty="0">
                <a:latin typeface="Calibri"/>
                <a:cs typeface="Calibri"/>
              </a:rPr>
              <a:t>opérateurs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concaténation</a:t>
            </a:r>
            <a:r>
              <a:rPr sz="1200" b="1" dirty="0">
                <a:latin typeface="Calibri"/>
                <a:cs typeface="Calibri"/>
              </a:rPr>
              <a:t> (+) et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répétition </a:t>
            </a:r>
            <a:r>
              <a:rPr sz="1200" b="1" spc="-25" dirty="0">
                <a:latin typeface="Calibri"/>
                <a:cs typeface="Calibri"/>
              </a:rPr>
              <a:t>(*)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4400550"/>
            <a:ext cx="3976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Création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chaînes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10" dirty="0">
                <a:latin typeface="Calibri"/>
                <a:cs typeface="Calibri"/>
              </a:rPr>
              <a:t> caractères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utilisant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mot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clé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str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19427" y="2590800"/>
            <a:ext cx="7482840" cy="3317875"/>
            <a:chOff x="1519427" y="2590800"/>
            <a:chExt cx="7482840" cy="33178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8571" y="2599944"/>
              <a:ext cx="2729483" cy="14737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523999" y="2595372"/>
              <a:ext cx="2738755" cy="1483360"/>
            </a:xfrm>
            <a:custGeom>
              <a:avLst/>
              <a:gdLst/>
              <a:ahLst/>
              <a:cxnLst/>
              <a:rect l="l" t="t" r="r" b="b"/>
              <a:pathLst>
                <a:path w="2738754" h="1483360">
                  <a:moveTo>
                    <a:pt x="0" y="1482852"/>
                  </a:moveTo>
                  <a:lnTo>
                    <a:pt x="2738628" y="1482852"/>
                  </a:lnTo>
                  <a:lnTo>
                    <a:pt x="2738628" y="0"/>
                  </a:lnTo>
                  <a:lnTo>
                    <a:pt x="0" y="0"/>
                  </a:lnTo>
                  <a:lnTo>
                    <a:pt x="0" y="148285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65163" y="2599944"/>
              <a:ext cx="2727960" cy="94487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260592" y="2595372"/>
              <a:ext cx="2737485" cy="954405"/>
            </a:xfrm>
            <a:custGeom>
              <a:avLst/>
              <a:gdLst/>
              <a:ahLst/>
              <a:cxnLst/>
              <a:rect l="l" t="t" r="r" b="b"/>
              <a:pathLst>
                <a:path w="2737484" h="954404">
                  <a:moveTo>
                    <a:pt x="0" y="954024"/>
                  </a:moveTo>
                  <a:lnTo>
                    <a:pt x="2737104" y="954024"/>
                  </a:lnTo>
                  <a:lnTo>
                    <a:pt x="2737104" y="0"/>
                  </a:lnTo>
                  <a:lnTo>
                    <a:pt x="0" y="0"/>
                  </a:lnTo>
                  <a:lnTo>
                    <a:pt x="0" y="95402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70759" y="4954523"/>
              <a:ext cx="6691884" cy="94487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266187" y="4949951"/>
              <a:ext cx="6701155" cy="954405"/>
            </a:xfrm>
            <a:custGeom>
              <a:avLst/>
              <a:gdLst/>
              <a:ahLst/>
              <a:cxnLst/>
              <a:rect l="l" t="t" r="r" b="b"/>
              <a:pathLst>
                <a:path w="6701155" h="954404">
                  <a:moveTo>
                    <a:pt x="0" y="954024"/>
                  </a:moveTo>
                  <a:lnTo>
                    <a:pt x="6701027" y="954024"/>
                  </a:lnTo>
                  <a:lnTo>
                    <a:pt x="6701027" y="0"/>
                  </a:lnTo>
                  <a:lnTo>
                    <a:pt x="0" y="0"/>
                  </a:lnTo>
                  <a:lnTo>
                    <a:pt x="0" y="95402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129273" y="2319654"/>
            <a:ext cx="1844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Les</a:t>
            </a:r>
            <a:r>
              <a:rPr sz="1200" b="1" spc="-10" dirty="0">
                <a:latin typeface="Calibri"/>
                <a:cs typeface="Calibri"/>
              </a:rPr>
              <a:t> opérateurs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et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not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35" dirty="0">
                <a:latin typeface="Calibri"/>
                <a:cs typeface="Calibri"/>
              </a:rPr>
              <a:t>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112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2790" rIns="0" bIns="0" rtlCol="0">
            <a:spAutoFit/>
          </a:bodyPr>
          <a:lstStyle/>
          <a:p>
            <a:pPr marL="22923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229235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Conversion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l’algorithme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6556375" cy="242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Manipulation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des</a:t>
            </a:r>
            <a:r>
              <a:rPr sz="12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chaînes</a:t>
            </a:r>
            <a:r>
              <a:rPr sz="12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caractères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Fonctions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chaînes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caractères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spc="-10" dirty="0">
                <a:latin typeface="Calibri"/>
                <a:cs typeface="Calibri"/>
              </a:rPr>
              <a:t>Plusieurs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intégrées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chaînes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caractères.</a:t>
            </a:r>
            <a:endParaRPr sz="1200">
              <a:latin typeface="Calibri"/>
              <a:cs typeface="Calibri"/>
            </a:endParaRPr>
          </a:p>
          <a:p>
            <a:pPr marL="1327785" lvl="2" indent="-172085">
              <a:lnSpc>
                <a:spcPct val="100000"/>
              </a:lnSpc>
              <a:spcBef>
                <a:spcPts val="345"/>
              </a:spcBef>
              <a:buFont typeface="Tahoma"/>
              <a:buChar char="•"/>
              <a:tabLst>
                <a:tab pos="1327785" algn="l"/>
              </a:tabLst>
            </a:pPr>
            <a:r>
              <a:rPr sz="1200" dirty="0">
                <a:latin typeface="Calibri"/>
                <a:cs typeface="Calibri"/>
              </a:rPr>
              <a:t>Puisque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7 </a:t>
            </a:r>
            <a:r>
              <a:rPr sz="1200" spc="-10" dirty="0">
                <a:latin typeface="Calibri"/>
                <a:cs typeface="Calibri"/>
              </a:rPr>
              <a:t>caractères,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len(s)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renvoie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  <a:p>
            <a:pPr marL="1362710" lvl="2" indent="-207010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1362710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10" dirty="0">
                <a:latin typeface="Calibri"/>
                <a:cs typeface="Calibri"/>
              </a:rPr>
              <a:t> lettres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minuscules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ASCII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supérieure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celle 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lettres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majuscules,</a:t>
            </a:r>
            <a:endParaRPr sz="1200">
              <a:latin typeface="Calibri"/>
              <a:cs typeface="Calibri"/>
            </a:endParaRPr>
          </a:p>
          <a:p>
            <a:pPr marL="1155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latin typeface="Calibri"/>
                <a:cs typeface="Calibri"/>
              </a:rPr>
              <a:t>donc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max(s)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retourne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‘o’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</a:t>
            </a:r>
            <a:r>
              <a:rPr sz="1200" b="1" dirty="0">
                <a:latin typeface="Calibri"/>
                <a:cs typeface="Calibri"/>
              </a:rPr>
              <a:t>min(s)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retourne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‘W’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(ligne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7).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35"/>
              </a:spcBef>
            </a:pP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b="1" spc="-25" dirty="0">
                <a:latin typeface="Calibri"/>
                <a:cs typeface="Calibri"/>
              </a:rPr>
              <a:t>L’opérateur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indice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[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]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chaîne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séquence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caractères.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10" dirty="0">
                <a:latin typeface="Calibri"/>
                <a:cs typeface="Calibri"/>
              </a:rPr>
              <a:t> caractère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chaîne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accessible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l’opérateur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indice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[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4674870"/>
            <a:ext cx="2463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Découpage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tranche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([début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:fin])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79219" y="2063495"/>
            <a:ext cx="9660890" cy="4072254"/>
            <a:chOff x="1379219" y="2063495"/>
            <a:chExt cx="9660890" cy="407225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56219" y="2072639"/>
              <a:ext cx="3174492" cy="115214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851648" y="2068067"/>
              <a:ext cx="3183890" cy="1161415"/>
            </a:xfrm>
            <a:custGeom>
              <a:avLst/>
              <a:gdLst/>
              <a:ahLst/>
              <a:cxnLst/>
              <a:rect l="l" t="t" r="r" b="b"/>
              <a:pathLst>
                <a:path w="3183890" h="1161414">
                  <a:moveTo>
                    <a:pt x="0" y="1161288"/>
                  </a:moveTo>
                  <a:lnTo>
                    <a:pt x="3183636" y="1161288"/>
                  </a:lnTo>
                  <a:lnTo>
                    <a:pt x="3183636" y="0"/>
                  </a:lnTo>
                  <a:lnTo>
                    <a:pt x="0" y="0"/>
                  </a:lnTo>
                  <a:lnTo>
                    <a:pt x="0" y="11612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00443" y="3541775"/>
              <a:ext cx="3511296" cy="103631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595872" y="3537203"/>
              <a:ext cx="3520440" cy="1045844"/>
            </a:xfrm>
            <a:custGeom>
              <a:avLst/>
              <a:gdLst/>
              <a:ahLst/>
              <a:cxnLst/>
              <a:rect l="l" t="t" r="r" b="b"/>
              <a:pathLst>
                <a:path w="3520440" h="1045845">
                  <a:moveTo>
                    <a:pt x="0" y="1045464"/>
                  </a:moveTo>
                  <a:lnTo>
                    <a:pt x="3520439" y="1045464"/>
                  </a:lnTo>
                  <a:lnTo>
                    <a:pt x="3520439" y="0"/>
                  </a:lnTo>
                  <a:lnTo>
                    <a:pt x="0" y="0"/>
                  </a:lnTo>
                  <a:lnTo>
                    <a:pt x="0" y="104546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88363" y="5271516"/>
              <a:ext cx="2420112" cy="81229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383791" y="5266944"/>
              <a:ext cx="2429510" cy="821690"/>
            </a:xfrm>
            <a:custGeom>
              <a:avLst/>
              <a:gdLst/>
              <a:ahLst/>
              <a:cxnLst/>
              <a:rect l="l" t="t" r="r" b="b"/>
              <a:pathLst>
                <a:path w="2429510" h="821689">
                  <a:moveTo>
                    <a:pt x="0" y="821435"/>
                  </a:moveTo>
                  <a:lnTo>
                    <a:pt x="2429256" y="821435"/>
                  </a:lnTo>
                  <a:lnTo>
                    <a:pt x="2429256" y="0"/>
                  </a:lnTo>
                  <a:lnTo>
                    <a:pt x="0" y="0"/>
                  </a:lnTo>
                  <a:lnTo>
                    <a:pt x="0" y="821435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38471" y="5271516"/>
              <a:ext cx="2368296" cy="85496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533899" y="5266944"/>
              <a:ext cx="2377440" cy="864235"/>
            </a:xfrm>
            <a:custGeom>
              <a:avLst/>
              <a:gdLst/>
              <a:ahLst/>
              <a:cxnLst/>
              <a:rect l="l" t="t" r="r" b="b"/>
              <a:pathLst>
                <a:path w="2377440" h="864235">
                  <a:moveTo>
                    <a:pt x="0" y="864107"/>
                  </a:moveTo>
                  <a:lnTo>
                    <a:pt x="2377440" y="864107"/>
                  </a:lnTo>
                  <a:lnTo>
                    <a:pt x="2377440" y="0"/>
                  </a:lnTo>
                  <a:lnTo>
                    <a:pt x="0" y="0"/>
                  </a:lnTo>
                  <a:lnTo>
                    <a:pt x="0" y="86410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2790" rIns="0" bIns="0" rtlCol="0">
            <a:spAutoFit/>
          </a:bodyPr>
          <a:lstStyle/>
          <a:p>
            <a:pPr marL="22923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229235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Conversion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l’algorithme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113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4786630" cy="746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Manipulation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des</a:t>
            </a:r>
            <a:r>
              <a:rPr sz="12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chaînes</a:t>
            </a:r>
            <a:r>
              <a:rPr sz="12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caractères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Comparaison</a:t>
            </a:r>
            <a:r>
              <a:rPr sz="1200" b="1" dirty="0">
                <a:latin typeface="Calibri"/>
                <a:cs typeface="Calibri"/>
              </a:rPr>
              <a:t> de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chaînes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10" dirty="0">
                <a:latin typeface="Calibri"/>
                <a:cs typeface="Calibri"/>
              </a:rPr>
              <a:t> caractères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comparaison</a:t>
            </a:r>
            <a:r>
              <a:rPr sz="1200" dirty="0">
                <a:latin typeface="Calibri"/>
                <a:cs typeface="Calibri"/>
              </a:rPr>
              <a:t> 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caractères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selon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leurs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ASCII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342513"/>
            <a:ext cx="5217160" cy="116776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459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Recherche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sous-chaînes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59"/>
              </a:spcBef>
              <a:buFont typeface="Tahoma"/>
              <a:buChar char="•"/>
              <a:tabLst>
                <a:tab pos="870585" algn="l"/>
              </a:tabLst>
            </a:pPr>
            <a:r>
              <a:rPr sz="1200" b="1" dirty="0">
                <a:latin typeface="Calibri"/>
                <a:cs typeface="Calibri"/>
              </a:rPr>
              <a:t>endswith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vérifie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chaine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 termine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autre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45"/>
              </a:spcBef>
              <a:buFont typeface="Tahoma"/>
              <a:buChar char="•"/>
              <a:tabLst>
                <a:tab pos="870585" algn="l"/>
              </a:tabLst>
            </a:pPr>
            <a:r>
              <a:rPr sz="1200" b="1" spc="-10" dirty="0">
                <a:latin typeface="Calibri"/>
                <a:cs typeface="Calibri"/>
              </a:rPr>
              <a:t>startswith</a:t>
            </a:r>
            <a:r>
              <a:rPr sz="1200" spc="-10" dirty="0">
                <a:latin typeface="Calibri"/>
                <a:cs typeface="Calibri"/>
              </a:rPr>
              <a:t>: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vérifie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 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chaine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 commence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10" dirty="0">
                <a:latin typeface="Calibri"/>
                <a:cs typeface="Calibri"/>
              </a:rPr>
              <a:t> autre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b="1" dirty="0">
                <a:latin typeface="Calibri"/>
                <a:cs typeface="Calibri"/>
              </a:rPr>
              <a:t>Find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recherche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position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chaine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autre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5"/>
              </a:spcBef>
              <a:buFont typeface="Tahoma"/>
              <a:buChar char="•"/>
              <a:tabLst>
                <a:tab pos="870585" algn="l"/>
              </a:tabLst>
            </a:pPr>
            <a:r>
              <a:rPr sz="1200" b="1" dirty="0">
                <a:latin typeface="Calibri"/>
                <a:cs typeface="Calibri"/>
              </a:rPr>
              <a:t>Count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retourne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d’occurrence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chaine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autre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226052" y="2510027"/>
            <a:ext cx="4175760" cy="2573020"/>
            <a:chOff x="4226052" y="2510027"/>
            <a:chExt cx="4175760" cy="25730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5196" y="2519171"/>
              <a:ext cx="2683763" cy="75133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230624" y="2514599"/>
              <a:ext cx="2693035" cy="760730"/>
            </a:xfrm>
            <a:custGeom>
              <a:avLst/>
              <a:gdLst/>
              <a:ahLst/>
              <a:cxnLst/>
              <a:rect l="l" t="t" r="r" b="b"/>
              <a:pathLst>
                <a:path w="2693034" h="760729">
                  <a:moveTo>
                    <a:pt x="0" y="760476"/>
                  </a:moveTo>
                  <a:lnTo>
                    <a:pt x="2692907" y="760476"/>
                  </a:lnTo>
                  <a:lnTo>
                    <a:pt x="2692907" y="0"/>
                  </a:lnTo>
                  <a:lnTo>
                    <a:pt x="0" y="0"/>
                  </a:lnTo>
                  <a:lnTo>
                    <a:pt x="0" y="76047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55080" y="3587495"/>
              <a:ext cx="2037587" cy="14858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350508" y="3582924"/>
              <a:ext cx="2047239" cy="1495425"/>
            </a:xfrm>
            <a:custGeom>
              <a:avLst/>
              <a:gdLst/>
              <a:ahLst/>
              <a:cxnLst/>
              <a:rect l="l" t="t" r="r" b="b"/>
              <a:pathLst>
                <a:path w="2047240" h="1495425">
                  <a:moveTo>
                    <a:pt x="0" y="1495044"/>
                  </a:moveTo>
                  <a:lnTo>
                    <a:pt x="2046732" y="1495044"/>
                  </a:lnTo>
                  <a:lnTo>
                    <a:pt x="2046732" y="0"/>
                  </a:lnTo>
                  <a:lnTo>
                    <a:pt x="0" y="0"/>
                  </a:lnTo>
                  <a:lnTo>
                    <a:pt x="0" y="149504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2790" rIns="0" bIns="0" rtlCol="0">
            <a:spAutoFit/>
          </a:bodyPr>
          <a:lstStyle/>
          <a:p>
            <a:pPr marL="22923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229235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Conversion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l’algorithme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114</a:t>
            </a:fld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562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Structure</a:t>
            </a:r>
            <a:r>
              <a:rPr sz="1200" b="1" spc="-7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conditionnelle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1920366"/>
            <a:ext cx="682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Exemple1: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3785996"/>
            <a:ext cx="683323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Segoe UI Symbol"/>
                <a:cs typeface="Segoe UI Symbol"/>
              </a:rPr>
              <a:t>Le</a:t>
            </a:r>
            <a:r>
              <a:rPr sz="1200" spc="-2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mot</a:t>
            </a:r>
            <a:r>
              <a:rPr sz="1200" spc="-1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clé</a:t>
            </a:r>
            <a:r>
              <a:rPr sz="1200" spc="-25" dirty="0">
                <a:latin typeface="Segoe UI Symbol"/>
                <a:cs typeface="Segoe UI Symbol"/>
              </a:rPr>
              <a:t> </a:t>
            </a:r>
            <a:r>
              <a:rPr sz="1200" b="1" spc="-35" dirty="0">
                <a:latin typeface="Segoe UI"/>
                <a:cs typeface="Segoe UI"/>
              </a:rPr>
              <a:t>or</a:t>
            </a:r>
            <a:r>
              <a:rPr sz="1200" b="1" spc="-45" dirty="0">
                <a:latin typeface="Segoe UI"/>
                <a:cs typeface="Segoe UI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est</a:t>
            </a:r>
            <a:r>
              <a:rPr sz="1200" spc="-1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un</a:t>
            </a:r>
            <a:r>
              <a:rPr sz="1200" spc="-3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opérateur</a:t>
            </a:r>
            <a:r>
              <a:rPr sz="1200" spc="-5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logique</a:t>
            </a:r>
            <a:r>
              <a:rPr sz="1200" spc="-2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et</a:t>
            </a:r>
            <a:r>
              <a:rPr sz="1200" spc="-1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est utilisé</a:t>
            </a:r>
            <a:r>
              <a:rPr sz="1200" spc="-2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pour</a:t>
            </a:r>
            <a:r>
              <a:rPr sz="1200" spc="-5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combiner</a:t>
            </a:r>
            <a:r>
              <a:rPr sz="1200" spc="-4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des</a:t>
            </a:r>
            <a:r>
              <a:rPr sz="1200" spc="-2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instructions</a:t>
            </a:r>
            <a:r>
              <a:rPr sz="1200" spc="-35" dirty="0">
                <a:latin typeface="Segoe UI Symbol"/>
                <a:cs typeface="Segoe UI Symbol"/>
              </a:rPr>
              <a:t> </a:t>
            </a:r>
            <a:r>
              <a:rPr sz="1200" spc="-10" dirty="0">
                <a:latin typeface="Segoe UI Symbol"/>
                <a:cs typeface="Segoe UI Symbol"/>
              </a:rPr>
              <a:t>conditionnelles:</a:t>
            </a:r>
            <a:endParaRPr sz="12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6803" y="5334761"/>
            <a:ext cx="7059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Segoe UI Symbol"/>
                <a:cs typeface="Segoe UI Symbol"/>
              </a:rPr>
              <a:t>Le</a:t>
            </a:r>
            <a:r>
              <a:rPr sz="1200" spc="-2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mot</a:t>
            </a:r>
            <a:r>
              <a:rPr sz="1200" spc="-1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clé</a:t>
            </a:r>
            <a:r>
              <a:rPr sz="1200" spc="-25" dirty="0">
                <a:latin typeface="Segoe UI Symbol"/>
                <a:cs typeface="Segoe UI Symbol"/>
              </a:rPr>
              <a:t> </a:t>
            </a:r>
            <a:r>
              <a:rPr sz="1200" b="1" spc="-35" dirty="0">
                <a:latin typeface="Segoe UI"/>
                <a:cs typeface="Segoe UI"/>
              </a:rPr>
              <a:t>and</a:t>
            </a:r>
            <a:r>
              <a:rPr sz="1200" b="1" spc="-40" dirty="0">
                <a:latin typeface="Segoe UI"/>
                <a:cs typeface="Segoe UI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est</a:t>
            </a:r>
            <a:r>
              <a:rPr sz="1200" spc="-1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un</a:t>
            </a:r>
            <a:r>
              <a:rPr sz="1200" spc="-3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opérateur</a:t>
            </a:r>
            <a:r>
              <a:rPr sz="1200" spc="-5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logique</a:t>
            </a:r>
            <a:r>
              <a:rPr sz="1200" spc="-2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et</a:t>
            </a:r>
            <a:r>
              <a:rPr sz="1200" spc="-1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est utilisé</a:t>
            </a:r>
            <a:r>
              <a:rPr sz="1200" spc="-2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pour</a:t>
            </a:r>
            <a:r>
              <a:rPr sz="1200" spc="-5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combiner</a:t>
            </a:r>
            <a:r>
              <a:rPr sz="1200" spc="-4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des</a:t>
            </a:r>
            <a:r>
              <a:rPr sz="1200" spc="-2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instructions</a:t>
            </a:r>
            <a:r>
              <a:rPr sz="1200" spc="-40" dirty="0">
                <a:latin typeface="Segoe UI Symbol"/>
                <a:cs typeface="Segoe UI Symbol"/>
              </a:rPr>
              <a:t> </a:t>
            </a:r>
            <a:r>
              <a:rPr sz="1200" spc="-10" dirty="0">
                <a:latin typeface="Segoe UI Symbol"/>
                <a:cs typeface="Segoe UI Symbol"/>
              </a:rPr>
              <a:t>conditionnelles:</a:t>
            </a:r>
            <a:endParaRPr sz="1200">
              <a:latin typeface="Segoe UI Symbol"/>
              <a:cs typeface="Segoe UI Symbo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40473" y="2237041"/>
            <a:ext cx="7526020" cy="1149985"/>
            <a:chOff x="740473" y="2237041"/>
            <a:chExt cx="7526020" cy="114998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9808" y="2246376"/>
              <a:ext cx="3506724" cy="11308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45236" y="2241804"/>
              <a:ext cx="3515995" cy="1140460"/>
            </a:xfrm>
            <a:custGeom>
              <a:avLst/>
              <a:gdLst/>
              <a:ahLst/>
              <a:cxnLst/>
              <a:rect l="l" t="t" r="r" b="b"/>
              <a:pathLst>
                <a:path w="3515995" h="1140460">
                  <a:moveTo>
                    <a:pt x="0" y="1139952"/>
                  </a:moveTo>
                  <a:lnTo>
                    <a:pt x="3515867" y="1139952"/>
                  </a:lnTo>
                  <a:lnTo>
                    <a:pt x="3515867" y="0"/>
                  </a:lnTo>
                  <a:lnTo>
                    <a:pt x="0" y="0"/>
                  </a:lnTo>
                  <a:lnTo>
                    <a:pt x="0" y="1139952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9224" y="2253996"/>
              <a:ext cx="3797808" cy="99212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454651" y="2249424"/>
              <a:ext cx="3807460" cy="1001394"/>
            </a:xfrm>
            <a:custGeom>
              <a:avLst/>
              <a:gdLst/>
              <a:ahLst/>
              <a:cxnLst/>
              <a:rect l="l" t="t" r="r" b="b"/>
              <a:pathLst>
                <a:path w="3807459" h="1001394">
                  <a:moveTo>
                    <a:pt x="0" y="1001267"/>
                  </a:moveTo>
                  <a:lnTo>
                    <a:pt x="3806952" y="1001267"/>
                  </a:lnTo>
                  <a:lnTo>
                    <a:pt x="3806952" y="0"/>
                  </a:lnTo>
                  <a:lnTo>
                    <a:pt x="0" y="0"/>
                  </a:lnTo>
                  <a:lnTo>
                    <a:pt x="0" y="100126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538598" y="2024888"/>
            <a:ext cx="7175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Exemple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2: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368093" y="2237041"/>
            <a:ext cx="3175000" cy="1149985"/>
            <a:chOff x="8368093" y="2237041"/>
            <a:chExt cx="3175000" cy="114998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77428" y="2246376"/>
              <a:ext cx="3156204" cy="113080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372856" y="2241804"/>
              <a:ext cx="3165475" cy="1140460"/>
            </a:xfrm>
            <a:custGeom>
              <a:avLst/>
              <a:gdLst/>
              <a:ahLst/>
              <a:cxnLst/>
              <a:rect l="l" t="t" r="r" b="b"/>
              <a:pathLst>
                <a:path w="3165475" h="1140460">
                  <a:moveTo>
                    <a:pt x="0" y="1139952"/>
                  </a:moveTo>
                  <a:lnTo>
                    <a:pt x="3165348" y="1139952"/>
                  </a:lnTo>
                  <a:lnTo>
                    <a:pt x="3165348" y="0"/>
                  </a:lnTo>
                  <a:lnTo>
                    <a:pt x="0" y="0"/>
                  </a:lnTo>
                  <a:lnTo>
                    <a:pt x="0" y="1139952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457438" y="2012696"/>
            <a:ext cx="7181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Exemple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3: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595627" y="4098035"/>
            <a:ext cx="5843270" cy="2423160"/>
            <a:chOff x="1595627" y="4098035"/>
            <a:chExt cx="5843270" cy="2423160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4771" y="4107179"/>
              <a:ext cx="5824728" cy="99212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600199" y="4102607"/>
              <a:ext cx="5834380" cy="1001394"/>
            </a:xfrm>
            <a:custGeom>
              <a:avLst/>
              <a:gdLst/>
              <a:ahLst/>
              <a:cxnLst/>
              <a:rect l="l" t="t" r="r" b="b"/>
              <a:pathLst>
                <a:path w="5834380" h="1001395">
                  <a:moveTo>
                    <a:pt x="0" y="1001268"/>
                  </a:moveTo>
                  <a:lnTo>
                    <a:pt x="5833872" y="1001268"/>
                  </a:lnTo>
                  <a:lnTo>
                    <a:pt x="5833872" y="0"/>
                  </a:lnTo>
                  <a:lnTo>
                    <a:pt x="0" y="0"/>
                  </a:lnTo>
                  <a:lnTo>
                    <a:pt x="0" y="100126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1347" y="5673851"/>
              <a:ext cx="5695188" cy="83820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636775" y="5669279"/>
              <a:ext cx="5704840" cy="847725"/>
            </a:xfrm>
            <a:custGeom>
              <a:avLst/>
              <a:gdLst/>
              <a:ahLst/>
              <a:cxnLst/>
              <a:rect l="l" t="t" r="r" b="b"/>
              <a:pathLst>
                <a:path w="5704840" h="847725">
                  <a:moveTo>
                    <a:pt x="0" y="847344"/>
                  </a:moveTo>
                  <a:lnTo>
                    <a:pt x="5704332" y="847344"/>
                  </a:lnTo>
                  <a:lnTo>
                    <a:pt x="5704332" y="0"/>
                  </a:lnTo>
                  <a:lnTo>
                    <a:pt x="0" y="0"/>
                  </a:lnTo>
                  <a:lnTo>
                    <a:pt x="0" y="847344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2790" rIns="0" bIns="0" rtlCol="0">
            <a:spAutoFit/>
          </a:bodyPr>
          <a:lstStyle/>
          <a:p>
            <a:pPr marL="22923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229235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Conversion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l’algorithme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115</a:t>
            </a:fld>
            <a:endParaRPr spc="-25" dirty="0"/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7890509" cy="1061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Boucles</a:t>
            </a:r>
            <a:r>
              <a:rPr sz="12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d'itérations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Boucle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While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80"/>
              </a:spcBef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Segoe UI Symbol"/>
                <a:cs typeface="Segoe UI Symbol"/>
              </a:rPr>
              <a:t>Avec</a:t>
            </a:r>
            <a:r>
              <a:rPr sz="1200" spc="-4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la</a:t>
            </a:r>
            <a:r>
              <a:rPr sz="1200" spc="-2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boucle</a:t>
            </a:r>
            <a:r>
              <a:rPr sz="1200" spc="-45" dirty="0">
                <a:latin typeface="Segoe UI Symbol"/>
                <a:cs typeface="Segoe UI Symbol"/>
              </a:rPr>
              <a:t> </a:t>
            </a:r>
            <a:r>
              <a:rPr sz="1200" b="1" spc="-45" dirty="0">
                <a:latin typeface="Segoe UI"/>
                <a:cs typeface="Segoe UI"/>
              </a:rPr>
              <a:t>while</a:t>
            </a:r>
            <a:r>
              <a:rPr sz="1200" spc="-45" dirty="0">
                <a:latin typeface="Segoe UI Symbol"/>
                <a:cs typeface="Segoe UI Symbol"/>
              </a:rPr>
              <a:t>,</a:t>
            </a:r>
            <a:r>
              <a:rPr sz="1200" spc="-4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il</a:t>
            </a:r>
            <a:r>
              <a:rPr sz="1200" spc="-3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est</a:t>
            </a:r>
            <a:r>
              <a:rPr sz="1200" spc="-1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possible</a:t>
            </a:r>
            <a:r>
              <a:rPr sz="1200" spc="-35" dirty="0">
                <a:latin typeface="Segoe UI Symbol"/>
                <a:cs typeface="Segoe UI Symbol"/>
              </a:rPr>
              <a:t> </a:t>
            </a:r>
            <a:r>
              <a:rPr sz="1200" spc="-10" dirty="0">
                <a:latin typeface="Segoe UI Symbol"/>
                <a:cs typeface="Segoe UI Symbol"/>
              </a:rPr>
              <a:t>d’exécuter</a:t>
            </a:r>
            <a:r>
              <a:rPr sz="1200" spc="-1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un</a:t>
            </a:r>
            <a:r>
              <a:rPr sz="1200" spc="-4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ensemble</a:t>
            </a:r>
            <a:r>
              <a:rPr sz="1200" spc="-3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d'instructions</a:t>
            </a:r>
            <a:r>
              <a:rPr sz="1200" spc="-4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tant</a:t>
            </a:r>
            <a:r>
              <a:rPr sz="1200" spc="-15" dirty="0">
                <a:latin typeface="Segoe UI Symbol"/>
                <a:cs typeface="Segoe UI Symbol"/>
              </a:rPr>
              <a:t> </a:t>
            </a:r>
            <a:r>
              <a:rPr sz="1200" spc="-10" dirty="0">
                <a:latin typeface="Segoe UI Symbol"/>
                <a:cs typeface="Segoe UI Symbol"/>
              </a:rPr>
              <a:t>qu'une</a:t>
            </a:r>
            <a:r>
              <a:rPr sz="1200" spc="-5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condition</a:t>
            </a:r>
            <a:r>
              <a:rPr sz="1200" spc="-4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est</a:t>
            </a:r>
            <a:r>
              <a:rPr sz="1200" spc="-10" dirty="0">
                <a:latin typeface="Segoe UI Symbol"/>
                <a:cs typeface="Segoe UI Symbol"/>
              </a:rPr>
              <a:t> vraie:</a:t>
            </a:r>
            <a:endParaRPr sz="1200">
              <a:latin typeface="Segoe UI Symbol"/>
              <a:cs typeface="Segoe UI Symbo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22653" y="3148965"/>
            <a:ext cx="63601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Segoe UI Symbol"/>
                <a:cs typeface="Segoe UI Symbol"/>
              </a:rPr>
              <a:t>Avec</a:t>
            </a:r>
            <a:r>
              <a:rPr sz="1200" spc="-30" dirty="0">
                <a:latin typeface="Segoe UI Symbol"/>
                <a:cs typeface="Segoe UI Symbol"/>
              </a:rPr>
              <a:t> </a:t>
            </a:r>
            <a:r>
              <a:rPr sz="1200" spc="-10" dirty="0">
                <a:latin typeface="Segoe UI Symbol"/>
                <a:cs typeface="Segoe UI Symbol"/>
              </a:rPr>
              <a:t>l'instruction</a:t>
            </a:r>
            <a:r>
              <a:rPr sz="1200" spc="-35" dirty="0">
                <a:latin typeface="Segoe UI Symbol"/>
                <a:cs typeface="Segoe UI Symbol"/>
              </a:rPr>
              <a:t> </a:t>
            </a:r>
            <a:r>
              <a:rPr sz="1200" b="1" spc="-45" dirty="0">
                <a:latin typeface="Segoe UI"/>
                <a:cs typeface="Segoe UI"/>
              </a:rPr>
              <a:t>break</a:t>
            </a:r>
            <a:r>
              <a:rPr sz="1200" spc="-45" dirty="0">
                <a:latin typeface="Segoe UI Symbol"/>
                <a:cs typeface="Segoe UI Symbol"/>
              </a:rPr>
              <a:t>,</a:t>
            </a:r>
            <a:r>
              <a:rPr sz="1200" spc="-4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nous</a:t>
            </a:r>
            <a:r>
              <a:rPr sz="1200" spc="-3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pouvons</a:t>
            </a:r>
            <a:r>
              <a:rPr sz="1200" spc="-4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arrêter</a:t>
            </a:r>
            <a:r>
              <a:rPr sz="1200" spc="-2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la</a:t>
            </a:r>
            <a:r>
              <a:rPr sz="1200" spc="-1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boucle</a:t>
            </a:r>
            <a:r>
              <a:rPr sz="1200" spc="-4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même</a:t>
            </a:r>
            <a:r>
              <a:rPr sz="1200" spc="-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si</a:t>
            </a:r>
            <a:r>
              <a:rPr sz="1200" spc="-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la</a:t>
            </a:r>
            <a:r>
              <a:rPr sz="1200" spc="-2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condition</a:t>
            </a:r>
            <a:r>
              <a:rPr sz="1200" spc="-15" dirty="0">
                <a:latin typeface="Segoe UI Symbol"/>
                <a:cs typeface="Segoe UI Symbol"/>
              </a:rPr>
              <a:t> </a:t>
            </a:r>
            <a:r>
              <a:rPr sz="1200" b="1" spc="-60" dirty="0">
                <a:latin typeface="Segoe UI"/>
                <a:cs typeface="Segoe UI"/>
              </a:rPr>
              <a:t>while</a:t>
            </a:r>
            <a:r>
              <a:rPr sz="1200" b="1" spc="-45" dirty="0">
                <a:latin typeface="Segoe UI"/>
                <a:cs typeface="Segoe UI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est </a:t>
            </a:r>
            <a:r>
              <a:rPr sz="1200" spc="-10" dirty="0">
                <a:latin typeface="Segoe UI Symbol"/>
                <a:cs typeface="Segoe UI Symbol"/>
              </a:rPr>
              <a:t>vraie:</a:t>
            </a:r>
            <a:endParaRPr sz="12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2653" y="5202173"/>
            <a:ext cx="6717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Segoe UI Symbol"/>
                <a:cs typeface="Segoe UI Symbol"/>
              </a:rPr>
              <a:t>Avec</a:t>
            </a:r>
            <a:r>
              <a:rPr sz="1200" spc="-20" dirty="0">
                <a:latin typeface="Segoe UI Symbol"/>
                <a:cs typeface="Segoe UI Symbol"/>
              </a:rPr>
              <a:t> </a:t>
            </a:r>
            <a:r>
              <a:rPr sz="1200" spc="-10" dirty="0">
                <a:latin typeface="Segoe UI Symbol"/>
                <a:cs typeface="Segoe UI Symbol"/>
              </a:rPr>
              <a:t>l'instruction</a:t>
            </a:r>
            <a:r>
              <a:rPr sz="1200" spc="-5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continue,</a:t>
            </a:r>
            <a:r>
              <a:rPr sz="1200" spc="-3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nous</a:t>
            </a:r>
            <a:r>
              <a:rPr sz="1200" spc="-4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pouvons</a:t>
            </a:r>
            <a:r>
              <a:rPr sz="1200" spc="-4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arrêter</a:t>
            </a:r>
            <a:r>
              <a:rPr sz="1200" spc="-2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l'itération</a:t>
            </a:r>
            <a:r>
              <a:rPr sz="1200" spc="-2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en</a:t>
            </a:r>
            <a:r>
              <a:rPr sz="1200" spc="-2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cours</a:t>
            </a:r>
            <a:r>
              <a:rPr sz="1200" spc="-4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et</a:t>
            </a:r>
            <a:r>
              <a:rPr sz="1200" spc="-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continuer</a:t>
            </a:r>
            <a:r>
              <a:rPr sz="1200" spc="-4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avec</a:t>
            </a:r>
            <a:r>
              <a:rPr sz="1200" spc="-2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la</a:t>
            </a:r>
            <a:r>
              <a:rPr sz="1200" spc="-20" dirty="0">
                <a:latin typeface="Segoe UI Symbol"/>
                <a:cs typeface="Segoe UI Symbol"/>
              </a:rPr>
              <a:t> </a:t>
            </a:r>
            <a:r>
              <a:rPr sz="1200" spc="-10" dirty="0">
                <a:latin typeface="Segoe UI Symbol"/>
                <a:cs typeface="Segoe UI Symbol"/>
              </a:rPr>
              <a:t>suivante:</a:t>
            </a:r>
            <a:endParaRPr sz="1200">
              <a:latin typeface="Segoe UI Symbol"/>
              <a:cs typeface="Segoe UI Symbo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209544" y="2453639"/>
            <a:ext cx="7973695" cy="3790315"/>
            <a:chOff x="3209544" y="2453639"/>
            <a:chExt cx="7973695" cy="37903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50808" y="2462783"/>
              <a:ext cx="2423159" cy="158953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746235" y="2458211"/>
              <a:ext cx="2432685" cy="1598930"/>
            </a:xfrm>
            <a:custGeom>
              <a:avLst/>
              <a:gdLst/>
              <a:ahLst/>
              <a:cxnLst/>
              <a:rect l="l" t="t" r="r" b="b"/>
              <a:pathLst>
                <a:path w="2432684" h="1598929">
                  <a:moveTo>
                    <a:pt x="0" y="1598676"/>
                  </a:moveTo>
                  <a:lnTo>
                    <a:pt x="2432304" y="1598676"/>
                  </a:lnTo>
                  <a:lnTo>
                    <a:pt x="2432304" y="0"/>
                  </a:lnTo>
                  <a:lnTo>
                    <a:pt x="0" y="0"/>
                  </a:lnTo>
                  <a:lnTo>
                    <a:pt x="0" y="159867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18688" y="3429000"/>
              <a:ext cx="2180843" cy="151485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214116" y="3424427"/>
              <a:ext cx="2190115" cy="1524000"/>
            </a:xfrm>
            <a:custGeom>
              <a:avLst/>
              <a:gdLst/>
              <a:ahLst/>
              <a:cxnLst/>
              <a:rect l="l" t="t" r="r" b="b"/>
              <a:pathLst>
                <a:path w="2190115" h="1524000">
                  <a:moveTo>
                    <a:pt x="0" y="1524000"/>
                  </a:moveTo>
                  <a:lnTo>
                    <a:pt x="2189987" y="1524000"/>
                  </a:lnTo>
                  <a:lnTo>
                    <a:pt x="2189987" y="0"/>
                  </a:lnTo>
                  <a:lnTo>
                    <a:pt x="0" y="0"/>
                  </a:lnTo>
                  <a:lnTo>
                    <a:pt x="0" y="1524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50808" y="4369307"/>
              <a:ext cx="2423159" cy="186537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746235" y="4364735"/>
              <a:ext cx="2432685" cy="1874520"/>
            </a:xfrm>
            <a:custGeom>
              <a:avLst/>
              <a:gdLst/>
              <a:ahLst/>
              <a:cxnLst/>
              <a:rect l="l" t="t" r="r" b="b"/>
              <a:pathLst>
                <a:path w="2432684" h="1874520">
                  <a:moveTo>
                    <a:pt x="0" y="1874520"/>
                  </a:moveTo>
                  <a:lnTo>
                    <a:pt x="2432304" y="1874520"/>
                  </a:lnTo>
                  <a:lnTo>
                    <a:pt x="2432304" y="0"/>
                  </a:lnTo>
                  <a:lnTo>
                    <a:pt x="0" y="0"/>
                  </a:lnTo>
                  <a:lnTo>
                    <a:pt x="0" y="187452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2790" rIns="0" bIns="0" rtlCol="0">
            <a:spAutoFit/>
          </a:bodyPr>
          <a:lstStyle/>
          <a:p>
            <a:pPr marL="22923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229235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Conversion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l’algorithme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116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9121140" cy="746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Boucles</a:t>
            </a:r>
            <a:r>
              <a:rPr sz="12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d'itérations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Boucle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For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boucle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for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itérer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séquence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(c'est-à-</a:t>
            </a:r>
            <a:r>
              <a:rPr sz="1200" dirty="0">
                <a:latin typeface="Calibri"/>
                <a:cs typeface="Calibri"/>
              </a:rPr>
              <a:t>dire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liste,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tuple,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dictionnaire,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ensemble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 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chaîne):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22653" y="3744848"/>
            <a:ext cx="57486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Même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chaînes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objets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itérables,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elles</a:t>
            </a:r>
            <a:r>
              <a:rPr sz="1200" spc="-10" dirty="0">
                <a:latin typeface="Calibri"/>
                <a:cs typeface="Calibri"/>
              </a:rPr>
              <a:t> contiennent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séquence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2653" y="4891278"/>
            <a:ext cx="6529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Segoe UI Symbol"/>
                <a:cs typeface="Segoe UI Symbol"/>
              </a:rPr>
              <a:t>Avec</a:t>
            </a:r>
            <a:r>
              <a:rPr sz="1200" spc="-25" dirty="0">
                <a:latin typeface="Segoe UI Symbol"/>
                <a:cs typeface="Segoe UI Symbol"/>
              </a:rPr>
              <a:t> </a:t>
            </a:r>
            <a:r>
              <a:rPr sz="1200" spc="-10" dirty="0">
                <a:latin typeface="Segoe UI Symbol"/>
                <a:cs typeface="Segoe UI Symbol"/>
              </a:rPr>
              <a:t>l'instruction</a:t>
            </a:r>
            <a:r>
              <a:rPr sz="1200" spc="-5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break,</a:t>
            </a:r>
            <a:r>
              <a:rPr sz="1200" spc="-3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nous</a:t>
            </a:r>
            <a:r>
              <a:rPr sz="1200" spc="-3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pouvons</a:t>
            </a:r>
            <a:r>
              <a:rPr sz="1200" spc="-5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arrêter</a:t>
            </a:r>
            <a:r>
              <a:rPr sz="1200" spc="-2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la</a:t>
            </a:r>
            <a:r>
              <a:rPr sz="1200" spc="-2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boucle</a:t>
            </a:r>
            <a:r>
              <a:rPr sz="1200" spc="-4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avant</a:t>
            </a:r>
            <a:r>
              <a:rPr sz="1200" spc="-1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d'avoir</a:t>
            </a:r>
            <a:r>
              <a:rPr sz="1200" spc="-3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bouclé</a:t>
            </a:r>
            <a:r>
              <a:rPr sz="1200" spc="-5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tous</a:t>
            </a:r>
            <a:r>
              <a:rPr sz="1200" spc="-20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les</a:t>
            </a:r>
            <a:r>
              <a:rPr sz="1200" spc="-15" dirty="0">
                <a:latin typeface="Segoe UI Symbol"/>
                <a:cs typeface="Segoe UI Symbol"/>
              </a:rPr>
              <a:t> </a:t>
            </a:r>
            <a:r>
              <a:rPr sz="1200" spc="-10" dirty="0">
                <a:latin typeface="Segoe UI Symbol"/>
                <a:cs typeface="Segoe UI Symbol"/>
              </a:rPr>
              <a:t>éléments:</a:t>
            </a:r>
            <a:endParaRPr sz="1200">
              <a:latin typeface="Segoe UI Symbol"/>
              <a:cs typeface="Segoe UI Symbo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05428" y="2485644"/>
            <a:ext cx="6922134" cy="4093845"/>
            <a:chOff x="3805428" y="2485644"/>
            <a:chExt cx="6922134" cy="40938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4572" y="2494788"/>
              <a:ext cx="3282696" cy="114147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10000" y="2490216"/>
              <a:ext cx="3291840" cy="1150620"/>
            </a:xfrm>
            <a:custGeom>
              <a:avLst/>
              <a:gdLst/>
              <a:ahLst/>
              <a:cxnLst/>
              <a:rect l="l" t="t" r="r" b="b"/>
              <a:pathLst>
                <a:path w="3291840" h="1150620">
                  <a:moveTo>
                    <a:pt x="0" y="1150619"/>
                  </a:moveTo>
                  <a:lnTo>
                    <a:pt x="3291840" y="1150619"/>
                  </a:lnTo>
                  <a:lnTo>
                    <a:pt x="3291840" y="0"/>
                  </a:lnTo>
                  <a:lnTo>
                    <a:pt x="0" y="0"/>
                  </a:lnTo>
                  <a:lnTo>
                    <a:pt x="0" y="1150619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57032" y="3570732"/>
              <a:ext cx="2461260" cy="173888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252460" y="3566160"/>
              <a:ext cx="2470785" cy="1748155"/>
            </a:xfrm>
            <a:custGeom>
              <a:avLst/>
              <a:gdLst/>
              <a:ahLst/>
              <a:cxnLst/>
              <a:rect l="l" t="t" r="r" b="b"/>
              <a:pathLst>
                <a:path w="2470784" h="1748154">
                  <a:moveTo>
                    <a:pt x="0" y="1748027"/>
                  </a:moveTo>
                  <a:lnTo>
                    <a:pt x="2470404" y="1748027"/>
                  </a:lnTo>
                  <a:lnTo>
                    <a:pt x="2470404" y="0"/>
                  </a:lnTo>
                  <a:lnTo>
                    <a:pt x="0" y="0"/>
                  </a:lnTo>
                  <a:lnTo>
                    <a:pt x="0" y="17480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4572" y="5271516"/>
              <a:ext cx="3691128" cy="129844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810000" y="5266944"/>
              <a:ext cx="3700779" cy="1308100"/>
            </a:xfrm>
            <a:custGeom>
              <a:avLst/>
              <a:gdLst/>
              <a:ahLst/>
              <a:cxnLst/>
              <a:rect l="l" t="t" r="r" b="b"/>
              <a:pathLst>
                <a:path w="3700779" h="1308100">
                  <a:moveTo>
                    <a:pt x="0" y="1307591"/>
                  </a:moveTo>
                  <a:lnTo>
                    <a:pt x="3700272" y="1307591"/>
                  </a:lnTo>
                  <a:lnTo>
                    <a:pt x="3700272" y="0"/>
                  </a:lnTo>
                  <a:lnTo>
                    <a:pt x="0" y="0"/>
                  </a:lnTo>
                  <a:lnTo>
                    <a:pt x="0" y="130759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2790" rIns="0" bIns="0" rtlCol="0">
            <a:spAutoFit/>
          </a:bodyPr>
          <a:lstStyle/>
          <a:p>
            <a:pPr marL="22923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229235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Conversion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l’algorithme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117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4899025" cy="1467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Boucles</a:t>
            </a:r>
            <a:r>
              <a:rPr sz="12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d'itérations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Boucle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For</a:t>
            </a:r>
            <a:endParaRPr sz="1200">
              <a:latin typeface="Calibri"/>
              <a:cs typeface="Calibri"/>
            </a:endParaRPr>
          </a:p>
          <a:p>
            <a:pPr marL="870585" marR="5080" lvl="1" indent="-172720">
              <a:lnSpc>
                <a:spcPts val="1300"/>
              </a:lnSpc>
              <a:spcBef>
                <a:spcPts val="52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parcourir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ensemble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codes 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spécifié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fois, </a:t>
            </a:r>
            <a:r>
              <a:rPr sz="1200" dirty="0">
                <a:latin typeface="Calibri"/>
                <a:cs typeface="Calibri"/>
              </a:rPr>
              <a:t>nous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pouvons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range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(),</a:t>
            </a:r>
            <a:endParaRPr sz="1200">
              <a:latin typeface="Calibri"/>
              <a:cs typeface="Calibri"/>
            </a:endParaRPr>
          </a:p>
          <a:p>
            <a:pPr marL="870585" marR="97155" lvl="1" indent="-172720">
              <a:lnSpc>
                <a:spcPts val="1300"/>
              </a:lnSpc>
              <a:spcBef>
                <a:spcPts val="484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range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()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renvoie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séquence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nombres, commençant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 </a:t>
            </a:r>
            <a:r>
              <a:rPr sz="1200" b="1" dirty="0">
                <a:latin typeface="Calibri"/>
                <a:cs typeface="Calibri"/>
              </a:rPr>
              <a:t>0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par défaut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incrémentant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 (par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défaut),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termine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spécifié;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22653" y="3782948"/>
            <a:ext cx="4239260" cy="70294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84785" marR="5080" indent="-172720">
              <a:lnSpc>
                <a:spcPct val="90100"/>
              </a:lnSpc>
              <a:spcBef>
                <a:spcPts val="24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range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()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défaut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départ, </a:t>
            </a:r>
            <a:r>
              <a:rPr sz="1200" dirty="0">
                <a:latin typeface="Calibri"/>
                <a:cs typeface="Calibri"/>
              </a:rPr>
              <a:t>mais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possible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spécifier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départ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ajoutant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un </a:t>
            </a:r>
            <a:r>
              <a:rPr sz="1200" spc="-10" dirty="0">
                <a:latin typeface="Calibri"/>
                <a:cs typeface="Calibri"/>
              </a:rPr>
              <a:t>paramètre: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range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(2, 6),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 qui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signifie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valeurs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 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6 </a:t>
            </a:r>
            <a:r>
              <a:rPr sz="1200" spc="-10" dirty="0">
                <a:latin typeface="Calibri"/>
                <a:cs typeface="Calibri"/>
              </a:rPr>
              <a:t>(mais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6):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2653" y="5416753"/>
            <a:ext cx="4243705" cy="5384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84785" marR="5080" indent="-172720">
              <a:lnSpc>
                <a:spcPts val="1300"/>
              </a:lnSpc>
              <a:spcBef>
                <a:spcPts val="26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range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()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défaut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incrémente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séquence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mais </a:t>
            </a:r>
            <a:r>
              <a:rPr sz="1200" dirty="0">
                <a:latin typeface="Calibri"/>
                <a:cs typeface="Calibri"/>
              </a:rPr>
              <a:t>il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possible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spécifier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d'incrément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ajoutant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un </a:t>
            </a:r>
            <a:r>
              <a:rPr sz="1200" dirty="0">
                <a:latin typeface="Calibri"/>
                <a:cs typeface="Calibri"/>
              </a:rPr>
              <a:t>troisième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paramètre: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range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(2,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30,</a:t>
            </a:r>
            <a:r>
              <a:rPr sz="1200" spc="-25" dirty="0">
                <a:latin typeface="Calibri"/>
                <a:cs typeface="Calibri"/>
              </a:rPr>
              <a:t> 3):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961888" y="1844039"/>
            <a:ext cx="2447925" cy="4488180"/>
            <a:chOff x="5961888" y="1844039"/>
            <a:chExt cx="2447925" cy="44881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71032" y="1853183"/>
              <a:ext cx="2421636" cy="144018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966460" y="1848611"/>
              <a:ext cx="2430780" cy="1449705"/>
            </a:xfrm>
            <a:custGeom>
              <a:avLst/>
              <a:gdLst/>
              <a:ahLst/>
              <a:cxnLst/>
              <a:rect l="l" t="t" r="r" b="b"/>
              <a:pathLst>
                <a:path w="2430779" h="1449704">
                  <a:moveTo>
                    <a:pt x="0" y="1449324"/>
                  </a:moveTo>
                  <a:lnTo>
                    <a:pt x="2430780" y="1449324"/>
                  </a:lnTo>
                  <a:lnTo>
                    <a:pt x="2430780" y="0"/>
                  </a:lnTo>
                  <a:lnTo>
                    <a:pt x="0" y="0"/>
                  </a:lnTo>
                  <a:lnTo>
                    <a:pt x="0" y="144932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1032" y="3564635"/>
              <a:ext cx="2400300" cy="113233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966460" y="3560063"/>
              <a:ext cx="2409825" cy="1141730"/>
            </a:xfrm>
            <a:custGeom>
              <a:avLst/>
              <a:gdLst/>
              <a:ahLst/>
              <a:cxnLst/>
              <a:rect l="l" t="t" r="r" b="b"/>
              <a:pathLst>
                <a:path w="2409825" h="1141729">
                  <a:moveTo>
                    <a:pt x="0" y="1141476"/>
                  </a:moveTo>
                  <a:lnTo>
                    <a:pt x="2409443" y="1141476"/>
                  </a:lnTo>
                  <a:lnTo>
                    <a:pt x="2409443" y="0"/>
                  </a:lnTo>
                  <a:lnTo>
                    <a:pt x="0" y="0"/>
                  </a:lnTo>
                  <a:lnTo>
                    <a:pt x="0" y="114147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71032" y="5006339"/>
              <a:ext cx="2429256" cy="131673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966460" y="5001767"/>
              <a:ext cx="2438400" cy="1325880"/>
            </a:xfrm>
            <a:custGeom>
              <a:avLst/>
              <a:gdLst/>
              <a:ahLst/>
              <a:cxnLst/>
              <a:rect l="l" t="t" r="r" b="b"/>
              <a:pathLst>
                <a:path w="2438400" h="1325879">
                  <a:moveTo>
                    <a:pt x="0" y="1325879"/>
                  </a:moveTo>
                  <a:lnTo>
                    <a:pt x="2438399" y="1325879"/>
                  </a:lnTo>
                  <a:lnTo>
                    <a:pt x="2438399" y="0"/>
                  </a:lnTo>
                  <a:lnTo>
                    <a:pt x="0" y="0"/>
                  </a:lnTo>
                  <a:lnTo>
                    <a:pt x="0" y="132587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2790" rIns="0" bIns="0" rtlCol="0">
            <a:spAutoFit/>
          </a:bodyPr>
          <a:lstStyle/>
          <a:p>
            <a:pPr marL="22923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229235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Conversion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l’algorithme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118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01993" y="1090422"/>
            <a:ext cx="458914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</a:t>
            </a:r>
            <a:endParaRPr sz="28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2800" spc="-30" dirty="0">
                <a:latin typeface="Calibri"/>
                <a:cs typeface="Calibri"/>
              </a:rPr>
              <a:t>Transformer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suite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d’étapes </a:t>
            </a:r>
            <a:r>
              <a:rPr sz="2800" dirty="0">
                <a:latin typeface="Calibri"/>
                <a:cs typeface="Calibri"/>
              </a:rPr>
              <a:t>algorithmique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suite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04556" y="2370836"/>
            <a:ext cx="31826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008245"/>
                </a:solidFill>
                <a:latin typeface="Calibri"/>
                <a:cs typeface="Calibri"/>
              </a:rPr>
              <a:t>d’instructions</a:t>
            </a:r>
            <a:r>
              <a:rPr sz="2800" b="1" spc="-45" dirty="0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8245"/>
                </a:solidFill>
                <a:latin typeface="Calibri"/>
                <a:cs typeface="Calibri"/>
              </a:rPr>
              <a:t>Python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93432" y="3342513"/>
            <a:ext cx="4291330" cy="2152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indent="-211454">
              <a:lnSpc>
                <a:spcPct val="100000"/>
              </a:lnSpc>
              <a:spcBef>
                <a:spcPts val="95"/>
              </a:spcBef>
              <a:buAutoNum type="arabicPlain"/>
              <a:tabLst>
                <a:tab pos="224154" algn="l"/>
              </a:tabLst>
            </a:pP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Critères</a:t>
            </a:r>
            <a:r>
              <a:rPr sz="1600" spc="-3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1600" spc="-5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choix</a:t>
            </a:r>
            <a:r>
              <a:rPr sz="16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d’un</a:t>
            </a:r>
            <a:r>
              <a:rPr sz="16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langage</a:t>
            </a:r>
            <a:r>
              <a:rPr sz="1600" spc="-7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16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programmation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AutoNum type="arabicPlain"/>
            </a:pPr>
            <a:endParaRPr sz="1600">
              <a:latin typeface="Calibri"/>
              <a:cs typeface="Calibri"/>
            </a:endParaRPr>
          </a:p>
          <a:p>
            <a:pPr marL="224154" indent="-211454">
              <a:lnSpc>
                <a:spcPct val="100000"/>
              </a:lnSpc>
              <a:spcBef>
                <a:spcPts val="5"/>
              </a:spcBef>
              <a:buAutoNum type="arabicPlain"/>
              <a:tabLst>
                <a:tab pos="224154" algn="l"/>
              </a:tabLst>
            </a:pP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Blocs</a:t>
            </a:r>
            <a:r>
              <a:rPr sz="1600" spc="-5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d’instructions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AutoNum type="arabicPlain"/>
            </a:pPr>
            <a:endParaRPr sz="1600">
              <a:latin typeface="Calibri"/>
              <a:cs typeface="Calibri"/>
            </a:endParaRPr>
          </a:p>
          <a:p>
            <a:pPr marL="176530" indent="-172720">
              <a:lnSpc>
                <a:spcPct val="100000"/>
              </a:lnSpc>
              <a:buSzPct val="90625"/>
              <a:buAutoNum type="arabicPlain"/>
              <a:tabLst>
                <a:tab pos="176530" algn="l"/>
              </a:tabLst>
            </a:pP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Conversion</a:t>
            </a:r>
            <a:r>
              <a:rPr sz="1600" spc="-2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1600" spc="-3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l’algorithme</a:t>
            </a:r>
            <a:r>
              <a:rPr sz="1600" spc="-4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AEABAB"/>
                </a:solidFill>
                <a:latin typeface="Calibri"/>
                <a:cs typeface="Calibri"/>
              </a:rPr>
              <a:t>en</a:t>
            </a:r>
            <a:r>
              <a:rPr sz="16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AEABAB"/>
                </a:solidFill>
                <a:latin typeface="Calibri"/>
                <a:cs typeface="Calibri"/>
              </a:rPr>
              <a:t>Python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AutoNum type="arabicPlain"/>
            </a:pPr>
            <a:endParaRPr sz="1600">
              <a:latin typeface="Calibri"/>
              <a:cs typeface="Calibri"/>
            </a:endParaRPr>
          </a:p>
          <a:p>
            <a:pPr marL="290195" indent="-277495">
              <a:lnSpc>
                <a:spcPct val="100000"/>
              </a:lnSpc>
              <a:spcBef>
                <a:spcPts val="5"/>
              </a:spcBef>
              <a:buAutoNum type="arabicPlain"/>
              <a:tabLst>
                <a:tab pos="290195" algn="l"/>
              </a:tabLst>
            </a:pP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Optimisation</a:t>
            </a:r>
            <a:r>
              <a:rPr sz="16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du</a:t>
            </a:r>
            <a:r>
              <a:rPr sz="16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code</a:t>
            </a:r>
            <a:r>
              <a:rPr sz="16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(Bonnes</a:t>
            </a:r>
            <a:r>
              <a:rPr sz="16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912B"/>
                </a:solidFill>
                <a:latin typeface="Calibri"/>
                <a:cs typeface="Calibri"/>
              </a:rPr>
              <a:t>pratiques</a:t>
            </a:r>
            <a:r>
              <a:rPr sz="16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codage,</a:t>
            </a:r>
            <a:r>
              <a:rPr sz="1600" b="1" spc="-7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912B"/>
                </a:solidFill>
                <a:latin typeface="Calibri"/>
                <a:cs typeface="Calibri"/>
              </a:rPr>
              <a:t>commentaires,…)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9587" rIns="0" bIns="0" rtlCol="0">
            <a:spAutoFit/>
          </a:bodyPr>
          <a:lstStyle/>
          <a:p>
            <a:pPr marL="17208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172085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Optimisation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(Bonnes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codage,…)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375659" y="3749040"/>
            <a:ext cx="5625465" cy="2246630"/>
            <a:chOff x="3375659" y="3749040"/>
            <a:chExt cx="5625465" cy="2246630"/>
          </a:xfrm>
        </p:grpSpPr>
        <p:sp>
          <p:nvSpPr>
            <p:cNvPr id="4" name="object 4"/>
            <p:cNvSpPr/>
            <p:nvPr/>
          </p:nvSpPr>
          <p:spPr>
            <a:xfrm>
              <a:off x="3381755" y="4203192"/>
              <a:ext cx="2900680" cy="436245"/>
            </a:xfrm>
            <a:custGeom>
              <a:avLst/>
              <a:gdLst/>
              <a:ahLst/>
              <a:cxnLst/>
              <a:rect l="l" t="t" r="r" b="b"/>
              <a:pathLst>
                <a:path w="2900679" h="436245">
                  <a:moveTo>
                    <a:pt x="2827528" y="0"/>
                  </a:moveTo>
                  <a:lnTo>
                    <a:pt x="72644" y="0"/>
                  </a:lnTo>
                  <a:lnTo>
                    <a:pt x="44362" y="5707"/>
                  </a:lnTo>
                  <a:lnTo>
                    <a:pt x="21272" y="21272"/>
                  </a:lnTo>
                  <a:lnTo>
                    <a:pt x="5707" y="44362"/>
                  </a:lnTo>
                  <a:lnTo>
                    <a:pt x="0" y="72643"/>
                  </a:lnTo>
                  <a:lnTo>
                    <a:pt x="0" y="363219"/>
                  </a:lnTo>
                  <a:lnTo>
                    <a:pt x="5707" y="391501"/>
                  </a:lnTo>
                  <a:lnTo>
                    <a:pt x="21272" y="414591"/>
                  </a:lnTo>
                  <a:lnTo>
                    <a:pt x="44362" y="430156"/>
                  </a:lnTo>
                  <a:lnTo>
                    <a:pt x="72644" y="435863"/>
                  </a:lnTo>
                  <a:lnTo>
                    <a:pt x="2827528" y="435863"/>
                  </a:lnTo>
                  <a:lnTo>
                    <a:pt x="2855809" y="430156"/>
                  </a:lnTo>
                  <a:lnTo>
                    <a:pt x="2878899" y="414591"/>
                  </a:lnTo>
                  <a:lnTo>
                    <a:pt x="2894464" y="391501"/>
                  </a:lnTo>
                  <a:lnTo>
                    <a:pt x="2900172" y="363219"/>
                  </a:lnTo>
                  <a:lnTo>
                    <a:pt x="2900172" y="72643"/>
                  </a:lnTo>
                  <a:lnTo>
                    <a:pt x="2894464" y="44362"/>
                  </a:lnTo>
                  <a:lnTo>
                    <a:pt x="2878899" y="21272"/>
                  </a:lnTo>
                  <a:lnTo>
                    <a:pt x="2855809" y="5707"/>
                  </a:lnTo>
                  <a:lnTo>
                    <a:pt x="28275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81755" y="4203192"/>
              <a:ext cx="2900680" cy="436245"/>
            </a:xfrm>
            <a:custGeom>
              <a:avLst/>
              <a:gdLst/>
              <a:ahLst/>
              <a:cxnLst/>
              <a:rect l="l" t="t" r="r" b="b"/>
              <a:pathLst>
                <a:path w="2900679" h="436245">
                  <a:moveTo>
                    <a:pt x="0" y="72643"/>
                  </a:moveTo>
                  <a:lnTo>
                    <a:pt x="5707" y="44362"/>
                  </a:lnTo>
                  <a:lnTo>
                    <a:pt x="21272" y="21272"/>
                  </a:lnTo>
                  <a:lnTo>
                    <a:pt x="44362" y="5707"/>
                  </a:lnTo>
                  <a:lnTo>
                    <a:pt x="72644" y="0"/>
                  </a:lnTo>
                  <a:lnTo>
                    <a:pt x="2827528" y="0"/>
                  </a:lnTo>
                  <a:lnTo>
                    <a:pt x="2855809" y="5707"/>
                  </a:lnTo>
                  <a:lnTo>
                    <a:pt x="2878899" y="21272"/>
                  </a:lnTo>
                  <a:lnTo>
                    <a:pt x="2894464" y="44362"/>
                  </a:lnTo>
                  <a:lnTo>
                    <a:pt x="2900172" y="72643"/>
                  </a:lnTo>
                  <a:lnTo>
                    <a:pt x="2900172" y="363219"/>
                  </a:lnTo>
                  <a:lnTo>
                    <a:pt x="2894464" y="391501"/>
                  </a:lnTo>
                  <a:lnTo>
                    <a:pt x="2878899" y="414591"/>
                  </a:lnTo>
                  <a:lnTo>
                    <a:pt x="2855809" y="430156"/>
                  </a:lnTo>
                  <a:lnTo>
                    <a:pt x="2827528" y="435863"/>
                  </a:lnTo>
                  <a:lnTo>
                    <a:pt x="72644" y="435863"/>
                  </a:lnTo>
                  <a:lnTo>
                    <a:pt x="44362" y="430156"/>
                  </a:lnTo>
                  <a:lnTo>
                    <a:pt x="21272" y="414591"/>
                  </a:lnTo>
                  <a:lnTo>
                    <a:pt x="5707" y="391501"/>
                  </a:lnTo>
                  <a:lnTo>
                    <a:pt x="0" y="363219"/>
                  </a:lnTo>
                  <a:lnTo>
                    <a:pt x="0" y="72643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385559" y="4203192"/>
              <a:ext cx="2609215" cy="436245"/>
            </a:xfrm>
            <a:custGeom>
              <a:avLst/>
              <a:gdLst/>
              <a:ahLst/>
              <a:cxnLst/>
              <a:rect l="l" t="t" r="r" b="b"/>
              <a:pathLst>
                <a:path w="2609215" h="436245">
                  <a:moveTo>
                    <a:pt x="2536443" y="0"/>
                  </a:moveTo>
                  <a:lnTo>
                    <a:pt x="72643" y="0"/>
                  </a:lnTo>
                  <a:lnTo>
                    <a:pt x="44362" y="5707"/>
                  </a:lnTo>
                  <a:lnTo>
                    <a:pt x="21272" y="21272"/>
                  </a:lnTo>
                  <a:lnTo>
                    <a:pt x="5707" y="44362"/>
                  </a:lnTo>
                  <a:lnTo>
                    <a:pt x="0" y="72643"/>
                  </a:lnTo>
                  <a:lnTo>
                    <a:pt x="0" y="363219"/>
                  </a:lnTo>
                  <a:lnTo>
                    <a:pt x="5707" y="391501"/>
                  </a:lnTo>
                  <a:lnTo>
                    <a:pt x="21272" y="414591"/>
                  </a:lnTo>
                  <a:lnTo>
                    <a:pt x="44362" y="430156"/>
                  </a:lnTo>
                  <a:lnTo>
                    <a:pt x="72643" y="435863"/>
                  </a:lnTo>
                  <a:lnTo>
                    <a:pt x="2536443" y="435863"/>
                  </a:lnTo>
                  <a:lnTo>
                    <a:pt x="2564725" y="430156"/>
                  </a:lnTo>
                  <a:lnTo>
                    <a:pt x="2587815" y="414591"/>
                  </a:lnTo>
                  <a:lnTo>
                    <a:pt x="2603380" y="391501"/>
                  </a:lnTo>
                  <a:lnTo>
                    <a:pt x="2609088" y="363219"/>
                  </a:lnTo>
                  <a:lnTo>
                    <a:pt x="2609088" y="72643"/>
                  </a:lnTo>
                  <a:lnTo>
                    <a:pt x="2603380" y="44362"/>
                  </a:lnTo>
                  <a:lnTo>
                    <a:pt x="2587815" y="21272"/>
                  </a:lnTo>
                  <a:lnTo>
                    <a:pt x="2564725" y="5707"/>
                  </a:lnTo>
                  <a:lnTo>
                    <a:pt x="25364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85559" y="4203192"/>
              <a:ext cx="2609215" cy="436245"/>
            </a:xfrm>
            <a:custGeom>
              <a:avLst/>
              <a:gdLst/>
              <a:ahLst/>
              <a:cxnLst/>
              <a:rect l="l" t="t" r="r" b="b"/>
              <a:pathLst>
                <a:path w="2609215" h="436245">
                  <a:moveTo>
                    <a:pt x="0" y="72643"/>
                  </a:moveTo>
                  <a:lnTo>
                    <a:pt x="5707" y="44362"/>
                  </a:lnTo>
                  <a:lnTo>
                    <a:pt x="21272" y="21272"/>
                  </a:lnTo>
                  <a:lnTo>
                    <a:pt x="44362" y="5707"/>
                  </a:lnTo>
                  <a:lnTo>
                    <a:pt x="72643" y="0"/>
                  </a:lnTo>
                  <a:lnTo>
                    <a:pt x="2536443" y="0"/>
                  </a:lnTo>
                  <a:lnTo>
                    <a:pt x="2564725" y="5707"/>
                  </a:lnTo>
                  <a:lnTo>
                    <a:pt x="2587815" y="21272"/>
                  </a:lnTo>
                  <a:lnTo>
                    <a:pt x="2603380" y="44362"/>
                  </a:lnTo>
                  <a:lnTo>
                    <a:pt x="2609088" y="72643"/>
                  </a:lnTo>
                  <a:lnTo>
                    <a:pt x="2609088" y="363219"/>
                  </a:lnTo>
                  <a:lnTo>
                    <a:pt x="2603380" y="391501"/>
                  </a:lnTo>
                  <a:lnTo>
                    <a:pt x="2587815" y="414591"/>
                  </a:lnTo>
                  <a:lnTo>
                    <a:pt x="2564725" y="430156"/>
                  </a:lnTo>
                  <a:lnTo>
                    <a:pt x="2536443" y="435863"/>
                  </a:lnTo>
                  <a:lnTo>
                    <a:pt x="72643" y="435863"/>
                  </a:lnTo>
                  <a:lnTo>
                    <a:pt x="44362" y="430156"/>
                  </a:lnTo>
                  <a:lnTo>
                    <a:pt x="21272" y="414591"/>
                  </a:lnTo>
                  <a:lnTo>
                    <a:pt x="5707" y="391501"/>
                  </a:lnTo>
                  <a:lnTo>
                    <a:pt x="0" y="363219"/>
                  </a:lnTo>
                  <a:lnTo>
                    <a:pt x="0" y="72643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35295" y="4649724"/>
              <a:ext cx="2609215" cy="436245"/>
            </a:xfrm>
            <a:custGeom>
              <a:avLst/>
              <a:gdLst/>
              <a:ahLst/>
              <a:cxnLst/>
              <a:rect l="l" t="t" r="r" b="b"/>
              <a:pathLst>
                <a:path w="2609215" h="436245">
                  <a:moveTo>
                    <a:pt x="2536444" y="0"/>
                  </a:moveTo>
                  <a:lnTo>
                    <a:pt x="72643" y="0"/>
                  </a:lnTo>
                  <a:lnTo>
                    <a:pt x="44362" y="5707"/>
                  </a:lnTo>
                  <a:lnTo>
                    <a:pt x="21272" y="21272"/>
                  </a:lnTo>
                  <a:lnTo>
                    <a:pt x="5707" y="44362"/>
                  </a:lnTo>
                  <a:lnTo>
                    <a:pt x="0" y="72643"/>
                  </a:lnTo>
                  <a:lnTo>
                    <a:pt x="0" y="363219"/>
                  </a:lnTo>
                  <a:lnTo>
                    <a:pt x="5707" y="391501"/>
                  </a:lnTo>
                  <a:lnTo>
                    <a:pt x="21272" y="414591"/>
                  </a:lnTo>
                  <a:lnTo>
                    <a:pt x="44362" y="430156"/>
                  </a:lnTo>
                  <a:lnTo>
                    <a:pt x="72643" y="435863"/>
                  </a:lnTo>
                  <a:lnTo>
                    <a:pt x="2536444" y="435863"/>
                  </a:lnTo>
                  <a:lnTo>
                    <a:pt x="2564725" y="430156"/>
                  </a:lnTo>
                  <a:lnTo>
                    <a:pt x="2587815" y="414591"/>
                  </a:lnTo>
                  <a:lnTo>
                    <a:pt x="2603380" y="391501"/>
                  </a:lnTo>
                  <a:lnTo>
                    <a:pt x="2609087" y="363219"/>
                  </a:lnTo>
                  <a:lnTo>
                    <a:pt x="2609087" y="72643"/>
                  </a:lnTo>
                  <a:lnTo>
                    <a:pt x="2603380" y="44362"/>
                  </a:lnTo>
                  <a:lnTo>
                    <a:pt x="2587815" y="21272"/>
                  </a:lnTo>
                  <a:lnTo>
                    <a:pt x="2564725" y="5707"/>
                  </a:lnTo>
                  <a:lnTo>
                    <a:pt x="25364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35295" y="4649724"/>
              <a:ext cx="2609215" cy="436245"/>
            </a:xfrm>
            <a:custGeom>
              <a:avLst/>
              <a:gdLst/>
              <a:ahLst/>
              <a:cxnLst/>
              <a:rect l="l" t="t" r="r" b="b"/>
              <a:pathLst>
                <a:path w="2609215" h="436245">
                  <a:moveTo>
                    <a:pt x="0" y="72643"/>
                  </a:moveTo>
                  <a:lnTo>
                    <a:pt x="5707" y="44362"/>
                  </a:lnTo>
                  <a:lnTo>
                    <a:pt x="21272" y="21272"/>
                  </a:lnTo>
                  <a:lnTo>
                    <a:pt x="44362" y="5707"/>
                  </a:lnTo>
                  <a:lnTo>
                    <a:pt x="72643" y="0"/>
                  </a:lnTo>
                  <a:lnTo>
                    <a:pt x="2536444" y="0"/>
                  </a:lnTo>
                  <a:lnTo>
                    <a:pt x="2564725" y="5707"/>
                  </a:lnTo>
                  <a:lnTo>
                    <a:pt x="2587815" y="21272"/>
                  </a:lnTo>
                  <a:lnTo>
                    <a:pt x="2603380" y="44362"/>
                  </a:lnTo>
                  <a:lnTo>
                    <a:pt x="2609087" y="72643"/>
                  </a:lnTo>
                  <a:lnTo>
                    <a:pt x="2609087" y="363219"/>
                  </a:lnTo>
                  <a:lnTo>
                    <a:pt x="2603380" y="391501"/>
                  </a:lnTo>
                  <a:lnTo>
                    <a:pt x="2587815" y="414591"/>
                  </a:lnTo>
                  <a:lnTo>
                    <a:pt x="2564725" y="430156"/>
                  </a:lnTo>
                  <a:lnTo>
                    <a:pt x="2536444" y="435863"/>
                  </a:lnTo>
                  <a:lnTo>
                    <a:pt x="72643" y="435863"/>
                  </a:lnTo>
                  <a:lnTo>
                    <a:pt x="44362" y="430156"/>
                  </a:lnTo>
                  <a:lnTo>
                    <a:pt x="21272" y="414591"/>
                  </a:lnTo>
                  <a:lnTo>
                    <a:pt x="5707" y="391501"/>
                  </a:lnTo>
                  <a:lnTo>
                    <a:pt x="0" y="363219"/>
                  </a:lnTo>
                  <a:lnTo>
                    <a:pt x="0" y="72643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64863" y="5106924"/>
              <a:ext cx="2306320" cy="436245"/>
            </a:xfrm>
            <a:custGeom>
              <a:avLst/>
              <a:gdLst/>
              <a:ahLst/>
              <a:cxnLst/>
              <a:rect l="l" t="t" r="r" b="b"/>
              <a:pathLst>
                <a:path w="2306320" h="436245">
                  <a:moveTo>
                    <a:pt x="2233168" y="0"/>
                  </a:moveTo>
                  <a:lnTo>
                    <a:pt x="72644" y="0"/>
                  </a:lnTo>
                  <a:lnTo>
                    <a:pt x="44362" y="5707"/>
                  </a:lnTo>
                  <a:lnTo>
                    <a:pt x="21272" y="21272"/>
                  </a:lnTo>
                  <a:lnTo>
                    <a:pt x="5707" y="44362"/>
                  </a:lnTo>
                  <a:lnTo>
                    <a:pt x="0" y="72643"/>
                  </a:lnTo>
                  <a:lnTo>
                    <a:pt x="0" y="363219"/>
                  </a:lnTo>
                  <a:lnTo>
                    <a:pt x="5707" y="391501"/>
                  </a:lnTo>
                  <a:lnTo>
                    <a:pt x="21272" y="414591"/>
                  </a:lnTo>
                  <a:lnTo>
                    <a:pt x="44362" y="430156"/>
                  </a:lnTo>
                  <a:lnTo>
                    <a:pt x="72644" y="435863"/>
                  </a:lnTo>
                  <a:lnTo>
                    <a:pt x="2233168" y="435863"/>
                  </a:lnTo>
                  <a:lnTo>
                    <a:pt x="2261449" y="430156"/>
                  </a:lnTo>
                  <a:lnTo>
                    <a:pt x="2284539" y="414591"/>
                  </a:lnTo>
                  <a:lnTo>
                    <a:pt x="2300104" y="391501"/>
                  </a:lnTo>
                  <a:lnTo>
                    <a:pt x="2305812" y="363219"/>
                  </a:lnTo>
                  <a:lnTo>
                    <a:pt x="2305812" y="72643"/>
                  </a:lnTo>
                  <a:lnTo>
                    <a:pt x="2300104" y="44362"/>
                  </a:lnTo>
                  <a:lnTo>
                    <a:pt x="2284539" y="21272"/>
                  </a:lnTo>
                  <a:lnTo>
                    <a:pt x="2261449" y="5707"/>
                  </a:lnTo>
                  <a:lnTo>
                    <a:pt x="22331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64863" y="5106924"/>
              <a:ext cx="2306320" cy="436245"/>
            </a:xfrm>
            <a:custGeom>
              <a:avLst/>
              <a:gdLst/>
              <a:ahLst/>
              <a:cxnLst/>
              <a:rect l="l" t="t" r="r" b="b"/>
              <a:pathLst>
                <a:path w="2306320" h="436245">
                  <a:moveTo>
                    <a:pt x="0" y="72643"/>
                  </a:moveTo>
                  <a:lnTo>
                    <a:pt x="5707" y="44362"/>
                  </a:lnTo>
                  <a:lnTo>
                    <a:pt x="21272" y="21272"/>
                  </a:lnTo>
                  <a:lnTo>
                    <a:pt x="44362" y="5707"/>
                  </a:lnTo>
                  <a:lnTo>
                    <a:pt x="72644" y="0"/>
                  </a:lnTo>
                  <a:lnTo>
                    <a:pt x="2233168" y="0"/>
                  </a:lnTo>
                  <a:lnTo>
                    <a:pt x="2261449" y="5707"/>
                  </a:lnTo>
                  <a:lnTo>
                    <a:pt x="2284539" y="21272"/>
                  </a:lnTo>
                  <a:lnTo>
                    <a:pt x="2300104" y="44362"/>
                  </a:lnTo>
                  <a:lnTo>
                    <a:pt x="2305812" y="72643"/>
                  </a:lnTo>
                  <a:lnTo>
                    <a:pt x="2305812" y="363219"/>
                  </a:lnTo>
                  <a:lnTo>
                    <a:pt x="2300104" y="391501"/>
                  </a:lnTo>
                  <a:lnTo>
                    <a:pt x="2284539" y="414591"/>
                  </a:lnTo>
                  <a:lnTo>
                    <a:pt x="2261449" y="430156"/>
                  </a:lnTo>
                  <a:lnTo>
                    <a:pt x="2233168" y="435863"/>
                  </a:lnTo>
                  <a:lnTo>
                    <a:pt x="72644" y="435863"/>
                  </a:lnTo>
                  <a:lnTo>
                    <a:pt x="44362" y="430156"/>
                  </a:lnTo>
                  <a:lnTo>
                    <a:pt x="21272" y="414591"/>
                  </a:lnTo>
                  <a:lnTo>
                    <a:pt x="5707" y="391501"/>
                  </a:lnTo>
                  <a:lnTo>
                    <a:pt x="0" y="363219"/>
                  </a:lnTo>
                  <a:lnTo>
                    <a:pt x="0" y="72643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75831" y="5106924"/>
              <a:ext cx="2304415" cy="436245"/>
            </a:xfrm>
            <a:custGeom>
              <a:avLst/>
              <a:gdLst/>
              <a:ahLst/>
              <a:cxnLst/>
              <a:rect l="l" t="t" r="r" b="b"/>
              <a:pathLst>
                <a:path w="2304415" h="436245">
                  <a:moveTo>
                    <a:pt x="2231643" y="0"/>
                  </a:moveTo>
                  <a:lnTo>
                    <a:pt x="72643" y="0"/>
                  </a:lnTo>
                  <a:lnTo>
                    <a:pt x="44362" y="5707"/>
                  </a:lnTo>
                  <a:lnTo>
                    <a:pt x="21272" y="21272"/>
                  </a:lnTo>
                  <a:lnTo>
                    <a:pt x="5707" y="44362"/>
                  </a:lnTo>
                  <a:lnTo>
                    <a:pt x="0" y="72643"/>
                  </a:lnTo>
                  <a:lnTo>
                    <a:pt x="0" y="363219"/>
                  </a:lnTo>
                  <a:lnTo>
                    <a:pt x="5707" y="391501"/>
                  </a:lnTo>
                  <a:lnTo>
                    <a:pt x="21272" y="414591"/>
                  </a:lnTo>
                  <a:lnTo>
                    <a:pt x="44362" y="430156"/>
                  </a:lnTo>
                  <a:lnTo>
                    <a:pt x="72643" y="435863"/>
                  </a:lnTo>
                  <a:lnTo>
                    <a:pt x="2231643" y="435863"/>
                  </a:lnTo>
                  <a:lnTo>
                    <a:pt x="2259925" y="430156"/>
                  </a:lnTo>
                  <a:lnTo>
                    <a:pt x="2283015" y="414591"/>
                  </a:lnTo>
                  <a:lnTo>
                    <a:pt x="2298580" y="391501"/>
                  </a:lnTo>
                  <a:lnTo>
                    <a:pt x="2304288" y="363219"/>
                  </a:lnTo>
                  <a:lnTo>
                    <a:pt x="2304288" y="72643"/>
                  </a:lnTo>
                  <a:lnTo>
                    <a:pt x="2298580" y="44362"/>
                  </a:lnTo>
                  <a:lnTo>
                    <a:pt x="2283015" y="21272"/>
                  </a:lnTo>
                  <a:lnTo>
                    <a:pt x="2259925" y="5707"/>
                  </a:lnTo>
                  <a:lnTo>
                    <a:pt x="22316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75831" y="5106924"/>
              <a:ext cx="2304415" cy="436245"/>
            </a:xfrm>
            <a:custGeom>
              <a:avLst/>
              <a:gdLst/>
              <a:ahLst/>
              <a:cxnLst/>
              <a:rect l="l" t="t" r="r" b="b"/>
              <a:pathLst>
                <a:path w="2304415" h="436245">
                  <a:moveTo>
                    <a:pt x="0" y="72643"/>
                  </a:moveTo>
                  <a:lnTo>
                    <a:pt x="5707" y="44362"/>
                  </a:lnTo>
                  <a:lnTo>
                    <a:pt x="21272" y="21272"/>
                  </a:lnTo>
                  <a:lnTo>
                    <a:pt x="44362" y="5707"/>
                  </a:lnTo>
                  <a:lnTo>
                    <a:pt x="72643" y="0"/>
                  </a:lnTo>
                  <a:lnTo>
                    <a:pt x="2231643" y="0"/>
                  </a:lnTo>
                  <a:lnTo>
                    <a:pt x="2259925" y="5707"/>
                  </a:lnTo>
                  <a:lnTo>
                    <a:pt x="2283015" y="21272"/>
                  </a:lnTo>
                  <a:lnTo>
                    <a:pt x="2298580" y="44362"/>
                  </a:lnTo>
                  <a:lnTo>
                    <a:pt x="2304288" y="72643"/>
                  </a:lnTo>
                  <a:lnTo>
                    <a:pt x="2304288" y="363219"/>
                  </a:lnTo>
                  <a:lnTo>
                    <a:pt x="2298580" y="391501"/>
                  </a:lnTo>
                  <a:lnTo>
                    <a:pt x="2283015" y="414591"/>
                  </a:lnTo>
                  <a:lnTo>
                    <a:pt x="2259925" y="430156"/>
                  </a:lnTo>
                  <a:lnTo>
                    <a:pt x="2231643" y="435863"/>
                  </a:lnTo>
                  <a:lnTo>
                    <a:pt x="72643" y="435863"/>
                  </a:lnTo>
                  <a:lnTo>
                    <a:pt x="44362" y="430156"/>
                  </a:lnTo>
                  <a:lnTo>
                    <a:pt x="21272" y="414591"/>
                  </a:lnTo>
                  <a:lnTo>
                    <a:pt x="5707" y="391501"/>
                  </a:lnTo>
                  <a:lnTo>
                    <a:pt x="0" y="363219"/>
                  </a:lnTo>
                  <a:lnTo>
                    <a:pt x="0" y="72643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25567" y="5553456"/>
              <a:ext cx="2306320" cy="436245"/>
            </a:xfrm>
            <a:custGeom>
              <a:avLst/>
              <a:gdLst/>
              <a:ahLst/>
              <a:cxnLst/>
              <a:rect l="l" t="t" r="r" b="b"/>
              <a:pathLst>
                <a:path w="2306320" h="436245">
                  <a:moveTo>
                    <a:pt x="2233167" y="0"/>
                  </a:moveTo>
                  <a:lnTo>
                    <a:pt x="72644" y="0"/>
                  </a:lnTo>
                  <a:lnTo>
                    <a:pt x="44362" y="5707"/>
                  </a:lnTo>
                  <a:lnTo>
                    <a:pt x="21272" y="21272"/>
                  </a:lnTo>
                  <a:lnTo>
                    <a:pt x="5707" y="44362"/>
                  </a:lnTo>
                  <a:lnTo>
                    <a:pt x="0" y="72644"/>
                  </a:lnTo>
                  <a:lnTo>
                    <a:pt x="0" y="363220"/>
                  </a:lnTo>
                  <a:lnTo>
                    <a:pt x="5707" y="391495"/>
                  </a:lnTo>
                  <a:lnTo>
                    <a:pt x="21272" y="414586"/>
                  </a:lnTo>
                  <a:lnTo>
                    <a:pt x="44362" y="430155"/>
                  </a:lnTo>
                  <a:lnTo>
                    <a:pt x="72644" y="435864"/>
                  </a:lnTo>
                  <a:lnTo>
                    <a:pt x="2233167" y="435864"/>
                  </a:lnTo>
                  <a:lnTo>
                    <a:pt x="2261449" y="430155"/>
                  </a:lnTo>
                  <a:lnTo>
                    <a:pt x="2284539" y="414586"/>
                  </a:lnTo>
                  <a:lnTo>
                    <a:pt x="2300104" y="391495"/>
                  </a:lnTo>
                  <a:lnTo>
                    <a:pt x="2305812" y="363220"/>
                  </a:lnTo>
                  <a:lnTo>
                    <a:pt x="2305812" y="72644"/>
                  </a:lnTo>
                  <a:lnTo>
                    <a:pt x="2300104" y="44362"/>
                  </a:lnTo>
                  <a:lnTo>
                    <a:pt x="2284539" y="21272"/>
                  </a:lnTo>
                  <a:lnTo>
                    <a:pt x="2261449" y="5707"/>
                  </a:lnTo>
                  <a:lnTo>
                    <a:pt x="22331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925567" y="5553456"/>
              <a:ext cx="2306320" cy="436245"/>
            </a:xfrm>
            <a:custGeom>
              <a:avLst/>
              <a:gdLst/>
              <a:ahLst/>
              <a:cxnLst/>
              <a:rect l="l" t="t" r="r" b="b"/>
              <a:pathLst>
                <a:path w="2306320" h="436245">
                  <a:moveTo>
                    <a:pt x="0" y="72644"/>
                  </a:moveTo>
                  <a:lnTo>
                    <a:pt x="5707" y="44362"/>
                  </a:lnTo>
                  <a:lnTo>
                    <a:pt x="21272" y="21272"/>
                  </a:lnTo>
                  <a:lnTo>
                    <a:pt x="44362" y="5707"/>
                  </a:lnTo>
                  <a:lnTo>
                    <a:pt x="72644" y="0"/>
                  </a:lnTo>
                  <a:lnTo>
                    <a:pt x="2233167" y="0"/>
                  </a:lnTo>
                  <a:lnTo>
                    <a:pt x="2261449" y="5707"/>
                  </a:lnTo>
                  <a:lnTo>
                    <a:pt x="2284539" y="21272"/>
                  </a:lnTo>
                  <a:lnTo>
                    <a:pt x="2300104" y="44362"/>
                  </a:lnTo>
                  <a:lnTo>
                    <a:pt x="2305812" y="72644"/>
                  </a:lnTo>
                  <a:lnTo>
                    <a:pt x="2305812" y="363220"/>
                  </a:lnTo>
                  <a:lnTo>
                    <a:pt x="2300104" y="391495"/>
                  </a:lnTo>
                  <a:lnTo>
                    <a:pt x="2284539" y="414586"/>
                  </a:lnTo>
                  <a:lnTo>
                    <a:pt x="2261449" y="430155"/>
                  </a:lnTo>
                  <a:lnTo>
                    <a:pt x="2233167" y="435864"/>
                  </a:lnTo>
                  <a:lnTo>
                    <a:pt x="72644" y="435864"/>
                  </a:lnTo>
                  <a:lnTo>
                    <a:pt x="44362" y="430155"/>
                  </a:lnTo>
                  <a:lnTo>
                    <a:pt x="21272" y="414586"/>
                  </a:lnTo>
                  <a:lnTo>
                    <a:pt x="5707" y="391495"/>
                  </a:lnTo>
                  <a:lnTo>
                    <a:pt x="0" y="363220"/>
                  </a:lnTo>
                  <a:lnTo>
                    <a:pt x="0" y="72644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35295" y="3755136"/>
              <a:ext cx="2441575" cy="434340"/>
            </a:xfrm>
            <a:custGeom>
              <a:avLst/>
              <a:gdLst/>
              <a:ahLst/>
              <a:cxnLst/>
              <a:rect l="l" t="t" r="r" b="b"/>
              <a:pathLst>
                <a:path w="2441575" h="434339">
                  <a:moveTo>
                    <a:pt x="2369057" y="0"/>
                  </a:moveTo>
                  <a:lnTo>
                    <a:pt x="72389" y="0"/>
                  </a:lnTo>
                  <a:lnTo>
                    <a:pt x="44201" y="5685"/>
                  </a:lnTo>
                  <a:lnTo>
                    <a:pt x="21193" y="21193"/>
                  </a:lnTo>
                  <a:lnTo>
                    <a:pt x="5685" y="44201"/>
                  </a:lnTo>
                  <a:lnTo>
                    <a:pt x="0" y="72389"/>
                  </a:lnTo>
                  <a:lnTo>
                    <a:pt x="0" y="361950"/>
                  </a:lnTo>
                  <a:lnTo>
                    <a:pt x="5685" y="390138"/>
                  </a:lnTo>
                  <a:lnTo>
                    <a:pt x="21193" y="413146"/>
                  </a:lnTo>
                  <a:lnTo>
                    <a:pt x="44201" y="428654"/>
                  </a:lnTo>
                  <a:lnTo>
                    <a:pt x="72389" y="434339"/>
                  </a:lnTo>
                  <a:lnTo>
                    <a:pt x="2369057" y="434339"/>
                  </a:lnTo>
                  <a:lnTo>
                    <a:pt x="2397246" y="428654"/>
                  </a:lnTo>
                  <a:lnTo>
                    <a:pt x="2420254" y="413146"/>
                  </a:lnTo>
                  <a:lnTo>
                    <a:pt x="2435762" y="390138"/>
                  </a:lnTo>
                  <a:lnTo>
                    <a:pt x="2441448" y="361950"/>
                  </a:lnTo>
                  <a:lnTo>
                    <a:pt x="2441448" y="72389"/>
                  </a:lnTo>
                  <a:lnTo>
                    <a:pt x="2435762" y="44201"/>
                  </a:lnTo>
                  <a:lnTo>
                    <a:pt x="2420254" y="21193"/>
                  </a:lnTo>
                  <a:lnTo>
                    <a:pt x="2397246" y="5685"/>
                  </a:lnTo>
                  <a:lnTo>
                    <a:pt x="23690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35295" y="3755136"/>
              <a:ext cx="2441575" cy="434340"/>
            </a:xfrm>
            <a:custGeom>
              <a:avLst/>
              <a:gdLst/>
              <a:ahLst/>
              <a:cxnLst/>
              <a:rect l="l" t="t" r="r" b="b"/>
              <a:pathLst>
                <a:path w="2441575" h="434339">
                  <a:moveTo>
                    <a:pt x="0" y="72389"/>
                  </a:moveTo>
                  <a:lnTo>
                    <a:pt x="5685" y="44201"/>
                  </a:lnTo>
                  <a:lnTo>
                    <a:pt x="21193" y="21193"/>
                  </a:lnTo>
                  <a:lnTo>
                    <a:pt x="44201" y="5685"/>
                  </a:lnTo>
                  <a:lnTo>
                    <a:pt x="72389" y="0"/>
                  </a:lnTo>
                  <a:lnTo>
                    <a:pt x="2369057" y="0"/>
                  </a:lnTo>
                  <a:lnTo>
                    <a:pt x="2397246" y="5685"/>
                  </a:lnTo>
                  <a:lnTo>
                    <a:pt x="2420254" y="21193"/>
                  </a:lnTo>
                  <a:lnTo>
                    <a:pt x="2435762" y="44201"/>
                  </a:lnTo>
                  <a:lnTo>
                    <a:pt x="2441448" y="72389"/>
                  </a:lnTo>
                  <a:lnTo>
                    <a:pt x="2441448" y="361950"/>
                  </a:lnTo>
                  <a:lnTo>
                    <a:pt x="2435762" y="390138"/>
                  </a:lnTo>
                  <a:lnTo>
                    <a:pt x="2420254" y="413146"/>
                  </a:lnTo>
                  <a:lnTo>
                    <a:pt x="2397246" y="428654"/>
                  </a:lnTo>
                  <a:lnTo>
                    <a:pt x="2369057" y="434339"/>
                  </a:lnTo>
                  <a:lnTo>
                    <a:pt x="72389" y="434339"/>
                  </a:lnTo>
                  <a:lnTo>
                    <a:pt x="44201" y="428654"/>
                  </a:lnTo>
                  <a:lnTo>
                    <a:pt x="21193" y="413146"/>
                  </a:lnTo>
                  <a:lnTo>
                    <a:pt x="5685" y="390138"/>
                  </a:lnTo>
                  <a:lnTo>
                    <a:pt x="0" y="361950"/>
                  </a:lnTo>
                  <a:lnTo>
                    <a:pt x="0" y="72389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36803" y="1610995"/>
            <a:ext cx="10534650" cy="4284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r>
              <a:rPr sz="12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Enhancement</a:t>
            </a:r>
            <a:r>
              <a:rPr sz="12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Proposal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Afin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d’améliorer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langage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communauté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développe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publie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régulièrement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Python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Enhancement Proposal</a:t>
            </a:r>
            <a:r>
              <a:rPr sz="1200" b="1" spc="27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(PEP),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suivi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numéro.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10" dirty="0">
                <a:latin typeface="Calibri"/>
                <a:cs typeface="Calibri"/>
              </a:rPr>
              <a:t> s’agit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propositions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concrètes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améliorer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code, ajouter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nouvelles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fonctionnalités,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mais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aussi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recommandations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manière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d’utiliser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bien </a:t>
            </a:r>
            <a:r>
              <a:rPr sz="1200" dirty="0">
                <a:latin typeface="Calibri"/>
                <a:cs typeface="Calibri"/>
              </a:rPr>
              <a:t>écrire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etc.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pythonique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dernier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respecte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 </a:t>
            </a:r>
            <a:r>
              <a:rPr sz="1200" spc="-10" dirty="0">
                <a:latin typeface="Calibri"/>
                <a:cs typeface="Calibri"/>
              </a:rPr>
              <a:t>règles</a:t>
            </a:r>
            <a:r>
              <a:rPr sz="1200" spc="-20" dirty="0">
                <a:latin typeface="Calibri"/>
                <a:cs typeface="Calibri"/>
              </a:rPr>
              <a:t> d’écriture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définies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communauté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mais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aussi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règles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d’usage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langage.</a:t>
            </a:r>
            <a:endParaRPr sz="1200">
              <a:latin typeface="Calibri"/>
              <a:cs typeface="Calibri"/>
            </a:endParaRPr>
          </a:p>
          <a:p>
            <a:pPr marL="299085" marR="562610" indent="-2870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PEP 8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Style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Guide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anciennes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PEP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numéros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croissants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temps).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consiste 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important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recommandations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syntaxe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Quelques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concepts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PEP</a:t>
            </a:r>
            <a:endParaRPr sz="1200">
              <a:latin typeface="Calibri"/>
              <a:cs typeface="Calibri"/>
            </a:endParaRPr>
          </a:p>
          <a:p>
            <a:pPr marL="5038725">
              <a:lnSpc>
                <a:spcPct val="100000"/>
              </a:lnSpc>
              <a:spcBef>
                <a:spcPts val="925"/>
              </a:spcBef>
            </a:pP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Indentation</a:t>
            </a:r>
            <a:endParaRPr sz="1600">
              <a:latin typeface="Calibri"/>
              <a:cs typeface="Calibri"/>
            </a:endParaRPr>
          </a:p>
          <a:p>
            <a:pPr marL="3056890">
              <a:lnSpc>
                <a:spcPct val="100000"/>
              </a:lnSpc>
              <a:spcBef>
                <a:spcPts val="1620"/>
              </a:spcBef>
              <a:tabLst>
                <a:tab pos="6123305" algn="l"/>
              </a:tabLst>
            </a:pP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Importation</a:t>
            </a:r>
            <a:r>
              <a:rPr sz="16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 modules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	Règles</a:t>
            </a:r>
            <a:r>
              <a:rPr sz="16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6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nommage</a:t>
            </a:r>
            <a:endParaRPr sz="1600">
              <a:latin typeface="Calibri"/>
              <a:cs typeface="Calibri"/>
            </a:endParaRPr>
          </a:p>
          <a:p>
            <a:pPr marL="3542029" marR="3341370" indent="1229360">
              <a:lnSpc>
                <a:spcPts val="3600"/>
              </a:lnSpc>
              <a:spcBef>
                <a:spcPts val="320"/>
              </a:spcBef>
              <a:tabLst>
                <a:tab pos="6198870" algn="l"/>
              </a:tabLst>
            </a:pP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sz="1600" spc="-6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6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espaces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Longueur</a:t>
            </a:r>
            <a:r>
              <a:rPr sz="16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6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555555"/>
                </a:solidFill>
                <a:latin typeface="Calibri"/>
                <a:cs typeface="Calibri"/>
              </a:rPr>
              <a:t>ligne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	Lignes</a:t>
            </a:r>
            <a:r>
              <a:rPr sz="16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vides</a:t>
            </a:r>
            <a:endParaRPr sz="1600">
              <a:latin typeface="Calibri"/>
              <a:cs typeface="Calibri"/>
            </a:endParaRPr>
          </a:p>
          <a:p>
            <a:pPr marL="4728845">
              <a:lnSpc>
                <a:spcPct val="100000"/>
              </a:lnSpc>
              <a:spcBef>
                <a:spcPts val="1195"/>
              </a:spcBef>
            </a:pPr>
            <a:r>
              <a:rPr sz="1600" b="1" spc="-10" dirty="0">
                <a:solidFill>
                  <a:srgbClr val="FF912B"/>
                </a:solidFill>
                <a:latin typeface="Calibri"/>
                <a:cs typeface="Calibri"/>
              </a:rPr>
              <a:t>Commentaires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120</a:t>
            </a:fld>
            <a:endParaRPr spc="-25" dirty="0"/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74411" y="2202941"/>
            <a:ext cx="5870575" cy="1010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spc="-20" dirty="0">
                <a:latin typeface="Calibri"/>
                <a:cs typeface="Calibri"/>
              </a:rPr>
              <a:t>L’indentation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obligatoire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séparer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 blocs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d’instructions.</a:t>
            </a:r>
            <a:endParaRPr sz="1200">
              <a:latin typeface="Calibri"/>
              <a:cs typeface="Calibri"/>
            </a:endParaRPr>
          </a:p>
          <a:p>
            <a:pPr marL="334010" indent="-32131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334010" algn="l"/>
              </a:tabLst>
            </a:pPr>
            <a:r>
              <a:rPr sz="1200" dirty="0">
                <a:latin typeface="Calibri"/>
                <a:cs typeface="Calibri"/>
              </a:rPr>
              <a:t>Cela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vient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constat </a:t>
            </a:r>
            <a:r>
              <a:rPr sz="1200" dirty="0">
                <a:latin typeface="Calibri"/>
                <a:cs typeface="Calibri"/>
              </a:rPr>
              <a:t>simple,</a:t>
            </a:r>
            <a:r>
              <a:rPr sz="1200" spc="-10" dirty="0">
                <a:latin typeface="Calibri"/>
                <a:cs typeface="Calibri"/>
              </a:rPr>
              <a:t> l’indentation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améliore 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lisibilité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code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Dans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PEP 8,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recommandation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</a:t>
            </a:r>
            <a:r>
              <a:rPr sz="1200" spc="-20" dirty="0">
                <a:latin typeface="Calibri"/>
                <a:cs typeface="Calibri"/>
              </a:rPr>
              <a:t>syntaxe</a:t>
            </a:r>
            <a:r>
              <a:rPr sz="1200" dirty="0">
                <a:latin typeface="Calibri"/>
                <a:cs typeface="Calibri"/>
              </a:rPr>
              <a:t> 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chaque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niveau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d’indentation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très </a:t>
            </a:r>
            <a:r>
              <a:rPr sz="1200" dirty="0">
                <a:latin typeface="Calibri"/>
                <a:cs typeface="Calibri"/>
              </a:rPr>
              <a:t>simple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4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espaces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9308" y="2766060"/>
            <a:ext cx="8408035" cy="3401695"/>
            <a:chOff x="559308" y="2766060"/>
            <a:chExt cx="8408035" cy="34016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9308" y="2766060"/>
              <a:ext cx="4436364" cy="1790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75119" y="3477768"/>
              <a:ext cx="2292096" cy="268986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9587" rIns="0" bIns="0" rtlCol="0">
            <a:spAutoFit/>
          </a:bodyPr>
          <a:lstStyle/>
          <a:p>
            <a:pPr marL="17208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172085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Optimisation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(Bonnes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codage,…)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121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87111" y="3397716"/>
            <a:ext cx="53975" cy="481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175" dirty="0">
                <a:latin typeface="Tahoma"/>
                <a:cs typeface="Tahoma"/>
              </a:rPr>
              <a:t>•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05"/>
              </a:spcBef>
            </a:pPr>
            <a:r>
              <a:rPr sz="1200" spc="-175" dirty="0">
                <a:latin typeface="Tahoma"/>
                <a:cs typeface="Tahoma"/>
              </a:rPr>
              <a:t>•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74411" y="2202941"/>
            <a:ext cx="6285230" cy="2052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7785" indent="-2870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modules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contiennent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amené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à </a:t>
            </a:r>
            <a:r>
              <a:rPr sz="1200" dirty="0">
                <a:latin typeface="Calibri"/>
                <a:cs typeface="Calibri"/>
              </a:rPr>
              <a:t>réutiliser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souvent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appelle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aussi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bibliothèques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libraries).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boîtes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outils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»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vous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très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utiles.</a:t>
            </a:r>
            <a:endParaRPr sz="12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10" dirty="0">
                <a:latin typeface="Calibri"/>
                <a:cs typeface="Calibri"/>
              </a:rPr>
              <a:t>l’utilisation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syntaxe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import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module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d’importer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tout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série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organisées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«thèmes</a:t>
            </a:r>
            <a:r>
              <a:rPr sz="1200" spc="-25" dirty="0">
                <a:latin typeface="Calibri"/>
                <a:cs typeface="Calibri"/>
              </a:rPr>
              <a:t> ».</a:t>
            </a:r>
            <a:endParaRPr sz="12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  <a:spcBef>
                <a:spcPts val="1000"/>
              </a:spcBef>
            </a:pPr>
            <a:r>
              <a:rPr sz="1200" b="1" spc="-10" dirty="0"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  <a:spcBef>
                <a:spcPts val="1005"/>
              </a:spcBef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gérant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aléatoires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 </a:t>
            </a:r>
            <a:r>
              <a:rPr sz="1200" b="1" dirty="0">
                <a:latin typeface="Calibri"/>
                <a:cs typeface="Calibri"/>
              </a:rPr>
              <a:t>random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mathématiques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avec</a:t>
            </a:r>
            <a:endParaRPr sz="12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math</a:t>
            </a:r>
            <a:r>
              <a:rPr sz="1200" dirty="0">
                <a:latin typeface="Calibri"/>
                <a:cs typeface="Calibri"/>
              </a:rPr>
              <a:t>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possède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nombreux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autres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modules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internes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(c’est-</a:t>
            </a:r>
            <a:r>
              <a:rPr sz="1200" dirty="0">
                <a:latin typeface="Calibri"/>
                <a:cs typeface="Calibri"/>
              </a:rPr>
              <a:t>à-dire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présent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base</a:t>
            </a:r>
            <a:endParaRPr sz="12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  <a:spcBef>
                <a:spcPts val="5"/>
              </a:spcBef>
            </a:pPr>
            <a:r>
              <a:rPr sz="1200" spc="-20" dirty="0">
                <a:latin typeface="Calibri"/>
                <a:cs typeface="Calibri"/>
              </a:rPr>
              <a:t>lorsqu’on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installe</a:t>
            </a:r>
            <a:r>
              <a:rPr sz="1200" spc="-10" dirty="0">
                <a:latin typeface="Calibri"/>
                <a:cs typeface="Calibri"/>
              </a:rPr>
              <a:t> Python)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49808" y="3172967"/>
            <a:ext cx="8400415" cy="2240280"/>
            <a:chOff x="749808" y="3172967"/>
            <a:chExt cx="8400415" cy="22402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9808" y="3172967"/>
              <a:ext cx="4439412" cy="1781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77355" y="4504943"/>
              <a:ext cx="2863596" cy="8991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272784" y="4500371"/>
              <a:ext cx="2872740" cy="908685"/>
            </a:xfrm>
            <a:custGeom>
              <a:avLst/>
              <a:gdLst/>
              <a:ahLst/>
              <a:cxnLst/>
              <a:rect l="l" t="t" r="r" b="b"/>
              <a:pathLst>
                <a:path w="2872740" h="908685">
                  <a:moveTo>
                    <a:pt x="0" y="908303"/>
                  </a:moveTo>
                  <a:lnTo>
                    <a:pt x="2872740" y="908303"/>
                  </a:lnTo>
                  <a:lnTo>
                    <a:pt x="2872740" y="0"/>
                  </a:lnTo>
                  <a:lnTo>
                    <a:pt x="0" y="0"/>
                  </a:lnTo>
                  <a:lnTo>
                    <a:pt x="0" y="90830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9587" rIns="0" bIns="0" rtlCol="0">
            <a:spAutoFit/>
          </a:bodyPr>
          <a:lstStyle/>
          <a:p>
            <a:pPr marL="17208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172085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Optimisation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(Bonnes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codage,…)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122</a:t>
            </a:fld>
            <a:endParaRPr spc="-25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45682" y="2267203"/>
            <a:ext cx="47713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variables,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modules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doivent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en </a:t>
            </a:r>
            <a:r>
              <a:rPr sz="1200" dirty="0">
                <a:latin typeface="Calibri"/>
                <a:cs typeface="Calibri"/>
              </a:rPr>
              <a:t>minuscules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souligné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»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(«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tiret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»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ou</a:t>
            </a:r>
            <a:r>
              <a:rPr sz="1200" spc="5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underscore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anglais)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séparer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différents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mots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»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nom.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45682" y="3872229"/>
            <a:ext cx="29565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constantes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écrites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majuscules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65404" y="2766060"/>
            <a:ext cx="8190230" cy="2158365"/>
            <a:chOff x="565404" y="2766060"/>
            <a:chExt cx="8190230" cy="21583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5404" y="2766060"/>
              <a:ext cx="4850892" cy="17510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59880" y="3076956"/>
              <a:ext cx="2086355" cy="7040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655307" y="3072384"/>
              <a:ext cx="2095500" cy="713740"/>
            </a:xfrm>
            <a:custGeom>
              <a:avLst/>
              <a:gdLst/>
              <a:ahLst/>
              <a:cxnLst/>
              <a:rect l="l" t="t" r="r" b="b"/>
              <a:pathLst>
                <a:path w="2095500" h="713739">
                  <a:moveTo>
                    <a:pt x="0" y="713232"/>
                  </a:moveTo>
                  <a:lnTo>
                    <a:pt x="2095500" y="713232"/>
                  </a:lnTo>
                  <a:lnTo>
                    <a:pt x="2095500" y="0"/>
                  </a:lnTo>
                  <a:lnTo>
                    <a:pt x="0" y="0"/>
                  </a:lnTo>
                  <a:lnTo>
                    <a:pt x="0" y="71323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59880" y="4523232"/>
              <a:ext cx="1496568" cy="39166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655307" y="4518660"/>
              <a:ext cx="1506220" cy="401320"/>
            </a:xfrm>
            <a:custGeom>
              <a:avLst/>
              <a:gdLst/>
              <a:ahLst/>
              <a:cxnLst/>
              <a:rect l="l" t="t" r="r" b="b"/>
              <a:pathLst>
                <a:path w="1506220" h="401320">
                  <a:moveTo>
                    <a:pt x="0" y="400812"/>
                  </a:moveTo>
                  <a:lnTo>
                    <a:pt x="1505711" y="400812"/>
                  </a:lnTo>
                  <a:lnTo>
                    <a:pt x="1505711" y="0"/>
                  </a:lnTo>
                  <a:lnTo>
                    <a:pt x="0" y="0"/>
                  </a:lnTo>
                  <a:lnTo>
                    <a:pt x="0" y="40081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9587" rIns="0" bIns="0" rtlCol="0">
            <a:spAutoFit/>
          </a:bodyPr>
          <a:lstStyle/>
          <a:p>
            <a:pPr marL="17208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172085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Optimisation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(Bonnes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codage,…)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123</a:t>
            </a:fld>
            <a:endParaRPr spc="-25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95290" y="1610995"/>
            <a:ext cx="5724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PEP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8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recommande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d’entourer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 </a:t>
            </a:r>
            <a:r>
              <a:rPr sz="1200" spc="-10" dirty="0">
                <a:latin typeface="Calibri"/>
                <a:cs typeface="Calibri"/>
              </a:rPr>
              <a:t>opérateurs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(+,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-,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/,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*,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==, !=,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&gt;=, not,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and,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40" dirty="0">
                <a:latin typeface="Calibri"/>
                <a:cs typeface="Calibri"/>
              </a:rPr>
              <a:t>or.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.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. </a:t>
            </a:r>
            <a:r>
              <a:rPr sz="1200" spc="-50" dirty="0">
                <a:latin typeface="Calibri"/>
                <a:cs typeface="Calibri"/>
              </a:rPr>
              <a:t>)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espace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avant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espace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après.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exemple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95290" y="3342513"/>
            <a:ext cx="57886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n’y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contre,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d’espace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l’intérieur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crochets,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d’accolades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de</a:t>
            </a:r>
            <a:r>
              <a:rPr sz="1200" spc="-10" dirty="0">
                <a:latin typeface="Calibri"/>
                <a:cs typeface="Calibri"/>
              </a:rPr>
              <a:t> parenthèses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95290" y="4892802"/>
            <a:ext cx="5774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Ni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juste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avant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parenthèse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ouvrante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crochet </a:t>
            </a:r>
            <a:r>
              <a:rPr sz="1200" dirty="0">
                <a:latin typeface="Calibri"/>
                <a:cs typeface="Calibri"/>
              </a:rPr>
              <a:t>ouvrant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ou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10" dirty="0">
                <a:latin typeface="Calibri"/>
                <a:cs typeface="Calibri"/>
              </a:rPr>
              <a:t> dictionnaire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43939" y="2118360"/>
            <a:ext cx="8351520" cy="4328160"/>
            <a:chOff x="1043939" y="2118360"/>
            <a:chExt cx="8351520" cy="43281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3939" y="2944368"/>
              <a:ext cx="4372356" cy="176174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75704" y="2127504"/>
              <a:ext cx="2479548" cy="99822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771131" y="2122932"/>
              <a:ext cx="2489200" cy="1007744"/>
            </a:xfrm>
            <a:custGeom>
              <a:avLst/>
              <a:gdLst/>
              <a:ahLst/>
              <a:cxnLst/>
              <a:rect l="l" t="t" r="r" b="b"/>
              <a:pathLst>
                <a:path w="2489200" h="1007744">
                  <a:moveTo>
                    <a:pt x="0" y="1007363"/>
                  </a:moveTo>
                  <a:lnTo>
                    <a:pt x="2488692" y="1007363"/>
                  </a:lnTo>
                  <a:lnTo>
                    <a:pt x="2488692" y="0"/>
                  </a:lnTo>
                  <a:lnTo>
                    <a:pt x="0" y="0"/>
                  </a:lnTo>
                  <a:lnTo>
                    <a:pt x="0" y="100736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75704" y="3732276"/>
              <a:ext cx="2252472" cy="109880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771131" y="3727704"/>
              <a:ext cx="2261870" cy="1108075"/>
            </a:xfrm>
            <a:custGeom>
              <a:avLst/>
              <a:gdLst/>
              <a:ahLst/>
              <a:cxnLst/>
              <a:rect l="l" t="t" r="r" b="b"/>
              <a:pathLst>
                <a:path w="2261870" h="1108075">
                  <a:moveTo>
                    <a:pt x="0" y="1107948"/>
                  </a:moveTo>
                  <a:lnTo>
                    <a:pt x="2261616" y="1107948"/>
                  </a:lnTo>
                  <a:lnTo>
                    <a:pt x="2261616" y="0"/>
                  </a:lnTo>
                  <a:lnTo>
                    <a:pt x="0" y="0"/>
                  </a:lnTo>
                  <a:lnTo>
                    <a:pt x="0" y="110794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75704" y="5439156"/>
              <a:ext cx="2610611" cy="99821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771131" y="5434583"/>
              <a:ext cx="2620010" cy="1007744"/>
            </a:xfrm>
            <a:custGeom>
              <a:avLst/>
              <a:gdLst/>
              <a:ahLst/>
              <a:cxnLst/>
              <a:rect l="l" t="t" r="r" b="b"/>
              <a:pathLst>
                <a:path w="2620009" h="1007745">
                  <a:moveTo>
                    <a:pt x="0" y="1007363"/>
                  </a:moveTo>
                  <a:lnTo>
                    <a:pt x="2619755" y="1007363"/>
                  </a:lnTo>
                  <a:lnTo>
                    <a:pt x="2619755" y="0"/>
                  </a:lnTo>
                  <a:lnTo>
                    <a:pt x="0" y="0"/>
                  </a:lnTo>
                  <a:lnTo>
                    <a:pt x="0" y="100736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9587" rIns="0" bIns="0" rtlCol="0">
            <a:spAutoFit/>
          </a:bodyPr>
          <a:lstStyle/>
          <a:p>
            <a:pPr marL="17208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172085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Optimisation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(Bonnes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codage,…)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124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95290" y="1610995"/>
            <a:ext cx="39935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espace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après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(mais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avant)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95290" y="3470529"/>
            <a:ext cx="48698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contre,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tranches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listes,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d’espace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autour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95290" y="5330190"/>
            <a:ext cx="4724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n’ajoute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plusieurs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espaces autour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 ou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autres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opérateurs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43939" y="2014727"/>
            <a:ext cx="9092565" cy="4358640"/>
            <a:chOff x="1043939" y="2014727"/>
            <a:chExt cx="9092565" cy="43586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3939" y="2944367"/>
              <a:ext cx="4372356" cy="176174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52972" y="2023871"/>
              <a:ext cx="3874008" cy="10927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48399" y="2019299"/>
              <a:ext cx="3883660" cy="1102360"/>
            </a:xfrm>
            <a:custGeom>
              <a:avLst/>
              <a:gdLst/>
              <a:ahLst/>
              <a:cxnLst/>
              <a:rect l="l" t="t" r="r" b="b"/>
              <a:pathLst>
                <a:path w="3883659" h="1102360">
                  <a:moveTo>
                    <a:pt x="0" y="1101852"/>
                  </a:moveTo>
                  <a:lnTo>
                    <a:pt x="3883152" y="1101852"/>
                  </a:lnTo>
                  <a:lnTo>
                    <a:pt x="3883152" y="0"/>
                  </a:lnTo>
                  <a:lnTo>
                    <a:pt x="0" y="0"/>
                  </a:lnTo>
                  <a:lnTo>
                    <a:pt x="0" y="110185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39255" y="3823716"/>
              <a:ext cx="2444496" cy="123901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34683" y="3819144"/>
              <a:ext cx="2453640" cy="1248410"/>
            </a:xfrm>
            <a:custGeom>
              <a:avLst/>
              <a:gdLst/>
              <a:ahLst/>
              <a:cxnLst/>
              <a:rect l="l" t="t" r="r" b="b"/>
              <a:pathLst>
                <a:path w="2453640" h="1248410">
                  <a:moveTo>
                    <a:pt x="0" y="1248155"/>
                  </a:moveTo>
                  <a:lnTo>
                    <a:pt x="2453640" y="1248155"/>
                  </a:lnTo>
                  <a:lnTo>
                    <a:pt x="2453640" y="0"/>
                  </a:lnTo>
                  <a:lnTo>
                    <a:pt x="0" y="0"/>
                  </a:lnTo>
                  <a:lnTo>
                    <a:pt x="0" y="124815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81927" y="5618987"/>
              <a:ext cx="1908048" cy="74523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277355" y="5614416"/>
              <a:ext cx="1917700" cy="754380"/>
            </a:xfrm>
            <a:custGeom>
              <a:avLst/>
              <a:gdLst/>
              <a:ahLst/>
              <a:cxnLst/>
              <a:rect l="l" t="t" r="r" b="b"/>
              <a:pathLst>
                <a:path w="1917700" h="754379">
                  <a:moveTo>
                    <a:pt x="0" y="754380"/>
                  </a:moveTo>
                  <a:lnTo>
                    <a:pt x="1917192" y="754380"/>
                  </a:lnTo>
                  <a:lnTo>
                    <a:pt x="1917192" y="0"/>
                  </a:lnTo>
                  <a:lnTo>
                    <a:pt x="0" y="0"/>
                  </a:lnTo>
                  <a:lnTo>
                    <a:pt x="0" y="75438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9587" rIns="0" bIns="0" rtlCol="0">
            <a:spAutoFit/>
          </a:bodyPr>
          <a:lstStyle/>
          <a:p>
            <a:pPr marL="17208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172085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Optimisation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(Bonnes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codage,…)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125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93207" y="1956561"/>
            <a:ext cx="3799204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dépasser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79</a:t>
            </a:r>
            <a:r>
              <a:rPr sz="1200" spc="-10" dirty="0">
                <a:latin typeface="Calibri"/>
                <a:cs typeface="Calibri"/>
              </a:rPr>
              <a:t> caractères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\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couper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trop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longues.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93207" y="3816222"/>
            <a:ext cx="57600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l’intérieur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d’une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parenthèse,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revenir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caractère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\.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C’est particulièrement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préciser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arguments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 d’une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méthode,</a:t>
            </a:r>
            <a:r>
              <a:rPr sz="1200" dirty="0">
                <a:latin typeface="Calibri"/>
                <a:cs typeface="Calibri"/>
              </a:rPr>
              <a:t> lors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création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utilisation</a:t>
            </a:r>
            <a:r>
              <a:rPr sz="1200" spc="-50" dirty="0">
                <a:latin typeface="Calibri"/>
                <a:cs typeface="Calibri"/>
              </a:rPr>
              <a:t> 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07363" y="2642616"/>
            <a:ext cx="9668510" cy="2956560"/>
            <a:chOff x="1007363" y="2642616"/>
            <a:chExt cx="9668510" cy="29565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7363" y="2991612"/>
              <a:ext cx="4383024" cy="19095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5999" y="2651760"/>
              <a:ext cx="4570476" cy="92354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091428" y="2647188"/>
              <a:ext cx="4579620" cy="932815"/>
            </a:xfrm>
            <a:custGeom>
              <a:avLst/>
              <a:gdLst/>
              <a:ahLst/>
              <a:cxnLst/>
              <a:rect l="l" t="t" r="r" b="b"/>
              <a:pathLst>
                <a:path w="4579620" h="932814">
                  <a:moveTo>
                    <a:pt x="0" y="932688"/>
                  </a:moveTo>
                  <a:lnTo>
                    <a:pt x="4579620" y="932688"/>
                  </a:lnTo>
                  <a:lnTo>
                    <a:pt x="4579620" y="0"/>
                  </a:lnTo>
                  <a:lnTo>
                    <a:pt x="0" y="0"/>
                  </a:lnTo>
                  <a:lnTo>
                    <a:pt x="0" y="9326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92011" y="4689348"/>
              <a:ext cx="3576828" cy="90068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187440" y="4684776"/>
              <a:ext cx="3586479" cy="909955"/>
            </a:xfrm>
            <a:custGeom>
              <a:avLst/>
              <a:gdLst/>
              <a:ahLst/>
              <a:cxnLst/>
              <a:rect l="l" t="t" r="r" b="b"/>
              <a:pathLst>
                <a:path w="3586479" h="909954">
                  <a:moveTo>
                    <a:pt x="0" y="909828"/>
                  </a:moveTo>
                  <a:lnTo>
                    <a:pt x="3585971" y="909828"/>
                  </a:lnTo>
                  <a:lnTo>
                    <a:pt x="3585971" y="0"/>
                  </a:lnTo>
                  <a:lnTo>
                    <a:pt x="0" y="0"/>
                  </a:lnTo>
                  <a:lnTo>
                    <a:pt x="0" y="90982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9587" rIns="0" bIns="0" rtlCol="0">
            <a:spAutoFit/>
          </a:bodyPr>
          <a:lstStyle/>
          <a:p>
            <a:pPr marL="17208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172085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Optimisation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(Bonnes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codage,…)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126</a:t>
            </a:fld>
            <a:endParaRPr spc="-25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93207" y="1956561"/>
            <a:ext cx="54991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Les </a:t>
            </a:r>
            <a:r>
              <a:rPr sz="1200" spc="-10" dirty="0">
                <a:latin typeface="Calibri"/>
                <a:cs typeface="Calibri"/>
              </a:rPr>
              <a:t>parenthèses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également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très</a:t>
            </a:r>
            <a:r>
              <a:rPr sz="1200" spc="-10" dirty="0">
                <a:latin typeface="Calibri"/>
                <a:cs typeface="Calibri"/>
              </a:rPr>
              <a:t> pratiques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répartir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10" dirty="0">
                <a:latin typeface="Calibri"/>
                <a:cs typeface="Calibri"/>
              </a:rPr>
              <a:t> plusieurs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une </a:t>
            </a:r>
            <a:r>
              <a:rPr sz="1200" dirty="0">
                <a:latin typeface="Calibri"/>
                <a:cs typeface="Calibri"/>
              </a:rPr>
              <a:t>chaîne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affichée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seule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ligne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93207" y="3998798"/>
            <a:ext cx="5763895" cy="119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spc="-30" dirty="0">
                <a:latin typeface="Calibri"/>
                <a:cs typeface="Calibri"/>
              </a:rPr>
              <a:t>L’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opérateur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+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utilisée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concaténer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trois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chaînes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celles-</a:t>
            </a:r>
            <a:r>
              <a:rPr sz="1200" spc="-25" dirty="0">
                <a:latin typeface="Calibri"/>
                <a:cs typeface="Calibri"/>
              </a:rPr>
              <a:t>ci</a:t>
            </a:r>
            <a:endParaRPr sz="12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séparées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virgules.</a:t>
            </a:r>
            <a:endParaRPr sz="1200">
              <a:latin typeface="Calibri"/>
              <a:cs typeface="Calibri"/>
            </a:endParaRPr>
          </a:p>
          <a:p>
            <a:pPr marL="299085" marR="859790" indent="-2870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partir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moment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où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parenthèses,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concatène automatiquement.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On peut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aussi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parenthèses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évaluer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expression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trop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longue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07363" y="2810255"/>
            <a:ext cx="9982200" cy="3645535"/>
            <a:chOff x="1007363" y="2810255"/>
            <a:chExt cx="9982200" cy="36455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7363" y="2991611"/>
              <a:ext cx="4383024" cy="19095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27648" y="2819399"/>
              <a:ext cx="4652772" cy="8229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323075" y="2814827"/>
              <a:ext cx="4662170" cy="832485"/>
            </a:xfrm>
            <a:custGeom>
              <a:avLst/>
              <a:gdLst/>
              <a:ahLst/>
              <a:cxnLst/>
              <a:rect l="l" t="t" r="r" b="b"/>
              <a:pathLst>
                <a:path w="4662170" h="832485">
                  <a:moveTo>
                    <a:pt x="0" y="832104"/>
                  </a:moveTo>
                  <a:lnTo>
                    <a:pt x="4661916" y="832104"/>
                  </a:lnTo>
                  <a:lnTo>
                    <a:pt x="4661916" y="0"/>
                  </a:lnTo>
                  <a:lnTo>
                    <a:pt x="0" y="0"/>
                  </a:lnTo>
                  <a:lnTo>
                    <a:pt x="0" y="832104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27648" y="5452872"/>
              <a:ext cx="3909059" cy="99364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323075" y="5448300"/>
              <a:ext cx="3918585" cy="1003300"/>
            </a:xfrm>
            <a:custGeom>
              <a:avLst/>
              <a:gdLst/>
              <a:ahLst/>
              <a:cxnLst/>
              <a:rect l="l" t="t" r="r" b="b"/>
              <a:pathLst>
                <a:path w="3918584" h="1003300">
                  <a:moveTo>
                    <a:pt x="0" y="1002792"/>
                  </a:moveTo>
                  <a:lnTo>
                    <a:pt x="3918204" y="1002792"/>
                  </a:lnTo>
                  <a:lnTo>
                    <a:pt x="3918204" y="0"/>
                  </a:lnTo>
                  <a:lnTo>
                    <a:pt x="0" y="0"/>
                  </a:lnTo>
                  <a:lnTo>
                    <a:pt x="0" y="100279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9587" rIns="0" bIns="0" rtlCol="0">
            <a:spAutoFit/>
          </a:bodyPr>
          <a:lstStyle/>
          <a:p>
            <a:pPr marL="17208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172085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Optimisation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(Bonnes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codage,…)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127</a:t>
            </a:fld>
            <a:endParaRPr spc="-25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93207" y="1956561"/>
            <a:ext cx="5420995" cy="1193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script,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séparer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visuellement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différentes </a:t>
            </a:r>
            <a:r>
              <a:rPr sz="1200" dirty="0">
                <a:latin typeface="Calibri"/>
                <a:cs typeface="Calibri"/>
              </a:rPr>
              <a:t>parties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code.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recommandé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laisser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avant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définition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fonction</a:t>
            </a:r>
            <a:endParaRPr sz="1200">
              <a:latin typeface="Calibri"/>
              <a:cs typeface="Calibri"/>
            </a:endParaRPr>
          </a:p>
          <a:p>
            <a:pPr marL="299085" marR="66675" indent="-287020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.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aussi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laisser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corps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séparer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les </a:t>
            </a:r>
            <a:r>
              <a:rPr sz="1200" dirty="0">
                <a:latin typeface="Calibri"/>
                <a:cs typeface="Calibri"/>
              </a:rPr>
              <a:t>sections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logiques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mais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parcimonie.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10411" y="3230879"/>
            <a:ext cx="8853170" cy="2217420"/>
            <a:chOff x="1010411" y="3230879"/>
            <a:chExt cx="8853170" cy="22174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0411" y="3230879"/>
              <a:ext cx="4096512" cy="1790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83552" y="3523487"/>
              <a:ext cx="2770631" cy="19156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078979" y="3518915"/>
              <a:ext cx="2780030" cy="1925320"/>
            </a:xfrm>
            <a:custGeom>
              <a:avLst/>
              <a:gdLst/>
              <a:ahLst/>
              <a:cxnLst/>
              <a:rect l="l" t="t" r="r" b="b"/>
              <a:pathLst>
                <a:path w="2780029" h="1925320">
                  <a:moveTo>
                    <a:pt x="0" y="1924812"/>
                  </a:moveTo>
                  <a:lnTo>
                    <a:pt x="2779776" y="1924812"/>
                  </a:lnTo>
                  <a:lnTo>
                    <a:pt x="2779776" y="0"/>
                  </a:lnTo>
                  <a:lnTo>
                    <a:pt x="0" y="0"/>
                  </a:lnTo>
                  <a:lnTo>
                    <a:pt x="0" y="192481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9587" rIns="0" bIns="0" rtlCol="0">
            <a:spAutoFit/>
          </a:bodyPr>
          <a:lstStyle/>
          <a:p>
            <a:pPr marL="17208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172085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Optimisation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(Bonnes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codage,…)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128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93207" y="1956561"/>
            <a:ext cx="5661025" cy="2545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commentaires débutent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toujours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symbole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#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suivi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espace.</a:t>
            </a:r>
            <a:endParaRPr sz="1200">
              <a:latin typeface="Calibri"/>
              <a:cs typeface="Calibri"/>
            </a:endParaRPr>
          </a:p>
          <a:p>
            <a:pPr marL="299085" marR="56515" indent="-2870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10" dirty="0">
                <a:latin typeface="Calibri"/>
                <a:cs typeface="Calibri"/>
              </a:rPr>
              <a:t> commentaires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explications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claires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l’utilité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 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doivent</a:t>
            </a:r>
            <a:r>
              <a:rPr sz="1200" spc="-20" dirty="0">
                <a:latin typeface="Calibri"/>
                <a:cs typeface="Calibri"/>
              </a:rPr>
              <a:t> être </a:t>
            </a:r>
            <a:r>
              <a:rPr sz="1200" spc="-10" dirty="0">
                <a:latin typeface="Calibri"/>
                <a:cs typeface="Calibri"/>
              </a:rPr>
              <a:t>synchronisés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c’est-</a:t>
            </a:r>
            <a:r>
              <a:rPr sz="1200" spc="-10" dirty="0">
                <a:latin typeface="Calibri"/>
                <a:cs typeface="Calibri"/>
              </a:rPr>
              <a:t>à-</a:t>
            </a:r>
            <a:r>
              <a:rPr sz="1200" dirty="0">
                <a:latin typeface="Calibri"/>
                <a:cs typeface="Calibri"/>
              </a:rPr>
              <a:t>dire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modifié,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commentaires </a:t>
            </a:r>
            <a:r>
              <a:rPr sz="1200" dirty="0">
                <a:latin typeface="Calibri"/>
                <a:cs typeface="Calibri"/>
              </a:rPr>
              <a:t>doivent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l’être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aussi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échéant).</a:t>
            </a:r>
            <a:endParaRPr sz="1200">
              <a:latin typeface="Calibri"/>
              <a:cs typeface="Calibri"/>
            </a:endParaRPr>
          </a:p>
          <a:p>
            <a:pPr marL="299085" marR="699135" indent="-287020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10" dirty="0">
                <a:latin typeface="Calibri"/>
                <a:cs typeface="Calibri"/>
              </a:rPr>
              <a:t> commentaires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même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niveau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d’indentation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qu’ils commentent.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1005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commentaires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constitués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phrases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complètes,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majuscule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début </a:t>
            </a:r>
            <a:r>
              <a:rPr sz="1200" dirty="0">
                <a:latin typeface="Calibri"/>
                <a:cs typeface="Calibri"/>
              </a:rPr>
              <a:t>(sauf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premier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s’écrit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majuscule)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point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fin</a:t>
            </a:r>
            <a:endParaRPr sz="1200">
              <a:latin typeface="Calibri"/>
              <a:cs typeface="Calibri"/>
            </a:endParaRPr>
          </a:p>
          <a:p>
            <a:pPr marL="299085" marR="125730" indent="-287020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PEP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8</a:t>
            </a:r>
            <a:r>
              <a:rPr sz="1200" spc="-10" dirty="0">
                <a:latin typeface="Calibri"/>
                <a:cs typeface="Calibri"/>
              </a:rPr>
              <a:t> recommande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cohérence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langue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commentaires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langue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nommer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variables.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 scientifique,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les </a:t>
            </a:r>
            <a:r>
              <a:rPr sz="1200" spc="-10" dirty="0">
                <a:latin typeface="Calibri"/>
                <a:cs typeface="Calibri"/>
              </a:rPr>
              <a:t>commentaires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anglais.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49808" y="2993135"/>
            <a:ext cx="10259695" cy="3295015"/>
            <a:chOff x="749808" y="2993135"/>
            <a:chExt cx="10259695" cy="32950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9808" y="2993135"/>
              <a:ext cx="4276344" cy="17998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20740" y="4792979"/>
              <a:ext cx="5079492" cy="14859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916167" y="4788407"/>
              <a:ext cx="5088890" cy="1495425"/>
            </a:xfrm>
            <a:custGeom>
              <a:avLst/>
              <a:gdLst/>
              <a:ahLst/>
              <a:cxnLst/>
              <a:rect l="l" t="t" r="r" b="b"/>
              <a:pathLst>
                <a:path w="5088890" h="1495425">
                  <a:moveTo>
                    <a:pt x="0" y="1495044"/>
                  </a:moveTo>
                  <a:lnTo>
                    <a:pt x="5088636" y="1495044"/>
                  </a:lnTo>
                  <a:lnTo>
                    <a:pt x="5088636" y="0"/>
                  </a:lnTo>
                  <a:lnTo>
                    <a:pt x="0" y="0"/>
                  </a:lnTo>
                  <a:lnTo>
                    <a:pt x="0" y="1495044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9587" rIns="0" bIns="0" rtlCol="0">
            <a:spAutoFit/>
          </a:bodyPr>
          <a:lstStyle/>
          <a:p>
            <a:pPr marL="172085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25" dirty="0"/>
              <a:t> </a:t>
            </a:r>
            <a:r>
              <a:rPr sz="2000" spc="-10" dirty="0"/>
              <a:t>PYTHON</a:t>
            </a:r>
            <a:endParaRPr sz="2000"/>
          </a:p>
          <a:p>
            <a:pPr marL="172085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Optimisation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(Bonnes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codage,…)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129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3350" cy="6858000"/>
            <a:chOff x="3047" y="0"/>
            <a:chExt cx="64833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3078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41101" y="6183117"/>
            <a:ext cx="394217" cy="39421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17791" y="842898"/>
            <a:ext cx="392049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86485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2 </a:t>
            </a:r>
            <a:r>
              <a:rPr sz="2800" dirty="0">
                <a:latin typeface="Calibri"/>
                <a:cs typeface="Calibri"/>
              </a:rPr>
              <a:t>MANIPULER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LES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DONNÉES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88479" y="2064841"/>
            <a:ext cx="35794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que</a:t>
            </a:r>
            <a:r>
              <a:rPr sz="24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vous</a:t>
            </a:r>
            <a:r>
              <a:rPr sz="24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allez</a:t>
            </a:r>
            <a:r>
              <a:rPr sz="24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912B"/>
                </a:solidFill>
                <a:latin typeface="Calibri"/>
                <a:cs typeface="Calibri"/>
              </a:rPr>
              <a:t>apprendre</a:t>
            </a:r>
            <a:endParaRPr sz="2400">
              <a:latin typeface="Calibri"/>
              <a:cs typeface="Calibri"/>
            </a:endParaRPr>
          </a:p>
          <a:p>
            <a:pPr marL="68580" algn="ctr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dans</a:t>
            </a:r>
            <a:r>
              <a:rPr sz="24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912B"/>
                </a:solidFill>
                <a:latin typeface="Calibri"/>
                <a:cs typeface="Calibri"/>
              </a:rPr>
              <a:t>chapitre: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38670" y="3285871"/>
            <a:ext cx="5299075" cy="2165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SzPct val="112500"/>
              <a:buFont typeface="Tahoma"/>
              <a:buChar char="•"/>
              <a:tabLst>
                <a:tab pos="354965" algn="l"/>
              </a:tabLst>
            </a:pP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Manipuler</a:t>
            </a:r>
            <a:r>
              <a:rPr sz="16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6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fonctions</a:t>
            </a:r>
            <a:r>
              <a:rPr sz="16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6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 fonctions</a:t>
            </a:r>
            <a:r>
              <a:rPr sz="16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Lambda</a:t>
            </a:r>
            <a:r>
              <a:rPr sz="16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16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Python</a:t>
            </a:r>
            <a:endParaRPr sz="1600">
              <a:latin typeface="Calibri"/>
              <a:cs typeface="Calibri"/>
            </a:endParaRPr>
          </a:p>
          <a:p>
            <a:pPr marL="355600" marR="854710" indent="-342900">
              <a:lnSpc>
                <a:spcPct val="114999"/>
              </a:lnSpc>
              <a:spcBef>
                <a:spcPts val="1285"/>
              </a:spcBef>
              <a:buSzPct val="112500"/>
              <a:buFont typeface="Tahoma"/>
              <a:buChar char="•"/>
              <a:tabLst>
                <a:tab pos="355600" algn="l"/>
              </a:tabLst>
            </a:pP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Maitriser</a:t>
            </a:r>
            <a:r>
              <a:rPr sz="1600" spc="28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6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structures</a:t>
            </a:r>
            <a:r>
              <a:rPr sz="16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6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données</a:t>
            </a:r>
            <a:r>
              <a:rPr sz="16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Python</a:t>
            </a:r>
            <a:r>
              <a:rPr sz="16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600" spc="-25" dirty="0">
                <a:solidFill>
                  <a:srgbClr val="555555"/>
                </a:solidFill>
                <a:latin typeface="Calibri"/>
                <a:cs typeface="Calibri"/>
              </a:rPr>
              <a:t> les </a:t>
            </a: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différencier</a:t>
            </a:r>
            <a:endParaRPr sz="1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570"/>
              </a:spcBef>
              <a:buSzPct val="112500"/>
              <a:buFont typeface="Tahoma"/>
              <a:buChar char="•"/>
              <a:tabLst>
                <a:tab pos="354965" algn="l"/>
              </a:tabLst>
            </a:pP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Maitriser</a:t>
            </a:r>
            <a:r>
              <a:rPr sz="16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sz="16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manipulation</a:t>
            </a:r>
            <a:r>
              <a:rPr sz="1600" spc="-6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6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différents</a:t>
            </a:r>
            <a:r>
              <a:rPr sz="16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types</a:t>
            </a:r>
            <a:r>
              <a:rPr sz="16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6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sz="16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endParaRPr sz="16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290"/>
              </a:spcBef>
            </a:pP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données</a:t>
            </a:r>
            <a:endParaRPr sz="1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570"/>
              </a:spcBef>
              <a:buSzPct val="112500"/>
              <a:buFont typeface="Tahoma"/>
              <a:buChar char="•"/>
              <a:tabLst>
                <a:tab pos="354965" algn="l"/>
              </a:tabLst>
            </a:pP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Connaitre</a:t>
            </a:r>
            <a:r>
              <a:rPr sz="16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6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principales</a:t>
            </a:r>
            <a:r>
              <a:rPr sz="16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bibliothèques</a:t>
            </a:r>
            <a:r>
              <a:rPr sz="16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standards</a:t>
            </a:r>
            <a:r>
              <a:rPr sz="16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600" spc="-1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Python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59722" y="6221374"/>
            <a:ext cx="1091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C3051"/>
                </a:solidFill>
                <a:latin typeface="Arial"/>
                <a:cs typeface="Arial"/>
              </a:rPr>
              <a:t>40</a:t>
            </a:r>
            <a:r>
              <a:rPr sz="1800" b="1" spc="-10" dirty="0">
                <a:solidFill>
                  <a:srgbClr val="1C3051"/>
                </a:solidFill>
                <a:latin typeface="Arial"/>
                <a:cs typeface="Arial"/>
              </a:rPr>
              <a:t> heures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135748" y="1090422"/>
            <a:ext cx="392049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86485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2 </a:t>
            </a:r>
            <a:r>
              <a:rPr sz="2800" dirty="0">
                <a:latin typeface="Calibri"/>
                <a:cs typeface="Calibri"/>
              </a:rPr>
              <a:t>MANIPULER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LES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DONNÉES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3054222"/>
            <a:ext cx="4346575" cy="195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indent="-237490">
              <a:lnSpc>
                <a:spcPct val="100000"/>
              </a:lnSpc>
              <a:spcBef>
                <a:spcPts val="100"/>
              </a:spcBef>
              <a:buAutoNum type="arabicPlain"/>
              <a:tabLst>
                <a:tab pos="250190" algn="l"/>
              </a:tabLst>
            </a:pP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Manipulation</a:t>
            </a:r>
            <a:r>
              <a:rPr sz="18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des</a:t>
            </a:r>
            <a:r>
              <a:rPr sz="18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912B"/>
                </a:solidFill>
                <a:latin typeface="Calibri"/>
                <a:cs typeface="Calibri"/>
              </a:rPr>
              <a:t>fonctions/lambda</a:t>
            </a:r>
            <a:endParaRPr sz="1800">
              <a:latin typeface="Calibri"/>
              <a:cs typeface="Calibri"/>
            </a:endParaRPr>
          </a:p>
          <a:p>
            <a:pPr marL="250190" indent="-237490">
              <a:lnSpc>
                <a:spcPct val="100000"/>
              </a:lnSpc>
              <a:spcBef>
                <a:spcPts val="2175"/>
              </a:spcBef>
              <a:buAutoNum type="arabicPlain"/>
              <a:tabLst>
                <a:tab pos="250190" algn="l"/>
              </a:tabLst>
            </a:pP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Listes,</a:t>
            </a:r>
            <a:r>
              <a:rPr sz="1800" spc="-8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tuples,</a:t>
            </a:r>
            <a:r>
              <a:rPr sz="1800" spc="-8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dictionnaires,</a:t>
            </a:r>
            <a:r>
              <a:rPr sz="1800" spc="-6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ensembles</a:t>
            </a:r>
            <a:r>
              <a:rPr sz="1800" spc="-8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(set)</a:t>
            </a:r>
            <a:endParaRPr sz="1800">
              <a:latin typeface="Calibri"/>
              <a:cs typeface="Calibri"/>
            </a:endParaRPr>
          </a:p>
          <a:p>
            <a:pPr marL="250190" indent="-237490">
              <a:lnSpc>
                <a:spcPct val="100000"/>
              </a:lnSpc>
              <a:spcBef>
                <a:spcPts val="2180"/>
              </a:spcBef>
              <a:buAutoNum type="arabicPlain"/>
              <a:tabLst>
                <a:tab pos="250190" algn="l"/>
              </a:tabLst>
            </a:pP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Fichiers</a:t>
            </a:r>
            <a:r>
              <a:rPr sz="1800" spc="-3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1800" spc="-4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données</a:t>
            </a:r>
            <a:endParaRPr sz="1800">
              <a:latin typeface="Calibri"/>
              <a:cs typeface="Calibri"/>
            </a:endParaRPr>
          </a:p>
          <a:p>
            <a:pPr marL="250190" indent="-237490">
              <a:lnSpc>
                <a:spcPct val="100000"/>
              </a:lnSpc>
              <a:spcBef>
                <a:spcPts val="2185"/>
              </a:spcBef>
              <a:buAutoNum type="arabicPlain"/>
              <a:tabLst>
                <a:tab pos="250190" algn="l"/>
              </a:tabLst>
            </a:pP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Bibliothèques</a:t>
            </a:r>
            <a:r>
              <a:rPr sz="1800" spc="-8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standards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7290434" cy="2734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Manipulation</a:t>
            </a:r>
            <a:r>
              <a:rPr sz="12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des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fonctions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s'exécute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lorsqu'elle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appelée.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latin typeface="Calibri"/>
                <a:cs typeface="Calibri"/>
              </a:rPr>
              <a:t>Vous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pouvez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transmettre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données,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appelées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paramètres,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fonction.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45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renvoyer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conséquence.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appeler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fonction,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utilisez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suivi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parenthèses</a:t>
            </a:r>
            <a:endParaRPr sz="12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335"/>
              </a:spcBef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informations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peuvent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transmises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aux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arguments.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arguments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10" dirty="0">
                <a:latin typeface="Calibri"/>
                <a:cs typeface="Calibri"/>
              </a:rPr>
              <a:t> spécifiés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après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fonction,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parenthèses.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Vous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pouvez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ajouter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autant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d'arguments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vous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souhaitez,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séparez-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simplement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virgule.</a:t>
            </a:r>
            <a:endParaRPr sz="12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330"/>
              </a:spcBef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possible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donner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défaut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fonction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5377433"/>
            <a:ext cx="26396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retourner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valeur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Manipulation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fonctions/lambda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48100" y="1783079"/>
            <a:ext cx="7307580" cy="4715510"/>
            <a:chOff x="3848100" y="1783079"/>
            <a:chExt cx="7307580" cy="471551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5971" y="1792223"/>
              <a:ext cx="3750564" cy="108051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91400" y="1787651"/>
              <a:ext cx="3759835" cy="1089660"/>
            </a:xfrm>
            <a:custGeom>
              <a:avLst/>
              <a:gdLst/>
              <a:ahLst/>
              <a:cxnLst/>
              <a:rect l="l" t="t" r="r" b="b"/>
              <a:pathLst>
                <a:path w="3759834" h="1089660">
                  <a:moveTo>
                    <a:pt x="0" y="1089660"/>
                  </a:moveTo>
                  <a:lnTo>
                    <a:pt x="3759707" y="1089660"/>
                  </a:lnTo>
                  <a:lnTo>
                    <a:pt x="3759707" y="0"/>
                  </a:lnTo>
                  <a:lnTo>
                    <a:pt x="0" y="0"/>
                  </a:lnTo>
                  <a:lnTo>
                    <a:pt x="0" y="108966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37576" y="3076955"/>
              <a:ext cx="3108960" cy="117957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033003" y="3072383"/>
              <a:ext cx="3118485" cy="1188720"/>
            </a:xfrm>
            <a:custGeom>
              <a:avLst/>
              <a:gdLst/>
              <a:ahLst/>
              <a:cxnLst/>
              <a:rect l="l" t="t" r="r" b="b"/>
              <a:pathLst>
                <a:path w="3118484" h="1188720">
                  <a:moveTo>
                    <a:pt x="0" y="1188720"/>
                  </a:moveTo>
                  <a:lnTo>
                    <a:pt x="3118104" y="1188720"/>
                  </a:lnTo>
                  <a:lnTo>
                    <a:pt x="3118104" y="0"/>
                  </a:lnTo>
                  <a:lnTo>
                    <a:pt x="0" y="0"/>
                  </a:lnTo>
                  <a:lnTo>
                    <a:pt x="0" y="118872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37576" y="4346447"/>
              <a:ext cx="3019044" cy="103784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033003" y="4341875"/>
              <a:ext cx="3028315" cy="1047115"/>
            </a:xfrm>
            <a:custGeom>
              <a:avLst/>
              <a:gdLst/>
              <a:ahLst/>
              <a:cxnLst/>
              <a:rect l="l" t="t" r="r" b="b"/>
              <a:pathLst>
                <a:path w="3028315" h="1047114">
                  <a:moveTo>
                    <a:pt x="0" y="1046988"/>
                  </a:moveTo>
                  <a:lnTo>
                    <a:pt x="3028188" y="1046988"/>
                  </a:lnTo>
                  <a:lnTo>
                    <a:pt x="3028188" y="0"/>
                  </a:lnTo>
                  <a:lnTo>
                    <a:pt x="0" y="0"/>
                  </a:lnTo>
                  <a:lnTo>
                    <a:pt x="0" y="10469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57244" y="5600700"/>
              <a:ext cx="2994659" cy="88849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852672" y="5596127"/>
              <a:ext cx="3004185" cy="897890"/>
            </a:xfrm>
            <a:custGeom>
              <a:avLst/>
              <a:gdLst/>
              <a:ahLst/>
              <a:cxnLst/>
              <a:rect l="l" t="t" r="r" b="b"/>
              <a:pathLst>
                <a:path w="3004184" h="897889">
                  <a:moveTo>
                    <a:pt x="0" y="897636"/>
                  </a:moveTo>
                  <a:lnTo>
                    <a:pt x="3003804" y="897636"/>
                  </a:lnTo>
                  <a:lnTo>
                    <a:pt x="3003804" y="0"/>
                  </a:lnTo>
                  <a:lnTo>
                    <a:pt x="0" y="0"/>
                  </a:lnTo>
                  <a:lnTo>
                    <a:pt x="0" y="89763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132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12186285" cy="6858000"/>
            <a:chOff x="3047" y="0"/>
            <a:chExt cx="121862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12185904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1" y="460248"/>
              <a:ext cx="678179" cy="6705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36803" y="1610995"/>
            <a:ext cx="10481310" cy="1757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Fonction</a:t>
            </a:r>
            <a:r>
              <a:rPr sz="12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Lambda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Python,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clé </a:t>
            </a:r>
            <a:r>
              <a:rPr sz="1200" b="1" dirty="0">
                <a:latin typeface="Calibri"/>
                <a:cs typeface="Calibri"/>
              </a:rPr>
              <a:t>Lambda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déclarer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anonyme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(sans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nom),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raison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laquelle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appelées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Lambda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»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Lambda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n’importe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quelle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normale,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sauf </a:t>
            </a:r>
            <a:r>
              <a:rPr sz="1200" b="1" spc="-10" dirty="0">
                <a:latin typeface="Calibri"/>
                <a:cs typeface="Calibri"/>
              </a:rPr>
              <a:t>qu’elle n’a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pas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nom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lors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sa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définition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qu’elle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contenue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dans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ligne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spc="-20" dirty="0">
                <a:latin typeface="Calibri"/>
                <a:cs typeface="Calibri"/>
              </a:rPr>
              <a:t>Tout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comme 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définition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normale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l’utilisateur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l’aide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clé</a:t>
            </a:r>
            <a:r>
              <a:rPr sz="1200" spc="-10" dirty="0">
                <a:latin typeface="Calibri"/>
                <a:cs typeface="Calibri"/>
              </a:rPr>
              <a:t> ‘</a:t>
            </a:r>
            <a:r>
              <a:rPr sz="1200" b="1" spc="-10" dirty="0">
                <a:latin typeface="Calibri"/>
                <a:cs typeface="Calibri"/>
              </a:rPr>
              <a:t>def</a:t>
            </a:r>
            <a:r>
              <a:rPr sz="1200" spc="-10" dirty="0">
                <a:latin typeface="Calibri"/>
                <a:cs typeface="Calibri"/>
              </a:rPr>
              <a:t>’,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Lambda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définie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l’aide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clé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‘</a:t>
            </a:r>
            <a:r>
              <a:rPr sz="1200" b="1" dirty="0">
                <a:latin typeface="Calibri"/>
                <a:cs typeface="Calibri"/>
              </a:rPr>
              <a:t>Lambda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’.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Lambda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avoir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‘n’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d’arguments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mais 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seule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expression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Syntaxe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6803" y="4400550"/>
            <a:ext cx="5690870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lambda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ajoute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10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passé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argument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affiche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résultat: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6803" y="5639816"/>
            <a:ext cx="6819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10" dirty="0">
                <a:latin typeface="Calibri"/>
                <a:cs typeface="Calibri"/>
              </a:rPr>
              <a:t> définition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prend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argument,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argument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multiplié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inconnu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Manipulation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fonctions/lambda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029967" y="3325367"/>
            <a:ext cx="8620125" cy="3127375"/>
            <a:chOff x="2029967" y="3325367"/>
            <a:chExt cx="8620125" cy="312737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29967" y="3325367"/>
              <a:ext cx="3211068" cy="8000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14015" y="4986527"/>
              <a:ext cx="2827020" cy="60197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409443" y="4981955"/>
              <a:ext cx="2836545" cy="611505"/>
            </a:xfrm>
            <a:custGeom>
              <a:avLst/>
              <a:gdLst/>
              <a:ahLst/>
              <a:cxnLst/>
              <a:rect l="l" t="t" r="r" b="b"/>
              <a:pathLst>
                <a:path w="2836545" h="611504">
                  <a:moveTo>
                    <a:pt x="0" y="611124"/>
                  </a:moveTo>
                  <a:lnTo>
                    <a:pt x="2836163" y="611124"/>
                  </a:lnTo>
                  <a:lnTo>
                    <a:pt x="2836163" y="0"/>
                  </a:lnTo>
                  <a:lnTo>
                    <a:pt x="0" y="0"/>
                  </a:lnTo>
                  <a:lnTo>
                    <a:pt x="0" y="61112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91855" y="5588507"/>
              <a:ext cx="2648711" cy="85496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987283" y="5583935"/>
              <a:ext cx="2658110" cy="864235"/>
            </a:xfrm>
            <a:custGeom>
              <a:avLst/>
              <a:gdLst/>
              <a:ahLst/>
              <a:cxnLst/>
              <a:rect l="l" t="t" r="r" b="b"/>
              <a:pathLst>
                <a:path w="2658109" h="864235">
                  <a:moveTo>
                    <a:pt x="0" y="864107"/>
                  </a:moveTo>
                  <a:lnTo>
                    <a:pt x="2657855" y="864107"/>
                  </a:lnTo>
                  <a:lnTo>
                    <a:pt x="2657855" y="0"/>
                  </a:lnTo>
                  <a:lnTo>
                    <a:pt x="0" y="0"/>
                  </a:lnTo>
                  <a:lnTo>
                    <a:pt x="0" y="86410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133</a:t>
            </a:fld>
            <a:endParaRPr spc="-25" dirty="0"/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399401" y="1090422"/>
            <a:ext cx="339661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2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Manipuler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les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données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3010280"/>
            <a:ext cx="4420235" cy="195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indent="-237490">
              <a:lnSpc>
                <a:spcPct val="100000"/>
              </a:lnSpc>
              <a:spcBef>
                <a:spcPts val="100"/>
              </a:spcBef>
              <a:buAutoNum type="arabicPlain"/>
              <a:tabLst>
                <a:tab pos="250190" algn="l"/>
              </a:tabLst>
            </a:pP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Manipulation</a:t>
            </a:r>
            <a:r>
              <a:rPr sz="1800" spc="-5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des</a:t>
            </a:r>
            <a:r>
              <a:rPr sz="1800" spc="-6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fonctions/lambda</a:t>
            </a:r>
            <a:endParaRPr sz="1800">
              <a:latin typeface="Calibri"/>
              <a:cs typeface="Calibri"/>
            </a:endParaRPr>
          </a:p>
          <a:p>
            <a:pPr marL="250190" indent="-237490">
              <a:lnSpc>
                <a:spcPct val="100000"/>
              </a:lnSpc>
              <a:spcBef>
                <a:spcPts val="2170"/>
              </a:spcBef>
              <a:buAutoNum type="arabicPlain"/>
              <a:tabLst>
                <a:tab pos="250190" algn="l"/>
              </a:tabLst>
            </a:pP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Listes,</a:t>
            </a:r>
            <a:r>
              <a:rPr sz="18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tuples,</a:t>
            </a:r>
            <a:r>
              <a:rPr sz="18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912B"/>
                </a:solidFill>
                <a:latin typeface="Calibri"/>
                <a:cs typeface="Calibri"/>
              </a:rPr>
              <a:t>dictionnaires,</a:t>
            </a:r>
            <a:r>
              <a:rPr sz="18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ensembles</a:t>
            </a:r>
            <a:r>
              <a:rPr sz="1800" b="1" spc="-5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912B"/>
                </a:solidFill>
                <a:latin typeface="Calibri"/>
                <a:cs typeface="Calibri"/>
              </a:rPr>
              <a:t>(set)</a:t>
            </a:r>
            <a:endParaRPr sz="1800">
              <a:latin typeface="Calibri"/>
              <a:cs typeface="Calibri"/>
            </a:endParaRPr>
          </a:p>
          <a:p>
            <a:pPr marL="250190" indent="-237490">
              <a:lnSpc>
                <a:spcPct val="100000"/>
              </a:lnSpc>
              <a:spcBef>
                <a:spcPts val="2185"/>
              </a:spcBef>
              <a:buAutoNum type="arabicPlain"/>
              <a:tabLst>
                <a:tab pos="250190" algn="l"/>
              </a:tabLst>
            </a:pP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Fichiers</a:t>
            </a:r>
            <a:r>
              <a:rPr sz="1800" spc="-3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1800" spc="-5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données</a:t>
            </a:r>
            <a:endParaRPr sz="1800">
              <a:latin typeface="Calibri"/>
              <a:cs typeface="Calibri"/>
            </a:endParaRPr>
          </a:p>
          <a:p>
            <a:pPr marL="250190" indent="-237490">
              <a:lnSpc>
                <a:spcPct val="100000"/>
              </a:lnSpc>
              <a:spcBef>
                <a:spcPts val="2185"/>
              </a:spcBef>
              <a:buAutoNum type="arabicPlain"/>
              <a:tabLst>
                <a:tab pos="250190" algn="l"/>
              </a:tabLst>
            </a:pP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Bibliothèques</a:t>
            </a:r>
            <a:r>
              <a:rPr sz="1800" spc="-7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standards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4081145" cy="746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Tableaux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dynamiques(Liste)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liste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collection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commandée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et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modifiable.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Python,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liste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écrites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crochets.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Listes,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tuples,</a:t>
            </a:r>
            <a:r>
              <a:rPr sz="1400" spc="-10" dirty="0">
                <a:latin typeface="Calibri"/>
                <a:cs typeface="Calibri"/>
              </a:rPr>
              <a:t> dictionnaires,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ensembles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(set)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93035" y="2596895"/>
            <a:ext cx="6545580" cy="3240405"/>
            <a:chOff x="2193035" y="2596895"/>
            <a:chExt cx="6545580" cy="32404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02179" y="2606039"/>
              <a:ext cx="4047744" cy="90068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97607" y="2601467"/>
              <a:ext cx="4057015" cy="909955"/>
            </a:xfrm>
            <a:custGeom>
              <a:avLst/>
              <a:gdLst/>
              <a:ahLst/>
              <a:cxnLst/>
              <a:rect l="l" t="t" r="r" b="b"/>
              <a:pathLst>
                <a:path w="4057015" h="909954">
                  <a:moveTo>
                    <a:pt x="0" y="909827"/>
                  </a:moveTo>
                  <a:lnTo>
                    <a:pt x="4056888" y="909827"/>
                  </a:lnTo>
                  <a:lnTo>
                    <a:pt x="4056888" y="0"/>
                  </a:lnTo>
                  <a:lnTo>
                    <a:pt x="0" y="0"/>
                  </a:lnTo>
                  <a:lnTo>
                    <a:pt x="0" y="90982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2179" y="3790187"/>
              <a:ext cx="6527292" cy="203758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197607" y="3785615"/>
              <a:ext cx="6536690" cy="2047239"/>
            </a:xfrm>
            <a:custGeom>
              <a:avLst/>
              <a:gdLst/>
              <a:ahLst/>
              <a:cxnLst/>
              <a:rect l="l" t="t" r="r" b="b"/>
              <a:pathLst>
                <a:path w="6536690" h="2047239">
                  <a:moveTo>
                    <a:pt x="0" y="2046732"/>
                  </a:moveTo>
                  <a:lnTo>
                    <a:pt x="6536435" y="2046732"/>
                  </a:lnTo>
                  <a:lnTo>
                    <a:pt x="6536435" y="0"/>
                  </a:lnTo>
                  <a:lnTo>
                    <a:pt x="0" y="0"/>
                  </a:lnTo>
                  <a:lnTo>
                    <a:pt x="0" y="204673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135</a:t>
            </a:fld>
            <a:endParaRPr spc="-25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3326129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Tableaux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dynamiques(Liste)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10" dirty="0">
                <a:latin typeface="Calibri"/>
                <a:cs typeface="Calibri"/>
              </a:rPr>
              <a:t>Modification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valeur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d’’un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élément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tableau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470529"/>
            <a:ext cx="1330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10" dirty="0">
                <a:latin typeface="Calibri"/>
                <a:cs typeface="Calibri"/>
              </a:rPr>
              <a:t>Parcours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liste: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5019294"/>
            <a:ext cx="26276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spc="-10" dirty="0">
                <a:latin typeface="Calibri"/>
                <a:cs typeface="Calibri"/>
              </a:rPr>
              <a:t>Recherche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élément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liste: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Listes,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tuples,</a:t>
            </a:r>
            <a:r>
              <a:rPr sz="1400" spc="-10" dirty="0">
                <a:latin typeface="Calibri"/>
                <a:cs typeface="Calibri"/>
              </a:rPr>
              <a:t> dictionnaires,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ensembles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(set)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293620" y="2278379"/>
            <a:ext cx="7604759" cy="4131945"/>
            <a:chOff x="2293620" y="2278379"/>
            <a:chExt cx="7604759" cy="413194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02764" y="2287523"/>
              <a:ext cx="7586472" cy="78333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298192" y="2282951"/>
              <a:ext cx="7595870" cy="792480"/>
            </a:xfrm>
            <a:custGeom>
              <a:avLst/>
              <a:gdLst/>
              <a:ahLst/>
              <a:cxnLst/>
              <a:rect l="l" t="t" r="r" b="b"/>
              <a:pathLst>
                <a:path w="7595870" h="792480">
                  <a:moveTo>
                    <a:pt x="0" y="792479"/>
                  </a:moveTo>
                  <a:lnTo>
                    <a:pt x="7595616" y="792479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79247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02764" y="3742943"/>
              <a:ext cx="2741676" cy="118719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298192" y="3738371"/>
              <a:ext cx="2750820" cy="1196340"/>
            </a:xfrm>
            <a:custGeom>
              <a:avLst/>
              <a:gdLst/>
              <a:ahLst/>
              <a:cxnLst/>
              <a:rect l="l" t="t" r="r" b="b"/>
              <a:pathLst>
                <a:path w="2750820" h="1196339">
                  <a:moveTo>
                    <a:pt x="0" y="1196339"/>
                  </a:moveTo>
                  <a:lnTo>
                    <a:pt x="2750820" y="1196339"/>
                  </a:lnTo>
                  <a:lnTo>
                    <a:pt x="2750820" y="0"/>
                  </a:lnTo>
                  <a:lnTo>
                    <a:pt x="0" y="0"/>
                  </a:lnTo>
                  <a:lnTo>
                    <a:pt x="0" y="1196339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02764" y="5486400"/>
              <a:ext cx="4098036" cy="9144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298192" y="5481827"/>
              <a:ext cx="4107179" cy="923925"/>
            </a:xfrm>
            <a:custGeom>
              <a:avLst/>
              <a:gdLst/>
              <a:ahLst/>
              <a:cxnLst/>
              <a:rect l="l" t="t" r="r" b="b"/>
              <a:pathLst>
                <a:path w="4107179" h="923925">
                  <a:moveTo>
                    <a:pt x="0" y="923544"/>
                  </a:moveTo>
                  <a:lnTo>
                    <a:pt x="4107179" y="923544"/>
                  </a:lnTo>
                  <a:lnTo>
                    <a:pt x="4107179" y="0"/>
                  </a:lnTo>
                  <a:lnTo>
                    <a:pt x="0" y="0"/>
                  </a:lnTo>
                  <a:lnTo>
                    <a:pt x="0" y="92354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136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3394075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Tableaux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dynamiques(Liste)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Fonction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len():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Longueur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(fonction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len())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2849702"/>
            <a:ext cx="32042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Fonction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append():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Ajout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élément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liste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4400550"/>
            <a:ext cx="42030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Fonction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insert():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Ajout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élément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position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liste: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Listes,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tuples,</a:t>
            </a:r>
            <a:r>
              <a:rPr sz="1400" spc="-10" dirty="0">
                <a:latin typeface="Calibri"/>
                <a:cs typeface="Calibri"/>
              </a:rPr>
              <a:t> dictionnaires,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ensembles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(set)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831848" y="2286000"/>
            <a:ext cx="4076700" cy="3177540"/>
            <a:chOff x="1831848" y="2286000"/>
            <a:chExt cx="4076700" cy="31775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0992" y="2295144"/>
              <a:ext cx="3645407" cy="4800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836420" y="2290572"/>
              <a:ext cx="3655060" cy="489584"/>
            </a:xfrm>
            <a:custGeom>
              <a:avLst/>
              <a:gdLst/>
              <a:ahLst/>
              <a:cxnLst/>
              <a:rect l="l" t="t" r="r" b="b"/>
              <a:pathLst>
                <a:path w="3655060" h="489585">
                  <a:moveTo>
                    <a:pt x="0" y="489203"/>
                  </a:moveTo>
                  <a:lnTo>
                    <a:pt x="3654552" y="489203"/>
                  </a:lnTo>
                  <a:lnTo>
                    <a:pt x="3654552" y="0"/>
                  </a:lnTo>
                  <a:lnTo>
                    <a:pt x="0" y="0"/>
                  </a:lnTo>
                  <a:lnTo>
                    <a:pt x="0" y="48920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40992" y="3240024"/>
              <a:ext cx="3518915" cy="93573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36420" y="3235452"/>
              <a:ext cx="3528060" cy="944880"/>
            </a:xfrm>
            <a:custGeom>
              <a:avLst/>
              <a:gdLst/>
              <a:ahLst/>
              <a:cxnLst/>
              <a:rect l="l" t="t" r="r" b="b"/>
              <a:pathLst>
                <a:path w="3528060" h="944879">
                  <a:moveTo>
                    <a:pt x="0" y="944880"/>
                  </a:moveTo>
                  <a:lnTo>
                    <a:pt x="3528059" y="944880"/>
                  </a:lnTo>
                  <a:lnTo>
                    <a:pt x="3528059" y="0"/>
                  </a:lnTo>
                  <a:lnTo>
                    <a:pt x="0" y="0"/>
                  </a:lnTo>
                  <a:lnTo>
                    <a:pt x="0" y="94488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40992" y="4727448"/>
              <a:ext cx="4058411" cy="72694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36420" y="4722876"/>
              <a:ext cx="4067810" cy="736600"/>
            </a:xfrm>
            <a:custGeom>
              <a:avLst/>
              <a:gdLst/>
              <a:ahLst/>
              <a:cxnLst/>
              <a:rect l="l" t="t" r="r" b="b"/>
              <a:pathLst>
                <a:path w="4067810" h="736600">
                  <a:moveTo>
                    <a:pt x="0" y="736092"/>
                  </a:moveTo>
                  <a:lnTo>
                    <a:pt x="4067555" y="736092"/>
                  </a:lnTo>
                  <a:lnTo>
                    <a:pt x="4067555" y="0"/>
                  </a:lnTo>
                  <a:lnTo>
                    <a:pt x="0" y="0"/>
                  </a:lnTo>
                  <a:lnTo>
                    <a:pt x="0" y="73609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137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3952875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Tableaux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dynamiques(Liste)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Fonction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pop():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Suppression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dernier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élément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liste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470529"/>
            <a:ext cx="35344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Fonction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del(): </a:t>
            </a:r>
            <a:r>
              <a:rPr sz="1200" spc="-10" dirty="0">
                <a:latin typeface="Calibri"/>
                <a:cs typeface="Calibri"/>
              </a:rPr>
              <a:t>Suppression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élément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liste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5019294"/>
            <a:ext cx="278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Fonction</a:t>
            </a:r>
            <a:r>
              <a:rPr sz="1200" b="1" spc="-10" dirty="0">
                <a:latin typeface="Calibri"/>
                <a:cs typeface="Calibri"/>
              </a:rPr>
              <a:t> extend():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Fusion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listes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Listes,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tuples,</a:t>
            </a:r>
            <a:r>
              <a:rPr sz="1400" spc="-10" dirty="0">
                <a:latin typeface="Calibri"/>
                <a:cs typeface="Calibri"/>
              </a:rPr>
              <a:t> dictionnaires,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ensembles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(set)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872739" y="2240279"/>
            <a:ext cx="4436745" cy="4208145"/>
            <a:chOff x="2872739" y="2240279"/>
            <a:chExt cx="4436745" cy="420814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1883" y="2249423"/>
              <a:ext cx="4035552" cy="8763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877311" y="2244851"/>
              <a:ext cx="4044950" cy="885825"/>
            </a:xfrm>
            <a:custGeom>
              <a:avLst/>
              <a:gdLst/>
              <a:ahLst/>
              <a:cxnLst/>
              <a:rect l="l" t="t" r="r" b="b"/>
              <a:pathLst>
                <a:path w="4044950" h="885825">
                  <a:moveTo>
                    <a:pt x="0" y="885444"/>
                  </a:moveTo>
                  <a:lnTo>
                    <a:pt x="4044695" y="885444"/>
                  </a:lnTo>
                  <a:lnTo>
                    <a:pt x="4044695" y="0"/>
                  </a:lnTo>
                  <a:lnTo>
                    <a:pt x="0" y="0"/>
                  </a:lnTo>
                  <a:lnTo>
                    <a:pt x="0" y="88544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1883" y="3936491"/>
              <a:ext cx="4418076" cy="73151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877311" y="3931919"/>
              <a:ext cx="4427220" cy="741045"/>
            </a:xfrm>
            <a:custGeom>
              <a:avLst/>
              <a:gdLst/>
              <a:ahLst/>
              <a:cxnLst/>
              <a:rect l="l" t="t" r="r" b="b"/>
              <a:pathLst>
                <a:path w="4427220" h="741045">
                  <a:moveTo>
                    <a:pt x="0" y="740663"/>
                  </a:moveTo>
                  <a:lnTo>
                    <a:pt x="4427220" y="740663"/>
                  </a:lnTo>
                  <a:lnTo>
                    <a:pt x="4427220" y="0"/>
                  </a:lnTo>
                  <a:lnTo>
                    <a:pt x="0" y="0"/>
                  </a:lnTo>
                  <a:lnTo>
                    <a:pt x="0" y="74066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95243" y="5271515"/>
              <a:ext cx="3278124" cy="116738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090671" y="5266944"/>
              <a:ext cx="3287395" cy="1176655"/>
            </a:xfrm>
            <a:custGeom>
              <a:avLst/>
              <a:gdLst/>
              <a:ahLst/>
              <a:cxnLst/>
              <a:rect l="l" t="t" r="r" b="b"/>
              <a:pathLst>
                <a:path w="3287395" h="1176654">
                  <a:moveTo>
                    <a:pt x="0" y="1176527"/>
                  </a:moveTo>
                  <a:lnTo>
                    <a:pt x="3287267" y="1176527"/>
                  </a:lnTo>
                  <a:lnTo>
                    <a:pt x="3287267" y="0"/>
                  </a:lnTo>
                  <a:lnTo>
                    <a:pt x="0" y="0"/>
                  </a:lnTo>
                  <a:lnTo>
                    <a:pt x="0" y="1176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138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779905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Tableaux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dynamiques(Liste)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Autres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méthodes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Listes,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tuples,</a:t>
            </a:r>
            <a:r>
              <a:rPr sz="1400" spc="-10" dirty="0">
                <a:latin typeface="Calibri"/>
                <a:cs typeface="Calibri"/>
              </a:rPr>
              <a:t> dictionnaires,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ensembles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(set)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1455" y="2193035"/>
            <a:ext cx="7085076" cy="3429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139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4359910" cy="746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Tableaux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statiques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(tuple)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tuple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collection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ordonnée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changeable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Python,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tuples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écrits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crochets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ronds.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22653" y="3616832"/>
            <a:ext cx="3653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spc="-10" dirty="0">
                <a:latin typeface="Calibri"/>
                <a:cs typeface="Calibri"/>
              </a:rPr>
              <a:t>Convertissez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tuple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liste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pouvoir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modifier: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Listes,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tuples,</a:t>
            </a:r>
            <a:r>
              <a:rPr sz="1400" spc="-10" dirty="0">
                <a:latin typeface="Calibri"/>
                <a:cs typeface="Calibri"/>
              </a:rPr>
              <a:t> dictionnaires,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ensembles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(set)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907792" y="2485644"/>
            <a:ext cx="5217160" cy="2914015"/>
            <a:chOff x="2907792" y="2485644"/>
            <a:chExt cx="5217160" cy="29140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5516" y="2494788"/>
              <a:ext cx="4492752" cy="9342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980944" y="2490216"/>
              <a:ext cx="4502150" cy="943610"/>
            </a:xfrm>
            <a:custGeom>
              <a:avLst/>
              <a:gdLst/>
              <a:ahLst/>
              <a:cxnLst/>
              <a:rect l="l" t="t" r="r" b="b"/>
              <a:pathLst>
                <a:path w="4502150" h="943610">
                  <a:moveTo>
                    <a:pt x="0" y="943355"/>
                  </a:moveTo>
                  <a:lnTo>
                    <a:pt x="4501896" y="943355"/>
                  </a:lnTo>
                  <a:lnTo>
                    <a:pt x="4501896" y="0"/>
                  </a:lnTo>
                  <a:lnTo>
                    <a:pt x="0" y="0"/>
                  </a:lnTo>
                  <a:lnTo>
                    <a:pt x="0" y="94335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6936" y="4011168"/>
              <a:ext cx="5198364" cy="137922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12364" y="4006596"/>
              <a:ext cx="5207635" cy="1388745"/>
            </a:xfrm>
            <a:custGeom>
              <a:avLst/>
              <a:gdLst/>
              <a:ahLst/>
              <a:cxnLst/>
              <a:rect l="l" t="t" r="r" b="b"/>
              <a:pathLst>
                <a:path w="5207634" h="1388745">
                  <a:moveTo>
                    <a:pt x="0" y="1388363"/>
                  </a:moveTo>
                  <a:lnTo>
                    <a:pt x="5207508" y="1388363"/>
                  </a:lnTo>
                  <a:lnTo>
                    <a:pt x="5207508" y="0"/>
                  </a:lnTo>
                  <a:lnTo>
                    <a:pt x="0" y="0"/>
                  </a:lnTo>
                  <a:lnTo>
                    <a:pt x="0" y="138836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140</a:t>
            </a:fld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659889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Tableaux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statiques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(tuple)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Parcours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</a:t>
            </a:r>
            <a:r>
              <a:rPr sz="1200" b="1" spc="-10" dirty="0">
                <a:latin typeface="Calibri"/>
                <a:cs typeface="Calibri"/>
              </a:rPr>
              <a:t> tuple: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470529"/>
            <a:ext cx="3095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spc="-10" dirty="0">
                <a:latin typeface="Calibri"/>
                <a:cs typeface="Calibri"/>
              </a:rPr>
              <a:t>Vérification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si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élément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est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dans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</a:t>
            </a:r>
            <a:r>
              <a:rPr sz="1200" b="1" spc="-10" dirty="0">
                <a:latin typeface="Calibri"/>
                <a:cs typeface="Calibri"/>
              </a:rPr>
              <a:t> tuple: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5330190"/>
            <a:ext cx="1814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Segoe UI Symbol"/>
                <a:cs typeface="Segoe UI Symbol"/>
              </a:rPr>
              <a:t>Surpression</a:t>
            </a:r>
            <a:r>
              <a:rPr sz="1200" spc="-65" dirty="0">
                <a:latin typeface="Segoe UI Symbol"/>
                <a:cs typeface="Segoe UI Symbol"/>
              </a:rPr>
              <a:t> </a:t>
            </a:r>
            <a:r>
              <a:rPr sz="1200" dirty="0">
                <a:latin typeface="Segoe UI Symbol"/>
                <a:cs typeface="Segoe UI Symbol"/>
              </a:rPr>
              <a:t>d’un</a:t>
            </a:r>
            <a:r>
              <a:rPr sz="1200" spc="-40" dirty="0">
                <a:latin typeface="Segoe UI Symbol"/>
                <a:cs typeface="Segoe UI Symbol"/>
              </a:rPr>
              <a:t> </a:t>
            </a:r>
            <a:r>
              <a:rPr sz="1200" spc="-10" dirty="0">
                <a:latin typeface="Segoe UI Symbol"/>
                <a:cs typeface="Segoe UI Symbol"/>
              </a:rPr>
              <a:t>tuple</a:t>
            </a:r>
            <a:endParaRPr sz="12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Listes,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tuples,</a:t>
            </a:r>
            <a:r>
              <a:rPr sz="1400" spc="-10" dirty="0">
                <a:latin typeface="Calibri"/>
                <a:cs typeface="Calibri"/>
              </a:rPr>
              <a:t> dictionnaires,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ensembles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(set)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299972" y="2191511"/>
            <a:ext cx="7347584" cy="4330065"/>
            <a:chOff x="1299972" y="2191511"/>
            <a:chExt cx="7347584" cy="433006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4460" y="2200655"/>
              <a:ext cx="3505200" cy="12283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389888" y="2196083"/>
              <a:ext cx="3514725" cy="1237615"/>
            </a:xfrm>
            <a:custGeom>
              <a:avLst/>
              <a:gdLst/>
              <a:ahLst/>
              <a:cxnLst/>
              <a:rect l="l" t="t" r="r" b="b"/>
              <a:pathLst>
                <a:path w="3514725" h="1237614">
                  <a:moveTo>
                    <a:pt x="0" y="1237488"/>
                  </a:moveTo>
                  <a:lnTo>
                    <a:pt x="3514344" y="1237488"/>
                  </a:lnTo>
                  <a:lnTo>
                    <a:pt x="3514344" y="0"/>
                  </a:lnTo>
                  <a:lnTo>
                    <a:pt x="0" y="0"/>
                  </a:lnTo>
                  <a:lnTo>
                    <a:pt x="0" y="12374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9116" y="3779519"/>
              <a:ext cx="4927092" cy="122834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304544" y="3774947"/>
              <a:ext cx="4936490" cy="1237615"/>
            </a:xfrm>
            <a:custGeom>
              <a:avLst/>
              <a:gdLst/>
              <a:ahLst/>
              <a:cxnLst/>
              <a:rect l="l" t="t" r="r" b="b"/>
              <a:pathLst>
                <a:path w="4936490" h="1237614">
                  <a:moveTo>
                    <a:pt x="0" y="1237488"/>
                  </a:moveTo>
                  <a:lnTo>
                    <a:pt x="4936235" y="1237488"/>
                  </a:lnTo>
                  <a:lnTo>
                    <a:pt x="4936235" y="0"/>
                  </a:lnTo>
                  <a:lnTo>
                    <a:pt x="0" y="0"/>
                  </a:lnTo>
                  <a:lnTo>
                    <a:pt x="0" y="12374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17875" y="5283707"/>
              <a:ext cx="5820156" cy="122834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813304" y="5279135"/>
              <a:ext cx="5829300" cy="1237615"/>
            </a:xfrm>
            <a:custGeom>
              <a:avLst/>
              <a:gdLst/>
              <a:ahLst/>
              <a:cxnLst/>
              <a:rect l="l" t="t" r="r" b="b"/>
              <a:pathLst>
                <a:path w="5829300" h="1237615">
                  <a:moveTo>
                    <a:pt x="0" y="1237488"/>
                  </a:moveTo>
                  <a:lnTo>
                    <a:pt x="5829300" y="1237488"/>
                  </a:lnTo>
                  <a:lnTo>
                    <a:pt x="5829300" y="0"/>
                  </a:lnTo>
                  <a:lnTo>
                    <a:pt x="0" y="0"/>
                  </a:lnTo>
                  <a:lnTo>
                    <a:pt x="0" y="12374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141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664970" cy="523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Tableaux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statiques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(tuple)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4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40" dirty="0">
                <a:latin typeface="Segoe UI"/>
                <a:cs typeface="Segoe UI"/>
              </a:rPr>
              <a:t>Fusion</a:t>
            </a:r>
            <a:r>
              <a:rPr sz="1200" b="1" spc="-45" dirty="0">
                <a:latin typeface="Segoe UI"/>
                <a:cs typeface="Segoe UI"/>
              </a:rPr>
              <a:t> </a:t>
            </a:r>
            <a:r>
              <a:rPr sz="1200" b="1" dirty="0">
                <a:latin typeface="Segoe UI"/>
                <a:cs typeface="Segoe UI"/>
              </a:rPr>
              <a:t>de</a:t>
            </a:r>
            <a:r>
              <a:rPr sz="1200" b="1" spc="-65" dirty="0">
                <a:latin typeface="Segoe UI"/>
                <a:cs typeface="Segoe UI"/>
              </a:rPr>
              <a:t> </a:t>
            </a:r>
            <a:r>
              <a:rPr sz="1200" b="1" spc="-50" dirty="0">
                <a:latin typeface="Segoe UI"/>
                <a:cs typeface="Segoe UI"/>
              </a:rPr>
              <a:t>deux</a:t>
            </a:r>
            <a:r>
              <a:rPr sz="1200" b="1" spc="-45" dirty="0">
                <a:latin typeface="Segoe UI"/>
                <a:cs typeface="Segoe UI"/>
              </a:rPr>
              <a:t> </a:t>
            </a:r>
            <a:r>
              <a:rPr sz="1200" b="1" spc="-20" dirty="0">
                <a:latin typeface="Segoe UI"/>
                <a:cs typeface="Segoe UI"/>
              </a:rPr>
              <a:t>tuples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4095064"/>
            <a:ext cx="13468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50" dirty="0">
                <a:latin typeface="Segoe UI"/>
                <a:cs typeface="Segoe UI"/>
              </a:rPr>
              <a:t>Autres</a:t>
            </a:r>
            <a:r>
              <a:rPr sz="1200" b="1" spc="-30" dirty="0">
                <a:latin typeface="Segoe UI"/>
                <a:cs typeface="Segoe UI"/>
              </a:rPr>
              <a:t> méthodes</a:t>
            </a:r>
            <a:endParaRPr sz="1200">
              <a:latin typeface="Segoe UI"/>
              <a:cs typeface="Segoe U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00072" y="2279904"/>
            <a:ext cx="6692265" cy="3802379"/>
            <a:chOff x="2100072" y="2279904"/>
            <a:chExt cx="6692265" cy="380237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132" y="2289048"/>
              <a:ext cx="2924556" cy="136855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94560" y="2284476"/>
              <a:ext cx="2933700" cy="1377950"/>
            </a:xfrm>
            <a:custGeom>
              <a:avLst/>
              <a:gdLst/>
              <a:ahLst/>
              <a:cxnLst/>
              <a:rect l="l" t="t" r="r" b="b"/>
              <a:pathLst>
                <a:path w="2933700" h="1377950">
                  <a:moveTo>
                    <a:pt x="0" y="1377696"/>
                  </a:moveTo>
                  <a:lnTo>
                    <a:pt x="2933700" y="1377696"/>
                  </a:lnTo>
                  <a:lnTo>
                    <a:pt x="2933700" y="0"/>
                  </a:lnTo>
                  <a:lnTo>
                    <a:pt x="0" y="0"/>
                  </a:lnTo>
                  <a:lnTo>
                    <a:pt x="0" y="1377696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9216" y="4591811"/>
              <a:ext cx="6673596" cy="148132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104644" y="4587239"/>
              <a:ext cx="6682740" cy="1490980"/>
            </a:xfrm>
            <a:custGeom>
              <a:avLst/>
              <a:gdLst/>
              <a:ahLst/>
              <a:cxnLst/>
              <a:rect l="l" t="t" r="r" b="b"/>
              <a:pathLst>
                <a:path w="6682740" h="1490979">
                  <a:moveTo>
                    <a:pt x="0" y="1490472"/>
                  </a:moveTo>
                  <a:lnTo>
                    <a:pt x="6682740" y="1490472"/>
                  </a:lnTo>
                  <a:lnTo>
                    <a:pt x="6682740" y="0"/>
                  </a:lnTo>
                  <a:lnTo>
                    <a:pt x="0" y="0"/>
                  </a:lnTo>
                  <a:lnTo>
                    <a:pt x="0" y="149047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Listes,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tuples,</a:t>
            </a:r>
            <a:r>
              <a:rPr sz="1400" spc="-10" dirty="0">
                <a:latin typeface="Calibri"/>
                <a:cs typeface="Calibri"/>
              </a:rPr>
              <a:t> dictionnaires,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ensembles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(set)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142</a:t>
            </a:fld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3670300" cy="1137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Tableaux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statiques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(set)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collection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ordonnée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indexée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 </a:t>
            </a:r>
            <a:r>
              <a:rPr sz="1200" b="1" dirty="0">
                <a:latin typeface="Calibri"/>
                <a:cs typeface="Calibri"/>
              </a:rPr>
              <a:t>sets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écrits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accolades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spc="-10" dirty="0">
                <a:latin typeface="Calibri"/>
                <a:cs typeface="Calibri"/>
              </a:rPr>
              <a:t>Création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 </a:t>
            </a:r>
            <a:r>
              <a:rPr sz="1200" b="1" spc="-20" dirty="0">
                <a:latin typeface="Calibri"/>
                <a:cs typeface="Calibri"/>
              </a:rPr>
              <a:t>set: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779901"/>
            <a:ext cx="14408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spc="-10" dirty="0">
                <a:latin typeface="Calibri"/>
                <a:cs typeface="Calibri"/>
              </a:rPr>
              <a:t>Parcours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set: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Listes,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tuples,</a:t>
            </a:r>
            <a:r>
              <a:rPr sz="1400" spc="-10" dirty="0">
                <a:latin typeface="Calibri"/>
                <a:cs typeface="Calibri"/>
              </a:rPr>
              <a:t> dictionnaires,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ensembles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(set)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072639" y="2898648"/>
            <a:ext cx="4384675" cy="2382520"/>
            <a:chOff x="2072639" y="2898648"/>
            <a:chExt cx="4384675" cy="23825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1783" y="2907792"/>
              <a:ext cx="4366260" cy="7086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077211" y="2903220"/>
              <a:ext cx="4375785" cy="718185"/>
            </a:xfrm>
            <a:custGeom>
              <a:avLst/>
              <a:gdLst/>
              <a:ahLst/>
              <a:cxnLst/>
              <a:rect l="l" t="t" r="r" b="b"/>
              <a:pathLst>
                <a:path w="4375785" h="718185">
                  <a:moveTo>
                    <a:pt x="0" y="717803"/>
                  </a:moveTo>
                  <a:lnTo>
                    <a:pt x="4375404" y="717803"/>
                  </a:lnTo>
                  <a:lnTo>
                    <a:pt x="4375404" y="0"/>
                  </a:lnTo>
                  <a:lnTo>
                    <a:pt x="0" y="0"/>
                  </a:lnTo>
                  <a:lnTo>
                    <a:pt x="0" y="71780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5707" y="4319016"/>
              <a:ext cx="2881884" cy="9525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231135" y="4314444"/>
              <a:ext cx="2891155" cy="962025"/>
            </a:xfrm>
            <a:custGeom>
              <a:avLst/>
              <a:gdLst/>
              <a:ahLst/>
              <a:cxnLst/>
              <a:rect l="l" t="t" r="r" b="b"/>
              <a:pathLst>
                <a:path w="2891154" h="962025">
                  <a:moveTo>
                    <a:pt x="0" y="961643"/>
                  </a:moveTo>
                  <a:lnTo>
                    <a:pt x="2891028" y="961643"/>
                  </a:lnTo>
                  <a:lnTo>
                    <a:pt x="2891028" y="0"/>
                  </a:lnTo>
                  <a:lnTo>
                    <a:pt x="0" y="0"/>
                  </a:lnTo>
                  <a:lnTo>
                    <a:pt x="0" y="96164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143</a:t>
            </a:fld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2838450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Tableaux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statiques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(set)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Vérification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si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élément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est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dans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set: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470529"/>
            <a:ext cx="8214359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Une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fois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qu'un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ensemble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est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créé,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vous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ne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pouvez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pas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modifier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ses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éléments,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mais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vous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pouvez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ajouter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nouveaux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éléments.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Ajout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élément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set: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5019294"/>
            <a:ext cx="2540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Ajout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plusieurs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éléments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à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set: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Listes,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tuples,</a:t>
            </a:r>
            <a:r>
              <a:rPr sz="1400" spc="-10" dirty="0">
                <a:latin typeface="Calibri"/>
                <a:cs typeface="Calibri"/>
              </a:rPr>
              <a:t> dictionnaires,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ensembles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(set)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705100" y="2337816"/>
            <a:ext cx="4445635" cy="3952240"/>
            <a:chOff x="2705100" y="2337816"/>
            <a:chExt cx="4445635" cy="39522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14244" y="2346960"/>
              <a:ext cx="4427220" cy="7239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709672" y="2342388"/>
              <a:ext cx="4436745" cy="733425"/>
            </a:xfrm>
            <a:custGeom>
              <a:avLst/>
              <a:gdLst/>
              <a:ahLst/>
              <a:cxnLst/>
              <a:rect l="l" t="t" r="r" b="b"/>
              <a:pathLst>
                <a:path w="4436745" h="733425">
                  <a:moveTo>
                    <a:pt x="0" y="733043"/>
                  </a:moveTo>
                  <a:lnTo>
                    <a:pt x="4436364" y="733043"/>
                  </a:lnTo>
                  <a:lnTo>
                    <a:pt x="4436364" y="0"/>
                  </a:lnTo>
                  <a:lnTo>
                    <a:pt x="0" y="0"/>
                  </a:lnTo>
                  <a:lnTo>
                    <a:pt x="0" y="73304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40736" y="3953255"/>
              <a:ext cx="4300727" cy="96011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836163" y="3948683"/>
              <a:ext cx="4310380" cy="969644"/>
            </a:xfrm>
            <a:custGeom>
              <a:avLst/>
              <a:gdLst/>
              <a:ahLst/>
              <a:cxnLst/>
              <a:rect l="l" t="t" r="r" b="b"/>
              <a:pathLst>
                <a:path w="4310380" h="969645">
                  <a:moveTo>
                    <a:pt x="0" y="969263"/>
                  </a:moveTo>
                  <a:lnTo>
                    <a:pt x="4309872" y="969263"/>
                  </a:lnTo>
                  <a:lnTo>
                    <a:pt x="4309872" y="0"/>
                  </a:lnTo>
                  <a:lnTo>
                    <a:pt x="0" y="0"/>
                  </a:lnTo>
                  <a:lnTo>
                    <a:pt x="0" y="969263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01695" y="5413248"/>
              <a:ext cx="4239767" cy="86715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897123" y="5408676"/>
              <a:ext cx="4249420" cy="876300"/>
            </a:xfrm>
            <a:custGeom>
              <a:avLst/>
              <a:gdLst/>
              <a:ahLst/>
              <a:cxnLst/>
              <a:rect l="l" t="t" r="r" b="b"/>
              <a:pathLst>
                <a:path w="4249420" h="876300">
                  <a:moveTo>
                    <a:pt x="0" y="876300"/>
                  </a:moveTo>
                  <a:lnTo>
                    <a:pt x="4248912" y="876300"/>
                  </a:lnTo>
                  <a:lnTo>
                    <a:pt x="4248912" y="0"/>
                  </a:lnTo>
                  <a:lnTo>
                    <a:pt x="0" y="0"/>
                  </a:lnTo>
                  <a:lnTo>
                    <a:pt x="0" y="8763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144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2430145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Tableaux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statiques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(set)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Suppression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élément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set: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4400550"/>
            <a:ext cx="27984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suppression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du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dernier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élément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</a:t>
            </a:r>
            <a:r>
              <a:rPr sz="1200" b="1" spc="-20" dirty="0">
                <a:latin typeface="Calibri"/>
                <a:cs typeface="Calibri"/>
              </a:rPr>
              <a:t> set: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Listes,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tuples,</a:t>
            </a:r>
            <a:r>
              <a:rPr sz="1400" spc="-10" dirty="0">
                <a:latin typeface="Calibri"/>
                <a:cs typeface="Calibri"/>
              </a:rPr>
              <a:t> dictionnaires,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ensembles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(set)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505455" y="2439923"/>
            <a:ext cx="4607560" cy="3752215"/>
            <a:chOff x="2505455" y="2439923"/>
            <a:chExt cx="4607560" cy="37522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599" y="2449067"/>
              <a:ext cx="4431792" cy="165049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510027" y="2444495"/>
              <a:ext cx="4441190" cy="1659889"/>
            </a:xfrm>
            <a:custGeom>
              <a:avLst/>
              <a:gdLst/>
              <a:ahLst/>
              <a:cxnLst/>
              <a:rect l="l" t="t" r="r" b="b"/>
              <a:pathLst>
                <a:path w="4441190" h="1659889">
                  <a:moveTo>
                    <a:pt x="0" y="1659635"/>
                  </a:moveTo>
                  <a:lnTo>
                    <a:pt x="4440935" y="1659635"/>
                  </a:lnTo>
                  <a:lnTo>
                    <a:pt x="4440935" y="0"/>
                  </a:lnTo>
                  <a:lnTo>
                    <a:pt x="0" y="0"/>
                  </a:lnTo>
                  <a:lnTo>
                    <a:pt x="0" y="165963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9" y="4783835"/>
              <a:ext cx="4588763" cy="139903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510027" y="4779263"/>
              <a:ext cx="4598035" cy="1408430"/>
            </a:xfrm>
            <a:custGeom>
              <a:avLst/>
              <a:gdLst/>
              <a:ahLst/>
              <a:cxnLst/>
              <a:rect l="l" t="t" r="r" b="b"/>
              <a:pathLst>
                <a:path w="4598034" h="1408429">
                  <a:moveTo>
                    <a:pt x="0" y="1408176"/>
                  </a:moveTo>
                  <a:lnTo>
                    <a:pt x="4597908" y="1408176"/>
                  </a:lnTo>
                  <a:lnTo>
                    <a:pt x="4597908" y="0"/>
                  </a:lnTo>
                  <a:lnTo>
                    <a:pt x="0" y="0"/>
                  </a:lnTo>
                  <a:lnTo>
                    <a:pt x="0" y="140817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145</a:t>
            </a:fld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2843530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Tableaux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statiques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(set)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Suppression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tous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les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éléments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set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159633"/>
            <a:ext cx="15532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Suppression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set: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5019294"/>
            <a:ext cx="1436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Fusion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deux</a:t>
            </a:r>
            <a:r>
              <a:rPr sz="1200" b="1" spc="-20" dirty="0">
                <a:latin typeface="Calibri"/>
                <a:cs typeface="Calibri"/>
              </a:rPr>
              <a:t> sets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Listes,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tuples,</a:t>
            </a:r>
            <a:r>
              <a:rPr sz="1400" spc="-10" dirty="0">
                <a:latin typeface="Calibri"/>
                <a:cs typeface="Calibri"/>
              </a:rPr>
              <a:t> dictionnaires,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ensembles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(set)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310128" y="2164079"/>
            <a:ext cx="4165600" cy="4383405"/>
            <a:chOff x="3310128" y="2164079"/>
            <a:chExt cx="4165600" cy="438340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19272" y="2173223"/>
              <a:ext cx="4146804" cy="92506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14700" y="2168651"/>
              <a:ext cx="4156075" cy="934719"/>
            </a:xfrm>
            <a:custGeom>
              <a:avLst/>
              <a:gdLst/>
              <a:ahLst/>
              <a:cxnLst/>
              <a:rect l="l" t="t" r="r" b="b"/>
              <a:pathLst>
                <a:path w="4156075" h="934719">
                  <a:moveTo>
                    <a:pt x="0" y="934212"/>
                  </a:moveTo>
                  <a:lnTo>
                    <a:pt x="4155948" y="934212"/>
                  </a:lnTo>
                  <a:lnTo>
                    <a:pt x="4155948" y="0"/>
                  </a:lnTo>
                  <a:lnTo>
                    <a:pt x="0" y="0"/>
                  </a:lnTo>
                  <a:lnTo>
                    <a:pt x="0" y="93421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19272" y="3325367"/>
              <a:ext cx="4146804" cy="120243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314700" y="3320795"/>
              <a:ext cx="4156075" cy="1211580"/>
            </a:xfrm>
            <a:custGeom>
              <a:avLst/>
              <a:gdLst/>
              <a:ahLst/>
              <a:cxnLst/>
              <a:rect l="l" t="t" r="r" b="b"/>
              <a:pathLst>
                <a:path w="4156075" h="1211579">
                  <a:moveTo>
                    <a:pt x="0" y="1211579"/>
                  </a:moveTo>
                  <a:lnTo>
                    <a:pt x="4155948" y="1211579"/>
                  </a:lnTo>
                  <a:lnTo>
                    <a:pt x="4155948" y="0"/>
                  </a:lnTo>
                  <a:lnTo>
                    <a:pt x="0" y="0"/>
                  </a:lnTo>
                  <a:lnTo>
                    <a:pt x="0" y="121157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19272" y="4604003"/>
              <a:ext cx="2819400" cy="193395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314700" y="4599431"/>
              <a:ext cx="2828925" cy="1943100"/>
            </a:xfrm>
            <a:custGeom>
              <a:avLst/>
              <a:gdLst/>
              <a:ahLst/>
              <a:cxnLst/>
              <a:rect l="l" t="t" r="r" b="b"/>
              <a:pathLst>
                <a:path w="2828925" h="1943100">
                  <a:moveTo>
                    <a:pt x="0" y="1943100"/>
                  </a:moveTo>
                  <a:lnTo>
                    <a:pt x="2828544" y="1943100"/>
                  </a:lnTo>
                  <a:lnTo>
                    <a:pt x="2828544" y="0"/>
                  </a:lnTo>
                  <a:lnTo>
                    <a:pt x="0" y="0"/>
                  </a:lnTo>
                  <a:lnTo>
                    <a:pt x="0" y="19431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146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516380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Tableaux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statiques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(set)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Autres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méthodes: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4855" y="2366772"/>
            <a:ext cx="7274052" cy="307847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Listes,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tuples,</a:t>
            </a:r>
            <a:r>
              <a:rPr sz="1400" spc="-10" dirty="0">
                <a:latin typeface="Calibri"/>
                <a:cs typeface="Calibri"/>
              </a:rPr>
              <a:t> dictionnaires,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ensembles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(set)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147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5970905" cy="1137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Dictionnaires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dictionnaire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collection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ordonnée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modifiable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indexée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 </a:t>
            </a:r>
            <a:r>
              <a:rPr sz="1200" spc="-10" dirty="0">
                <a:latin typeface="Calibri"/>
                <a:cs typeface="Calibri"/>
              </a:rPr>
              <a:t>dictionnaires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écrits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accolades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clés 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valeurs.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spc="-10" dirty="0">
                <a:latin typeface="Calibri"/>
                <a:cs typeface="Calibri"/>
              </a:rPr>
              <a:t>Création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 </a:t>
            </a:r>
            <a:r>
              <a:rPr sz="1200" b="1" spc="-10" dirty="0">
                <a:latin typeface="Calibri"/>
                <a:cs typeface="Calibri"/>
              </a:rPr>
              <a:t>dictionnaire: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4709921"/>
            <a:ext cx="19761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spc="-10" dirty="0">
                <a:latin typeface="Calibri"/>
                <a:cs typeface="Calibri"/>
              </a:rPr>
              <a:t>Parcours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</a:t>
            </a:r>
            <a:r>
              <a:rPr sz="1200" b="1" spc="-10" dirty="0">
                <a:latin typeface="Calibri"/>
                <a:cs typeface="Calibri"/>
              </a:rPr>
              <a:t> dictionnaire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Listes,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tuples,</a:t>
            </a:r>
            <a:r>
              <a:rPr sz="1400" spc="-10" dirty="0">
                <a:latin typeface="Calibri"/>
                <a:cs typeface="Calibri"/>
              </a:rPr>
              <a:t> dictionnaires,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ensembles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(set)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072639" y="2999232"/>
            <a:ext cx="5218430" cy="3223260"/>
            <a:chOff x="2072639" y="2999232"/>
            <a:chExt cx="5218430" cy="32232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1783" y="3008376"/>
              <a:ext cx="5199888" cy="163220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077211" y="3003804"/>
              <a:ext cx="5209540" cy="1641475"/>
            </a:xfrm>
            <a:custGeom>
              <a:avLst/>
              <a:gdLst/>
              <a:ahLst/>
              <a:cxnLst/>
              <a:rect l="l" t="t" r="r" b="b"/>
              <a:pathLst>
                <a:path w="5209540" h="1641475">
                  <a:moveTo>
                    <a:pt x="0" y="1641348"/>
                  </a:moveTo>
                  <a:lnTo>
                    <a:pt x="5209032" y="1641348"/>
                  </a:lnTo>
                  <a:lnTo>
                    <a:pt x="5209032" y="0"/>
                  </a:lnTo>
                  <a:lnTo>
                    <a:pt x="0" y="0"/>
                  </a:lnTo>
                  <a:lnTo>
                    <a:pt x="0" y="164134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81783" y="5094732"/>
              <a:ext cx="3528060" cy="111861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077211" y="5090160"/>
              <a:ext cx="3537585" cy="1127760"/>
            </a:xfrm>
            <a:custGeom>
              <a:avLst/>
              <a:gdLst/>
              <a:ahLst/>
              <a:cxnLst/>
              <a:rect l="l" t="t" r="r" b="b"/>
              <a:pathLst>
                <a:path w="3537585" h="1127760">
                  <a:moveTo>
                    <a:pt x="0" y="1127759"/>
                  </a:moveTo>
                  <a:lnTo>
                    <a:pt x="3537204" y="1127759"/>
                  </a:lnTo>
                  <a:lnTo>
                    <a:pt x="3537204" y="0"/>
                  </a:lnTo>
                  <a:lnTo>
                    <a:pt x="0" y="0"/>
                  </a:lnTo>
                  <a:lnTo>
                    <a:pt x="0" y="112775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148</a:t>
            </a:fld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3250565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Dictionnaires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Modification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valeur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clé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particulière: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470529"/>
            <a:ext cx="28644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Retour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valeur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particulière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clé: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4709921"/>
            <a:ext cx="3721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Parcours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les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clés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et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les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valeurs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dictionnaire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à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la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fois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072639" y="2311907"/>
            <a:ext cx="4692650" cy="4101465"/>
            <a:chOff x="2072639" y="2311907"/>
            <a:chExt cx="4692650" cy="410146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1783" y="2321051"/>
              <a:ext cx="4674108" cy="9326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077211" y="2316479"/>
              <a:ext cx="4683760" cy="942340"/>
            </a:xfrm>
            <a:custGeom>
              <a:avLst/>
              <a:gdLst/>
              <a:ahLst/>
              <a:cxnLst/>
              <a:rect l="l" t="t" r="r" b="b"/>
              <a:pathLst>
                <a:path w="4683759" h="942339">
                  <a:moveTo>
                    <a:pt x="0" y="941832"/>
                  </a:moveTo>
                  <a:lnTo>
                    <a:pt x="4683251" y="941832"/>
                  </a:lnTo>
                  <a:lnTo>
                    <a:pt x="4683251" y="0"/>
                  </a:lnTo>
                  <a:lnTo>
                    <a:pt x="0" y="0"/>
                  </a:lnTo>
                  <a:lnTo>
                    <a:pt x="0" y="941832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81783" y="3835907"/>
              <a:ext cx="4460748" cy="71018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077211" y="3831335"/>
              <a:ext cx="4470400" cy="719455"/>
            </a:xfrm>
            <a:custGeom>
              <a:avLst/>
              <a:gdLst/>
              <a:ahLst/>
              <a:cxnLst/>
              <a:rect l="l" t="t" r="r" b="b"/>
              <a:pathLst>
                <a:path w="4470400" h="719454">
                  <a:moveTo>
                    <a:pt x="0" y="719327"/>
                  </a:moveTo>
                  <a:lnTo>
                    <a:pt x="4469892" y="719327"/>
                  </a:lnTo>
                  <a:lnTo>
                    <a:pt x="4469892" y="0"/>
                  </a:lnTo>
                  <a:lnTo>
                    <a:pt x="0" y="0"/>
                  </a:lnTo>
                  <a:lnTo>
                    <a:pt x="0" y="7193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81783" y="5193791"/>
              <a:ext cx="3896868" cy="121005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077211" y="5189219"/>
              <a:ext cx="3906520" cy="1219200"/>
            </a:xfrm>
            <a:custGeom>
              <a:avLst/>
              <a:gdLst/>
              <a:ahLst/>
              <a:cxnLst/>
              <a:rect l="l" t="t" r="r" b="b"/>
              <a:pathLst>
                <a:path w="3906520" h="1219200">
                  <a:moveTo>
                    <a:pt x="0" y="1219199"/>
                  </a:moveTo>
                  <a:lnTo>
                    <a:pt x="3906012" y="1219199"/>
                  </a:lnTo>
                  <a:lnTo>
                    <a:pt x="3906012" y="0"/>
                  </a:lnTo>
                  <a:lnTo>
                    <a:pt x="0" y="0"/>
                  </a:lnTo>
                  <a:lnTo>
                    <a:pt x="0" y="12191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Listes,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tuples,</a:t>
            </a:r>
            <a:r>
              <a:rPr sz="1400" spc="-10" dirty="0">
                <a:latin typeface="Calibri"/>
                <a:cs typeface="Calibri"/>
              </a:rPr>
              <a:t> dictionnaires,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ensembles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(set)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149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2106930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Dictionnaires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spc="-10" dirty="0">
                <a:latin typeface="Calibri"/>
                <a:cs typeface="Calibri"/>
              </a:rPr>
              <a:t>Vérification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si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clé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existe: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470529"/>
            <a:ext cx="19545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spc="-10" dirty="0">
                <a:latin typeface="Calibri"/>
                <a:cs typeface="Calibri"/>
              </a:rPr>
              <a:t>Recherche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la </a:t>
            </a:r>
            <a:r>
              <a:rPr sz="1200" b="1" spc="-10" dirty="0">
                <a:latin typeface="Calibri"/>
                <a:cs typeface="Calibri"/>
              </a:rPr>
              <a:t>longueur: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5019294"/>
            <a:ext cx="1811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Ajout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à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dictionnaire: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Listes,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tuples,</a:t>
            </a:r>
            <a:r>
              <a:rPr sz="1400" spc="-10" dirty="0">
                <a:latin typeface="Calibri"/>
                <a:cs typeface="Calibri"/>
              </a:rPr>
              <a:t> dictionnaires,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ensembles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(set)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569719" y="2255520"/>
            <a:ext cx="6446520" cy="4304030"/>
            <a:chOff x="1569719" y="2255520"/>
            <a:chExt cx="6446520" cy="43040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8863" y="2264664"/>
              <a:ext cx="6220968" cy="86563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574291" y="2260092"/>
              <a:ext cx="6230620" cy="875030"/>
            </a:xfrm>
            <a:custGeom>
              <a:avLst/>
              <a:gdLst/>
              <a:ahLst/>
              <a:cxnLst/>
              <a:rect l="l" t="t" r="r" b="b"/>
              <a:pathLst>
                <a:path w="6230620" h="875030">
                  <a:moveTo>
                    <a:pt x="0" y="874776"/>
                  </a:moveTo>
                  <a:lnTo>
                    <a:pt x="6230112" y="874776"/>
                  </a:lnTo>
                  <a:lnTo>
                    <a:pt x="6230112" y="0"/>
                  </a:lnTo>
                  <a:lnTo>
                    <a:pt x="0" y="0"/>
                  </a:lnTo>
                  <a:lnTo>
                    <a:pt x="0" y="87477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0508" y="3808476"/>
              <a:ext cx="3052572" cy="116128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535936" y="3803904"/>
              <a:ext cx="3061970" cy="1170940"/>
            </a:xfrm>
            <a:custGeom>
              <a:avLst/>
              <a:gdLst/>
              <a:ahLst/>
              <a:cxnLst/>
              <a:rect l="l" t="t" r="r" b="b"/>
              <a:pathLst>
                <a:path w="3061970" h="1170939">
                  <a:moveTo>
                    <a:pt x="0" y="1170432"/>
                  </a:moveTo>
                  <a:lnTo>
                    <a:pt x="3061716" y="1170432"/>
                  </a:lnTo>
                  <a:lnTo>
                    <a:pt x="3061716" y="0"/>
                  </a:lnTo>
                  <a:lnTo>
                    <a:pt x="0" y="0"/>
                  </a:lnTo>
                  <a:lnTo>
                    <a:pt x="0" y="117043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7539" y="5169408"/>
              <a:ext cx="4829556" cy="138074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172967" y="5164836"/>
              <a:ext cx="4838700" cy="1390015"/>
            </a:xfrm>
            <a:custGeom>
              <a:avLst/>
              <a:gdLst/>
              <a:ahLst/>
              <a:cxnLst/>
              <a:rect l="l" t="t" r="r" b="b"/>
              <a:pathLst>
                <a:path w="4838700" h="1390015">
                  <a:moveTo>
                    <a:pt x="0" y="1389888"/>
                  </a:moveTo>
                  <a:lnTo>
                    <a:pt x="4838700" y="1389888"/>
                  </a:lnTo>
                  <a:lnTo>
                    <a:pt x="4838700" y="0"/>
                  </a:lnTo>
                  <a:lnTo>
                    <a:pt x="0" y="0"/>
                  </a:lnTo>
                  <a:lnTo>
                    <a:pt x="0" y="13898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150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12186285" cy="6858000"/>
            <a:chOff x="3047" y="0"/>
            <a:chExt cx="121862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12185904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1" y="460248"/>
              <a:ext cx="678179" cy="6705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36803" y="1610995"/>
            <a:ext cx="2999740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Dictionnaires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Suppression</a:t>
            </a:r>
            <a:r>
              <a:rPr sz="1200" b="1" spc="20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élément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dictionnaire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6803" y="4400550"/>
            <a:ext cx="34201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Suppression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tous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les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éléments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dictionnaire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Listes,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tuples,</a:t>
            </a:r>
            <a:r>
              <a:rPr sz="1400" spc="-10" dirty="0">
                <a:latin typeface="Calibri"/>
                <a:cs typeface="Calibri"/>
              </a:rPr>
              <a:t> dictionnaires,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ensembles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(set)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394204" y="2287523"/>
            <a:ext cx="4646930" cy="4110354"/>
            <a:chOff x="2394204" y="2287523"/>
            <a:chExt cx="4646930" cy="4110354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3348" y="2296667"/>
              <a:ext cx="4628388" cy="175259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398776" y="2292095"/>
              <a:ext cx="4638040" cy="1762125"/>
            </a:xfrm>
            <a:custGeom>
              <a:avLst/>
              <a:gdLst/>
              <a:ahLst/>
              <a:cxnLst/>
              <a:rect l="l" t="t" r="r" b="b"/>
              <a:pathLst>
                <a:path w="4638040" h="1762125">
                  <a:moveTo>
                    <a:pt x="0" y="1761743"/>
                  </a:moveTo>
                  <a:lnTo>
                    <a:pt x="4637532" y="1761743"/>
                  </a:lnTo>
                  <a:lnTo>
                    <a:pt x="4637532" y="0"/>
                  </a:lnTo>
                  <a:lnTo>
                    <a:pt x="0" y="0"/>
                  </a:lnTo>
                  <a:lnTo>
                    <a:pt x="0" y="1761743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03348" y="4759451"/>
              <a:ext cx="4171188" cy="162915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398776" y="4754879"/>
              <a:ext cx="4180840" cy="1638300"/>
            </a:xfrm>
            <a:custGeom>
              <a:avLst/>
              <a:gdLst/>
              <a:ahLst/>
              <a:cxnLst/>
              <a:rect l="l" t="t" r="r" b="b"/>
              <a:pathLst>
                <a:path w="4180840" h="1638300">
                  <a:moveTo>
                    <a:pt x="0" y="1638300"/>
                  </a:moveTo>
                  <a:lnTo>
                    <a:pt x="4180331" y="1638300"/>
                  </a:lnTo>
                  <a:lnTo>
                    <a:pt x="4180331" y="0"/>
                  </a:lnTo>
                  <a:lnTo>
                    <a:pt x="0" y="0"/>
                  </a:lnTo>
                  <a:lnTo>
                    <a:pt x="0" y="16383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151</a:t>
            </a:fld>
            <a:endParaRPr spc="-25" dirty="0"/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12186285" cy="6858000"/>
            <a:chOff x="3047" y="0"/>
            <a:chExt cx="121862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12185904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1" y="460248"/>
              <a:ext cx="678179" cy="6705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36803" y="1610995"/>
            <a:ext cx="1676400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Dictionnaires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Copie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dictionnaire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6803" y="4088968"/>
            <a:ext cx="128460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Autres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méthodes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Listes,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tuples,</a:t>
            </a:r>
            <a:r>
              <a:rPr sz="1400" spc="-10" dirty="0">
                <a:latin typeface="Calibri"/>
                <a:cs typeface="Calibri"/>
              </a:rPr>
              <a:t> dictionnaires,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ensembles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(set)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072639" y="2220467"/>
            <a:ext cx="6716395" cy="4291965"/>
            <a:chOff x="2072639" y="2220467"/>
            <a:chExt cx="6716395" cy="429196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81783" y="2229611"/>
              <a:ext cx="3675888" cy="15240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077211" y="2225039"/>
              <a:ext cx="3685540" cy="1533525"/>
            </a:xfrm>
            <a:custGeom>
              <a:avLst/>
              <a:gdLst/>
              <a:ahLst/>
              <a:cxnLst/>
              <a:rect l="l" t="t" r="r" b="b"/>
              <a:pathLst>
                <a:path w="3685540" h="1533525">
                  <a:moveTo>
                    <a:pt x="0" y="1533144"/>
                  </a:moveTo>
                  <a:lnTo>
                    <a:pt x="3685032" y="1533144"/>
                  </a:lnTo>
                  <a:lnTo>
                    <a:pt x="3685032" y="0"/>
                  </a:lnTo>
                  <a:lnTo>
                    <a:pt x="0" y="0"/>
                  </a:lnTo>
                  <a:lnTo>
                    <a:pt x="0" y="1533144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85999" y="4181855"/>
              <a:ext cx="6502908" cy="233019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152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399401" y="1090422"/>
            <a:ext cx="339661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2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Manipuler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les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données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3010280"/>
            <a:ext cx="4346575" cy="195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indent="-237490">
              <a:lnSpc>
                <a:spcPct val="100000"/>
              </a:lnSpc>
              <a:spcBef>
                <a:spcPts val="100"/>
              </a:spcBef>
              <a:buAutoNum type="arabicPlain"/>
              <a:tabLst>
                <a:tab pos="250190" algn="l"/>
              </a:tabLst>
            </a:pP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Manipulation</a:t>
            </a:r>
            <a:r>
              <a:rPr sz="1800" spc="-5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des</a:t>
            </a:r>
            <a:r>
              <a:rPr sz="1800" spc="-6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fonctions/lambda</a:t>
            </a:r>
            <a:endParaRPr sz="1800">
              <a:latin typeface="Calibri"/>
              <a:cs typeface="Calibri"/>
            </a:endParaRPr>
          </a:p>
          <a:p>
            <a:pPr marL="250190" indent="-237490">
              <a:lnSpc>
                <a:spcPct val="100000"/>
              </a:lnSpc>
              <a:spcBef>
                <a:spcPts val="2170"/>
              </a:spcBef>
              <a:buAutoNum type="arabicPlain"/>
              <a:tabLst>
                <a:tab pos="250190" algn="l"/>
              </a:tabLst>
            </a:pP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Listes,</a:t>
            </a:r>
            <a:r>
              <a:rPr sz="1800" spc="-8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tuples,</a:t>
            </a:r>
            <a:r>
              <a:rPr sz="1800" spc="-8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dictionnaires,</a:t>
            </a:r>
            <a:r>
              <a:rPr sz="1800" spc="-6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ensembles</a:t>
            </a:r>
            <a:r>
              <a:rPr sz="1800" spc="-8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(set)</a:t>
            </a:r>
            <a:endParaRPr sz="1800">
              <a:latin typeface="Calibri"/>
              <a:cs typeface="Calibri"/>
            </a:endParaRPr>
          </a:p>
          <a:p>
            <a:pPr marL="250190" indent="-237490">
              <a:lnSpc>
                <a:spcPct val="100000"/>
              </a:lnSpc>
              <a:spcBef>
                <a:spcPts val="2185"/>
              </a:spcBef>
              <a:buAutoNum type="arabicPlain"/>
              <a:tabLst>
                <a:tab pos="250190" algn="l"/>
              </a:tabLst>
            </a:pP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Fichiers</a:t>
            </a:r>
            <a:r>
              <a:rPr sz="18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8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912B"/>
                </a:solidFill>
                <a:latin typeface="Calibri"/>
                <a:cs typeface="Calibri"/>
              </a:rPr>
              <a:t>données</a:t>
            </a:r>
            <a:endParaRPr sz="1800">
              <a:latin typeface="Calibri"/>
              <a:cs typeface="Calibri"/>
            </a:endParaRPr>
          </a:p>
          <a:p>
            <a:pPr marL="250190" indent="-237490">
              <a:lnSpc>
                <a:spcPct val="100000"/>
              </a:lnSpc>
              <a:spcBef>
                <a:spcPts val="2185"/>
              </a:spcBef>
              <a:buAutoNum type="arabicPlain"/>
              <a:tabLst>
                <a:tab pos="250190" algn="l"/>
              </a:tabLst>
            </a:pP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Bibliothèques</a:t>
            </a:r>
            <a:r>
              <a:rPr sz="1800" spc="-7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standards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12186285" cy="6858000"/>
            <a:chOff x="3047" y="0"/>
            <a:chExt cx="121862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12185904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1" y="460248"/>
              <a:ext cx="678179" cy="6705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36803" y="1610995"/>
            <a:ext cx="7004050" cy="2962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Utilisation</a:t>
            </a:r>
            <a:r>
              <a:rPr sz="12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des</a:t>
            </a:r>
            <a:r>
              <a:rPr sz="12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fichiers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plusieurs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créer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lire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mettre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à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jour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supprimer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texte.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clé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travailler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open().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Elle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prend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paramètres;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nom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fichier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mode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10" dirty="0">
                <a:latin typeface="Calibri"/>
                <a:cs typeface="Calibri"/>
              </a:rPr>
              <a:t> existe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quatre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méthodes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(modes)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différentes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ouvrir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fichier:</a:t>
            </a:r>
            <a:endParaRPr sz="1200">
              <a:latin typeface="Calibri"/>
              <a:cs typeface="Calibri"/>
            </a:endParaRPr>
          </a:p>
          <a:p>
            <a:pPr marL="1322705" lvl="2" indent="-76200">
              <a:lnSpc>
                <a:spcPct val="100000"/>
              </a:lnSpc>
              <a:spcBef>
                <a:spcPts val="350"/>
              </a:spcBef>
              <a:buSzPct val="91666"/>
              <a:buFont typeface="Tahoma"/>
              <a:buChar char="•"/>
              <a:tabLst>
                <a:tab pos="1322705" algn="l"/>
              </a:tabLst>
            </a:pP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"r"</a:t>
            </a:r>
            <a:r>
              <a:rPr sz="1200" b="1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-Lecture</a:t>
            </a:r>
            <a:r>
              <a:rPr sz="1200" b="1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-Par</a:t>
            </a:r>
            <a:r>
              <a:rPr sz="1200" b="1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585858"/>
                </a:solidFill>
                <a:latin typeface="Calibri"/>
                <a:cs typeface="Calibri"/>
              </a:rPr>
              <a:t>défaut.</a:t>
            </a:r>
            <a:r>
              <a:rPr sz="1200" b="1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Ouvre</a:t>
            </a:r>
            <a:r>
              <a:rPr sz="1200" b="1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un fichier</a:t>
            </a:r>
            <a:r>
              <a:rPr sz="1200" b="1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en</a:t>
            </a:r>
            <a:r>
              <a:rPr sz="1200" b="1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lecture,</a:t>
            </a:r>
            <a:r>
              <a:rPr sz="1200" b="1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erreur</a:t>
            </a:r>
            <a:r>
              <a:rPr sz="1200" b="1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si</a:t>
            </a:r>
            <a:r>
              <a:rPr sz="1200" b="1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le</a:t>
            </a:r>
            <a:r>
              <a:rPr sz="1200" b="1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fichier</a:t>
            </a:r>
            <a:r>
              <a:rPr sz="1200" b="1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585858"/>
                </a:solidFill>
                <a:latin typeface="Calibri"/>
                <a:cs typeface="Calibri"/>
              </a:rPr>
              <a:t>n'existe</a:t>
            </a:r>
            <a:r>
              <a:rPr sz="1200" b="1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585858"/>
                </a:solidFill>
                <a:latin typeface="Calibri"/>
                <a:cs typeface="Calibri"/>
              </a:rPr>
              <a:t>pas</a:t>
            </a:r>
            <a:endParaRPr sz="1200">
              <a:latin typeface="Calibri"/>
              <a:cs typeface="Calibri"/>
            </a:endParaRPr>
          </a:p>
          <a:p>
            <a:pPr marL="1322705" lvl="2" indent="-76200">
              <a:lnSpc>
                <a:spcPct val="100000"/>
              </a:lnSpc>
              <a:spcBef>
                <a:spcPts val="360"/>
              </a:spcBef>
              <a:buSzPct val="91666"/>
              <a:buFont typeface="Tahoma"/>
              <a:buChar char="•"/>
              <a:tabLst>
                <a:tab pos="1322705" algn="l"/>
              </a:tabLst>
            </a:pP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"a"</a:t>
            </a:r>
            <a:r>
              <a:rPr sz="1200" b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-Ajouter</a:t>
            </a:r>
            <a:r>
              <a:rPr sz="1200" b="1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-Ouvre</a:t>
            </a:r>
            <a:r>
              <a:rPr sz="1200" b="1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un</a:t>
            </a:r>
            <a:r>
              <a:rPr sz="1200" b="1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fichier</a:t>
            </a:r>
            <a:r>
              <a:rPr sz="1200" b="1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à</a:t>
            </a:r>
            <a:r>
              <a:rPr sz="1200" b="1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585858"/>
                </a:solidFill>
                <a:latin typeface="Calibri"/>
                <a:cs typeface="Calibri"/>
              </a:rPr>
              <a:t>ajouter,</a:t>
            </a:r>
            <a:r>
              <a:rPr sz="1200" b="1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crée</a:t>
            </a:r>
            <a:r>
              <a:rPr sz="1200" b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le</a:t>
            </a:r>
            <a:r>
              <a:rPr sz="1200" b="1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fichier</a:t>
            </a:r>
            <a:r>
              <a:rPr sz="1200" b="1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s'il</a:t>
            </a:r>
            <a:r>
              <a:rPr sz="1200" b="1" spc="-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585858"/>
                </a:solidFill>
                <a:latin typeface="Calibri"/>
                <a:cs typeface="Calibri"/>
              </a:rPr>
              <a:t>n'existe</a:t>
            </a:r>
            <a:r>
              <a:rPr sz="1200" b="1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585858"/>
                </a:solidFill>
                <a:latin typeface="Calibri"/>
                <a:cs typeface="Calibri"/>
              </a:rPr>
              <a:t>pas</a:t>
            </a:r>
            <a:endParaRPr sz="1200">
              <a:latin typeface="Calibri"/>
              <a:cs typeface="Calibri"/>
            </a:endParaRPr>
          </a:p>
          <a:p>
            <a:pPr marL="1322705" lvl="2" indent="-76200">
              <a:lnSpc>
                <a:spcPct val="100000"/>
              </a:lnSpc>
              <a:spcBef>
                <a:spcPts val="360"/>
              </a:spcBef>
              <a:buSzPct val="91666"/>
              <a:buFont typeface="Tahoma"/>
              <a:buChar char="•"/>
              <a:tabLst>
                <a:tab pos="1322705" algn="l"/>
              </a:tabLst>
            </a:pP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"w"</a:t>
            </a:r>
            <a:r>
              <a:rPr sz="1200" b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-Écrire</a:t>
            </a:r>
            <a:r>
              <a:rPr sz="1200" b="1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-Ouvre</a:t>
            </a:r>
            <a:r>
              <a:rPr sz="1200" b="1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un</a:t>
            </a:r>
            <a:r>
              <a:rPr sz="1200" b="1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fichier</a:t>
            </a:r>
            <a:r>
              <a:rPr sz="1200" b="1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pour</a:t>
            </a:r>
            <a:r>
              <a:rPr sz="1200" b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l'écriture,</a:t>
            </a:r>
            <a:r>
              <a:rPr sz="1200" b="1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crée</a:t>
            </a:r>
            <a:r>
              <a:rPr sz="1200" b="1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le</a:t>
            </a:r>
            <a:r>
              <a:rPr sz="1200" b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fichier</a:t>
            </a:r>
            <a:r>
              <a:rPr sz="1200" b="1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s'il</a:t>
            </a:r>
            <a:r>
              <a:rPr sz="1200" b="1" spc="-10" dirty="0">
                <a:solidFill>
                  <a:srgbClr val="585858"/>
                </a:solidFill>
                <a:latin typeface="Calibri"/>
                <a:cs typeface="Calibri"/>
              </a:rPr>
              <a:t> n'existe</a:t>
            </a:r>
            <a:r>
              <a:rPr sz="1200" b="1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585858"/>
                </a:solidFill>
                <a:latin typeface="Calibri"/>
                <a:cs typeface="Calibri"/>
              </a:rPr>
              <a:t>pas</a:t>
            </a:r>
            <a:endParaRPr sz="1200">
              <a:latin typeface="Calibri"/>
              <a:cs typeface="Calibri"/>
            </a:endParaRPr>
          </a:p>
          <a:p>
            <a:pPr marL="1322705" lvl="2" indent="-76200">
              <a:lnSpc>
                <a:spcPct val="100000"/>
              </a:lnSpc>
              <a:spcBef>
                <a:spcPts val="350"/>
              </a:spcBef>
              <a:buSzPct val="91666"/>
              <a:buFont typeface="Tahoma"/>
              <a:buChar char="•"/>
              <a:tabLst>
                <a:tab pos="1322705" algn="l"/>
              </a:tabLst>
            </a:pP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"x"</a:t>
            </a:r>
            <a:r>
              <a:rPr sz="1200" b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-Créer</a:t>
            </a:r>
            <a:r>
              <a:rPr sz="1200" b="1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-Crée</a:t>
            </a:r>
            <a:r>
              <a:rPr sz="1200" b="1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le</a:t>
            </a:r>
            <a:r>
              <a:rPr sz="1200" b="1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fichier</a:t>
            </a:r>
            <a:r>
              <a:rPr sz="1200" b="1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spécifié,</a:t>
            </a:r>
            <a:r>
              <a:rPr sz="1200" b="1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585858"/>
                </a:solidFill>
                <a:latin typeface="Calibri"/>
                <a:cs typeface="Calibri"/>
              </a:rPr>
              <a:t>renvoie</a:t>
            </a:r>
            <a:r>
              <a:rPr sz="1200" b="1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une</a:t>
            </a:r>
            <a:r>
              <a:rPr sz="1200" b="1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erreur</a:t>
            </a:r>
            <a:r>
              <a:rPr sz="1200" b="1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si</a:t>
            </a:r>
            <a:r>
              <a:rPr sz="1200" b="1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le</a:t>
            </a:r>
            <a:r>
              <a:rPr sz="1200" b="1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858"/>
                </a:solidFill>
                <a:latin typeface="Calibri"/>
                <a:cs typeface="Calibri"/>
              </a:rPr>
              <a:t>fichier</a:t>
            </a:r>
            <a:r>
              <a:rPr sz="1200" b="1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585858"/>
                </a:solidFill>
                <a:latin typeface="Calibri"/>
                <a:cs typeface="Calibri"/>
              </a:rPr>
              <a:t>existe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05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Ouvrir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et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lire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 </a:t>
            </a:r>
            <a:r>
              <a:rPr sz="1200" b="1" spc="-10" dirty="0">
                <a:latin typeface="Calibri"/>
                <a:cs typeface="Calibri"/>
              </a:rPr>
              <a:t>fichier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Pour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ouvrir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fichier,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utilisez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fonction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open()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intégrée.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open</a:t>
            </a:r>
            <a:r>
              <a:rPr sz="1200" dirty="0">
                <a:latin typeface="Calibri"/>
                <a:cs typeface="Calibri"/>
              </a:rPr>
              <a:t>()</a:t>
            </a:r>
            <a:r>
              <a:rPr sz="1200" spc="-10" dirty="0">
                <a:latin typeface="Calibri"/>
                <a:cs typeface="Calibri"/>
              </a:rPr>
              <a:t> renvoie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objet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fichier,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méthode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read()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contenu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fichier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6803" y="5359146"/>
            <a:ext cx="30676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Renvoyez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les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5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premiers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caractères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du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fichier</a:t>
            </a:r>
            <a:r>
              <a:rPr sz="1200" spc="-1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Fichiers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804160" y="4757928"/>
            <a:ext cx="2609215" cy="1579245"/>
            <a:chOff x="2804160" y="4757928"/>
            <a:chExt cx="2609215" cy="157924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13304" y="4767072"/>
              <a:ext cx="2590799" cy="50444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808732" y="4762500"/>
              <a:ext cx="2600325" cy="513715"/>
            </a:xfrm>
            <a:custGeom>
              <a:avLst/>
              <a:gdLst/>
              <a:ahLst/>
              <a:cxnLst/>
              <a:rect l="l" t="t" r="r" b="b"/>
              <a:pathLst>
                <a:path w="2600325" h="513714">
                  <a:moveTo>
                    <a:pt x="0" y="513588"/>
                  </a:moveTo>
                  <a:lnTo>
                    <a:pt x="2599944" y="513588"/>
                  </a:lnTo>
                  <a:lnTo>
                    <a:pt x="2599944" y="0"/>
                  </a:lnTo>
                  <a:lnTo>
                    <a:pt x="0" y="0"/>
                  </a:lnTo>
                  <a:lnTo>
                    <a:pt x="0" y="5135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3304" y="5737860"/>
              <a:ext cx="2590799" cy="58978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808732" y="5733288"/>
              <a:ext cx="2600325" cy="599440"/>
            </a:xfrm>
            <a:custGeom>
              <a:avLst/>
              <a:gdLst/>
              <a:ahLst/>
              <a:cxnLst/>
              <a:rect l="l" t="t" r="r" b="b"/>
              <a:pathLst>
                <a:path w="2600325" h="599439">
                  <a:moveTo>
                    <a:pt x="0" y="598932"/>
                  </a:moveTo>
                  <a:lnTo>
                    <a:pt x="2599944" y="598932"/>
                  </a:lnTo>
                  <a:lnTo>
                    <a:pt x="2599944" y="0"/>
                  </a:lnTo>
                  <a:lnTo>
                    <a:pt x="0" y="0"/>
                  </a:lnTo>
                  <a:lnTo>
                    <a:pt x="0" y="598932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154</a:t>
            </a:fld>
            <a:endParaRPr spc="-25" dirty="0"/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12186285" cy="6858000"/>
            <a:chOff x="3047" y="0"/>
            <a:chExt cx="121862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12185904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1" y="460248"/>
              <a:ext cx="678179" cy="6705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36803" y="1610995"/>
            <a:ext cx="4440555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Utilisation</a:t>
            </a:r>
            <a:r>
              <a:rPr sz="12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des</a:t>
            </a:r>
            <a:r>
              <a:rPr sz="12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fichiers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Vous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pouvez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renvoyer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u="sng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</a:rPr>
              <a:t>une</a:t>
            </a:r>
            <a:r>
              <a:rPr sz="1200" b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ligne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utilisant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la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méthode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readline</a:t>
            </a:r>
            <a:r>
              <a:rPr sz="1200" b="1" spc="-25" dirty="0">
                <a:latin typeface="Calibri"/>
                <a:cs typeface="Calibri"/>
              </a:rPr>
              <a:t> ():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6803" y="2803697"/>
            <a:ext cx="6435090" cy="483870"/>
          </a:xfrm>
          <a:prstGeom prst="rect">
            <a:avLst/>
          </a:prstGeom>
        </p:spPr>
        <p:txBody>
          <a:bodyPr vert="horz" wrap="square" lIns="0" tIns="59054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46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Ecrire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dans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fichier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écrire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existant,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vous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devez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ajouter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paramètre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open():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Fichiers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073907" y="2253995"/>
            <a:ext cx="4805680" cy="3782695"/>
            <a:chOff x="3073907" y="2253995"/>
            <a:chExt cx="4805680" cy="378269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27831" y="2263139"/>
              <a:ext cx="2654808" cy="67208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223259" y="2258567"/>
              <a:ext cx="2664460" cy="681355"/>
            </a:xfrm>
            <a:custGeom>
              <a:avLst/>
              <a:gdLst/>
              <a:ahLst/>
              <a:cxnLst/>
              <a:rect l="l" t="t" r="r" b="b"/>
              <a:pathLst>
                <a:path w="2664460" h="681355">
                  <a:moveTo>
                    <a:pt x="0" y="681227"/>
                  </a:moveTo>
                  <a:lnTo>
                    <a:pt x="2663952" y="681227"/>
                  </a:lnTo>
                  <a:lnTo>
                    <a:pt x="2663952" y="0"/>
                  </a:lnTo>
                  <a:lnTo>
                    <a:pt x="0" y="0"/>
                  </a:lnTo>
                  <a:lnTo>
                    <a:pt x="0" y="6812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3051" y="3419855"/>
              <a:ext cx="4786884" cy="260756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078479" y="3415283"/>
              <a:ext cx="4796155" cy="2616835"/>
            </a:xfrm>
            <a:custGeom>
              <a:avLst/>
              <a:gdLst/>
              <a:ahLst/>
              <a:cxnLst/>
              <a:rect l="l" t="t" r="r" b="b"/>
              <a:pathLst>
                <a:path w="4796155" h="2616835">
                  <a:moveTo>
                    <a:pt x="0" y="2616707"/>
                  </a:moveTo>
                  <a:lnTo>
                    <a:pt x="4796028" y="2616707"/>
                  </a:lnTo>
                  <a:lnTo>
                    <a:pt x="4796028" y="0"/>
                  </a:lnTo>
                  <a:lnTo>
                    <a:pt x="0" y="0"/>
                  </a:lnTo>
                  <a:lnTo>
                    <a:pt x="0" y="261670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155</a:t>
            </a:fld>
            <a:endParaRPr spc="-25" dirty="0"/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12186285" cy="6858000"/>
            <a:chOff x="3047" y="0"/>
            <a:chExt cx="121862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12185904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1" y="460248"/>
              <a:ext cx="678179" cy="6705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36803" y="1610995"/>
            <a:ext cx="5683250" cy="746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Utilisation</a:t>
            </a:r>
            <a:r>
              <a:rPr sz="12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des</a:t>
            </a:r>
            <a:r>
              <a:rPr sz="12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fichiers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Fermer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fichier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recommandé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toujours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fermer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lorsque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vous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avez</a:t>
            </a:r>
            <a:r>
              <a:rPr sz="1200" spc="-10" dirty="0">
                <a:latin typeface="Calibri"/>
                <a:cs typeface="Calibri"/>
              </a:rPr>
              <a:t> terminé.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6803" y="3342513"/>
            <a:ext cx="6964680" cy="4826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459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Supprimer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fichier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59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supprimer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fichier,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vous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devez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importer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module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os.remove</a:t>
            </a:r>
            <a:r>
              <a:rPr sz="1200" b="1" spc="-25" dirty="0">
                <a:latin typeface="Calibri"/>
                <a:cs typeface="Calibri"/>
              </a:rPr>
              <a:t> ():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Fichiers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124200" y="2499360"/>
            <a:ext cx="2981325" cy="2225040"/>
            <a:chOff x="3124200" y="2499360"/>
            <a:chExt cx="2981325" cy="222504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33344" y="2508504"/>
              <a:ext cx="2962656" cy="71475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128772" y="2503932"/>
              <a:ext cx="2971800" cy="723900"/>
            </a:xfrm>
            <a:custGeom>
              <a:avLst/>
              <a:gdLst/>
              <a:ahLst/>
              <a:cxnLst/>
              <a:rect l="l" t="t" r="r" b="b"/>
              <a:pathLst>
                <a:path w="2971800" h="723900">
                  <a:moveTo>
                    <a:pt x="0" y="723900"/>
                  </a:moveTo>
                  <a:lnTo>
                    <a:pt x="2971800" y="723900"/>
                  </a:lnTo>
                  <a:lnTo>
                    <a:pt x="2971800" y="0"/>
                  </a:lnTo>
                  <a:lnTo>
                    <a:pt x="0" y="0"/>
                  </a:lnTo>
                  <a:lnTo>
                    <a:pt x="0" y="7239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33344" y="4026408"/>
              <a:ext cx="2962656" cy="68884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128772" y="4021836"/>
              <a:ext cx="2971800" cy="698500"/>
            </a:xfrm>
            <a:custGeom>
              <a:avLst/>
              <a:gdLst/>
              <a:ahLst/>
              <a:cxnLst/>
              <a:rect l="l" t="t" r="r" b="b"/>
              <a:pathLst>
                <a:path w="2971800" h="698500">
                  <a:moveTo>
                    <a:pt x="0" y="697992"/>
                  </a:moveTo>
                  <a:lnTo>
                    <a:pt x="2971800" y="697992"/>
                  </a:lnTo>
                  <a:lnTo>
                    <a:pt x="2971800" y="0"/>
                  </a:lnTo>
                  <a:lnTo>
                    <a:pt x="0" y="0"/>
                  </a:lnTo>
                  <a:lnTo>
                    <a:pt x="0" y="697992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156</a:t>
            </a:fld>
            <a:endParaRPr spc="-25" dirty="0"/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12186285" cy="6858000"/>
            <a:chOff x="3047" y="0"/>
            <a:chExt cx="121862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12185904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1" y="460248"/>
              <a:ext cx="678179" cy="6705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36803" y="1610995"/>
            <a:ext cx="10543540" cy="2616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Format</a:t>
            </a:r>
            <a:r>
              <a:rPr sz="12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CSV</a:t>
            </a:r>
            <a:endParaRPr sz="1200">
              <a:latin typeface="Calibri"/>
              <a:cs typeface="Calibri"/>
            </a:endParaRPr>
          </a:p>
          <a:p>
            <a:pPr marL="299085" marR="474980" indent="-2870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Il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existe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différents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formats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standards</a:t>
            </a:r>
            <a:r>
              <a:rPr sz="12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stockage</a:t>
            </a:r>
            <a:r>
              <a:rPr sz="1200" spc="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données.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Il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est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recommandé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favoriser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ces</a:t>
            </a:r>
            <a:r>
              <a:rPr sz="1200" spc="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formats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car il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existe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déjà</a:t>
            </a:r>
            <a:r>
              <a:rPr sz="1200" spc="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des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modules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Python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permettant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de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simplifier</a:t>
            </a:r>
            <a:r>
              <a:rPr sz="1200" spc="-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leur</a:t>
            </a:r>
            <a:r>
              <a:rPr sz="1200" spc="-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utilisation.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fichier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i="1" spc="-10" dirty="0">
                <a:solidFill>
                  <a:srgbClr val="333333"/>
                </a:solidFill>
                <a:latin typeface="Calibri"/>
                <a:cs typeface="Calibri"/>
              </a:rPr>
              <a:t>Comma-</a:t>
            </a:r>
            <a:r>
              <a:rPr sz="1200" b="1" i="1" dirty="0">
                <a:solidFill>
                  <a:srgbClr val="333333"/>
                </a:solidFill>
                <a:latin typeface="Calibri"/>
                <a:cs typeface="Calibri"/>
              </a:rPr>
              <a:t>separated values</a:t>
            </a:r>
            <a:r>
              <a:rPr sz="1200" b="1" i="1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33"/>
                </a:solidFill>
                <a:latin typeface="Calibri"/>
                <a:cs typeface="Calibri"/>
              </a:rPr>
              <a:t>(CSV)</a:t>
            </a:r>
            <a:r>
              <a:rPr sz="1200" b="1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est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un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format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permettant</a:t>
            </a:r>
            <a:r>
              <a:rPr sz="1200" spc="-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stocker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 des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tableaux</a:t>
            </a:r>
            <a:r>
              <a:rPr sz="12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dans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un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fichier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texte.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Chaque</a:t>
            </a:r>
            <a:r>
              <a:rPr sz="1200" spc="-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ligne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est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représentée</a:t>
            </a:r>
            <a:r>
              <a:rPr sz="12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par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une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ligne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texte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et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chaque</a:t>
            </a:r>
            <a:r>
              <a:rPr sz="12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colonne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est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séparée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par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un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333333"/>
                </a:solidFill>
                <a:latin typeface="Calibri"/>
                <a:cs typeface="Calibri"/>
              </a:rPr>
              <a:t>séparateur</a:t>
            </a:r>
            <a:r>
              <a:rPr sz="1200" b="1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(virgule,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point-virgule</a:t>
            </a:r>
            <a:r>
              <a:rPr sz="12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…).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Les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champs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texte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peuvent</a:t>
            </a:r>
            <a:r>
              <a:rPr sz="1200" spc="-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également</a:t>
            </a:r>
            <a:r>
              <a:rPr sz="12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être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délimités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par</a:t>
            </a:r>
            <a:r>
              <a:rPr sz="12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des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guillemets.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Lorsqu'un</a:t>
            </a:r>
            <a:r>
              <a:rPr sz="1200" spc="-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champ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contient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lui-même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des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guillemets,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ils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sont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doublés</a:t>
            </a:r>
            <a:r>
              <a:rPr sz="1200" spc="-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afin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ne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pas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être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considérés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comme</a:t>
            </a:r>
            <a:r>
              <a:rPr sz="1200" spc="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début</a:t>
            </a:r>
            <a:r>
              <a:rPr sz="1200" spc="-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ou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fin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du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champ.</a:t>
            </a:r>
            <a:endParaRPr sz="1200">
              <a:latin typeface="Calibri"/>
              <a:cs typeface="Calibri"/>
            </a:endParaRPr>
          </a:p>
          <a:p>
            <a:pPr marL="299085" marR="198755" indent="-2870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Si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un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champ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contient</a:t>
            </a:r>
            <a:r>
              <a:rPr sz="1200" spc="-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un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signe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pouvant</a:t>
            </a:r>
            <a:r>
              <a:rPr sz="1200" spc="-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être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utilisé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comme</a:t>
            </a:r>
            <a:r>
              <a:rPr sz="1200" spc="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séparateur</a:t>
            </a:r>
            <a:r>
              <a:rPr sz="1200" spc="-6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colonne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(virgule,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point-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virgule</a:t>
            </a:r>
            <a:r>
              <a:rPr sz="1200" spc="-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…)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ou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comme</a:t>
            </a:r>
            <a:r>
              <a:rPr sz="1200" spc="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séparateur</a:t>
            </a:r>
            <a:r>
              <a:rPr sz="1200" spc="-6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ligne,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les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guillemets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sont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donc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obligatoires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afin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que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ce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signe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ne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soit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pas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confondu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avec un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séparateur.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Données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la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forme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d'un</a:t>
            </a:r>
            <a:r>
              <a:rPr sz="1200" b="1" spc="-10" dirty="0">
                <a:latin typeface="Calibri"/>
                <a:cs typeface="Calibri"/>
              </a:rPr>
              <a:t> tableau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6803" y="5568188"/>
            <a:ext cx="2666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Données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la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forme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d'un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fichier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CSV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Fichiers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08960" y="4328159"/>
            <a:ext cx="3581399" cy="94335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709415" y="5471159"/>
            <a:ext cx="2842260" cy="1015365"/>
          </a:xfrm>
          <a:prstGeom prst="rect">
            <a:avLst/>
          </a:prstGeom>
          <a:solidFill>
            <a:srgbClr val="D0CECE"/>
          </a:solidFill>
          <a:ln w="914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1440" marR="1019175">
              <a:lnSpc>
                <a:spcPct val="100000"/>
              </a:lnSpc>
              <a:spcBef>
                <a:spcPts val="295"/>
              </a:spcBef>
            </a:pPr>
            <a:r>
              <a:rPr sz="1200" spc="-10" dirty="0">
                <a:latin typeface="Calibri"/>
                <a:cs typeface="Calibri"/>
              </a:rPr>
              <a:t>Nom;Prénom;Age "Dubois";"Marie";29 "Duval";"Julien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""Paul""";47 Jacquet;Bernard;51 Martin;"Lucie;Clara";14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157</a:t>
            </a:fld>
            <a:endParaRPr spc="-25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12186285" cy="6858000"/>
            <a:chOff x="3047" y="0"/>
            <a:chExt cx="121862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12185904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1" y="460248"/>
              <a:ext cx="678179" cy="6705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36803" y="1610995"/>
            <a:ext cx="7464425" cy="1056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Format</a:t>
            </a:r>
            <a:r>
              <a:rPr sz="12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CSV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module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csv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simplifier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l'utilisation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CSV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Lecture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d’un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fichier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CSV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CSV, </a:t>
            </a:r>
            <a:r>
              <a:rPr sz="1200" dirty="0">
                <a:latin typeface="Calibri"/>
                <a:cs typeface="Calibri"/>
              </a:rPr>
              <a:t>il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faut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ouvrir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flux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lecture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ouvrir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partir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flux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lecteur</a:t>
            </a:r>
            <a:r>
              <a:rPr sz="1200" spc="-20" dirty="0">
                <a:latin typeface="Calibri"/>
                <a:cs typeface="Calibri"/>
              </a:rPr>
              <a:t> CSV.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22653" y="4967478"/>
            <a:ext cx="90893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</a:t>
            </a:r>
            <a:r>
              <a:rPr sz="1200" spc="-10" dirty="0">
                <a:latin typeface="Calibri"/>
                <a:cs typeface="Calibri"/>
              </a:rPr>
              <a:t>également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possible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lire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obtenir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dictionnaire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contenant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utilisant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DictReader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lieu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reader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781365" y="2741485"/>
            <a:ext cx="8629650" cy="967105"/>
            <a:chOff x="1781365" y="2741485"/>
            <a:chExt cx="8629650" cy="96710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0699" y="2750820"/>
              <a:ext cx="8610600" cy="94792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786127" y="2746248"/>
              <a:ext cx="8620125" cy="957580"/>
            </a:xfrm>
            <a:custGeom>
              <a:avLst/>
              <a:gdLst/>
              <a:ahLst/>
              <a:cxnLst/>
              <a:rect l="l" t="t" r="r" b="b"/>
              <a:pathLst>
                <a:path w="8620125" h="957579">
                  <a:moveTo>
                    <a:pt x="0" y="957071"/>
                  </a:moveTo>
                  <a:lnTo>
                    <a:pt x="8619744" y="957071"/>
                  </a:lnTo>
                  <a:lnTo>
                    <a:pt x="8619744" y="0"/>
                  </a:lnTo>
                  <a:lnTo>
                    <a:pt x="0" y="0"/>
                  </a:lnTo>
                  <a:lnTo>
                    <a:pt x="0" y="95707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Fichiers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88414" y="3703320"/>
            <a:ext cx="2825115" cy="1054735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75565" rIns="0" bIns="0" rtlCol="0">
            <a:spAutoFit/>
          </a:bodyPr>
          <a:lstStyle/>
          <a:p>
            <a:pPr marL="93980">
              <a:lnSpc>
                <a:spcPct val="100000"/>
              </a:lnSpc>
              <a:spcBef>
                <a:spcPts val="595"/>
              </a:spcBef>
            </a:pPr>
            <a:r>
              <a:rPr sz="1200" dirty="0">
                <a:latin typeface="Calibri"/>
                <a:cs typeface="Calibri"/>
              </a:rPr>
              <a:t>['Nom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'Prenom',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'Age']</a:t>
            </a:r>
            <a:endParaRPr sz="1200">
              <a:latin typeface="Calibri"/>
              <a:cs typeface="Calibri"/>
            </a:endParaRPr>
          </a:p>
          <a:p>
            <a:pPr marL="9398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['Dubois',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'Marie',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'29']</a:t>
            </a:r>
            <a:endParaRPr sz="1200">
              <a:latin typeface="Calibri"/>
              <a:cs typeface="Calibri"/>
            </a:endParaRPr>
          </a:p>
          <a:p>
            <a:pPr marL="9398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['Duval',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'Julien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"Paul"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'47']</a:t>
            </a:r>
            <a:endParaRPr sz="1200">
              <a:latin typeface="Calibri"/>
              <a:cs typeface="Calibri"/>
            </a:endParaRPr>
          </a:p>
          <a:p>
            <a:pPr marL="9398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['Jacquet',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'Bernard',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'51']</a:t>
            </a:r>
            <a:endParaRPr sz="1200">
              <a:latin typeface="Calibri"/>
              <a:cs typeface="Calibri"/>
            </a:endParaRPr>
          </a:p>
          <a:p>
            <a:pPr marL="9398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['Martin', </a:t>
            </a:r>
            <a:r>
              <a:rPr sz="1200" spc="-10" dirty="0">
                <a:latin typeface="Calibri"/>
                <a:cs typeface="Calibri"/>
              </a:rPr>
              <a:t>'Lucie;Clara',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'14’]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781555" y="5303520"/>
            <a:ext cx="4491355" cy="1074420"/>
            <a:chOff x="1781555" y="5303520"/>
            <a:chExt cx="4491355" cy="107442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0699" y="5312664"/>
              <a:ext cx="4472940" cy="105613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786127" y="5308092"/>
              <a:ext cx="4482465" cy="1065530"/>
            </a:xfrm>
            <a:custGeom>
              <a:avLst/>
              <a:gdLst/>
              <a:ahLst/>
              <a:cxnLst/>
              <a:rect l="l" t="t" r="r" b="b"/>
              <a:pathLst>
                <a:path w="4482465" h="1065529">
                  <a:moveTo>
                    <a:pt x="0" y="1065275"/>
                  </a:moveTo>
                  <a:lnTo>
                    <a:pt x="4482084" y="1065275"/>
                  </a:lnTo>
                  <a:lnTo>
                    <a:pt x="4482084" y="0"/>
                  </a:lnTo>
                  <a:lnTo>
                    <a:pt x="0" y="0"/>
                  </a:lnTo>
                  <a:lnTo>
                    <a:pt x="0" y="106527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493764" y="5423915"/>
            <a:ext cx="3883660" cy="832485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00"/>
              </a:spcBef>
            </a:pPr>
            <a:r>
              <a:rPr sz="1200" dirty="0">
                <a:latin typeface="Calibri"/>
                <a:cs typeface="Calibri"/>
              </a:rPr>
              <a:t>{‘Nom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':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'Dubois',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'Prenom':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'Marie',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'Age':</a:t>
            </a:r>
            <a:r>
              <a:rPr sz="1200" spc="-10" dirty="0">
                <a:latin typeface="Calibri"/>
                <a:cs typeface="Calibri"/>
              </a:rPr>
              <a:t> '29'}</a:t>
            </a:r>
            <a:endParaRPr sz="12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{'Nom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'Duval',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'Prenom':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'Julien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"Paul"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'Age':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'47'}</a:t>
            </a:r>
            <a:endParaRPr sz="12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{'Nom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':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'Jacquet',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'Prenom':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'Bernard',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'Age':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'51'}</a:t>
            </a:r>
            <a:endParaRPr sz="12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{‘Nom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': 'Martin',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'Prenom':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'Lucie;Clara',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'Age': </a:t>
            </a:r>
            <a:r>
              <a:rPr sz="1200" spc="-20" dirty="0">
                <a:latin typeface="Calibri"/>
                <a:cs typeface="Calibri"/>
              </a:rPr>
              <a:t>'14'}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158</a:t>
            </a:fld>
            <a:endParaRPr spc="-25" dirty="0"/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12186285" cy="6858000"/>
            <a:chOff x="3047" y="0"/>
            <a:chExt cx="121862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12185904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1" y="460248"/>
              <a:ext cx="678179" cy="6705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36803" y="1610995"/>
            <a:ext cx="6848475" cy="746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Format</a:t>
            </a:r>
            <a:r>
              <a:rPr sz="12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CSV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Écriture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dans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fichier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CSV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l'instar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lecture,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ouvre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flux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d'écriture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ouvre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écrivain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CSV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partir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flux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Fichiers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623060" y="2537460"/>
            <a:ext cx="8857615" cy="1443355"/>
            <a:chOff x="1623060" y="2537460"/>
            <a:chExt cx="8857615" cy="144335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32204" y="2546604"/>
              <a:ext cx="8839200" cy="142494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627632" y="2542032"/>
              <a:ext cx="8848725" cy="1434465"/>
            </a:xfrm>
            <a:custGeom>
              <a:avLst/>
              <a:gdLst/>
              <a:ahLst/>
              <a:cxnLst/>
              <a:rect l="l" t="t" r="r" b="b"/>
              <a:pathLst>
                <a:path w="8848725" h="1434464">
                  <a:moveTo>
                    <a:pt x="0" y="1434083"/>
                  </a:moveTo>
                  <a:lnTo>
                    <a:pt x="8848344" y="1434083"/>
                  </a:lnTo>
                  <a:lnTo>
                    <a:pt x="8848344" y="0"/>
                  </a:lnTo>
                  <a:lnTo>
                    <a:pt x="0" y="0"/>
                  </a:lnTo>
                  <a:lnTo>
                    <a:pt x="0" y="143408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632204" y="4226052"/>
            <a:ext cx="2918460" cy="1016635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1440" marR="594995">
              <a:lnSpc>
                <a:spcPct val="100000"/>
              </a:lnSpc>
              <a:spcBef>
                <a:spcPts val="295"/>
              </a:spcBef>
            </a:pPr>
            <a:r>
              <a:rPr sz="1200" spc="-10" dirty="0">
                <a:latin typeface="Calibri"/>
                <a:cs typeface="Calibri"/>
              </a:rPr>
              <a:t>Nom;Prénom;Téléphone Dubois;Marie;0198546372 Duval;"Julien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""Paul""";0399741052 Jacquet;Bernard;0200749685 Martin;"Julie;Clara";0399731590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159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12186285" cy="6858000"/>
            <a:chOff x="3047" y="0"/>
            <a:chExt cx="121862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12185904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1" y="460248"/>
              <a:ext cx="678179" cy="6705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36803" y="1610995"/>
            <a:ext cx="9180195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Format</a:t>
            </a:r>
            <a:r>
              <a:rPr sz="12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CSV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Il est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également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possible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d'écrire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fournissant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dictionnaire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 condition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chaque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dictionnaire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possède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 mêmes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clés.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faut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également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fournir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clés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dictionnaires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l'argument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fieldnames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Fichiers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543555" y="2688335"/>
            <a:ext cx="6472555" cy="1862455"/>
            <a:chOff x="2543555" y="2688335"/>
            <a:chExt cx="6472555" cy="186245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52699" y="2697479"/>
              <a:ext cx="6454140" cy="184404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548127" y="2692907"/>
              <a:ext cx="6463665" cy="1853564"/>
            </a:xfrm>
            <a:custGeom>
              <a:avLst/>
              <a:gdLst/>
              <a:ahLst/>
              <a:cxnLst/>
              <a:rect l="l" t="t" r="r" b="b"/>
              <a:pathLst>
                <a:path w="6463665" h="1853564">
                  <a:moveTo>
                    <a:pt x="0" y="1853183"/>
                  </a:moveTo>
                  <a:lnTo>
                    <a:pt x="6463283" y="1853183"/>
                  </a:lnTo>
                  <a:lnTo>
                    <a:pt x="6463283" y="0"/>
                  </a:lnTo>
                  <a:lnTo>
                    <a:pt x="0" y="0"/>
                  </a:lnTo>
                  <a:lnTo>
                    <a:pt x="0" y="185318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578607" y="4675632"/>
            <a:ext cx="3331845" cy="1201420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1440" marR="808990">
              <a:lnSpc>
                <a:spcPct val="100000"/>
              </a:lnSpc>
              <a:spcBef>
                <a:spcPts val="295"/>
              </a:spcBef>
            </a:pPr>
            <a:r>
              <a:rPr sz="1200" spc="-10" dirty="0">
                <a:latin typeface="Calibri"/>
                <a:cs typeface="Calibri"/>
              </a:rPr>
              <a:t>reference;quantite;produit;prixUnitaire F452CP;41;cahier;1.6</a:t>
            </a:r>
            <a:endParaRPr sz="1200">
              <a:latin typeface="Calibri"/>
              <a:cs typeface="Calibri"/>
            </a:endParaRPr>
          </a:p>
          <a:p>
            <a:pPr marL="91440" marR="157734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D857BL;18;stylo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bleu;0.95 D857NO;18;stylo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noir;0.95 GF955K;4;équerre;5.1 RT42AX;13;compas;5.25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160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12186285" cy="6858000"/>
            <a:chOff x="3047" y="0"/>
            <a:chExt cx="121862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12185904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1" y="460248"/>
              <a:ext cx="678179" cy="6705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36803" y="1610995"/>
            <a:ext cx="840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Format</a:t>
            </a:r>
            <a:r>
              <a:rPr sz="12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JSON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161</a:t>
            </a:fld>
            <a:endParaRPr spc="-25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36803" y="1920366"/>
            <a:ext cx="10433685" cy="175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JavaScript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Object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Notation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(JSON)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issu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notation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objets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langage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JavaScript.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s'agit</a:t>
            </a:r>
            <a:r>
              <a:rPr sz="1200" spc="-10" dirty="0">
                <a:latin typeface="Calibri"/>
                <a:cs typeface="Calibri"/>
              </a:rPr>
              <a:t> aujourd'hui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d'un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très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répandu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permettant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stocker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données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sous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structurée.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05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comporte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associations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clés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→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valeurs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(à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l'instar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dictionnaires),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ainsi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listes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ordonnées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valeurs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(comme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listes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Python).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autre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association</a:t>
            </a:r>
            <a:r>
              <a:rPr sz="1200" dirty="0">
                <a:latin typeface="Calibri"/>
                <a:cs typeface="Calibri"/>
              </a:rPr>
              <a:t> clés → </a:t>
            </a:r>
            <a:r>
              <a:rPr sz="1200" spc="-10" dirty="0">
                <a:latin typeface="Calibri"/>
                <a:cs typeface="Calibri"/>
              </a:rPr>
              <a:t>valeurs,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liste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valeurs,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entier,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réel,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chaîne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caractères,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booléen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nulle.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Sa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syntaxe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similaire 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celle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dictionnaires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Python.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u="sng" spc="-1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u="sng" spc="-1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Calibri"/>
                <a:cs typeface="Calibri"/>
              </a:rPr>
              <a:t>de</a:t>
            </a:r>
            <a:r>
              <a:rPr sz="1200" b="1" u="sng" spc="-1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Calibri"/>
                <a:cs typeface="Calibri"/>
              </a:rPr>
              <a:t>fichier</a:t>
            </a:r>
            <a:r>
              <a:rPr sz="1200" b="1" u="sng" spc="-3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2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Calibri"/>
                <a:cs typeface="Calibri"/>
              </a:rPr>
              <a:t>JSON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Fichiers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33700" y="3598164"/>
            <a:ext cx="3343910" cy="2914015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92075">
              <a:lnSpc>
                <a:spcPts val="1175"/>
              </a:lnSpc>
              <a:spcBef>
                <a:spcPts val="145"/>
              </a:spcBef>
            </a:pPr>
            <a:r>
              <a:rPr sz="1050" spc="-50" dirty="0">
                <a:latin typeface="Calibri"/>
                <a:cs typeface="Calibri"/>
              </a:rPr>
              <a:t>{</a:t>
            </a:r>
            <a:endParaRPr sz="1050">
              <a:latin typeface="Calibri"/>
              <a:cs typeface="Calibri"/>
            </a:endParaRPr>
          </a:p>
          <a:p>
            <a:pPr marL="212725">
              <a:lnSpc>
                <a:spcPts val="1100"/>
              </a:lnSpc>
            </a:pPr>
            <a:r>
              <a:rPr sz="1050" spc="-10" dirty="0">
                <a:latin typeface="Calibri"/>
                <a:cs typeface="Calibri"/>
              </a:rPr>
              <a:t>"Dijon":{</a:t>
            </a:r>
            <a:endParaRPr sz="1050">
              <a:latin typeface="Calibri"/>
              <a:cs typeface="Calibri"/>
            </a:endParaRPr>
          </a:p>
          <a:p>
            <a:pPr marL="1006475" marR="523875">
              <a:lnSpc>
                <a:spcPct val="87100"/>
              </a:lnSpc>
              <a:spcBef>
                <a:spcPts val="85"/>
              </a:spcBef>
            </a:pPr>
            <a:r>
              <a:rPr sz="1050" spc="-10" dirty="0">
                <a:latin typeface="Calibri"/>
                <a:cs typeface="Calibri"/>
              </a:rPr>
              <a:t>"nomDepartement":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"Côte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d'Or", "codePostal":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21000, "population":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-60" dirty="0">
                <a:latin typeface="Calibri"/>
                <a:cs typeface="Calibri"/>
              </a:rPr>
              <a:t>{</a:t>
            </a:r>
            <a:endParaRPr sz="1050">
              <a:latin typeface="Calibri"/>
              <a:cs typeface="Calibri"/>
            </a:endParaRPr>
          </a:p>
          <a:p>
            <a:pPr marL="1921510">
              <a:lnSpc>
                <a:spcPts val="1025"/>
              </a:lnSpc>
            </a:pPr>
            <a:r>
              <a:rPr sz="1050" dirty="0">
                <a:latin typeface="Calibri"/>
                <a:cs typeface="Calibri"/>
              </a:rPr>
              <a:t>"2006":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151504,</a:t>
            </a:r>
            <a:endParaRPr sz="1050">
              <a:latin typeface="Calibri"/>
              <a:cs typeface="Calibri"/>
            </a:endParaRPr>
          </a:p>
          <a:p>
            <a:pPr marL="1921510">
              <a:lnSpc>
                <a:spcPts val="1100"/>
              </a:lnSpc>
            </a:pPr>
            <a:r>
              <a:rPr sz="1050" dirty="0">
                <a:latin typeface="Calibri"/>
                <a:cs typeface="Calibri"/>
              </a:rPr>
              <a:t>"2011":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151672,</a:t>
            </a:r>
            <a:endParaRPr sz="1050">
              <a:latin typeface="Calibri"/>
              <a:cs typeface="Calibri"/>
            </a:endParaRPr>
          </a:p>
          <a:p>
            <a:pPr marL="1921510">
              <a:lnSpc>
                <a:spcPts val="1100"/>
              </a:lnSpc>
            </a:pPr>
            <a:r>
              <a:rPr sz="1050" dirty="0">
                <a:latin typeface="Calibri"/>
                <a:cs typeface="Calibri"/>
              </a:rPr>
              <a:t>"2014":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153668</a:t>
            </a:r>
            <a:endParaRPr sz="1050">
              <a:latin typeface="Calibri"/>
              <a:cs typeface="Calibri"/>
            </a:endParaRPr>
          </a:p>
          <a:p>
            <a:pPr marL="1006475">
              <a:lnSpc>
                <a:spcPts val="1105"/>
              </a:lnSpc>
            </a:pPr>
            <a:r>
              <a:rPr sz="1050" spc="-50" dirty="0">
                <a:latin typeface="Calibri"/>
                <a:cs typeface="Calibri"/>
              </a:rPr>
              <a:t>}</a:t>
            </a:r>
            <a:endParaRPr sz="1050">
              <a:latin typeface="Calibri"/>
              <a:cs typeface="Calibri"/>
            </a:endParaRPr>
          </a:p>
          <a:p>
            <a:pPr marL="212725">
              <a:lnSpc>
                <a:spcPts val="1100"/>
              </a:lnSpc>
            </a:pPr>
            <a:r>
              <a:rPr sz="1050" spc="-25" dirty="0">
                <a:latin typeface="Calibri"/>
                <a:cs typeface="Calibri"/>
              </a:rPr>
              <a:t>},</a:t>
            </a:r>
            <a:endParaRPr sz="1050">
              <a:latin typeface="Calibri"/>
              <a:cs typeface="Calibri"/>
            </a:endParaRPr>
          </a:p>
          <a:p>
            <a:pPr marL="212725">
              <a:lnSpc>
                <a:spcPts val="1100"/>
              </a:lnSpc>
            </a:pPr>
            <a:r>
              <a:rPr sz="1050" spc="-10" dirty="0">
                <a:latin typeface="Calibri"/>
                <a:cs typeface="Calibri"/>
              </a:rPr>
              <a:t>"Troyes":{</a:t>
            </a:r>
            <a:endParaRPr sz="1050">
              <a:latin typeface="Calibri"/>
              <a:cs typeface="Calibri"/>
            </a:endParaRPr>
          </a:p>
          <a:p>
            <a:pPr marL="1006475" marR="757555">
              <a:lnSpc>
                <a:spcPct val="87100"/>
              </a:lnSpc>
              <a:spcBef>
                <a:spcPts val="85"/>
              </a:spcBef>
            </a:pPr>
            <a:r>
              <a:rPr sz="1050" spc="-10" dirty="0">
                <a:latin typeface="Calibri"/>
                <a:cs typeface="Calibri"/>
              </a:rPr>
              <a:t>"nomDepartement":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"Aube", "codePostal":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10000, "population":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-60" dirty="0">
                <a:latin typeface="Calibri"/>
                <a:cs typeface="Calibri"/>
              </a:rPr>
              <a:t>{</a:t>
            </a:r>
            <a:endParaRPr sz="1050">
              <a:latin typeface="Calibri"/>
              <a:cs typeface="Calibri"/>
            </a:endParaRPr>
          </a:p>
          <a:p>
            <a:pPr marL="1921510">
              <a:lnSpc>
                <a:spcPts val="1025"/>
              </a:lnSpc>
            </a:pPr>
            <a:r>
              <a:rPr sz="1050" dirty="0">
                <a:latin typeface="Calibri"/>
                <a:cs typeface="Calibri"/>
              </a:rPr>
              <a:t>"2006":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61344,</a:t>
            </a:r>
            <a:endParaRPr sz="1050">
              <a:latin typeface="Calibri"/>
              <a:cs typeface="Calibri"/>
            </a:endParaRPr>
          </a:p>
          <a:p>
            <a:pPr marL="1921510">
              <a:lnSpc>
                <a:spcPts val="1100"/>
              </a:lnSpc>
            </a:pPr>
            <a:r>
              <a:rPr sz="1050" dirty="0">
                <a:latin typeface="Calibri"/>
                <a:cs typeface="Calibri"/>
              </a:rPr>
              <a:t>"2011":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60013,</a:t>
            </a:r>
            <a:endParaRPr sz="1050">
              <a:latin typeface="Calibri"/>
              <a:cs typeface="Calibri"/>
            </a:endParaRPr>
          </a:p>
          <a:p>
            <a:pPr marL="1921510">
              <a:lnSpc>
                <a:spcPts val="1100"/>
              </a:lnSpc>
            </a:pPr>
            <a:r>
              <a:rPr sz="1050" dirty="0">
                <a:latin typeface="Calibri"/>
                <a:cs typeface="Calibri"/>
              </a:rPr>
              <a:t>"2014":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60750</a:t>
            </a:r>
            <a:endParaRPr sz="1050">
              <a:latin typeface="Calibri"/>
              <a:cs typeface="Calibri"/>
            </a:endParaRPr>
          </a:p>
          <a:p>
            <a:pPr marL="1006475">
              <a:lnSpc>
                <a:spcPts val="1105"/>
              </a:lnSpc>
            </a:pPr>
            <a:r>
              <a:rPr sz="1050" spc="-50" dirty="0">
                <a:latin typeface="Calibri"/>
                <a:cs typeface="Calibri"/>
              </a:rPr>
              <a:t>}</a:t>
            </a:r>
            <a:endParaRPr sz="1050">
              <a:latin typeface="Calibri"/>
              <a:cs typeface="Calibri"/>
            </a:endParaRPr>
          </a:p>
          <a:p>
            <a:pPr marL="212725">
              <a:lnSpc>
                <a:spcPts val="1100"/>
              </a:lnSpc>
            </a:pPr>
            <a:r>
              <a:rPr sz="1050" spc="-50" dirty="0">
                <a:latin typeface="Calibri"/>
                <a:cs typeface="Calibri"/>
              </a:rPr>
              <a:t>}</a:t>
            </a:r>
            <a:endParaRPr sz="1050">
              <a:latin typeface="Calibri"/>
              <a:cs typeface="Calibri"/>
            </a:endParaRPr>
          </a:p>
          <a:p>
            <a:pPr marL="92075">
              <a:lnSpc>
                <a:spcPts val="1175"/>
              </a:lnSpc>
            </a:pPr>
            <a:r>
              <a:rPr sz="1050" spc="-50" dirty="0">
                <a:latin typeface="Calibri"/>
                <a:cs typeface="Calibri"/>
              </a:rPr>
              <a:t>}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12186285" cy="6858000"/>
            <a:chOff x="3047" y="0"/>
            <a:chExt cx="121862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12185904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6447" y="1466088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1" y="460248"/>
              <a:ext cx="678179" cy="6705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36803" y="1610995"/>
            <a:ext cx="9119870" cy="746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Format</a:t>
            </a:r>
            <a:r>
              <a:rPr sz="12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JSON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Lire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fichier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JSON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loads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(texteJSON)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décoder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texte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JSON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passé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argument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transformer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dictionnaire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liste.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6803" y="4466082"/>
            <a:ext cx="10479405" cy="70993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459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Écrire</a:t>
            </a:r>
            <a:r>
              <a:rPr sz="1200" b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</a:t>
            </a: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fichier</a:t>
            </a:r>
            <a:r>
              <a:rPr sz="12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JSON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59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dumps(variable, </a:t>
            </a:r>
            <a:r>
              <a:rPr sz="1200" b="1" dirty="0">
                <a:latin typeface="Calibri"/>
                <a:cs typeface="Calibri"/>
              </a:rPr>
              <a:t>sort_keys=False)</a:t>
            </a:r>
            <a:r>
              <a:rPr sz="1200" b="1" spc="2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transforme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dictionnaire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texte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JSON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fournissant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argument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transformer.</a:t>
            </a:r>
            <a:endParaRPr sz="1200">
              <a:latin typeface="Calibri"/>
              <a:cs typeface="Calibri"/>
            </a:endParaRPr>
          </a:p>
          <a:p>
            <a:pPr marL="1019810" lvl="1" indent="-321310">
              <a:lnSpc>
                <a:spcPct val="100000"/>
              </a:lnSpc>
              <a:spcBef>
                <a:spcPts val="345"/>
              </a:spcBef>
              <a:buFont typeface="Tahoma"/>
              <a:buChar char="•"/>
              <a:tabLst>
                <a:tab pos="1019810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sort_keys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trier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clés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l'ordre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alphabétique.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Fichiers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840992" y="2580132"/>
            <a:ext cx="7542530" cy="3733800"/>
            <a:chOff x="1840992" y="2580132"/>
            <a:chExt cx="7542530" cy="373380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82140" y="2589276"/>
              <a:ext cx="3290316" cy="96469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77568" y="2584704"/>
              <a:ext cx="3299460" cy="974090"/>
            </a:xfrm>
            <a:custGeom>
              <a:avLst/>
              <a:gdLst/>
              <a:ahLst/>
              <a:cxnLst/>
              <a:rect l="l" t="t" r="r" b="b"/>
              <a:pathLst>
                <a:path w="3299460" h="974089">
                  <a:moveTo>
                    <a:pt x="0" y="973836"/>
                  </a:moveTo>
                  <a:lnTo>
                    <a:pt x="3299459" y="973836"/>
                  </a:lnTo>
                  <a:lnTo>
                    <a:pt x="3299459" y="0"/>
                  </a:lnTo>
                  <a:lnTo>
                    <a:pt x="0" y="0"/>
                  </a:lnTo>
                  <a:lnTo>
                    <a:pt x="0" y="97383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50136" y="5390388"/>
              <a:ext cx="7523988" cy="9144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845564" y="5385816"/>
              <a:ext cx="7533640" cy="923925"/>
            </a:xfrm>
            <a:custGeom>
              <a:avLst/>
              <a:gdLst/>
              <a:ahLst/>
              <a:cxnLst/>
              <a:rect l="l" t="t" r="r" b="b"/>
              <a:pathLst>
                <a:path w="7533640" h="923925">
                  <a:moveTo>
                    <a:pt x="0" y="923544"/>
                  </a:moveTo>
                  <a:lnTo>
                    <a:pt x="7533132" y="923544"/>
                  </a:lnTo>
                  <a:lnTo>
                    <a:pt x="7533132" y="0"/>
                  </a:lnTo>
                  <a:lnTo>
                    <a:pt x="0" y="0"/>
                  </a:lnTo>
                  <a:lnTo>
                    <a:pt x="0" y="92354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850135" y="3781044"/>
            <a:ext cx="6099175" cy="646430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5"/>
              </a:spcBef>
            </a:pPr>
            <a:r>
              <a:rPr sz="1200" spc="-10" dirty="0">
                <a:latin typeface="Calibri"/>
                <a:cs typeface="Calibri"/>
              </a:rPr>
              <a:t>{'Troyes':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{'population':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{'2006': 61344,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'2011': 60013,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'2014': 60750},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'codePostal':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10000,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'nomDepartement':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'Aube'},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'Dijon':</a:t>
            </a:r>
            <a:r>
              <a:rPr sz="1200" spc="-10" dirty="0">
                <a:latin typeface="Calibri"/>
                <a:cs typeface="Calibri"/>
              </a:rPr>
              <a:t> {'population':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{'2006':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151504, '2011':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151672, </a:t>
            </a:r>
            <a:r>
              <a:rPr sz="1200" spc="-10" dirty="0">
                <a:latin typeface="Calibri"/>
                <a:cs typeface="Calibri"/>
              </a:rPr>
              <a:t>'2014':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153668},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'codePostal':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21000,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'nomDepartement':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"Côte </a:t>
            </a:r>
            <a:r>
              <a:rPr sz="1200" spc="-10" dirty="0">
                <a:latin typeface="Calibri"/>
                <a:cs typeface="Calibri"/>
              </a:rPr>
              <a:t>d'Or"}}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162</a:t>
            </a:fld>
            <a:endParaRPr spc="-25" dirty="0"/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399401" y="1090422"/>
            <a:ext cx="339661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2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Manipuler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les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données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3010280"/>
            <a:ext cx="4346575" cy="195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indent="-237490">
              <a:lnSpc>
                <a:spcPct val="100000"/>
              </a:lnSpc>
              <a:spcBef>
                <a:spcPts val="100"/>
              </a:spcBef>
              <a:buAutoNum type="arabicPlain"/>
              <a:tabLst>
                <a:tab pos="250190" algn="l"/>
              </a:tabLst>
            </a:pP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Manipulation</a:t>
            </a:r>
            <a:r>
              <a:rPr sz="1800" spc="-5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des</a:t>
            </a:r>
            <a:r>
              <a:rPr sz="1800" spc="-6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fonctions/lambda</a:t>
            </a:r>
            <a:endParaRPr sz="1800">
              <a:latin typeface="Calibri"/>
              <a:cs typeface="Calibri"/>
            </a:endParaRPr>
          </a:p>
          <a:p>
            <a:pPr marL="250190" indent="-237490">
              <a:lnSpc>
                <a:spcPct val="100000"/>
              </a:lnSpc>
              <a:spcBef>
                <a:spcPts val="2170"/>
              </a:spcBef>
              <a:buAutoNum type="arabicPlain"/>
              <a:tabLst>
                <a:tab pos="250190" algn="l"/>
              </a:tabLst>
            </a:pP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Listes,</a:t>
            </a:r>
            <a:r>
              <a:rPr sz="1800" spc="-8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tuples,</a:t>
            </a:r>
            <a:r>
              <a:rPr sz="1800" spc="-8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dictionnaires,</a:t>
            </a:r>
            <a:r>
              <a:rPr sz="1800" spc="-6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ensembles</a:t>
            </a:r>
            <a:r>
              <a:rPr sz="1800" spc="-8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(set)</a:t>
            </a:r>
            <a:endParaRPr sz="1800">
              <a:latin typeface="Calibri"/>
              <a:cs typeface="Calibri"/>
            </a:endParaRPr>
          </a:p>
          <a:p>
            <a:pPr marL="250190" indent="-237490">
              <a:lnSpc>
                <a:spcPct val="100000"/>
              </a:lnSpc>
              <a:spcBef>
                <a:spcPts val="2185"/>
              </a:spcBef>
              <a:buAutoNum type="arabicPlain"/>
              <a:tabLst>
                <a:tab pos="250190" algn="l"/>
              </a:tabLst>
            </a:pP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Fichiers</a:t>
            </a:r>
            <a:r>
              <a:rPr sz="1800" spc="-3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1800" spc="-5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données</a:t>
            </a:r>
            <a:endParaRPr sz="1800">
              <a:latin typeface="Calibri"/>
              <a:cs typeface="Calibri"/>
            </a:endParaRPr>
          </a:p>
          <a:p>
            <a:pPr marL="250190" indent="-237490">
              <a:lnSpc>
                <a:spcPct val="100000"/>
              </a:lnSpc>
              <a:spcBef>
                <a:spcPts val="2185"/>
              </a:spcBef>
              <a:buAutoNum type="arabicPlain"/>
              <a:tabLst>
                <a:tab pos="250190" algn="l"/>
              </a:tabLst>
            </a:pP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Bibliothèques</a:t>
            </a:r>
            <a:r>
              <a:rPr sz="18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912B"/>
                </a:solidFill>
                <a:latin typeface="Calibri"/>
                <a:cs typeface="Calibri"/>
              </a:rPr>
              <a:t>standards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0415270" cy="4131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Bibliothèques</a:t>
            </a:r>
            <a:r>
              <a:rPr sz="1200" b="1" spc="-6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standards</a:t>
            </a:r>
            <a:endParaRPr sz="1200">
              <a:latin typeface="Calibri"/>
              <a:cs typeface="Calibri"/>
            </a:endParaRPr>
          </a:p>
          <a:p>
            <a:pPr marL="299085" marR="78740" indent="-287020" algn="just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Python</a:t>
            </a:r>
            <a:r>
              <a:rPr sz="1200" spc="-5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dispose</a:t>
            </a:r>
            <a:r>
              <a:rPr sz="1200" spc="-1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d’une</a:t>
            </a:r>
            <a:r>
              <a:rPr sz="1200" spc="-5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très</a:t>
            </a:r>
            <a:r>
              <a:rPr sz="1200" spc="-3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riche</a:t>
            </a:r>
            <a:r>
              <a:rPr sz="1200" spc="-2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bibliothèque</a:t>
            </a:r>
            <a:r>
              <a:rPr sz="1200" spc="-5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de</a:t>
            </a:r>
            <a:r>
              <a:rPr sz="1200" spc="-3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modules</a:t>
            </a:r>
            <a:r>
              <a:rPr sz="1200" spc="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(classes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(types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d’objets),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fonctions,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constantes,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…)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étendant</a:t>
            </a:r>
            <a:r>
              <a:rPr sz="1200" spc="-5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les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capacités</a:t>
            </a:r>
            <a:r>
              <a:rPr sz="1200" spc="-2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du</a:t>
            </a:r>
            <a:r>
              <a:rPr sz="1200" spc="-3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langage</a:t>
            </a:r>
            <a:r>
              <a:rPr sz="1200" spc="-2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dans</a:t>
            </a:r>
            <a:r>
              <a:rPr sz="1200" spc="-4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de</a:t>
            </a:r>
            <a:r>
              <a:rPr sz="1200" spc="-3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nombreux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domaines:</a:t>
            </a:r>
            <a:r>
              <a:rPr sz="1200" spc="-1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nouveaux</a:t>
            </a:r>
            <a:r>
              <a:rPr sz="1200" spc="-3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types</a:t>
            </a:r>
            <a:r>
              <a:rPr sz="1200" spc="-3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données,</a:t>
            </a:r>
            <a:r>
              <a:rPr sz="1200" spc="-3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interactions</a:t>
            </a:r>
            <a:r>
              <a:rPr sz="1200" spc="-3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avec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le</a:t>
            </a:r>
            <a:r>
              <a:rPr sz="1200" spc="-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système,</a:t>
            </a:r>
            <a:r>
              <a:rPr sz="1200" spc="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gestion</a:t>
            </a:r>
            <a:r>
              <a:rPr sz="1200" spc="-2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des</a:t>
            </a:r>
            <a:r>
              <a:rPr sz="1200" spc="-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fichiers</a:t>
            </a:r>
            <a:r>
              <a:rPr sz="1200" spc="-2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et</a:t>
            </a:r>
            <a:r>
              <a:rPr sz="1200" spc="-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des</a:t>
            </a:r>
            <a:r>
              <a:rPr sz="1200" spc="-2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processus,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protocoles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communication</a:t>
            </a:r>
            <a:r>
              <a:rPr sz="1200" spc="-2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(internet,</a:t>
            </a:r>
            <a:r>
              <a:rPr sz="1200" spc="-4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mail,</a:t>
            </a:r>
            <a:r>
              <a:rPr sz="1200" spc="-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45" dirty="0">
                <a:solidFill>
                  <a:srgbClr val="3D4348"/>
                </a:solidFill>
                <a:latin typeface="Calibri"/>
                <a:cs typeface="Calibri"/>
              </a:rPr>
              <a:t>FTP,</a:t>
            </a:r>
            <a:r>
              <a:rPr sz="1200" spc="-2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etc.), multimédia,</a:t>
            </a:r>
            <a:r>
              <a:rPr sz="1200" spc="3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3D4348"/>
                </a:solidFill>
                <a:latin typeface="Calibri"/>
                <a:cs typeface="Calibri"/>
              </a:rPr>
              <a:t>etc.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Certains</a:t>
            </a:r>
            <a:r>
              <a:rPr sz="1200" spc="-3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des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modules</a:t>
            </a:r>
            <a:r>
              <a:rPr sz="1200" spc="-2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importants</a:t>
            </a:r>
            <a:r>
              <a:rPr sz="1200" spc="-4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3D4348"/>
                </a:solidFill>
                <a:latin typeface="Calibri"/>
                <a:cs typeface="Calibri"/>
              </a:rPr>
              <a:t>sont: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84885" algn="l"/>
              </a:tabLst>
            </a:pPr>
            <a:r>
              <a:rPr sz="1200" b="1" dirty="0">
                <a:solidFill>
                  <a:srgbClr val="3D4348"/>
                </a:solidFill>
                <a:latin typeface="Calibri"/>
                <a:cs typeface="Calibri"/>
              </a:rPr>
              <a:t>math</a:t>
            </a:r>
            <a:r>
              <a:rPr sz="1200" b="1" spc="1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pour</a:t>
            </a:r>
            <a:r>
              <a:rPr sz="1200" spc="-3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les</a:t>
            </a:r>
            <a:r>
              <a:rPr sz="1200" spc="1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utilitaires</a:t>
            </a:r>
            <a:r>
              <a:rPr sz="1200" spc="-3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mathématiques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65"/>
              </a:spcBef>
              <a:buFont typeface="Tahoma"/>
              <a:buChar char="•"/>
              <a:tabLst>
                <a:tab pos="984885" algn="l"/>
              </a:tabLst>
            </a:pPr>
            <a:r>
              <a:rPr sz="1200" b="1" dirty="0">
                <a:solidFill>
                  <a:srgbClr val="3D4348"/>
                </a:solidFill>
                <a:latin typeface="Calibri"/>
                <a:cs typeface="Calibri"/>
              </a:rPr>
              <a:t>re</a:t>
            </a:r>
            <a:r>
              <a:rPr sz="1200" b="1" spc="-2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pour</a:t>
            </a:r>
            <a:r>
              <a:rPr sz="1200" spc="-2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les</a:t>
            </a:r>
            <a:r>
              <a:rPr sz="1200" spc="-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expressions</a:t>
            </a:r>
            <a:r>
              <a:rPr sz="1200" spc="-1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régulières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45"/>
              </a:spcBef>
              <a:buFont typeface="Tahoma"/>
              <a:buChar char="•"/>
              <a:tabLst>
                <a:tab pos="984885" algn="l"/>
              </a:tabLst>
            </a:pPr>
            <a:r>
              <a:rPr sz="1200" b="1" dirty="0">
                <a:solidFill>
                  <a:srgbClr val="3D4348"/>
                </a:solidFill>
                <a:latin typeface="Calibri"/>
                <a:cs typeface="Calibri"/>
              </a:rPr>
              <a:t>Json</a:t>
            </a:r>
            <a:r>
              <a:rPr sz="1200" b="1" spc="-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pour</a:t>
            </a:r>
            <a:r>
              <a:rPr sz="1200" spc="-3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travailler</a:t>
            </a:r>
            <a:r>
              <a:rPr sz="1200" spc="-4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avec </a:t>
            </a:r>
            <a:r>
              <a:rPr sz="1200" spc="-20" dirty="0">
                <a:solidFill>
                  <a:srgbClr val="3D4348"/>
                </a:solidFill>
                <a:latin typeface="Calibri"/>
                <a:cs typeface="Calibri"/>
              </a:rPr>
              <a:t>JSON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84885" algn="l"/>
              </a:tabLst>
            </a:pPr>
            <a:r>
              <a:rPr sz="1200" b="1" spc="-10" dirty="0">
                <a:solidFill>
                  <a:srgbClr val="3D4348"/>
                </a:solidFill>
                <a:latin typeface="Calibri"/>
                <a:cs typeface="Calibri"/>
              </a:rPr>
              <a:t>Datetime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pour</a:t>
            </a:r>
            <a:r>
              <a:rPr sz="1200" spc="-3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D4348"/>
                </a:solidFill>
                <a:latin typeface="Calibri"/>
                <a:cs typeface="Calibri"/>
              </a:rPr>
              <a:t>travailler</a:t>
            </a:r>
            <a:r>
              <a:rPr sz="1200" spc="-30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D4348"/>
                </a:solidFill>
                <a:latin typeface="Calibri"/>
                <a:cs typeface="Calibri"/>
              </a:rPr>
              <a:t>avec des</a:t>
            </a:r>
            <a:r>
              <a:rPr sz="1200" spc="-5" dirty="0">
                <a:solidFill>
                  <a:srgbClr val="3D4348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3D4348"/>
                </a:solidFill>
                <a:latin typeface="Calibri"/>
                <a:cs typeface="Calibri"/>
              </a:rPr>
              <a:t>dates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Le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module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Math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module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math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nous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fournit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accès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 de</a:t>
            </a:r>
            <a:r>
              <a:rPr sz="1200" spc="-10" dirty="0">
                <a:latin typeface="Calibri"/>
                <a:cs typeface="Calibri"/>
              </a:rPr>
              <a:t> nombreuses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permettant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réaliser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opérations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mathématiques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calcul d’un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sinus,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cosinus, </a:t>
            </a:r>
            <a:r>
              <a:rPr sz="1200" spc="-10" dirty="0">
                <a:latin typeface="Calibri"/>
                <a:cs typeface="Calibri"/>
              </a:rPr>
              <a:t>d’une</a:t>
            </a:r>
            <a:endParaRPr sz="12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tangente,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logarithme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exponentielle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couramment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59"/>
              </a:spcBef>
              <a:buFont typeface="Tahoma"/>
              <a:buChar char="•"/>
              <a:tabLst>
                <a:tab pos="984885" algn="l"/>
              </a:tabLst>
            </a:pPr>
            <a:r>
              <a:rPr sz="1200" b="1" dirty="0">
                <a:latin typeface="Calibri"/>
                <a:cs typeface="Calibri"/>
              </a:rPr>
              <a:t>ceil()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floor()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renvoient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l’arrondi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passé 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argument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arrondissant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respectivement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l’entier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supérieur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inférieur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;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45"/>
              </a:spcBef>
              <a:buFont typeface="Tahoma"/>
              <a:buChar char="•"/>
              <a:tabLst>
                <a:tab pos="984885" algn="l"/>
              </a:tabLst>
            </a:pPr>
            <a:r>
              <a:rPr sz="1200" b="1" dirty="0">
                <a:latin typeface="Calibri"/>
                <a:cs typeface="Calibri"/>
              </a:rPr>
              <a:t>fabs()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renvoie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absolu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passé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argument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;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84885" algn="l"/>
              </a:tabLst>
            </a:pPr>
            <a:r>
              <a:rPr sz="1200" b="1" dirty="0">
                <a:latin typeface="Calibri"/>
                <a:cs typeface="Calibri"/>
              </a:rPr>
              <a:t>isnan()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renvoie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True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passé 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argument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Number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(pas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français)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False sinon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;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84885" algn="l"/>
              </a:tabLst>
            </a:pPr>
            <a:r>
              <a:rPr sz="1200" b="1" dirty="0">
                <a:latin typeface="Calibri"/>
                <a:cs typeface="Calibri"/>
              </a:rPr>
              <a:t>exp()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calculer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exponentielles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;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164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Bibliothèques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standards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566799"/>
            <a:ext cx="9750425" cy="155575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Le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module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Math</a:t>
            </a:r>
            <a:endParaRPr sz="1200">
              <a:latin typeface="Calibri"/>
              <a:cs typeface="Calibri"/>
            </a:endParaRPr>
          </a:p>
          <a:p>
            <a:pPr marL="984885" indent="-286385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984885" algn="l"/>
              </a:tabLst>
            </a:pPr>
            <a:r>
              <a:rPr sz="1200" b="1" dirty="0">
                <a:latin typeface="Calibri"/>
                <a:cs typeface="Calibri"/>
              </a:rPr>
              <a:t>log()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calculer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logarithmes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;</a:t>
            </a:r>
            <a:endParaRPr sz="1200">
              <a:latin typeface="Calibri"/>
              <a:cs typeface="Calibri"/>
            </a:endParaRPr>
          </a:p>
          <a:p>
            <a:pPr marL="984885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sqrt()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calculer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racine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carrée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;</a:t>
            </a:r>
            <a:endParaRPr sz="1200">
              <a:latin typeface="Calibri"/>
              <a:cs typeface="Calibri"/>
            </a:endParaRPr>
          </a:p>
          <a:p>
            <a:pPr marL="984885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84885" algn="l"/>
              </a:tabLst>
            </a:pPr>
            <a:r>
              <a:rPr sz="1200" b="1" dirty="0">
                <a:latin typeface="Calibri"/>
                <a:cs typeface="Calibri"/>
              </a:rPr>
              <a:t>cos(),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sin() et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tan()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permettent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calculer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cosinus,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sinus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tangentes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renvoient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valeurs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radians.</a:t>
            </a:r>
            <a:endParaRPr sz="1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35496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module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peuvent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complexes.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cela,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faudra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plutôt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fonctions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module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cmath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module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math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définit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également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constantes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mathématiques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Neper,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accessibles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via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math.pi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math.e.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Bibliothèques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standards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49295" y="3419855"/>
            <a:ext cx="2623185" cy="1149350"/>
            <a:chOff x="2749295" y="3419855"/>
            <a:chExt cx="2623185" cy="11493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58439" y="3428999"/>
              <a:ext cx="2603500" cy="11303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753867" y="3424427"/>
              <a:ext cx="2613660" cy="1140460"/>
            </a:xfrm>
            <a:custGeom>
              <a:avLst/>
              <a:gdLst/>
              <a:ahLst/>
              <a:cxnLst/>
              <a:rect l="l" t="t" r="r" b="b"/>
              <a:pathLst>
                <a:path w="2613660" h="1140460">
                  <a:moveTo>
                    <a:pt x="0" y="1139952"/>
                  </a:moveTo>
                  <a:lnTo>
                    <a:pt x="2613660" y="1139952"/>
                  </a:lnTo>
                  <a:lnTo>
                    <a:pt x="2613660" y="0"/>
                  </a:lnTo>
                  <a:lnTo>
                    <a:pt x="0" y="0"/>
                  </a:lnTo>
                  <a:lnTo>
                    <a:pt x="0" y="113995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695444" y="4658867"/>
            <a:ext cx="2169160" cy="1015365"/>
          </a:xfrm>
          <a:prstGeom prst="rect">
            <a:avLst/>
          </a:prstGeom>
          <a:solidFill>
            <a:srgbClr val="E7E6E6"/>
          </a:solidFill>
          <a:ln w="9144">
            <a:solidFill>
              <a:srgbClr val="44536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0"/>
              </a:spcBef>
            </a:pPr>
            <a:r>
              <a:rPr sz="1200" spc="-5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200" spc="-5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200" spc="-50" dirty="0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-</a:t>
            </a:r>
            <a:r>
              <a:rPr sz="1200" spc="-5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3.141592653589793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165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0387965" cy="1321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Le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module</a:t>
            </a:r>
            <a:r>
              <a:rPr sz="12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random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random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fournit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outils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générer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pseudo-aléatoires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différentes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façons.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random()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module.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génère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virgule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flottante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aléatoire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façon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uniforme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plage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semi-</a:t>
            </a:r>
            <a:r>
              <a:rPr sz="1200" dirty="0">
                <a:latin typeface="Calibri"/>
                <a:cs typeface="Calibri"/>
              </a:rPr>
              <a:t>ouverte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[0.0,</a:t>
            </a:r>
            <a:r>
              <a:rPr sz="1200" spc="-10" dirty="0">
                <a:latin typeface="Calibri"/>
                <a:cs typeface="Calibri"/>
              </a:rPr>
              <a:t> 1.0).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uniform()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génère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virgule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flottante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aléatoire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compris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intervalle.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Cette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arguments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 le premier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représente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</a:t>
            </a:r>
            <a:endParaRPr sz="12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borne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basse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l’intervalle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tandis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second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représente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borne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supérieure.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022" rIns="0" bIns="0" rtlCol="0">
            <a:spAutoFit/>
          </a:bodyPr>
          <a:lstStyle/>
          <a:p>
            <a:pPr marL="30480">
              <a:lnSpc>
                <a:spcPts val="2380"/>
              </a:lnSpc>
              <a:spcBef>
                <a:spcPts val="105"/>
              </a:spcBef>
            </a:pPr>
            <a:r>
              <a:rPr sz="2000" dirty="0"/>
              <a:t>02-</a:t>
            </a:r>
            <a:r>
              <a:rPr sz="2000" spc="-60" dirty="0"/>
              <a:t> </a:t>
            </a:r>
            <a:r>
              <a:rPr sz="2000" dirty="0"/>
              <a:t>MANIPULER</a:t>
            </a:r>
            <a:r>
              <a:rPr sz="2000" spc="-35" dirty="0"/>
              <a:t> </a:t>
            </a:r>
            <a:r>
              <a:rPr sz="2000" dirty="0"/>
              <a:t>LES</a:t>
            </a:r>
            <a:r>
              <a:rPr sz="2000" spc="-35" dirty="0"/>
              <a:t> </a:t>
            </a:r>
            <a:r>
              <a:rPr sz="2000" spc="-10" dirty="0"/>
              <a:t>DONNÉES</a:t>
            </a:r>
            <a:endParaRPr sz="2000"/>
          </a:p>
          <a:p>
            <a:pPr marL="30480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Bibliothèques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standards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81783" y="3101339"/>
            <a:ext cx="3959860" cy="948055"/>
            <a:chOff x="2081783" y="3101339"/>
            <a:chExt cx="3959860" cy="9480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0927" y="3110483"/>
              <a:ext cx="3941064" cy="92963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086355" y="3105911"/>
              <a:ext cx="3950335" cy="939165"/>
            </a:xfrm>
            <a:custGeom>
              <a:avLst/>
              <a:gdLst/>
              <a:ahLst/>
              <a:cxnLst/>
              <a:rect l="l" t="t" r="r" b="b"/>
              <a:pathLst>
                <a:path w="3950335" h="939164">
                  <a:moveTo>
                    <a:pt x="0" y="938783"/>
                  </a:moveTo>
                  <a:lnTo>
                    <a:pt x="3950208" y="938783"/>
                  </a:lnTo>
                  <a:lnTo>
                    <a:pt x="3950208" y="0"/>
                  </a:lnTo>
                  <a:lnTo>
                    <a:pt x="0" y="0"/>
                  </a:lnTo>
                  <a:lnTo>
                    <a:pt x="0" y="93878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061459" y="4145279"/>
            <a:ext cx="2926080" cy="646430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95"/>
              </a:spcBef>
            </a:pPr>
            <a:r>
              <a:rPr sz="1200" spc="-10" dirty="0">
                <a:latin typeface="Calibri"/>
                <a:cs typeface="Calibri"/>
              </a:rPr>
              <a:t>0.28349953961279983</a:t>
            </a:r>
            <a:endParaRPr sz="12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0.007815000784710868</a:t>
            </a:r>
            <a:endParaRPr sz="12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44.309364272132456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166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12186285" cy="6858000"/>
            <a:chOff x="3047" y="0"/>
            <a:chExt cx="121862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112" y="180686"/>
              <a:ext cx="1230925" cy="12251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7" y="0"/>
              <a:ext cx="12185904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37804" y="6115811"/>
              <a:ext cx="528827" cy="52882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730365" y="1090422"/>
            <a:ext cx="473202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latin typeface="Calibri"/>
                <a:cs typeface="Calibri"/>
              </a:rPr>
              <a:t>PARTIE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4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800" spc="-10" dirty="0">
                <a:latin typeface="Calibri"/>
                <a:cs typeface="Calibri"/>
              </a:rPr>
              <a:t>DEPLOYER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SOLUTION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python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75628" y="1946909"/>
            <a:ext cx="4707255" cy="1762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617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Dans</a:t>
            </a:r>
            <a:r>
              <a:rPr sz="24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module,</a:t>
            </a:r>
            <a:r>
              <a:rPr sz="24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vous</a:t>
            </a:r>
            <a:r>
              <a:rPr sz="24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allez</a:t>
            </a:r>
            <a:r>
              <a:rPr sz="24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FF912B"/>
                </a:solidFill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55"/>
              </a:spcBef>
            </a:pP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SzPct val="90000"/>
              <a:buFont typeface="Tahoma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Déployer</a:t>
            </a:r>
            <a:r>
              <a:rPr sz="20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sz="20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solution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 Python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310"/>
              </a:spcBef>
              <a:buSzPct val="90000"/>
              <a:buFont typeface="Tahoma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Déboguer</a:t>
            </a:r>
            <a:r>
              <a:rPr sz="20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sz="20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55555"/>
                </a:solidFill>
                <a:latin typeface="Calibri"/>
                <a:cs typeface="Calibri"/>
              </a:rPr>
              <a:t>solution</a:t>
            </a:r>
            <a:r>
              <a:rPr sz="20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55555"/>
                </a:solidFill>
                <a:latin typeface="Calibri"/>
                <a:cs typeface="Calibri"/>
              </a:rPr>
              <a:t>Python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712707" y="5183123"/>
            <a:ext cx="766572" cy="76657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998966" y="6224131"/>
            <a:ext cx="96520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dirty="0">
                <a:solidFill>
                  <a:srgbClr val="1C3051"/>
                </a:solidFill>
                <a:latin typeface="Arial"/>
                <a:cs typeface="Arial"/>
              </a:rPr>
              <a:t>6</a:t>
            </a:r>
            <a:r>
              <a:rPr sz="1800" b="1" spc="-5" dirty="0">
                <a:solidFill>
                  <a:srgbClr val="1C305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C3051"/>
                </a:solidFill>
                <a:latin typeface="Arial"/>
                <a:cs typeface="Arial"/>
              </a:rPr>
              <a:t>heures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3350" cy="6858000"/>
            <a:chOff x="3047" y="0"/>
            <a:chExt cx="64833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3078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41101" y="6183117"/>
            <a:ext cx="394217" cy="39421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106539" y="1344294"/>
            <a:ext cx="4145279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9761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 </a:t>
            </a:r>
            <a:r>
              <a:rPr sz="2800" dirty="0">
                <a:latin typeface="Calibri"/>
                <a:cs typeface="Calibri"/>
              </a:rPr>
              <a:t>DEBOGUER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CODE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PTHON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51138" y="6216511"/>
            <a:ext cx="96520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dirty="0">
                <a:solidFill>
                  <a:srgbClr val="1C3051"/>
                </a:solidFill>
                <a:latin typeface="Arial"/>
                <a:cs typeface="Arial"/>
              </a:rPr>
              <a:t>3 </a:t>
            </a:r>
            <a:r>
              <a:rPr sz="1800" b="1" spc="-10" dirty="0">
                <a:solidFill>
                  <a:srgbClr val="1C3051"/>
                </a:solidFill>
                <a:latin typeface="Arial"/>
                <a:cs typeface="Arial"/>
              </a:rPr>
              <a:t>heures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11518" y="2201036"/>
            <a:ext cx="4886960" cy="2699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3495" marR="735965" indent="-70421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que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vous</a:t>
            </a:r>
            <a:r>
              <a:rPr sz="24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allez</a:t>
            </a:r>
            <a:r>
              <a:rPr sz="24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912B"/>
                </a:solidFill>
                <a:latin typeface="Calibri"/>
                <a:cs typeface="Calibri"/>
              </a:rPr>
              <a:t>apprendre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dans</a:t>
            </a:r>
            <a:r>
              <a:rPr sz="2400" b="1" spc="-6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2400" b="1" spc="-7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912B"/>
                </a:solidFill>
                <a:latin typeface="Calibri"/>
                <a:cs typeface="Calibri"/>
              </a:rPr>
              <a:t>chapitre</a:t>
            </a:r>
            <a:r>
              <a:rPr sz="2400" b="1" spc="-50" dirty="0">
                <a:solidFill>
                  <a:srgbClr val="FF912B"/>
                </a:solidFill>
                <a:latin typeface="Calibri"/>
                <a:cs typeface="Calibri"/>
              </a:rPr>
              <a:t> :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1699"/>
              </a:lnSpc>
              <a:spcBef>
                <a:spcPts val="1689"/>
              </a:spcBef>
              <a:buFont typeface="Tahoma"/>
              <a:buChar char="•"/>
              <a:tabLst>
                <a:tab pos="355600" algn="l"/>
              </a:tabLst>
            </a:pP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Différencier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entre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8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erreurs</a:t>
            </a:r>
            <a:r>
              <a:rPr sz="18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8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555555"/>
                </a:solidFill>
                <a:latin typeface="Calibri"/>
                <a:cs typeface="Calibri"/>
              </a:rPr>
              <a:t>syntaxe</a:t>
            </a:r>
            <a:r>
              <a:rPr sz="18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sz="18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celles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8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compilation</a:t>
            </a:r>
            <a:endParaRPr sz="18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345"/>
              </a:spcBef>
              <a:buFont typeface="Tahoma"/>
              <a:buChar char="•"/>
              <a:tabLst>
                <a:tab pos="354965" algn="l"/>
              </a:tabLst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Maitriser</a:t>
            </a:r>
            <a:r>
              <a:rPr sz="18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8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sz="18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sz="18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exceptions</a:t>
            </a:r>
            <a:r>
              <a:rPr sz="18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18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Python</a:t>
            </a:r>
            <a:endParaRPr sz="1800">
              <a:latin typeface="Calibri"/>
              <a:cs typeface="Calibri"/>
            </a:endParaRPr>
          </a:p>
          <a:p>
            <a:pPr marL="355600" marR="68580" indent="-342900">
              <a:lnSpc>
                <a:spcPct val="102200"/>
              </a:lnSpc>
              <a:spcBef>
                <a:spcPts val="1285"/>
              </a:spcBef>
              <a:buFont typeface="Tahoma"/>
              <a:buChar char="•"/>
              <a:tabLst>
                <a:tab pos="355600" algn="l"/>
              </a:tabLst>
            </a:pP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Maitriser</a:t>
            </a:r>
            <a:r>
              <a:rPr sz="18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800" spc="-5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manipulation</a:t>
            </a:r>
            <a:r>
              <a:rPr sz="18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l’outil</a:t>
            </a:r>
            <a:r>
              <a:rPr sz="18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débogage </a:t>
            </a:r>
            <a:r>
              <a:rPr sz="18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800" spc="-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55555"/>
                </a:solidFill>
                <a:latin typeface="Calibri"/>
                <a:cs typeface="Calibri"/>
              </a:rPr>
              <a:t>Python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24496" y="1567434"/>
            <a:ext cx="4145279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9761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 </a:t>
            </a:r>
            <a:r>
              <a:rPr sz="2800" dirty="0">
                <a:latin typeface="Calibri"/>
                <a:cs typeface="Calibri"/>
              </a:rPr>
              <a:t>DEBOGUER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CODE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PTHON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3010280"/>
            <a:ext cx="4213860" cy="181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indent="-237490">
              <a:lnSpc>
                <a:spcPct val="100000"/>
              </a:lnSpc>
              <a:spcBef>
                <a:spcPts val="100"/>
              </a:spcBef>
              <a:buAutoNum type="arabicPlain"/>
              <a:tabLst>
                <a:tab pos="250190" algn="l"/>
              </a:tabLst>
            </a:pP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Gestion</a:t>
            </a:r>
            <a:r>
              <a:rPr sz="18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des</a:t>
            </a:r>
            <a:r>
              <a:rPr sz="18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erreurs</a:t>
            </a:r>
            <a:r>
              <a:rPr sz="18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912B"/>
                </a:solidFill>
                <a:latin typeface="Calibri"/>
                <a:cs typeface="Calibri"/>
              </a:rPr>
              <a:t>(compilation-syntaxe)</a:t>
            </a:r>
            <a:endParaRPr sz="1800">
              <a:latin typeface="Calibri"/>
              <a:cs typeface="Calibri"/>
            </a:endParaRPr>
          </a:p>
          <a:p>
            <a:pPr marL="197485" indent="-193675">
              <a:lnSpc>
                <a:spcPct val="100000"/>
              </a:lnSpc>
              <a:spcBef>
                <a:spcPts val="2170"/>
              </a:spcBef>
              <a:buSzPct val="91666"/>
              <a:buAutoNum type="arabicPlain"/>
              <a:tabLst>
                <a:tab pos="197485" algn="l"/>
              </a:tabLst>
            </a:pP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Débogage</a:t>
            </a:r>
            <a:endParaRPr sz="1800">
              <a:latin typeface="Calibri"/>
              <a:cs typeface="Calibri"/>
            </a:endParaRPr>
          </a:p>
          <a:p>
            <a:pPr marL="198120" indent="-193675">
              <a:lnSpc>
                <a:spcPct val="100000"/>
              </a:lnSpc>
              <a:spcBef>
                <a:spcPts val="2185"/>
              </a:spcBef>
              <a:buSzPct val="91666"/>
              <a:buAutoNum type="arabicPlain"/>
              <a:tabLst>
                <a:tab pos="198120" algn="l"/>
              </a:tabLst>
            </a:pP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Outils</a:t>
            </a:r>
            <a:r>
              <a:rPr sz="1800" spc="-3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1800" spc="-1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suivi</a:t>
            </a:r>
            <a:r>
              <a:rPr sz="1800" spc="-3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et</a:t>
            </a:r>
            <a:r>
              <a:rPr sz="1800" spc="-2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1800" spc="-2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visualisation</a:t>
            </a:r>
            <a:r>
              <a:rPr sz="1800" spc="-1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1800" spc="-25" dirty="0">
                <a:solidFill>
                  <a:srgbClr val="AEABAB"/>
                </a:solidFill>
                <a:latin typeface="Calibri"/>
                <a:cs typeface="Calibri"/>
              </a:rPr>
              <a:t>l’exécution</a:t>
            </a:r>
            <a:r>
              <a:rPr sz="1800" spc="-3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d’un</a:t>
            </a:r>
            <a:r>
              <a:rPr sz="18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code</a:t>
            </a:r>
            <a:r>
              <a:rPr sz="1800" spc="-3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python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3852545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Erreurs</a:t>
            </a:r>
            <a:r>
              <a:rPr sz="12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syntaxe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solidFill>
                  <a:srgbClr val="212121"/>
                </a:solidFill>
                <a:latin typeface="Calibri"/>
                <a:cs typeface="Calibri"/>
              </a:rPr>
              <a:t>Les</a:t>
            </a:r>
            <a:r>
              <a:rPr sz="1200" spc="-25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12121"/>
                </a:solidFill>
                <a:latin typeface="Calibri"/>
                <a:cs typeface="Calibri"/>
              </a:rPr>
              <a:t>erreurs</a:t>
            </a:r>
            <a:r>
              <a:rPr sz="1200" spc="-5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12121"/>
                </a:solidFill>
                <a:latin typeface="Calibri"/>
                <a:cs typeface="Calibri"/>
              </a:rPr>
              <a:t>de</a:t>
            </a:r>
            <a:r>
              <a:rPr sz="1200" spc="-25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212121"/>
                </a:solidFill>
                <a:latin typeface="Calibri"/>
                <a:cs typeface="Calibri"/>
              </a:rPr>
              <a:t>syntaxe </a:t>
            </a:r>
            <a:r>
              <a:rPr sz="1200" dirty="0">
                <a:solidFill>
                  <a:srgbClr val="212121"/>
                </a:solidFill>
                <a:latin typeface="Calibri"/>
                <a:cs typeface="Calibri"/>
              </a:rPr>
              <a:t>sont</a:t>
            </a:r>
            <a:r>
              <a:rPr sz="1200" spc="-3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12121"/>
                </a:solidFill>
                <a:latin typeface="Calibri"/>
                <a:cs typeface="Calibri"/>
              </a:rPr>
              <a:t>des</a:t>
            </a:r>
            <a:r>
              <a:rPr sz="1200" spc="-3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12121"/>
                </a:solidFill>
                <a:latin typeface="Calibri"/>
                <a:cs typeface="Calibri"/>
              </a:rPr>
              <a:t>erreurs</a:t>
            </a:r>
            <a:r>
              <a:rPr sz="1200" spc="-5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12121"/>
                </a:solidFill>
                <a:latin typeface="Calibri"/>
                <a:cs typeface="Calibri"/>
              </a:rPr>
              <a:t>d'analyse</a:t>
            </a:r>
            <a:r>
              <a:rPr sz="1200" spc="-4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12121"/>
                </a:solidFill>
                <a:latin typeface="Calibri"/>
                <a:cs typeface="Calibri"/>
              </a:rPr>
              <a:t>du</a:t>
            </a:r>
            <a:r>
              <a:rPr sz="1200" spc="-35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212121"/>
                </a:solidFill>
                <a:latin typeface="Calibri"/>
                <a:cs typeface="Calibri"/>
              </a:rPr>
              <a:t>code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200" b="1" u="sng" spc="-10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3470529"/>
            <a:ext cx="10098405" cy="1010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spc="-10" dirty="0">
                <a:latin typeface="Calibri"/>
                <a:cs typeface="Calibri"/>
              </a:rPr>
              <a:t>L'analyseur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indique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incriminée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affiche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petite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flèche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»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pointant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vers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premier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endroit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où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l'erreur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été</a:t>
            </a:r>
            <a:r>
              <a:rPr sz="1200" spc="-10" dirty="0">
                <a:latin typeface="Calibri"/>
                <a:cs typeface="Calibri"/>
              </a:rPr>
              <a:t> détectée.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L'erreur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causée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symbole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placé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avant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flèche.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cet</a:t>
            </a:r>
            <a:r>
              <a:rPr sz="1200" spc="-10" dirty="0">
                <a:latin typeface="Calibri"/>
                <a:cs typeface="Calibri"/>
              </a:rPr>
              <a:t> exemple,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flèche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print()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manque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points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(':')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juste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avant.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numéro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affichés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vous</a:t>
            </a:r>
            <a:endParaRPr sz="12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Calibri"/>
                <a:cs typeface="Calibri"/>
              </a:rPr>
              <a:t>permettre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localiser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facilement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l'erreur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code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provient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script.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065" rIns="0" bIns="0" rtlCol="0">
            <a:spAutoFit/>
          </a:bodyPr>
          <a:lstStyle/>
          <a:p>
            <a:pPr marL="22923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30" dirty="0"/>
              <a:t> </a:t>
            </a:r>
            <a:r>
              <a:rPr sz="2000" dirty="0"/>
              <a:t>DEBOGUER</a:t>
            </a:r>
            <a:r>
              <a:rPr sz="2000" spc="-20" dirty="0"/>
              <a:t> </a:t>
            </a:r>
            <a:r>
              <a:rPr sz="2000" dirty="0"/>
              <a:t>LE</a:t>
            </a:r>
            <a:r>
              <a:rPr sz="2000" spc="-10" dirty="0"/>
              <a:t> </a:t>
            </a:r>
            <a:r>
              <a:rPr sz="2000" dirty="0"/>
              <a:t>CODE</a:t>
            </a:r>
            <a:r>
              <a:rPr sz="2000" spc="-25" dirty="0"/>
              <a:t> </a:t>
            </a:r>
            <a:r>
              <a:rPr sz="2000" spc="-20" dirty="0"/>
              <a:t>PTHON</a:t>
            </a:r>
            <a:endParaRPr sz="2000"/>
          </a:p>
          <a:p>
            <a:pPr marL="229235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Gestion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erreurs</a:t>
            </a:r>
            <a:r>
              <a:rPr sz="1400" spc="-10" dirty="0">
                <a:latin typeface="Calibri"/>
                <a:cs typeface="Calibri"/>
              </a:rPr>
              <a:t> (compilation-syntaxe)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988820" y="2667000"/>
            <a:ext cx="4657725" cy="439420"/>
            <a:chOff x="1988820" y="2667000"/>
            <a:chExt cx="4657725" cy="4394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7964" y="2676144"/>
              <a:ext cx="4639055" cy="4206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993392" y="2671572"/>
              <a:ext cx="4648200" cy="429895"/>
            </a:xfrm>
            <a:custGeom>
              <a:avLst/>
              <a:gdLst/>
              <a:ahLst/>
              <a:cxnLst/>
              <a:rect l="l" t="t" r="r" b="b"/>
              <a:pathLst>
                <a:path w="4648200" h="429894">
                  <a:moveTo>
                    <a:pt x="0" y="429767"/>
                  </a:moveTo>
                  <a:lnTo>
                    <a:pt x="4648200" y="429767"/>
                  </a:lnTo>
                  <a:lnTo>
                    <a:pt x="4648200" y="0"/>
                  </a:lnTo>
                  <a:lnTo>
                    <a:pt x="0" y="0"/>
                  </a:lnTo>
                  <a:lnTo>
                    <a:pt x="0" y="42976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170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8949055" cy="1137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Exceptions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Même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instruction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expression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syntaxiquement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correcte,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générer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erreur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 </a:t>
            </a:r>
            <a:r>
              <a:rPr sz="1200" spc="-10" dirty="0">
                <a:latin typeface="Calibri"/>
                <a:cs typeface="Calibri"/>
              </a:rPr>
              <a:t>exécution.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erreurs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détectées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durant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l'exécution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appelées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exceptions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10" dirty="0">
                <a:latin typeface="Calibri"/>
                <a:cs typeface="Calibri"/>
              </a:rPr>
              <a:t> toujours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fatales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plupart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exceptions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toutefois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prises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charge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programmes,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génère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messages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d'erreurs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celui-</a:t>
            </a:r>
            <a:r>
              <a:rPr sz="1200" dirty="0">
                <a:latin typeface="Calibri"/>
                <a:cs typeface="Calibri"/>
              </a:rPr>
              <a:t>ci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4400550"/>
            <a:ext cx="10238740" cy="4197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marR="5080" indent="-287020">
              <a:lnSpc>
                <a:spcPts val="1620"/>
              </a:lnSpc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dernière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ligne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message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d'erreur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indique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s'est passé.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exceptions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peuvent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différents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indiqué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message :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types </a:t>
            </a:r>
            <a:r>
              <a:rPr sz="1200" dirty="0">
                <a:latin typeface="Calibri"/>
                <a:cs typeface="Calibri"/>
              </a:rPr>
              <a:t>indiqué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l'exemple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</a:t>
            </a:r>
            <a:r>
              <a:rPr sz="1400" b="1" spc="-10" dirty="0">
                <a:latin typeface="Calibri"/>
                <a:cs typeface="Calibri"/>
              </a:rPr>
              <a:t>ZeroDivisionError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065" rIns="0" bIns="0" rtlCol="0">
            <a:spAutoFit/>
          </a:bodyPr>
          <a:lstStyle/>
          <a:p>
            <a:pPr marL="22923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30" dirty="0"/>
              <a:t> </a:t>
            </a:r>
            <a:r>
              <a:rPr sz="2000" dirty="0"/>
              <a:t>DEBOGUER</a:t>
            </a:r>
            <a:r>
              <a:rPr sz="2000" spc="-20" dirty="0"/>
              <a:t> </a:t>
            </a:r>
            <a:r>
              <a:rPr sz="2000" dirty="0"/>
              <a:t>LE</a:t>
            </a:r>
            <a:r>
              <a:rPr sz="2000" spc="-10" dirty="0"/>
              <a:t> </a:t>
            </a:r>
            <a:r>
              <a:rPr sz="2000" dirty="0"/>
              <a:t>CODE</a:t>
            </a:r>
            <a:r>
              <a:rPr sz="2000" spc="-25" dirty="0"/>
              <a:t> </a:t>
            </a:r>
            <a:r>
              <a:rPr sz="2000" spc="-20" dirty="0"/>
              <a:t>PTHON</a:t>
            </a:r>
            <a:endParaRPr sz="2000"/>
          </a:p>
          <a:p>
            <a:pPr marL="229235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Gestion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erreurs</a:t>
            </a:r>
            <a:r>
              <a:rPr sz="1400" spc="-10" dirty="0">
                <a:latin typeface="Calibri"/>
                <a:cs typeface="Calibri"/>
              </a:rPr>
              <a:t> (compilation-syntaxe)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386328" y="3005327"/>
            <a:ext cx="4424680" cy="1089660"/>
            <a:chOff x="3386328" y="3005327"/>
            <a:chExt cx="4424680" cy="10896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95472" y="3014471"/>
              <a:ext cx="4405883" cy="107137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390900" y="3009899"/>
              <a:ext cx="4415155" cy="1080770"/>
            </a:xfrm>
            <a:custGeom>
              <a:avLst/>
              <a:gdLst/>
              <a:ahLst/>
              <a:cxnLst/>
              <a:rect l="l" t="t" r="r" b="b"/>
              <a:pathLst>
                <a:path w="4415155" h="1080770">
                  <a:moveTo>
                    <a:pt x="0" y="1080516"/>
                  </a:moveTo>
                  <a:lnTo>
                    <a:pt x="4415028" y="1080516"/>
                  </a:lnTo>
                  <a:lnTo>
                    <a:pt x="4415028" y="0"/>
                  </a:lnTo>
                  <a:lnTo>
                    <a:pt x="0" y="0"/>
                  </a:lnTo>
                  <a:lnTo>
                    <a:pt x="0" y="108051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171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0325100" cy="1939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Instruction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try-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except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présente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mécanisme</a:t>
            </a:r>
            <a:r>
              <a:rPr sz="1200" b="1" spc="-10" dirty="0">
                <a:latin typeface="Calibri"/>
                <a:cs typeface="Calibri"/>
              </a:rPr>
              <a:t> d'exception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gérer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exécutions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exceptionnelles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 </a:t>
            </a:r>
            <a:r>
              <a:rPr sz="1200" spc="-10" dirty="0">
                <a:latin typeface="Calibri"/>
                <a:cs typeface="Calibri"/>
              </a:rPr>
              <a:t>produisent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qu'en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d'erreur.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construction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base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l'instruction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try-</a:t>
            </a:r>
            <a:r>
              <a:rPr sz="1200" b="1" spc="-10" dirty="0">
                <a:latin typeface="Calibri"/>
                <a:cs typeface="Calibri"/>
              </a:rPr>
              <a:t>except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compose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blocs 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code.</a:t>
            </a:r>
            <a:endParaRPr sz="1200">
              <a:latin typeface="Calibri"/>
              <a:cs typeface="Calibri"/>
            </a:endParaRPr>
          </a:p>
          <a:p>
            <a:pPr marL="334010" indent="-321310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334010" algn="l"/>
              </a:tabLst>
            </a:pPr>
            <a:r>
              <a:rPr sz="1200" dirty="0">
                <a:latin typeface="Calibri"/>
                <a:cs typeface="Calibri"/>
              </a:rPr>
              <a:t>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place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risqué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»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try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exécuter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d'erreur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except.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souhaite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calculer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l’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âge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saisi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l’utilisateur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soustrayant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année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naissance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2016.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cela,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faut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convertir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birthyear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int. </a:t>
            </a:r>
            <a:r>
              <a:rPr sz="1200" dirty="0">
                <a:latin typeface="Calibri"/>
                <a:cs typeface="Calibri"/>
              </a:rPr>
              <a:t>Cette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conversion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échouer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chaine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entrée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l'utilisateur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n'est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nombre.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065" rIns="0" bIns="0" rtlCol="0">
            <a:spAutoFit/>
          </a:bodyPr>
          <a:lstStyle/>
          <a:p>
            <a:pPr marL="22923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30" dirty="0"/>
              <a:t> </a:t>
            </a:r>
            <a:r>
              <a:rPr sz="2000" dirty="0"/>
              <a:t>DEBOGUER</a:t>
            </a:r>
            <a:r>
              <a:rPr sz="2000" spc="-20" dirty="0"/>
              <a:t> </a:t>
            </a:r>
            <a:r>
              <a:rPr sz="2000" dirty="0"/>
              <a:t>LE</a:t>
            </a:r>
            <a:r>
              <a:rPr sz="2000" spc="-10" dirty="0"/>
              <a:t> </a:t>
            </a:r>
            <a:r>
              <a:rPr sz="2000" dirty="0"/>
              <a:t>CODE</a:t>
            </a:r>
            <a:r>
              <a:rPr sz="2000" spc="-25" dirty="0"/>
              <a:t> </a:t>
            </a:r>
            <a:r>
              <a:rPr sz="2000" spc="-20" dirty="0"/>
              <a:t>PTHON</a:t>
            </a:r>
            <a:endParaRPr sz="2000"/>
          </a:p>
          <a:p>
            <a:pPr marL="229235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Gestion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erreurs</a:t>
            </a:r>
            <a:r>
              <a:rPr sz="1400" spc="-10" dirty="0">
                <a:latin typeface="Calibri"/>
                <a:cs typeface="Calibri"/>
              </a:rPr>
              <a:t> (compilation-syntaxe)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73095" y="3784091"/>
            <a:ext cx="6456045" cy="1998345"/>
            <a:chOff x="2673095" y="3784091"/>
            <a:chExt cx="6456045" cy="19983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2239" y="3793235"/>
              <a:ext cx="6437375" cy="197967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677667" y="3788663"/>
              <a:ext cx="6446520" cy="1988820"/>
            </a:xfrm>
            <a:custGeom>
              <a:avLst/>
              <a:gdLst/>
              <a:ahLst/>
              <a:cxnLst/>
              <a:rect l="l" t="t" r="r" b="b"/>
              <a:pathLst>
                <a:path w="6446520" h="1988820">
                  <a:moveTo>
                    <a:pt x="0" y="1988820"/>
                  </a:moveTo>
                  <a:lnTo>
                    <a:pt x="6446520" y="1988820"/>
                  </a:lnTo>
                  <a:lnTo>
                    <a:pt x="6446520" y="0"/>
                  </a:lnTo>
                  <a:lnTo>
                    <a:pt x="0" y="0"/>
                  </a:lnTo>
                  <a:lnTo>
                    <a:pt x="0" y="198882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172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3938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Instruction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try-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except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065" rIns="0" bIns="0" rtlCol="0">
            <a:spAutoFit/>
          </a:bodyPr>
          <a:lstStyle/>
          <a:p>
            <a:pPr marL="22923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30" dirty="0"/>
              <a:t> </a:t>
            </a:r>
            <a:r>
              <a:rPr sz="2000" dirty="0"/>
              <a:t>DEBOGUER</a:t>
            </a:r>
            <a:r>
              <a:rPr sz="2000" spc="-20" dirty="0"/>
              <a:t> </a:t>
            </a:r>
            <a:r>
              <a:rPr sz="2000" dirty="0"/>
              <a:t>LE</a:t>
            </a:r>
            <a:r>
              <a:rPr sz="2000" spc="-10" dirty="0"/>
              <a:t> </a:t>
            </a:r>
            <a:r>
              <a:rPr sz="2000" dirty="0"/>
              <a:t>CODE</a:t>
            </a:r>
            <a:r>
              <a:rPr sz="2000" spc="-25" dirty="0"/>
              <a:t> </a:t>
            </a:r>
            <a:r>
              <a:rPr sz="2000" spc="-20" dirty="0"/>
              <a:t>PTHON</a:t>
            </a:r>
            <a:endParaRPr sz="2000"/>
          </a:p>
          <a:p>
            <a:pPr marL="229235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Gestion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erreurs</a:t>
            </a:r>
            <a:r>
              <a:rPr sz="1400" spc="-10" dirty="0">
                <a:latin typeface="Calibri"/>
                <a:cs typeface="Calibri"/>
              </a:rPr>
              <a:t> (compilation-syntaxe)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84859" y="2631948"/>
            <a:ext cx="4857115" cy="1594485"/>
            <a:chOff x="784859" y="2631948"/>
            <a:chExt cx="4857115" cy="15944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4003" y="2641092"/>
              <a:ext cx="4838700" cy="157581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89431" y="2636520"/>
              <a:ext cx="4848225" cy="1584960"/>
            </a:xfrm>
            <a:custGeom>
              <a:avLst/>
              <a:gdLst/>
              <a:ahLst/>
              <a:cxnLst/>
              <a:rect l="l" t="t" r="r" b="b"/>
              <a:pathLst>
                <a:path w="4848225" h="1584960">
                  <a:moveTo>
                    <a:pt x="0" y="1584959"/>
                  </a:moveTo>
                  <a:lnTo>
                    <a:pt x="4847844" y="1584959"/>
                  </a:lnTo>
                  <a:lnTo>
                    <a:pt x="4847844" y="0"/>
                  </a:lnTo>
                  <a:lnTo>
                    <a:pt x="0" y="0"/>
                  </a:lnTo>
                  <a:lnTo>
                    <a:pt x="0" y="1584959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197853" y="2435097"/>
            <a:ext cx="4533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1er</a:t>
            </a:r>
            <a:r>
              <a:rPr sz="1200" b="1" spc="-25" dirty="0">
                <a:latin typeface="Calibri"/>
                <a:cs typeface="Calibri"/>
              </a:rPr>
              <a:t> cas</a:t>
            </a:r>
            <a:endParaRPr sz="12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Si </a:t>
            </a:r>
            <a:r>
              <a:rPr sz="1200" spc="-10" dirty="0">
                <a:latin typeface="Calibri"/>
                <a:cs typeface="Calibri"/>
              </a:rPr>
              <a:t>l'utilisateur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entier, </a:t>
            </a:r>
            <a:r>
              <a:rPr sz="1200" spc="-10" dirty="0">
                <a:latin typeface="Calibri"/>
                <a:cs typeface="Calibri"/>
              </a:rPr>
              <a:t>l'exécution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 passe sans </a:t>
            </a:r>
            <a:r>
              <a:rPr sz="1200" spc="-10" dirty="0">
                <a:latin typeface="Calibri"/>
                <a:cs typeface="Calibri"/>
              </a:rPr>
              <a:t>erreur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âge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calculé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affiché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173</a:t>
            </a:fld>
            <a:endParaRPr spc="-25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197853" y="4264279"/>
            <a:ext cx="42379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2ème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cas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Si </a:t>
            </a:r>
            <a:r>
              <a:rPr sz="1200" spc="-10" dirty="0">
                <a:latin typeface="Calibri"/>
                <a:cs typeface="Calibri"/>
              </a:rPr>
              <a:t>l'utilisateur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chaine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caractères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quelconque,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ne</a:t>
            </a:r>
            <a:endParaRPr sz="12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représente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entier,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message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d'erreur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affiché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39940" y="3118104"/>
            <a:ext cx="2795270" cy="646430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1440" marR="1019810">
              <a:lnSpc>
                <a:spcPct val="100000"/>
              </a:lnSpc>
              <a:spcBef>
                <a:spcPts val="290"/>
              </a:spcBef>
            </a:pPr>
            <a:r>
              <a:rPr sz="1200" dirty="0">
                <a:latin typeface="Calibri"/>
                <a:cs typeface="Calibri"/>
              </a:rPr>
              <a:t>Année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naissance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?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1994 Tu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22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ans.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Fin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39940" y="4873752"/>
            <a:ext cx="3371215" cy="646430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1440" marR="1188720">
              <a:lnSpc>
                <a:spcPct val="100000"/>
              </a:lnSpc>
              <a:spcBef>
                <a:spcPts val="290"/>
              </a:spcBef>
            </a:pPr>
            <a:r>
              <a:rPr sz="1200" dirty="0">
                <a:latin typeface="Calibri"/>
                <a:cs typeface="Calibri"/>
              </a:rPr>
              <a:t>Année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naissance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?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deux</a:t>
            </a:r>
            <a:r>
              <a:rPr sz="1200" spc="50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Erreur,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veuillez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nombre. </a:t>
            </a:r>
            <a:r>
              <a:rPr sz="1200" dirty="0">
                <a:latin typeface="Calibri"/>
                <a:cs typeface="Calibri"/>
              </a:rPr>
              <a:t>Fin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1836" y="5790387"/>
            <a:ext cx="102444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premier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conversion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s'est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passée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normalement,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try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donc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s'exécuter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intégralement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erreur.</a:t>
            </a:r>
            <a:endParaRPr sz="12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second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erreur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produit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try,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conversion.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L'exécution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s'arrête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donc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immédiatement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passe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except,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avant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continuer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également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après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l'instruction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try-</a:t>
            </a:r>
            <a:r>
              <a:rPr sz="1200" spc="-10" dirty="0">
                <a:latin typeface="Calibri"/>
                <a:cs typeface="Calibri"/>
              </a:rPr>
              <a:t>except.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9189720" cy="1137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Type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Exception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spc="-10" dirty="0">
                <a:latin typeface="Calibri"/>
                <a:cs typeface="Calibri"/>
              </a:rPr>
              <a:t>Lorsqu'on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utilise</a:t>
            </a:r>
            <a:r>
              <a:rPr sz="1200" spc="-10" dirty="0">
                <a:latin typeface="Calibri"/>
                <a:cs typeface="Calibri"/>
              </a:rPr>
              <a:t> l'instruction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try-</a:t>
            </a:r>
            <a:r>
              <a:rPr sz="1200" b="1" spc="-10" dirty="0">
                <a:latin typeface="Calibri"/>
                <a:cs typeface="Calibri"/>
              </a:rPr>
              <a:t>except</a:t>
            </a:r>
            <a:r>
              <a:rPr sz="1200" spc="-10" dirty="0">
                <a:latin typeface="Calibri"/>
                <a:cs typeface="Calibri"/>
              </a:rPr>
              <a:t>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except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capture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toutes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erreurs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possibles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peuvent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survenir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try</a:t>
            </a:r>
            <a:r>
              <a:rPr sz="1200" spc="-10" dirty="0">
                <a:latin typeface="Calibri"/>
                <a:cs typeface="Calibri"/>
              </a:rPr>
              <a:t> correspondant.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exception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fait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représentée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objet,</a:t>
            </a:r>
            <a:r>
              <a:rPr sz="1200" spc="-10" dirty="0">
                <a:latin typeface="Calibri"/>
                <a:cs typeface="Calibri"/>
              </a:rPr>
              <a:t> instance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classe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Exception.</a:t>
            </a:r>
            <a:endParaRPr sz="1200">
              <a:latin typeface="Calibri"/>
              <a:cs typeface="Calibri"/>
            </a:endParaRPr>
          </a:p>
          <a:p>
            <a:pPr marL="334010" indent="-321310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334010" algn="l"/>
              </a:tabLst>
            </a:pPr>
            <a:r>
              <a:rPr sz="1200" dirty="0">
                <a:latin typeface="Calibri"/>
                <a:cs typeface="Calibri"/>
              </a:rPr>
              <a:t>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récupérer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cet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objet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précisant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 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après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except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22653" y="4894326"/>
            <a:ext cx="4126229" cy="480059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445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On </a:t>
            </a:r>
            <a:r>
              <a:rPr sz="1200" spc="-10" dirty="0">
                <a:latin typeface="Calibri"/>
                <a:cs typeface="Calibri"/>
              </a:rPr>
              <a:t>récupère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donc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l'objet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Exception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 </a:t>
            </a:r>
            <a:r>
              <a:rPr sz="1200" spc="-10" dirty="0">
                <a:latin typeface="Calibri"/>
                <a:cs typeface="Calibri"/>
              </a:rPr>
              <a:t>except,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affiche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 </a:t>
            </a:r>
            <a:r>
              <a:rPr sz="1200" spc="-10" dirty="0">
                <a:latin typeface="Calibri"/>
                <a:cs typeface="Calibri"/>
              </a:rPr>
              <a:t>valeur.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065" rIns="0" bIns="0" rtlCol="0">
            <a:spAutoFit/>
          </a:bodyPr>
          <a:lstStyle/>
          <a:p>
            <a:pPr marL="22923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30" dirty="0"/>
              <a:t> </a:t>
            </a:r>
            <a:r>
              <a:rPr sz="2000" dirty="0"/>
              <a:t>DEBOGUER</a:t>
            </a:r>
            <a:r>
              <a:rPr sz="2000" spc="-20" dirty="0"/>
              <a:t> </a:t>
            </a:r>
            <a:r>
              <a:rPr sz="2000" dirty="0"/>
              <a:t>LE</a:t>
            </a:r>
            <a:r>
              <a:rPr sz="2000" spc="-10" dirty="0"/>
              <a:t> </a:t>
            </a:r>
            <a:r>
              <a:rPr sz="2000" dirty="0"/>
              <a:t>CODE</a:t>
            </a:r>
            <a:r>
              <a:rPr sz="2000" spc="-25" dirty="0"/>
              <a:t> </a:t>
            </a:r>
            <a:r>
              <a:rPr sz="2000" spc="-20" dirty="0"/>
              <a:t>PTHON</a:t>
            </a:r>
            <a:endParaRPr sz="2000"/>
          </a:p>
          <a:p>
            <a:pPr marL="229235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Gestion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erreurs</a:t>
            </a:r>
            <a:r>
              <a:rPr sz="1400" spc="-10" dirty="0">
                <a:latin typeface="Calibri"/>
                <a:cs typeface="Calibri"/>
              </a:rPr>
              <a:t> (compilation-syntaxe)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389376" y="2919983"/>
            <a:ext cx="4180840" cy="1661160"/>
            <a:chOff x="3389376" y="2919983"/>
            <a:chExt cx="4180840" cy="16611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98520" y="2929127"/>
              <a:ext cx="4162044" cy="164287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393948" y="2924555"/>
              <a:ext cx="4171315" cy="1652270"/>
            </a:xfrm>
            <a:custGeom>
              <a:avLst/>
              <a:gdLst/>
              <a:ahLst/>
              <a:cxnLst/>
              <a:rect l="l" t="t" r="r" b="b"/>
              <a:pathLst>
                <a:path w="4171315" h="1652270">
                  <a:moveTo>
                    <a:pt x="0" y="1652016"/>
                  </a:moveTo>
                  <a:lnTo>
                    <a:pt x="4171188" y="1652016"/>
                  </a:lnTo>
                  <a:lnTo>
                    <a:pt x="4171188" y="0"/>
                  </a:lnTo>
                  <a:lnTo>
                    <a:pt x="0" y="0"/>
                  </a:lnTo>
                  <a:lnTo>
                    <a:pt x="0" y="1652016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174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5858510" cy="1010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Type</a:t>
            </a:r>
            <a:r>
              <a:rPr sz="1200" b="1" spc="-5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Exception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200" dirty="0">
                <a:latin typeface="Calibri"/>
                <a:cs typeface="Calibri"/>
              </a:rPr>
              <a:t>Voici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exemples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d'exécution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révèlent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types</a:t>
            </a:r>
            <a:r>
              <a:rPr sz="1200" spc="-10" dirty="0">
                <a:latin typeface="Calibri"/>
                <a:cs typeface="Calibri"/>
              </a:rPr>
              <a:t> d'erreurs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différents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Si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fournit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entier,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pourra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converti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int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erreur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type</a:t>
            </a:r>
            <a:endParaRPr sz="12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ValueError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produit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4385309"/>
            <a:ext cx="59175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Si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fournit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00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aura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division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zéro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produit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erreur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ZeroDivisionError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065" rIns="0" bIns="0" rtlCol="0">
            <a:spAutoFit/>
          </a:bodyPr>
          <a:lstStyle/>
          <a:p>
            <a:pPr marL="22923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30" dirty="0"/>
              <a:t> </a:t>
            </a:r>
            <a:r>
              <a:rPr sz="2000" dirty="0"/>
              <a:t>DEBOGUER</a:t>
            </a:r>
            <a:r>
              <a:rPr sz="2000" spc="-20" dirty="0"/>
              <a:t> </a:t>
            </a:r>
            <a:r>
              <a:rPr sz="2000" dirty="0"/>
              <a:t>LE</a:t>
            </a:r>
            <a:r>
              <a:rPr sz="2000" spc="-10" dirty="0"/>
              <a:t> </a:t>
            </a:r>
            <a:r>
              <a:rPr sz="2000" dirty="0"/>
              <a:t>CODE</a:t>
            </a:r>
            <a:r>
              <a:rPr sz="2000" spc="-25" dirty="0"/>
              <a:t> </a:t>
            </a:r>
            <a:r>
              <a:rPr sz="2000" spc="-20" dirty="0"/>
              <a:t>PTHON</a:t>
            </a:r>
            <a:endParaRPr sz="2000"/>
          </a:p>
          <a:p>
            <a:pPr marL="229235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Gestion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erreurs</a:t>
            </a:r>
            <a:r>
              <a:rPr sz="1400" spc="-10" dirty="0">
                <a:latin typeface="Calibri"/>
                <a:cs typeface="Calibri"/>
              </a:rPr>
              <a:t> (compilation-syntaxe)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741932" y="2796539"/>
            <a:ext cx="9166860" cy="3724910"/>
            <a:chOff x="1741932" y="2796539"/>
            <a:chExt cx="9166860" cy="372491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200" y="3227831"/>
              <a:ext cx="3584448" cy="149504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10628" y="3223259"/>
              <a:ext cx="3594100" cy="1504315"/>
            </a:xfrm>
            <a:custGeom>
              <a:avLst/>
              <a:gdLst/>
              <a:ahLst/>
              <a:cxnLst/>
              <a:rect l="l" t="t" r="r" b="b"/>
              <a:pathLst>
                <a:path w="3594100" h="1504314">
                  <a:moveTo>
                    <a:pt x="0" y="1504188"/>
                  </a:moveTo>
                  <a:lnTo>
                    <a:pt x="3593591" y="1504188"/>
                  </a:lnTo>
                  <a:lnTo>
                    <a:pt x="3593591" y="0"/>
                  </a:lnTo>
                  <a:lnTo>
                    <a:pt x="0" y="0"/>
                  </a:lnTo>
                  <a:lnTo>
                    <a:pt x="0" y="15041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1076" y="2805683"/>
              <a:ext cx="3457955" cy="151485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746504" y="2801111"/>
              <a:ext cx="3467100" cy="1524000"/>
            </a:xfrm>
            <a:custGeom>
              <a:avLst/>
              <a:gdLst/>
              <a:ahLst/>
              <a:cxnLst/>
              <a:rect l="l" t="t" r="r" b="b"/>
              <a:pathLst>
                <a:path w="3467100" h="1524000">
                  <a:moveTo>
                    <a:pt x="0" y="1524000"/>
                  </a:moveTo>
                  <a:lnTo>
                    <a:pt x="3467100" y="1524000"/>
                  </a:lnTo>
                  <a:lnTo>
                    <a:pt x="3467100" y="0"/>
                  </a:lnTo>
                  <a:lnTo>
                    <a:pt x="0" y="0"/>
                  </a:lnTo>
                  <a:lnTo>
                    <a:pt x="0" y="1524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1076" y="4920995"/>
              <a:ext cx="3457955" cy="159105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746504" y="4916423"/>
              <a:ext cx="3467100" cy="1600200"/>
            </a:xfrm>
            <a:custGeom>
              <a:avLst/>
              <a:gdLst/>
              <a:ahLst/>
              <a:cxnLst/>
              <a:rect l="l" t="t" r="r" b="b"/>
              <a:pathLst>
                <a:path w="3467100" h="1600200">
                  <a:moveTo>
                    <a:pt x="0" y="1600200"/>
                  </a:moveTo>
                  <a:lnTo>
                    <a:pt x="3467100" y="1600200"/>
                  </a:lnTo>
                  <a:lnTo>
                    <a:pt x="34671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ln w="9144">
              <a:solidFill>
                <a:srgbClr val="4453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175</a:t>
            </a:fld>
            <a:endParaRPr spc="-25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065" rIns="0" bIns="0" rtlCol="0">
            <a:spAutoFit/>
          </a:bodyPr>
          <a:lstStyle/>
          <a:p>
            <a:pPr marL="22923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30" dirty="0"/>
              <a:t> </a:t>
            </a:r>
            <a:r>
              <a:rPr sz="2000" dirty="0"/>
              <a:t>DEBOGUER</a:t>
            </a:r>
            <a:r>
              <a:rPr sz="2000" spc="-20" dirty="0"/>
              <a:t> </a:t>
            </a:r>
            <a:r>
              <a:rPr sz="2000" dirty="0"/>
              <a:t>LE</a:t>
            </a:r>
            <a:r>
              <a:rPr sz="2000" spc="-10" dirty="0"/>
              <a:t> </a:t>
            </a:r>
            <a:r>
              <a:rPr sz="2000" dirty="0"/>
              <a:t>CODE</a:t>
            </a:r>
            <a:r>
              <a:rPr sz="2000" spc="-25" dirty="0"/>
              <a:t> </a:t>
            </a:r>
            <a:r>
              <a:rPr sz="2000" spc="-20" dirty="0"/>
              <a:t>PTHON</a:t>
            </a:r>
            <a:endParaRPr sz="2000"/>
          </a:p>
          <a:p>
            <a:pPr marL="229235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Gestion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erreurs</a:t>
            </a:r>
            <a:r>
              <a:rPr sz="1400" spc="-10" dirty="0">
                <a:latin typeface="Calibri"/>
                <a:cs typeface="Calibri"/>
              </a:rPr>
              <a:t> (compilation-syntaxe)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64691" y="3419855"/>
            <a:ext cx="4044950" cy="2478405"/>
            <a:chOff x="964691" y="3419855"/>
            <a:chExt cx="4044950" cy="24784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5" y="3428999"/>
              <a:ext cx="4026408" cy="24597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69263" y="3424427"/>
              <a:ext cx="4036060" cy="2468880"/>
            </a:xfrm>
            <a:custGeom>
              <a:avLst/>
              <a:gdLst/>
              <a:ahLst/>
              <a:cxnLst/>
              <a:rect l="l" t="t" r="r" b="b"/>
              <a:pathLst>
                <a:path w="4036060" h="2468879">
                  <a:moveTo>
                    <a:pt x="0" y="2468880"/>
                  </a:moveTo>
                  <a:lnTo>
                    <a:pt x="4035552" y="2468880"/>
                  </a:lnTo>
                  <a:lnTo>
                    <a:pt x="4035552" y="0"/>
                  </a:lnTo>
                  <a:lnTo>
                    <a:pt x="0" y="0"/>
                  </a:lnTo>
                  <a:lnTo>
                    <a:pt x="0" y="2468880"/>
                  </a:lnTo>
                  <a:close/>
                </a:path>
              </a:pathLst>
            </a:custGeom>
            <a:ln w="9143">
              <a:solidFill>
                <a:srgbClr val="4453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36803" y="1610995"/>
            <a:ext cx="10584180" cy="4069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Capture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d’erreur</a:t>
            </a:r>
            <a:r>
              <a:rPr sz="12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spécifique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Chaque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d'erreur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donc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défini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classe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spécifique.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possible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d’associer plusieurs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except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même bloc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try,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10" dirty="0">
                <a:latin typeface="Calibri"/>
                <a:cs typeface="Calibri"/>
              </a:rPr>
              <a:t> différent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l'erreur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capturée.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spc="-10" dirty="0">
                <a:latin typeface="Calibri"/>
                <a:cs typeface="Calibri"/>
              </a:rPr>
              <a:t>Lorsqu'une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erreur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 produit,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except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10" dirty="0">
                <a:latin typeface="Calibri"/>
                <a:cs typeface="Calibri"/>
              </a:rPr>
              <a:t> parcourus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après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l'autre,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premier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dernier,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jusqu'à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trouver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corresponde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l'erreur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capturée.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z="1200">
              <a:latin typeface="Calibri"/>
              <a:cs typeface="Calibri"/>
            </a:endParaRPr>
          </a:p>
          <a:p>
            <a:pPr marL="4813300" marR="487045" lvl="1" indent="-287020">
              <a:lnSpc>
                <a:spcPct val="107500"/>
              </a:lnSpc>
              <a:buFont typeface="Tahoma"/>
              <a:buChar char="•"/>
              <a:tabLst>
                <a:tab pos="4813300" algn="l"/>
              </a:tabLst>
            </a:pPr>
            <a:r>
              <a:rPr sz="1200" spc="-10" dirty="0">
                <a:latin typeface="Calibri"/>
                <a:cs typeface="Calibri"/>
              </a:rPr>
              <a:t>Lorsqu'une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erreur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produit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try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except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seulement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sera </a:t>
            </a:r>
            <a:r>
              <a:rPr sz="1200" spc="-10" dirty="0">
                <a:latin typeface="Calibri"/>
                <a:cs typeface="Calibri"/>
              </a:rPr>
              <a:t>exécuté,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selon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l'erreur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s'est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produite.</a:t>
            </a:r>
            <a:endParaRPr sz="1200">
              <a:latin typeface="Calibri"/>
              <a:cs typeface="Calibri"/>
            </a:endParaRPr>
          </a:p>
          <a:p>
            <a:pPr marL="4812665" lvl="1" indent="-286385">
              <a:lnSpc>
                <a:spcPct val="100000"/>
              </a:lnSpc>
              <a:spcBef>
                <a:spcPts val="900"/>
              </a:spcBef>
              <a:buFont typeface="Tahoma"/>
              <a:buChar char="•"/>
              <a:tabLst>
                <a:tab pos="481266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dernier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except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là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prendre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toutes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autres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erreurs.</a:t>
            </a:r>
            <a:endParaRPr sz="1200">
              <a:latin typeface="Calibri"/>
              <a:cs typeface="Calibri"/>
            </a:endParaRPr>
          </a:p>
          <a:p>
            <a:pPr marL="4812665" lvl="1" indent="-286385">
              <a:lnSpc>
                <a:spcPct val="100000"/>
              </a:lnSpc>
              <a:spcBef>
                <a:spcPts val="900"/>
              </a:spcBef>
              <a:buFont typeface="Tahoma"/>
              <a:buChar char="•"/>
              <a:tabLst>
                <a:tab pos="4812665" algn="l"/>
              </a:tabLst>
            </a:pPr>
            <a:r>
              <a:rPr sz="1200" spc="-10" dirty="0">
                <a:latin typeface="Calibri"/>
                <a:cs typeface="Calibri"/>
              </a:rPr>
              <a:t>Lorsqu'une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erreur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produit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try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except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seulement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sera</a:t>
            </a:r>
            <a:endParaRPr sz="1200">
              <a:latin typeface="Calibri"/>
              <a:cs typeface="Calibri"/>
            </a:endParaRPr>
          </a:p>
          <a:p>
            <a:pPr marL="4813300">
              <a:lnSpc>
                <a:spcPct val="100000"/>
              </a:lnSpc>
              <a:spcBef>
                <a:spcPts val="95"/>
              </a:spcBef>
            </a:pPr>
            <a:r>
              <a:rPr sz="1200" spc="-10" dirty="0">
                <a:latin typeface="Calibri"/>
                <a:cs typeface="Calibri"/>
              </a:rPr>
              <a:t>exécuté,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selon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l'erreur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s'est</a:t>
            </a:r>
            <a:r>
              <a:rPr sz="1200" spc="-10" dirty="0">
                <a:latin typeface="Calibri"/>
                <a:cs typeface="Calibri"/>
              </a:rPr>
              <a:t> produite.</a:t>
            </a:r>
            <a:endParaRPr sz="1200">
              <a:latin typeface="Calibri"/>
              <a:cs typeface="Calibri"/>
            </a:endParaRPr>
          </a:p>
          <a:p>
            <a:pPr marL="4812665" lvl="1" indent="-286385">
              <a:lnSpc>
                <a:spcPct val="100000"/>
              </a:lnSpc>
              <a:spcBef>
                <a:spcPts val="905"/>
              </a:spcBef>
              <a:buFont typeface="Tahoma"/>
              <a:buChar char="•"/>
              <a:tabLst>
                <a:tab pos="481266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dernier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except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là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prendre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toutes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autres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erreurs.</a:t>
            </a:r>
            <a:endParaRPr sz="12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415"/>
              </a:spcBef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 marL="4984750" marR="5080" lvl="2" indent="-287020">
              <a:lnSpc>
                <a:spcPct val="100000"/>
              </a:lnSpc>
              <a:buFont typeface="Tahoma"/>
              <a:buChar char="•"/>
              <a:tabLst>
                <a:tab pos="4984750" algn="l"/>
              </a:tabLst>
            </a:pPr>
            <a:r>
              <a:rPr sz="1200" b="1" dirty="0">
                <a:latin typeface="Calibri"/>
                <a:cs typeface="Calibri"/>
              </a:rPr>
              <a:t>L'ordre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des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blocs</a:t>
            </a:r>
            <a:r>
              <a:rPr sz="1200" b="1" spc="-10" dirty="0">
                <a:latin typeface="Calibri"/>
                <a:cs typeface="Calibri"/>
              </a:rPr>
              <a:t> except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est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très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important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et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il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faut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les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classer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du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plus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spécifique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au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plus </a:t>
            </a:r>
            <a:r>
              <a:rPr sz="1200" b="1" spc="-10" dirty="0">
                <a:latin typeface="Calibri"/>
                <a:cs typeface="Calibri"/>
              </a:rPr>
              <a:t>général,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celui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par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défaut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devant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venir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dernier.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176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8108950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Gestionnaire</a:t>
            </a:r>
            <a:r>
              <a:rPr sz="12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d'erreur</a:t>
            </a:r>
            <a:r>
              <a:rPr sz="12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partagé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possible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d'exécuter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même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différents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types</a:t>
            </a:r>
            <a:r>
              <a:rPr sz="1200" spc="-20" dirty="0">
                <a:latin typeface="Calibri"/>
                <a:cs typeface="Calibri"/>
              </a:rPr>
              <a:t> d'erreur,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listant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tuple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après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réservé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except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Si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souhaite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exécuter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même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erreur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conversion</a:t>
            </a:r>
            <a:r>
              <a:rPr sz="1200" dirty="0">
                <a:latin typeface="Calibri"/>
                <a:cs typeface="Calibri"/>
              </a:rPr>
              <a:t> 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division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zéro,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faudrait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écrire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065" rIns="0" bIns="0" rtlCol="0">
            <a:spAutoFit/>
          </a:bodyPr>
          <a:lstStyle/>
          <a:p>
            <a:pPr marL="22923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30" dirty="0"/>
              <a:t> </a:t>
            </a:r>
            <a:r>
              <a:rPr sz="2000" dirty="0"/>
              <a:t>DEBOGUER</a:t>
            </a:r>
            <a:r>
              <a:rPr sz="2000" spc="-20" dirty="0"/>
              <a:t> </a:t>
            </a:r>
            <a:r>
              <a:rPr sz="2000" dirty="0"/>
              <a:t>LE</a:t>
            </a:r>
            <a:r>
              <a:rPr sz="2000" spc="-10" dirty="0"/>
              <a:t> </a:t>
            </a:r>
            <a:r>
              <a:rPr sz="2000" dirty="0"/>
              <a:t>CODE</a:t>
            </a:r>
            <a:r>
              <a:rPr sz="2000" spc="-25" dirty="0"/>
              <a:t> </a:t>
            </a:r>
            <a:r>
              <a:rPr sz="2000" spc="-20" dirty="0"/>
              <a:t>PTHON</a:t>
            </a:r>
            <a:endParaRPr sz="2000"/>
          </a:p>
          <a:p>
            <a:pPr marL="229235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Gestion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erreurs</a:t>
            </a:r>
            <a:r>
              <a:rPr sz="1400" spc="-10" dirty="0">
                <a:latin typeface="Calibri"/>
                <a:cs typeface="Calibri"/>
              </a:rPr>
              <a:t> (compilation-syntaxe)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63951" y="2660904"/>
            <a:ext cx="4364990" cy="1678305"/>
            <a:chOff x="2663951" y="2660904"/>
            <a:chExt cx="4364990" cy="16783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73095" y="2670048"/>
              <a:ext cx="4346448" cy="165963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668523" y="2665476"/>
              <a:ext cx="4356100" cy="1668780"/>
            </a:xfrm>
            <a:custGeom>
              <a:avLst/>
              <a:gdLst/>
              <a:ahLst/>
              <a:cxnLst/>
              <a:rect l="l" t="t" r="r" b="b"/>
              <a:pathLst>
                <a:path w="4356100" h="1668779">
                  <a:moveTo>
                    <a:pt x="0" y="1668780"/>
                  </a:moveTo>
                  <a:lnTo>
                    <a:pt x="4355591" y="1668780"/>
                  </a:lnTo>
                  <a:lnTo>
                    <a:pt x="4355591" y="0"/>
                  </a:lnTo>
                  <a:lnTo>
                    <a:pt x="0" y="0"/>
                  </a:lnTo>
                  <a:lnTo>
                    <a:pt x="0" y="166878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177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555750"/>
            <a:ext cx="10551795" cy="1010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Bloc</a:t>
            </a: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finally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réservé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finally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d'introduire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exécuté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soit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après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try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soit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exécuté complètement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erreur,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soit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après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avoir</a:t>
            </a:r>
            <a:r>
              <a:rPr sz="1200" spc="-10" dirty="0">
                <a:latin typeface="Calibri"/>
                <a:cs typeface="Calibri"/>
              </a:rPr>
              <a:t> exécuté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bloc </a:t>
            </a:r>
            <a:r>
              <a:rPr sz="1200" dirty="0">
                <a:latin typeface="Calibri"/>
                <a:cs typeface="Calibri"/>
              </a:rPr>
              <a:t>except</a:t>
            </a:r>
            <a:r>
              <a:rPr sz="1200" spc="-10" dirty="0">
                <a:latin typeface="Calibri"/>
                <a:cs typeface="Calibri"/>
              </a:rPr>
              <a:t> correspondant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l'erreur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s'est </a:t>
            </a:r>
            <a:r>
              <a:rPr sz="1200" spc="-10" dirty="0">
                <a:latin typeface="Calibri"/>
                <a:cs typeface="Calibri"/>
              </a:rPr>
              <a:t>produite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l'exécution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bloc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try.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obtient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ainsi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instruction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try-</a:t>
            </a:r>
            <a:r>
              <a:rPr sz="1200" b="1" spc="-10" dirty="0">
                <a:latin typeface="Calibri"/>
                <a:cs typeface="Calibri"/>
              </a:rPr>
              <a:t>except-finally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065" rIns="0" bIns="0" rtlCol="0">
            <a:spAutoFit/>
          </a:bodyPr>
          <a:lstStyle/>
          <a:p>
            <a:pPr marL="22923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30" dirty="0"/>
              <a:t> </a:t>
            </a:r>
            <a:r>
              <a:rPr sz="2000" dirty="0"/>
              <a:t>DEBOGUER</a:t>
            </a:r>
            <a:r>
              <a:rPr sz="2000" spc="-20" dirty="0"/>
              <a:t> </a:t>
            </a:r>
            <a:r>
              <a:rPr sz="2000" dirty="0"/>
              <a:t>LE</a:t>
            </a:r>
            <a:r>
              <a:rPr sz="2000" spc="-10" dirty="0"/>
              <a:t> </a:t>
            </a:r>
            <a:r>
              <a:rPr sz="2000" dirty="0"/>
              <a:t>CODE</a:t>
            </a:r>
            <a:r>
              <a:rPr sz="2000" spc="-25" dirty="0"/>
              <a:t> </a:t>
            </a:r>
            <a:r>
              <a:rPr sz="2000" spc="-20" dirty="0"/>
              <a:t>PTHON</a:t>
            </a:r>
            <a:endParaRPr sz="2000"/>
          </a:p>
          <a:p>
            <a:pPr marL="229235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Gestion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erreurs</a:t>
            </a:r>
            <a:r>
              <a:rPr sz="1400" spc="-10" dirty="0">
                <a:latin typeface="Calibri"/>
                <a:cs typeface="Calibri"/>
              </a:rPr>
              <a:t> (compilation-syntaxe)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99553" y="2826829"/>
            <a:ext cx="4011929" cy="1788160"/>
            <a:chOff x="999553" y="2826829"/>
            <a:chExt cx="4011929" cy="17881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8888" y="2836164"/>
              <a:ext cx="3992879" cy="17693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04316" y="2831592"/>
              <a:ext cx="4002404" cy="1778635"/>
            </a:xfrm>
            <a:custGeom>
              <a:avLst/>
              <a:gdLst/>
              <a:ahLst/>
              <a:cxnLst/>
              <a:rect l="l" t="t" r="r" b="b"/>
              <a:pathLst>
                <a:path w="4002404" h="1778635">
                  <a:moveTo>
                    <a:pt x="0" y="1778507"/>
                  </a:moveTo>
                  <a:lnTo>
                    <a:pt x="4002024" y="1778507"/>
                  </a:lnTo>
                  <a:lnTo>
                    <a:pt x="4002024" y="0"/>
                  </a:lnTo>
                  <a:lnTo>
                    <a:pt x="0" y="0"/>
                  </a:lnTo>
                  <a:lnTo>
                    <a:pt x="0" y="177850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080761" y="3223640"/>
            <a:ext cx="51873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Si </a:t>
            </a:r>
            <a:r>
              <a:rPr sz="1200" spc="-10" dirty="0">
                <a:latin typeface="Calibri"/>
                <a:cs typeface="Calibri"/>
              </a:rPr>
              <a:t>l'utilisateur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fournit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valeurs correctes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 et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</a:t>
            </a:r>
            <a:r>
              <a:rPr sz="1200" spc="-10" dirty="0">
                <a:latin typeface="Calibri"/>
                <a:cs typeface="Calibri"/>
              </a:rPr>
              <a:t> l’affichage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80761" y="4869637"/>
            <a:ext cx="330644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si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erreur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 produit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l’affichage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70447" y="3567684"/>
            <a:ext cx="3190240" cy="1201420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0"/>
              </a:spcBef>
            </a:pPr>
            <a:r>
              <a:rPr sz="1200" dirty="0">
                <a:latin typeface="Calibri"/>
                <a:cs typeface="Calibri"/>
              </a:rPr>
              <a:t>Début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calcul.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a ? </a:t>
            </a:r>
            <a:r>
              <a:rPr sz="1200" spc="-5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b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? </a:t>
            </a:r>
            <a:r>
              <a:rPr sz="1200" spc="-50" dirty="0"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Résultat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 </a:t>
            </a:r>
            <a:r>
              <a:rPr sz="1200" spc="-20" dirty="0">
                <a:latin typeface="Calibri"/>
                <a:cs typeface="Calibri"/>
              </a:rPr>
              <a:t>0.25</a:t>
            </a:r>
            <a:endParaRPr sz="1200">
              <a:latin typeface="Calibri"/>
              <a:cs typeface="Calibri"/>
            </a:endParaRPr>
          </a:p>
          <a:p>
            <a:pPr marL="91440" marR="148272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Nettoyage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mémoire. </a:t>
            </a:r>
            <a:r>
              <a:rPr sz="1200" dirty="0">
                <a:latin typeface="Calibri"/>
                <a:cs typeface="Calibri"/>
              </a:rPr>
              <a:t>Fin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calcul.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780341" y="5196649"/>
            <a:ext cx="3368675" cy="1210945"/>
            <a:chOff x="5780341" y="5196649"/>
            <a:chExt cx="3368675" cy="1210945"/>
          </a:xfrm>
        </p:grpSpPr>
        <p:sp>
          <p:nvSpPr>
            <p:cNvPr id="11" name="object 11"/>
            <p:cNvSpPr/>
            <p:nvPr/>
          </p:nvSpPr>
          <p:spPr>
            <a:xfrm>
              <a:off x="5785103" y="5201411"/>
              <a:ext cx="3359150" cy="1201420"/>
            </a:xfrm>
            <a:custGeom>
              <a:avLst/>
              <a:gdLst/>
              <a:ahLst/>
              <a:cxnLst/>
              <a:rect l="l" t="t" r="r" b="b"/>
              <a:pathLst>
                <a:path w="3359150" h="1201420">
                  <a:moveTo>
                    <a:pt x="3358896" y="0"/>
                  </a:moveTo>
                  <a:lnTo>
                    <a:pt x="0" y="0"/>
                  </a:lnTo>
                  <a:lnTo>
                    <a:pt x="0" y="1200912"/>
                  </a:lnTo>
                  <a:lnTo>
                    <a:pt x="3358896" y="1200912"/>
                  </a:lnTo>
                  <a:lnTo>
                    <a:pt x="3358896" y="0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85103" y="5201411"/>
              <a:ext cx="3359150" cy="1201420"/>
            </a:xfrm>
            <a:custGeom>
              <a:avLst/>
              <a:gdLst/>
              <a:ahLst/>
              <a:cxnLst/>
              <a:rect l="l" t="t" r="r" b="b"/>
              <a:pathLst>
                <a:path w="3359150" h="1201420">
                  <a:moveTo>
                    <a:pt x="0" y="1200912"/>
                  </a:moveTo>
                  <a:lnTo>
                    <a:pt x="3358896" y="1200912"/>
                  </a:lnTo>
                  <a:lnTo>
                    <a:pt x="3358896" y="0"/>
                  </a:lnTo>
                  <a:lnTo>
                    <a:pt x="0" y="0"/>
                  </a:lnTo>
                  <a:lnTo>
                    <a:pt x="0" y="120091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865114" y="5226811"/>
            <a:ext cx="163258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Début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calcul.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?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  <a:p>
            <a:pPr marL="12700" marR="119888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b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? </a:t>
            </a:r>
            <a:r>
              <a:rPr sz="1200" spc="-50" dirty="0">
                <a:latin typeface="Calibri"/>
                <a:cs typeface="Calibri"/>
              </a:rPr>
              <a:t>0 </a:t>
            </a:r>
            <a:r>
              <a:rPr sz="1200" spc="-25" dirty="0">
                <a:latin typeface="Calibri"/>
                <a:cs typeface="Calibri"/>
              </a:rPr>
              <a:t>Erreur.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Nettoyage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mémoire.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Fin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calcul.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94797" y="4665726"/>
            <a:ext cx="11150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le </a:t>
            </a:r>
            <a:r>
              <a:rPr sz="1200" dirty="0">
                <a:latin typeface="Calibri"/>
                <a:cs typeface="Calibri"/>
              </a:rPr>
              <a:t>bloch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finally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été </a:t>
            </a:r>
            <a:r>
              <a:rPr sz="1200" spc="-10" dirty="0">
                <a:latin typeface="Calibri"/>
                <a:cs typeface="Calibri"/>
              </a:rPr>
              <a:t>exécuté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060180" y="3422903"/>
            <a:ext cx="952500" cy="3083560"/>
          </a:xfrm>
          <a:custGeom>
            <a:avLst/>
            <a:gdLst/>
            <a:ahLst/>
            <a:cxnLst/>
            <a:rect l="l" t="t" r="r" b="b"/>
            <a:pathLst>
              <a:path w="952500" h="3083559">
                <a:moveTo>
                  <a:pt x="0" y="0"/>
                </a:moveTo>
                <a:lnTo>
                  <a:pt x="77248" y="1039"/>
                </a:lnTo>
                <a:lnTo>
                  <a:pt x="150528" y="4048"/>
                </a:lnTo>
                <a:lnTo>
                  <a:pt x="218860" y="8863"/>
                </a:lnTo>
                <a:lnTo>
                  <a:pt x="281263" y="15321"/>
                </a:lnTo>
                <a:lnTo>
                  <a:pt x="336756" y="23256"/>
                </a:lnTo>
                <a:lnTo>
                  <a:pt x="384358" y="32506"/>
                </a:lnTo>
                <a:lnTo>
                  <a:pt x="423090" y="42907"/>
                </a:lnTo>
                <a:lnTo>
                  <a:pt x="470016" y="66505"/>
                </a:lnTo>
                <a:lnTo>
                  <a:pt x="476250" y="79375"/>
                </a:lnTo>
                <a:lnTo>
                  <a:pt x="476250" y="1462151"/>
                </a:lnTo>
                <a:lnTo>
                  <a:pt x="482483" y="1475020"/>
                </a:lnTo>
                <a:lnTo>
                  <a:pt x="529409" y="1498618"/>
                </a:lnTo>
                <a:lnTo>
                  <a:pt x="568141" y="1509019"/>
                </a:lnTo>
                <a:lnTo>
                  <a:pt x="615743" y="1518269"/>
                </a:lnTo>
                <a:lnTo>
                  <a:pt x="671236" y="1526204"/>
                </a:lnTo>
                <a:lnTo>
                  <a:pt x="733639" y="1532662"/>
                </a:lnTo>
                <a:lnTo>
                  <a:pt x="801971" y="1537477"/>
                </a:lnTo>
                <a:lnTo>
                  <a:pt x="875251" y="1540486"/>
                </a:lnTo>
                <a:lnTo>
                  <a:pt x="952500" y="1541526"/>
                </a:lnTo>
                <a:lnTo>
                  <a:pt x="875251" y="1542565"/>
                </a:lnTo>
                <a:lnTo>
                  <a:pt x="801971" y="1545574"/>
                </a:lnTo>
                <a:lnTo>
                  <a:pt x="733639" y="1550389"/>
                </a:lnTo>
                <a:lnTo>
                  <a:pt x="671236" y="1556847"/>
                </a:lnTo>
                <a:lnTo>
                  <a:pt x="615743" y="1564782"/>
                </a:lnTo>
                <a:lnTo>
                  <a:pt x="568141" y="1574032"/>
                </a:lnTo>
                <a:lnTo>
                  <a:pt x="529409" y="1584433"/>
                </a:lnTo>
                <a:lnTo>
                  <a:pt x="482483" y="1608031"/>
                </a:lnTo>
                <a:lnTo>
                  <a:pt x="476250" y="1620901"/>
                </a:lnTo>
                <a:lnTo>
                  <a:pt x="476250" y="3003677"/>
                </a:lnTo>
                <a:lnTo>
                  <a:pt x="470016" y="3016552"/>
                </a:lnTo>
                <a:lnTo>
                  <a:pt x="423090" y="3040155"/>
                </a:lnTo>
                <a:lnTo>
                  <a:pt x="384358" y="3050556"/>
                </a:lnTo>
                <a:lnTo>
                  <a:pt x="336756" y="3059804"/>
                </a:lnTo>
                <a:lnTo>
                  <a:pt x="281263" y="3067738"/>
                </a:lnTo>
                <a:lnTo>
                  <a:pt x="218860" y="3074192"/>
                </a:lnTo>
                <a:lnTo>
                  <a:pt x="150528" y="3079005"/>
                </a:lnTo>
                <a:lnTo>
                  <a:pt x="77248" y="3082013"/>
                </a:lnTo>
                <a:lnTo>
                  <a:pt x="0" y="3083052"/>
                </a:lnTo>
              </a:path>
            </a:pathLst>
          </a:custGeom>
          <a:ln w="6096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178</a:t>
            </a:fld>
            <a:endParaRPr spc="-25" dirty="0"/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7710170" cy="1137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Génération</a:t>
            </a:r>
            <a:r>
              <a:rPr sz="1200" b="1" spc="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d'erreur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possible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générer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erreur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grâce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l'instruction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raise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suffit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fait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simplement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d'utiliser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réservé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raise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suivi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référence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vers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objet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représentant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exception.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spc="-10" dirty="0"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35875" y="2721991"/>
            <a:ext cx="5610860" cy="3729354"/>
            <a:chOff x="1035875" y="2721991"/>
            <a:chExt cx="5610860" cy="3729354"/>
          </a:xfrm>
        </p:grpSpPr>
        <p:sp>
          <p:nvSpPr>
            <p:cNvPr id="4" name="object 4"/>
            <p:cNvSpPr/>
            <p:nvPr/>
          </p:nvSpPr>
          <p:spPr>
            <a:xfrm>
              <a:off x="1035875" y="2721991"/>
              <a:ext cx="581025" cy="10795"/>
            </a:xfrm>
            <a:custGeom>
              <a:avLst/>
              <a:gdLst/>
              <a:ahLst/>
              <a:cxnLst/>
              <a:rect l="l" t="t" r="r" b="b"/>
              <a:pathLst>
                <a:path w="581025" h="10794">
                  <a:moveTo>
                    <a:pt x="580644" y="0"/>
                  </a:moveTo>
                  <a:lnTo>
                    <a:pt x="0" y="0"/>
                  </a:lnTo>
                  <a:lnTo>
                    <a:pt x="0" y="10667"/>
                  </a:lnTo>
                  <a:lnTo>
                    <a:pt x="580644" y="10667"/>
                  </a:lnTo>
                  <a:lnTo>
                    <a:pt x="5806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6776" y="2994660"/>
              <a:ext cx="3026664" cy="13929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632204" y="2990088"/>
              <a:ext cx="3035935" cy="1402080"/>
            </a:xfrm>
            <a:custGeom>
              <a:avLst/>
              <a:gdLst/>
              <a:ahLst/>
              <a:cxnLst/>
              <a:rect l="l" t="t" r="r" b="b"/>
              <a:pathLst>
                <a:path w="3035935" h="1402079">
                  <a:moveTo>
                    <a:pt x="0" y="1402080"/>
                  </a:moveTo>
                  <a:lnTo>
                    <a:pt x="3035808" y="1402080"/>
                  </a:lnTo>
                  <a:lnTo>
                    <a:pt x="3035808" y="0"/>
                  </a:lnTo>
                  <a:lnTo>
                    <a:pt x="0" y="0"/>
                  </a:lnTo>
                  <a:lnTo>
                    <a:pt x="0" y="140208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6776" y="5047488"/>
              <a:ext cx="5000244" cy="13944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632204" y="5042916"/>
              <a:ext cx="5009515" cy="1403985"/>
            </a:xfrm>
            <a:custGeom>
              <a:avLst/>
              <a:gdLst/>
              <a:ahLst/>
              <a:cxnLst/>
              <a:rect l="l" t="t" r="r" b="b"/>
              <a:pathLst>
                <a:path w="5009515" h="1403985">
                  <a:moveTo>
                    <a:pt x="0" y="1403603"/>
                  </a:moveTo>
                  <a:lnTo>
                    <a:pt x="5009388" y="1403603"/>
                  </a:lnTo>
                  <a:lnTo>
                    <a:pt x="5009388" y="0"/>
                  </a:lnTo>
                  <a:lnTo>
                    <a:pt x="0" y="0"/>
                  </a:lnTo>
                  <a:lnTo>
                    <a:pt x="0" y="140360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36803" y="4709921"/>
            <a:ext cx="80346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 suivant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capture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spécifiquement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l'exception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ArithmeticError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l’appel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 </a:t>
            </a:r>
            <a:r>
              <a:rPr sz="1200" b="1" spc="-20" dirty="0">
                <a:latin typeface="Calibri"/>
                <a:cs typeface="Calibri"/>
              </a:rPr>
              <a:t>fact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179</a:t>
            </a:fld>
            <a:endParaRPr spc="-25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065" rIns="0" bIns="0" rtlCol="0">
            <a:spAutoFit/>
          </a:bodyPr>
          <a:lstStyle/>
          <a:p>
            <a:pPr marL="22923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30" dirty="0"/>
              <a:t> </a:t>
            </a:r>
            <a:r>
              <a:rPr sz="2000" dirty="0"/>
              <a:t>DEBOGUER</a:t>
            </a:r>
            <a:r>
              <a:rPr sz="2000" spc="-20" dirty="0"/>
              <a:t> </a:t>
            </a:r>
            <a:r>
              <a:rPr sz="2000" dirty="0"/>
              <a:t>LE</a:t>
            </a:r>
            <a:r>
              <a:rPr sz="2000" spc="-10" dirty="0"/>
              <a:t> </a:t>
            </a:r>
            <a:r>
              <a:rPr sz="2000" dirty="0"/>
              <a:t>CODE</a:t>
            </a:r>
            <a:r>
              <a:rPr sz="2000" spc="-25" dirty="0"/>
              <a:t> </a:t>
            </a:r>
            <a:r>
              <a:rPr sz="2000" spc="-20" dirty="0"/>
              <a:t>PTHON</a:t>
            </a:r>
            <a:endParaRPr sz="2000"/>
          </a:p>
          <a:p>
            <a:pPr marL="229235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Gestion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erreurs</a:t>
            </a:r>
            <a:r>
              <a:rPr sz="1400" spc="-10" dirty="0">
                <a:latin typeface="Calibri"/>
                <a:cs typeface="Calibri"/>
              </a:rPr>
              <a:t> (compilation-syntaxe)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91278" y="3453765"/>
            <a:ext cx="5101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si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strictement </a:t>
            </a:r>
            <a:r>
              <a:rPr sz="1200" spc="-20" dirty="0">
                <a:latin typeface="Calibri"/>
                <a:cs typeface="Calibri"/>
              </a:rPr>
              <a:t>négatif,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exception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type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ArithmeticError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généré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24496" y="1567434"/>
            <a:ext cx="4145279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9761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 </a:t>
            </a:r>
            <a:r>
              <a:rPr sz="2800" dirty="0">
                <a:latin typeface="Calibri"/>
                <a:cs typeface="Calibri"/>
              </a:rPr>
              <a:t>DEBOGUER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CODE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PTHON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3010280"/>
            <a:ext cx="4131310" cy="181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indent="-237490">
              <a:lnSpc>
                <a:spcPct val="100000"/>
              </a:lnSpc>
              <a:spcBef>
                <a:spcPts val="100"/>
              </a:spcBef>
              <a:buAutoNum type="arabicPlain"/>
              <a:tabLst>
                <a:tab pos="250190" algn="l"/>
              </a:tabLst>
            </a:pP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Gestion</a:t>
            </a: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des</a:t>
            </a:r>
            <a:r>
              <a:rPr sz="1800" spc="-2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erreurs</a:t>
            </a:r>
            <a:r>
              <a:rPr sz="1800" spc="-20" dirty="0">
                <a:solidFill>
                  <a:srgbClr val="AEABAB"/>
                </a:solidFill>
                <a:latin typeface="Calibri"/>
                <a:cs typeface="Calibri"/>
              </a:rPr>
              <a:t> (compilation-</a:t>
            </a: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syntaxe)</a:t>
            </a:r>
            <a:endParaRPr sz="1800">
              <a:latin typeface="Calibri"/>
              <a:cs typeface="Calibri"/>
            </a:endParaRPr>
          </a:p>
          <a:p>
            <a:pPr marL="197485" indent="-193675">
              <a:lnSpc>
                <a:spcPct val="100000"/>
              </a:lnSpc>
              <a:spcBef>
                <a:spcPts val="2170"/>
              </a:spcBef>
              <a:buSzPct val="91666"/>
              <a:buAutoNum type="arabicPlain"/>
              <a:tabLst>
                <a:tab pos="197485" algn="l"/>
              </a:tabLst>
            </a:pPr>
            <a:r>
              <a:rPr sz="1800" b="1" spc="-10" dirty="0">
                <a:solidFill>
                  <a:srgbClr val="FF912B"/>
                </a:solidFill>
                <a:latin typeface="Calibri"/>
                <a:cs typeface="Calibri"/>
              </a:rPr>
              <a:t>Débogage</a:t>
            </a:r>
            <a:endParaRPr sz="1800">
              <a:latin typeface="Calibri"/>
              <a:cs typeface="Calibri"/>
            </a:endParaRPr>
          </a:p>
          <a:p>
            <a:pPr marL="198120" indent="-193675">
              <a:lnSpc>
                <a:spcPct val="100000"/>
              </a:lnSpc>
              <a:spcBef>
                <a:spcPts val="2185"/>
              </a:spcBef>
              <a:buSzPct val="91666"/>
              <a:buAutoNum type="arabicPlain"/>
              <a:tabLst>
                <a:tab pos="198120" algn="l"/>
              </a:tabLst>
            </a:pP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Outils</a:t>
            </a:r>
            <a:r>
              <a:rPr sz="1800" spc="-3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1800" spc="-1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suivi</a:t>
            </a:r>
            <a:r>
              <a:rPr sz="1800" spc="-3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et</a:t>
            </a:r>
            <a:r>
              <a:rPr sz="1800" spc="-2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r>
              <a:rPr sz="1800" spc="-2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visualisation</a:t>
            </a:r>
            <a:r>
              <a:rPr sz="1800" spc="-1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AEABAB"/>
                </a:solidFill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1800" spc="-25" dirty="0">
                <a:solidFill>
                  <a:srgbClr val="AEABAB"/>
                </a:solidFill>
                <a:latin typeface="Calibri"/>
                <a:cs typeface="Calibri"/>
              </a:rPr>
              <a:t>l’exécution</a:t>
            </a:r>
            <a:r>
              <a:rPr sz="1800" spc="-3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d’un</a:t>
            </a:r>
            <a:r>
              <a:rPr sz="1800" spc="-4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code</a:t>
            </a:r>
            <a:r>
              <a:rPr sz="1800" spc="-3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python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7428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869293" y="6679488"/>
            <a:ext cx="2178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solidFill>
                  <a:srgbClr val="AEABAB"/>
                </a:solidFill>
                <a:latin typeface="Calibri"/>
                <a:cs typeface="Calibri"/>
              </a:rPr>
              <a:t>181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04638" y="6692900"/>
            <a:ext cx="19831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AEABAB"/>
                </a:solidFill>
                <a:latin typeface="Calibri"/>
                <a:cs typeface="Calibri"/>
              </a:rPr>
              <a:t>Copyright</a:t>
            </a:r>
            <a:r>
              <a:rPr sz="1000" spc="-2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AEABAB"/>
                </a:solidFill>
                <a:latin typeface="Calibri"/>
                <a:cs typeface="Calibri"/>
              </a:rPr>
              <a:t>-</a:t>
            </a:r>
            <a:r>
              <a:rPr sz="1000" spc="-3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AEABAB"/>
                </a:solidFill>
                <a:latin typeface="Calibri"/>
                <a:cs typeface="Calibri"/>
              </a:rPr>
              <a:t>Tout</a:t>
            </a:r>
            <a:r>
              <a:rPr sz="1000" spc="-3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AEABAB"/>
                </a:solidFill>
                <a:latin typeface="Calibri"/>
                <a:cs typeface="Calibri"/>
              </a:rPr>
              <a:t>droit</a:t>
            </a:r>
            <a:r>
              <a:rPr sz="1000" spc="-3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AEABAB"/>
                </a:solidFill>
                <a:latin typeface="Calibri"/>
                <a:cs typeface="Calibri"/>
              </a:rPr>
              <a:t>réservé</a:t>
            </a:r>
            <a:r>
              <a:rPr sz="1000" spc="1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AEABAB"/>
                </a:solidFill>
                <a:latin typeface="Calibri"/>
                <a:cs typeface="Calibri"/>
              </a:rPr>
              <a:t>-</a:t>
            </a:r>
            <a:r>
              <a:rPr sz="1000" spc="-35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AEABAB"/>
                </a:solidFill>
                <a:latin typeface="Calibri"/>
                <a:cs typeface="Calibri"/>
              </a:rPr>
              <a:t>OFPPT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31876" y="460248"/>
            <a:ext cx="11588750" cy="6160135"/>
            <a:chOff x="531876" y="460248"/>
            <a:chExt cx="11588750" cy="616013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8179" cy="6705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36448" y="1464564"/>
              <a:ext cx="11119485" cy="5151120"/>
            </a:xfrm>
            <a:custGeom>
              <a:avLst/>
              <a:gdLst/>
              <a:ahLst/>
              <a:cxnLst/>
              <a:rect l="l" t="t" r="r" b="b"/>
              <a:pathLst>
                <a:path w="11119485" h="5151120">
                  <a:moveTo>
                    <a:pt x="11119104" y="0"/>
                  </a:moveTo>
                  <a:lnTo>
                    <a:pt x="0" y="0"/>
                  </a:lnTo>
                  <a:lnTo>
                    <a:pt x="0" y="5151120"/>
                  </a:lnTo>
                  <a:lnTo>
                    <a:pt x="11119104" y="5151120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6448" y="1464564"/>
              <a:ext cx="11119485" cy="5151120"/>
            </a:xfrm>
            <a:custGeom>
              <a:avLst/>
              <a:gdLst/>
              <a:ahLst/>
              <a:cxnLst/>
              <a:rect l="l" t="t" r="r" b="b"/>
              <a:pathLst>
                <a:path w="11119485" h="5151120">
                  <a:moveTo>
                    <a:pt x="0" y="5151120"/>
                  </a:moveTo>
                  <a:lnTo>
                    <a:pt x="11119104" y="5151120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51120"/>
                  </a:lnTo>
                  <a:close/>
                </a:path>
              </a:pathLst>
            </a:custGeom>
            <a:ln w="914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36803" y="1610995"/>
            <a:ext cx="10109835" cy="2005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Débogueur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solidFill>
                  <a:srgbClr val="171717"/>
                </a:solidFill>
                <a:latin typeface="Calibri"/>
                <a:cs typeface="Calibri"/>
              </a:rPr>
              <a:t>Un</a:t>
            </a:r>
            <a:r>
              <a:rPr sz="1200" spc="5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71717"/>
                </a:solidFill>
                <a:latin typeface="Calibri"/>
                <a:cs typeface="Calibri"/>
              </a:rPr>
              <a:t>débogueur</a:t>
            </a:r>
            <a:r>
              <a:rPr sz="1200" spc="-45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71717"/>
                </a:solidFill>
                <a:latin typeface="Calibri"/>
                <a:cs typeface="Calibri"/>
              </a:rPr>
              <a:t>est</a:t>
            </a:r>
            <a:r>
              <a:rPr sz="1200" spc="10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71717"/>
                </a:solidFill>
                <a:latin typeface="Calibri"/>
                <a:cs typeface="Calibri"/>
              </a:rPr>
              <a:t>un</a:t>
            </a:r>
            <a:r>
              <a:rPr sz="1200" spc="-15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71717"/>
                </a:solidFill>
                <a:latin typeface="Calibri"/>
                <a:cs typeface="Calibri"/>
              </a:rPr>
              <a:t>outil</a:t>
            </a:r>
            <a:r>
              <a:rPr sz="1200" spc="-20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71717"/>
                </a:solidFill>
                <a:latin typeface="Calibri"/>
                <a:cs typeface="Calibri"/>
              </a:rPr>
              <a:t>de </a:t>
            </a:r>
            <a:r>
              <a:rPr sz="1200" spc="-10" dirty="0">
                <a:solidFill>
                  <a:srgbClr val="171717"/>
                </a:solidFill>
                <a:latin typeface="Calibri"/>
                <a:cs typeface="Calibri"/>
              </a:rPr>
              <a:t>développement</a:t>
            </a:r>
            <a:r>
              <a:rPr sz="1200" spc="-30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71717"/>
                </a:solidFill>
                <a:latin typeface="Calibri"/>
                <a:cs typeface="Calibri"/>
              </a:rPr>
              <a:t>qui</a:t>
            </a:r>
            <a:r>
              <a:rPr sz="1200" spc="-20" dirty="0">
                <a:solidFill>
                  <a:srgbClr val="171717"/>
                </a:solidFill>
                <a:latin typeface="Calibri"/>
                <a:cs typeface="Calibri"/>
              </a:rPr>
              <a:t> s’attache</a:t>
            </a:r>
            <a:r>
              <a:rPr sz="1200" spc="-10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71717"/>
                </a:solidFill>
                <a:latin typeface="Calibri"/>
                <a:cs typeface="Calibri"/>
              </a:rPr>
              <a:t>à</a:t>
            </a:r>
            <a:r>
              <a:rPr sz="1200" spc="-10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71717"/>
                </a:solidFill>
                <a:latin typeface="Calibri"/>
                <a:cs typeface="Calibri"/>
              </a:rPr>
              <a:t>une</a:t>
            </a:r>
            <a:r>
              <a:rPr sz="1200" spc="-20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71717"/>
                </a:solidFill>
                <a:latin typeface="Calibri"/>
                <a:cs typeface="Calibri"/>
              </a:rPr>
              <a:t>application </a:t>
            </a:r>
            <a:r>
              <a:rPr sz="1200" dirty="0">
                <a:solidFill>
                  <a:srgbClr val="171717"/>
                </a:solidFill>
                <a:latin typeface="Calibri"/>
                <a:cs typeface="Calibri"/>
              </a:rPr>
              <a:t>en</a:t>
            </a:r>
            <a:r>
              <a:rPr sz="1200" spc="-5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71717"/>
                </a:solidFill>
                <a:latin typeface="Calibri"/>
                <a:cs typeface="Calibri"/>
              </a:rPr>
              <a:t>cours </a:t>
            </a:r>
            <a:r>
              <a:rPr sz="1200" spc="-20" dirty="0">
                <a:solidFill>
                  <a:srgbClr val="171717"/>
                </a:solidFill>
                <a:latin typeface="Calibri"/>
                <a:cs typeface="Calibri"/>
              </a:rPr>
              <a:t>d’exécution</a:t>
            </a:r>
            <a:r>
              <a:rPr sz="1200" spc="-10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71717"/>
                </a:solidFill>
                <a:latin typeface="Calibri"/>
                <a:cs typeface="Calibri"/>
              </a:rPr>
              <a:t>et</a:t>
            </a:r>
            <a:r>
              <a:rPr sz="1200" spc="-5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71717"/>
                </a:solidFill>
                <a:latin typeface="Calibri"/>
                <a:cs typeface="Calibri"/>
              </a:rPr>
              <a:t>qui</a:t>
            </a:r>
            <a:r>
              <a:rPr sz="1200" spc="260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71717"/>
                </a:solidFill>
                <a:latin typeface="Calibri"/>
                <a:cs typeface="Calibri"/>
              </a:rPr>
              <a:t>permet</a:t>
            </a:r>
            <a:r>
              <a:rPr sz="1200" spc="-5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71717"/>
                </a:solidFill>
                <a:latin typeface="Calibri"/>
                <a:cs typeface="Calibri"/>
              </a:rPr>
              <a:t>d’inspecter</a:t>
            </a:r>
            <a:r>
              <a:rPr sz="1200" spc="-30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71717"/>
                </a:solidFill>
                <a:latin typeface="Calibri"/>
                <a:cs typeface="Calibri"/>
              </a:rPr>
              <a:t>le</a:t>
            </a:r>
            <a:r>
              <a:rPr sz="1200" spc="85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171717"/>
                </a:solidFill>
                <a:latin typeface="Calibri"/>
                <a:cs typeface="Calibri"/>
              </a:rPr>
              <a:t>code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il</a:t>
            </a:r>
            <a:r>
              <a:rPr sz="1200" spc="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permet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 d'exécuter</a:t>
            </a:r>
            <a:r>
              <a:rPr sz="1200" spc="-1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le</a:t>
            </a:r>
            <a:r>
              <a:rPr sz="1200" spc="1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programme pas-à-</a:t>
            </a:r>
            <a:r>
              <a:rPr sz="1200" spc="-25" dirty="0">
                <a:solidFill>
                  <a:srgbClr val="1F2021"/>
                </a:solidFill>
                <a:latin typeface="Calibri"/>
                <a:cs typeface="Calibri"/>
              </a:rPr>
              <a:t>pas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45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d'afficher</a:t>
            </a:r>
            <a:r>
              <a:rPr sz="1200" spc="-5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la</a:t>
            </a:r>
            <a:r>
              <a:rPr sz="1200" spc="-2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valeur</a:t>
            </a:r>
            <a:r>
              <a:rPr sz="1200" spc="-4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des</a:t>
            </a:r>
            <a:r>
              <a:rPr sz="1200" spc="-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variables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à</a:t>
            </a:r>
            <a:r>
              <a:rPr sz="1200" spc="-3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tout</a:t>
            </a:r>
            <a:r>
              <a:rPr sz="1200" spc="-3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moment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de</a:t>
            </a:r>
            <a:r>
              <a:rPr sz="1200" spc="-2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mettre</a:t>
            </a:r>
            <a:r>
              <a:rPr sz="1200" spc="-3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en</a:t>
            </a:r>
            <a:r>
              <a:rPr sz="1200" spc="-2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place</a:t>
            </a:r>
            <a:r>
              <a:rPr sz="1200" spc="-2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des</a:t>
            </a:r>
            <a:r>
              <a:rPr sz="1200" spc="-2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points</a:t>
            </a:r>
            <a:r>
              <a:rPr sz="1200" spc="-3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d'arrêt</a:t>
            </a:r>
            <a:r>
              <a:rPr sz="1200" spc="-4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sur</a:t>
            </a:r>
            <a:r>
              <a:rPr sz="1200" spc="-2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des</a:t>
            </a:r>
            <a:r>
              <a:rPr sz="1200" spc="-1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conditions</a:t>
            </a:r>
            <a:r>
              <a:rPr sz="1200" spc="-4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ou</a:t>
            </a:r>
            <a:r>
              <a:rPr sz="1200" spc="-2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sur</a:t>
            </a:r>
            <a:r>
              <a:rPr sz="1200" spc="-2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des</a:t>
            </a:r>
            <a:r>
              <a:rPr sz="1200" spc="-2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lignes</a:t>
            </a:r>
            <a:r>
              <a:rPr sz="1200" spc="-1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du</a:t>
            </a:r>
            <a:r>
              <a:rPr sz="1200" spc="-3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programme.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De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nombreux</a:t>
            </a:r>
            <a:r>
              <a:rPr sz="1200" spc="-2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débogueurs</a:t>
            </a:r>
            <a:r>
              <a:rPr sz="1200" spc="-4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permettent,</a:t>
            </a:r>
            <a:r>
              <a:rPr sz="1200" spc="-3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en</a:t>
            </a:r>
            <a:r>
              <a:rPr sz="1200" spc="-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plus</a:t>
            </a:r>
            <a:r>
              <a:rPr sz="1200" spc="-3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de</a:t>
            </a:r>
            <a:r>
              <a:rPr sz="1200" spc="-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l'observation</a:t>
            </a:r>
            <a:r>
              <a:rPr sz="1200" spc="-2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de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 l'état</a:t>
            </a:r>
            <a:r>
              <a:rPr sz="1200" spc="-1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des</a:t>
            </a:r>
            <a:r>
              <a:rPr sz="1200" spc="-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registres</a:t>
            </a:r>
            <a:r>
              <a:rPr sz="1200" spc="-2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processeurs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 et de</a:t>
            </a:r>
            <a:r>
              <a:rPr sz="1200" spc="-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la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mémoire, de</a:t>
            </a:r>
            <a:r>
              <a:rPr sz="1200" spc="-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les</a:t>
            </a:r>
            <a:r>
              <a:rPr sz="1200" spc="-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modifier</a:t>
            </a:r>
            <a:r>
              <a:rPr sz="1200" spc="-2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avant</a:t>
            </a:r>
            <a:r>
              <a:rPr sz="1200" spc="-1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de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rendre</a:t>
            </a:r>
            <a:r>
              <a:rPr sz="1200" spc="-3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la main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1F2021"/>
                </a:solidFill>
                <a:latin typeface="Calibri"/>
                <a:cs typeface="Calibri"/>
              </a:rPr>
              <a:t>au 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programme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débogué.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Ils</a:t>
            </a:r>
            <a:r>
              <a:rPr sz="1200" spc="-3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peuvent</a:t>
            </a:r>
            <a:r>
              <a:rPr sz="1200" spc="-5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alors</a:t>
            </a:r>
            <a:r>
              <a:rPr sz="1200" spc="-2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être</a:t>
            </a:r>
            <a:r>
              <a:rPr sz="1200" spc="-3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utilisés</a:t>
            </a:r>
            <a:r>
              <a:rPr sz="1200" spc="-3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pour</a:t>
            </a:r>
            <a:r>
              <a:rPr sz="1200" spc="-4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localiser</a:t>
            </a:r>
            <a:r>
              <a:rPr sz="1200" spc="-1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certaines</a:t>
            </a:r>
            <a:r>
              <a:rPr sz="1200" spc="-3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protections</a:t>
            </a:r>
            <a:r>
              <a:rPr sz="1200" spc="-4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logicielles</a:t>
            </a:r>
            <a:r>
              <a:rPr sz="1200" spc="-2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et</a:t>
            </a:r>
            <a:r>
              <a:rPr sz="1200" spc="-2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les</a:t>
            </a:r>
            <a:r>
              <a:rPr sz="1200" spc="-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désactiver,</a:t>
            </a:r>
            <a:r>
              <a:rPr sz="1200" spc="-3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amenant</a:t>
            </a:r>
            <a:r>
              <a:rPr sz="1200" spc="-5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à</a:t>
            </a:r>
            <a:r>
              <a:rPr sz="1200" spc="-2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la</a:t>
            </a:r>
            <a:r>
              <a:rPr sz="1200" spc="-2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conception</a:t>
            </a:r>
            <a:r>
              <a:rPr sz="1200" spc="-40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1"/>
                </a:solidFill>
                <a:latin typeface="Calibri"/>
                <a:cs typeface="Calibri"/>
              </a:rPr>
              <a:t>d'un</a:t>
            </a:r>
            <a:r>
              <a:rPr sz="1200" spc="-45" dirty="0">
                <a:solidFill>
                  <a:srgbClr val="1F20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crack</a:t>
            </a:r>
            <a:r>
              <a:rPr sz="1200" spc="-10" dirty="0">
                <a:solidFill>
                  <a:srgbClr val="1F2021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065" rIns="0" bIns="0" rtlCol="0">
            <a:spAutoFit/>
          </a:bodyPr>
          <a:lstStyle/>
          <a:p>
            <a:pPr marL="22923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30" dirty="0"/>
              <a:t> </a:t>
            </a:r>
            <a:r>
              <a:rPr sz="2000" dirty="0"/>
              <a:t>DEBOGUER</a:t>
            </a:r>
            <a:r>
              <a:rPr sz="2000" spc="-20" dirty="0"/>
              <a:t> </a:t>
            </a:r>
            <a:r>
              <a:rPr sz="2000" dirty="0"/>
              <a:t>LE</a:t>
            </a:r>
            <a:r>
              <a:rPr sz="2000" spc="-10" dirty="0"/>
              <a:t> </a:t>
            </a:r>
            <a:r>
              <a:rPr sz="2000" dirty="0"/>
              <a:t>CODE</a:t>
            </a:r>
            <a:r>
              <a:rPr sz="2000" spc="-25" dirty="0"/>
              <a:t> </a:t>
            </a:r>
            <a:r>
              <a:rPr sz="2000" spc="-20" dirty="0"/>
              <a:t>PTHON</a:t>
            </a:r>
            <a:endParaRPr sz="2000"/>
          </a:p>
          <a:p>
            <a:pPr marL="347980">
              <a:lnSpc>
                <a:spcPts val="1664"/>
              </a:lnSpc>
            </a:pPr>
            <a:r>
              <a:rPr sz="1400" spc="-10" dirty="0">
                <a:latin typeface="Calibri"/>
                <a:cs typeface="Calibri"/>
              </a:rPr>
              <a:t>Débogage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24496" y="1567434"/>
            <a:ext cx="4145279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9761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 </a:t>
            </a:r>
            <a:r>
              <a:rPr sz="2800" dirty="0">
                <a:latin typeface="Calibri"/>
                <a:cs typeface="Calibri"/>
              </a:rPr>
              <a:t>DEBOGUER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CODE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PTHON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3432" y="3010280"/>
            <a:ext cx="4131310" cy="181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indent="-237490">
              <a:lnSpc>
                <a:spcPct val="100000"/>
              </a:lnSpc>
              <a:spcBef>
                <a:spcPts val="100"/>
              </a:spcBef>
              <a:buAutoNum type="arabicPlain"/>
              <a:tabLst>
                <a:tab pos="250190" algn="l"/>
              </a:tabLst>
            </a:pP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Gestion</a:t>
            </a: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des</a:t>
            </a:r>
            <a:r>
              <a:rPr sz="1800" spc="-20" dirty="0">
                <a:solidFill>
                  <a:srgbClr val="AEABA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AEABAB"/>
                </a:solidFill>
                <a:latin typeface="Calibri"/>
                <a:cs typeface="Calibri"/>
              </a:rPr>
              <a:t>erreurs</a:t>
            </a:r>
            <a:r>
              <a:rPr sz="1800" spc="-20" dirty="0">
                <a:solidFill>
                  <a:srgbClr val="AEABAB"/>
                </a:solidFill>
                <a:latin typeface="Calibri"/>
                <a:cs typeface="Calibri"/>
              </a:rPr>
              <a:t> (compilation-</a:t>
            </a: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syntaxe)</a:t>
            </a:r>
            <a:endParaRPr sz="1800">
              <a:latin typeface="Calibri"/>
              <a:cs typeface="Calibri"/>
            </a:endParaRPr>
          </a:p>
          <a:p>
            <a:pPr marL="197485" indent="-193675">
              <a:lnSpc>
                <a:spcPct val="100000"/>
              </a:lnSpc>
              <a:spcBef>
                <a:spcPts val="2170"/>
              </a:spcBef>
              <a:buSzPct val="91666"/>
              <a:buAutoNum type="arabicPlain"/>
              <a:tabLst>
                <a:tab pos="197485" algn="l"/>
              </a:tabLst>
            </a:pPr>
            <a:r>
              <a:rPr sz="1800" spc="-10" dirty="0">
                <a:solidFill>
                  <a:srgbClr val="AEABAB"/>
                </a:solidFill>
                <a:latin typeface="Calibri"/>
                <a:cs typeface="Calibri"/>
              </a:rPr>
              <a:t>Débogage</a:t>
            </a:r>
            <a:endParaRPr sz="1800">
              <a:latin typeface="Calibri"/>
              <a:cs typeface="Calibri"/>
            </a:endParaRPr>
          </a:p>
          <a:p>
            <a:pPr marL="198120" indent="-193675">
              <a:lnSpc>
                <a:spcPct val="100000"/>
              </a:lnSpc>
              <a:spcBef>
                <a:spcPts val="2185"/>
              </a:spcBef>
              <a:buSzPct val="91666"/>
              <a:buAutoNum type="arabicPlain"/>
              <a:tabLst>
                <a:tab pos="198120" algn="l"/>
              </a:tabLst>
            </a:pP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Outils</a:t>
            </a:r>
            <a:r>
              <a:rPr sz="18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8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suivi</a:t>
            </a:r>
            <a:r>
              <a:rPr sz="18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et</a:t>
            </a:r>
            <a:r>
              <a:rPr sz="18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8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visualisation</a:t>
            </a:r>
            <a:r>
              <a:rPr sz="1800" b="1" spc="-6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1800" b="1" spc="-20" dirty="0">
                <a:solidFill>
                  <a:srgbClr val="FF912B"/>
                </a:solidFill>
                <a:latin typeface="Calibri"/>
                <a:cs typeface="Calibri"/>
              </a:rPr>
              <a:t>l’exécution</a:t>
            </a:r>
            <a:r>
              <a:rPr sz="1800" b="1" spc="-5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d’un</a:t>
            </a:r>
            <a:r>
              <a:rPr sz="18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code</a:t>
            </a:r>
            <a:r>
              <a:rPr sz="18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7482840" cy="2962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Débogueur</a:t>
            </a:r>
            <a:r>
              <a:rPr sz="1200" b="1" spc="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  <a:p>
            <a:pPr marL="65405" indent="-65405">
              <a:lnSpc>
                <a:spcPct val="100000"/>
              </a:lnSpc>
              <a:spcBef>
                <a:spcPts val="994"/>
              </a:spcBef>
              <a:buSzPct val="75000"/>
              <a:buFont typeface="Tahoma"/>
              <a:buChar char="•"/>
              <a:tabLst>
                <a:tab pos="65405" algn="l"/>
              </a:tabLst>
            </a:pP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Python</a:t>
            </a:r>
            <a:r>
              <a:rPr sz="1200" spc="-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est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livré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avec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un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débogueur</a:t>
            </a:r>
            <a:r>
              <a:rPr sz="1200" spc="-6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intégré</a:t>
            </a:r>
            <a:r>
              <a:rPr sz="1200" spc="-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appelé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12535"/>
                </a:solidFill>
                <a:latin typeface="Calibri"/>
                <a:cs typeface="Calibri"/>
              </a:rPr>
              <a:t>Python</a:t>
            </a:r>
            <a:r>
              <a:rPr sz="1200" b="1" spc="-10" dirty="0">
                <a:solidFill>
                  <a:srgbClr val="212535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12535"/>
                </a:solidFill>
                <a:latin typeface="Calibri"/>
                <a:cs typeface="Calibri"/>
              </a:rPr>
              <a:t>debugger</a:t>
            </a:r>
            <a:r>
              <a:rPr sz="1200" b="1" spc="25" dirty="0">
                <a:solidFill>
                  <a:srgbClr val="21253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ou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333333"/>
                </a:solidFill>
                <a:latin typeface="Calibri"/>
                <a:cs typeface="Calibri"/>
              </a:rPr>
              <a:t>pdb</a:t>
            </a:r>
            <a:endParaRPr sz="1200">
              <a:latin typeface="Calibri"/>
              <a:cs typeface="Calibri"/>
            </a:endParaRPr>
          </a:p>
          <a:p>
            <a:pPr marL="65405" indent="-65405">
              <a:lnSpc>
                <a:spcPct val="100000"/>
              </a:lnSpc>
              <a:spcBef>
                <a:spcPts val="994"/>
              </a:spcBef>
              <a:buSzPct val="75000"/>
              <a:buFont typeface="Tahoma"/>
              <a:buChar char="•"/>
              <a:tabLst>
                <a:tab pos="65405" algn="l"/>
              </a:tabLst>
            </a:pPr>
            <a:r>
              <a:rPr sz="1200" b="1" dirty="0">
                <a:solidFill>
                  <a:srgbClr val="333333"/>
                </a:solidFill>
                <a:latin typeface="Calibri"/>
                <a:cs typeface="Calibri"/>
              </a:rPr>
              <a:t>Pdb</a:t>
            </a:r>
            <a:r>
              <a:rPr sz="1200" b="1" spc="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est</a:t>
            </a:r>
            <a:r>
              <a:rPr sz="1200" spc="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un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environnement</a:t>
            </a:r>
            <a:r>
              <a:rPr sz="12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débogage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interactif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pour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les</a:t>
            </a:r>
            <a:r>
              <a:rPr sz="1200" spc="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programmes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Python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il</a:t>
            </a:r>
            <a:r>
              <a:rPr sz="1200" spc="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permet:</a:t>
            </a:r>
            <a:endParaRPr sz="12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697865" algn="l"/>
              </a:tabLst>
            </a:pP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Une</a:t>
            </a:r>
            <a:r>
              <a:rPr sz="1200" spc="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visualisation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des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valeurs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des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variables</a:t>
            </a:r>
            <a:endParaRPr sz="12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697865" algn="l"/>
              </a:tabLst>
            </a:pP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Une</a:t>
            </a:r>
            <a:r>
              <a:rPr sz="1200" spc="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visualisation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l'exécution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du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programme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 étape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par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étape.</a:t>
            </a:r>
            <a:endParaRPr sz="12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697865" algn="l"/>
              </a:tabLst>
            </a:pP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Une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compréhension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ce que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fait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le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programme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et de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trouver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des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bogues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dans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la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logique.</a:t>
            </a:r>
            <a:endParaRPr sz="12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330"/>
              </a:spcBef>
              <a:buClr>
                <a:srgbClr val="333333"/>
              </a:buClr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SzPct val="75000"/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solidFill>
                  <a:srgbClr val="333333"/>
                </a:solidFill>
                <a:latin typeface="Calibri"/>
                <a:cs typeface="Calibri"/>
              </a:rPr>
              <a:t>Exécution</a:t>
            </a:r>
            <a:r>
              <a:rPr sz="1200" b="1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33"/>
                </a:solidFill>
                <a:latin typeface="Calibri"/>
                <a:cs typeface="Calibri"/>
              </a:rPr>
              <a:t>du</a:t>
            </a:r>
            <a:r>
              <a:rPr sz="1200" b="1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33"/>
                </a:solidFill>
                <a:latin typeface="Calibri"/>
                <a:cs typeface="Calibri"/>
              </a:rPr>
              <a:t>débogueur</a:t>
            </a:r>
            <a:r>
              <a:rPr sz="1200" b="1" spc="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33"/>
                </a:solidFill>
                <a:latin typeface="Calibri"/>
                <a:cs typeface="Calibri"/>
              </a:rPr>
              <a:t>à</a:t>
            </a:r>
            <a:r>
              <a:rPr sz="1200" b="1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33"/>
                </a:solidFill>
                <a:latin typeface="Calibri"/>
                <a:cs typeface="Calibri"/>
              </a:rPr>
              <a:t>partir</a:t>
            </a:r>
            <a:r>
              <a:rPr sz="1200" b="1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33"/>
                </a:solidFill>
                <a:latin typeface="Calibri"/>
                <a:cs typeface="Calibri"/>
              </a:rPr>
              <a:t>d'un </a:t>
            </a:r>
            <a:r>
              <a:rPr sz="1200" b="1" spc="-10" dirty="0">
                <a:solidFill>
                  <a:srgbClr val="333333"/>
                </a:solidFill>
                <a:latin typeface="Calibri"/>
                <a:cs typeface="Calibri"/>
              </a:rPr>
              <a:t>interpréteur</a:t>
            </a:r>
            <a:r>
              <a:rPr sz="1200" b="1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333333"/>
                </a:solidFill>
                <a:latin typeface="Calibri"/>
                <a:cs typeface="Calibri"/>
              </a:rPr>
              <a:t>interactif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Utilisez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33"/>
                </a:solidFill>
                <a:latin typeface="Calibri"/>
                <a:cs typeface="Calibri"/>
              </a:rPr>
              <a:t>run</a:t>
            </a:r>
            <a:r>
              <a:rPr sz="1200" b="1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33"/>
                </a:solidFill>
                <a:latin typeface="Calibri"/>
                <a:cs typeface="Calibri"/>
              </a:rPr>
              <a:t>()</a:t>
            </a:r>
            <a:r>
              <a:rPr sz="1200" b="1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ou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33"/>
                </a:solidFill>
                <a:latin typeface="Calibri"/>
                <a:cs typeface="Calibri"/>
              </a:rPr>
              <a:t>runeval</a:t>
            </a:r>
            <a:r>
              <a:rPr sz="1200" b="1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333333"/>
                </a:solidFill>
                <a:latin typeface="Calibri"/>
                <a:cs typeface="Calibri"/>
              </a:rPr>
              <a:t>()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L'argument</a:t>
            </a:r>
            <a:r>
              <a:rPr sz="1200" spc="-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run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() est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une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expression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chaîne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qui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peut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être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évaluée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par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l'interpréteur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5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Le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débogueur</a:t>
            </a:r>
            <a:r>
              <a:rPr sz="1200" spc="-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l'analysera,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puis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interrompra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l'exécution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juste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avant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l'évaluation</a:t>
            </a:r>
            <a:r>
              <a:rPr sz="12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la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première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expression.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5"/>
              </a:spcBef>
              <a:buFont typeface="Tahoma"/>
              <a:buChar char="•"/>
              <a:tabLst>
                <a:tab pos="870585" algn="l"/>
              </a:tabLst>
            </a:pPr>
            <a:r>
              <a:rPr sz="1200" b="1" spc="-10" dirty="0">
                <a:solidFill>
                  <a:srgbClr val="333333"/>
                </a:solidFill>
                <a:latin typeface="Calibri"/>
                <a:cs typeface="Calibri"/>
              </a:rPr>
              <a:t>set_trace</a:t>
            </a:r>
            <a:r>
              <a:rPr sz="1200" b="1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33"/>
                </a:solidFill>
                <a:latin typeface="Calibri"/>
                <a:cs typeface="Calibri"/>
              </a:rPr>
              <a:t>()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est</a:t>
            </a:r>
            <a:r>
              <a:rPr sz="1200" spc="254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une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fonction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Python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qui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peut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être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appelé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à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partir</a:t>
            </a:r>
            <a:r>
              <a:rPr sz="12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n'importe</a:t>
            </a:r>
            <a:r>
              <a:rPr sz="12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quel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point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d’un</a:t>
            </a:r>
            <a:r>
              <a:rPr sz="12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programme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183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065" rIns="0" bIns="0" rtlCol="0">
            <a:spAutoFit/>
          </a:bodyPr>
          <a:lstStyle/>
          <a:p>
            <a:pPr marL="9588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30" dirty="0"/>
              <a:t> </a:t>
            </a:r>
            <a:r>
              <a:rPr sz="2000" dirty="0"/>
              <a:t>DEBOGUER</a:t>
            </a:r>
            <a:r>
              <a:rPr sz="2000" spc="-20" dirty="0"/>
              <a:t> </a:t>
            </a:r>
            <a:r>
              <a:rPr sz="2000" dirty="0"/>
              <a:t>LE</a:t>
            </a:r>
            <a:r>
              <a:rPr sz="2000" spc="-10" dirty="0"/>
              <a:t> </a:t>
            </a:r>
            <a:r>
              <a:rPr sz="2000" dirty="0"/>
              <a:t>CODE</a:t>
            </a:r>
            <a:r>
              <a:rPr sz="2000" spc="-25" dirty="0"/>
              <a:t> </a:t>
            </a:r>
            <a:r>
              <a:rPr sz="2000" spc="-20" dirty="0"/>
              <a:t>PTHON</a:t>
            </a:r>
            <a:endParaRPr sz="2000"/>
          </a:p>
          <a:p>
            <a:pPr marL="135255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Outils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suivi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visualisation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l’exécution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218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Débogueur</a:t>
            </a:r>
            <a:r>
              <a:rPr sz="1200" b="1" spc="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1920366"/>
            <a:ext cx="2482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</a:t>
            </a:r>
            <a:r>
              <a:rPr sz="1200" b="1" spc="-10" dirty="0">
                <a:latin typeface="Calibri"/>
                <a:cs typeface="Calibri"/>
              </a:rPr>
              <a:t>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Soit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065" rIns="0" bIns="0" rtlCol="0">
            <a:spAutoFit/>
          </a:bodyPr>
          <a:lstStyle/>
          <a:p>
            <a:pPr marL="9588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30" dirty="0"/>
              <a:t> </a:t>
            </a:r>
            <a:r>
              <a:rPr sz="2000" dirty="0"/>
              <a:t>DEBOGUER</a:t>
            </a:r>
            <a:r>
              <a:rPr sz="2000" spc="-20" dirty="0"/>
              <a:t> </a:t>
            </a:r>
            <a:r>
              <a:rPr sz="2000" dirty="0"/>
              <a:t>LE</a:t>
            </a:r>
            <a:r>
              <a:rPr sz="2000" spc="-10" dirty="0"/>
              <a:t> </a:t>
            </a:r>
            <a:r>
              <a:rPr sz="2000" dirty="0"/>
              <a:t>CODE</a:t>
            </a:r>
            <a:r>
              <a:rPr sz="2000" spc="-25" dirty="0"/>
              <a:t> </a:t>
            </a:r>
            <a:r>
              <a:rPr sz="2000" spc="-20" dirty="0"/>
              <a:t>PTHON</a:t>
            </a:r>
            <a:endParaRPr sz="2000"/>
          </a:p>
          <a:p>
            <a:pPr marL="135255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Outils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suivi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visualisation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l’exécution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40473" y="2273617"/>
            <a:ext cx="4909185" cy="3333750"/>
            <a:chOff x="740473" y="2273617"/>
            <a:chExt cx="4909185" cy="33337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9808" y="2282951"/>
              <a:ext cx="4890515" cy="33147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45236" y="2278379"/>
              <a:ext cx="4899660" cy="3324225"/>
            </a:xfrm>
            <a:custGeom>
              <a:avLst/>
              <a:gdLst/>
              <a:ahLst/>
              <a:cxnLst/>
              <a:rect l="l" t="t" r="r" b="b"/>
              <a:pathLst>
                <a:path w="4899660" h="3324225">
                  <a:moveTo>
                    <a:pt x="0" y="3323844"/>
                  </a:moveTo>
                  <a:lnTo>
                    <a:pt x="4899660" y="3323844"/>
                  </a:lnTo>
                  <a:lnTo>
                    <a:pt x="4899660" y="0"/>
                  </a:lnTo>
                  <a:lnTo>
                    <a:pt x="0" y="0"/>
                  </a:lnTo>
                  <a:lnTo>
                    <a:pt x="0" y="3323844"/>
                  </a:lnTo>
                  <a:close/>
                </a:path>
              </a:pathLst>
            </a:custGeom>
            <a:ln w="9144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68652" y="4314444"/>
              <a:ext cx="2397760" cy="462280"/>
            </a:xfrm>
            <a:custGeom>
              <a:avLst/>
              <a:gdLst/>
              <a:ahLst/>
              <a:cxnLst/>
              <a:rect l="l" t="t" r="r" b="b"/>
              <a:pathLst>
                <a:path w="2397760" h="462279">
                  <a:moveTo>
                    <a:pt x="2397252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2397252" y="461771"/>
                  </a:lnTo>
                  <a:lnTo>
                    <a:pt x="2397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168651" y="4314444"/>
            <a:ext cx="2397760" cy="462280"/>
          </a:xfrm>
          <a:prstGeom prst="rect">
            <a:avLst/>
          </a:prstGeom>
          <a:ln w="12192">
            <a:solidFill>
              <a:srgbClr val="EC7C3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0"/>
              </a:spcBef>
            </a:pPr>
            <a:r>
              <a:rPr sz="1200" dirty="0">
                <a:latin typeface="Calibri"/>
                <a:cs typeface="Calibri"/>
              </a:rPr>
              <a:t>Appel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log(i)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 </a:t>
            </a:r>
            <a:r>
              <a:rPr sz="1200" spc="-50" dirty="0">
                <a:latin typeface="Calibri"/>
                <a:cs typeface="Calibri"/>
              </a:rPr>
              <a:t>à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Calibri"/>
                <a:cs typeface="Calibri"/>
              </a:rPr>
              <a:t>number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80488" y="2782823"/>
            <a:ext cx="2222500" cy="277495"/>
          </a:xfrm>
          <a:custGeom>
            <a:avLst/>
            <a:gdLst/>
            <a:ahLst/>
            <a:cxnLst/>
            <a:rect l="l" t="t" r="r" b="b"/>
            <a:pathLst>
              <a:path w="2222500" h="277494">
                <a:moveTo>
                  <a:pt x="2221991" y="0"/>
                </a:moveTo>
                <a:lnTo>
                  <a:pt x="0" y="0"/>
                </a:lnTo>
                <a:lnTo>
                  <a:pt x="0" y="277367"/>
                </a:lnTo>
                <a:lnTo>
                  <a:pt x="2221991" y="277367"/>
                </a:lnTo>
                <a:lnTo>
                  <a:pt x="22219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380488" y="2782823"/>
            <a:ext cx="2222500" cy="277495"/>
          </a:xfrm>
          <a:prstGeom prst="rect">
            <a:avLst/>
          </a:prstGeom>
          <a:ln w="12192">
            <a:solidFill>
              <a:srgbClr val="EC7C3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5"/>
              </a:spcBef>
            </a:pPr>
            <a:r>
              <a:rPr sz="1200" dirty="0">
                <a:latin typeface="Calibri"/>
                <a:cs typeface="Calibri"/>
              </a:rPr>
              <a:t>Définition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procédure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log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380488" y="3677411"/>
            <a:ext cx="2395855" cy="277495"/>
          </a:xfrm>
          <a:custGeom>
            <a:avLst/>
            <a:gdLst/>
            <a:ahLst/>
            <a:cxnLst/>
            <a:rect l="l" t="t" r="r" b="b"/>
            <a:pathLst>
              <a:path w="2395854" h="277495">
                <a:moveTo>
                  <a:pt x="2395728" y="0"/>
                </a:moveTo>
                <a:lnTo>
                  <a:pt x="0" y="0"/>
                </a:lnTo>
                <a:lnTo>
                  <a:pt x="0" y="277368"/>
                </a:lnTo>
                <a:lnTo>
                  <a:pt x="2395728" y="277368"/>
                </a:lnTo>
                <a:lnTo>
                  <a:pt x="23957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380488" y="3677411"/>
            <a:ext cx="2395855" cy="277495"/>
          </a:xfrm>
          <a:prstGeom prst="rect">
            <a:avLst/>
          </a:prstGeom>
          <a:ln w="12192">
            <a:solidFill>
              <a:srgbClr val="EC7C3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5"/>
              </a:spcBef>
            </a:pPr>
            <a:r>
              <a:rPr sz="1200" dirty="0">
                <a:latin typeface="Calibri"/>
                <a:cs typeface="Calibri"/>
              </a:rPr>
              <a:t>Définition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procédure looper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964435" y="5195315"/>
            <a:ext cx="3564890" cy="277495"/>
          </a:xfrm>
          <a:custGeom>
            <a:avLst/>
            <a:gdLst/>
            <a:ahLst/>
            <a:cxnLst/>
            <a:rect l="l" t="t" r="r" b="b"/>
            <a:pathLst>
              <a:path w="3564890" h="277495">
                <a:moveTo>
                  <a:pt x="3564636" y="0"/>
                </a:moveTo>
                <a:lnTo>
                  <a:pt x="0" y="0"/>
                </a:lnTo>
                <a:lnTo>
                  <a:pt x="0" y="277367"/>
                </a:lnTo>
                <a:lnTo>
                  <a:pt x="3564636" y="277367"/>
                </a:lnTo>
                <a:lnTo>
                  <a:pt x="35646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964435" y="5195315"/>
            <a:ext cx="3564890" cy="277495"/>
          </a:xfrm>
          <a:prstGeom prst="rect">
            <a:avLst/>
          </a:prstGeom>
          <a:ln w="12192">
            <a:solidFill>
              <a:srgbClr val="EC7C3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95"/>
              </a:spcBef>
            </a:pPr>
            <a:r>
              <a:rPr sz="1200" spc="-10" dirty="0">
                <a:latin typeface="Calibri"/>
                <a:cs typeface="Calibri"/>
              </a:rPr>
              <a:t>Programme </a:t>
            </a:r>
            <a:r>
              <a:rPr sz="1200" dirty="0">
                <a:latin typeface="Calibri"/>
                <a:cs typeface="Calibri"/>
              </a:rPr>
              <a:t>principal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Appel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looper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number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=5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21729" y="2029714"/>
            <a:ext cx="23958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latin typeface="Calibri"/>
                <a:cs typeface="Calibri"/>
              </a:rPr>
              <a:t>Lancement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déboguer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avec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run()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146291" y="2529839"/>
            <a:ext cx="5163820" cy="1673860"/>
            <a:chOff x="6146291" y="2529839"/>
            <a:chExt cx="5163820" cy="167386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6291" y="2529839"/>
              <a:ext cx="5163312" cy="167335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743187" y="2775203"/>
              <a:ext cx="2284730" cy="277495"/>
            </a:xfrm>
            <a:custGeom>
              <a:avLst/>
              <a:gdLst/>
              <a:ahLst/>
              <a:cxnLst/>
              <a:rect l="l" t="t" r="r" b="b"/>
              <a:pathLst>
                <a:path w="2284729" h="277494">
                  <a:moveTo>
                    <a:pt x="2284476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2284476" y="277367"/>
                  </a:lnTo>
                  <a:lnTo>
                    <a:pt x="22844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8743188" y="2775204"/>
            <a:ext cx="2284730" cy="277495"/>
          </a:xfrm>
          <a:prstGeom prst="rect">
            <a:avLst/>
          </a:prstGeom>
          <a:ln w="12192">
            <a:solidFill>
              <a:srgbClr val="EC7C3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5"/>
              </a:spcBef>
            </a:pPr>
            <a:r>
              <a:rPr sz="1200" spc="-10" dirty="0">
                <a:latin typeface="Calibri"/>
                <a:cs typeface="Calibri"/>
              </a:rPr>
              <a:t>Importation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déboguer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104631" y="2363723"/>
            <a:ext cx="2013585" cy="285115"/>
          </a:xfrm>
          <a:custGeom>
            <a:avLst/>
            <a:gdLst/>
            <a:ahLst/>
            <a:cxnLst/>
            <a:rect l="l" t="t" r="r" b="b"/>
            <a:pathLst>
              <a:path w="2013584" h="285114">
                <a:moveTo>
                  <a:pt x="2013203" y="0"/>
                </a:moveTo>
                <a:lnTo>
                  <a:pt x="0" y="0"/>
                </a:lnTo>
                <a:lnTo>
                  <a:pt x="0" y="284988"/>
                </a:lnTo>
                <a:lnTo>
                  <a:pt x="2013203" y="284988"/>
                </a:lnTo>
                <a:lnTo>
                  <a:pt x="20132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104631" y="2363723"/>
            <a:ext cx="2013585" cy="285115"/>
          </a:xfrm>
          <a:prstGeom prst="rect">
            <a:avLst/>
          </a:prstGeom>
          <a:ln w="12192">
            <a:solidFill>
              <a:srgbClr val="EC7C3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0"/>
              </a:spcBef>
            </a:pPr>
            <a:r>
              <a:rPr sz="1200" spc="-10" dirty="0">
                <a:latin typeface="Calibri"/>
                <a:cs typeface="Calibri"/>
              </a:rPr>
              <a:t>Importation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débogueur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626854" y="3157473"/>
            <a:ext cx="2058035" cy="474980"/>
            <a:chOff x="9626854" y="3157473"/>
            <a:chExt cx="2058035" cy="474980"/>
          </a:xfrm>
        </p:grpSpPr>
        <p:sp>
          <p:nvSpPr>
            <p:cNvPr id="24" name="object 24"/>
            <p:cNvSpPr/>
            <p:nvPr/>
          </p:nvSpPr>
          <p:spPr>
            <a:xfrm>
              <a:off x="9633204" y="3163823"/>
              <a:ext cx="2045335" cy="462280"/>
            </a:xfrm>
            <a:custGeom>
              <a:avLst/>
              <a:gdLst/>
              <a:ahLst/>
              <a:cxnLst/>
              <a:rect l="l" t="t" r="r" b="b"/>
              <a:pathLst>
                <a:path w="2045334" h="462279">
                  <a:moveTo>
                    <a:pt x="2045207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2045207" y="461771"/>
                  </a:lnTo>
                  <a:lnTo>
                    <a:pt x="20452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633204" y="3163823"/>
              <a:ext cx="2045335" cy="462280"/>
            </a:xfrm>
            <a:custGeom>
              <a:avLst/>
              <a:gdLst/>
              <a:ahLst/>
              <a:cxnLst/>
              <a:rect l="l" t="t" r="r" b="b"/>
              <a:pathLst>
                <a:path w="2045334" h="462279">
                  <a:moveTo>
                    <a:pt x="0" y="461771"/>
                  </a:moveTo>
                  <a:lnTo>
                    <a:pt x="2045207" y="461771"/>
                  </a:lnTo>
                  <a:lnTo>
                    <a:pt x="2045207" y="0"/>
                  </a:lnTo>
                  <a:lnTo>
                    <a:pt x="0" y="0"/>
                  </a:lnTo>
                  <a:lnTo>
                    <a:pt x="0" y="461771"/>
                  </a:lnTo>
                  <a:close/>
                </a:path>
              </a:pathLst>
            </a:custGeom>
            <a:ln w="12192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9713468" y="3188334"/>
            <a:ext cx="164083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" marR="5080" indent="-3556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Lancement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déboguer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à </a:t>
            </a:r>
            <a:r>
              <a:rPr sz="1200" spc="-20" dirty="0">
                <a:latin typeface="Calibri"/>
                <a:cs typeface="Calibri"/>
              </a:rPr>
              <a:t>l’aide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fonction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run()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757416" y="3934967"/>
            <a:ext cx="2875915" cy="647700"/>
          </a:xfrm>
          <a:custGeom>
            <a:avLst/>
            <a:gdLst/>
            <a:ahLst/>
            <a:cxnLst/>
            <a:rect l="l" t="t" r="r" b="b"/>
            <a:pathLst>
              <a:path w="2875915" h="647700">
                <a:moveTo>
                  <a:pt x="2875787" y="0"/>
                </a:moveTo>
                <a:lnTo>
                  <a:pt x="0" y="0"/>
                </a:lnTo>
                <a:lnTo>
                  <a:pt x="0" y="647699"/>
                </a:lnTo>
                <a:lnTo>
                  <a:pt x="2875787" y="647699"/>
                </a:lnTo>
                <a:lnTo>
                  <a:pt x="28757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6757416" y="3934967"/>
            <a:ext cx="2875915" cy="647700"/>
          </a:xfrm>
          <a:prstGeom prst="rect">
            <a:avLst/>
          </a:prstGeom>
          <a:ln w="9144">
            <a:solidFill>
              <a:srgbClr val="EC7C3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0"/>
              </a:spcBef>
            </a:pP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La</a:t>
            </a:r>
            <a:r>
              <a:rPr sz="1200" spc="-15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ligne</a:t>
            </a:r>
            <a:r>
              <a:rPr sz="1200" spc="-5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3"/>
                </a:solidFill>
                <a:latin typeface="Calibri"/>
                <a:cs typeface="Calibri"/>
              </a:rPr>
              <a:t>suivante</a:t>
            </a:r>
            <a:r>
              <a:rPr sz="1200" spc="-30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est</a:t>
            </a:r>
            <a:r>
              <a:rPr sz="1200" spc="5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3"/>
                </a:solidFill>
                <a:latin typeface="Calibri"/>
                <a:cs typeface="Calibri"/>
              </a:rPr>
              <a:t>préfixée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par</a:t>
            </a:r>
            <a:r>
              <a:rPr sz="1200" spc="-20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3"/>
                </a:solidFill>
                <a:latin typeface="Calibri"/>
                <a:cs typeface="Calibri"/>
              </a:rPr>
              <a:t>(Pdb).</a:t>
            </a:r>
            <a:endParaRPr sz="1200">
              <a:latin typeface="Calibri"/>
              <a:cs typeface="Calibri"/>
            </a:endParaRPr>
          </a:p>
          <a:p>
            <a:pPr marL="600710" marR="241935" indent="-353695">
              <a:lnSpc>
                <a:spcPct val="100000"/>
              </a:lnSpc>
            </a:pP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Cela</a:t>
            </a:r>
            <a:r>
              <a:rPr sz="1200" spc="-25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signifie</a:t>
            </a:r>
            <a:r>
              <a:rPr sz="1200" spc="-40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que</a:t>
            </a:r>
            <a:r>
              <a:rPr sz="1200" spc="-45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vous</a:t>
            </a:r>
            <a:r>
              <a:rPr sz="1200" spc="-25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êtes</a:t>
            </a:r>
            <a:r>
              <a:rPr sz="1200" spc="-25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3"/>
                </a:solidFill>
                <a:latin typeface="Calibri"/>
                <a:cs typeface="Calibri"/>
              </a:rPr>
              <a:t>maintenant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dans</a:t>
            </a:r>
            <a:r>
              <a:rPr sz="1200" spc="5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le</a:t>
            </a:r>
            <a:r>
              <a:rPr sz="1200" spc="10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1F2023"/>
                </a:solidFill>
                <a:latin typeface="Calibri"/>
                <a:cs typeface="Calibri"/>
              </a:rPr>
              <a:t>débogueur.</a:t>
            </a:r>
            <a:r>
              <a:rPr sz="1200" spc="-10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1F2023"/>
                </a:solidFill>
                <a:latin typeface="Calibri"/>
                <a:cs typeface="Calibri"/>
              </a:rPr>
              <a:t>Succès!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184</a:t>
            </a:fld>
            <a:endParaRPr spc="-25" dirty="0"/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9383395" cy="1202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Débogueur</a:t>
            </a:r>
            <a:r>
              <a:rPr sz="1200" b="1" spc="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débogueur,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tapez </a:t>
            </a:r>
            <a:r>
              <a:rPr sz="1200" b="1" dirty="0">
                <a:latin typeface="Calibri"/>
                <a:cs typeface="Calibri"/>
              </a:rPr>
              <a:t>continue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exécutera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votre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jusqu'à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événements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produise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lève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exception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erreur).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45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latin typeface="Calibri"/>
                <a:cs typeface="Calibri"/>
              </a:rPr>
              <a:t>Vous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arrivez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point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d'arrêt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(expliqué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loin).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10" dirty="0">
                <a:latin typeface="Calibri"/>
                <a:cs typeface="Calibri"/>
              </a:rPr>
              <a:t> termine.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4055440"/>
            <a:ext cx="10289540" cy="911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dirty="0">
                <a:solidFill>
                  <a:srgbClr val="333333"/>
                </a:solidFill>
                <a:latin typeface="Calibri"/>
                <a:cs typeface="Calibri"/>
              </a:rPr>
              <a:t>Le</a:t>
            </a:r>
            <a:r>
              <a:rPr sz="1200" b="1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33"/>
                </a:solidFill>
                <a:latin typeface="Calibri"/>
                <a:cs typeface="Calibri"/>
              </a:rPr>
              <a:t>mode</a:t>
            </a:r>
            <a:r>
              <a:rPr sz="1200" b="1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333333"/>
                </a:solidFill>
                <a:latin typeface="Calibri"/>
                <a:cs typeface="Calibri"/>
              </a:rPr>
              <a:t>Trace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Il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est plus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pratique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démarrer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le débogueur</a:t>
            </a:r>
            <a:r>
              <a:rPr sz="1200" spc="-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depuis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l'intérieur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d’un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programme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en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utilisant</a:t>
            </a:r>
            <a:r>
              <a:rPr sz="1200" spc="-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la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fonction</a:t>
            </a:r>
            <a:r>
              <a:rPr sz="1200" spc="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333333"/>
                </a:solidFill>
                <a:latin typeface="Calibri"/>
                <a:cs typeface="Calibri"/>
              </a:rPr>
              <a:t>set_trace</a:t>
            </a:r>
            <a:r>
              <a:rPr sz="1200" b="1" spc="-25" dirty="0">
                <a:solidFill>
                  <a:srgbClr val="333333"/>
                </a:solidFill>
                <a:latin typeface="Calibri"/>
                <a:cs typeface="Calibri"/>
              </a:rPr>
              <a:t> ()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ts val="1370"/>
              </a:lnSpc>
              <a:spcBef>
                <a:spcPts val="360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Le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débogueur</a:t>
            </a:r>
            <a:r>
              <a:rPr sz="1200" spc="-5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Python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vous</a:t>
            </a:r>
            <a:r>
              <a:rPr sz="12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permet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d'importer</a:t>
            </a:r>
            <a:r>
              <a:rPr sz="1200" spc="-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le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module pbd</a:t>
            </a:r>
            <a:r>
              <a:rPr sz="12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et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d'ajouter</a:t>
            </a:r>
            <a:r>
              <a:rPr sz="12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directement</a:t>
            </a:r>
            <a:r>
              <a:rPr sz="1200" spc="-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un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point</a:t>
            </a:r>
            <a:r>
              <a:rPr sz="1200" spc="-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d'arrêt</a:t>
            </a:r>
            <a:r>
              <a:rPr sz="12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(</a:t>
            </a:r>
            <a:r>
              <a:rPr sz="1200" b="1" dirty="0">
                <a:solidFill>
                  <a:srgbClr val="000101"/>
                </a:solidFill>
                <a:latin typeface="Calibri"/>
                <a:cs typeface="Calibri"/>
              </a:rPr>
              <a:t>breakpoint</a:t>
            </a:r>
            <a:r>
              <a:rPr sz="1200" dirty="0">
                <a:solidFill>
                  <a:srgbClr val="000101"/>
                </a:solidFill>
                <a:latin typeface="Calibri"/>
                <a:cs typeface="Calibri"/>
              </a:rPr>
              <a:t>)</a:t>
            </a:r>
            <a:r>
              <a:rPr sz="1200" spc="-30" dirty="0">
                <a:solidFill>
                  <a:srgbClr val="00010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à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votre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code</a:t>
            </a:r>
            <a:r>
              <a:rPr sz="12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à</a:t>
            </a:r>
            <a:r>
              <a:rPr sz="12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l’aide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33"/>
                </a:solidFill>
                <a:latin typeface="Calibri"/>
                <a:cs typeface="Calibri"/>
              </a:rPr>
              <a:t>la</a:t>
            </a:r>
            <a:r>
              <a:rPr sz="1200" spc="-10" dirty="0">
                <a:solidFill>
                  <a:srgbClr val="333333"/>
                </a:solidFill>
                <a:latin typeface="Calibri"/>
                <a:cs typeface="Calibri"/>
              </a:rPr>
              <a:t> fonction</a:t>
            </a:r>
            <a:endParaRPr sz="1200">
              <a:latin typeface="Calibri"/>
              <a:cs typeface="Calibri"/>
            </a:endParaRPr>
          </a:p>
          <a:p>
            <a:pPr marL="984885">
              <a:lnSpc>
                <a:spcPts val="1370"/>
              </a:lnSpc>
            </a:pPr>
            <a:r>
              <a:rPr sz="1200" b="1" spc="-10" dirty="0">
                <a:solidFill>
                  <a:srgbClr val="333333"/>
                </a:solidFill>
                <a:latin typeface="Calibri"/>
                <a:cs typeface="Calibri"/>
              </a:rPr>
              <a:t>set_trace</a:t>
            </a:r>
            <a:r>
              <a:rPr sz="1200" b="1" spc="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333333"/>
                </a:solidFill>
                <a:latin typeface="Calibri"/>
                <a:cs typeface="Calibri"/>
              </a:rPr>
              <a:t>()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065" rIns="0" bIns="0" rtlCol="0">
            <a:spAutoFit/>
          </a:bodyPr>
          <a:lstStyle/>
          <a:p>
            <a:pPr marL="9588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30" dirty="0"/>
              <a:t> </a:t>
            </a:r>
            <a:r>
              <a:rPr sz="2000" dirty="0"/>
              <a:t>DEBOGUER</a:t>
            </a:r>
            <a:r>
              <a:rPr sz="2000" spc="-20" dirty="0"/>
              <a:t> </a:t>
            </a:r>
            <a:r>
              <a:rPr sz="2000" dirty="0"/>
              <a:t>LE</a:t>
            </a:r>
            <a:r>
              <a:rPr sz="2000" spc="-10" dirty="0"/>
              <a:t> </a:t>
            </a:r>
            <a:r>
              <a:rPr sz="2000" dirty="0"/>
              <a:t>CODE</a:t>
            </a:r>
            <a:r>
              <a:rPr sz="2000" spc="-25" dirty="0"/>
              <a:t> </a:t>
            </a:r>
            <a:r>
              <a:rPr sz="2000" spc="-20" dirty="0"/>
              <a:t>PTHON</a:t>
            </a:r>
            <a:endParaRPr sz="2000"/>
          </a:p>
          <a:p>
            <a:pPr marL="135255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Outils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suivi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visualisation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l’exécution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394959" y="2203704"/>
            <a:ext cx="2459990" cy="2094230"/>
            <a:chOff x="5394959" y="2203704"/>
            <a:chExt cx="2459990" cy="20942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04103" y="2212848"/>
              <a:ext cx="2441448" cy="20756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399531" y="2208276"/>
              <a:ext cx="2451100" cy="2085339"/>
            </a:xfrm>
            <a:custGeom>
              <a:avLst/>
              <a:gdLst/>
              <a:ahLst/>
              <a:cxnLst/>
              <a:rect l="l" t="t" r="r" b="b"/>
              <a:pathLst>
                <a:path w="2451100" h="2085339">
                  <a:moveTo>
                    <a:pt x="0" y="2084832"/>
                  </a:moveTo>
                  <a:lnTo>
                    <a:pt x="2450591" y="2084832"/>
                  </a:lnTo>
                  <a:lnTo>
                    <a:pt x="2450591" y="0"/>
                  </a:lnTo>
                  <a:lnTo>
                    <a:pt x="0" y="0"/>
                  </a:lnTo>
                  <a:lnTo>
                    <a:pt x="0" y="208483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185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218565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Débogueur</a:t>
            </a:r>
            <a:r>
              <a:rPr sz="1200" b="1" spc="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40663" y="1895855"/>
            <a:ext cx="10267315" cy="3740150"/>
            <a:chOff x="740663" y="1895855"/>
            <a:chExt cx="10267315" cy="37401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9807" y="2258567"/>
              <a:ext cx="4524756" cy="214426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45235" y="2253995"/>
              <a:ext cx="4533900" cy="2153920"/>
            </a:xfrm>
            <a:custGeom>
              <a:avLst/>
              <a:gdLst/>
              <a:ahLst/>
              <a:cxnLst/>
              <a:rect l="l" t="t" r="r" b="b"/>
              <a:pathLst>
                <a:path w="4533900" h="2153920">
                  <a:moveTo>
                    <a:pt x="0" y="2153411"/>
                  </a:moveTo>
                  <a:lnTo>
                    <a:pt x="4533900" y="2153411"/>
                  </a:lnTo>
                  <a:lnTo>
                    <a:pt x="4533900" y="0"/>
                  </a:lnTo>
                  <a:lnTo>
                    <a:pt x="0" y="0"/>
                  </a:lnTo>
                  <a:lnTo>
                    <a:pt x="0" y="215341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18844" y="3429000"/>
              <a:ext cx="3741420" cy="239395"/>
            </a:xfrm>
            <a:custGeom>
              <a:avLst/>
              <a:gdLst/>
              <a:ahLst/>
              <a:cxnLst/>
              <a:rect l="l" t="t" r="r" b="b"/>
              <a:pathLst>
                <a:path w="3741420" h="239395">
                  <a:moveTo>
                    <a:pt x="0" y="239268"/>
                  </a:moveTo>
                  <a:lnTo>
                    <a:pt x="3741420" y="239268"/>
                  </a:lnTo>
                  <a:lnTo>
                    <a:pt x="3741420" y="0"/>
                  </a:lnTo>
                  <a:lnTo>
                    <a:pt x="0" y="0"/>
                  </a:lnTo>
                  <a:lnTo>
                    <a:pt x="0" y="239268"/>
                  </a:lnTo>
                  <a:close/>
                </a:path>
              </a:pathLst>
            </a:custGeom>
            <a:ln w="9143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03748" y="1904999"/>
              <a:ext cx="5394959" cy="37216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599175" y="1900427"/>
              <a:ext cx="5404485" cy="3731260"/>
            </a:xfrm>
            <a:custGeom>
              <a:avLst/>
              <a:gdLst/>
              <a:ahLst/>
              <a:cxnLst/>
              <a:rect l="l" t="t" r="r" b="b"/>
              <a:pathLst>
                <a:path w="5404484" h="3731260">
                  <a:moveTo>
                    <a:pt x="0" y="3730752"/>
                  </a:moveTo>
                  <a:lnTo>
                    <a:pt x="5404104" y="3730752"/>
                  </a:lnTo>
                  <a:lnTo>
                    <a:pt x="5404104" y="0"/>
                  </a:lnTo>
                  <a:lnTo>
                    <a:pt x="0" y="0"/>
                  </a:lnTo>
                  <a:lnTo>
                    <a:pt x="0" y="373075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25063" y="3707891"/>
              <a:ext cx="638810" cy="1129030"/>
            </a:xfrm>
            <a:custGeom>
              <a:avLst/>
              <a:gdLst/>
              <a:ahLst/>
              <a:cxnLst/>
              <a:rect l="l" t="t" r="r" b="b"/>
              <a:pathLst>
                <a:path w="638810" h="1129029">
                  <a:moveTo>
                    <a:pt x="595732" y="63301"/>
                  </a:moveTo>
                  <a:lnTo>
                    <a:pt x="0" y="1122298"/>
                  </a:lnTo>
                  <a:lnTo>
                    <a:pt x="11175" y="1128521"/>
                  </a:lnTo>
                  <a:lnTo>
                    <a:pt x="606788" y="69516"/>
                  </a:lnTo>
                  <a:lnTo>
                    <a:pt x="595732" y="63301"/>
                  </a:lnTo>
                  <a:close/>
                </a:path>
                <a:path w="638810" h="1129029">
                  <a:moveTo>
                    <a:pt x="636112" y="52196"/>
                  </a:moveTo>
                  <a:lnTo>
                    <a:pt x="601980" y="52196"/>
                  </a:lnTo>
                  <a:lnTo>
                    <a:pt x="613028" y="58419"/>
                  </a:lnTo>
                  <a:lnTo>
                    <a:pt x="606788" y="69516"/>
                  </a:lnTo>
                  <a:lnTo>
                    <a:pt x="634491" y="85089"/>
                  </a:lnTo>
                  <a:lnTo>
                    <a:pt x="636112" y="52196"/>
                  </a:lnTo>
                  <a:close/>
                </a:path>
                <a:path w="638810" h="1129029">
                  <a:moveTo>
                    <a:pt x="601980" y="52196"/>
                  </a:moveTo>
                  <a:lnTo>
                    <a:pt x="595732" y="63301"/>
                  </a:lnTo>
                  <a:lnTo>
                    <a:pt x="606788" y="69516"/>
                  </a:lnTo>
                  <a:lnTo>
                    <a:pt x="613028" y="58419"/>
                  </a:lnTo>
                  <a:lnTo>
                    <a:pt x="601980" y="52196"/>
                  </a:lnTo>
                  <a:close/>
                </a:path>
                <a:path w="638810" h="1129029">
                  <a:moveTo>
                    <a:pt x="638683" y="0"/>
                  </a:moveTo>
                  <a:lnTo>
                    <a:pt x="568071" y="47751"/>
                  </a:lnTo>
                  <a:lnTo>
                    <a:pt x="595732" y="63301"/>
                  </a:lnTo>
                  <a:lnTo>
                    <a:pt x="601980" y="52196"/>
                  </a:lnTo>
                  <a:lnTo>
                    <a:pt x="636112" y="52196"/>
                  </a:lnTo>
                  <a:lnTo>
                    <a:pt x="63868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232405" y="4944236"/>
            <a:ext cx="1394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Un </a:t>
            </a:r>
            <a:r>
              <a:rPr sz="1200" b="1" spc="-10" dirty="0">
                <a:solidFill>
                  <a:srgbClr val="000101"/>
                </a:solidFill>
                <a:latin typeface="Calibri"/>
                <a:cs typeface="Calibri"/>
              </a:rPr>
              <a:t>breakpoint</a:t>
            </a:r>
            <a:endParaRPr sz="1200">
              <a:latin typeface="Calibri"/>
              <a:cs typeface="Calibri"/>
            </a:endParaRPr>
          </a:p>
          <a:p>
            <a:pPr marL="12065" marR="5080" algn="ctr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Arrêt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avant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d’exécuter </a:t>
            </a:r>
            <a:r>
              <a:rPr sz="1200" spc="-10" dirty="0">
                <a:latin typeface="Calibri"/>
                <a:cs typeface="Calibri"/>
              </a:rPr>
              <a:t>l’instruction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log(i)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186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00088" y="5747003"/>
            <a:ext cx="3554095" cy="27622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95"/>
              </a:spcBef>
            </a:pPr>
            <a:r>
              <a:rPr sz="1200" spc="-20" dirty="0">
                <a:latin typeface="Calibri"/>
                <a:cs typeface="Calibri"/>
              </a:rPr>
              <a:t>Trace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d’exécution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number=2,3,4</a:t>
            </a:r>
            <a:r>
              <a:rPr sz="1200" spc="-10" dirty="0">
                <a:latin typeface="Wingdings"/>
                <a:cs typeface="Wingdings"/>
              </a:rPr>
              <a:t></a:t>
            </a:r>
            <a:r>
              <a:rPr sz="1200" b="1" spc="-10" dirty="0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065" rIns="0" bIns="0" rtlCol="0">
            <a:spAutoFit/>
          </a:bodyPr>
          <a:lstStyle/>
          <a:p>
            <a:pPr marL="9588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30" dirty="0"/>
              <a:t> </a:t>
            </a:r>
            <a:r>
              <a:rPr sz="2000" dirty="0"/>
              <a:t>DEBOGUER</a:t>
            </a:r>
            <a:r>
              <a:rPr sz="2000" spc="-20" dirty="0"/>
              <a:t> </a:t>
            </a:r>
            <a:r>
              <a:rPr sz="2000" dirty="0"/>
              <a:t>LE</a:t>
            </a:r>
            <a:r>
              <a:rPr sz="2000" spc="-10" dirty="0"/>
              <a:t> </a:t>
            </a:r>
            <a:r>
              <a:rPr sz="2000" dirty="0"/>
              <a:t>CODE</a:t>
            </a:r>
            <a:r>
              <a:rPr sz="2000" spc="-25" dirty="0"/>
              <a:t> </a:t>
            </a:r>
            <a:r>
              <a:rPr sz="2000" spc="-20" dirty="0"/>
              <a:t>PTHON</a:t>
            </a:r>
            <a:endParaRPr sz="2000"/>
          </a:p>
          <a:p>
            <a:pPr marL="135255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Outils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suivi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visualisation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l’exécution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5312410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Débogueur</a:t>
            </a:r>
            <a:r>
              <a:rPr sz="1200" b="1" spc="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Au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niveau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chaque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breakpoint</a:t>
            </a:r>
            <a:r>
              <a:rPr sz="1200" spc="-10" dirty="0">
                <a:latin typeface="Calibri"/>
                <a:cs typeface="Calibri"/>
              </a:rPr>
              <a:t>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possible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vérifier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contenu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variables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065" rIns="0" bIns="0" rtlCol="0">
            <a:spAutoFit/>
          </a:bodyPr>
          <a:lstStyle/>
          <a:p>
            <a:pPr marL="9588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30" dirty="0"/>
              <a:t> </a:t>
            </a:r>
            <a:r>
              <a:rPr sz="2000" dirty="0"/>
              <a:t>DEBOGUER</a:t>
            </a:r>
            <a:r>
              <a:rPr sz="2000" spc="-20" dirty="0"/>
              <a:t> </a:t>
            </a:r>
            <a:r>
              <a:rPr sz="2000" dirty="0"/>
              <a:t>LE</a:t>
            </a:r>
            <a:r>
              <a:rPr sz="2000" spc="-10" dirty="0"/>
              <a:t> </a:t>
            </a:r>
            <a:r>
              <a:rPr sz="2000" dirty="0"/>
              <a:t>CODE</a:t>
            </a:r>
            <a:r>
              <a:rPr sz="2000" spc="-25" dirty="0"/>
              <a:t> </a:t>
            </a:r>
            <a:r>
              <a:rPr sz="2000" spc="-20" dirty="0"/>
              <a:t>PTHON</a:t>
            </a:r>
            <a:endParaRPr sz="2000"/>
          </a:p>
          <a:p>
            <a:pPr marL="135255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Outils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suivi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visualisation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l’exécution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29055" y="2667000"/>
            <a:ext cx="10507980" cy="3028315"/>
            <a:chOff x="829055" y="2667000"/>
            <a:chExt cx="10507980" cy="30283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199" y="2676144"/>
              <a:ext cx="4294632" cy="29641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33627" y="2671572"/>
              <a:ext cx="4304030" cy="2973705"/>
            </a:xfrm>
            <a:custGeom>
              <a:avLst/>
              <a:gdLst/>
              <a:ahLst/>
              <a:cxnLst/>
              <a:rect l="l" t="t" r="r" b="b"/>
              <a:pathLst>
                <a:path w="4304030" h="2973704">
                  <a:moveTo>
                    <a:pt x="0" y="2973324"/>
                  </a:moveTo>
                  <a:lnTo>
                    <a:pt x="4303776" y="2973324"/>
                  </a:lnTo>
                  <a:lnTo>
                    <a:pt x="4303776" y="0"/>
                  </a:lnTo>
                  <a:lnTo>
                    <a:pt x="0" y="0"/>
                  </a:lnTo>
                  <a:lnTo>
                    <a:pt x="0" y="297332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32120" y="2676144"/>
              <a:ext cx="5795772" cy="30098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527547" y="2671572"/>
              <a:ext cx="5805170" cy="3019425"/>
            </a:xfrm>
            <a:custGeom>
              <a:avLst/>
              <a:gdLst/>
              <a:ahLst/>
              <a:cxnLst/>
              <a:rect l="l" t="t" r="r" b="b"/>
              <a:pathLst>
                <a:path w="5805170" h="3019425">
                  <a:moveTo>
                    <a:pt x="0" y="3019043"/>
                  </a:moveTo>
                  <a:lnTo>
                    <a:pt x="5804915" y="3019043"/>
                  </a:lnTo>
                  <a:lnTo>
                    <a:pt x="5804915" y="0"/>
                  </a:lnTo>
                  <a:lnTo>
                    <a:pt x="0" y="0"/>
                  </a:lnTo>
                  <a:lnTo>
                    <a:pt x="0" y="301904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231635" y="4856988"/>
            <a:ext cx="1963420" cy="276225"/>
          </a:xfrm>
          <a:prstGeom prst="rect">
            <a:avLst/>
          </a:prstGeom>
          <a:ln w="9144">
            <a:solidFill>
              <a:srgbClr val="EC7C3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90"/>
              </a:spcBef>
            </a:pPr>
            <a:r>
              <a:rPr sz="1200" dirty="0">
                <a:latin typeface="Calibri"/>
                <a:cs typeface="Calibri"/>
              </a:rPr>
              <a:t>Demande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spc="-60" dirty="0">
                <a:latin typeface="Calibri"/>
                <a:cs typeface="Calibri"/>
              </a:rPr>
              <a:t>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187</a:t>
            </a:fld>
            <a:endParaRPr spc="-25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231635" y="4003547"/>
            <a:ext cx="3552825" cy="277495"/>
          </a:xfrm>
          <a:prstGeom prst="rect">
            <a:avLst/>
          </a:prstGeom>
          <a:ln w="9144">
            <a:solidFill>
              <a:srgbClr val="EC7C3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00"/>
              </a:spcBef>
            </a:pPr>
            <a:r>
              <a:rPr sz="1200" dirty="0">
                <a:latin typeface="Calibri"/>
                <a:cs typeface="Calibri"/>
              </a:rPr>
              <a:t>Demande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continuer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l’exécution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5368925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Débogueur</a:t>
            </a:r>
            <a:r>
              <a:rPr sz="1200" b="1" spc="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Au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niveau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chaque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breakpoint</a:t>
            </a:r>
            <a:r>
              <a:rPr sz="1200" spc="-10" dirty="0">
                <a:latin typeface="Calibri"/>
                <a:cs typeface="Calibri"/>
              </a:rPr>
              <a:t>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possible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changer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contenu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variables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065" rIns="0" bIns="0" rtlCol="0">
            <a:spAutoFit/>
          </a:bodyPr>
          <a:lstStyle/>
          <a:p>
            <a:pPr marL="9588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30" dirty="0"/>
              <a:t> </a:t>
            </a:r>
            <a:r>
              <a:rPr sz="2000" dirty="0"/>
              <a:t>DEBOGUER</a:t>
            </a:r>
            <a:r>
              <a:rPr sz="2000" spc="-20" dirty="0"/>
              <a:t> </a:t>
            </a:r>
            <a:r>
              <a:rPr sz="2000" dirty="0"/>
              <a:t>LE</a:t>
            </a:r>
            <a:r>
              <a:rPr sz="2000" spc="-10" dirty="0"/>
              <a:t> </a:t>
            </a:r>
            <a:r>
              <a:rPr sz="2000" dirty="0"/>
              <a:t>CODE</a:t>
            </a:r>
            <a:r>
              <a:rPr sz="2000" spc="-25" dirty="0"/>
              <a:t> </a:t>
            </a:r>
            <a:r>
              <a:rPr sz="2000" spc="-20" dirty="0"/>
              <a:t>PTHON</a:t>
            </a:r>
            <a:endParaRPr sz="2000"/>
          </a:p>
          <a:p>
            <a:pPr marL="135255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Outils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suivi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visualisation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l’exécution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29055" y="2540507"/>
            <a:ext cx="10460990" cy="3108960"/>
            <a:chOff x="829055" y="2540507"/>
            <a:chExt cx="10460990" cy="31089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199" y="2549651"/>
              <a:ext cx="4479036" cy="30906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33627" y="2545079"/>
              <a:ext cx="4488180" cy="3100070"/>
            </a:xfrm>
            <a:custGeom>
              <a:avLst/>
              <a:gdLst/>
              <a:ahLst/>
              <a:cxnLst/>
              <a:rect l="l" t="t" r="r" b="b"/>
              <a:pathLst>
                <a:path w="4488180" h="3100070">
                  <a:moveTo>
                    <a:pt x="0" y="3099816"/>
                  </a:moveTo>
                  <a:lnTo>
                    <a:pt x="4488180" y="3099816"/>
                  </a:lnTo>
                  <a:lnTo>
                    <a:pt x="4488180" y="0"/>
                  </a:lnTo>
                  <a:lnTo>
                    <a:pt x="0" y="0"/>
                  </a:lnTo>
                  <a:lnTo>
                    <a:pt x="0" y="309981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7067" y="3407663"/>
              <a:ext cx="5783580" cy="204368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92496" y="3403091"/>
              <a:ext cx="5793105" cy="2052955"/>
            </a:xfrm>
            <a:custGeom>
              <a:avLst/>
              <a:gdLst/>
              <a:ahLst/>
              <a:cxnLst/>
              <a:rect l="l" t="t" r="r" b="b"/>
              <a:pathLst>
                <a:path w="5793105" h="2052954">
                  <a:moveTo>
                    <a:pt x="0" y="2052827"/>
                  </a:moveTo>
                  <a:lnTo>
                    <a:pt x="5792724" y="2052827"/>
                  </a:lnTo>
                  <a:lnTo>
                    <a:pt x="5792724" y="0"/>
                  </a:lnTo>
                  <a:lnTo>
                    <a:pt x="0" y="0"/>
                  </a:lnTo>
                  <a:lnTo>
                    <a:pt x="0" y="20528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298691" y="3956303"/>
            <a:ext cx="3084830" cy="277495"/>
          </a:xfrm>
          <a:prstGeom prst="rect">
            <a:avLst/>
          </a:prstGeom>
          <a:ln w="9144">
            <a:solidFill>
              <a:srgbClr val="EC7C3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5"/>
              </a:spcBef>
            </a:pPr>
            <a:r>
              <a:rPr sz="1200" dirty="0">
                <a:latin typeface="Calibri"/>
                <a:cs typeface="Calibri"/>
              </a:rPr>
              <a:t>Modification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188</a:t>
            </a:fld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983105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Débogueur</a:t>
            </a:r>
            <a:r>
              <a:rPr sz="1200" b="1" spc="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Cas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plusieurs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breakpoints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065" rIns="0" bIns="0" rtlCol="0">
            <a:spAutoFit/>
          </a:bodyPr>
          <a:lstStyle/>
          <a:p>
            <a:pPr marL="95885">
              <a:lnSpc>
                <a:spcPts val="2385"/>
              </a:lnSpc>
              <a:spcBef>
                <a:spcPts val="105"/>
              </a:spcBef>
            </a:pPr>
            <a:r>
              <a:rPr sz="2000" dirty="0"/>
              <a:t>01-</a:t>
            </a:r>
            <a:r>
              <a:rPr sz="2000" spc="-30" dirty="0"/>
              <a:t> </a:t>
            </a:r>
            <a:r>
              <a:rPr sz="2000" dirty="0"/>
              <a:t>DEBOGUER</a:t>
            </a:r>
            <a:r>
              <a:rPr sz="2000" spc="-20" dirty="0"/>
              <a:t> </a:t>
            </a:r>
            <a:r>
              <a:rPr sz="2000" dirty="0"/>
              <a:t>LE</a:t>
            </a:r>
            <a:r>
              <a:rPr sz="2000" spc="-10" dirty="0"/>
              <a:t> </a:t>
            </a:r>
            <a:r>
              <a:rPr sz="2000" dirty="0"/>
              <a:t>CODE</a:t>
            </a:r>
            <a:r>
              <a:rPr sz="2000" spc="-25" dirty="0"/>
              <a:t> </a:t>
            </a:r>
            <a:r>
              <a:rPr sz="2000" spc="-20" dirty="0"/>
              <a:t>PTHON</a:t>
            </a:r>
            <a:endParaRPr sz="2000"/>
          </a:p>
          <a:p>
            <a:pPr marL="135255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Outils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suivi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visualisation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l’exécution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29055" y="2397251"/>
            <a:ext cx="10186670" cy="3377565"/>
            <a:chOff x="829055" y="2397251"/>
            <a:chExt cx="10186670" cy="33775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199" y="2538983"/>
              <a:ext cx="4014216" cy="283311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33627" y="2534411"/>
              <a:ext cx="4023360" cy="2842260"/>
            </a:xfrm>
            <a:custGeom>
              <a:avLst/>
              <a:gdLst/>
              <a:ahLst/>
              <a:cxnLst/>
              <a:rect l="l" t="t" r="r" b="b"/>
              <a:pathLst>
                <a:path w="4023360" h="2842260">
                  <a:moveTo>
                    <a:pt x="0" y="2842260"/>
                  </a:moveTo>
                  <a:lnTo>
                    <a:pt x="4023360" y="2842260"/>
                  </a:lnTo>
                  <a:lnTo>
                    <a:pt x="4023360" y="0"/>
                  </a:lnTo>
                  <a:lnTo>
                    <a:pt x="0" y="0"/>
                  </a:lnTo>
                  <a:lnTo>
                    <a:pt x="0" y="284226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88279" y="2406395"/>
              <a:ext cx="5718047" cy="335889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283708" y="2401823"/>
              <a:ext cx="5727700" cy="3368040"/>
            </a:xfrm>
            <a:custGeom>
              <a:avLst/>
              <a:gdLst/>
              <a:ahLst/>
              <a:cxnLst/>
              <a:rect l="l" t="t" r="r" b="b"/>
              <a:pathLst>
                <a:path w="5727700" h="3368040">
                  <a:moveTo>
                    <a:pt x="0" y="3368040"/>
                  </a:moveTo>
                  <a:lnTo>
                    <a:pt x="5727192" y="3368040"/>
                  </a:lnTo>
                  <a:lnTo>
                    <a:pt x="5727192" y="0"/>
                  </a:lnTo>
                  <a:lnTo>
                    <a:pt x="0" y="0"/>
                  </a:lnTo>
                  <a:lnTo>
                    <a:pt x="0" y="336804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189</a:t>
            </a:fld>
            <a:endParaRPr spc="-25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3350" cy="6858000"/>
            <a:chOff x="3047" y="0"/>
            <a:chExt cx="64833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3078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41101" y="6183117"/>
            <a:ext cx="394217" cy="39421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43698" y="1344294"/>
            <a:ext cx="386969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6045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2 </a:t>
            </a:r>
            <a:r>
              <a:rPr sz="2800" dirty="0">
                <a:latin typeface="Calibri"/>
                <a:cs typeface="Calibri"/>
              </a:rPr>
              <a:t>DÉPLOYER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SOLUTION</a:t>
            </a:r>
            <a:endParaRPr sz="2800">
              <a:latin typeface="Calibri"/>
              <a:cs typeface="Calibri"/>
            </a:endParaRPr>
          </a:p>
          <a:p>
            <a:pPr marL="1312545">
              <a:lnSpc>
                <a:spcPct val="100000"/>
              </a:lnSpc>
            </a:pPr>
            <a:r>
              <a:rPr sz="2800" spc="-10" dirty="0">
                <a:latin typeface="Calibri"/>
                <a:cs typeface="Calibri"/>
              </a:rPr>
              <a:t>PYTHON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82714" y="2906648"/>
            <a:ext cx="4392930" cy="17265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18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que</a:t>
            </a:r>
            <a:r>
              <a:rPr sz="18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vous</a:t>
            </a:r>
            <a:r>
              <a:rPr sz="18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allez</a:t>
            </a:r>
            <a:r>
              <a:rPr sz="18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apprendre</a:t>
            </a:r>
            <a:r>
              <a:rPr sz="18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dans</a:t>
            </a:r>
            <a:r>
              <a:rPr sz="18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ce</a:t>
            </a:r>
            <a:r>
              <a:rPr sz="18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12B"/>
                </a:solidFill>
                <a:latin typeface="Calibri"/>
                <a:cs typeface="Calibri"/>
              </a:rPr>
              <a:t>chapitre</a:t>
            </a:r>
            <a:r>
              <a:rPr sz="18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FF912B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800">
              <a:latin typeface="Calibri"/>
              <a:cs typeface="Calibri"/>
            </a:endParaRPr>
          </a:p>
          <a:p>
            <a:pPr marL="436880" indent="-342900">
              <a:lnSpc>
                <a:spcPct val="100000"/>
              </a:lnSpc>
              <a:buSzPct val="112500"/>
              <a:buFont typeface="Tahoma"/>
              <a:buChar char="•"/>
              <a:tabLst>
                <a:tab pos="436880" algn="l"/>
              </a:tabLst>
            </a:pP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Connaitre</a:t>
            </a:r>
            <a:r>
              <a:rPr sz="16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sz="16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outils</a:t>
            </a:r>
            <a:r>
              <a:rPr sz="1600" spc="-5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600" spc="-3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déploiement</a:t>
            </a:r>
            <a:r>
              <a:rPr sz="1600" spc="-4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16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Python</a:t>
            </a:r>
            <a:endParaRPr sz="1600">
              <a:latin typeface="Calibri"/>
              <a:cs typeface="Calibri"/>
            </a:endParaRPr>
          </a:p>
          <a:p>
            <a:pPr marL="436880" indent="-342900">
              <a:lnSpc>
                <a:spcPct val="100000"/>
              </a:lnSpc>
              <a:spcBef>
                <a:spcPts val="1575"/>
              </a:spcBef>
              <a:buSzPct val="112500"/>
              <a:buFont typeface="Tahoma"/>
              <a:buChar char="•"/>
              <a:tabLst>
                <a:tab pos="436880" algn="l"/>
              </a:tabLst>
            </a:pP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Créer</a:t>
            </a:r>
            <a:r>
              <a:rPr sz="16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sz="16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sz="16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d’installation</a:t>
            </a:r>
            <a:r>
              <a:rPr sz="1600" spc="-4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16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Python</a:t>
            </a:r>
            <a:endParaRPr sz="1600">
              <a:latin typeface="Calibri"/>
              <a:cs typeface="Calibri"/>
            </a:endParaRPr>
          </a:p>
          <a:p>
            <a:pPr marL="436880" indent="-342900">
              <a:lnSpc>
                <a:spcPct val="100000"/>
              </a:lnSpc>
              <a:spcBef>
                <a:spcPts val="1585"/>
              </a:spcBef>
              <a:buSzPct val="112500"/>
              <a:buFont typeface="Tahoma"/>
              <a:buChar char="•"/>
              <a:tabLst>
                <a:tab pos="436880" algn="l"/>
              </a:tabLst>
            </a:pP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Générer</a:t>
            </a:r>
            <a:r>
              <a:rPr sz="1600" spc="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sz="1600" spc="-2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sz="16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documentation</a:t>
            </a:r>
            <a:r>
              <a:rPr sz="1600" spc="-35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sz="1600" spc="-20" dirty="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555555"/>
                </a:solidFill>
                <a:latin typeface="Calibri"/>
                <a:cs typeface="Calibri"/>
              </a:rPr>
              <a:t>Python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51138" y="6194856"/>
            <a:ext cx="965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C3051"/>
                </a:solidFill>
                <a:latin typeface="Arial"/>
                <a:cs typeface="Arial"/>
              </a:rPr>
              <a:t>3 </a:t>
            </a:r>
            <a:r>
              <a:rPr sz="1800" b="1" spc="-10" dirty="0">
                <a:solidFill>
                  <a:srgbClr val="1C3051"/>
                </a:solidFill>
                <a:latin typeface="Arial"/>
                <a:cs typeface="Arial"/>
              </a:rPr>
              <a:t>heures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161656" y="1567434"/>
            <a:ext cx="386969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6045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2 </a:t>
            </a:r>
            <a:r>
              <a:rPr sz="2800" dirty="0">
                <a:latin typeface="Calibri"/>
                <a:cs typeface="Calibri"/>
              </a:rPr>
              <a:t>DÉPLOYER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SOLUTION</a:t>
            </a:r>
            <a:endParaRPr sz="2800">
              <a:latin typeface="Calibri"/>
              <a:cs typeface="Calibri"/>
            </a:endParaRPr>
          </a:p>
          <a:p>
            <a:pPr marL="1312545">
              <a:lnSpc>
                <a:spcPct val="100000"/>
              </a:lnSpc>
            </a:pPr>
            <a:r>
              <a:rPr sz="2800" spc="-10" dirty="0">
                <a:latin typeface="Calibri"/>
                <a:cs typeface="Calibri"/>
              </a:rPr>
              <a:t>PYTHON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44767" y="3534536"/>
            <a:ext cx="4545965" cy="1279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6530" indent="-172720">
              <a:lnSpc>
                <a:spcPct val="100000"/>
              </a:lnSpc>
              <a:spcBef>
                <a:spcPts val="95"/>
              </a:spcBef>
              <a:buSzPct val="90625"/>
              <a:buAutoNum type="arabicPlain"/>
              <a:tabLst>
                <a:tab pos="176530" algn="l"/>
              </a:tabLst>
            </a:pP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Outils</a:t>
            </a:r>
            <a:r>
              <a:rPr sz="16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6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déploiement</a:t>
            </a:r>
            <a:r>
              <a:rPr sz="16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6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solution</a:t>
            </a:r>
            <a:r>
              <a:rPr sz="16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AutoNum type="arabicPlain"/>
            </a:pPr>
            <a:endParaRPr sz="1600">
              <a:latin typeface="Calibri"/>
              <a:cs typeface="Calibri"/>
            </a:endParaRPr>
          </a:p>
          <a:p>
            <a:pPr marL="224154" indent="-211454">
              <a:lnSpc>
                <a:spcPct val="100000"/>
              </a:lnSpc>
              <a:buAutoNum type="arabicPlain"/>
              <a:tabLst>
                <a:tab pos="224154" algn="l"/>
              </a:tabLst>
            </a:pPr>
            <a:r>
              <a:rPr sz="1600" spc="-10" dirty="0">
                <a:solidFill>
                  <a:srgbClr val="BEBEBE"/>
                </a:solidFill>
                <a:latin typeface="Calibri"/>
                <a:cs typeface="Calibri"/>
              </a:rPr>
              <a:t>Création</a:t>
            </a:r>
            <a:r>
              <a:rPr sz="1600" spc="-3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de</a:t>
            </a:r>
            <a:r>
              <a:rPr sz="1600" spc="-2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fichiers</a:t>
            </a:r>
            <a:r>
              <a:rPr sz="1600" spc="-3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BEBEBE"/>
                </a:solidFill>
                <a:latin typeface="Calibri"/>
                <a:cs typeface="Calibri"/>
              </a:rPr>
              <a:t>d’installation</a:t>
            </a:r>
            <a:r>
              <a:rPr sz="1600" spc="-5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de</a:t>
            </a:r>
            <a:r>
              <a:rPr sz="1600" spc="-2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solution</a:t>
            </a:r>
            <a:r>
              <a:rPr sz="1600" spc="-3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BEBEBE"/>
                </a:solidFill>
                <a:latin typeface="Calibri"/>
                <a:cs typeface="Calibri"/>
              </a:rPr>
              <a:t>Python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AutoNum type="arabicPlain"/>
            </a:pPr>
            <a:endParaRPr sz="1600">
              <a:latin typeface="Calibri"/>
              <a:cs typeface="Calibri"/>
            </a:endParaRPr>
          </a:p>
          <a:p>
            <a:pPr marL="224154" indent="-211454">
              <a:lnSpc>
                <a:spcPct val="100000"/>
              </a:lnSpc>
              <a:buAutoNum type="arabicPlain"/>
              <a:tabLst>
                <a:tab pos="224154" algn="l"/>
              </a:tabLst>
            </a:pPr>
            <a:r>
              <a:rPr sz="1600" spc="-10" dirty="0">
                <a:solidFill>
                  <a:srgbClr val="BEBEBE"/>
                </a:solidFill>
                <a:latin typeface="Calibri"/>
                <a:cs typeface="Calibri"/>
              </a:rPr>
              <a:t>Documentation</a:t>
            </a:r>
            <a:r>
              <a:rPr sz="1600" spc="-1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du</a:t>
            </a:r>
            <a:r>
              <a:rPr sz="1600" spc="-10" dirty="0">
                <a:solidFill>
                  <a:srgbClr val="BEBEBE"/>
                </a:solidFill>
                <a:latin typeface="Calibri"/>
                <a:cs typeface="Calibri"/>
              </a:rPr>
              <a:t> programme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8830310" cy="4237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Packaging</a:t>
            </a:r>
            <a:r>
              <a:rPr sz="1200" b="1" spc="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packaging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étape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importante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l’on </a:t>
            </a:r>
            <a:r>
              <a:rPr sz="1200" dirty="0">
                <a:latin typeface="Calibri"/>
                <a:cs typeface="Calibri"/>
              </a:rPr>
              <a:t>veut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partager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réutiliser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avoir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dupliquer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chacun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nos</a:t>
            </a:r>
            <a:r>
              <a:rPr sz="1200" spc="-10" dirty="0">
                <a:latin typeface="Calibri"/>
                <a:cs typeface="Calibri"/>
              </a:rPr>
              <a:t> projets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pip </a:t>
            </a:r>
            <a:r>
              <a:rPr sz="1200" dirty="0">
                <a:latin typeface="Calibri"/>
                <a:cs typeface="Calibri"/>
              </a:rPr>
              <a:t>est 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gestionnaire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paquets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installer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gérer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paquets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écrits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 </a:t>
            </a:r>
            <a:r>
              <a:rPr sz="1200" spc="-10" dirty="0">
                <a:latin typeface="Calibri"/>
                <a:cs typeface="Calibri"/>
              </a:rPr>
              <a:t>Python.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nombreux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paquets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peuvent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trouvés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</a:t>
            </a:r>
            <a:r>
              <a:rPr sz="1200" spc="-20" dirty="0">
                <a:latin typeface="Calibri"/>
                <a:cs typeface="Calibri"/>
              </a:rPr>
              <a:t>PyPI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PyPI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dépôt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tiers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officiel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langage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programmation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PyPI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doter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communauté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développeurs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catalogue </a:t>
            </a:r>
            <a:r>
              <a:rPr sz="1200" dirty="0">
                <a:latin typeface="Calibri"/>
                <a:cs typeface="Calibri"/>
              </a:rPr>
              <a:t>complet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recensant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tous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paquets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libres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05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Depuis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2003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c’est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index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central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accessible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Distutils,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créé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Richard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Jones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0"/>
              </a:spcBef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Distutils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Distutils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été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initié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Greg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Ward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1998.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Organise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projet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autour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setup.py.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Distutils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permit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configurer,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compiler,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deployer,</a:t>
            </a:r>
            <a:r>
              <a:rPr sz="1200" spc="-25" dirty="0">
                <a:latin typeface="Calibri"/>
                <a:cs typeface="Calibri"/>
              </a:rPr>
              <a:t> etc</a:t>
            </a:r>
            <a:endParaRPr sz="1200">
              <a:latin typeface="Calibri"/>
              <a:cs typeface="Calibri"/>
            </a:endParaRPr>
          </a:p>
          <a:p>
            <a:pPr marL="334010" indent="-321310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334010" algn="l"/>
              </a:tabLst>
            </a:pPr>
            <a:r>
              <a:rPr sz="1200" spc="-10" dirty="0">
                <a:latin typeface="Calibri"/>
                <a:cs typeface="Calibri"/>
              </a:rPr>
              <a:t>Possède</a:t>
            </a:r>
            <a:r>
              <a:rPr sz="1200" dirty="0">
                <a:latin typeface="Calibri"/>
                <a:cs typeface="Calibri"/>
              </a:rPr>
              <a:t> 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extensions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l’interface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Fortran.</a:t>
            </a:r>
            <a:endParaRPr sz="1200">
              <a:latin typeface="Calibri"/>
              <a:cs typeface="Calibri"/>
            </a:endParaRPr>
          </a:p>
          <a:p>
            <a:pPr marL="334010" indent="-32131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334010" algn="l"/>
              </a:tabLst>
            </a:pPr>
            <a:r>
              <a:rPr sz="1200" dirty="0">
                <a:latin typeface="Calibri"/>
                <a:cs typeface="Calibri"/>
              </a:rPr>
              <a:t>Ajouté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librairie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standard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1.6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2000.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192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6572" rIns="0" bIns="0" rtlCol="0">
            <a:spAutoFit/>
          </a:bodyPr>
          <a:lstStyle/>
          <a:p>
            <a:pPr marL="158750">
              <a:lnSpc>
                <a:spcPts val="2140"/>
              </a:lnSpc>
              <a:spcBef>
                <a:spcPts val="100"/>
              </a:spcBef>
            </a:pPr>
            <a:r>
              <a:rPr dirty="0"/>
              <a:t>02-</a:t>
            </a:r>
            <a:r>
              <a:rPr spc="-15" dirty="0"/>
              <a:t> </a:t>
            </a:r>
            <a:r>
              <a:rPr dirty="0"/>
              <a:t>DÉPLOYER</a:t>
            </a:r>
            <a:r>
              <a:rPr spc="-15" dirty="0"/>
              <a:t> </a:t>
            </a:r>
            <a:r>
              <a:rPr dirty="0"/>
              <a:t>UNE</a:t>
            </a:r>
            <a:r>
              <a:rPr spc="-20" dirty="0"/>
              <a:t> </a:t>
            </a:r>
            <a:r>
              <a:rPr dirty="0"/>
              <a:t>SOLUTION</a:t>
            </a:r>
            <a:r>
              <a:rPr spc="-25" dirty="0"/>
              <a:t> </a:t>
            </a:r>
            <a:r>
              <a:rPr spc="-10" dirty="0"/>
              <a:t>PYTHON</a:t>
            </a:r>
          </a:p>
          <a:p>
            <a:pPr marL="1587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Outils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déploiement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solution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5633720" cy="361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Setuptools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Initié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Phillip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Eby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2005,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c’est</a:t>
            </a:r>
            <a:r>
              <a:rPr sz="1200" dirty="0">
                <a:latin typeface="Calibri"/>
                <a:cs typeface="Calibri"/>
              </a:rPr>
              <a:t> 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extension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Distutils.</a:t>
            </a:r>
            <a:endParaRPr sz="1200">
              <a:latin typeface="Calibri"/>
              <a:cs typeface="Calibri"/>
            </a:endParaRPr>
          </a:p>
          <a:p>
            <a:pPr marL="219710" indent="-20701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19710" algn="l"/>
              </a:tabLst>
            </a:pP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créer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packages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binaires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(eggs).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outil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d’installation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automatique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(easy_install).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Génère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automatiquement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fichier</a:t>
            </a:r>
            <a:r>
              <a:rPr sz="1200" spc="-20" dirty="0">
                <a:latin typeface="Calibri"/>
                <a:cs typeface="Calibri"/>
              </a:rPr>
              <a:t> MANIFEST.in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 </a:t>
            </a:r>
            <a:r>
              <a:rPr sz="1200" spc="-10" dirty="0">
                <a:latin typeface="Calibri"/>
                <a:cs typeface="Calibri"/>
              </a:rPr>
              <a:t>l’aide</a:t>
            </a:r>
            <a:r>
              <a:rPr sz="1200" dirty="0">
                <a:latin typeface="Calibri"/>
                <a:cs typeface="Calibri"/>
              </a:rPr>
              <a:t> 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gestionnaire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versions,</a:t>
            </a:r>
            <a:endParaRPr sz="12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dirty="0">
                <a:latin typeface="Calibri"/>
                <a:cs typeface="Calibri"/>
              </a:rPr>
              <a:t>Capable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fouiller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web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trouver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packages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9"/>
              </a:spcBef>
              <a:buFont typeface="Tahoma"/>
              <a:buChar char="•"/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Distribute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En 2008,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Setuptools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partie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vitale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Python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mais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développement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ralentit.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Cet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autre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projet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voit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supporte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Ian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Bicking)</a:t>
            </a:r>
            <a:endParaRPr sz="1200">
              <a:latin typeface="Calibri"/>
              <a:cs typeface="Calibri"/>
            </a:endParaRPr>
          </a:p>
          <a:p>
            <a:pPr marL="334010" indent="-32131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334010" algn="l"/>
              </a:tabLst>
            </a:pPr>
            <a:r>
              <a:rPr sz="1200" spc="-10" dirty="0">
                <a:latin typeface="Calibri"/>
                <a:cs typeface="Calibri"/>
              </a:rPr>
              <a:t>Setuptools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Distribute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packages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distincts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</a:t>
            </a:r>
            <a:r>
              <a:rPr sz="1200" spc="-10" dirty="0">
                <a:latin typeface="Calibri"/>
                <a:cs typeface="Calibri"/>
              </a:rPr>
              <a:t>concurrents.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fortement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conseillé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choisir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outils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(pas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cohabitation)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193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6572" rIns="0" bIns="0" rtlCol="0">
            <a:spAutoFit/>
          </a:bodyPr>
          <a:lstStyle/>
          <a:p>
            <a:pPr marL="158750">
              <a:lnSpc>
                <a:spcPts val="2140"/>
              </a:lnSpc>
              <a:spcBef>
                <a:spcPts val="100"/>
              </a:spcBef>
            </a:pPr>
            <a:r>
              <a:rPr dirty="0"/>
              <a:t>02-</a:t>
            </a:r>
            <a:r>
              <a:rPr spc="-15" dirty="0"/>
              <a:t> </a:t>
            </a:r>
            <a:r>
              <a:rPr dirty="0"/>
              <a:t>DÉPLOYER</a:t>
            </a:r>
            <a:r>
              <a:rPr spc="-15" dirty="0"/>
              <a:t> </a:t>
            </a:r>
            <a:r>
              <a:rPr dirty="0"/>
              <a:t>UNE</a:t>
            </a:r>
            <a:r>
              <a:rPr spc="-20" dirty="0"/>
              <a:t> </a:t>
            </a:r>
            <a:r>
              <a:rPr dirty="0"/>
              <a:t>SOLUTION</a:t>
            </a:r>
            <a:r>
              <a:rPr spc="-25" dirty="0"/>
              <a:t> </a:t>
            </a:r>
            <a:r>
              <a:rPr spc="-10" dirty="0"/>
              <a:t>PYTHON</a:t>
            </a:r>
          </a:p>
          <a:p>
            <a:pPr marL="1587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Outils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déploiement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solution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9977120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Packaging</a:t>
            </a:r>
            <a:r>
              <a:rPr sz="12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un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projet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Certaines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commandes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nécessitent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version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récente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pip,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alors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commencez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vous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assurer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dernière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version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installée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commande: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2849702"/>
            <a:ext cx="33883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Créez</a:t>
            </a:r>
            <a:r>
              <a:rPr sz="1200" spc="-10" dirty="0">
                <a:latin typeface="Calibri"/>
                <a:cs typeface="Calibri"/>
              </a:rPr>
              <a:t> localement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</a:t>
            </a:r>
            <a:r>
              <a:rPr sz="1200" spc="-10" dirty="0">
                <a:latin typeface="Calibri"/>
                <a:cs typeface="Calibri"/>
              </a:rPr>
              <a:t>structure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fichiers</a:t>
            </a:r>
            <a:r>
              <a:rPr sz="1200" spc="-10" dirty="0">
                <a:latin typeface="Calibri"/>
                <a:cs typeface="Calibri"/>
              </a:rPr>
              <a:t> suivante: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4709921"/>
            <a:ext cx="40176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Ouvrez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example.py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saisissez 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contenu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44723" y="2426207"/>
            <a:ext cx="2651760" cy="307975"/>
          </a:xfrm>
          <a:prstGeom prst="rect">
            <a:avLst/>
          </a:prstGeom>
          <a:solidFill>
            <a:srgbClr val="F1F1F1"/>
          </a:solidFill>
          <a:ln w="9144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75"/>
              </a:spcBef>
            </a:pPr>
            <a:r>
              <a:rPr sz="1400" dirty="0">
                <a:latin typeface="Calibri"/>
                <a:cs typeface="Calibri"/>
              </a:rPr>
              <a:t>py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-m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pip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install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--</a:t>
            </a:r>
            <a:r>
              <a:rPr sz="1400" spc="-10" dirty="0">
                <a:latin typeface="Calibri"/>
                <a:cs typeface="Calibri"/>
              </a:rPr>
              <a:t>upgrade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pip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8032" y="3310128"/>
            <a:ext cx="3919854" cy="1016635"/>
          </a:xfrm>
          <a:prstGeom prst="rect">
            <a:avLst/>
          </a:prstGeom>
          <a:solidFill>
            <a:srgbClr val="F1F1F1"/>
          </a:solidFill>
          <a:ln w="9144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0"/>
              </a:spcBef>
            </a:pPr>
            <a:r>
              <a:rPr sz="1200" spc="-10" dirty="0">
                <a:latin typeface="Calibri"/>
                <a:cs typeface="Calibri"/>
              </a:rPr>
              <a:t>packaging_tutorial/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└──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src/</a:t>
            </a:r>
            <a:endParaRPr sz="1200">
              <a:latin typeface="Calibri"/>
              <a:cs typeface="Calibri"/>
            </a:endParaRPr>
          </a:p>
          <a:p>
            <a:pPr marL="23177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└── </a:t>
            </a:r>
            <a:r>
              <a:rPr sz="1200" spc="-10" dirty="0">
                <a:latin typeface="Calibri"/>
                <a:cs typeface="Calibri"/>
              </a:rPr>
              <a:t>example_package/</a:t>
            </a:r>
            <a:endParaRPr sz="1200">
              <a:latin typeface="Calibri"/>
              <a:cs typeface="Calibri"/>
            </a:endParaRPr>
          </a:p>
          <a:p>
            <a:pPr marL="370840">
              <a:lnSpc>
                <a:spcPct val="100000"/>
              </a:lnSpc>
            </a:pPr>
            <a:r>
              <a:rPr sz="1200" dirty="0">
                <a:latin typeface="Tahoma"/>
                <a:cs typeface="Tahoma"/>
              </a:rPr>
              <a:t>├</a:t>
            </a:r>
            <a:r>
              <a:rPr sz="1200" dirty="0">
                <a:latin typeface="Calibri"/>
                <a:cs typeface="Calibri"/>
              </a:rPr>
              <a:t>──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u="sng" spc="2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200" dirty="0">
                <a:latin typeface="Calibri"/>
                <a:cs typeface="Calibri"/>
              </a:rPr>
              <a:t>init</a:t>
            </a:r>
            <a:r>
              <a:rPr sz="1200" u="sng" spc="3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200" spc="-25" dirty="0">
                <a:latin typeface="Calibri"/>
                <a:cs typeface="Calibri"/>
              </a:rPr>
              <a:t>.py</a:t>
            </a:r>
            <a:endParaRPr sz="1200">
              <a:latin typeface="Calibri"/>
              <a:cs typeface="Calibri"/>
            </a:endParaRPr>
          </a:p>
          <a:p>
            <a:pPr marL="37084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└── </a:t>
            </a:r>
            <a:r>
              <a:rPr sz="1200" spc="-10" dirty="0">
                <a:latin typeface="Calibri"/>
                <a:cs typeface="Calibri"/>
              </a:rPr>
              <a:t>example.py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53659" y="3448050"/>
            <a:ext cx="57194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u="heavy" spc="2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200" b="1" dirty="0">
                <a:latin typeface="Calibri"/>
                <a:cs typeface="Calibri"/>
              </a:rPr>
              <a:t>init</a:t>
            </a:r>
            <a:r>
              <a:rPr sz="1200" b="1" u="heavy" spc="30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</a:t>
            </a:r>
            <a:r>
              <a:rPr sz="1200" b="1" dirty="0">
                <a:latin typeface="Calibri"/>
                <a:cs typeface="Calibri"/>
              </a:rPr>
              <a:t>.py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requis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importer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répertoire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package 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vide.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53659" y="3813809"/>
            <a:ext cx="56749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spc="-10" dirty="0">
                <a:latin typeface="Calibri"/>
                <a:cs typeface="Calibri"/>
              </a:rPr>
              <a:t>example.py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exemple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module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package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pourrait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contenir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logique (fonctions,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classes,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constantes,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etc.)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votre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package.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976627" y="5058155"/>
            <a:ext cx="3429000" cy="718185"/>
            <a:chOff x="1976627" y="5058155"/>
            <a:chExt cx="3429000" cy="71818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5771" y="5067299"/>
              <a:ext cx="3410712" cy="69951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981199" y="5062727"/>
              <a:ext cx="3420110" cy="708660"/>
            </a:xfrm>
            <a:custGeom>
              <a:avLst/>
              <a:gdLst/>
              <a:ahLst/>
              <a:cxnLst/>
              <a:rect l="l" t="t" r="r" b="b"/>
              <a:pathLst>
                <a:path w="3420110" h="708660">
                  <a:moveTo>
                    <a:pt x="0" y="708660"/>
                  </a:moveTo>
                  <a:lnTo>
                    <a:pt x="3419855" y="708660"/>
                  </a:lnTo>
                  <a:lnTo>
                    <a:pt x="3419855" y="0"/>
                  </a:lnTo>
                  <a:lnTo>
                    <a:pt x="0" y="0"/>
                  </a:lnTo>
                  <a:lnTo>
                    <a:pt x="0" y="70866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6572" rIns="0" bIns="0" rtlCol="0">
            <a:spAutoFit/>
          </a:bodyPr>
          <a:lstStyle/>
          <a:p>
            <a:pPr marL="158750">
              <a:lnSpc>
                <a:spcPts val="2140"/>
              </a:lnSpc>
              <a:spcBef>
                <a:spcPts val="100"/>
              </a:spcBef>
            </a:pPr>
            <a:r>
              <a:rPr dirty="0"/>
              <a:t>02-</a:t>
            </a:r>
            <a:r>
              <a:rPr spc="-15" dirty="0"/>
              <a:t> </a:t>
            </a:r>
            <a:r>
              <a:rPr dirty="0"/>
              <a:t>DÉPLOYER</a:t>
            </a:r>
            <a:r>
              <a:rPr spc="-15" dirty="0"/>
              <a:t> </a:t>
            </a:r>
            <a:r>
              <a:rPr dirty="0"/>
              <a:t>UNE</a:t>
            </a:r>
            <a:r>
              <a:rPr spc="-20" dirty="0"/>
              <a:t> </a:t>
            </a:r>
            <a:r>
              <a:rPr dirty="0"/>
              <a:t>SOLUTION</a:t>
            </a:r>
            <a:r>
              <a:rPr spc="-25" dirty="0"/>
              <a:t> </a:t>
            </a:r>
            <a:r>
              <a:rPr spc="-10" dirty="0"/>
              <a:t>PYTHON</a:t>
            </a:r>
          </a:p>
          <a:p>
            <a:pPr marL="1587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Outils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déploiement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solution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194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8495030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Packaging</a:t>
            </a:r>
            <a:r>
              <a:rPr sz="12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un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projet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Une</a:t>
            </a:r>
            <a:r>
              <a:rPr sz="1200" spc="-30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fois</a:t>
            </a:r>
            <a:r>
              <a:rPr sz="1200" spc="-25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la</a:t>
            </a:r>
            <a:r>
              <a:rPr sz="1200" spc="-20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3"/>
                </a:solidFill>
                <a:latin typeface="Calibri"/>
                <a:cs typeface="Calibri"/>
              </a:rPr>
              <a:t>structure</a:t>
            </a:r>
            <a:r>
              <a:rPr sz="1200" spc="-50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des</a:t>
            </a:r>
            <a:r>
              <a:rPr sz="1200" spc="-20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fichiers</a:t>
            </a:r>
            <a:r>
              <a:rPr sz="1200" spc="-30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est</a:t>
            </a:r>
            <a:r>
              <a:rPr sz="1200" spc="-15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définie</a:t>
            </a:r>
            <a:r>
              <a:rPr sz="1200" spc="-50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,</a:t>
            </a:r>
            <a:r>
              <a:rPr sz="1200" spc="-20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toutes</a:t>
            </a:r>
            <a:r>
              <a:rPr sz="1200" spc="-40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les</a:t>
            </a:r>
            <a:r>
              <a:rPr sz="1200" spc="-5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commandes</a:t>
            </a:r>
            <a:r>
              <a:rPr sz="1200" spc="-25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3"/>
                </a:solidFill>
                <a:latin typeface="Calibri"/>
                <a:cs typeface="Calibri"/>
              </a:rPr>
              <a:t>suivantes</a:t>
            </a:r>
            <a:r>
              <a:rPr sz="1200" spc="-50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seront</a:t>
            </a:r>
            <a:r>
              <a:rPr sz="1200" spc="-25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3"/>
                </a:solidFill>
                <a:latin typeface="Calibri"/>
                <a:cs typeface="Calibri"/>
              </a:rPr>
              <a:t>exécutées</a:t>
            </a:r>
            <a:r>
              <a:rPr sz="1200" spc="-25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dans</a:t>
            </a:r>
            <a:r>
              <a:rPr sz="1200" spc="-30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le</a:t>
            </a:r>
            <a:r>
              <a:rPr sz="1200" spc="-15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2023"/>
                </a:solidFill>
                <a:latin typeface="Calibri"/>
                <a:cs typeface="Calibri"/>
              </a:rPr>
              <a:t>répertoire</a:t>
            </a:r>
            <a:r>
              <a:rPr sz="1200" spc="5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2023"/>
                </a:solidFill>
                <a:latin typeface="Calibri"/>
                <a:cs typeface="Calibri"/>
              </a:rPr>
              <a:t>packaging_tutorial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Ajouter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seront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préparer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projet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distribution.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structure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projet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ressemblera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ceci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195</a:t>
            </a:fld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91739" y="2665476"/>
            <a:ext cx="2301240" cy="1938655"/>
          </a:xfrm>
          <a:prstGeom prst="rect">
            <a:avLst/>
          </a:prstGeom>
          <a:solidFill>
            <a:srgbClr val="F1F1F1"/>
          </a:solidFill>
          <a:ln w="9144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0"/>
              </a:spcBef>
            </a:pPr>
            <a:r>
              <a:rPr sz="1200" spc="-10" dirty="0">
                <a:latin typeface="Calibri"/>
                <a:cs typeface="Calibri"/>
              </a:rPr>
              <a:t>packaging_tutorial/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dirty="0">
                <a:latin typeface="Tahoma"/>
                <a:cs typeface="Tahoma"/>
              </a:rPr>
              <a:t>├</a:t>
            </a:r>
            <a:r>
              <a:rPr sz="1200" dirty="0">
                <a:latin typeface="Calibri"/>
                <a:cs typeface="Calibri"/>
              </a:rPr>
              <a:t>── </a:t>
            </a:r>
            <a:r>
              <a:rPr sz="1200" spc="-10" dirty="0">
                <a:latin typeface="Calibri"/>
                <a:cs typeface="Calibri"/>
              </a:rPr>
              <a:t>LICENSE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dirty="0">
                <a:latin typeface="Tahoma"/>
                <a:cs typeface="Tahoma"/>
              </a:rPr>
              <a:t>├</a:t>
            </a:r>
            <a:r>
              <a:rPr sz="1200" dirty="0">
                <a:latin typeface="Calibri"/>
                <a:cs typeface="Calibri"/>
              </a:rPr>
              <a:t>── </a:t>
            </a:r>
            <a:r>
              <a:rPr sz="1200" spc="-10" dirty="0">
                <a:latin typeface="Calibri"/>
                <a:cs typeface="Calibri"/>
              </a:rPr>
              <a:t>pyproject.toml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dirty="0">
                <a:latin typeface="Tahoma"/>
                <a:cs typeface="Tahoma"/>
              </a:rPr>
              <a:t>├</a:t>
            </a:r>
            <a:r>
              <a:rPr sz="1200" dirty="0">
                <a:latin typeface="Calibri"/>
                <a:cs typeface="Calibri"/>
              </a:rPr>
              <a:t>── </a:t>
            </a:r>
            <a:r>
              <a:rPr sz="1200" spc="-10" dirty="0">
                <a:latin typeface="Calibri"/>
                <a:cs typeface="Calibri"/>
              </a:rPr>
              <a:t>README.md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dirty="0">
                <a:latin typeface="Tahoma"/>
                <a:cs typeface="Tahoma"/>
              </a:rPr>
              <a:t>├</a:t>
            </a:r>
            <a:r>
              <a:rPr sz="1200" dirty="0">
                <a:latin typeface="Calibri"/>
                <a:cs typeface="Calibri"/>
              </a:rPr>
              <a:t>── </a:t>
            </a:r>
            <a:r>
              <a:rPr sz="1200" spc="-10" dirty="0">
                <a:latin typeface="Calibri"/>
                <a:cs typeface="Calibri"/>
              </a:rPr>
              <a:t>setup.cfg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dirty="0">
                <a:latin typeface="Tahoma"/>
                <a:cs typeface="Tahoma"/>
              </a:rPr>
              <a:t>├</a:t>
            </a:r>
            <a:r>
              <a:rPr sz="1200" dirty="0">
                <a:latin typeface="Calibri"/>
                <a:cs typeface="Calibri"/>
              </a:rPr>
              <a:t>──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src/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│</a:t>
            </a:r>
            <a:r>
              <a:rPr sz="1200" spc="14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└──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example_package/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tabLst>
                <a:tab pos="411480" algn="l"/>
              </a:tabLst>
            </a:pPr>
            <a:r>
              <a:rPr sz="1200" spc="-50" dirty="0">
                <a:latin typeface="Calibri"/>
                <a:cs typeface="Calibri"/>
              </a:rPr>
              <a:t>│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1200" dirty="0">
                <a:latin typeface="Tahoma"/>
                <a:cs typeface="Tahoma"/>
              </a:rPr>
              <a:t>├</a:t>
            </a:r>
            <a:r>
              <a:rPr sz="1200" dirty="0">
                <a:latin typeface="Calibri"/>
                <a:cs typeface="Calibri"/>
              </a:rPr>
              <a:t>──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u="sng" spc="2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200" dirty="0">
                <a:latin typeface="Calibri"/>
                <a:cs typeface="Calibri"/>
              </a:rPr>
              <a:t>init</a:t>
            </a:r>
            <a:r>
              <a:rPr sz="1200" u="sng" spc="3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200" spc="-25" dirty="0">
                <a:latin typeface="Calibri"/>
                <a:cs typeface="Calibri"/>
              </a:rPr>
              <a:t>.py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tabLst>
                <a:tab pos="410209" algn="l"/>
              </a:tabLst>
            </a:pPr>
            <a:r>
              <a:rPr sz="1200" spc="-50" dirty="0">
                <a:latin typeface="Calibri"/>
                <a:cs typeface="Calibri"/>
              </a:rPr>
              <a:t>│</a:t>
            </a:r>
            <a:r>
              <a:rPr sz="1200" dirty="0">
                <a:latin typeface="Calibri"/>
                <a:cs typeface="Calibri"/>
              </a:rPr>
              <a:t>	└── </a:t>
            </a:r>
            <a:r>
              <a:rPr sz="1200" spc="-10" dirty="0">
                <a:latin typeface="Calibri"/>
                <a:cs typeface="Calibri"/>
              </a:rPr>
              <a:t>example.py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└──</a:t>
            </a:r>
            <a:r>
              <a:rPr sz="1200" spc="-10" dirty="0">
                <a:latin typeface="Calibri"/>
                <a:cs typeface="Calibri"/>
              </a:rPr>
              <a:t> tests/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97395" y="4296155"/>
            <a:ext cx="4235450" cy="1201420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075" marR="3225800">
              <a:lnSpc>
                <a:spcPct val="100000"/>
              </a:lnSpc>
              <a:spcBef>
                <a:spcPts val="295"/>
              </a:spcBef>
            </a:pPr>
            <a:r>
              <a:rPr sz="1200" b="1" spc="-10" dirty="0">
                <a:latin typeface="Calibri"/>
                <a:cs typeface="Calibri"/>
              </a:rPr>
              <a:t>[build-system] </a:t>
            </a:r>
            <a:r>
              <a:rPr sz="1200" b="1" dirty="0">
                <a:latin typeface="Calibri"/>
                <a:cs typeface="Calibri"/>
              </a:rPr>
              <a:t>requires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[</a:t>
            </a:r>
            <a:endParaRPr sz="1200">
              <a:latin typeface="Calibri"/>
              <a:cs typeface="Calibri"/>
            </a:endParaRPr>
          </a:p>
          <a:p>
            <a:pPr marL="232410" marR="287274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"setuptools&gt;=42", "wheel"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200" spc="-50" dirty="0">
                <a:latin typeface="Calibri"/>
                <a:cs typeface="Calibri"/>
              </a:rPr>
              <a:t>]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latin typeface="Calibri"/>
                <a:cs typeface="Calibri"/>
              </a:rPr>
              <a:t>build-</a:t>
            </a:r>
            <a:r>
              <a:rPr sz="1200" b="1" dirty="0">
                <a:latin typeface="Calibri"/>
                <a:cs typeface="Calibri"/>
              </a:rPr>
              <a:t>backend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-10" dirty="0">
                <a:latin typeface="Calibri"/>
                <a:cs typeface="Calibri"/>
              </a:rPr>
              <a:t> "setuptools.build_meta"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0046" y="5127116"/>
            <a:ext cx="2015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spc="-10" dirty="0">
                <a:latin typeface="Calibri"/>
                <a:cs typeface="Calibri"/>
              </a:rPr>
              <a:t>Création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pyproject.toml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7602" y="5492902"/>
            <a:ext cx="44894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Le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</a:t>
            </a:r>
            <a:r>
              <a:rPr sz="1200" spc="-10" dirty="0">
                <a:latin typeface="Calibri"/>
                <a:cs typeface="Calibri"/>
              </a:rPr>
              <a:t> pyproject.toml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indique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aux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outils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construction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(comme </a:t>
            </a:r>
            <a:r>
              <a:rPr sz="1200" dirty="0">
                <a:latin typeface="Calibri"/>
                <a:cs typeface="Calibri"/>
              </a:rPr>
              <a:t>pip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build)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nécessaire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construire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projet.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suit</a:t>
            </a:r>
            <a:r>
              <a:rPr sz="1200" spc="26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setuptools</a:t>
            </a:r>
            <a:r>
              <a:rPr sz="1200" spc="-10" dirty="0">
                <a:latin typeface="Calibri"/>
                <a:cs typeface="Calibri"/>
              </a:rPr>
              <a:t>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alors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ouvrez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pyproject.toml</a:t>
            </a:r>
            <a:endParaRPr sz="12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et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saisissez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contenu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72554" y="5606897"/>
            <a:ext cx="44811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build-system.requires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liste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packages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nécessaires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pour </a:t>
            </a:r>
            <a:r>
              <a:rPr sz="1200" spc="-10" dirty="0">
                <a:latin typeface="Calibri"/>
                <a:cs typeface="Calibri"/>
              </a:rPr>
              <a:t>construire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votre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package.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72554" y="6155842"/>
            <a:ext cx="4651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84785" algn="l"/>
              </a:tabLst>
            </a:pPr>
            <a:r>
              <a:rPr sz="1200" b="1" spc="-10" dirty="0">
                <a:latin typeface="Calibri"/>
                <a:cs typeface="Calibri"/>
              </a:rPr>
              <a:t>build-system.build-backend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l'objet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utilisé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10" dirty="0">
                <a:latin typeface="Calibri"/>
                <a:cs typeface="Calibri"/>
              </a:rPr>
              <a:t> effectuer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construction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6572" rIns="0" bIns="0" rtlCol="0">
            <a:spAutoFit/>
          </a:bodyPr>
          <a:lstStyle/>
          <a:p>
            <a:pPr marL="158750">
              <a:lnSpc>
                <a:spcPts val="2140"/>
              </a:lnSpc>
              <a:spcBef>
                <a:spcPts val="100"/>
              </a:spcBef>
            </a:pPr>
            <a:r>
              <a:rPr dirty="0"/>
              <a:t>02-</a:t>
            </a:r>
            <a:r>
              <a:rPr spc="-15" dirty="0"/>
              <a:t> </a:t>
            </a:r>
            <a:r>
              <a:rPr dirty="0"/>
              <a:t>DÉPLOYER</a:t>
            </a:r>
            <a:r>
              <a:rPr spc="-15" dirty="0"/>
              <a:t> </a:t>
            </a:r>
            <a:r>
              <a:rPr dirty="0"/>
              <a:t>UNE</a:t>
            </a:r>
            <a:r>
              <a:rPr spc="-20" dirty="0"/>
              <a:t> </a:t>
            </a:r>
            <a:r>
              <a:rPr dirty="0"/>
              <a:t>SOLUTION</a:t>
            </a:r>
            <a:r>
              <a:rPr spc="-25" dirty="0"/>
              <a:t> </a:t>
            </a:r>
            <a:r>
              <a:rPr spc="-10" dirty="0"/>
              <a:t>PYTHON</a:t>
            </a:r>
          </a:p>
          <a:p>
            <a:pPr marL="1587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Outils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déploiement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solution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7608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Packaging</a:t>
            </a:r>
            <a:r>
              <a:rPr sz="12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un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projet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803" y="1920366"/>
            <a:ext cx="20662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Création</a:t>
            </a: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du fichier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setup.py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2653" y="2104770"/>
            <a:ext cx="5210810" cy="110172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445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setup.py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 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script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construction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 </a:t>
            </a:r>
            <a:r>
              <a:rPr sz="1200" spc="-10" dirty="0">
                <a:latin typeface="Calibri"/>
                <a:cs typeface="Calibri"/>
              </a:rPr>
              <a:t>setuptools.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ts val="1300"/>
              </a:lnSpc>
              <a:spcBef>
                <a:spcPts val="509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indique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setuptools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package (comme 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version)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ainsi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les </a:t>
            </a:r>
            <a:r>
              <a:rPr sz="1200" dirty="0">
                <a:latin typeface="Calibri"/>
                <a:cs typeface="Calibri"/>
              </a:rPr>
              <a:t>fichiers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inclure.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335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setup()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prend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plusieurs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365"/>
              </a:spcBef>
              <a:buFont typeface="Tahoma"/>
              <a:buChar char="•"/>
              <a:tabLst>
                <a:tab pos="299085" algn="l"/>
              </a:tabLst>
            </a:pP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Exemple: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79854" y="3179445"/>
            <a:ext cx="4730115" cy="156083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459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Name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distribution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votre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package.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359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spc="-10" dirty="0">
                <a:latin typeface="Calibri"/>
                <a:cs typeface="Calibri"/>
              </a:rPr>
              <a:t>Version: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version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paquet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359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autho</a:t>
            </a:r>
            <a:r>
              <a:rPr sz="1200" dirty="0">
                <a:latin typeface="Calibri"/>
                <a:cs typeface="Calibri"/>
              </a:rPr>
              <a:t>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author_email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utilisés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identifier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l'auteur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package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345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Description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brève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description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package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url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l'URL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page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d'accueil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projet.</a:t>
            </a:r>
            <a:endParaRPr sz="1200">
              <a:latin typeface="Calibri"/>
              <a:cs typeface="Calibri"/>
            </a:endParaRPr>
          </a:p>
          <a:p>
            <a:pPr marL="299085" marR="233045" indent="-287020">
              <a:lnSpc>
                <a:spcPts val="1300"/>
              </a:lnSpc>
              <a:spcBef>
                <a:spcPts val="525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project_urls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répertorier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quelconque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liens supplémentaires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 afficher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 </a:t>
            </a:r>
            <a:r>
              <a:rPr sz="1200" spc="-20" dirty="0">
                <a:latin typeface="Calibri"/>
                <a:cs typeface="Calibri"/>
              </a:rPr>
              <a:t>PyPI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363968" y="1505711"/>
            <a:ext cx="4273550" cy="5087620"/>
            <a:chOff x="7363968" y="1505711"/>
            <a:chExt cx="4273550" cy="5087620"/>
          </a:xfrm>
        </p:grpSpPr>
        <p:sp>
          <p:nvSpPr>
            <p:cNvPr id="7" name="object 7"/>
            <p:cNvSpPr/>
            <p:nvPr/>
          </p:nvSpPr>
          <p:spPr>
            <a:xfrm>
              <a:off x="7368540" y="1510283"/>
              <a:ext cx="4264660" cy="5078095"/>
            </a:xfrm>
            <a:custGeom>
              <a:avLst/>
              <a:gdLst/>
              <a:ahLst/>
              <a:cxnLst/>
              <a:rect l="l" t="t" r="r" b="b"/>
              <a:pathLst>
                <a:path w="4264659" h="5078095">
                  <a:moveTo>
                    <a:pt x="4264152" y="0"/>
                  </a:moveTo>
                  <a:lnTo>
                    <a:pt x="0" y="0"/>
                  </a:lnTo>
                  <a:lnTo>
                    <a:pt x="0" y="5077968"/>
                  </a:lnTo>
                  <a:lnTo>
                    <a:pt x="4264152" y="5077968"/>
                  </a:lnTo>
                  <a:lnTo>
                    <a:pt x="4264152" y="0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68540" y="1510283"/>
              <a:ext cx="4264660" cy="5078095"/>
            </a:xfrm>
            <a:custGeom>
              <a:avLst/>
              <a:gdLst/>
              <a:ahLst/>
              <a:cxnLst/>
              <a:rect l="l" t="t" r="r" b="b"/>
              <a:pathLst>
                <a:path w="4264659" h="5078095">
                  <a:moveTo>
                    <a:pt x="0" y="5077968"/>
                  </a:moveTo>
                  <a:lnTo>
                    <a:pt x="4264152" y="5077968"/>
                  </a:lnTo>
                  <a:lnTo>
                    <a:pt x="4264152" y="0"/>
                  </a:lnTo>
                  <a:lnTo>
                    <a:pt x="0" y="0"/>
                  </a:lnTo>
                  <a:lnTo>
                    <a:pt x="0" y="507796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448168" y="1534414"/>
            <a:ext cx="1134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import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setuptools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196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448168" y="1900554"/>
            <a:ext cx="3399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0" marR="5080" indent="-14033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with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open("README.md",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"r",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encoding="utf-</a:t>
            </a:r>
            <a:r>
              <a:rPr sz="1200" dirty="0">
                <a:latin typeface="Calibri"/>
                <a:cs typeface="Calibri"/>
              </a:rPr>
              <a:t>8")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fh: </a:t>
            </a:r>
            <a:r>
              <a:rPr sz="1200" spc="-10" dirty="0">
                <a:latin typeface="Calibri"/>
                <a:cs typeface="Calibri"/>
              </a:rPr>
              <a:t>long_description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fh.read()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60868" y="2449195"/>
            <a:ext cx="3281679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setuptools.setup(</a:t>
            </a:r>
            <a:endParaRPr sz="1200">
              <a:latin typeface="Calibri"/>
              <a:cs typeface="Calibri"/>
            </a:endParaRPr>
          </a:p>
          <a:p>
            <a:pPr marL="139700" marR="18859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name="example-pkg-</a:t>
            </a:r>
            <a:r>
              <a:rPr sz="1200" b="1" spc="-25" dirty="0">
                <a:latin typeface="Calibri"/>
                <a:cs typeface="Calibri"/>
              </a:rPr>
              <a:t>YOUR-</a:t>
            </a:r>
            <a:r>
              <a:rPr sz="1200" b="1" spc="-10" dirty="0">
                <a:latin typeface="Calibri"/>
                <a:cs typeface="Calibri"/>
              </a:rPr>
              <a:t>USERNAME-HERE</a:t>
            </a:r>
            <a:r>
              <a:rPr sz="1200" spc="-10" dirty="0">
                <a:latin typeface="Calibri"/>
                <a:cs typeface="Calibri"/>
              </a:rPr>
              <a:t>", version="0.0.1",</a:t>
            </a:r>
            <a:endParaRPr sz="1200">
              <a:latin typeface="Calibri"/>
              <a:cs typeface="Calibri"/>
            </a:endParaRPr>
          </a:p>
          <a:p>
            <a:pPr marL="13970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author="Example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Author", author_email="</a:t>
            </a:r>
            <a:r>
              <a:rPr sz="1200" spc="-10" dirty="0">
                <a:latin typeface="Calibri"/>
                <a:cs typeface="Calibri"/>
                <a:hlinkClick r:id="rId2"/>
              </a:rPr>
              <a:t>author@example.com",</a:t>
            </a:r>
            <a:r>
              <a:rPr sz="1200" spc="-10" dirty="0">
                <a:latin typeface="Calibri"/>
                <a:cs typeface="Calibri"/>
              </a:rPr>
              <a:t> description="A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small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example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package", long_description=long_description, long_description_content_type="text/markdown", url="https://github.com/pypa/sampleproject", project_urls={</a:t>
            </a:r>
            <a:endParaRPr sz="1200">
              <a:latin typeface="Calibri"/>
              <a:cs typeface="Calibri"/>
            </a:endParaRPr>
          </a:p>
          <a:p>
            <a:pPr marL="27876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"Bug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Tracker":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"https://github.com/pypa/sampleproject/issues",</a:t>
            </a:r>
            <a:endParaRPr sz="1200">
              <a:latin typeface="Calibri"/>
              <a:cs typeface="Calibri"/>
            </a:endParaRPr>
          </a:p>
          <a:p>
            <a:pPr marL="139700">
              <a:lnSpc>
                <a:spcPct val="100000"/>
              </a:lnSpc>
              <a:spcBef>
                <a:spcPts val="5"/>
              </a:spcBef>
            </a:pPr>
            <a:r>
              <a:rPr sz="1200" spc="-25" dirty="0">
                <a:latin typeface="Calibri"/>
                <a:cs typeface="Calibri"/>
              </a:rPr>
              <a:t>},</a:t>
            </a:r>
            <a:endParaRPr sz="1200">
              <a:latin typeface="Calibri"/>
              <a:cs typeface="Calibri"/>
            </a:endParaRPr>
          </a:p>
          <a:p>
            <a:pPr marL="13970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classifiers=[</a:t>
            </a:r>
            <a:endParaRPr sz="1200">
              <a:latin typeface="Calibri"/>
              <a:cs typeface="Calibri"/>
            </a:endParaRPr>
          </a:p>
          <a:p>
            <a:pPr marL="278765" marR="49720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"Programming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Language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:: Python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:: </a:t>
            </a:r>
            <a:r>
              <a:rPr sz="1200" spc="-25" dirty="0">
                <a:latin typeface="Calibri"/>
                <a:cs typeface="Calibri"/>
              </a:rPr>
              <a:t>3", </a:t>
            </a:r>
            <a:r>
              <a:rPr sz="1200" dirty="0">
                <a:latin typeface="Calibri"/>
                <a:cs typeface="Calibri"/>
              </a:rPr>
              <a:t>"License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::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OSI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Approved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::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License", "Operating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System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::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OS </a:t>
            </a:r>
            <a:r>
              <a:rPr sz="1200" spc="-10" dirty="0">
                <a:latin typeface="Calibri"/>
                <a:cs typeface="Calibri"/>
              </a:rPr>
              <a:t>Independent",</a:t>
            </a:r>
            <a:endParaRPr sz="1200">
              <a:latin typeface="Calibri"/>
              <a:cs typeface="Calibri"/>
            </a:endParaRPr>
          </a:p>
          <a:p>
            <a:pPr marL="139700">
              <a:lnSpc>
                <a:spcPct val="100000"/>
              </a:lnSpc>
            </a:pPr>
            <a:r>
              <a:rPr sz="1200" spc="-25" dirty="0">
                <a:latin typeface="Calibri"/>
                <a:cs typeface="Calibri"/>
              </a:rPr>
              <a:t>],</a:t>
            </a:r>
            <a:endParaRPr sz="1200">
              <a:latin typeface="Calibri"/>
              <a:cs typeface="Calibri"/>
            </a:endParaRPr>
          </a:p>
          <a:p>
            <a:pPr marL="139700" marR="2857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package_dir={"":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"src"}, packages=setuptools.find_packages(where="src"), python_requires="&gt;=3.6",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60868" y="6290564"/>
            <a:ext cx="463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6572" rIns="0" bIns="0" rtlCol="0">
            <a:spAutoFit/>
          </a:bodyPr>
          <a:lstStyle/>
          <a:p>
            <a:pPr marL="158750">
              <a:lnSpc>
                <a:spcPts val="2140"/>
              </a:lnSpc>
              <a:spcBef>
                <a:spcPts val="100"/>
              </a:spcBef>
            </a:pPr>
            <a:r>
              <a:rPr dirty="0"/>
              <a:t>02-</a:t>
            </a:r>
            <a:r>
              <a:rPr spc="-15" dirty="0"/>
              <a:t> </a:t>
            </a:r>
            <a:r>
              <a:rPr dirty="0"/>
              <a:t>DÉPLOYER</a:t>
            </a:r>
            <a:r>
              <a:rPr spc="-15" dirty="0"/>
              <a:t> </a:t>
            </a:r>
            <a:r>
              <a:rPr dirty="0"/>
              <a:t>UNE</a:t>
            </a:r>
            <a:r>
              <a:rPr spc="-20" dirty="0"/>
              <a:t> </a:t>
            </a:r>
            <a:r>
              <a:rPr dirty="0"/>
              <a:t>SOLUTION</a:t>
            </a:r>
            <a:r>
              <a:rPr spc="-25" dirty="0"/>
              <a:t> </a:t>
            </a:r>
            <a:r>
              <a:rPr spc="-10" dirty="0"/>
              <a:t>PYTHON</a:t>
            </a:r>
          </a:p>
          <a:p>
            <a:pPr marL="1587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Outils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déploiement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solution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7284720" cy="746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Packaging</a:t>
            </a:r>
            <a:r>
              <a:rPr sz="12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un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projet</a:t>
            </a:r>
            <a:r>
              <a:rPr sz="1200" b="1" spc="-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Création</a:t>
            </a: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du fichier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README.md</a:t>
            </a:r>
            <a:endParaRPr sz="1200">
              <a:latin typeface="Calibri"/>
              <a:cs typeface="Calibri"/>
            </a:endParaRPr>
          </a:p>
          <a:p>
            <a:pPr marL="870585" lvl="1" indent="-172085">
              <a:lnSpc>
                <a:spcPct val="100000"/>
              </a:lnSpc>
              <a:spcBef>
                <a:spcPts val="360"/>
              </a:spcBef>
              <a:buFont typeface="Tahoma"/>
              <a:buChar char="•"/>
              <a:tabLst>
                <a:tab pos="870585" algn="l"/>
              </a:tabLst>
            </a:pPr>
            <a:r>
              <a:rPr sz="1200" dirty="0">
                <a:latin typeface="Calibri"/>
                <a:cs typeface="Calibri"/>
              </a:rPr>
              <a:t>Ouvrez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README.md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saisissez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contenu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suivant.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Vous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pouvez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personnaliser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vous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souhaitez.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197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6803" y="3865637"/>
            <a:ext cx="8455660" cy="70866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445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Création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d'une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LICENCE</a:t>
            </a:r>
            <a:endParaRPr sz="1200">
              <a:latin typeface="Calibri"/>
              <a:cs typeface="Calibri"/>
            </a:endParaRPr>
          </a:p>
          <a:p>
            <a:pPr marL="984885" lvl="1" indent="-286385">
              <a:lnSpc>
                <a:spcPct val="100000"/>
              </a:lnSpc>
              <a:spcBef>
                <a:spcPts val="345"/>
              </a:spcBef>
              <a:buFont typeface="Tahoma"/>
              <a:buChar char="•"/>
              <a:tabLst>
                <a:tab pos="984885" algn="l"/>
              </a:tabLst>
            </a:pPr>
            <a:r>
              <a:rPr sz="1200" dirty="0">
                <a:latin typeface="Calibri"/>
                <a:cs typeface="Calibri"/>
              </a:rPr>
              <a:t>Il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important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package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téléchargé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l'index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packages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inclue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licence.</a:t>
            </a:r>
            <a:endParaRPr sz="1200">
              <a:latin typeface="Calibri"/>
              <a:cs typeface="Calibri"/>
            </a:endParaRPr>
          </a:p>
          <a:p>
            <a:pPr marL="1019810" lvl="1" indent="-321310">
              <a:lnSpc>
                <a:spcPct val="100000"/>
              </a:lnSpc>
              <a:spcBef>
                <a:spcPts val="365"/>
              </a:spcBef>
              <a:buFont typeface="Tahoma"/>
              <a:buChar char="•"/>
              <a:tabLst>
                <a:tab pos="1019810" algn="l"/>
              </a:tabLst>
            </a:pPr>
            <a:r>
              <a:rPr sz="1200" dirty="0">
                <a:latin typeface="Calibri"/>
                <a:cs typeface="Calibri"/>
              </a:rPr>
              <a:t>Cela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indique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aux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utilisateurs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installent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votre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package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conditions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lesquelles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peuvent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package.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33244" y="2636520"/>
            <a:ext cx="5881370" cy="1015365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0"/>
              </a:spcBef>
            </a:pPr>
            <a:r>
              <a:rPr sz="1200" dirty="0">
                <a:latin typeface="Calibri"/>
                <a:cs typeface="Calibri"/>
              </a:rPr>
              <a:t>#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Example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Package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1440"/>
              </a:spcBef>
            </a:pPr>
            <a:r>
              <a:rPr sz="1200" dirty="0">
                <a:latin typeface="Calibri"/>
                <a:cs typeface="Calibri"/>
              </a:rPr>
              <a:t>This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simple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example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package.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30" dirty="0">
                <a:latin typeface="Calibri"/>
                <a:cs typeface="Calibri"/>
              </a:rPr>
              <a:t>You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use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[Github-flavored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Markdown](https://guides.github.com/features/mastering-markdown/)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to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write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your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content.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33244" y="4701540"/>
            <a:ext cx="6486525" cy="1754505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5"/>
              </a:spcBef>
            </a:pPr>
            <a:r>
              <a:rPr sz="1200" dirty="0">
                <a:latin typeface="Calibri"/>
                <a:cs typeface="Calibri"/>
              </a:rPr>
              <a:t>Copyright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(c) 2018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Packaging Authority</a:t>
            </a:r>
            <a:endParaRPr sz="1200">
              <a:latin typeface="Calibri"/>
              <a:cs typeface="Calibri"/>
            </a:endParaRPr>
          </a:p>
          <a:p>
            <a:pPr marL="92075" marR="1651000">
              <a:lnSpc>
                <a:spcPct val="100000"/>
              </a:lnSpc>
              <a:spcBef>
                <a:spcPts val="1440"/>
              </a:spcBef>
            </a:pPr>
            <a:r>
              <a:rPr sz="1200" spc="-10" dirty="0">
                <a:latin typeface="Calibri"/>
                <a:cs typeface="Calibri"/>
              </a:rPr>
              <a:t>Permission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hereby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granted,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free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of charge,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any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person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obtaining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copy </a:t>
            </a:r>
            <a:r>
              <a:rPr sz="1200" dirty="0">
                <a:latin typeface="Calibri"/>
                <a:cs typeface="Calibri"/>
              </a:rPr>
              <a:t>of this</a:t>
            </a:r>
            <a:r>
              <a:rPr sz="1200" spc="-10" dirty="0">
                <a:latin typeface="Calibri"/>
                <a:cs typeface="Calibri"/>
              </a:rPr>
              <a:t> software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and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associated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documentation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files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(the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"Software"),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deal </a:t>
            </a:r>
            <a:r>
              <a:rPr sz="1200" dirty="0">
                <a:latin typeface="Calibri"/>
                <a:cs typeface="Calibri"/>
              </a:rPr>
              <a:t>in the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Software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without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restriction,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including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without</a:t>
            </a:r>
            <a:r>
              <a:rPr sz="1200" spc="-10" dirty="0">
                <a:latin typeface="Calibri"/>
                <a:cs typeface="Calibri"/>
              </a:rPr>
              <a:t> limitation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10" dirty="0">
                <a:latin typeface="Calibri"/>
                <a:cs typeface="Calibri"/>
              </a:rPr>
              <a:t> rights</a:t>
            </a:r>
            <a:endParaRPr sz="1200">
              <a:latin typeface="Calibri"/>
              <a:cs typeface="Calibri"/>
            </a:endParaRPr>
          </a:p>
          <a:p>
            <a:pPr marL="92075" marR="2005330" algn="just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to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use,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copy,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modify,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merge,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publish,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distribute,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sublicense,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and/or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sell </a:t>
            </a:r>
            <a:r>
              <a:rPr sz="1200" dirty="0">
                <a:latin typeface="Calibri"/>
                <a:cs typeface="Calibri"/>
              </a:rPr>
              <a:t>copies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of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Software,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permit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persons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whom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Software</a:t>
            </a:r>
            <a:r>
              <a:rPr sz="1200" spc="-25" dirty="0">
                <a:latin typeface="Calibri"/>
                <a:cs typeface="Calibri"/>
              </a:rPr>
              <a:t> is </a:t>
            </a:r>
            <a:r>
              <a:rPr sz="1200" dirty="0">
                <a:latin typeface="Calibri"/>
                <a:cs typeface="Calibri"/>
              </a:rPr>
              <a:t>furnished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so, subject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following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conditions:</a:t>
            </a:r>
            <a:endParaRPr sz="12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…………………………………..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6572" rIns="0" bIns="0" rtlCol="0">
            <a:spAutoFit/>
          </a:bodyPr>
          <a:lstStyle/>
          <a:p>
            <a:pPr marL="158750">
              <a:lnSpc>
                <a:spcPts val="2140"/>
              </a:lnSpc>
              <a:spcBef>
                <a:spcPts val="100"/>
              </a:spcBef>
            </a:pPr>
            <a:r>
              <a:rPr dirty="0"/>
              <a:t>02-</a:t>
            </a:r>
            <a:r>
              <a:rPr spc="-15" dirty="0"/>
              <a:t> </a:t>
            </a:r>
            <a:r>
              <a:rPr dirty="0"/>
              <a:t>DÉPLOYER</a:t>
            </a:r>
            <a:r>
              <a:rPr spc="-15" dirty="0"/>
              <a:t> </a:t>
            </a:r>
            <a:r>
              <a:rPr dirty="0"/>
              <a:t>UNE</a:t>
            </a:r>
            <a:r>
              <a:rPr spc="-20" dirty="0"/>
              <a:t> </a:t>
            </a:r>
            <a:r>
              <a:rPr dirty="0"/>
              <a:t>SOLUTION</a:t>
            </a:r>
            <a:r>
              <a:rPr spc="-25" dirty="0"/>
              <a:t> </a:t>
            </a:r>
            <a:r>
              <a:rPr spc="-10" dirty="0"/>
              <a:t>PYTHON</a:t>
            </a:r>
          </a:p>
          <a:p>
            <a:pPr marL="1587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Outils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déploiement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solution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0523220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Génération</a:t>
            </a:r>
            <a:r>
              <a:rPr sz="1200" b="1" spc="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d'archives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 de</a:t>
            </a:r>
            <a:r>
              <a:rPr sz="1200" b="1" spc="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distribution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200" dirty="0">
                <a:latin typeface="Calibri"/>
                <a:cs typeface="Calibri"/>
              </a:rPr>
              <a:t>L'étape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consiste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générer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packages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distribution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package.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archives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téléchargées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PyPI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peuvent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installées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pip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spc="-10" dirty="0">
                <a:latin typeface="Calibri"/>
                <a:cs typeface="Calibri"/>
              </a:rPr>
              <a:t>Exécutez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maintenant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cette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commande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partir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même</a:t>
            </a:r>
            <a:r>
              <a:rPr sz="1200" spc="-10" dirty="0">
                <a:latin typeface="Calibri"/>
                <a:cs typeface="Calibri"/>
              </a:rPr>
              <a:t> répertoire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où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trouve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pyproject.toml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198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6803" y="3159633"/>
            <a:ext cx="8321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Cette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commande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devrait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générer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beaucoup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texte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fois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terminée,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devrait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générer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deux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répertoire </a:t>
            </a:r>
            <a:r>
              <a:rPr sz="1200" spc="-20" dirty="0">
                <a:latin typeface="Calibri"/>
                <a:cs typeface="Calibri"/>
              </a:rPr>
              <a:t>dist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4709921"/>
            <a:ext cx="10025380" cy="144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Téléchargement</a:t>
            </a:r>
            <a:r>
              <a:rPr sz="1200" b="1" spc="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des</a:t>
            </a:r>
            <a:r>
              <a:rPr sz="1200" b="1" spc="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archives</a:t>
            </a:r>
            <a:r>
              <a:rPr sz="12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diffusion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Commencer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créer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TestPyPI,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instance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distincte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l'index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package destiné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aux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tests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l'expérimentation.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05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accéder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compte,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accédez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 </a:t>
            </a:r>
            <a:r>
              <a:rPr sz="1200" b="1" spc="-10" dirty="0">
                <a:latin typeface="Calibri"/>
                <a:cs typeface="Calibri"/>
              </a:rPr>
              <a:t>https://test.pypi.org/account/register/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suivez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étapes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cette</a:t>
            </a:r>
            <a:r>
              <a:rPr sz="1200" spc="-10" dirty="0">
                <a:latin typeface="Calibri"/>
                <a:cs typeface="Calibri"/>
              </a:rPr>
              <a:t> page.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Vous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devrez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également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vérifier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adresse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e-mail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avant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pouvoir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télécharger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packages.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Pour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télécharger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toute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sécurité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votre</a:t>
            </a:r>
            <a:r>
              <a:rPr sz="1200" spc="-10" dirty="0">
                <a:latin typeface="Calibri"/>
                <a:cs typeface="Calibri"/>
              </a:rPr>
              <a:t> projet,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vous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aurez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besoin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jeton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d'API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PyPI.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Créez-</a:t>
            </a:r>
            <a:r>
              <a:rPr sz="1200" b="1" dirty="0">
                <a:latin typeface="Calibri"/>
                <a:cs typeface="Calibri"/>
              </a:rPr>
              <a:t>en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 sur </a:t>
            </a:r>
            <a:r>
              <a:rPr sz="1200" b="1" spc="-10" dirty="0">
                <a:latin typeface="Calibri"/>
                <a:cs typeface="Calibri"/>
              </a:rPr>
              <a:t>https://test.pypi.org/manage/account/#api-tokens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0224" y="2650235"/>
            <a:ext cx="1485900" cy="307975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75"/>
              </a:spcBef>
            </a:pPr>
            <a:r>
              <a:rPr sz="1400" dirty="0">
                <a:latin typeface="Calibri"/>
                <a:cs typeface="Calibri"/>
              </a:rPr>
              <a:t>py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-m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build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0224" y="3698747"/>
            <a:ext cx="4575175" cy="647700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0"/>
              </a:spcBef>
            </a:pPr>
            <a:r>
              <a:rPr sz="1200" spc="-10" dirty="0">
                <a:latin typeface="Calibri"/>
                <a:cs typeface="Calibri"/>
              </a:rPr>
              <a:t>dist/</a:t>
            </a:r>
            <a:endParaRPr sz="1200">
              <a:latin typeface="Calibri"/>
              <a:cs typeface="Calibri"/>
            </a:endParaRPr>
          </a:p>
          <a:p>
            <a:pPr marL="161925" marR="17272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example_package_YOUR_USERNAME_HERE-0.0.1-</a:t>
            </a:r>
            <a:r>
              <a:rPr sz="1200" dirty="0">
                <a:latin typeface="Calibri"/>
                <a:cs typeface="Calibri"/>
              </a:rPr>
              <a:t>py3-</a:t>
            </a:r>
            <a:r>
              <a:rPr sz="1200" spc="-10" dirty="0">
                <a:latin typeface="Calibri"/>
                <a:cs typeface="Calibri"/>
              </a:rPr>
              <a:t>none-any.whl example_package_YOUR_USERNAME_HERE-0.0.1.tar.gz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6572" rIns="0" bIns="0" rtlCol="0">
            <a:spAutoFit/>
          </a:bodyPr>
          <a:lstStyle/>
          <a:p>
            <a:pPr marL="158750">
              <a:lnSpc>
                <a:spcPts val="2140"/>
              </a:lnSpc>
              <a:spcBef>
                <a:spcPts val="100"/>
              </a:spcBef>
            </a:pPr>
            <a:r>
              <a:rPr dirty="0"/>
              <a:t>02-</a:t>
            </a:r>
            <a:r>
              <a:rPr spc="-15" dirty="0"/>
              <a:t> </a:t>
            </a:r>
            <a:r>
              <a:rPr dirty="0"/>
              <a:t>DÉPLOYER</a:t>
            </a:r>
            <a:r>
              <a:rPr spc="-15" dirty="0"/>
              <a:t> </a:t>
            </a:r>
            <a:r>
              <a:rPr dirty="0"/>
              <a:t>UNE</a:t>
            </a:r>
            <a:r>
              <a:rPr spc="-20" dirty="0"/>
              <a:t> </a:t>
            </a:r>
            <a:r>
              <a:rPr dirty="0"/>
              <a:t>SOLUTION</a:t>
            </a:r>
            <a:r>
              <a:rPr spc="-25" dirty="0"/>
              <a:t> </a:t>
            </a:r>
            <a:r>
              <a:rPr spc="-10" dirty="0"/>
              <a:t>PYTHON</a:t>
            </a:r>
          </a:p>
          <a:p>
            <a:pPr marL="1587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Outils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déploiement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solution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7149465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FF912B"/>
                </a:solidFill>
                <a:latin typeface="Calibri"/>
                <a:cs typeface="Calibri"/>
              </a:rPr>
              <a:t>Téléchargement</a:t>
            </a:r>
            <a:r>
              <a:rPr sz="1200" b="1" spc="2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des</a:t>
            </a:r>
            <a:r>
              <a:rPr sz="1200" b="1" spc="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archives</a:t>
            </a:r>
            <a:r>
              <a:rPr sz="12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diffusion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spc="-10" dirty="0">
                <a:latin typeface="Calibri"/>
                <a:cs typeface="Calibri"/>
              </a:rPr>
              <a:t>Maintenant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vous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enregistré,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vous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pouvez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utiliser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Twine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télécharger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packages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distribution.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Vous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devrez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installer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Twine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6803" y="6146504"/>
            <a:ext cx="7937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75" dirty="0">
                <a:latin typeface="Tahoma"/>
                <a:cs typeface="Tahoma"/>
              </a:rPr>
              <a:t>•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3315" y="6170167"/>
            <a:ext cx="91071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fois</a:t>
            </a:r>
            <a:r>
              <a:rPr sz="1200" spc="-10" dirty="0">
                <a:latin typeface="Calibri"/>
                <a:cs typeface="Calibri"/>
              </a:rPr>
              <a:t> téléchargé,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votre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package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doit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être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visible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TestPyPI,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exemple,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https://test.pypi.org/project/example-pkg-</a:t>
            </a:r>
            <a:r>
              <a:rPr sz="1200" b="1" spc="-25" dirty="0">
                <a:latin typeface="Calibri"/>
                <a:cs typeface="Calibri"/>
              </a:rPr>
              <a:t>YOUR-</a:t>
            </a:r>
            <a:r>
              <a:rPr sz="1200" b="1" spc="-10" dirty="0">
                <a:latin typeface="Calibri"/>
                <a:cs typeface="Calibri"/>
              </a:rPr>
              <a:t>USERNAME-</a:t>
            </a:r>
            <a:r>
              <a:rPr sz="1200" b="1" spc="-20" dirty="0">
                <a:latin typeface="Calibri"/>
                <a:cs typeface="Calibri"/>
              </a:rPr>
              <a:t>HERE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199</a:t>
            </a:fld>
            <a:endParaRPr spc="-25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6803" y="2849702"/>
            <a:ext cx="407606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spc="-10" dirty="0">
                <a:latin typeface="Calibri"/>
                <a:cs typeface="Calibri"/>
              </a:rPr>
              <a:t>Exécutez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Twine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télécharger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toutes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archives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sous</a:t>
            </a:r>
            <a:r>
              <a:rPr sz="1200" spc="-20" dirty="0">
                <a:latin typeface="Calibri"/>
                <a:cs typeface="Calibri"/>
              </a:rPr>
              <a:t> dist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3779901"/>
            <a:ext cx="10136505" cy="701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</a:t>
            </a:r>
            <a:r>
              <a:rPr sz="1200" spc="-10" dirty="0">
                <a:latin typeface="Calibri"/>
                <a:cs typeface="Calibri"/>
              </a:rPr>
              <a:t> d'utilisateur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passe vous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seront</a:t>
            </a:r>
            <a:r>
              <a:rPr sz="1200" spc="-10" dirty="0">
                <a:latin typeface="Calibri"/>
                <a:cs typeface="Calibri"/>
              </a:rPr>
              <a:t> demandés.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 </a:t>
            </a:r>
            <a:r>
              <a:rPr sz="1200" spc="-20" dirty="0">
                <a:latin typeface="Calibri"/>
                <a:cs typeface="Calibri"/>
              </a:rPr>
              <a:t>d'utilisateur,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utilisez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u="sng" spc="3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token</a:t>
            </a:r>
            <a:r>
              <a:rPr sz="1200" u="sng" spc="3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passe, utilisez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valeur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jeton,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y </a:t>
            </a:r>
            <a:r>
              <a:rPr sz="1200" dirty="0">
                <a:latin typeface="Calibri"/>
                <a:cs typeface="Calibri"/>
              </a:rPr>
              <a:t>compris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préfixe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pypi-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Une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fois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commande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terminée,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vous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devriez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voir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sortie</a:t>
            </a:r>
            <a:r>
              <a:rPr sz="1200" spc="-10" dirty="0">
                <a:latin typeface="Calibri"/>
                <a:cs typeface="Calibri"/>
              </a:rPr>
              <a:t> semblable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celle-ci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21080" y="2482595"/>
            <a:ext cx="2798445" cy="307975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75"/>
              </a:spcBef>
            </a:pPr>
            <a:r>
              <a:rPr sz="1400" dirty="0">
                <a:latin typeface="Calibri"/>
                <a:cs typeface="Calibri"/>
              </a:rPr>
              <a:t>py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-m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pip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install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--</a:t>
            </a:r>
            <a:r>
              <a:rPr sz="1400" spc="-10" dirty="0">
                <a:latin typeface="Calibri"/>
                <a:cs typeface="Calibri"/>
              </a:rPr>
              <a:t>upgrade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twine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1080" y="3267455"/>
            <a:ext cx="3705225" cy="307975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75"/>
              </a:spcBef>
            </a:pPr>
            <a:r>
              <a:rPr sz="1400" dirty="0">
                <a:latin typeface="Calibri"/>
                <a:cs typeface="Calibri"/>
              </a:rPr>
              <a:t>py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-m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twine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upload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--</a:t>
            </a:r>
            <a:r>
              <a:rPr sz="1400" spc="-10" dirty="0">
                <a:latin typeface="Calibri"/>
                <a:cs typeface="Calibri"/>
              </a:rPr>
              <a:t>repository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testpypi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dist/*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1080" y="4672584"/>
            <a:ext cx="5562600" cy="1385570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 marR="2059305">
              <a:lnSpc>
                <a:spcPct val="100000"/>
              </a:lnSpc>
              <a:spcBef>
                <a:spcPts val="300"/>
              </a:spcBef>
            </a:pPr>
            <a:r>
              <a:rPr sz="1200" dirty="0">
                <a:latin typeface="Calibri"/>
                <a:cs typeface="Calibri"/>
              </a:rPr>
              <a:t>Uploading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distributions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 </a:t>
            </a:r>
            <a:r>
              <a:rPr sz="1200" spc="-10" dirty="0">
                <a:latin typeface="Calibri"/>
                <a:cs typeface="Calibri"/>
              </a:rPr>
              <a:t>https://test.pypi.org/legacy/ </a:t>
            </a:r>
            <a:r>
              <a:rPr sz="1200" dirty="0">
                <a:latin typeface="Calibri"/>
                <a:cs typeface="Calibri"/>
              </a:rPr>
              <a:t>Enter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your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username: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[your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username]</a:t>
            </a:r>
            <a:endParaRPr sz="12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Enter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your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password:</a:t>
            </a:r>
            <a:endParaRPr sz="1200">
              <a:latin typeface="Calibri"/>
              <a:cs typeface="Calibri"/>
            </a:endParaRPr>
          </a:p>
          <a:p>
            <a:pPr marL="90805" marR="41846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Uploading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example_package_YOUR_USERNAME_HERE-0.0.1-</a:t>
            </a:r>
            <a:r>
              <a:rPr sz="1200" dirty="0">
                <a:latin typeface="Calibri"/>
                <a:cs typeface="Calibri"/>
              </a:rPr>
              <a:t>py3-</a:t>
            </a:r>
            <a:r>
              <a:rPr sz="1200" spc="-10" dirty="0">
                <a:latin typeface="Calibri"/>
                <a:cs typeface="Calibri"/>
              </a:rPr>
              <a:t>none-any.whl 100%|</a:t>
            </a:r>
            <a:r>
              <a:rPr sz="1200" spc="-10" dirty="0">
                <a:latin typeface="Tahoma"/>
                <a:cs typeface="Tahoma"/>
              </a:rPr>
              <a:t>█████████████████████</a:t>
            </a:r>
            <a:r>
              <a:rPr sz="1200" spc="-10" dirty="0">
                <a:latin typeface="Calibri"/>
                <a:cs typeface="Calibri"/>
              </a:rPr>
              <a:t>|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4.65k/4.65k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[00:01&lt;00:00,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2.88kB/s] </a:t>
            </a:r>
            <a:r>
              <a:rPr sz="1200" dirty="0">
                <a:latin typeface="Calibri"/>
                <a:cs typeface="Calibri"/>
              </a:rPr>
              <a:t>Uploading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example_package_YOUR_USERNAME_HERE-0.0.1.tar.gz 100%|</a:t>
            </a:r>
            <a:r>
              <a:rPr sz="1200" spc="-10" dirty="0">
                <a:latin typeface="Tahoma"/>
                <a:cs typeface="Tahoma"/>
              </a:rPr>
              <a:t>█████████████████████</a:t>
            </a:r>
            <a:r>
              <a:rPr sz="1200" spc="-10" dirty="0">
                <a:latin typeface="Calibri"/>
                <a:cs typeface="Calibri"/>
              </a:rPr>
              <a:t>|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4.25k/4.25k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[00:01&lt;00:00,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3.05kB/s]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6572" rIns="0" bIns="0" rtlCol="0">
            <a:spAutoFit/>
          </a:bodyPr>
          <a:lstStyle/>
          <a:p>
            <a:pPr marL="158750">
              <a:lnSpc>
                <a:spcPts val="2140"/>
              </a:lnSpc>
              <a:spcBef>
                <a:spcPts val="100"/>
              </a:spcBef>
            </a:pPr>
            <a:r>
              <a:rPr dirty="0"/>
              <a:t>02-</a:t>
            </a:r>
            <a:r>
              <a:rPr spc="-15" dirty="0"/>
              <a:t> </a:t>
            </a:r>
            <a:r>
              <a:rPr dirty="0"/>
              <a:t>DÉPLOYER</a:t>
            </a:r>
            <a:r>
              <a:rPr spc="-15" dirty="0"/>
              <a:t> </a:t>
            </a:r>
            <a:r>
              <a:rPr dirty="0"/>
              <a:t>UNE</a:t>
            </a:r>
            <a:r>
              <a:rPr spc="-20" dirty="0"/>
              <a:t> </a:t>
            </a:r>
            <a:r>
              <a:rPr dirty="0"/>
              <a:t>SOLUTION</a:t>
            </a:r>
            <a:r>
              <a:rPr spc="-25" dirty="0"/>
              <a:t> </a:t>
            </a:r>
            <a:r>
              <a:rPr spc="-10" dirty="0"/>
              <a:t>PYTHON</a:t>
            </a:r>
          </a:p>
          <a:p>
            <a:pPr marL="158750">
              <a:lnSpc>
                <a:spcPts val="1660"/>
              </a:lnSpc>
            </a:pPr>
            <a:r>
              <a:rPr sz="1400" dirty="0">
                <a:latin typeface="Calibri"/>
                <a:cs typeface="Calibri"/>
              </a:rPr>
              <a:t>Outils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déploiement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solution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Python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161656" y="1567434"/>
            <a:ext cx="386969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6045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2 </a:t>
            </a:r>
            <a:r>
              <a:rPr sz="2800" dirty="0">
                <a:latin typeface="Calibri"/>
                <a:cs typeface="Calibri"/>
              </a:rPr>
              <a:t>DÉPLOYER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SOLUTION</a:t>
            </a:r>
            <a:endParaRPr sz="2800">
              <a:latin typeface="Calibri"/>
              <a:cs typeface="Calibri"/>
            </a:endParaRPr>
          </a:p>
          <a:p>
            <a:pPr marL="1312545">
              <a:lnSpc>
                <a:spcPct val="100000"/>
              </a:lnSpc>
            </a:pPr>
            <a:r>
              <a:rPr sz="2800" spc="-10" dirty="0">
                <a:latin typeface="Calibri"/>
                <a:cs typeface="Calibri"/>
              </a:rPr>
              <a:t>PYTHON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44767" y="3534536"/>
            <a:ext cx="4655185" cy="1279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6530" indent="-172720">
              <a:lnSpc>
                <a:spcPct val="100000"/>
              </a:lnSpc>
              <a:spcBef>
                <a:spcPts val="95"/>
              </a:spcBef>
              <a:buSzPct val="90625"/>
              <a:buAutoNum type="arabicPlain"/>
              <a:tabLst>
                <a:tab pos="176530" algn="l"/>
              </a:tabLst>
            </a:pP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Outils</a:t>
            </a:r>
            <a:r>
              <a:rPr sz="1600" spc="-5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de</a:t>
            </a:r>
            <a:r>
              <a:rPr sz="1600" spc="-3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déploiement</a:t>
            </a:r>
            <a:r>
              <a:rPr sz="1600" spc="-3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de</a:t>
            </a:r>
            <a:r>
              <a:rPr sz="1600" spc="-3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solution</a:t>
            </a:r>
            <a:r>
              <a:rPr sz="1600" spc="-4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BEBEBE"/>
                </a:solidFill>
                <a:latin typeface="Calibri"/>
                <a:cs typeface="Calibri"/>
              </a:rPr>
              <a:t>Python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AutoNum type="arabicPlain"/>
            </a:pPr>
            <a:endParaRPr sz="1600">
              <a:latin typeface="Calibri"/>
              <a:cs typeface="Calibri"/>
            </a:endParaRPr>
          </a:p>
          <a:p>
            <a:pPr marL="224154" indent="-211454">
              <a:lnSpc>
                <a:spcPct val="100000"/>
              </a:lnSpc>
              <a:buAutoNum type="arabicPlain"/>
              <a:tabLst>
                <a:tab pos="224154" algn="l"/>
              </a:tabLst>
            </a:pP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Création</a:t>
            </a:r>
            <a:r>
              <a:rPr sz="1600" b="1" spc="-3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6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fichiers</a:t>
            </a:r>
            <a:r>
              <a:rPr sz="1600" b="1" spc="-1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912B"/>
                </a:solidFill>
                <a:latin typeface="Calibri"/>
                <a:cs typeface="Calibri"/>
              </a:rPr>
              <a:t>d’installation</a:t>
            </a:r>
            <a:r>
              <a:rPr sz="16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600" b="1" spc="-2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solution</a:t>
            </a:r>
            <a:r>
              <a:rPr sz="16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912B"/>
                </a:solidFill>
                <a:latin typeface="Calibri"/>
                <a:cs typeface="Calibri"/>
              </a:rPr>
              <a:t>Python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AutoNum type="arabicPlain"/>
            </a:pPr>
            <a:endParaRPr sz="1600">
              <a:latin typeface="Calibri"/>
              <a:cs typeface="Calibri"/>
            </a:endParaRPr>
          </a:p>
          <a:p>
            <a:pPr marL="224154" indent="-211454">
              <a:lnSpc>
                <a:spcPct val="100000"/>
              </a:lnSpc>
              <a:buAutoNum type="arabicPlain"/>
              <a:tabLst>
                <a:tab pos="224154" algn="l"/>
              </a:tabLst>
            </a:pPr>
            <a:r>
              <a:rPr sz="1600" spc="-10" dirty="0">
                <a:solidFill>
                  <a:srgbClr val="BEBEBE"/>
                </a:solidFill>
                <a:latin typeface="Calibri"/>
                <a:cs typeface="Calibri"/>
              </a:rPr>
              <a:t>Documentation</a:t>
            </a:r>
            <a:r>
              <a:rPr sz="1600" spc="-1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du</a:t>
            </a:r>
            <a:r>
              <a:rPr sz="1600" spc="-10" dirty="0">
                <a:solidFill>
                  <a:srgbClr val="BEBEBE"/>
                </a:solidFill>
                <a:latin typeface="Calibri"/>
                <a:cs typeface="Calibri"/>
              </a:rPr>
              <a:t> programme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9994265" cy="2251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PyInstaller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PyInstaller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paquet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PyPI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gestionnaire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librairies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Python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PyInstaller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regroupe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application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toutes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dépendances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seul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package.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L'utilisateur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peut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exécuter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l'application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packagée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sans </a:t>
            </a:r>
            <a:r>
              <a:rPr sz="1200" spc="-10" dirty="0">
                <a:latin typeface="Calibri"/>
                <a:cs typeface="Calibri"/>
              </a:rPr>
              <a:t>installer d'interpréteur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modules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01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b="1" dirty="0">
                <a:latin typeface="Calibri"/>
                <a:cs typeface="Calibri"/>
              </a:rPr>
              <a:t>PyInstaller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directement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fournit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0" dirty="0">
                <a:latin typeface="Calibri"/>
                <a:cs typeface="Calibri"/>
              </a:rPr>
              <a:t> versions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Python3.5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Python2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Etapes</a:t>
            </a:r>
            <a:r>
              <a:rPr sz="1200" b="1" spc="-4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création</a:t>
            </a:r>
            <a:r>
              <a:rPr sz="1200" b="1" spc="-4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de</a:t>
            </a:r>
            <a:r>
              <a:rPr sz="1200" b="1" spc="-3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912B"/>
                </a:solidFill>
                <a:latin typeface="Calibri"/>
                <a:cs typeface="Calibri"/>
              </a:rPr>
              <a:t>fichiers</a:t>
            </a:r>
            <a:r>
              <a:rPr sz="1200" b="1" spc="-50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exécutable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  <a:tabLst>
                <a:tab pos="354965" algn="l"/>
              </a:tabLst>
            </a:pPr>
            <a:r>
              <a:rPr sz="1200" spc="-25" dirty="0">
                <a:latin typeface="Calibri"/>
                <a:cs typeface="Calibri"/>
              </a:rPr>
              <a:t>1.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1200" spc="-10" dirty="0">
                <a:latin typeface="Calibri"/>
                <a:cs typeface="Calibri"/>
              </a:rPr>
              <a:t>Exécutez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869293" y="6711112"/>
            <a:ext cx="217804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spc="-25" dirty="0">
                <a:solidFill>
                  <a:srgbClr val="AEABAB"/>
                </a:solidFill>
                <a:latin typeface="Calibri"/>
                <a:cs typeface="Calibri"/>
              </a:rPr>
              <a:t>201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6803" y="4272533"/>
            <a:ext cx="4852035" cy="519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0525" indent="-377825">
              <a:lnSpc>
                <a:spcPct val="100000"/>
              </a:lnSpc>
              <a:spcBef>
                <a:spcPts val="100"/>
              </a:spcBef>
              <a:buAutoNum type="arabicPeriod" startAt="2"/>
              <a:tabLst>
                <a:tab pos="390525" algn="l"/>
              </a:tabLst>
            </a:pPr>
            <a:r>
              <a:rPr sz="1200" dirty="0">
                <a:latin typeface="Calibri"/>
                <a:cs typeface="Calibri"/>
              </a:rPr>
              <a:t>Ajoutez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C:\Program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Files\Pyton\PythonX.X\Scripts</a:t>
            </a:r>
            <a:r>
              <a:rPr sz="1200" dirty="0">
                <a:latin typeface="Calibri"/>
                <a:cs typeface="Calibri"/>
              </a:rPr>
              <a:t> au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PATH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Windows</a:t>
            </a:r>
            <a:endParaRPr sz="1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005"/>
              </a:spcBef>
              <a:buAutoNum type="arabicPeriod" startAt="2"/>
              <a:tabLst>
                <a:tab pos="354965" algn="l"/>
              </a:tabLst>
            </a:pPr>
            <a:r>
              <a:rPr sz="1200" spc="-10" dirty="0">
                <a:latin typeface="Calibri"/>
                <a:cs typeface="Calibri"/>
              </a:rPr>
              <a:t>Exécutez: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5202173"/>
            <a:ext cx="41878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200" spc="-25" dirty="0">
                <a:latin typeface="Calibri"/>
                <a:cs typeface="Calibri"/>
              </a:rPr>
              <a:t>4.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1200" spc="-10" dirty="0">
                <a:latin typeface="Calibri"/>
                <a:cs typeface="Calibri"/>
              </a:rPr>
              <a:t>Placez-</a:t>
            </a:r>
            <a:r>
              <a:rPr sz="1200" dirty="0">
                <a:latin typeface="Calibri"/>
                <a:cs typeface="Calibri"/>
              </a:rPr>
              <a:t>vous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dossier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où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trouve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exécuter: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6803" y="6133591"/>
            <a:ext cx="47390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Wingdings"/>
                <a:cs typeface="Wingdings"/>
              </a:rPr>
              <a:t>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Calibri"/>
                <a:cs typeface="Calibri"/>
              </a:rPr>
              <a:t>L’exécutable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alors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placé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dossier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l'emplacement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script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8472" rIns="0" bIns="0" rtlCol="0">
            <a:spAutoFit/>
          </a:bodyPr>
          <a:lstStyle/>
          <a:p>
            <a:pPr marL="134620">
              <a:lnSpc>
                <a:spcPts val="2140"/>
              </a:lnSpc>
              <a:spcBef>
                <a:spcPts val="100"/>
              </a:spcBef>
            </a:pPr>
            <a:r>
              <a:rPr dirty="0"/>
              <a:t>02-</a:t>
            </a:r>
            <a:r>
              <a:rPr spc="-15" dirty="0"/>
              <a:t> </a:t>
            </a:r>
            <a:r>
              <a:rPr dirty="0"/>
              <a:t>DÉPLOYER</a:t>
            </a:r>
            <a:r>
              <a:rPr spc="-15" dirty="0"/>
              <a:t> </a:t>
            </a:r>
            <a:r>
              <a:rPr dirty="0"/>
              <a:t>UNE</a:t>
            </a:r>
            <a:r>
              <a:rPr spc="-20" dirty="0"/>
              <a:t> </a:t>
            </a:r>
            <a:r>
              <a:rPr dirty="0"/>
              <a:t>SOLUTION</a:t>
            </a:r>
            <a:r>
              <a:rPr spc="-25" dirty="0"/>
              <a:t> </a:t>
            </a:r>
            <a:r>
              <a:rPr spc="-10" dirty="0"/>
              <a:t>PYTHON</a:t>
            </a:r>
          </a:p>
          <a:p>
            <a:pPr marL="134620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Création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fichiers</a:t>
            </a:r>
            <a:r>
              <a:rPr sz="1400" spc="-10" dirty="0">
                <a:latin typeface="Calibri"/>
                <a:cs typeface="Calibri"/>
              </a:rPr>
              <a:t> d’installation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 solution</a:t>
            </a:r>
            <a:r>
              <a:rPr sz="1400" spc="-10" dirty="0">
                <a:latin typeface="Calibri"/>
                <a:cs typeface="Calibri"/>
              </a:rPr>
              <a:t> Python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2227" y="3942588"/>
            <a:ext cx="2219325" cy="307975"/>
          </a:xfrm>
          <a:prstGeom prst="rect">
            <a:avLst/>
          </a:prstGeom>
          <a:solidFill>
            <a:srgbClr val="F1F1F1"/>
          </a:solidFill>
          <a:ln w="9144">
            <a:solidFill>
              <a:srgbClr val="000000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80"/>
              </a:spcBef>
            </a:pPr>
            <a:r>
              <a:rPr sz="1400" dirty="0">
                <a:latin typeface="Calibri"/>
                <a:cs typeface="Calibri"/>
              </a:rPr>
              <a:t>pip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install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pywin32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2227" y="4821935"/>
            <a:ext cx="2013585" cy="307975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75"/>
              </a:spcBef>
            </a:pPr>
            <a:r>
              <a:rPr sz="1400" dirty="0">
                <a:latin typeface="Calibri"/>
                <a:cs typeface="Calibri"/>
              </a:rPr>
              <a:t>pip3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install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pyinstaller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2227" y="5513832"/>
            <a:ext cx="3141345" cy="307975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70"/>
              </a:spcBef>
            </a:pPr>
            <a:r>
              <a:rPr sz="1400" spc="-10" dirty="0">
                <a:latin typeface="Calibri"/>
                <a:cs typeface="Calibri"/>
              </a:rPr>
              <a:t>pyinstaller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votre_script_en_python.py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0"/>
            <a:ext cx="6489700" cy="6858000"/>
            <a:chOff x="3047" y="0"/>
            <a:chExt cx="64897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0"/>
              <a:ext cx="648942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7" y="161544"/>
              <a:ext cx="1278636" cy="126339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161656" y="1567434"/>
            <a:ext cx="386969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6045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CHAPITRE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2 </a:t>
            </a:r>
            <a:r>
              <a:rPr sz="2800" dirty="0">
                <a:latin typeface="Calibri"/>
                <a:cs typeface="Calibri"/>
              </a:rPr>
              <a:t>DÉPLOYER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SOLUTION</a:t>
            </a:r>
            <a:endParaRPr sz="2800">
              <a:latin typeface="Calibri"/>
              <a:cs typeface="Calibri"/>
            </a:endParaRPr>
          </a:p>
          <a:p>
            <a:pPr marL="1312545">
              <a:lnSpc>
                <a:spcPct val="100000"/>
              </a:lnSpc>
            </a:pPr>
            <a:r>
              <a:rPr sz="2800" spc="-10" dirty="0">
                <a:latin typeface="Calibri"/>
                <a:cs typeface="Calibri"/>
              </a:rPr>
              <a:t>PYTHON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46595" y="3441953"/>
            <a:ext cx="4545965" cy="1279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6530" indent="-172720">
              <a:lnSpc>
                <a:spcPct val="100000"/>
              </a:lnSpc>
              <a:spcBef>
                <a:spcPts val="95"/>
              </a:spcBef>
              <a:buSzPct val="90625"/>
              <a:buAutoNum type="arabicPlain"/>
              <a:tabLst>
                <a:tab pos="176530" algn="l"/>
              </a:tabLst>
            </a:pP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Outils</a:t>
            </a:r>
            <a:r>
              <a:rPr sz="1600" spc="-5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de</a:t>
            </a:r>
            <a:r>
              <a:rPr sz="1600" spc="-3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déploiement</a:t>
            </a:r>
            <a:r>
              <a:rPr sz="1600" spc="-3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de</a:t>
            </a:r>
            <a:r>
              <a:rPr sz="1600" spc="-3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solution</a:t>
            </a:r>
            <a:r>
              <a:rPr sz="1600" spc="-4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BEBEBE"/>
                </a:solidFill>
                <a:latin typeface="Calibri"/>
                <a:cs typeface="Calibri"/>
              </a:rPr>
              <a:t>Python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AutoNum type="arabicPlain"/>
            </a:pPr>
            <a:endParaRPr sz="1600">
              <a:latin typeface="Calibri"/>
              <a:cs typeface="Calibri"/>
            </a:endParaRPr>
          </a:p>
          <a:p>
            <a:pPr marL="224154" indent="-211454">
              <a:lnSpc>
                <a:spcPct val="100000"/>
              </a:lnSpc>
              <a:buAutoNum type="arabicPlain"/>
              <a:tabLst>
                <a:tab pos="224154" algn="l"/>
              </a:tabLst>
            </a:pPr>
            <a:r>
              <a:rPr sz="1600" spc="-10" dirty="0">
                <a:solidFill>
                  <a:srgbClr val="BEBEBE"/>
                </a:solidFill>
                <a:latin typeface="Calibri"/>
                <a:cs typeface="Calibri"/>
              </a:rPr>
              <a:t>Création</a:t>
            </a:r>
            <a:r>
              <a:rPr sz="1600" spc="-3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de</a:t>
            </a:r>
            <a:r>
              <a:rPr sz="1600" spc="-2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fichiers</a:t>
            </a:r>
            <a:r>
              <a:rPr sz="1600" spc="-3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BEBEBE"/>
                </a:solidFill>
                <a:latin typeface="Calibri"/>
                <a:cs typeface="Calibri"/>
              </a:rPr>
              <a:t>d’installation</a:t>
            </a:r>
            <a:r>
              <a:rPr sz="1600" spc="-5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de</a:t>
            </a:r>
            <a:r>
              <a:rPr sz="1600" spc="-25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latin typeface="Calibri"/>
                <a:cs typeface="Calibri"/>
              </a:rPr>
              <a:t>solution</a:t>
            </a:r>
            <a:r>
              <a:rPr sz="1600" spc="-30" dirty="0">
                <a:solidFill>
                  <a:srgbClr val="BEBEBE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BEBEBE"/>
                </a:solidFill>
                <a:latin typeface="Calibri"/>
                <a:cs typeface="Calibri"/>
              </a:rPr>
              <a:t>Python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AutoNum type="arabicPlain"/>
            </a:pPr>
            <a:endParaRPr sz="1600">
              <a:latin typeface="Calibri"/>
              <a:cs typeface="Calibri"/>
            </a:endParaRPr>
          </a:p>
          <a:p>
            <a:pPr marL="223520" indent="-210820">
              <a:lnSpc>
                <a:spcPct val="100000"/>
              </a:lnSpc>
              <a:buAutoNum type="arabicPlain"/>
              <a:tabLst>
                <a:tab pos="223520" algn="l"/>
              </a:tabLst>
            </a:pPr>
            <a:r>
              <a:rPr sz="1600" b="1" spc="-10" dirty="0">
                <a:solidFill>
                  <a:srgbClr val="FF912B"/>
                </a:solidFill>
                <a:latin typeface="Calibri"/>
                <a:cs typeface="Calibri"/>
              </a:rPr>
              <a:t>Documentation </a:t>
            </a:r>
            <a:r>
              <a:rPr sz="1600" b="1" dirty="0">
                <a:solidFill>
                  <a:srgbClr val="FF912B"/>
                </a:solidFill>
                <a:latin typeface="Calibri"/>
                <a:cs typeface="Calibri"/>
              </a:rPr>
              <a:t>du</a:t>
            </a:r>
            <a:r>
              <a:rPr sz="1600" b="1" spc="-5" dirty="0">
                <a:solidFill>
                  <a:srgbClr val="FF912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912B"/>
                </a:solidFill>
                <a:latin typeface="Calibri"/>
                <a:cs typeface="Calibri"/>
              </a:rPr>
              <a:t>programme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6803" y="1610995"/>
            <a:ext cx="10465435" cy="1010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912B"/>
                </a:solidFill>
                <a:latin typeface="Calibri"/>
                <a:cs typeface="Calibri"/>
              </a:rPr>
              <a:t>Sphinx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Sphinx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outil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génération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documentation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automatique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utilisant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format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ReStructured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Text.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Après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phase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configuration,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générer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assez facilement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</a:t>
            </a:r>
            <a:r>
              <a:rPr sz="1200" spc="-10" dirty="0">
                <a:latin typeface="Calibri"/>
                <a:cs typeface="Calibri"/>
              </a:rPr>
              <a:t>documentation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projet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python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format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pdf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html.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994"/>
              </a:spcBef>
              <a:buFont typeface="Tahoma"/>
              <a:buChar char="•"/>
              <a:tabLst>
                <a:tab pos="299085" algn="l"/>
              </a:tabLst>
            </a:pPr>
            <a:r>
              <a:rPr sz="1200" spc="-10" dirty="0">
                <a:latin typeface="Calibri"/>
                <a:cs typeface="Calibri"/>
              </a:rPr>
              <a:t>Installation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Sphinx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utilisant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commande: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869293" y="6711112"/>
            <a:ext cx="217804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spc="-25" dirty="0">
                <a:solidFill>
                  <a:srgbClr val="AEABAB"/>
                </a:solidFill>
                <a:latin typeface="Calibri"/>
                <a:cs typeface="Calibri"/>
              </a:rPr>
              <a:t>203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Copyright</a:t>
            </a:r>
            <a:r>
              <a:rPr spc="-2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Tout</a:t>
            </a:r>
            <a:r>
              <a:rPr spc="-30" dirty="0"/>
              <a:t> </a:t>
            </a:r>
            <a:r>
              <a:rPr dirty="0"/>
              <a:t>droit</a:t>
            </a:r>
            <a:r>
              <a:rPr spc="-35" dirty="0"/>
              <a:t> </a:t>
            </a:r>
            <a:r>
              <a:rPr dirty="0"/>
              <a:t>réservé</a:t>
            </a:r>
            <a:r>
              <a:rPr spc="10" dirty="0"/>
              <a:t> </a:t>
            </a: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OFPPT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6803" y="3342513"/>
            <a:ext cx="5146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Créez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répertoire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docs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votre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projet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contenir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votre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documentation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803" y="4583429"/>
            <a:ext cx="57873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299085" algn="l"/>
              </a:tabLst>
            </a:pPr>
            <a:r>
              <a:rPr sz="1200" spc="-10" dirty="0">
                <a:latin typeface="Calibri"/>
                <a:cs typeface="Calibri"/>
              </a:rPr>
              <a:t>Exécutez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sphinx-quickstart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python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-m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sphinx.cmd.quickstart</a:t>
            </a:r>
            <a:r>
              <a:rPr sz="1200" b="1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répertoire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docs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6803" y="5740400"/>
            <a:ext cx="714120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7975" indent="-295275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307975" algn="l"/>
              </a:tabLst>
            </a:pPr>
            <a:r>
              <a:rPr sz="1200" dirty="0">
                <a:latin typeface="Calibri"/>
                <a:cs typeface="Calibri"/>
              </a:rPr>
              <a:t>Cela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vous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guide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travers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certaines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configurations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base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créer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 </a:t>
            </a:r>
            <a:r>
              <a:rPr sz="1200" spc="-10" dirty="0">
                <a:latin typeface="Calibri"/>
                <a:cs typeface="Calibri"/>
              </a:rPr>
              <a:t>index.rst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ainsi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qu'un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fichier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conf.py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7175" y="2825495"/>
            <a:ext cx="2252980" cy="307975"/>
          </a:xfrm>
          <a:prstGeom prst="rect">
            <a:avLst/>
          </a:prstGeom>
          <a:solidFill>
            <a:srgbClr val="F1F1F1"/>
          </a:solidFill>
          <a:ln w="9144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70"/>
              </a:spcBef>
            </a:pPr>
            <a:r>
              <a:rPr sz="1400" dirty="0">
                <a:latin typeface="Calibri"/>
                <a:cs typeface="Calibri"/>
              </a:rPr>
              <a:t>py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-m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pip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install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-U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sphinx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7175" y="3787140"/>
            <a:ext cx="2252980" cy="524510"/>
          </a:xfrm>
          <a:prstGeom prst="rect">
            <a:avLst/>
          </a:prstGeom>
          <a:solidFill>
            <a:srgbClr val="F1F1F1"/>
          </a:solidFill>
          <a:ln w="9144">
            <a:solidFill>
              <a:srgbClr val="000000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80"/>
              </a:spcBef>
            </a:pPr>
            <a:r>
              <a:rPr sz="1400" dirty="0">
                <a:latin typeface="Calibri"/>
                <a:cs typeface="Calibri"/>
              </a:rPr>
              <a:t>cd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/path/to/project</a:t>
            </a:r>
            <a:endParaRPr sz="14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mkdir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docs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7175" y="4888991"/>
            <a:ext cx="2473960" cy="523240"/>
          </a:xfrm>
          <a:prstGeom prst="rect">
            <a:avLst/>
          </a:prstGeom>
          <a:solidFill>
            <a:srgbClr val="E7E6E6"/>
          </a:solidFill>
          <a:ln w="9144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70"/>
              </a:spcBef>
            </a:pPr>
            <a:r>
              <a:rPr sz="1400" dirty="0">
                <a:latin typeface="Calibri"/>
                <a:cs typeface="Calibri"/>
              </a:rPr>
              <a:t>cd</a:t>
            </a:r>
            <a:r>
              <a:rPr sz="1400" spc="-20" dirty="0">
                <a:latin typeface="Calibri"/>
                <a:cs typeface="Calibri"/>
              </a:rPr>
              <a:t> docs</a:t>
            </a:r>
            <a:endParaRPr sz="14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sphinx-</a:t>
            </a:r>
            <a:r>
              <a:rPr sz="1400" spc="-10" dirty="0">
                <a:latin typeface="Calibri"/>
                <a:cs typeface="Calibri"/>
              </a:rPr>
              <a:t>quickstart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6572" rIns="0" bIns="0" rtlCol="0">
            <a:spAutoFit/>
          </a:bodyPr>
          <a:lstStyle/>
          <a:p>
            <a:pPr marL="158750">
              <a:lnSpc>
                <a:spcPts val="2140"/>
              </a:lnSpc>
              <a:spcBef>
                <a:spcPts val="100"/>
              </a:spcBef>
            </a:pPr>
            <a:r>
              <a:rPr dirty="0"/>
              <a:t>02-</a:t>
            </a:r>
            <a:r>
              <a:rPr spc="-15" dirty="0"/>
              <a:t> </a:t>
            </a:r>
            <a:r>
              <a:rPr dirty="0"/>
              <a:t>DÉPLOYER</a:t>
            </a:r>
            <a:r>
              <a:rPr spc="-15" dirty="0"/>
              <a:t> </a:t>
            </a:r>
            <a:r>
              <a:rPr dirty="0"/>
              <a:t>UNE</a:t>
            </a:r>
            <a:r>
              <a:rPr spc="-20" dirty="0"/>
              <a:t> </a:t>
            </a:r>
            <a:r>
              <a:rPr dirty="0"/>
              <a:t>SOLUTION</a:t>
            </a:r>
            <a:r>
              <a:rPr spc="-25" dirty="0"/>
              <a:t> </a:t>
            </a:r>
            <a:r>
              <a:rPr spc="-10" dirty="0"/>
              <a:t>PYTHON</a:t>
            </a:r>
          </a:p>
          <a:p>
            <a:pPr marL="158750">
              <a:lnSpc>
                <a:spcPts val="1660"/>
              </a:lnSpc>
            </a:pPr>
            <a:r>
              <a:rPr sz="1400" spc="-10" dirty="0">
                <a:latin typeface="Calibri"/>
                <a:cs typeface="Calibri"/>
              </a:rPr>
              <a:t>Documentation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programme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1081</TotalTime>
  <Words>19493</Words>
  <Application>Microsoft Office PowerPoint</Application>
  <PresentationFormat>Widescreen</PresentationFormat>
  <Paragraphs>2606</Paragraphs>
  <Slides>203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203</vt:i4>
      </vt:variant>
    </vt:vector>
  </HeadingPairs>
  <TitlesOfParts>
    <vt:vector size="213" baseType="lpstr">
      <vt:lpstr>Arial</vt:lpstr>
      <vt:lpstr>Calibri</vt:lpstr>
      <vt:lpstr>Courier New</vt:lpstr>
      <vt:lpstr>Segoe UI</vt:lpstr>
      <vt:lpstr>Segoe UI Symbol</vt:lpstr>
      <vt:lpstr>Symbol</vt:lpstr>
      <vt:lpstr>Tahoma</vt:lpstr>
      <vt:lpstr>Times New Roman</vt:lpstr>
      <vt:lpstr>Wingdings</vt:lpstr>
      <vt:lpstr>Office Theme</vt:lpstr>
      <vt:lpstr>PowerPoint Presentation</vt:lpstr>
      <vt:lpstr>SOMMAIRE</vt:lpstr>
      <vt:lpstr>MODALITÉS PEDAGOGIQUES</vt:lpstr>
      <vt:lpstr>PARTIE 1 MODELISER UN PROBLEME</vt:lpstr>
      <vt:lpstr>CHAPITRE 1 ANALYSER UN PROBLÈME</vt:lpstr>
      <vt:lpstr>CHAPITRE 1 ANALYSER UN PROBLÈME</vt:lpstr>
      <vt:lpstr>01- ANALYSER UN PROBLÈME Définition du problème</vt:lpstr>
      <vt:lpstr>01- ANALYSER UN PROBLÈME Définition du problème</vt:lpstr>
      <vt:lpstr>01- ANALYSER UN PROBLÈME Définition du problème</vt:lpstr>
      <vt:lpstr>01- ANALYSER UN PROBLÈME Définition du problème</vt:lpstr>
      <vt:lpstr>01- ANALYSER UN PROBLÈME Définition du problème</vt:lpstr>
      <vt:lpstr>01- ANALYSER UN PROBLÈME Définition du problème</vt:lpstr>
      <vt:lpstr>01- ANALYSER UN PROBLÈME Définition du problème</vt:lpstr>
      <vt:lpstr>01- ANALYSER UN PROBLÈME Définition du problème</vt:lpstr>
      <vt:lpstr>01- ANALYSER UN PROBLÈME Définition du problème</vt:lpstr>
      <vt:lpstr>CHAPITRE 1 ANALYSER UN PROBLÈME</vt:lpstr>
      <vt:lpstr>01- ANALYSER UN PROBLÈME Types de traitement des données</vt:lpstr>
      <vt:lpstr>01- ANALYSER UN PROBLÈME Types de traitement des données</vt:lpstr>
      <vt:lpstr>01- ANALYSER UN PROBLÈME Types de traitement des données</vt:lpstr>
      <vt:lpstr>01- ANALYSER UN PROBLÈME Types de traitement des données</vt:lpstr>
      <vt:lpstr>01- ANALYSER UN PROBLÈME Types de traitement des données</vt:lpstr>
      <vt:lpstr>CHAPITRE 2 IDENTIFIER LES APPROCHES D’ANALYSE D’UN PROBLÈME</vt:lpstr>
      <vt:lpstr>CHAPITRE 2 IDENTIFIER LES APPROCHES D’ANALYSE D’UN PROBLÈME</vt:lpstr>
      <vt:lpstr>02- IDENTIFIER LES APPROCHES D’ANALYSE D’UN PROBLÈME Approche descendante</vt:lpstr>
      <vt:lpstr>CHAPITRE 2 IDENTIFIER LES APPROCHES D’ANALYSE D’UN PROBLÈME</vt:lpstr>
      <vt:lpstr>02- IDENTIFIER LES APPROCHES D’ANALYSE D’UN PROBLÈME Approche ascendante</vt:lpstr>
      <vt:lpstr>PARTIE 2 FORMULER UN TRAITEMENT</vt:lpstr>
      <vt:lpstr>CHAPITRE 1 RECONNAITRE LA STRUCTURE D’UN ALGORITHME</vt:lpstr>
      <vt:lpstr>CHAPITRE 1 RECONNAITRE LA STRUCTURE D’UN ALGORITHME</vt:lpstr>
      <vt:lpstr>01- STRUCTURE D’UN ALGORITHME Définition d’un algorithme</vt:lpstr>
      <vt:lpstr>CHAPITRE 1 RECONNAITRE LA STRUCTURE D’UN ALGORITHME</vt:lpstr>
      <vt:lpstr>01- STRUCTURE D’UN ALGORITHME Objets informatiques (variable, constante, type)</vt:lpstr>
      <vt:lpstr>01- STRUCTURE D’UN ALGORITHME Objets informatiques (variable, constante, type)</vt:lpstr>
      <vt:lpstr>01- STRUCTURE D’UN ALGORITHME Objets informatiques (variable, constante, type)</vt:lpstr>
      <vt:lpstr>01- STRUCTURE D’UN ALGORITHME Objets informatiques (variable, constante, type)</vt:lpstr>
      <vt:lpstr>01- STRUCTURE D’UN ALGORITHME Objets informatiques (variable, constante, type)</vt:lpstr>
      <vt:lpstr>01- STRUCTURE D’UN ALGORITHME Objets informatiques (variable, constante, type)</vt:lpstr>
      <vt:lpstr>01- STRUCTURE D’UN ALGORITHME Objets informatiques (variable, constante, type)</vt:lpstr>
      <vt:lpstr>01- STRUCTURE D’UN ALGORITHME Objets informatiques (variable, constante, type)</vt:lpstr>
      <vt:lpstr>01- STRUCTURE D’UN ALGORITHME Objets informatiques (variable, constante, type)</vt:lpstr>
      <vt:lpstr>CHAPITRE 1 RECONNAITRE LA STRUCTURE D’UN ALGORITHME</vt:lpstr>
      <vt:lpstr>02- STRUCTURE D’UN ALGORITHME</vt:lpstr>
      <vt:lpstr>CHAPITRE 2</vt:lpstr>
      <vt:lpstr>CHAPITRE 2 RECONNAITRE LES BASES</vt:lpstr>
      <vt:lpstr>02- RECONNAITRE LES BASES Traitement séquentiel (affectation, lecture et écriture)</vt:lpstr>
      <vt:lpstr>02- RECONNAITRE LES BASES Traitement séquentiel (affectation, lecture et écriture)</vt:lpstr>
      <vt:lpstr>CHAPITRE 2 RECONNAITRE LES BASES</vt:lpstr>
      <vt:lpstr>02- RECONNAITRE LES BASES Traitement alternatif(conditions)</vt:lpstr>
      <vt:lpstr>02- RECONNAITRE LES BASES Traitement alternatif(conditions)</vt:lpstr>
      <vt:lpstr>02- RECONNAITRE LES BASES Traitement alternatif(conditions)</vt:lpstr>
      <vt:lpstr>02- RECONNAITRE LES BASES Traitement alternatif(conditions)</vt:lpstr>
      <vt:lpstr>02- RECONNAITRE LES BASES Traitement alternatif(conditions)</vt:lpstr>
      <vt:lpstr>CHAPITRE 2 RECONNAITRE LES BASES</vt:lpstr>
      <vt:lpstr>02- RECONNAITRE LES BASES Traitement itératif (boucles)</vt:lpstr>
      <vt:lpstr>02- RECONNAITRE LES BASES Traitement itératif (boucles)</vt:lpstr>
      <vt:lpstr>02- RECONNAITRE LES BASES Traitement itératif (boucles)</vt:lpstr>
      <vt:lpstr>02- RECONNAITRE LES BASES Traitement itératif (boucles)</vt:lpstr>
      <vt:lpstr>02- RECONNAITRE LES BASES Traitement itératif (boucles)</vt:lpstr>
      <vt:lpstr>02- RECONNAITRE LES BASES Traitement itératif (boucles)</vt:lpstr>
      <vt:lpstr>02- RECONNAITRE LES BASES Traitement itératif (boucles)</vt:lpstr>
      <vt:lpstr>02- RECONNAITRE LES BASES Traitement itératif (boucles)</vt:lpstr>
      <vt:lpstr>CHAPITRE 3</vt:lpstr>
      <vt:lpstr>CHAPITRE 3 STRUCTURER UN ALGORITHME</vt:lpstr>
      <vt:lpstr>03- STRUCTURER UN ALGORITHME Procédures et Fonctions</vt:lpstr>
      <vt:lpstr>03- STRUCTURER UN ALGORITHME Procédures et Fonctions</vt:lpstr>
      <vt:lpstr>03- STRUCTURER UN ALGORITHME Procédures et Fonctions</vt:lpstr>
      <vt:lpstr>03- STRUCTURER UN ALGORITHME Procédures et Fonctions</vt:lpstr>
      <vt:lpstr>03- STRUCTURER UN ALGORITHME Procédures et Fonctions</vt:lpstr>
      <vt:lpstr>03- STRUCTURER UN ALGORITHME Procédures et Fonctions</vt:lpstr>
      <vt:lpstr>03- STRUCTURER UN ALGORITHME Procédures et Fonctions</vt:lpstr>
      <vt:lpstr>03- STRUCTURER UN ALGORITHME Procédures et Fonctions</vt:lpstr>
      <vt:lpstr>03- STRUCTURER UN ALGORITHME Procédures et Fonctions</vt:lpstr>
      <vt:lpstr>03- STRUCTURER UN ALGORITHME Procédures et Fonctions</vt:lpstr>
      <vt:lpstr>03- STRUCTURER UN ALGORITHME Procédures et Fonctions</vt:lpstr>
      <vt:lpstr>03- STRUCTURER UN ALGORITHME Procédures et Fonctions</vt:lpstr>
      <vt:lpstr>CHAPITRE 3 STRUCTURER UN ALGORITHME</vt:lpstr>
      <vt:lpstr>03- STRUCTURER UN ALGORITHME Portée d’une variable</vt:lpstr>
      <vt:lpstr>CHAPITRE 4</vt:lpstr>
      <vt:lpstr>CHAPITRE 4 STRUCTURER LES DONNÉES</vt:lpstr>
      <vt:lpstr>04- STRUCTURER LES DONNÉES Différents types de tableaux</vt:lpstr>
      <vt:lpstr>04- STRUCTURER LES DONNÉES Différents types de tableaux</vt:lpstr>
      <vt:lpstr>04- STRUCTURER LES DONNÉES Différents types de tableaux</vt:lpstr>
      <vt:lpstr>04- STRUCTURER LES DONNÉES Différents types de tableaux</vt:lpstr>
      <vt:lpstr>04- STRUCTURER LES DONNÉES Différents types de tableaux</vt:lpstr>
      <vt:lpstr>04- STRUCTURER LES DONNÉES Différents types de tableaux</vt:lpstr>
      <vt:lpstr>04- STRUCTURER LES DONNÉES Différents types de tableaux</vt:lpstr>
      <vt:lpstr>04- STRUCTURER LES DONNÉES Différents types de tableaux</vt:lpstr>
      <vt:lpstr>04- STRUCTURER LES DONNÉES Différents types de tableaux</vt:lpstr>
      <vt:lpstr>CHAPITRE 4 STRUCTURER LES DONNÉES</vt:lpstr>
      <vt:lpstr>04- STRUCTURER LES DONNÉES Chaines de caractères</vt:lpstr>
      <vt:lpstr>04- STRUCTURER LES DONNÉES Chaines de caractères</vt:lpstr>
      <vt:lpstr>04- STRUCTURER LES DONNÉES Chaines de caractères</vt:lpstr>
      <vt:lpstr>PARTIE 3 PROGRAMMER EN PYTHON Dans ce module, vous allez :</vt:lpstr>
      <vt:lpstr>CHAPITRE 1 TRANSFORMER UNE SUITE D’ÉTAPES ALGORITHMIQUE EN UNE SUITE D’INSTRUCTIONS PYTHON</vt:lpstr>
      <vt:lpstr>CHAPITRE 1 TRANSFORMER UNE SUITE D’ÉTAPES ALGORITHMIQUE EN UNE SUITE D’INSTRUCTIONS PYTHON</vt:lpstr>
      <vt:lpstr>01- PYTHON Critères de Choix d’un langage de programmation</vt:lpstr>
      <vt:lpstr>PowerPoint Presentation</vt:lpstr>
      <vt:lpstr>01- PYTHON Critères de Choix d’un langage de programmation</vt:lpstr>
      <vt:lpstr>PowerPoint Presentation</vt:lpstr>
      <vt:lpstr>01- PYTHON Critères de Choix d’un langage de programmation</vt:lpstr>
      <vt:lpstr>01- PYTHON Critères de Choix d’un langage de programmation</vt:lpstr>
      <vt:lpstr>01- PYTHON Critères de Choix d’un langage de programmation</vt:lpstr>
      <vt:lpstr>CHAPITRE 1 Transformer une suite d’étapes algorithmique en une suite</vt:lpstr>
      <vt:lpstr>01- PYTHON Blocs d’instructions</vt:lpstr>
      <vt:lpstr>CHAPITRE 1 TRANSFORMER UNE SUITE D’ÉTAPES ALGORITHMIQUE EN UNE SUITE D’INSTRUCTIONS PYTHON</vt:lpstr>
      <vt:lpstr>01- PYTHON Conversion de l’algorithme en Python</vt:lpstr>
      <vt:lpstr>01- PYTHON Conversion de l’algorithme en Python</vt:lpstr>
      <vt:lpstr>01- PYTHON Conversion de l’algorithme en Python</vt:lpstr>
      <vt:lpstr>01- PYTHON Conversion de l’algorithme en Python</vt:lpstr>
      <vt:lpstr>01- PYTHON Conversion de l’algorithme en Python</vt:lpstr>
      <vt:lpstr>01- PYTHON Conversion de l’algorithme en Python</vt:lpstr>
      <vt:lpstr>01- PYTHON Conversion de l’algorithme en Python</vt:lpstr>
      <vt:lpstr>01- PYTHON Conversion de l’algorithme en Python</vt:lpstr>
      <vt:lpstr>01- PYTHON Conversion de l’algorithme en Python</vt:lpstr>
      <vt:lpstr>01- PYTHON Conversion de l’algorithme en Python</vt:lpstr>
      <vt:lpstr>01- PYTHON Conversion de l’algorithme en Python</vt:lpstr>
      <vt:lpstr>01- PYTHON Conversion de l’algorithme en Python</vt:lpstr>
      <vt:lpstr>01- PYTHON Conversion de l’algorithme en Python</vt:lpstr>
      <vt:lpstr>CHAPITRE 1 Transformer une suite d’étapes algorithmique en une suite</vt:lpstr>
      <vt:lpstr>01- PYTHON Optimisation du code (Bonnes pratiques de codage,…)</vt:lpstr>
      <vt:lpstr>01- PYTHON Optimisation du code (Bonnes pratiques de codage,…)</vt:lpstr>
      <vt:lpstr>01- PYTHON Optimisation du code (Bonnes pratiques de codage,…)</vt:lpstr>
      <vt:lpstr>01- PYTHON Optimisation du code (Bonnes pratiques de codage,…)</vt:lpstr>
      <vt:lpstr>01- PYTHON Optimisation du code (Bonnes pratiques de codage,…)</vt:lpstr>
      <vt:lpstr>01- PYTHON Optimisation du code (Bonnes pratiques de codage,…)</vt:lpstr>
      <vt:lpstr>01- PYTHON Optimisation du code (Bonnes pratiques de codage,…)</vt:lpstr>
      <vt:lpstr>01- PYTHON Optimisation du code (Bonnes pratiques de codage,…)</vt:lpstr>
      <vt:lpstr>01- PYTHON Optimisation du code (Bonnes pratiques de codage,…)</vt:lpstr>
      <vt:lpstr>01- PYTHON Optimisation du code (Bonnes pratiques de codage,…)</vt:lpstr>
      <vt:lpstr>CHAPITRE 2 MANIPULER LES DONNÉES</vt:lpstr>
      <vt:lpstr>CHAPITRE 2 MANIPULER LES DONNÉES</vt:lpstr>
      <vt:lpstr>02- MANIPULER LES DONNÉES Manipulation des fonctions/lambda</vt:lpstr>
      <vt:lpstr>02- MANIPULER LES DONNÉES Manipulation des fonctions/lambda</vt:lpstr>
      <vt:lpstr>CHAPITRE 2 Manipuler les données</vt:lpstr>
      <vt:lpstr>02- MANIPULER LES DONNÉES Listes, tuples, dictionnaires, ensembles (set)</vt:lpstr>
      <vt:lpstr>02- MANIPULER LES DONNÉES Listes, tuples, dictionnaires, ensembles (set)</vt:lpstr>
      <vt:lpstr>02- MANIPULER LES DONNÉES Listes, tuples, dictionnaires, ensembles (set)</vt:lpstr>
      <vt:lpstr>02- MANIPULER LES DONNÉES Listes, tuples, dictionnaires, ensembles (set)</vt:lpstr>
      <vt:lpstr>02- MANIPULER LES DONNÉES Listes, tuples, dictionnaires, ensembles (set)</vt:lpstr>
      <vt:lpstr>02- MANIPULER LES DONNÉES Listes, tuples, dictionnaires, ensembles (set)</vt:lpstr>
      <vt:lpstr>02- MANIPULER LES DONNÉES Listes, tuples, dictionnaires, ensembles (set)</vt:lpstr>
      <vt:lpstr>02- MANIPULER LES DONNÉES Listes, tuples, dictionnaires, ensembles (set)</vt:lpstr>
      <vt:lpstr>02- MANIPULER LES DONNÉES Listes, tuples, dictionnaires, ensembles (set)</vt:lpstr>
      <vt:lpstr>02- MANIPULER LES DONNÉES Listes, tuples, dictionnaires, ensembles (set)</vt:lpstr>
      <vt:lpstr>02- MANIPULER LES DONNÉES Listes, tuples, dictionnaires, ensembles (set)</vt:lpstr>
      <vt:lpstr>02- MANIPULER LES DONNÉES Listes, tuples, dictionnaires, ensembles (set)</vt:lpstr>
      <vt:lpstr>02- MANIPULER LES DONNÉES Listes, tuples, dictionnaires, ensembles (set)</vt:lpstr>
      <vt:lpstr>02- MANIPULER LES DONNÉES Listes, tuples, dictionnaires, ensembles (set)</vt:lpstr>
      <vt:lpstr>02- MANIPULER LES DONNÉES Listes, tuples, dictionnaires, ensembles (set)</vt:lpstr>
      <vt:lpstr>02- MANIPULER LES DONNÉES Listes, tuples, dictionnaires, ensembles (set)</vt:lpstr>
      <vt:lpstr>02- MANIPULER LES DONNÉES Listes, tuples, dictionnaires, ensembles (set)</vt:lpstr>
      <vt:lpstr>02- MANIPULER LES DONNÉES Listes, tuples, dictionnaires, ensembles (set)</vt:lpstr>
      <vt:lpstr>CHAPITRE 2 Manipuler les données</vt:lpstr>
      <vt:lpstr>02- MANIPULER LES DONNÉES Fichiers de données</vt:lpstr>
      <vt:lpstr>02- MANIPULER LES DONNÉES Fichiers de données</vt:lpstr>
      <vt:lpstr>02- MANIPULER LES DONNÉES Fichiers de données</vt:lpstr>
      <vt:lpstr>02- MANIPULER LES DONNÉES Fichiers de données</vt:lpstr>
      <vt:lpstr>02- MANIPULER LES DONNÉES Fichiers de données</vt:lpstr>
      <vt:lpstr>02- MANIPULER LES DONNÉES Fichiers de données</vt:lpstr>
      <vt:lpstr>02- MANIPULER LES DONNÉES Fichiers de données</vt:lpstr>
      <vt:lpstr>02- MANIPULER LES DONNÉES Fichiers de données</vt:lpstr>
      <vt:lpstr>02- MANIPULER LES DONNÉES Fichiers de données</vt:lpstr>
      <vt:lpstr>CHAPITRE 2 Manipuler les données</vt:lpstr>
      <vt:lpstr>02- MANIPULER LES DONNÉES Bibliothèques standards</vt:lpstr>
      <vt:lpstr>02- MANIPULER LES DONNÉES Bibliothèques standards</vt:lpstr>
      <vt:lpstr>02- MANIPULER LES DONNÉES Bibliothèques standards</vt:lpstr>
      <vt:lpstr>PARTIE 4 DEPLOYER LA SOLUTION python</vt:lpstr>
      <vt:lpstr>CHAPITRE 1 DEBOGUER LE CODE PTHON</vt:lpstr>
      <vt:lpstr>CHAPITRE 1 DEBOGUER LE CODE PTHON</vt:lpstr>
      <vt:lpstr>01- DEBOGUER LE CODE PTHON Gestion des erreurs (compilation-syntaxe)</vt:lpstr>
      <vt:lpstr>01- DEBOGUER LE CODE PTHON Gestion des erreurs (compilation-syntaxe)</vt:lpstr>
      <vt:lpstr>01- DEBOGUER LE CODE PTHON Gestion des erreurs (compilation-syntaxe)</vt:lpstr>
      <vt:lpstr>01- DEBOGUER LE CODE PTHON Gestion des erreurs (compilation-syntaxe)</vt:lpstr>
      <vt:lpstr>01- DEBOGUER LE CODE PTHON Gestion des erreurs (compilation-syntaxe)</vt:lpstr>
      <vt:lpstr>01- DEBOGUER LE CODE PTHON Gestion des erreurs (compilation-syntaxe)</vt:lpstr>
      <vt:lpstr>01- DEBOGUER LE CODE PTHON Gestion des erreurs (compilation-syntaxe)</vt:lpstr>
      <vt:lpstr>01- DEBOGUER LE CODE PTHON Gestion des erreurs (compilation-syntaxe)</vt:lpstr>
      <vt:lpstr>01- DEBOGUER LE CODE PTHON Gestion des erreurs (compilation-syntaxe)</vt:lpstr>
      <vt:lpstr>01- DEBOGUER LE CODE PTHON Gestion des erreurs (compilation-syntaxe)</vt:lpstr>
      <vt:lpstr>CHAPITRE 1 DEBOGUER LE CODE PTHON</vt:lpstr>
      <vt:lpstr>01- DEBOGUER LE CODE PTHON Débogage</vt:lpstr>
      <vt:lpstr>CHAPITRE 1 DEBOGUER LE CODE PTHON</vt:lpstr>
      <vt:lpstr>01- DEBOGUER LE CODE PTHON Outils de suivi et de visualisation de l’exécution d’un code python</vt:lpstr>
      <vt:lpstr>01- DEBOGUER LE CODE PTHON Outils de suivi et de visualisation de l’exécution d’un code python</vt:lpstr>
      <vt:lpstr>01- DEBOGUER LE CODE PTHON Outils de suivi et de visualisation de l’exécution d’un code python</vt:lpstr>
      <vt:lpstr>01- DEBOGUER LE CODE PTHON Outils de suivi et de visualisation de l’exécution d’un code python</vt:lpstr>
      <vt:lpstr>01- DEBOGUER LE CODE PTHON Outils de suivi et de visualisation de l’exécution d’un code python</vt:lpstr>
      <vt:lpstr>01- DEBOGUER LE CODE PTHON Outils de suivi et de visualisation de l’exécution d’un code python</vt:lpstr>
      <vt:lpstr>01- DEBOGUER LE CODE PTHON Outils de suivi et de visualisation de l’exécution d’un code python</vt:lpstr>
      <vt:lpstr>CHAPITRE 2 DÉPLOYER UNE SOLUTION PYTHON</vt:lpstr>
      <vt:lpstr>CHAPITRE 2 DÉPLOYER UNE SOLUTION PYTHON</vt:lpstr>
      <vt:lpstr>02- DÉPLOYER UNE SOLUTION PYTHON Outils de déploiement de solution Python</vt:lpstr>
      <vt:lpstr>02- DÉPLOYER UNE SOLUTION PYTHON Outils de déploiement de solution Python</vt:lpstr>
      <vt:lpstr>02- DÉPLOYER UNE SOLUTION PYTHON Outils de déploiement de solution Python</vt:lpstr>
      <vt:lpstr>02- DÉPLOYER UNE SOLUTION PYTHON Outils de déploiement de solution Python</vt:lpstr>
      <vt:lpstr>02- DÉPLOYER UNE SOLUTION PYTHON Outils de déploiement de solution Python</vt:lpstr>
      <vt:lpstr>02- DÉPLOYER UNE SOLUTION PYTHON Outils de déploiement de solution Python</vt:lpstr>
      <vt:lpstr>02- DÉPLOYER UNE SOLUTION PYTHON Outils de déploiement de solution Python</vt:lpstr>
      <vt:lpstr>02- DÉPLOYER UNE SOLUTION PYTHON Outils de déploiement de solution Python</vt:lpstr>
      <vt:lpstr>CHAPITRE 2 DÉPLOYER UNE SOLUTION PYTHON</vt:lpstr>
      <vt:lpstr>02- DÉPLOYER UNE SOLUTION PYTHON Création de fichiers d’installation de solution Python</vt:lpstr>
      <vt:lpstr>CHAPITRE 2 DÉPLOYER UNE SOLUTION PYTHON</vt:lpstr>
      <vt:lpstr>02- DÉPLOYER UNE SOLUTION PYTHON Documentation du programme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</dc:creator>
  <cp:lastModifiedBy>Aka</cp:lastModifiedBy>
  <cp:revision>1</cp:revision>
  <dcterms:created xsi:type="dcterms:W3CDTF">2025-10-05T21:15:14Z</dcterms:created>
  <dcterms:modified xsi:type="dcterms:W3CDTF">2025-10-24T12:42:36Z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2021-11-03T00:00:00Z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2025-10-05T00:00:00Z</vt:filetime>
  </property>
  <property fmtid="{D5CDD505-2E9C-101B-9397-08002B2CF9AE}" pid="5" name="Producer">
    <vt:lpwstr>Microsoft® PowerPoint® 2016</vt:lpwstr>
  </property>
</Properties>
</file>