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61"/>
  </p:notesMasterIdLst>
  <p:handoutMasterIdLst>
    <p:handoutMasterId r:id="rId62"/>
  </p:handoutMasterIdLst>
  <p:sldIdLst>
    <p:sldId id="2147483644" r:id="rId3"/>
    <p:sldId id="276" r:id="rId4"/>
    <p:sldId id="266" r:id="rId5"/>
    <p:sldId id="297" r:id="rId6"/>
    <p:sldId id="955" r:id="rId7"/>
    <p:sldId id="302" r:id="rId8"/>
    <p:sldId id="313" r:id="rId9"/>
    <p:sldId id="304" r:id="rId10"/>
    <p:sldId id="296" r:id="rId11"/>
    <p:sldId id="305" r:id="rId12"/>
    <p:sldId id="268" r:id="rId13"/>
    <p:sldId id="306" r:id="rId14"/>
    <p:sldId id="338" r:id="rId15"/>
    <p:sldId id="307" r:id="rId16"/>
    <p:sldId id="260" r:id="rId17"/>
    <p:sldId id="256" r:id="rId18"/>
    <p:sldId id="2147483636" r:id="rId19"/>
    <p:sldId id="265" r:id="rId20"/>
    <p:sldId id="295" r:id="rId21"/>
    <p:sldId id="267" r:id="rId22"/>
    <p:sldId id="314" r:id="rId23"/>
    <p:sldId id="271" r:id="rId24"/>
    <p:sldId id="272" r:id="rId25"/>
    <p:sldId id="270" r:id="rId26"/>
    <p:sldId id="257" r:id="rId27"/>
    <p:sldId id="279" r:id="rId28"/>
    <p:sldId id="258" r:id="rId29"/>
    <p:sldId id="2147483647" r:id="rId30"/>
    <p:sldId id="261" r:id="rId31"/>
    <p:sldId id="298" r:id="rId32"/>
    <p:sldId id="2147483645" r:id="rId33"/>
    <p:sldId id="277" r:id="rId34"/>
    <p:sldId id="278" r:id="rId35"/>
    <p:sldId id="262" r:id="rId36"/>
    <p:sldId id="263" r:id="rId37"/>
    <p:sldId id="282" r:id="rId38"/>
    <p:sldId id="264" r:id="rId39"/>
    <p:sldId id="284" r:id="rId40"/>
    <p:sldId id="259" r:id="rId41"/>
    <p:sldId id="269" r:id="rId42"/>
    <p:sldId id="308" r:id="rId43"/>
    <p:sldId id="289" r:id="rId44"/>
    <p:sldId id="275" r:id="rId45"/>
    <p:sldId id="274" r:id="rId46"/>
    <p:sldId id="310" r:id="rId47"/>
    <p:sldId id="315" r:id="rId48"/>
    <p:sldId id="280" r:id="rId49"/>
    <p:sldId id="319" r:id="rId50"/>
    <p:sldId id="320" r:id="rId51"/>
    <p:sldId id="281" r:id="rId52"/>
    <p:sldId id="325" r:id="rId53"/>
    <p:sldId id="283" r:id="rId54"/>
    <p:sldId id="321" r:id="rId55"/>
    <p:sldId id="326" r:id="rId56"/>
    <p:sldId id="322" r:id="rId57"/>
    <p:sldId id="273" r:id="rId58"/>
    <p:sldId id="293" r:id="rId59"/>
    <p:sldId id="312" r:id="rId6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147483644"/>
            <p14:sldId id="276"/>
            <p14:sldId id="266"/>
            <p14:sldId id="297"/>
            <p14:sldId id="955"/>
            <p14:sldId id="302"/>
            <p14:sldId id="313"/>
          </p14:sldIdLst>
        </p14:section>
        <p14:section name="افتتاح الحصة" id="{2EB02A95-5B55-41FB-8E86-2A90C4C55040}">
          <p14:sldIdLst>
            <p14:sldId id="304"/>
            <p14:sldId id="296"/>
          </p14:sldIdLst>
        </p14:section>
        <p14:section name="نشاط اعتيادي" id="{5A469602-8923-4E2B-A8AE-2FAEC751A62F}">
          <p14:sldIdLst>
            <p14:sldId id="305"/>
            <p14:sldId id="268"/>
          </p14:sldIdLst>
        </p14:section>
        <p14:section name="مراقبة إنجاز الواجبات المنزلية" id="{D246771F-C8AA-4F75-BAD7-8024CAB55D79}">
          <p14:sldIdLst>
            <p14:sldId id="306"/>
            <p14:sldId id="338"/>
          </p14:sldIdLst>
        </p14:section>
        <p14:section name="حديث غير رسمي" id="{424B5FE0-E67A-49E0-BAF3-0DF201233B69}">
          <p14:sldIdLst>
            <p14:sldId id="307"/>
            <p14:sldId id="260"/>
            <p14:sldId id="256"/>
          </p14:sldIdLst>
        </p14:section>
        <p14:section name="استرجاع المكتسبات" id="{8E8D053C-3AAA-4FF0-9D84-FCA59ECBA887}">
          <p14:sldIdLst>
            <p14:sldId id="2147483636"/>
            <p14:sldId id="265"/>
          </p14:sldIdLst>
        </p14:section>
        <p14:section name="التصريح بالأهداف" id="{096B6BF6-20D6-43DE-B358-982838B98259}">
          <p14:sldIdLst>
            <p14:sldId id="295"/>
            <p14:sldId id="267"/>
          </p14:sldIdLst>
        </p14:section>
        <p14:section name="أكتسب" id="{6D007598-4F88-4283-9E36-970C44D688AD}">
          <p14:sldIdLst>
            <p14:sldId id="314"/>
            <p14:sldId id="271"/>
            <p14:sldId id="272"/>
            <p14:sldId id="270"/>
            <p14:sldId id="257"/>
            <p14:sldId id="279"/>
            <p14:sldId id="258"/>
            <p14:sldId id="2147483647"/>
            <p14:sldId id="261"/>
            <p14:sldId id="298"/>
            <p14:sldId id="2147483645"/>
            <p14:sldId id="277"/>
            <p14:sldId id="278"/>
            <p14:sldId id="262"/>
            <p14:sldId id="263"/>
            <p14:sldId id="282"/>
            <p14:sldId id="264"/>
            <p14:sldId id="284"/>
            <p14:sldId id="259"/>
            <p14:sldId id="269"/>
          </p14:sldIdLst>
        </p14:section>
        <p14:section name="أطبق" id="{8222EA10-D2E1-410E-9AB5-652D8B2C3189}">
          <p14:sldIdLst>
            <p14:sldId id="308"/>
            <p14:sldId id="289"/>
            <p14:sldId id="275"/>
            <p14:sldId id="274"/>
          </p14:sldIdLst>
        </p14:section>
        <p14:section name="أتحدث" id="{D9D8D2EF-534D-400A-AFA0-BB815EB50E91}">
          <p14:sldIdLst>
            <p14:sldId id="310"/>
            <p14:sldId id="315"/>
            <p14:sldId id="280"/>
            <p14:sldId id="319"/>
            <p14:sldId id="320"/>
            <p14:sldId id="281"/>
            <p14:sldId id="325"/>
            <p14:sldId id="283"/>
            <p14:sldId id="321"/>
            <p14:sldId id="326"/>
            <p14:sldId id="322"/>
          </p14:sldIdLst>
        </p14:section>
        <p14:section name="اختتام الحصة" id="{EBCF91DF-0CDC-4636-96C9-6E6A8A771057}">
          <p14:sldIdLst>
            <p14:sldId id="273"/>
            <p14:sldId id="293"/>
            <p14:sldId id="31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A2C8"/>
    <a:srgbClr val="037A9C"/>
    <a:srgbClr val="DCE6F2"/>
    <a:srgbClr val="7F7F7F"/>
    <a:srgbClr val="0070C0"/>
    <a:srgbClr val="F9F1DC"/>
    <a:srgbClr val="F19D19"/>
    <a:srgbClr val="1D6FA9"/>
    <a:srgbClr val="E0EFE9"/>
    <a:srgbClr val="BFE0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50" autoAdjust="0"/>
    <p:restoredTop sz="94660"/>
  </p:normalViewPr>
  <p:slideViewPr>
    <p:cSldViewPr snapToGrid="0">
      <p:cViewPr varScale="1">
        <p:scale>
          <a:sx n="78" d="100"/>
          <a:sy n="78" d="100"/>
        </p:scale>
        <p:origin x="1051"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03/01/2026</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03/01/2026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8"/>
        <p:cNvGrpSpPr/>
        <p:nvPr/>
      </p:nvGrpSpPr>
      <p:grpSpPr>
        <a:xfrm>
          <a:off x="0" y="0"/>
          <a:ext cx="0" cy="0"/>
          <a:chOff x="0" y="0"/>
          <a:chExt cx="0" cy="0"/>
        </a:xfrm>
      </p:grpSpPr>
      <p:sp>
        <p:nvSpPr>
          <p:cNvPr id="1179" name="Google Shape;1179;g3078e43075e_0_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0" name="Google Shape;1180;g3078e43075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2" name="Google Shape;74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303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671001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2" name="Google Shape;74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0" name="Google Shape;750;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29</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8" name="Google Shape;75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9" name="Google Shape;759;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30</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619801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767942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60699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48372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54629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2588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77939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96346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50774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23999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898538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2.pn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10" Type="http://schemas.microsoft.com/office/2007/relationships/hdphoto" Target="../media/hdphoto2.wdp"/><Relationship Id="rId4" Type="http://schemas.openxmlformats.org/officeDocument/2006/relationships/image" Target="../media/image16.png"/><Relationship Id="rId9" Type="http://schemas.openxmlformats.org/officeDocument/2006/relationships/image" Target="../media/image21.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12.png"/><Relationship Id="rId4" Type="http://schemas.microsoft.com/office/2007/relationships/hdphoto" Target="../media/hdphoto3.wdp"/></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8.svg"/><Relationship Id="rId2" Type="http://schemas.openxmlformats.org/officeDocument/2006/relationships/image" Target="../media/image22.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5.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2.gi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6.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3.wdp"/></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Page de garde">
    <p:spTree>
      <p:nvGrpSpPr>
        <p:cNvPr id="1" name=""/>
        <p:cNvGrpSpPr/>
        <p:nvPr/>
      </p:nvGrpSpPr>
      <p:grpSpPr>
        <a:xfrm>
          <a:off x="0" y="0"/>
          <a:ext cx="0" cy="0"/>
          <a:chOff x="0" y="0"/>
          <a:chExt cx="0" cy="0"/>
        </a:xfrm>
      </p:grpSpPr>
      <p:sp>
        <p:nvSpPr>
          <p:cNvPr id="3" name="Google Shape;787;p100">
            <a:extLst>
              <a:ext uri="{FF2B5EF4-FFF2-40B4-BE49-F238E27FC236}">
                <a16:creationId xmlns:a16="http://schemas.microsoft.com/office/drawing/2014/main" id="{06E6EF22-2001-8214-EF3B-9A2A53F0B6C5}"/>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pic>
        <p:nvPicPr>
          <p:cNvPr id="5" name="Google Shape;789;p100">
            <a:extLst>
              <a:ext uri="{FF2B5EF4-FFF2-40B4-BE49-F238E27FC236}">
                <a16:creationId xmlns:a16="http://schemas.microsoft.com/office/drawing/2014/main" id="{40DC3D7E-90C1-A9C0-6316-6987C281E639}"/>
              </a:ext>
            </a:extLst>
          </p:cNvPr>
          <p:cNvPicPr>
            <a:picLocks noChangeAspect="1"/>
          </p:cNvPicPr>
          <p:nvPr/>
        </p:nvPicPr>
        <p:blipFill>
          <a:blip r:embed="rId2">
            <a:alphaModFix/>
          </a:blip>
          <a:srcRect/>
          <a:stretch>
            <a:fillRect/>
          </a:stretch>
        </p:blipFill>
        <p:spPr>
          <a:xfrm>
            <a:off x="917856" y="1567544"/>
            <a:ext cx="1782933" cy="1428585"/>
          </a:xfrm>
          <a:prstGeom prst="rect">
            <a:avLst/>
          </a:prstGeom>
          <a:noFill/>
          <a:ln cap="flat">
            <a:noFill/>
          </a:ln>
        </p:spPr>
      </p:pic>
      <p:grpSp>
        <p:nvGrpSpPr>
          <p:cNvPr id="7" name="Groupe 27">
            <a:extLst>
              <a:ext uri="{FF2B5EF4-FFF2-40B4-BE49-F238E27FC236}">
                <a16:creationId xmlns:a16="http://schemas.microsoft.com/office/drawing/2014/main" id="{5AF0EAEC-8DF1-8F6D-C0C8-073AAE72DF91}"/>
              </a:ext>
            </a:extLst>
          </p:cNvPr>
          <p:cNvGrpSpPr/>
          <p:nvPr userDrawn="1"/>
        </p:nvGrpSpPr>
        <p:grpSpPr>
          <a:xfrm>
            <a:off x="14910" y="3937341"/>
            <a:ext cx="3666489" cy="2432262"/>
            <a:chOff x="219666" y="3988154"/>
            <a:chExt cx="3666489" cy="2432262"/>
          </a:xfrm>
        </p:grpSpPr>
        <p:pic>
          <p:nvPicPr>
            <p:cNvPr id="8" name="Image 25">
              <a:extLst>
                <a:ext uri="{FF2B5EF4-FFF2-40B4-BE49-F238E27FC236}">
                  <a16:creationId xmlns:a16="http://schemas.microsoft.com/office/drawing/2014/main" id="{51333C44-8DA2-B05B-F540-4520915CD3B4}"/>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9" name="Ellipse 14">
              <a:extLst>
                <a:ext uri="{FF2B5EF4-FFF2-40B4-BE49-F238E27FC236}">
                  <a16:creationId xmlns:a16="http://schemas.microsoft.com/office/drawing/2014/main" id="{0FC608E2-8D36-6B4B-4703-57A9164C81BA}"/>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0" name="Google Shape;223;p26">
            <a:extLst>
              <a:ext uri="{FF2B5EF4-FFF2-40B4-BE49-F238E27FC236}">
                <a16:creationId xmlns:a16="http://schemas.microsoft.com/office/drawing/2014/main" id="{E69BDC83-4EC9-B780-DB8A-7E35F20B385A}"/>
              </a:ext>
            </a:extLst>
          </p:cNvPr>
          <p:cNvSpPr/>
          <p:nvPr userDrawn="1"/>
        </p:nvSpPr>
        <p:spPr>
          <a:xfrm>
            <a:off x="9919082" y="2005909"/>
            <a:ext cx="1413203" cy="445826"/>
          </a:xfrm>
          <a:prstGeom prst="rect">
            <a:avLst/>
          </a:prstGeom>
          <a:noFill/>
          <a:ln w="38103" cap="flat">
            <a:noFill/>
            <a:prstDash val="solid"/>
          </a:ln>
        </p:spPr>
        <p:txBody>
          <a:bodyPr vert="horz" wrap="square" lIns="68570" tIns="34271" rIns="68570" bIns="34271" anchor="ctr" anchorCtr="0" compatLnSpc="1">
            <a:noAutofit/>
          </a:bodyPr>
          <a:lstStyle/>
          <a:p>
            <a:pPr marL="0" marR="0" lvl="0" indent="0" algn="l" defTabSz="3429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المرحلة</a:t>
            </a:r>
            <a:r>
              <a:rPr kumimoji="0" lang="ar-M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 </a:t>
            </a:r>
            <a:endParaRPr kumimoji="0" lang="fr-FR" sz="3000" b="1" i="0" u="none" strike="noStrike" kern="0" cap="none" spc="0" normalizeH="0" baseline="0" noProof="0" dirty="0">
              <a:ln>
                <a:noFill/>
              </a:ln>
              <a:solidFill>
                <a:srgbClr val="0070C0"/>
              </a:solidFill>
              <a:effectLst/>
              <a:uLnTx/>
              <a:uFillTx/>
              <a:latin typeface="Calibri"/>
              <a:ea typeface="Calibri"/>
              <a:cs typeface="Calibri"/>
            </a:endParaRPr>
          </a:p>
        </p:txBody>
      </p:sp>
      <p:sp>
        <p:nvSpPr>
          <p:cNvPr id="12" name="Text Placeholder 11">
            <a:extLst>
              <a:ext uri="{FF2B5EF4-FFF2-40B4-BE49-F238E27FC236}">
                <a16:creationId xmlns:a16="http://schemas.microsoft.com/office/drawing/2014/main" id="{DA87BD00-83C1-D5B1-F783-BDD236523079}"/>
              </a:ext>
            </a:extLst>
          </p:cNvPr>
          <p:cNvSpPr>
            <a:spLocks noGrp="1"/>
          </p:cNvSpPr>
          <p:nvPr>
            <p:ph type="body" sz="quarter" idx="10"/>
          </p:nvPr>
        </p:nvSpPr>
        <p:spPr>
          <a:xfrm>
            <a:off x="1275196" y="2005909"/>
            <a:ext cx="996949" cy="677573"/>
          </a:xfrm>
        </p:spPr>
        <p:txBody>
          <a:bodyPr>
            <a:normAutofit/>
          </a:bodyPr>
          <a:lstStyle>
            <a:lvl1pPr algn="ctr" rtl="1">
              <a:lnSpc>
                <a:spcPct val="100000"/>
              </a:lnSpc>
              <a:buNone/>
              <a:defRPr sz="2400" b="1">
                <a:solidFill>
                  <a:schemeClr val="bg1"/>
                </a:solidFill>
                <a:latin typeface="Arial" panose="020B0604020202020204" pitchFamily="34" charset="0"/>
                <a:cs typeface="Arial" panose="020B0604020202020204" pitchFamily="34" charset="0"/>
              </a:defRPr>
            </a:lvl1pPr>
          </a:lstStyle>
          <a:p>
            <a:pPr lvl="0"/>
            <a:endParaRPr lang="fr-FR" dirty="0"/>
          </a:p>
        </p:txBody>
      </p:sp>
      <p:sp>
        <p:nvSpPr>
          <p:cNvPr id="14" name="Text Placeholder 13">
            <a:extLst>
              <a:ext uri="{FF2B5EF4-FFF2-40B4-BE49-F238E27FC236}">
                <a16:creationId xmlns:a16="http://schemas.microsoft.com/office/drawing/2014/main" id="{644FF71B-07CB-F280-7626-41FBDC032394}"/>
              </a:ext>
            </a:extLst>
          </p:cNvPr>
          <p:cNvSpPr>
            <a:spLocks noGrp="1"/>
          </p:cNvSpPr>
          <p:nvPr>
            <p:ph type="body" sz="quarter" idx="11"/>
          </p:nvPr>
        </p:nvSpPr>
        <p:spPr>
          <a:xfrm>
            <a:off x="9202057" y="1972045"/>
            <a:ext cx="832780" cy="513554"/>
          </a:xfrm>
        </p:spPr>
        <p:txBody>
          <a:bodyPr/>
          <a:lstStyle>
            <a:lvl1pPr algn="ctr">
              <a:buNone/>
              <a:defRPr kumimoji="0" lang="en-US" sz="3000" b="1" i="0" u="none" strike="noStrike" kern="0" cap="none" spc="0" normalizeH="0" baseline="0" dirty="0" smtClean="0">
                <a:ln>
                  <a:noFill/>
                </a:ln>
                <a:solidFill>
                  <a:srgbClr val="0070C0"/>
                </a:solidFill>
                <a:effectLst/>
                <a:uLnTx/>
                <a:uFillTx/>
                <a:latin typeface="Calibri"/>
                <a:ea typeface="Calibri"/>
                <a:cs typeface="Calibri" panose="020F0502020204030204" pitchFamily="34" charset="0"/>
              </a:defRPr>
            </a:lvl1pPr>
          </a:lstStyle>
          <a:p>
            <a:pPr lvl="0"/>
            <a:endParaRPr lang="en-US" dirty="0"/>
          </a:p>
        </p:txBody>
      </p:sp>
      <p:pic>
        <p:nvPicPr>
          <p:cNvPr id="15" name="Google Shape;730;p98" descr="الصفحة الرئيسية">
            <a:extLst>
              <a:ext uri="{FF2B5EF4-FFF2-40B4-BE49-F238E27FC236}">
                <a16:creationId xmlns:a16="http://schemas.microsoft.com/office/drawing/2014/main" id="{C357A359-D1EE-661A-3A49-80D7E768B487}"/>
              </a:ext>
            </a:extLst>
          </p:cNvPr>
          <p:cNvPicPr>
            <a:picLocks noChangeAspect="1"/>
          </p:cNvPicPr>
          <p:nvPr userDrawn="1"/>
        </p:nvPicPr>
        <p:blipFill>
          <a:blip r:embed="rId4">
            <a:alphaModFix/>
          </a:blip>
          <a:srcRect/>
          <a:stretch>
            <a:fillRect/>
          </a:stretch>
        </p:blipFill>
        <p:spPr>
          <a:xfrm>
            <a:off x="3982650" y="0"/>
            <a:ext cx="3936421" cy="596900"/>
          </a:xfrm>
          <a:prstGeom prst="rect">
            <a:avLst/>
          </a:prstGeom>
          <a:noFill/>
          <a:ln cap="flat">
            <a:noFill/>
          </a:ln>
        </p:spPr>
      </p:pic>
      <p:grpSp>
        <p:nvGrpSpPr>
          <p:cNvPr id="4" name="Groupe 26">
            <a:extLst>
              <a:ext uri="{FF2B5EF4-FFF2-40B4-BE49-F238E27FC236}">
                <a16:creationId xmlns:a16="http://schemas.microsoft.com/office/drawing/2014/main" id="{ACC3A0ED-CD45-C8E9-14B3-C30DABE7A03D}"/>
              </a:ext>
            </a:extLst>
          </p:cNvPr>
          <p:cNvGrpSpPr/>
          <p:nvPr userDrawn="1"/>
        </p:nvGrpSpPr>
        <p:grpSpPr>
          <a:xfrm>
            <a:off x="5079294" y="4295187"/>
            <a:ext cx="6693265" cy="522000"/>
            <a:chOff x="304312" y="4531839"/>
            <a:chExt cx="5990003" cy="696796"/>
          </a:xfrm>
          <a:solidFill>
            <a:srgbClr val="037A9C"/>
          </a:solidFill>
        </p:grpSpPr>
        <p:sp>
          <p:nvSpPr>
            <p:cNvPr id="6" name="Google Shape;223;p26">
              <a:extLst>
                <a:ext uri="{FF2B5EF4-FFF2-40B4-BE49-F238E27FC236}">
                  <a16:creationId xmlns:a16="http://schemas.microsoft.com/office/drawing/2014/main" id="{1B5A5822-7C58-907E-5A15-6E9C2003A505}"/>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algn="r" defTabSz="914378">
                <a:buClrTx/>
              </a:pPr>
              <a:endParaRPr lang="fr-FR" sz="2000" b="1"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46DA796E-CD19-7C5D-16C9-ADB8952FB13B}"/>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r" defTabSz="914378">
                <a:buClrTx/>
                <a:defRPr sz="1800" b="0" i="0" u="none" strike="noStrike" kern="0" cap="none" spc="0" baseline="0">
                  <a:solidFill>
                    <a:srgbClr val="000000"/>
                  </a:solidFill>
                  <a:uFillTx/>
                </a:defRPr>
              </a:pPr>
              <a:endParaRPr lang="fr-FR" sz="2000">
                <a:solidFill>
                  <a:srgbClr val="FFFFFF"/>
                </a:solidFill>
                <a:latin typeface="Calibri"/>
                <a:ea typeface="Calibri"/>
                <a:cs typeface="Calibri"/>
              </a:endParaRPr>
            </a:p>
          </p:txBody>
        </p:sp>
      </p:grpSp>
      <p:sp>
        <p:nvSpPr>
          <p:cNvPr id="16" name="Google Shape;224;p26">
            <a:extLst>
              <a:ext uri="{FF2B5EF4-FFF2-40B4-BE49-F238E27FC236}">
                <a16:creationId xmlns:a16="http://schemas.microsoft.com/office/drawing/2014/main" id="{3E6F9004-B394-CFE7-1481-AA00F8498BDF}"/>
              </a:ext>
            </a:extLst>
          </p:cNvPr>
          <p:cNvSpPr/>
          <p:nvPr/>
        </p:nvSpPr>
        <p:spPr>
          <a:xfrm>
            <a:off x="5079295" y="5025017"/>
            <a:ext cx="6693265" cy="522000"/>
          </a:xfrm>
          <a:prstGeom prst="rect">
            <a:avLst/>
          </a:prstGeom>
          <a:solidFill>
            <a:srgbClr val="15A2C8"/>
          </a:solidFill>
          <a:ln w="38103" cap="flat">
            <a:noFill/>
            <a:prstDash val="solid"/>
          </a:ln>
          <a:effectLst/>
        </p:spPr>
        <p:txBody>
          <a:bodyPr vert="horz" wrap="square" lIns="68570" tIns="34271" rIns="68570" bIns="34271" anchor="ctr" anchorCtr="0" compatLnSpc="1">
            <a:noAutofit/>
          </a:bodyPr>
          <a:lstStyle/>
          <a:p>
            <a:pPr algn="r" defTabSz="914378" rtl="1">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18" name="Espace réservé du texte 40">
            <a:extLst>
              <a:ext uri="{FF2B5EF4-FFF2-40B4-BE49-F238E27FC236}">
                <a16:creationId xmlns:a16="http://schemas.microsoft.com/office/drawing/2014/main" id="{C712830C-843A-72A0-7D53-EFFF4E5BEA07}"/>
              </a:ext>
            </a:extLst>
          </p:cNvPr>
          <p:cNvSpPr>
            <a:spLocks noGrp="1"/>
          </p:cNvSpPr>
          <p:nvPr>
            <p:ph type="body" sz="quarter" idx="12"/>
          </p:nvPr>
        </p:nvSpPr>
        <p:spPr>
          <a:xfrm>
            <a:off x="9877515" y="4371211"/>
            <a:ext cx="1747855" cy="392400"/>
          </a:xfrm>
        </p:spPr>
        <p:txBody>
          <a:bodyPr>
            <a:normAutofit/>
          </a:bodyPr>
          <a:lstStyle>
            <a:lvl1pPr marL="0" indent="0" algn="ctr" defTabSz="914378" rtl="1" eaLnBrk="1" latinLnBrk="0" hangingPunct="1">
              <a:buClrTx/>
              <a:buNone/>
              <a:defRPr lang="fr-FR" sz="2400" b="1" kern="1200" dirty="0">
                <a:solidFill>
                  <a:srgbClr val="FFFFFF"/>
                </a:solidFill>
                <a:latin typeface="Calibri"/>
                <a:ea typeface="Calibri"/>
                <a:cs typeface="Calibri"/>
              </a:defRPr>
            </a:lvl1pPr>
          </a:lstStyle>
          <a:p>
            <a:pPr lvl="0"/>
            <a:endParaRPr lang="fr-FR" dirty="0"/>
          </a:p>
        </p:txBody>
      </p:sp>
      <p:sp>
        <p:nvSpPr>
          <p:cNvPr id="22" name="Google Shape;779;p100">
            <a:extLst>
              <a:ext uri="{FF2B5EF4-FFF2-40B4-BE49-F238E27FC236}">
                <a16:creationId xmlns:a16="http://schemas.microsoft.com/office/drawing/2014/main" id="{D3BA80A0-9113-E1DF-FE82-5964E713431D}"/>
              </a:ext>
            </a:extLst>
          </p:cNvPr>
          <p:cNvSpPr txBox="1"/>
          <p:nvPr userDrawn="1"/>
        </p:nvSpPr>
        <p:spPr>
          <a:xfrm>
            <a:off x="3459597" y="-53486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الأولى</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23" name="Google Shape;780;p100">
            <a:extLst>
              <a:ext uri="{FF2B5EF4-FFF2-40B4-BE49-F238E27FC236}">
                <a16:creationId xmlns:a16="http://schemas.microsoft.com/office/drawing/2014/main" id="{763C46FB-D4DD-AC93-D7DB-7CE0FE11F0E3}"/>
              </a:ext>
            </a:extLst>
          </p:cNvPr>
          <p:cNvSpPr/>
          <p:nvPr userDrawn="1"/>
        </p:nvSpPr>
        <p:spPr>
          <a:xfrm>
            <a:off x="3312763" y="-56496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5" name="Google Shape;782;p100">
            <a:extLst>
              <a:ext uri="{FF2B5EF4-FFF2-40B4-BE49-F238E27FC236}">
                <a16:creationId xmlns:a16="http://schemas.microsoft.com/office/drawing/2014/main" id="{1F07FF45-9333-015D-C30F-28FD29AB4866}"/>
              </a:ext>
            </a:extLst>
          </p:cNvPr>
          <p:cNvSpPr txBox="1"/>
          <p:nvPr userDrawn="1"/>
        </p:nvSpPr>
        <p:spPr>
          <a:xfrm>
            <a:off x="3378609" y="41213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28" name="Google Shape;779;p100">
            <a:extLst>
              <a:ext uri="{FF2B5EF4-FFF2-40B4-BE49-F238E27FC236}">
                <a16:creationId xmlns:a16="http://schemas.microsoft.com/office/drawing/2014/main" id="{919A08D9-FB34-5F10-85AC-DF01B347D1B9}"/>
              </a:ext>
            </a:extLst>
          </p:cNvPr>
          <p:cNvSpPr txBox="1"/>
          <p:nvPr userDrawn="1"/>
        </p:nvSpPr>
        <p:spPr>
          <a:xfrm>
            <a:off x="3170913" y="130414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3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29" name="Google Shape;780;p100">
            <a:extLst>
              <a:ext uri="{FF2B5EF4-FFF2-40B4-BE49-F238E27FC236}">
                <a16:creationId xmlns:a16="http://schemas.microsoft.com/office/drawing/2014/main" id="{6F6ADE21-204B-BC99-4627-1B6BEB55B462}"/>
              </a:ext>
            </a:extLst>
          </p:cNvPr>
          <p:cNvSpPr/>
          <p:nvPr userDrawn="1"/>
        </p:nvSpPr>
        <p:spPr>
          <a:xfrm>
            <a:off x="9705002" y="430890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30" name="Google Shape;779;p100">
            <a:extLst>
              <a:ext uri="{FF2B5EF4-FFF2-40B4-BE49-F238E27FC236}">
                <a16:creationId xmlns:a16="http://schemas.microsoft.com/office/drawing/2014/main" id="{D57DBBF9-6EF9-3BCB-60FF-6729623581F1}"/>
              </a:ext>
            </a:extLst>
          </p:cNvPr>
          <p:cNvSpPr txBox="1"/>
          <p:nvPr userDrawn="1"/>
        </p:nvSpPr>
        <p:spPr>
          <a:xfrm>
            <a:off x="-1074215" y="-561611"/>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حب التعلم</a:t>
            </a:r>
          </a:p>
        </p:txBody>
      </p:sp>
      <p:sp>
        <p:nvSpPr>
          <p:cNvPr id="31" name="Google Shape;779;p100">
            <a:extLst>
              <a:ext uri="{FF2B5EF4-FFF2-40B4-BE49-F238E27FC236}">
                <a16:creationId xmlns:a16="http://schemas.microsoft.com/office/drawing/2014/main" id="{9EDC655F-BE3F-F9F5-6162-7A32D4851E15}"/>
              </a:ext>
            </a:extLst>
          </p:cNvPr>
          <p:cNvSpPr txBox="1"/>
          <p:nvPr userDrawn="1"/>
        </p:nvSpPr>
        <p:spPr>
          <a:xfrm>
            <a:off x="-1074215" y="401075"/>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الأول</a:t>
            </a:r>
          </a:p>
        </p:txBody>
      </p:sp>
      <p:sp>
        <p:nvSpPr>
          <p:cNvPr id="33" name="Espace réservé du texte 40">
            <a:extLst>
              <a:ext uri="{FF2B5EF4-FFF2-40B4-BE49-F238E27FC236}">
                <a16:creationId xmlns:a16="http://schemas.microsoft.com/office/drawing/2014/main" id="{E8C049DE-5DE3-7199-96DC-D688DAD91F8F}"/>
              </a:ext>
            </a:extLst>
          </p:cNvPr>
          <p:cNvSpPr>
            <a:spLocks noGrp="1"/>
          </p:cNvSpPr>
          <p:nvPr>
            <p:ph type="body" sz="quarter" idx="16"/>
          </p:nvPr>
        </p:nvSpPr>
        <p:spPr>
          <a:xfrm>
            <a:off x="9943113" y="5111467"/>
            <a:ext cx="1702897" cy="392400"/>
          </a:xfrm>
        </p:spPr>
        <p:txBody>
          <a:bodyPr>
            <a:normAutofit/>
          </a:bodyPr>
          <a:lstStyle>
            <a:lvl1pPr marL="0" indent="0" algn="ctr" defTabSz="914378" rtl="1" eaLnBrk="1" latinLnBrk="0" hangingPunct="1">
              <a:buClrTx/>
              <a:buNone/>
              <a:defRPr lang="fr-FR" sz="2400" b="1" kern="1200" dirty="0">
                <a:solidFill>
                  <a:srgbClr val="FFFFFF"/>
                </a:solidFill>
                <a:latin typeface="Calibri"/>
                <a:ea typeface="Calibri"/>
                <a:cs typeface="Calibri"/>
              </a:defRPr>
            </a:lvl1pPr>
          </a:lstStyle>
          <a:p>
            <a:pPr lvl="0"/>
            <a:endParaRPr lang="fr-FR" dirty="0"/>
          </a:p>
        </p:txBody>
      </p:sp>
      <p:sp>
        <p:nvSpPr>
          <p:cNvPr id="34" name="Espace réservé du texte 40">
            <a:extLst>
              <a:ext uri="{FF2B5EF4-FFF2-40B4-BE49-F238E27FC236}">
                <a16:creationId xmlns:a16="http://schemas.microsoft.com/office/drawing/2014/main" id="{69FA7F0E-6EED-A0A7-7EAD-4FA9BB8534C3}"/>
              </a:ext>
            </a:extLst>
          </p:cNvPr>
          <p:cNvSpPr>
            <a:spLocks noGrp="1"/>
          </p:cNvSpPr>
          <p:nvPr>
            <p:ph type="body" sz="quarter" idx="17"/>
          </p:nvPr>
        </p:nvSpPr>
        <p:spPr>
          <a:xfrm>
            <a:off x="5104782" y="4378386"/>
            <a:ext cx="4558350" cy="392400"/>
          </a:xfrm>
        </p:spPr>
        <p:txBody>
          <a:bodyPr>
            <a:normAutofit/>
          </a:bodyPr>
          <a:lstStyle>
            <a:lvl1pPr marL="0" indent="0" algn="ctr" defTabSz="914378" rtl="1" eaLnBrk="1" latinLnBrk="0" hangingPunct="1">
              <a:buClrTx/>
              <a:buNone/>
              <a:defRPr lang="fr-FR" sz="2400" b="1" kern="1200" dirty="0">
                <a:solidFill>
                  <a:srgbClr val="FFFFFF"/>
                </a:solidFill>
                <a:latin typeface="Calibri"/>
                <a:ea typeface="Calibri"/>
                <a:cs typeface="Calibri"/>
              </a:defRPr>
            </a:lvl1pPr>
          </a:lstStyle>
          <a:p>
            <a:pPr lvl="0"/>
            <a:endParaRPr lang="fr-FR" dirty="0"/>
          </a:p>
        </p:txBody>
      </p:sp>
      <p:sp>
        <p:nvSpPr>
          <p:cNvPr id="35" name="Espace réservé du texte 40">
            <a:extLst>
              <a:ext uri="{FF2B5EF4-FFF2-40B4-BE49-F238E27FC236}">
                <a16:creationId xmlns:a16="http://schemas.microsoft.com/office/drawing/2014/main" id="{0209DAD2-88E4-9B57-0246-C5EE77E7A9FD}"/>
              </a:ext>
            </a:extLst>
          </p:cNvPr>
          <p:cNvSpPr>
            <a:spLocks noGrp="1"/>
          </p:cNvSpPr>
          <p:nvPr>
            <p:ph type="body" sz="quarter" idx="18"/>
          </p:nvPr>
        </p:nvSpPr>
        <p:spPr>
          <a:xfrm>
            <a:off x="5101704" y="5102515"/>
            <a:ext cx="4561428" cy="392400"/>
          </a:xfrm>
        </p:spPr>
        <p:txBody>
          <a:bodyPr>
            <a:normAutofit/>
          </a:bodyPr>
          <a:lstStyle>
            <a:lvl1pPr marL="0" indent="0" algn="ctr" defTabSz="914378" rtl="1" eaLnBrk="1" latinLnBrk="0" hangingPunct="1">
              <a:buClrTx/>
              <a:buNone/>
              <a:defRPr lang="fr-FR" sz="2400" b="1" kern="1200" dirty="0">
                <a:solidFill>
                  <a:srgbClr val="FFFFFF"/>
                </a:solidFill>
                <a:latin typeface="Calibri"/>
                <a:ea typeface="Calibri"/>
                <a:cs typeface="Calibri"/>
              </a:defRPr>
            </a:lvl1pPr>
          </a:lstStyle>
          <a:p>
            <a:pPr lvl="0"/>
            <a:endParaRPr lang="fr-FR" dirty="0"/>
          </a:p>
        </p:txBody>
      </p:sp>
      <p:sp>
        <p:nvSpPr>
          <p:cNvPr id="36" name="Google Shape;780;p100">
            <a:extLst>
              <a:ext uri="{FF2B5EF4-FFF2-40B4-BE49-F238E27FC236}">
                <a16:creationId xmlns:a16="http://schemas.microsoft.com/office/drawing/2014/main" id="{247753C9-E104-1827-25DA-215DFEAAD47C}"/>
              </a:ext>
            </a:extLst>
          </p:cNvPr>
          <p:cNvSpPr/>
          <p:nvPr userDrawn="1"/>
        </p:nvSpPr>
        <p:spPr>
          <a:xfrm>
            <a:off x="9700571" y="5063317"/>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38" name="Google Shape;224;p26">
            <a:extLst>
              <a:ext uri="{FF2B5EF4-FFF2-40B4-BE49-F238E27FC236}">
                <a16:creationId xmlns:a16="http://schemas.microsoft.com/office/drawing/2014/main" id="{D4CA3549-D82C-EF61-9F3B-09312FC46777}"/>
              </a:ext>
            </a:extLst>
          </p:cNvPr>
          <p:cNvSpPr/>
          <p:nvPr/>
        </p:nvSpPr>
        <p:spPr>
          <a:xfrm>
            <a:off x="5079294" y="3579158"/>
            <a:ext cx="6693265" cy="522000"/>
          </a:xfrm>
          <a:prstGeom prst="rect">
            <a:avLst/>
          </a:prstGeom>
          <a:solidFill>
            <a:srgbClr val="15A2C8"/>
          </a:solidFill>
          <a:ln w="38103" cap="flat">
            <a:noFill/>
            <a:prstDash val="solid"/>
          </a:ln>
          <a:effectLst/>
        </p:spPr>
        <p:txBody>
          <a:bodyPr vert="horz" wrap="square" lIns="68570" tIns="34271" rIns="68570" bIns="34271" anchor="ctr" anchorCtr="0" compatLnSpc="1">
            <a:noAutofit/>
          </a:bodyPr>
          <a:lstStyle/>
          <a:p>
            <a:pPr algn="r" defTabSz="914378" rtl="1">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40" name="Espace réservé du texte 40">
            <a:extLst>
              <a:ext uri="{FF2B5EF4-FFF2-40B4-BE49-F238E27FC236}">
                <a16:creationId xmlns:a16="http://schemas.microsoft.com/office/drawing/2014/main" id="{B23C1135-3CEB-A347-C84C-7E1BE1927E4F}"/>
              </a:ext>
            </a:extLst>
          </p:cNvPr>
          <p:cNvSpPr>
            <a:spLocks noGrp="1"/>
          </p:cNvSpPr>
          <p:nvPr>
            <p:ph type="body" sz="quarter" idx="19"/>
          </p:nvPr>
        </p:nvSpPr>
        <p:spPr>
          <a:xfrm>
            <a:off x="9877516" y="3665608"/>
            <a:ext cx="1768493" cy="392400"/>
          </a:xfrm>
        </p:spPr>
        <p:txBody>
          <a:bodyPr>
            <a:normAutofit/>
          </a:bodyPr>
          <a:lstStyle>
            <a:lvl1pPr marL="0" indent="0" algn="ctr" defTabSz="914378" rtl="1" eaLnBrk="1" latinLnBrk="0" hangingPunct="1">
              <a:buClrTx/>
              <a:buNone/>
              <a:defRPr lang="fr-FR" sz="2400" b="1" kern="1200" dirty="0">
                <a:solidFill>
                  <a:srgbClr val="FFFFFF"/>
                </a:solidFill>
                <a:latin typeface="Calibri"/>
                <a:ea typeface="Calibri"/>
                <a:cs typeface="Calibri"/>
              </a:defRPr>
            </a:lvl1pPr>
          </a:lstStyle>
          <a:p>
            <a:pPr lvl="0"/>
            <a:endParaRPr lang="fr-FR" dirty="0"/>
          </a:p>
        </p:txBody>
      </p:sp>
      <p:sp>
        <p:nvSpPr>
          <p:cNvPr id="41" name="Espace réservé du texte 40">
            <a:extLst>
              <a:ext uri="{FF2B5EF4-FFF2-40B4-BE49-F238E27FC236}">
                <a16:creationId xmlns:a16="http://schemas.microsoft.com/office/drawing/2014/main" id="{4C580FAD-14A3-690F-FAAA-6AA5C0B1DB02}"/>
              </a:ext>
            </a:extLst>
          </p:cNvPr>
          <p:cNvSpPr>
            <a:spLocks noGrp="1"/>
          </p:cNvSpPr>
          <p:nvPr>
            <p:ph type="body" sz="quarter" idx="20"/>
          </p:nvPr>
        </p:nvSpPr>
        <p:spPr>
          <a:xfrm>
            <a:off x="5101703" y="3656656"/>
            <a:ext cx="4561429" cy="392400"/>
          </a:xfrm>
        </p:spPr>
        <p:txBody>
          <a:bodyPr>
            <a:normAutofit/>
          </a:bodyPr>
          <a:lstStyle>
            <a:lvl1pPr marL="0" indent="0" algn="ctr" defTabSz="914378" rtl="1" eaLnBrk="1" latinLnBrk="0" hangingPunct="1">
              <a:buClrTx/>
              <a:buNone/>
              <a:defRPr lang="fr-FR" sz="2400" b="1" kern="1200" dirty="0">
                <a:solidFill>
                  <a:srgbClr val="FFFFFF"/>
                </a:solidFill>
                <a:latin typeface="Calibri"/>
                <a:ea typeface="Calibri"/>
                <a:cs typeface="Calibri"/>
              </a:defRPr>
            </a:lvl1pPr>
          </a:lstStyle>
          <a:p>
            <a:pPr lvl="0"/>
            <a:endParaRPr lang="fr-FR" dirty="0"/>
          </a:p>
        </p:txBody>
      </p:sp>
      <p:sp>
        <p:nvSpPr>
          <p:cNvPr id="42" name="Google Shape;780;p100">
            <a:extLst>
              <a:ext uri="{FF2B5EF4-FFF2-40B4-BE49-F238E27FC236}">
                <a16:creationId xmlns:a16="http://schemas.microsoft.com/office/drawing/2014/main" id="{58B027A5-E427-D5A1-CADC-7F3EE36611D0}"/>
              </a:ext>
            </a:extLst>
          </p:cNvPr>
          <p:cNvSpPr/>
          <p:nvPr userDrawn="1"/>
        </p:nvSpPr>
        <p:spPr>
          <a:xfrm>
            <a:off x="9728759" y="3611108"/>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68558" y="317301"/>
            <a:ext cx="10529279" cy="267549"/>
          </a:xfrm>
        </p:spPr>
        <p:txBody>
          <a:bodyPr>
            <a:noAutofit/>
          </a:bodyPr>
          <a:lstStyle>
            <a:lvl1pPr algn="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65589" y="575745"/>
            <a:ext cx="10529279" cy="267549"/>
          </a:xfrm>
        </p:spPr>
        <p:txBody>
          <a:bodyPr>
            <a:noAutofit/>
          </a:bodyPr>
          <a:lstStyle>
            <a:lvl1pPr algn="r" rtl="1">
              <a:buFont typeface="Arial" panose="020B0604020202020204" pitchFamily="34" charset="0"/>
              <a:buNone/>
              <a:defRPr sz="11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sp>
      </p:grpSp>
      <p:sp>
        <p:nvSpPr>
          <p:cNvPr id="5" name="Titre 10">
            <a:extLst>
              <a:ext uri="{FF2B5EF4-FFF2-40B4-BE49-F238E27FC236}">
                <a16:creationId xmlns:a16="http://schemas.microsoft.com/office/drawing/2014/main" id="{11088A98-E611-4BF2-AC2E-882BFA7C4CB0}"/>
              </a:ext>
            </a:extLst>
          </p:cNvPr>
          <p:cNvSpPr>
            <a:spLocks noGrp="1"/>
          </p:cNvSpPr>
          <p:nvPr>
            <p:ph type="title" hasCustomPrompt="1"/>
          </p:nvPr>
        </p:nvSpPr>
        <p:spPr>
          <a:xfrm>
            <a:off x="968558" y="317301"/>
            <a:ext cx="10529279" cy="267549"/>
          </a:xfrm>
        </p:spPr>
        <p:txBody>
          <a:bodyPr>
            <a:noAutofit/>
          </a:bodyPr>
          <a:lstStyle>
            <a:lvl1pPr algn="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0BE3AC1C-D0DE-978B-FF2A-1A540CABBBC1}"/>
              </a:ext>
            </a:extLst>
          </p:cNvPr>
          <p:cNvSpPr>
            <a:spLocks noGrp="1"/>
          </p:cNvSpPr>
          <p:nvPr>
            <p:ph sz="quarter" idx="11" hasCustomPrompt="1"/>
          </p:nvPr>
        </p:nvSpPr>
        <p:spPr>
          <a:xfrm>
            <a:off x="965589" y="575745"/>
            <a:ext cx="10529279" cy="267549"/>
          </a:xfrm>
        </p:spPr>
        <p:txBody>
          <a:bodyPr>
            <a:noAutofit/>
          </a:bodyPr>
          <a:lstStyle>
            <a:lvl1pPr algn="r" rtl="1">
              <a:buFont typeface="Arial" panose="020B0604020202020204" pitchFamily="34" charset="0"/>
              <a:buNone/>
              <a:defRPr sz="11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7FA5B814-C475-06AE-7AC6-DB7266BFB5F3}"/>
              </a:ext>
            </a:extLst>
          </p:cNvPr>
          <p:cNvSpPr>
            <a:spLocks noGrp="1"/>
          </p:cNvSpPr>
          <p:nvPr>
            <p:ph type="title" hasCustomPrompt="1"/>
          </p:nvPr>
        </p:nvSpPr>
        <p:spPr>
          <a:xfrm>
            <a:off x="968558" y="317301"/>
            <a:ext cx="10529279" cy="267549"/>
          </a:xfrm>
        </p:spPr>
        <p:txBody>
          <a:bodyPr>
            <a:noAutofit/>
          </a:bodyPr>
          <a:lstStyle>
            <a:lvl1pPr algn="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4">
            <a:extLst>
              <a:ext uri="{FF2B5EF4-FFF2-40B4-BE49-F238E27FC236}">
                <a16:creationId xmlns:a16="http://schemas.microsoft.com/office/drawing/2014/main" id="{A4A6FDCF-D576-2CC5-BF55-D396EB96C45B}"/>
              </a:ext>
            </a:extLst>
          </p:cNvPr>
          <p:cNvSpPr>
            <a:spLocks noGrp="1"/>
          </p:cNvSpPr>
          <p:nvPr>
            <p:ph sz="quarter" idx="11" hasCustomPrompt="1"/>
          </p:nvPr>
        </p:nvSpPr>
        <p:spPr>
          <a:xfrm>
            <a:off x="965589" y="575745"/>
            <a:ext cx="10529279" cy="267549"/>
          </a:xfrm>
        </p:spPr>
        <p:txBody>
          <a:bodyPr>
            <a:noAutofit/>
          </a:bodyPr>
          <a:lstStyle>
            <a:lvl1pPr algn="r" rtl="1">
              <a:buFont typeface="Arial" panose="020B0604020202020204" pitchFamily="34" charset="0"/>
              <a:buNone/>
              <a:defRPr sz="11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512" y="603261"/>
            <a:ext cx="501290" cy="468000"/>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7091603B-CB17-97EA-7D04-8B38C55B70E4}"/>
              </a:ext>
            </a:extLst>
          </p:cNvPr>
          <p:cNvSpPr>
            <a:spLocks noGrp="1"/>
          </p:cNvSpPr>
          <p:nvPr>
            <p:ph type="title" hasCustomPrompt="1"/>
          </p:nvPr>
        </p:nvSpPr>
        <p:spPr>
          <a:xfrm>
            <a:off x="968558" y="317301"/>
            <a:ext cx="10529279" cy="267549"/>
          </a:xfrm>
        </p:spPr>
        <p:txBody>
          <a:bodyPr>
            <a:noAutofit/>
          </a:bodyPr>
          <a:lstStyle>
            <a:lvl1pPr algn="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4" name="Espace réservé du contenu 14">
            <a:extLst>
              <a:ext uri="{FF2B5EF4-FFF2-40B4-BE49-F238E27FC236}">
                <a16:creationId xmlns:a16="http://schemas.microsoft.com/office/drawing/2014/main" id="{2B134CF9-BC1C-55FD-0C4E-FAF4ED3F4060}"/>
              </a:ext>
            </a:extLst>
          </p:cNvPr>
          <p:cNvSpPr>
            <a:spLocks noGrp="1"/>
          </p:cNvSpPr>
          <p:nvPr>
            <p:ph sz="quarter" idx="11" hasCustomPrompt="1"/>
          </p:nvPr>
        </p:nvSpPr>
        <p:spPr>
          <a:xfrm>
            <a:off x="965589" y="575745"/>
            <a:ext cx="10529279" cy="267549"/>
          </a:xfrm>
        </p:spPr>
        <p:txBody>
          <a:bodyPr>
            <a:noAutofit/>
          </a:bodyPr>
          <a:lstStyle>
            <a:lvl1pPr algn="r" rtl="1">
              <a:buFont typeface="Arial" panose="020B0604020202020204" pitchFamily="34" charset="0"/>
              <a:buNone/>
              <a:defRPr sz="11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80512" y="643149"/>
            <a:ext cx="467998" cy="468000"/>
          </a:xfrm>
          <a:prstGeom prst="rect">
            <a:avLst/>
          </a:prstGeom>
        </p:spPr>
      </p:pic>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3D0195D3-46CC-7A70-A359-CBAFF1307AFC}"/>
              </a:ext>
            </a:extLst>
          </p:cNvPr>
          <p:cNvSpPr>
            <a:spLocks noGrp="1"/>
          </p:cNvSpPr>
          <p:nvPr>
            <p:ph type="title" hasCustomPrompt="1"/>
          </p:nvPr>
        </p:nvSpPr>
        <p:spPr>
          <a:xfrm>
            <a:off x="968558" y="317301"/>
            <a:ext cx="10529279" cy="267549"/>
          </a:xfrm>
        </p:spPr>
        <p:txBody>
          <a:bodyPr>
            <a:noAutofit/>
          </a:bodyPr>
          <a:lstStyle>
            <a:lvl1pPr algn="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4">
            <a:extLst>
              <a:ext uri="{FF2B5EF4-FFF2-40B4-BE49-F238E27FC236}">
                <a16:creationId xmlns:a16="http://schemas.microsoft.com/office/drawing/2014/main" id="{411C3C0E-37F9-AA81-0EEA-63B27F060F2A}"/>
              </a:ext>
            </a:extLst>
          </p:cNvPr>
          <p:cNvSpPr>
            <a:spLocks noGrp="1"/>
          </p:cNvSpPr>
          <p:nvPr>
            <p:ph sz="quarter" idx="11" hasCustomPrompt="1"/>
          </p:nvPr>
        </p:nvSpPr>
        <p:spPr>
          <a:xfrm>
            <a:off x="965589" y="575745"/>
            <a:ext cx="10529279" cy="267549"/>
          </a:xfrm>
        </p:spPr>
        <p:txBody>
          <a:bodyPr>
            <a:noAutofit/>
          </a:bodyPr>
          <a:lstStyle>
            <a:lvl1pPr algn="r" rtl="1">
              <a:buFont typeface="Arial" panose="020B0604020202020204" pitchFamily="34" charset="0"/>
              <a:buNone/>
              <a:defRPr sz="11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19940F21-568F-259A-8617-AD5A2D161AE0}"/>
              </a:ext>
            </a:extLst>
          </p:cNvPr>
          <p:cNvSpPr>
            <a:spLocks noGrp="1"/>
          </p:cNvSpPr>
          <p:nvPr>
            <p:ph type="title" hasCustomPrompt="1"/>
          </p:nvPr>
        </p:nvSpPr>
        <p:spPr>
          <a:xfrm>
            <a:off x="968558" y="317301"/>
            <a:ext cx="10529279" cy="267549"/>
          </a:xfrm>
        </p:spPr>
        <p:txBody>
          <a:bodyPr>
            <a:noAutofit/>
          </a:bodyPr>
          <a:lstStyle>
            <a:lvl1pPr algn="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4">
            <a:extLst>
              <a:ext uri="{FF2B5EF4-FFF2-40B4-BE49-F238E27FC236}">
                <a16:creationId xmlns:a16="http://schemas.microsoft.com/office/drawing/2014/main" id="{071AA4B7-B4B5-B166-405A-6932EEEFFF40}"/>
              </a:ext>
            </a:extLst>
          </p:cNvPr>
          <p:cNvSpPr>
            <a:spLocks noGrp="1"/>
          </p:cNvSpPr>
          <p:nvPr>
            <p:ph sz="quarter" idx="11" hasCustomPrompt="1"/>
          </p:nvPr>
        </p:nvSpPr>
        <p:spPr>
          <a:xfrm>
            <a:off x="965589" y="575745"/>
            <a:ext cx="10529279" cy="267549"/>
          </a:xfrm>
        </p:spPr>
        <p:txBody>
          <a:bodyPr>
            <a:noAutofit/>
          </a:bodyPr>
          <a:lstStyle>
            <a:lvl1pPr algn="r" rtl="1">
              <a:buFont typeface="Arial" panose="020B0604020202020204" pitchFamily="34" charset="0"/>
              <a:buNone/>
              <a:defRPr sz="11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ones enseignant">
    <p:bg>
      <p:bgPr>
        <a:solidFill>
          <a:srgbClr val="DCE6F2"/>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1AFB7841-5C35-ECB3-2D85-87E19FFCF3C0}"/>
              </a:ext>
            </a:extLst>
          </p:cNvPr>
          <p:cNvSpPr txBox="1"/>
          <p:nvPr userDrawn="1"/>
        </p:nvSpPr>
        <p:spPr>
          <a:xfrm>
            <a:off x="2151695" y="1342463"/>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36D07AC2-EEA1-071A-10DB-652F58F97498}"/>
              </a:ext>
            </a:extLst>
          </p:cNvPr>
          <p:cNvSpPr txBox="1"/>
          <p:nvPr userDrawn="1"/>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01CA589E-2F72-F875-74BC-63804F981FC1}"/>
              </a:ext>
            </a:extLst>
          </p:cNvPr>
          <p:cNvPicPr preferRelativeResize="0"/>
          <p:nvPr userDrawn="1"/>
        </p:nvPicPr>
        <p:blipFill rotWithShape="1">
          <a:blip r:embed="rId2">
            <a:alphaModFix/>
          </a:blip>
          <a:srcRect t="23545" r="71114" b="60700"/>
          <a:stretch/>
        </p:blipFill>
        <p:spPr>
          <a:xfrm>
            <a:off x="10496362" y="2946687"/>
            <a:ext cx="1035476" cy="854359"/>
          </a:xfrm>
          <a:prstGeom prst="rect">
            <a:avLst/>
          </a:prstGeom>
          <a:noFill/>
          <a:ln>
            <a:noFill/>
          </a:ln>
        </p:spPr>
      </p:pic>
      <p:sp>
        <p:nvSpPr>
          <p:cNvPr id="10" name="Google Shape;322;p52">
            <a:extLst>
              <a:ext uri="{FF2B5EF4-FFF2-40B4-BE49-F238E27FC236}">
                <a16:creationId xmlns:a16="http://schemas.microsoft.com/office/drawing/2014/main" id="{C3C16CEA-4F21-60B1-41A7-3771A52A5301}"/>
              </a:ext>
            </a:extLst>
          </p:cNvPr>
          <p:cNvSpPr txBox="1"/>
          <p:nvPr userDrawn="1"/>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3699A0A0-A866-8510-B112-046CC1D5D567}"/>
              </a:ext>
            </a:extLst>
          </p:cNvPr>
          <p:cNvSpPr txBox="1"/>
          <p:nvPr userDrawn="1"/>
        </p:nvSpPr>
        <p:spPr>
          <a:xfrm>
            <a:off x="2151695" y="4138773"/>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003DB647-25A8-58AA-72C8-C3F3499D7589}"/>
              </a:ext>
            </a:extLst>
          </p:cNvPr>
          <p:cNvPicPr preferRelativeResize="0"/>
          <p:nvPr userDrawn="1"/>
        </p:nvPicPr>
        <p:blipFill rotWithShape="1">
          <a:blip r:embed="rId3">
            <a:alphaModFix/>
          </a:blip>
          <a:srcRect/>
          <a:stretch/>
        </p:blipFill>
        <p:spPr>
          <a:xfrm>
            <a:off x="10631721" y="4006225"/>
            <a:ext cx="753729" cy="603600"/>
          </a:xfrm>
          <a:prstGeom prst="rect">
            <a:avLst/>
          </a:prstGeom>
          <a:noFill/>
          <a:ln>
            <a:noFill/>
          </a:ln>
        </p:spPr>
      </p:pic>
      <p:sp>
        <p:nvSpPr>
          <p:cNvPr id="13" name="Google Shape;291;p51">
            <a:extLst>
              <a:ext uri="{FF2B5EF4-FFF2-40B4-BE49-F238E27FC236}">
                <a16:creationId xmlns:a16="http://schemas.microsoft.com/office/drawing/2014/main" id="{93B48304-CF7B-9D70-253A-5B7C27AF5A31}"/>
              </a:ext>
            </a:extLst>
          </p:cNvPr>
          <p:cNvSpPr/>
          <p:nvPr userDrawn="1"/>
        </p:nvSpPr>
        <p:spPr>
          <a:xfrm>
            <a:off x="3542730" y="171706"/>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14" name="Groupe 3">
            <a:extLst>
              <a:ext uri="{FF2B5EF4-FFF2-40B4-BE49-F238E27FC236}">
                <a16:creationId xmlns:a16="http://schemas.microsoft.com/office/drawing/2014/main" id="{79D6FEA0-26C1-F274-D925-B1575A2BD066}"/>
              </a:ext>
            </a:extLst>
          </p:cNvPr>
          <p:cNvGrpSpPr/>
          <p:nvPr userDrawn="1"/>
        </p:nvGrpSpPr>
        <p:grpSpPr>
          <a:xfrm>
            <a:off x="10657636" y="2019636"/>
            <a:ext cx="814489" cy="699291"/>
            <a:chOff x="277892" y="2322046"/>
            <a:chExt cx="828656" cy="786827"/>
          </a:xfrm>
        </p:grpSpPr>
        <p:sp>
          <p:nvSpPr>
            <p:cNvPr id="15" name="Freeform 2">
              <a:extLst>
                <a:ext uri="{FF2B5EF4-FFF2-40B4-BE49-F238E27FC236}">
                  <a16:creationId xmlns:a16="http://schemas.microsoft.com/office/drawing/2014/main" id="{AE544CE9-7345-EBF7-3390-18A50E952571}"/>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4">
              <a:extLst>
                <a:ext uri="{FF2B5EF4-FFF2-40B4-BE49-F238E27FC236}">
                  <a16:creationId xmlns:a16="http://schemas.microsoft.com/office/drawing/2014/main" id="{2C8C82EB-D265-761E-6049-69DD56D98441}"/>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sp>
      </p:grpSp>
      <p:pic>
        <p:nvPicPr>
          <p:cNvPr id="17" name="Picture 2" descr="Image générée">
            <a:extLst>
              <a:ext uri="{FF2B5EF4-FFF2-40B4-BE49-F238E27FC236}">
                <a16:creationId xmlns:a16="http://schemas.microsoft.com/office/drawing/2014/main" id="{95B9CC1D-2B57-3B10-3043-6749CFEE08DE}"/>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9B6220F1-3578-CE09-20E9-84499C8D2C01}"/>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0701998" y="497017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D43747AF-4A12-2AE7-F668-DB7561F5F74E}"/>
              </a:ext>
            </a:extLst>
          </p:cNvPr>
          <p:cNvSpPr txBox="1"/>
          <p:nvPr userDrawn="1"/>
        </p:nvSpPr>
        <p:spPr>
          <a:xfrm>
            <a:off x="2064863" y="506174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e élève">
    <p:bg>
      <p:bgPr>
        <a:solidFill>
          <a:srgbClr val="DCE6F2"/>
        </a:solidFill>
        <a:effectLst/>
      </p:bgPr>
    </p:bg>
    <p:spTree>
      <p:nvGrpSpPr>
        <p:cNvPr id="1" name=""/>
        <p:cNvGrpSpPr/>
        <p:nvPr/>
      </p:nvGrpSpPr>
      <p:grpSpPr>
        <a:xfrm>
          <a:off x="0" y="0"/>
          <a:ext cx="0" cy="0"/>
          <a:chOff x="0" y="0"/>
          <a:chExt cx="0" cy="0"/>
        </a:xfrm>
      </p:grpSpPr>
      <p:sp>
        <p:nvSpPr>
          <p:cNvPr id="7" name="Espace réservé du numéro de diapositive 3">
            <a:extLst>
              <a:ext uri="{FF2B5EF4-FFF2-40B4-BE49-F238E27FC236}">
                <a16:creationId xmlns:a16="http://schemas.microsoft.com/office/drawing/2014/main" id="{DFDEC964-27A4-545E-A695-ED8D49269A4D}"/>
              </a:ext>
            </a:extLst>
          </p:cNvPr>
          <p:cNvSpPr txBox="1">
            <a:spLocks/>
          </p:cNvSpPr>
          <p:nvPr userDrawn="1"/>
        </p:nvSpPr>
        <p:spPr>
          <a:xfrm>
            <a:off x="8610600" y="6481045"/>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6BB794-D201-4EBE-865A-45FE0EF738B6}" type="slidenum">
              <a:rPr lang="fr-FR" smtClean="0"/>
              <a:pPr/>
              <a:t>‹N°›</a:t>
            </a:fld>
            <a:endParaRPr lang="fr-FR"/>
          </a:p>
        </p:txBody>
      </p:sp>
      <p:sp>
        <p:nvSpPr>
          <p:cNvPr id="8" name="Google Shape;334;p53">
            <a:extLst>
              <a:ext uri="{FF2B5EF4-FFF2-40B4-BE49-F238E27FC236}">
                <a16:creationId xmlns:a16="http://schemas.microsoft.com/office/drawing/2014/main" id="{7961011F-8716-7FC0-7D95-8B5FE0118DF7}"/>
              </a:ext>
            </a:extLst>
          </p:cNvPr>
          <p:cNvSpPr txBox="1"/>
          <p:nvPr userDrawn="1"/>
        </p:nvSpPr>
        <p:spPr>
          <a:xfrm>
            <a:off x="1725695" y="4858786"/>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FB735248-6268-CD5B-ECD3-9E52DE8936C9}"/>
              </a:ext>
            </a:extLst>
          </p:cNvPr>
          <p:cNvPicPr preferRelativeResize="0"/>
          <p:nvPr userDrawn="1"/>
        </p:nvPicPr>
        <p:blipFill rotWithShape="1">
          <a:blip r:embed="rId2">
            <a:alphaModFix/>
          </a:blip>
          <a:srcRect/>
          <a:stretch/>
        </p:blipFill>
        <p:spPr>
          <a:xfrm>
            <a:off x="10667497" y="4767386"/>
            <a:ext cx="613620" cy="603600"/>
          </a:xfrm>
          <a:prstGeom prst="rect">
            <a:avLst/>
          </a:prstGeom>
          <a:noFill/>
          <a:ln>
            <a:noFill/>
          </a:ln>
        </p:spPr>
      </p:pic>
      <p:sp>
        <p:nvSpPr>
          <p:cNvPr id="10" name="Google Shape;335;p53">
            <a:extLst>
              <a:ext uri="{FF2B5EF4-FFF2-40B4-BE49-F238E27FC236}">
                <a16:creationId xmlns:a16="http://schemas.microsoft.com/office/drawing/2014/main" id="{722CE956-F298-8CF0-8430-51E25F69F5A1}"/>
              </a:ext>
            </a:extLst>
          </p:cNvPr>
          <p:cNvSpPr txBox="1"/>
          <p:nvPr userDrawn="1"/>
        </p:nvSpPr>
        <p:spPr>
          <a:xfrm>
            <a:off x="1725695" y="4089870"/>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11" name="Google Shape;339;p53">
            <a:extLst>
              <a:ext uri="{FF2B5EF4-FFF2-40B4-BE49-F238E27FC236}">
                <a16:creationId xmlns:a16="http://schemas.microsoft.com/office/drawing/2014/main" id="{1E3CA2B3-7163-96BA-00B2-A0F703A11540}"/>
              </a:ext>
            </a:extLst>
          </p:cNvPr>
          <p:cNvPicPr preferRelativeResize="0"/>
          <p:nvPr userDrawn="1"/>
        </p:nvPicPr>
        <p:blipFill rotWithShape="1">
          <a:blip r:embed="rId3">
            <a:alphaModFix/>
          </a:blip>
          <a:srcRect/>
          <a:stretch/>
        </p:blipFill>
        <p:spPr>
          <a:xfrm>
            <a:off x="10687954" y="4011975"/>
            <a:ext cx="551667" cy="498415"/>
          </a:xfrm>
          <a:prstGeom prst="rect">
            <a:avLst/>
          </a:prstGeom>
          <a:noFill/>
          <a:ln>
            <a:noFill/>
          </a:ln>
        </p:spPr>
      </p:pic>
      <p:pic>
        <p:nvPicPr>
          <p:cNvPr id="12" name="Google Shape;289;p51">
            <a:extLst>
              <a:ext uri="{FF2B5EF4-FFF2-40B4-BE49-F238E27FC236}">
                <a16:creationId xmlns:a16="http://schemas.microsoft.com/office/drawing/2014/main" id="{F9ED93EA-EAF8-7C0C-AE8F-36CBB307C689}"/>
              </a:ext>
            </a:extLst>
          </p:cNvPr>
          <p:cNvPicPr preferRelativeResize="0"/>
          <p:nvPr userDrawn="1"/>
        </p:nvPicPr>
        <p:blipFill rotWithShape="1">
          <a:blip r:embed="rId4">
            <a:alphaModFix/>
          </a:blip>
          <a:srcRect/>
          <a:stretch/>
        </p:blipFill>
        <p:spPr>
          <a:xfrm>
            <a:off x="10691243" y="2579277"/>
            <a:ext cx="556939" cy="498414"/>
          </a:xfrm>
          <a:prstGeom prst="rect">
            <a:avLst/>
          </a:prstGeom>
          <a:noFill/>
          <a:ln>
            <a:noFill/>
          </a:ln>
        </p:spPr>
      </p:pic>
      <p:sp>
        <p:nvSpPr>
          <p:cNvPr id="13" name="Google Shape;290;p51">
            <a:extLst>
              <a:ext uri="{FF2B5EF4-FFF2-40B4-BE49-F238E27FC236}">
                <a16:creationId xmlns:a16="http://schemas.microsoft.com/office/drawing/2014/main" id="{3DF518AD-CFB7-B92D-5388-D28D5D8344E7}"/>
              </a:ext>
            </a:extLst>
          </p:cNvPr>
          <p:cNvSpPr txBox="1"/>
          <p:nvPr userDrawn="1"/>
        </p:nvSpPr>
        <p:spPr>
          <a:xfrm>
            <a:off x="1737152" y="2664487"/>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4" name="Google Shape;293;p51">
            <a:extLst>
              <a:ext uri="{FF2B5EF4-FFF2-40B4-BE49-F238E27FC236}">
                <a16:creationId xmlns:a16="http://schemas.microsoft.com/office/drawing/2014/main" id="{DB67C759-6028-E113-93DD-8BAEA54AB0A6}"/>
              </a:ext>
            </a:extLst>
          </p:cNvPr>
          <p:cNvSpPr txBox="1"/>
          <p:nvPr userDrawn="1"/>
        </p:nvSpPr>
        <p:spPr>
          <a:xfrm>
            <a:off x="1725694" y="1954092"/>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5" name="Google Shape;294;p51" descr="Lever la main - Icônes mains et gestes gratuites">
            <a:extLst>
              <a:ext uri="{FF2B5EF4-FFF2-40B4-BE49-F238E27FC236}">
                <a16:creationId xmlns:a16="http://schemas.microsoft.com/office/drawing/2014/main" id="{D48ED5E7-7906-4CF8-891C-37A0E8B5ED30}"/>
              </a:ext>
            </a:extLst>
          </p:cNvPr>
          <p:cNvPicPr preferRelativeResize="0"/>
          <p:nvPr userDrawn="1"/>
        </p:nvPicPr>
        <p:blipFill rotWithShape="1">
          <a:blip r:embed="rId5">
            <a:alphaModFix/>
          </a:blip>
          <a:srcRect/>
          <a:stretch/>
        </p:blipFill>
        <p:spPr>
          <a:xfrm>
            <a:off x="10758368" y="1906767"/>
            <a:ext cx="540887" cy="426303"/>
          </a:xfrm>
          <a:prstGeom prst="rect">
            <a:avLst/>
          </a:prstGeom>
          <a:noFill/>
          <a:ln>
            <a:noFill/>
          </a:ln>
        </p:spPr>
      </p:pic>
      <p:sp>
        <p:nvSpPr>
          <p:cNvPr id="16" name="Google Shape;333;p53">
            <a:extLst>
              <a:ext uri="{FF2B5EF4-FFF2-40B4-BE49-F238E27FC236}">
                <a16:creationId xmlns:a16="http://schemas.microsoft.com/office/drawing/2014/main" id="{2A7145EB-4F17-9D05-6196-6B603D242623}"/>
              </a:ext>
            </a:extLst>
          </p:cNvPr>
          <p:cNvSpPr txBox="1"/>
          <p:nvPr userDrawn="1"/>
        </p:nvSpPr>
        <p:spPr>
          <a:xfrm>
            <a:off x="1743832" y="1225026"/>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17" name="Groupe 26">
            <a:extLst>
              <a:ext uri="{FF2B5EF4-FFF2-40B4-BE49-F238E27FC236}">
                <a16:creationId xmlns:a16="http://schemas.microsoft.com/office/drawing/2014/main" id="{E41A60FC-ABEF-0917-07A1-B29A542153C3}"/>
              </a:ext>
            </a:extLst>
          </p:cNvPr>
          <p:cNvGrpSpPr/>
          <p:nvPr userDrawn="1"/>
        </p:nvGrpSpPr>
        <p:grpSpPr>
          <a:xfrm>
            <a:off x="10667145" y="1130986"/>
            <a:ext cx="632111" cy="603600"/>
            <a:chOff x="779845" y="4335989"/>
            <a:chExt cx="442253" cy="575842"/>
          </a:xfrm>
        </p:grpSpPr>
        <p:pic>
          <p:nvPicPr>
            <p:cNvPr id="18" name="Google Shape;307;p51" descr="Une image contenant Dessin animé, clipart, Animation, illustration&#10;&#10;Description générée automatiquement">
              <a:extLst>
                <a:ext uri="{FF2B5EF4-FFF2-40B4-BE49-F238E27FC236}">
                  <a16:creationId xmlns:a16="http://schemas.microsoft.com/office/drawing/2014/main" id="{AC7FD005-A0E1-0B08-45AA-19CEDAF0B441}"/>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19" name="Rectangle 18">
              <a:extLst>
                <a:ext uri="{FF2B5EF4-FFF2-40B4-BE49-F238E27FC236}">
                  <a16:creationId xmlns:a16="http://schemas.microsoft.com/office/drawing/2014/main" id="{A0F12BD4-8DB8-F8E8-A89D-D69BED815DD8}"/>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20" name="Google Shape;295;p51">
            <a:extLst>
              <a:ext uri="{FF2B5EF4-FFF2-40B4-BE49-F238E27FC236}">
                <a16:creationId xmlns:a16="http://schemas.microsoft.com/office/drawing/2014/main" id="{C7EEA247-EA00-261D-657E-CE2D7DF9CE90}"/>
              </a:ext>
            </a:extLst>
          </p:cNvPr>
          <p:cNvSpPr txBox="1"/>
          <p:nvPr userDrawn="1"/>
        </p:nvSpPr>
        <p:spPr>
          <a:xfrm>
            <a:off x="1725696" y="3375633"/>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21" name="Groupe 37">
            <a:extLst>
              <a:ext uri="{FF2B5EF4-FFF2-40B4-BE49-F238E27FC236}">
                <a16:creationId xmlns:a16="http://schemas.microsoft.com/office/drawing/2014/main" id="{41B08850-F188-799D-ADB0-6A151EC62572}"/>
              </a:ext>
            </a:extLst>
          </p:cNvPr>
          <p:cNvGrpSpPr/>
          <p:nvPr userDrawn="1"/>
        </p:nvGrpSpPr>
        <p:grpSpPr>
          <a:xfrm>
            <a:off x="10719352" y="3274588"/>
            <a:ext cx="551667" cy="471961"/>
            <a:chOff x="10280460" y="4850932"/>
            <a:chExt cx="630930" cy="588164"/>
          </a:xfrm>
        </p:grpSpPr>
        <p:pic>
          <p:nvPicPr>
            <p:cNvPr id="22" name="Picture 7">
              <a:extLst>
                <a:ext uri="{FF2B5EF4-FFF2-40B4-BE49-F238E27FC236}">
                  <a16:creationId xmlns:a16="http://schemas.microsoft.com/office/drawing/2014/main" id="{BBCC7316-B2BC-EA59-94E2-B5C2116F7FEE}"/>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3" name="Picture 7">
              <a:extLst>
                <a:ext uri="{FF2B5EF4-FFF2-40B4-BE49-F238E27FC236}">
                  <a16:creationId xmlns:a16="http://schemas.microsoft.com/office/drawing/2014/main" id="{CA44A233-5D34-8A08-9BF5-2C14CC179032}"/>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24" name="Google Shape;291;p51">
            <a:extLst>
              <a:ext uri="{FF2B5EF4-FFF2-40B4-BE49-F238E27FC236}">
                <a16:creationId xmlns:a16="http://schemas.microsoft.com/office/drawing/2014/main" id="{7CA4700D-8D36-878B-5C35-2BCD9F9FB7C6}"/>
              </a:ext>
            </a:extLst>
          </p:cNvPr>
          <p:cNvSpPr/>
          <p:nvPr userDrawn="1"/>
        </p:nvSpPr>
        <p:spPr>
          <a:xfrm>
            <a:off x="3523676" y="16453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25" name="Google Shape;335;p53">
            <a:extLst>
              <a:ext uri="{FF2B5EF4-FFF2-40B4-BE49-F238E27FC236}">
                <a16:creationId xmlns:a16="http://schemas.microsoft.com/office/drawing/2014/main" id="{4AE40514-01D6-55A9-C42E-A5C09703F072}"/>
              </a:ext>
            </a:extLst>
          </p:cNvPr>
          <p:cNvSpPr txBox="1"/>
          <p:nvPr userDrawn="1"/>
        </p:nvSpPr>
        <p:spPr>
          <a:xfrm>
            <a:off x="1725694" y="5633312"/>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26" name="Picture 1">
            <a:extLst>
              <a:ext uri="{FF2B5EF4-FFF2-40B4-BE49-F238E27FC236}">
                <a16:creationId xmlns:a16="http://schemas.microsoft.com/office/drawing/2014/main" id="{0E2E317F-3DAF-0FBC-1D7B-AFD532F3DCA3}"/>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667145" y="5558363"/>
            <a:ext cx="648055" cy="648055"/>
          </a:xfrm>
          <a:prstGeom prst="rect">
            <a:avLst/>
          </a:prstGeom>
        </p:spPr>
      </p:pic>
    </p:spTree>
    <p:extLst>
      <p:ext uri="{BB962C8B-B14F-4D97-AF65-F5344CB8AC3E}">
        <p14:creationId xmlns:p14="http://schemas.microsoft.com/office/powerpoint/2010/main" val="1744095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tériels">
    <p:bg>
      <p:bgPr>
        <a:solidFill>
          <a:srgbClr val="DCE6F2"/>
        </a:solidFill>
        <a:effectLst/>
      </p:bgPr>
    </p:bg>
    <p:spTree>
      <p:nvGrpSpPr>
        <p:cNvPr id="1" name=""/>
        <p:cNvGrpSpPr/>
        <p:nvPr/>
      </p:nvGrpSpPr>
      <p:grpSpPr>
        <a:xfrm>
          <a:off x="0" y="0"/>
          <a:ext cx="0" cy="0"/>
          <a:chOff x="0" y="0"/>
          <a:chExt cx="0" cy="0"/>
        </a:xfrm>
      </p:grpSpPr>
      <p:grpSp>
        <p:nvGrpSpPr>
          <p:cNvPr id="7" name="Google Shape;250;p28">
            <a:extLst>
              <a:ext uri="{FF2B5EF4-FFF2-40B4-BE49-F238E27FC236}">
                <a16:creationId xmlns:a16="http://schemas.microsoft.com/office/drawing/2014/main" id="{8840E3F4-355C-0FAD-BCA7-118C2CD4B21B}"/>
              </a:ext>
            </a:extLst>
          </p:cNvPr>
          <p:cNvGrpSpPr/>
          <p:nvPr userDrawn="1"/>
        </p:nvGrpSpPr>
        <p:grpSpPr>
          <a:xfrm>
            <a:off x="1516147" y="1182893"/>
            <a:ext cx="9579427" cy="5403036"/>
            <a:chOff x="1619475" y="1029778"/>
            <a:chExt cx="6095701" cy="3804525"/>
          </a:xfrm>
        </p:grpSpPr>
        <p:sp>
          <p:nvSpPr>
            <p:cNvPr id="8" name="Google Shape;251;p28">
              <a:extLst>
                <a:ext uri="{FF2B5EF4-FFF2-40B4-BE49-F238E27FC236}">
                  <a16:creationId xmlns:a16="http://schemas.microsoft.com/office/drawing/2014/main" id="{936B12E3-CE0A-BEF0-A3D5-8B847678CF2D}"/>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9" name="Google Shape;252;p28">
              <a:extLst>
                <a:ext uri="{FF2B5EF4-FFF2-40B4-BE49-F238E27FC236}">
                  <a16:creationId xmlns:a16="http://schemas.microsoft.com/office/drawing/2014/main" id="{7C01B538-9F0D-1589-AC77-036C523FEB8D}"/>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0" name="Google Shape;255;p28">
            <a:extLst>
              <a:ext uri="{FF2B5EF4-FFF2-40B4-BE49-F238E27FC236}">
                <a16:creationId xmlns:a16="http://schemas.microsoft.com/office/drawing/2014/main" id="{563E7587-29E5-4612-C0DD-D51438F5124C}"/>
              </a:ext>
            </a:extLst>
          </p:cNvPr>
          <p:cNvSpPr/>
          <p:nvPr userDrawn="1"/>
        </p:nvSpPr>
        <p:spPr>
          <a:xfrm>
            <a:off x="9292657" y="508746"/>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ar-SA"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العدة اللازمة</a:t>
            </a:r>
            <a:endPar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995;p109">
            <a:extLst>
              <a:ext uri="{FF2B5EF4-FFF2-40B4-BE49-F238E27FC236}">
                <a16:creationId xmlns:a16="http://schemas.microsoft.com/office/drawing/2014/main" id="{EA23AF8B-E7B6-62E9-9D39-5376652BCB7E}"/>
              </a:ext>
            </a:extLst>
          </p:cNvPr>
          <p:cNvSpPr txBox="1"/>
          <p:nvPr userDrawn="1"/>
        </p:nvSpPr>
        <p:spPr>
          <a:xfrm>
            <a:off x="1718486" y="1566690"/>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الأستاذ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996;p109">
            <a:extLst>
              <a:ext uri="{FF2B5EF4-FFF2-40B4-BE49-F238E27FC236}">
                <a16:creationId xmlns:a16="http://schemas.microsoft.com/office/drawing/2014/main" id="{5D7107A0-6CE1-FBDA-0F87-81072AC1769E}"/>
              </a:ext>
            </a:extLst>
          </p:cNvPr>
          <p:cNvSpPr txBox="1"/>
          <p:nvPr userDrawn="1"/>
        </p:nvSpPr>
        <p:spPr>
          <a:xfrm>
            <a:off x="6201358" y="1566689"/>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التلميذ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95CE7531-D1DA-D321-7ADE-D2687F9AB80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nité didactique">
    <p:bg>
      <p:bgPr>
        <a:solidFill>
          <a:srgbClr val="DCE6F2"/>
        </a:solidFill>
        <a:effectLst/>
      </p:bgPr>
    </p:bg>
    <p:spTree>
      <p:nvGrpSpPr>
        <p:cNvPr id="1" name=""/>
        <p:cNvGrpSpPr/>
        <p:nvPr/>
      </p:nvGrpSpPr>
      <p:grpSpPr>
        <a:xfrm>
          <a:off x="0" y="0"/>
          <a:ext cx="0" cy="0"/>
          <a:chOff x="0" y="0"/>
          <a:chExt cx="0" cy="0"/>
        </a:xfrm>
      </p:grpSpPr>
      <p:sp>
        <p:nvSpPr>
          <p:cNvPr id="7" name="TextBox 9">
            <a:extLst>
              <a:ext uri="{FF2B5EF4-FFF2-40B4-BE49-F238E27FC236}">
                <a16:creationId xmlns:a16="http://schemas.microsoft.com/office/drawing/2014/main" id="{66511106-63C9-B8C6-92BD-90ED5586E1DA}"/>
              </a:ext>
            </a:extLst>
          </p:cNvPr>
          <p:cNvSpPr txBox="1"/>
          <p:nvPr userDrawn="1"/>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الديداكتية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sp>
        <p:nvSpPr>
          <p:cNvPr id="8" name="Rectangle 7">
            <a:extLst>
              <a:ext uri="{FF2B5EF4-FFF2-40B4-BE49-F238E27FC236}">
                <a16:creationId xmlns:a16="http://schemas.microsoft.com/office/drawing/2014/main" id="{FC32A6E1-EF30-73E2-4348-F60BF813FE87}"/>
              </a:ext>
            </a:extLst>
          </p:cNvPr>
          <p:cNvSpPr/>
          <p:nvPr userDrawn="1"/>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9" name="Rectangle 8">
            <a:extLst>
              <a:ext uri="{FF2B5EF4-FFF2-40B4-BE49-F238E27FC236}">
                <a16:creationId xmlns:a16="http://schemas.microsoft.com/office/drawing/2014/main" id="{58099380-AB4F-AF4E-78A7-F28F5AB1104C}"/>
              </a:ext>
            </a:extLst>
          </p:cNvPr>
          <p:cNvSpPr/>
          <p:nvPr userDrawn="1"/>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pic>
        <p:nvPicPr>
          <p:cNvPr id="10" name="Picture 2" descr="Image générée">
            <a:extLst>
              <a:ext uri="{FF2B5EF4-FFF2-40B4-BE49-F238E27FC236}">
                <a16:creationId xmlns:a16="http://schemas.microsoft.com/office/drawing/2014/main" id="{3F980FEE-C524-59D8-4F57-372DB87C0DF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830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rientations didactiques ">
    <p:bg>
      <p:bgPr>
        <a:solidFill>
          <a:srgbClr val="DCE6F2"/>
        </a:solidFill>
        <a:effectLst/>
      </p:bgPr>
    </p:bg>
    <p:spTree>
      <p:nvGrpSpPr>
        <p:cNvPr id="1" name=""/>
        <p:cNvGrpSpPr/>
        <p:nvPr/>
      </p:nvGrpSpPr>
      <p:grpSpPr>
        <a:xfrm>
          <a:off x="0" y="0"/>
          <a:ext cx="0" cy="0"/>
          <a:chOff x="0" y="0"/>
          <a:chExt cx="0" cy="0"/>
        </a:xfrm>
      </p:grpSpPr>
      <p:sp>
        <p:nvSpPr>
          <p:cNvPr id="10" name="Google Shape;853;p104">
            <a:extLst>
              <a:ext uri="{FF2B5EF4-FFF2-40B4-BE49-F238E27FC236}">
                <a16:creationId xmlns:a16="http://schemas.microsoft.com/office/drawing/2014/main" id="{E38E082F-809C-7E93-CDB6-93C62E58028D}"/>
              </a:ext>
            </a:extLst>
          </p:cNvPr>
          <p:cNvSpPr/>
          <p:nvPr userDrawn="1"/>
        </p:nvSpPr>
        <p:spPr>
          <a:xfrm>
            <a:off x="1333383" y="336824"/>
            <a:ext cx="9932872" cy="494105"/>
          </a:xfrm>
          <a:prstGeom prst="rect">
            <a:avLst/>
          </a:prstGeom>
          <a:noFill/>
          <a:ln cap="flat">
            <a:noFill/>
            <a:prstDash val="solid"/>
          </a:ln>
        </p:spPr>
        <p:txBody>
          <a:bodyPr vert="horz" wrap="square" lIns="91427" tIns="45695" rIns="91427" bIns="45695" anchor="t" anchorCtr="0" compatLnSpc="1">
            <a:noAutofit/>
          </a:bodyPr>
          <a:lstStyle/>
          <a:p>
            <a:pPr algn="r" defTabSz="1219140" rtl="1">
              <a:defRPr sz="1800" b="0" i="0" u="none" strike="noStrike" kern="0" cap="none" spc="0" baseline="0">
                <a:solidFill>
                  <a:srgbClr val="000000"/>
                </a:solidFill>
                <a:uFillTx/>
              </a:defRPr>
            </a:pPr>
            <a:r>
              <a:rPr lang="ar-SA" sz="3200" b="1" kern="0" dirty="0">
                <a:solidFill>
                  <a:srgbClr val="44546A"/>
                </a:solidFill>
                <a:latin typeface="Calibri"/>
                <a:ea typeface="Calibri"/>
                <a:cs typeface="Calibri"/>
                <a:sym typeface="Arial"/>
              </a:rPr>
              <a:t>توجيهات </a:t>
            </a:r>
            <a:r>
              <a:rPr lang="ar-SA" sz="3200" b="1" kern="0" dirty="0" err="1">
                <a:solidFill>
                  <a:srgbClr val="44546A"/>
                </a:solidFill>
                <a:latin typeface="Calibri"/>
                <a:ea typeface="Calibri"/>
                <a:cs typeface="Calibri"/>
                <a:sym typeface="Arial"/>
              </a:rPr>
              <a:t>ديداكتيكية</a:t>
            </a:r>
            <a:r>
              <a:rPr lang="ar-SA" sz="3200" b="1" kern="0" dirty="0">
                <a:solidFill>
                  <a:srgbClr val="44546A"/>
                </a:solidFill>
                <a:latin typeface="Calibri"/>
                <a:ea typeface="Calibri"/>
                <a:cs typeface="Calibri"/>
                <a:sym typeface="Arial"/>
              </a:rPr>
              <a:t> تخص هذه الحصة:</a:t>
            </a:r>
            <a:endParaRPr lang="en-US" sz="2400" kern="0" dirty="0">
              <a:solidFill>
                <a:srgbClr val="44546A"/>
              </a:solidFill>
              <a:latin typeface="Arial"/>
              <a:cs typeface="Arial"/>
              <a:sym typeface="Arial"/>
            </a:endParaRPr>
          </a:p>
        </p:txBody>
      </p:sp>
      <p:pic>
        <p:nvPicPr>
          <p:cNvPr id="11" name="Picture 2" descr="Image générée">
            <a:extLst>
              <a:ext uri="{FF2B5EF4-FFF2-40B4-BE49-F238E27FC236}">
                <a16:creationId xmlns:a16="http://schemas.microsoft.com/office/drawing/2014/main" id="{187EDD89-CFD2-6F03-6151-F5293CDCAA5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88;p29">
            <a:extLst>
              <a:ext uri="{FF2B5EF4-FFF2-40B4-BE49-F238E27FC236}">
                <a16:creationId xmlns:a16="http://schemas.microsoft.com/office/drawing/2014/main" id="{3003CC43-EE96-B85D-F250-71556E7D7C6B}"/>
              </a:ext>
            </a:extLst>
          </p:cNvPr>
          <p:cNvSpPr/>
          <p:nvPr userDrawn="1"/>
        </p:nvSpPr>
        <p:spPr>
          <a:xfrm>
            <a:off x="505862" y="1122971"/>
            <a:ext cx="9506272"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40" rtl="1">
              <a:buClr>
                <a:srgbClr val="000000"/>
              </a:buClr>
              <a:buSzPts val="1200"/>
              <a:defRPr sz="1800" b="0" i="0" u="none" strike="noStrike" kern="0" cap="none" spc="0" baseline="0">
                <a:solidFill>
                  <a:srgbClr val="000000"/>
                </a:solidFill>
                <a:uFillTx/>
              </a:defRPr>
            </a:pPr>
            <a:endParaRPr lang="fr-FR" kern="0" dirty="0">
              <a:solidFill>
                <a:srgbClr val="000000"/>
              </a:solidFill>
              <a:latin typeface="Calibri" panose="020F0502020204030204" pitchFamily="34" charset="0"/>
              <a:cs typeface="Calibri" panose="020F0502020204030204" pitchFamily="34" charset="0"/>
              <a:sym typeface="Arial"/>
            </a:endParaRPr>
          </a:p>
        </p:txBody>
      </p:sp>
      <p:sp>
        <p:nvSpPr>
          <p:cNvPr id="3" name="Google Shape;289;p29">
            <a:extLst>
              <a:ext uri="{FF2B5EF4-FFF2-40B4-BE49-F238E27FC236}">
                <a16:creationId xmlns:a16="http://schemas.microsoft.com/office/drawing/2014/main" id="{67E0641C-9585-4D40-CE0F-EAA2BDEB235B}"/>
              </a:ext>
            </a:extLst>
          </p:cNvPr>
          <p:cNvSpPr/>
          <p:nvPr userDrawn="1"/>
        </p:nvSpPr>
        <p:spPr>
          <a:xfrm>
            <a:off x="10117829"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40" rtl="1">
              <a:defRPr sz="1800" b="0" i="0" u="none" strike="noStrike" kern="0" cap="none" spc="0" baseline="0">
                <a:solidFill>
                  <a:srgbClr val="000000"/>
                </a:solidFill>
                <a:uFillTx/>
              </a:defRPr>
            </a:pPr>
            <a:r>
              <a:rPr lang="ar-SA"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المهمة التي ينبغي إنجازها</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4" name="Google Shape;292;p29">
            <a:extLst>
              <a:ext uri="{FF2B5EF4-FFF2-40B4-BE49-F238E27FC236}">
                <a16:creationId xmlns:a16="http://schemas.microsoft.com/office/drawing/2014/main" id="{D4AACC6E-CB1F-48F4-1576-E7D4A9A09774}"/>
              </a:ext>
            </a:extLst>
          </p:cNvPr>
          <p:cNvSpPr/>
          <p:nvPr userDrawn="1"/>
        </p:nvSpPr>
        <p:spPr>
          <a:xfrm>
            <a:off x="505862" y="3429000"/>
            <a:ext cx="9515672" cy="211736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40" rtl="1">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5" name="Google Shape;293;p29">
            <a:extLst>
              <a:ext uri="{FF2B5EF4-FFF2-40B4-BE49-F238E27FC236}">
                <a16:creationId xmlns:a16="http://schemas.microsoft.com/office/drawing/2014/main" id="{1EEF4C7E-6337-3A31-33B3-F5C5B92CF771}"/>
              </a:ext>
            </a:extLst>
          </p:cNvPr>
          <p:cNvSpPr/>
          <p:nvPr userDrawn="1"/>
        </p:nvSpPr>
        <p:spPr>
          <a:xfrm>
            <a:off x="10117826" y="3428999"/>
            <a:ext cx="1606147" cy="2117362"/>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r>
              <a:rPr lang="ar-SA"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الاستراتيجيات والأدوات </a:t>
            </a:r>
            <a:r>
              <a:rPr lang="ar-SA" sz="2000" b="1" kern="0" dirty="0" err="1">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الديداكتيكية</a:t>
            </a:r>
            <a:endPar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6" name="Google Shape;288;p29">
            <a:extLst>
              <a:ext uri="{FF2B5EF4-FFF2-40B4-BE49-F238E27FC236}">
                <a16:creationId xmlns:a16="http://schemas.microsoft.com/office/drawing/2014/main" id="{4ABEFA46-730D-E7AA-DBAD-FC310A30CF27}"/>
              </a:ext>
            </a:extLst>
          </p:cNvPr>
          <p:cNvSpPr/>
          <p:nvPr userDrawn="1"/>
        </p:nvSpPr>
        <p:spPr>
          <a:xfrm>
            <a:off x="468026" y="5644020"/>
            <a:ext cx="9506272"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40" rtl="1">
              <a:buClr>
                <a:srgbClr val="000000"/>
              </a:buClr>
              <a:buSzPts val="1200"/>
              <a:defRPr sz="1800" b="0" i="0" u="none" strike="noStrike" kern="0" cap="none" spc="0" baseline="0">
                <a:solidFill>
                  <a:srgbClr val="000000"/>
                </a:solidFill>
                <a:uFillTx/>
              </a:defRPr>
            </a:pPr>
            <a:endParaRPr lang="fr-FR" sz="2133"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16D0E13D-7233-1792-C1AB-0F5F1769C68F}"/>
              </a:ext>
            </a:extLst>
          </p:cNvPr>
          <p:cNvSpPr/>
          <p:nvPr userDrawn="1"/>
        </p:nvSpPr>
        <p:spPr>
          <a:xfrm>
            <a:off x="10117826" y="5644021"/>
            <a:ext cx="1606147" cy="1058484"/>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r>
              <a:rPr lang="ar-SA"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عناصر التغذية الراجعة</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8" name="Google Shape;288;p29">
            <a:extLst>
              <a:ext uri="{FF2B5EF4-FFF2-40B4-BE49-F238E27FC236}">
                <a16:creationId xmlns:a16="http://schemas.microsoft.com/office/drawing/2014/main" id="{57B7A1B6-7BB0-9431-1346-77024CB801BD}"/>
              </a:ext>
            </a:extLst>
          </p:cNvPr>
          <p:cNvSpPr/>
          <p:nvPr userDrawn="1"/>
        </p:nvSpPr>
        <p:spPr>
          <a:xfrm>
            <a:off x="505862" y="228383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algn="r" defTabSz="1219140" rtl="1">
              <a:buClr>
                <a:srgbClr val="000000"/>
              </a:buClr>
              <a:buSzPts val="1200"/>
              <a:buFont typeface="Arial"/>
              <a:buChar char="•"/>
              <a:defRPr sz="1800" b="0" i="0" u="none" strike="noStrike" kern="0" cap="none" spc="0" baseline="0">
                <a:solidFill>
                  <a:srgbClr val="000000"/>
                </a:solidFill>
                <a:uFillTx/>
              </a:defRPr>
            </a:pPr>
            <a:endParaRPr lang="fr-FR" kern="0" dirty="0">
              <a:solidFill>
                <a:srgbClr val="000000"/>
              </a:solidFill>
              <a:latin typeface="Calibri" panose="020F0502020204030204" pitchFamily="34" charset="0"/>
              <a:cs typeface="Calibri" panose="020F0502020204030204" pitchFamily="34" charset="0"/>
              <a:sym typeface="Arial"/>
            </a:endParaRPr>
          </a:p>
        </p:txBody>
      </p:sp>
      <p:sp>
        <p:nvSpPr>
          <p:cNvPr id="9" name="Google Shape;289;p29">
            <a:extLst>
              <a:ext uri="{FF2B5EF4-FFF2-40B4-BE49-F238E27FC236}">
                <a16:creationId xmlns:a16="http://schemas.microsoft.com/office/drawing/2014/main" id="{825247D0-B2F1-8260-492D-D2B9810C5DB9}"/>
              </a:ext>
            </a:extLst>
          </p:cNvPr>
          <p:cNvSpPr/>
          <p:nvPr userDrawn="1"/>
        </p:nvSpPr>
        <p:spPr>
          <a:xfrm>
            <a:off x="10117828" y="2300670"/>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r>
              <a:rPr lang="ar-SA"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المفاهيم الأساسية</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4" name="Text Placeholder 3">
            <a:extLst>
              <a:ext uri="{FF2B5EF4-FFF2-40B4-BE49-F238E27FC236}">
                <a16:creationId xmlns:a16="http://schemas.microsoft.com/office/drawing/2014/main" id="{902AC8A2-4FE3-5A48-5CA6-4EA439BFC771}"/>
              </a:ext>
            </a:extLst>
          </p:cNvPr>
          <p:cNvSpPr>
            <a:spLocks noGrp="1"/>
          </p:cNvSpPr>
          <p:nvPr>
            <p:ph type="body" sz="quarter" idx="19" hasCustomPrompt="1"/>
          </p:nvPr>
        </p:nvSpPr>
        <p:spPr>
          <a:xfrm>
            <a:off x="698500" y="1093535"/>
            <a:ext cx="9194528" cy="1071438"/>
          </a:xfrm>
        </p:spPr>
        <p:txBody>
          <a:bodyPr anchor="ctr"/>
          <a:lstStyle>
            <a:lvl1pPr algn="r" rtl="1">
              <a:buFont typeface="Arial" panose="020B0604020202020204" pitchFamily="34" charset="0"/>
              <a:buNone/>
              <a:defRPr sz="16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algn="r" defTabSz="1219140" rtl="1">
              <a:buClr>
                <a:srgbClr val="000000"/>
              </a:buClr>
              <a:buSzPts val="1200"/>
              <a:defRPr sz="1800" b="0" i="0" u="none" strike="noStrike" kern="0" cap="none" spc="0" baseline="0">
                <a:solidFill>
                  <a:srgbClr val="000000"/>
                </a:solidFill>
                <a:uFillTx/>
              </a:defRPr>
            </a:pPr>
            <a:r>
              <a:rPr lang="ar-SA"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عند نهاية الحصة، سيكون التلاميذ قادرين على إنجاز:</a:t>
            </a:r>
            <a:endParaRPr lang="fr-FR"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lvl="0"/>
            <a:r>
              <a:rPr lang="fr-FR"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a:t>
            </a:r>
            <a:endParaRPr lang="fr-FR" dirty="0"/>
          </a:p>
        </p:txBody>
      </p:sp>
      <p:sp>
        <p:nvSpPr>
          <p:cNvPr id="15" name="Text Placeholder 3">
            <a:extLst>
              <a:ext uri="{FF2B5EF4-FFF2-40B4-BE49-F238E27FC236}">
                <a16:creationId xmlns:a16="http://schemas.microsoft.com/office/drawing/2014/main" id="{E294F830-91D8-140A-32CD-5DCCABA3D3F3}"/>
              </a:ext>
            </a:extLst>
          </p:cNvPr>
          <p:cNvSpPr>
            <a:spLocks noGrp="1"/>
          </p:cNvSpPr>
          <p:nvPr>
            <p:ph type="body" sz="quarter" idx="21" hasCustomPrompt="1"/>
          </p:nvPr>
        </p:nvSpPr>
        <p:spPr>
          <a:xfrm>
            <a:off x="698500" y="3494248"/>
            <a:ext cx="9194528" cy="2052114"/>
          </a:xfrm>
        </p:spPr>
        <p:txBody>
          <a:bodyPr anchor="ctr"/>
          <a:lstStyle>
            <a:lvl1pPr marL="287850" indent="-287850" algn="r" defTabSz="1219140" rtl="1">
              <a:buClr>
                <a:srgbClr val="000000"/>
              </a:buClr>
              <a:buSzPts val="1200"/>
              <a:buFont typeface="Arial"/>
              <a:buNone/>
              <a:defRPr sz="1800" b="0" i="0" u="none" strike="noStrike" kern="0" cap="none" spc="0" baseline="0">
                <a:solidFill>
                  <a:srgbClr val="000000"/>
                </a:solidFill>
                <a:uFillTx/>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algn="r" defTabSz="1219140" rtl="1">
              <a:buClr>
                <a:srgbClr val="000000"/>
              </a:buClr>
              <a:buSzPts val="1200"/>
              <a:defRPr sz="1800" b="0" i="0" u="none" strike="noStrike" kern="0" cap="none" spc="0" baseline="0">
                <a:solidFill>
                  <a:srgbClr val="000000"/>
                </a:solidFill>
                <a:uFillTx/>
              </a:defRPr>
            </a:pPr>
            <a:r>
              <a:rPr lang="ar-SA"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الاستراتيجيات التي سيتم تدريسها في النمذجة والتمرن عليها خلال الحصة هي :</a:t>
            </a:r>
            <a:endParaRPr lang="fr-FR"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287850" indent="-287850" algn="r" defTabSz="1219140" rtl="1">
              <a:buClr>
                <a:srgbClr val="000000"/>
              </a:buClr>
              <a:buSzPts val="1200"/>
              <a:buFont typeface="Arial"/>
              <a:buChar char="•"/>
              <a:defRPr sz="1800" b="0" i="0" u="none" strike="noStrike" kern="0" cap="none" spc="0" baseline="0">
                <a:solidFill>
                  <a:srgbClr val="000000"/>
                </a:solidFill>
                <a:uFillTx/>
              </a:defRPr>
            </a:pPr>
            <a:r>
              <a:rPr lang="fr-FR"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Xxx</a:t>
            </a:r>
            <a:endParaRPr lang="ar-MA"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287850" indent="-287850" algn="r" defTabSz="1219140" rtl="1">
              <a:buClr>
                <a:srgbClr val="000000"/>
              </a:buClr>
              <a:buSzPts val="1200"/>
              <a:buFont typeface="Arial"/>
              <a:buChar char="•"/>
              <a:defRPr sz="1800" b="0" i="0" u="none" strike="noStrike" kern="0" cap="none" spc="0" baseline="0">
                <a:solidFill>
                  <a:srgbClr val="000000"/>
                </a:solidFill>
                <a:uFillTx/>
              </a:defRPr>
            </a:pPr>
            <a:r>
              <a:rPr lang="fr-FR"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Xxx</a:t>
            </a:r>
            <a:endParaRPr lang="fr-FR" sz="2133"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algn="r" defTabSz="1219140" rtl="1">
              <a:buClr>
                <a:srgbClr val="000000"/>
              </a:buClr>
              <a:buSzPts val="1200"/>
              <a:defRPr sz="1800" b="0" i="0" u="none" strike="noStrike" kern="0" cap="none" spc="0" baseline="0">
                <a:solidFill>
                  <a:srgbClr val="000000"/>
                </a:solidFill>
                <a:uFillTx/>
              </a:defRPr>
            </a:pPr>
            <a:r>
              <a:rPr lang="ar-SA" b="1" kern="0" dirty="0">
                <a:solidFill>
                  <a:srgbClr val="000000"/>
                </a:solidFill>
                <a:latin typeface="Calibri" panose="020F0502020204030204" pitchFamily="34" charset="0"/>
                <a:cs typeface="Calibri" panose="020F0502020204030204" pitchFamily="34" charset="0"/>
                <a:sym typeface="Arial"/>
              </a:rPr>
              <a:t>الأدوات، مثلا البطاقة المعجمية الخ</a:t>
            </a:r>
            <a:endParaRPr lang="fr-FR" b="1" kern="0" dirty="0">
              <a:solidFill>
                <a:srgbClr val="000000"/>
              </a:solidFill>
              <a:latin typeface="Calibri" panose="020F0502020204030204" pitchFamily="34" charset="0"/>
              <a:cs typeface="Calibri" panose="020F0502020204030204" pitchFamily="34" charset="0"/>
              <a:sym typeface="Arial"/>
            </a:endParaRPr>
          </a:p>
          <a:p>
            <a:pPr marL="287850" indent="-287850" algn="r" defTabSz="1219140" rtl="1">
              <a:buClr>
                <a:srgbClr val="000000"/>
              </a:buClr>
              <a:buSzPts val="1200"/>
              <a:buFont typeface="Arial"/>
              <a:buChar char="•"/>
              <a:defRPr sz="1800" b="0" i="0" u="none" strike="noStrike" kern="0" cap="none" spc="0" baseline="0">
                <a:solidFill>
                  <a:srgbClr val="000000"/>
                </a:solidFill>
                <a:uFillTx/>
              </a:defRPr>
            </a:pPr>
            <a:r>
              <a:rPr lang="fr-FR"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Xxx</a:t>
            </a:r>
          </a:p>
          <a:p>
            <a:pPr marL="287850" indent="-287850" algn="r" defTabSz="1219140" rtl="1">
              <a:buClr>
                <a:srgbClr val="000000"/>
              </a:buClr>
              <a:buSzPts val="1200"/>
              <a:buFont typeface="Arial"/>
              <a:buChar char="•"/>
              <a:defRPr sz="1800" b="0" i="0" u="none" strike="noStrike" kern="0" cap="none" spc="0" baseline="0">
                <a:solidFill>
                  <a:srgbClr val="000000"/>
                </a:solidFill>
                <a:uFillTx/>
              </a:defRPr>
            </a:pPr>
            <a:r>
              <a:rPr lang="fr-FR"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xx</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7" name="Text Placeholder 3">
            <a:extLst>
              <a:ext uri="{FF2B5EF4-FFF2-40B4-BE49-F238E27FC236}">
                <a16:creationId xmlns:a16="http://schemas.microsoft.com/office/drawing/2014/main" id="{1857326E-32A5-5991-1DCA-72F7B104E97B}"/>
              </a:ext>
            </a:extLst>
          </p:cNvPr>
          <p:cNvSpPr>
            <a:spLocks noGrp="1"/>
          </p:cNvSpPr>
          <p:nvPr>
            <p:ph type="body" sz="quarter" idx="22" hasCustomPrompt="1"/>
          </p:nvPr>
        </p:nvSpPr>
        <p:spPr>
          <a:xfrm>
            <a:off x="623898" y="5575116"/>
            <a:ext cx="9194528" cy="1071438"/>
          </a:xfrm>
        </p:spPr>
        <p:txBody>
          <a:bodyPr anchor="ctr"/>
          <a:lstStyle>
            <a:lvl1pPr marL="287850" indent="-287850" algn="r" defTabSz="1219140" rtl="1">
              <a:buClr>
                <a:srgbClr val="000000"/>
              </a:buClr>
              <a:buSzPts val="1200"/>
              <a:buFont typeface="Arial"/>
              <a:buChar char="•"/>
              <a:defRPr sz="1800" b="0" i="0" u="none" strike="noStrike" kern="0" cap="none" spc="0" baseline="0">
                <a:solidFill>
                  <a:srgbClr val="000000"/>
                </a:solidFill>
                <a:uFillTx/>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algn="r" defTabSz="1219140" rtl="1">
              <a:buClr>
                <a:srgbClr val="000000"/>
              </a:buClr>
              <a:buSzPts val="1200"/>
              <a:defRPr sz="1800" b="0" i="0" u="none" strike="noStrike" kern="0" cap="none" spc="0" baseline="0">
                <a:solidFill>
                  <a:srgbClr val="000000"/>
                </a:solidFill>
                <a:uFillTx/>
              </a:defRPr>
            </a:pPr>
            <a:r>
              <a:rPr lang="ar-SA"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خلال التغذية الراجعة، ينبغي تنبيه التلاميذ إلى الأخطاء المترددة:</a:t>
            </a:r>
            <a:endParaRPr lang="fr-FR"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287850" indent="-287850" algn="r" defTabSz="1219140" rtl="1">
              <a:buClr>
                <a:srgbClr val="000000"/>
              </a:buClr>
              <a:buSzPts val="1200"/>
              <a:buFont typeface="Arial"/>
              <a:buChar char="•"/>
              <a:defRPr sz="1800" b="0" i="0" u="none" strike="noStrike" kern="0" cap="none" spc="0" baseline="0">
                <a:solidFill>
                  <a:srgbClr val="000000"/>
                </a:solidFill>
                <a:uFillTx/>
              </a:defRPr>
            </a:pPr>
            <a:r>
              <a:rPr lang="fr-FR"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xxx</a:t>
            </a:r>
            <a:endParaRPr lang="fr-FR" sz="2133"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Text Placeholder 3">
            <a:extLst>
              <a:ext uri="{FF2B5EF4-FFF2-40B4-BE49-F238E27FC236}">
                <a16:creationId xmlns:a16="http://schemas.microsoft.com/office/drawing/2014/main" id="{9AA11189-8D5E-4D41-EC51-B6B7B1BA1726}"/>
              </a:ext>
            </a:extLst>
          </p:cNvPr>
          <p:cNvSpPr>
            <a:spLocks noGrp="1"/>
          </p:cNvSpPr>
          <p:nvPr>
            <p:ph type="body" sz="quarter" idx="23" hasCustomPrompt="1"/>
          </p:nvPr>
        </p:nvSpPr>
        <p:spPr>
          <a:xfrm>
            <a:off x="758053" y="2173652"/>
            <a:ext cx="9194528" cy="1071438"/>
          </a:xfrm>
        </p:spPr>
        <p:txBody>
          <a:bodyPr anchor="ctr"/>
          <a:lstStyle>
            <a:lvl1pPr algn="r" defTabSz="1219140" rtl="1">
              <a:buClr>
                <a:srgbClr val="000000"/>
              </a:buClr>
              <a:buSzPts val="1200"/>
              <a:buFont typeface="Arial" panose="020B0604020202020204" pitchFamily="34" charset="0"/>
              <a:buNone/>
              <a:defRPr sz="1600" b="0" i="0" u="none" strike="noStrike" kern="0" cap="none" spc="0" baseline="0">
                <a:solidFill>
                  <a:srgbClr val="000000"/>
                </a:solidFill>
                <a:uFillTx/>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algn="r" defTabSz="1219140" rtl="1">
              <a:buClr>
                <a:srgbClr val="000000"/>
              </a:buClr>
              <a:buSzPts val="1200"/>
              <a:defRPr sz="1800" b="0" i="0" u="none" strike="noStrike" kern="0" cap="none" spc="0" baseline="0">
                <a:solidFill>
                  <a:srgbClr val="000000"/>
                </a:solidFill>
                <a:uFillTx/>
              </a:defRPr>
            </a:pPr>
            <a:r>
              <a:rPr lang="fr-FR"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 </a:t>
            </a:r>
          </a:p>
          <a:p>
            <a:pPr algn="r" defTabSz="1219140" rtl="1">
              <a:buClr>
                <a:srgbClr val="000000"/>
              </a:buClr>
              <a:buSzPts val="1200"/>
              <a:defRPr sz="1800" b="0" i="0" u="none" strike="noStrike" kern="0" cap="none" spc="0" baseline="0">
                <a:solidFill>
                  <a:srgbClr val="000000"/>
                </a:solidFill>
                <a:uFillTx/>
              </a:defRPr>
            </a:pPr>
            <a:r>
              <a:rPr lang="fr-FR"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a:t>
            </a:r>
            <a:endParaRPr lang="fr-FR" dirty="0"/>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ssources didactiques ">
    <p:bg>
      <p:bgPr>
        <a:solidFill>
          <a:srgbClr val="DCE6F2"/>
        </a:solidFill>
        <a:effectLst/>
      </p:bgPr>
    </p:bg>
    <p:spTree>
      <p:nvGrpSpPr>
        <p:cNvPr id="1" name=""/>
        <p:cNvGrpSpPr/>
        <p:nvPr/>
      </p:nvGrpSpPr>
      <p:grpSpPr>
        <a:xfrm>
          <a:off x="0" y="0"/>
          <a:ext cx="0" cy="0"/>
          <a:chOff x="0" y="0"/>
          <a:chExt cx="0" cy="0"/>
        </a:xfrm>
      </p:grpSpPr>
      <p:sp>
        <p:nvSpPr>
          <p:cNvPr id="8" name="Google Shape;255;p28">
            <a:extLst>
              <a:ext uri="{FF2B5EF4-FFF2-40B4-BE49-F238E27FC236}">
                <a16:creationId xmlns:a16="http://schemas.microsoft.com/office/drawing/2014/main" id="{E6693117-429C-CA7A-5518-D11436503570}"/>
              </a:ext>
            </a:extLst>
          </p:cNvPr>
          <p:cNvSpPr/>
          <p:nvPr userDrawn="1"/>
        </p:nvSpPr>
        <p:spPr>
          <a:xfrm>
            <a:off x="-614135" y="376739"/>
            <a:ext cx="11800115" cy="602723"/>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MA" sz="3200" b="1" dirty="0">
                <a:solidFill>
                  <a:srgbClr val="44546A"/>
                </a:solidFill>
                <a:latin typeface="Arial"/>
                <a:ea typeface="Arial"/>
                <a:cs typeface="Arial"/>
              </a:rPr>
              <a:t>توظيف</a:t>
            </a:r>
            <a:r>
              <a:rPr lang="fr-FR" sz="3200" b="1" dirty="0">
                <a:solidFill>
                  <a:srgbClr val="44546A"/>
                </a:solidFill>
                <a:latin typeface="Arial"/>
                <a:ea typeface="Arial"/>
                <a:cs typeface="Arial"/>
              </a:rPr>
              <a:t> </a:t>
            </a:r>
            <a:r>
              <a:rPr lang="ar-MA" sz="3200" b="1" dirty="0">
                <a:solidFill>
                  <a:srgbClr val="44546A"/>
                </a:solidFill>
                <a:latin typeface="Arial"/>
                <a:ea typeface="Arial"/>
                <a:cs typeface="Arial"/>
              </a:rPr>
              <a:t>الأستاذ ل</a:t>
            </a:r>
            <a:r>
              <a:rPr lang="fr-FR" sz="3200" b="1" dirty="0" err="1">
                <a:solidFill>
                  <a:srgbClr val="44546A"/>
                </a:solidFill>
                <a:latin typeface="Arial"/>
                <a:ea typeface="Arial"/>
                <a:cs typeface="Arial"/>
              </a:rPr>
              <a:t>لموارد</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التعليمية</a:t>
            </a:r>
            <a:r>
              <a:rPr lang="ar-MA" sz="3200" b="1" dirty="0">
                <a:solidFill>
                  <a:srgbClr val="44546A"/>
                </a:solidFill>
                <a:latin typeface="Arial"/>
                <a:ea typeface="Arial"/>
                <a:cs typeface="Arial"/>
              </a:rPr>
              <a:t> </a:t>
            </a:r>
            <a:r>
              <a:rPr lang="fr-FR" sz="3200" b="1" dirty="0">
                <a:solidFill>
                  <a:srgbClr val="44546A"/>
                </a:solidFill>
                <a:latin typeface="Arial"/>
                <a:ea typeface="Arial"/>
                <a:cs typeface="Arial"/>
              </a:rPr>
              <a:t>:</a:t>
            </a:r>
            <a:endParaRPr lang="fr-MA" sz="3200" b="1" kern="0" dirty="0">
              <a:solidFill>
                <a:srgbClr val="FF0000"/>
              </a:solidFill>
              <a:latin typeface="Calibri"/>
              <a:ea typeface="Calibri"/>
              <a:cs typeface="Calibri"/>
            </a:endParaRPr>
          </a:p>
        </p:txBody>
      </p:sp>
      <p:pic>
        <p:nvPicPr>
          <p:cNvPr id="18" name="Picture 2" descr="Image générée">
            <a:extLst>
              <a:ext uri="{FF2B5EF4-FFF2-40B4-BE49-F238E27FC236}">
                <a16:creationId xmlns:a16="http://schemas.microsoft.com/office/drawing/2014/main" id="{1EDDCD73-D5CA-B1E8-D030-AF360B10EAA9}"/>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651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lash pratique">
    <p:bg>
      <p:bgPr>
        <a:solidFill>
          <a:srgbClr val="DCE6F2"/>
        </a:solidFill>
        <a:effectLst/>
      </p:bgPr>
    </p:bg>
    <p:spTree>
      <p:nvGrpSpPr>
        <p:cNvPr id="1" name=""/>
        <p:cNvGrpSpPr/>
        <p:nvPr/>
      </p:nvGrpSpPr>
      <p:grpSpPr>
        <a:xfrm>
          <a:off x="0" y="0"/>
          <a:ext cx="0" cy="0"/>
          <a:chOff x="0" y="0"/>
          <a:chExt cx="0" cy="0"/>
        </a:xfrm>
      </p:grpSpPr>
      <p:sp>
        <p:nvSpPr>
          <p:cNvPr id="8" name="Google Shape;853;p104">
            <a:extLst>
              <a:ext uri="{FF2B5EF4-FFF2-40B4-BE49-F238E27FC236}">
                <a16:creationId xmlns:a16="http://schemas.microsoft.com/office/drawing/2014/main" id="{793A847B-77FA-D1C6-BA78-E314898FC212}"/>
              </a:ext>
            </a:extLst>
          </p:cNvPr>
          <p:cNvSpPr/>
          <p:nvPr userDrawn="1"/>
        </p:nvSpPr>
        <p:spPr>
          <a:xfrm>
            <a:off x="1333383" y="352159"/>
            <a:ext cx="9932872" cy="494105"/>
          </a:xfrm>
          <a:prstGeom prst="rect">
            <a:avLst/>
          </a:prstGeom>
          <a:noFill/>
          <a:ln cap="flat">
            <a:noFill/>
            <a:prstDash val="solid"/>
          </a:ln>
        </p:spPr>
        <p:txBody>
          <a:bodyPr vert="horz" wrap="square" lIns="91427" tIns="45695" rIns="91427" bIns="45695" anchor="t" anchorCtr="0" compatLnSpc="1">
            <a:noAutofit/>
          </a:bodyPr>
          <a:lstStyle/>
          <a:p>
            <a:pPr algn="r" defTabSz="1219140" rtl="1">
              <a:defRPr sz="1800" b="0" i="0" u="none" strike="noStrike" kern="0" cap="none" spc="0" baseline="0">
                <a:solidFill>
                  <a:srgbClr val="000000"/>
                </a:solidFill>
                <a:uFillTx/>
              </a:defRPr>
            </a:pPr>
            <a:r>
              <a:rPr lang="ar-SA" sz="3200" b="1" kern="0" dirty="0">
                <a:solidFill>
                  <a:srgbClr val="44546A"/>
                </a:solidFill>
                <a:latin typeface="Calibri"/>
                <a:ea typeface="Calibri"/>
                <a:cs typeface="Calibri"/>
                <a:sym typeface="Arial"/>
              </a:rPr>
              <a:t>الممارسة البيداغوجية الفعالة لهذا الأسبوع:</a:t>
            </a:r>
            <a:endParaRPr lang="en-US" sz="2400" kern="0" dirty="0">
              <a:solidFill>
                <a:srgbClr val="44546A"/>
              </a:solidFill>
              <a:latin typeface="Arial"/>
              <a:cs typeface="Arial"/>
              <a:sym typeface="Arial"/>
            </a:endParaRPr>
          </a:p>
        </p:txBody>
      </p:sp>
      <p:pic>
        <p:nvPicPr>
          <p:cNvPr id="9" name="Picture 2" descr="Image générée">
            <a:extLst>
              <a:ext uri="{FF2B5EF4-FFF2-40B4-BE49-F238E27FC236}">
                <a16:creationId xmlns:a16="http://schemas.microsoft.com/office/drawing/2014/main" id="{0523422D-84FD-0F39-5F59-FB813004BAF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73624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sp>
        <p:nvSpPr>
          <p:cNvPr id="18" name="Google Shape;384;p11">
            <a:extLst>
              <a:ext uri="{FF2B5EF4-FFF2-40B4-BE49-F238E27FC236}">
                <a16:creationId xmlns:a16="http://schemas.microsoft.com/office/drawing/2014/main" id="{AFD8F6C0-97D2-A4DB-1D3D-00D7426CFAB0}"/>
              </a:ext>
            </a:extLst>
          </p:cNvPr>
          <p:cNvSpPr/>
          <p:nvPr userDrawn="1"/>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lang="ar-MA" sz="3200" b="1" i="0" u="none" strike="noStrike" kern="1200" cap="none" spc="0" baseline="0" noProof="0" dirty="0">
                <a:solidFill>
                  <a:srgbClr val="44546A"/>
                </a:solidFill>
                <a:uFillTx/>
                <a:latin typeface="Calibri"/>
                <a:ea typeface="+mn-ea"/>
                <a:cs typeface="Arial"/>
                <a:sym typeface="Calibri"/>
              </a:rPr>
              <a:t>هيكلة الحصة</a:t>
            </a:r>
            <a:endParaRPr sz="3200" b="1" i="0" u="none" strike="noStrike" kern="1200" cap="none" spc="0" baseline="0" noProof="0" dirty="0">
              <a:solidFill>
                <a:srgbClr val="44546A"/>
              </a:solidFill>
              <a:uFillTx/>
              <a:latin typeface="Calibri"/>
              <a:ea typeface="+mn-ea"/>
              <a:cs typeface="Arial"/>
              <a:sym typeface="Calibri"/>
            </a:endParaRPr>
          </a:p>
        </p:txBody>
      </p:sp>
      <p:pic>
        <p:nvPicPr>
          <p:cNvPr id="19" name="Picture 2" descr="Image générée">
            <a:extLst>
              <a:ext uri="{FF2B5EF4-FFF2-40B4-BE49-F238E27FC236}">
                <a16:creationId xmlns:a16="http://schemas.microsoft.com/office/drawing/2014/main" id="{E6070E77-5D91-2F5E-4FCE-F3CEAB1C562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51;p28">
            <a:extLst>
              <a:ext uri="{FF2B5EF4-FFF2-40B4-BE49-F238E27FC236}">
                <a16:creationId xmlns:a16="http://schemas.microsoft.com/office/drawing/2014/main" id="{5E081C7A-23CB-F4B2-682A-3BB8946E08A7}"/>
              </a:ext>
            </a:extLst>
          </p:cNvPr>
          <p:cNvSpPr/>
          <p:nvPr/>
        </p:nvSpPr>
        <p:spPr>
          <a:xfrm>
            <a:off x="1357756" y="1413164"/>
            <a:ext cx="9407226" cy="4627418"/>
          </a:xfrm>
          <a:custGeom>
            <a:avLst>
              <a:gd name="f0" fmla="val 1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4" name="Google Shape;252;p28">
            <a:extLst>
              <a:ext uri="{FF2B5EF4-FFF2-40B4-BE49-F238E27FC236}">
                <a16:creationId xmlns:a16="http://schemas.microsoft.com/office/drawing/2014/main" id="{DEEF5A0D-BA11-7CD8-1FBB-32896D83156C}"/>
              </a:ext>
            </a:extLst>
          </p:cNvPr>
          <p:cNvSpPr/>
          <p:nvPr/>
        </p:nvSpPr>
        <p:spPr>
          <a:xfrm>
            <a:off x="1593283" y="1662544"/>
            <a:ext cx="8950037" cy="4172319"/>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nvGrpSpPr>
          <p:cNvPr id="5" name="Group 4">
            <a:extLst>
              <a:ext uri="{FF2B5EF4-FFF2-40B4-BE49-F238E27FC236}">
                <a16:creationId xmlns:a16="http://schemas.microsoft.com/office/drawing/2014/main" id="{5FF7D348-776F-4D7D-C310-0FFCF5BC9EBF}"/>
              </a:ext>
            </a:extLst>
          </p:cNvPr>
          <p:cNvGrpSpPr/>
          <p:nvPr userDrawn="1"/>
        </p:nvGrpSpPr>
        <p:grpSpPr>
          <a:xfrm>
            <a:off x="1727870" y="1914415"/>
            <a:ext cx="8585152" cy="548005"/>
            <a:chOff x="2156845" y="1060636"/>
            <a:chExt cx="5246201" cy="411004"/>
          </a:xfrm>
        </p:grpSpPr>
        <p:sp>
          <p:nvSpPr>
            <p:cNvPr id="7" name="Google Shape;276;p28">
              <a:extLst>
                <a:ext uri="{FF2B5EF4-FFF2-40B4-BE49-F238E27FC236}">
                  <a16:creationId xmlns:a16="http://schemas.microsoft.com/office/drawing/2014/main" id="{5EAB11A8-BD01-C376-CFE0-F58AFFA72812}"/>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8" name="Google Shape;278;p28">
              <a:extLst>
                <a:ext uri="{FF2B5EF4-FFF2-40B4-BE49-F238E27FC236}">
                  <a16:creationId xmlns:a16="http://schemas.microsoft.com/office/drawing/2014/main" id="{E20C289B-96E2-E6F5-C380-0978883F59AA}"/>
                </a:ext>
              </a:extLst>
            </p:cNvPr>
            <p:cNvSpPr/>
            <p:nvPr/>
          </p:nvSpPr>
          <p:spPr>
            <a:xfrm>
              <a:off x="2173655"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6" name="Google Shape;275;p28">
              <a:extLst>
                <a:ext uri="{FF2B5EF4-FFF2-40B4-BE49-F238E27FC236}">
                  <a16:creationId xmlns:a16="http://schemas.microsoft.com/office/drawing/2014/main" id="{2E44366A-CF59-DDBD-8F48-9E043EB2EB0B}"/>
                </a:ext>
              </a:extLst>
            </p:cNvPr>
            <p:cNvSpPr/>
            <p:nvPr/>
          </p:nvSpPr>
          <p:spPr>
            <a:xfrm>
              <a:off x="7029051" y="1128589"/>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grpSp>
      <p:sp>
        <p:nvSpPr>
          <p:cNvPr id="11" name="Google Shape;276;p28">
            <a:extLst>
              <a:ext uri="{FF2B5EF4-FFF2-40B4-BE49-F238E27FC236}">
                <a16:creationId xmlns:a16="http://schemas.microsoft.com/office/drawing/2014/main" id="{FC4C7945-74AB-9B1B-E501-73EE18C73FB4}"/>
              </a:ext>
            </a:extLst>
          </p:cNvPr>
          <p:cNvSpPr/>
          <p:nvPr userDrawn="1"/>
        </p:nvSpPr>
        <p:spPr>
          <a:xfrm>
            <a:off x="1727871" y="2740793"/>
            <a:ext cx="8585151"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dirty="0">
              <a:solidFill>
                <a:srgbClr val="44546A"/>
              </a:solidFill>
              <a:latin typeface="Calibri" panose="020F0502020204030204" pitchFamily="34" charset="0"/>
              <a:ea typeface="Calibri"/>
              <a:cs typeface="Calibri" panose="020F0502020204030204" pitchFamily="34" charset="0"/>
              <a:sym typeface="Arial"/>
            </a:endParaRPr>
          </a:p>
        </p:txBody>
      </p:sp>
      <p:grpSp>
        <p:nvGrpSpPr>
          <p:cNvPr id="13" name="Group 12">
            <a:extLst>
              <a:ext uri="{FF2B5EF4-FFF2-40B4-BE49-F238E27FC236}">
                <a16:creationId xmlns:a16="http://schemas.microsoft.com/office/drawing/2014/main" id="{B9CDD6BA-A89F-0F3A-CF4D-5CF74E7FB677}"/>
              </a:ext>
            </a:extLst>
          </p:cNvPr>
          <p:cNvGrpSpPr/>
          <p:nvPr userDrawn="1"/>
        </p:nvGrpSpPr>
        <p:grpSpPr>
          <a:xfrm>
            <a:off x="1727870" y="3567172"/>
            <a:ext cx="8585152" cy="548005"/>
            <a:chOff x="2156845" y="1060636"/>
            <a:chExt cx="5230662" cy="411004"/>
          </a:xfrm>
        </p:grpSpPr>
        <p:sp>
          <p:nvSpPr>
            <p:cNvPr id="15" name="Google Shape;276;p28">
              <a:extLst>
                <a:ext uri="{FF2B5EF4-FFF2-40B4-BE49-F238E27FC236}">
                  <a16:creationId xmlns:a16="http://schemas.microsoft.com/office/drawing/2014/main" id="{39088B4F-EF24-6B40-5FD7-CB8BA73357FD}"/>
                </a:ext>
              </a:extLst>
            </p:cNvPr>
            <p:cNvSpPr/>
            <p:nvPr/>
          </p:nvSpPr>
          <p:spPr>
            <a:xfrm>
              <a:off x="2156845" y="1060636"/>
              <a:ext cx="523066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16" name="Google Shape;278;p28">
              <a:extLst>
                <a:ext uri="{FF2B5EF4-FFF2-40B4-BE49-F238E27FC236}">
                  <a16:creationId xmlns:a16="http://schemas.microsoft.com/office/drawing/2014/main" id="{5079C899-8F81-59EC-C74F-ADB63754A339}"/>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14" name="Google Shape;275;p28">
              <a:extLst>
                <a:ext uri="{FF2B5EF4-FFF2-40B4-BE49-F238E27FC236}">
                  <a16:creationId xmlns:a16="http://schemas.microsoft.com/office/drawing/2014/main" id="{B8A3F35E-B041-93FC-B0C1-1195D0083869}"/>
                </a:ext>
              </a:extLst>
            </p:cNvPr>
            <p:cNvSpPr/>
            <p:nvPr/>
          </p:nvSpPr>
          <p:spPr>
            <a:xfrm>
              <a:off x="7022854" y="112589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grpSp>
        <p:nvGrpSpPr>
          <p:cNvPr id="17" name="Group 16">
            <a:extLst>
              <a:ext uri="{FF2B5EF4-FFF2-40B4-BE49-F238E27FC236}">
                <a16:creationId xmlns:a16="http://schemas.microsoft.com/office/drawing/2014/main" id="{3277A013-A45D-6F49-2975-E68695BEA8DA}"/>
              </a:ext>
            </a:extLst>
          </p:cNvPr>
          <p:cNvGrpSpPr/>
          <p:nvPr userDrawn="1"/>
        </p:nvGrpSpPr>
        <p:grpSpPr>
          <a:xfrm>
            <a:off x="1727870" y="5111865"/>
            <a:ext cx="8557644" cy="548008"/>
            <a:chOff x="2181743" y="1049983"/>
            <a:chExt cx="5221155" cy="411004"/>
          </a:xfrm>
        </p:grpSpPr>
        <p:sp>
          <p:nvSpPr>
            <p:cNvPr id="21" name="Google Shape;276;p28">
              <a:extLst>
                <a:ext uri="{FF2B5EF4-FFF2-40B4-BE49-F238E27FC236}">
                  <a16:creationId xmlns:a16="http://schemas.microsoft.com/office/drawing/2014/main" id="{2732F590-53C3-5C44-FED7-8EDE186D8362}"/>
                </a:ext>
              </a:extLst>
            </p:cNvPr>
            <p:cNvSpPr/>
            <p:nvPr/>
          </p:nvSpPr>
          <p:spPr>
            <a:xfrm>
              <a:off x="2181743" y="1049983"/>
              <a:ext cx="5221155"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5;p28">
              <a:extLst>
                <a:ext uri="{FF2B5EF4-FFF2-40B4-BE49-F238E27FC236}">
                  <a16:creationId xmlns:a16="http://schemas.microsoft.com/office/drawing/2014/main" id="{6F13239F-8DB9-944C-AA45-ACC764B18727}"/>
                </a:ext>
              </a:extLst>
            </p:cNvPr>
            <p:cNvSpPr/>
            <p:nvPr/>
          </p:nvSpPr>
          <p:spPr>
            <a:xfrm>
              <a:off x="7071105" y="1107283"/>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ar-MA"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26" name="Text Placeholder 59">
            <a:extLst>
              <a:ext uri="{FF2B5EF4-FFF2-40B4-BE49-F238E27FC236}">
                <a16:creationId xmlns:a16="http://schemas.microsoft.com/office/drawing/2014/main" id="{2D6FDE8E-9615-9E05-F568-F1873FAF5A7B}"/>
              </a:ext>
            </a:extLst>
          </p:cNvPr>
          <p:cNvSpPr>
            <a:spLocks noGrp="1"/>
          </p:cNvSpPr>
          <p:nvPr userDrawn="1">
            <p:ph type="body" sz="quarter" idx="12" hasCustomPrompt="1"/>
          </p:nvPr>
        </p:nvSpPr>
        <p:spPr>
          <a:xfrm>
            <a:off x="2543375" y="1954844"/>
            <a:ext cx="1212286"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10دقائق</a:t>
            </a:r>
            <a:endParaRPr lang="fr-FR" dirty="0"/>
          </a:p>
        </p:txBody>
      </p:sp>
      <p:sp>
        <p:nvSpPr>
          <p:cNvPr id="28" name="Text Placeholder 59">
            <a:extLst>
              <a:ext uri="{FF2B5EF4-FFF2-40B4-BE49-F238E27FC236}">
                <a16:creationId xmlns:a16="http://schemas.microsoft.com/office/drawing/2014/main" id="{7DF02EAC-ED72-916A-5E5E-535B95FC9A73}"/>
              </a:ext>
            </a:extLst>
          </p:cNvPr>
          <p:cNvSpPr>
            <a:spLocks noGrp="1"/>
          </p:cNvSpPr>
          <p:nvPr userDrawn="1">
            <p:ph type="body" sz="quarter" idx="16" hasCustomPrompt="1"/>
          </p:nvPr>
        </p:nvSpPr>
        <p:spPr>
          <a:xfrm>
            <a:off x="4558155" y="2784394"/>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أكتسب</a:t>
            </a:r>
            <a:endParaRPr lang="en-US" sz="2400" b="1" kern="0" dirty="0">
              <a:solidFill>
                <a:srgbClr val="44546A"/>
              </a:solidFill>
              <a:latin typeface="Calibri"/>
              <a:ea typeface="Calibri"/>
              <a:cs typeface="Calibri"/>
            </a:endParaRPr>
          </a:p>
        </p:txBody>
      </p:sp>
      <p:sp>
        <p:nvSpPr>
          <p:cNvPr id="29" name="Text Placeholder 59">
            <a:extLst>
              <a:ext uri="{FF2B5EF4-FFF2-40B4-BE49-F238E27FC236}">
                <a16:creationId xmlns:a16="http://schemas.microsoft.com/office/drawing/2014/main" id="{BA6AAA0D-98B6-2DFF-58DA-236A8AF6E8B5}"/>
              </a:ext>
            </a:extLst>
          </p:cNvPr>
          <p:cNvSpPr>
            <a:spLocks noGrp="1"/>
          </p:cNvSpPr>
          <p:nvPr userDrawn="1">
            <p:ph type="body" sz="quarter" idx="17" hasCustomPrompt="1"/>
          </p:nvPr>
        </p:nvSpPr>
        <p:spPr>
          <a:xfrm>
            <a:off x="4558155" y="3621380"/>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أطبق</a:t>
            </a:r>
            <a:endParaRPr lang="en-US" sz="2400" b="1" kern="0" dirty="0">
              <a:solidFill>
                <a:srgbClr val="44546A"/>
              </a:solidFill>
              <a:latin typeface="Calibri"/>
              <a:ea typeface="Calibri"/>
              <a:cs typeface="Calibri"/>
            </a:endParaRPr>
          </a:p>
        </p:txBody>
      </p:sp>
      <p:grpSp>
        <p:nvGrpSpPr>
          <p:cNvPr id="30" name="Group 29">
            <a:extLst>
              <a:ext uri="{FF2B5EF4-FFF2-40B4-BE49-F238E27FC236}">
                <a16:creationId xmlns:a16="http://schemas.microsoft.com/office/drawing/2014/main" id="{3227E2F8-7B9A-C8C5-FB8D-B7CAC9C1D553}"/>
              </a:ext>
            </a:extLst>
          </p:cNvPr>
          <p:cNvGrpSpPr/>
          <p:nvPr userDrawn="1"/>
        </p:nvGrpSpPr>
        <p:grpSpPr>
          <a:xfrm>
            <a:off x="1755378" y="4326602"/>
            <a:ext cx="8557643" cy="548005"/>
            <a:chOff x="2156845" y="1060636"/>
            <a:chExt cx="5213902" cy="411004"/>
          </a:xfrm>
        </p:grpSpPr>
        <p:sp>
          <p:nvSpPr>
            <p:cNvPr id="31" name="Google Shape;276;p28">
              <a:extLst>
                <a:ext uri="{FF2B5EF4-FFF2-40B4-BE49-F238E27FC236}">
                  <a16:creationId xmlns:a16="http://schemas.microsoft.com/office/drawing/2014/main" id="{970264A8-0993-20B1-5DE5-BC3B2627C18A}"/>
                </a:ext>
              </a:extLst>
            </p:cNvPr>
            <p:cNvSpPr/>
            <p:nvPr/>
          </p:nvSpPr>
          <p:spPr>
            <a:xfrm>
              <a:off x="2156845" y="1060636"/>
              <a:ext cx="521390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2" name="Google Shape;278;p28">
              <a:extLst>
                <a:ext uri="{FF2B5EF4-FFF2-40B4-BE49-F238E27FC236}">
                  <a16:creationId xmlns:a16="http://schemas.microsoft.com/office/drawing/2014/main" id="{90CEF81E-03A1-5DF2-D0B6-765960F5E917}"/>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5;p28">
              <a:extLst>
                <a:ext uri="{FF2B5EF4-FFF2-40B4-BE49-F238E27FC236}">
                  <a16:creationId xmlns:a16="http://schemas.microsoft.com/office/drawing/2014/main" id="{C4680B85-21DD-B0B7-A6D5-3BB63A8A2827}"/>
                </a:ext>
              </a:extLst>
            </p:cNvPr>
            <p:cNvSpPr/>
            <p:nvPr/>
          </p:nvSpPr>
          <p:spPr>
            <a:xfrm>
              <a:off x="7022244" y="111347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ar-MA"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34" name="Text Placeholder 59">
            <a:extLst>
              <a:ext uri="{FF2B5EF4-FFF2-40B4-BE49-F238E27FC236}">
                <a16:creationId xmlns:a16="http://schemas.microsoft.com/office/drawing/2014/main" id="{DA9A1411-16FC-452A-933A-88A8EF74C813}"/>
              </a:ext>
            </a:extLst>
          </p:cNvPr>
          <p:cNvSpPr>
            <a:spLocks noGrp="1"/>
          </p:cNvSpPr>
          <p:nvPr userDrawn="1">
            <p:ph type="body" sz="quarter" idx="18" hasCustomPrompt="1"/>
          </p:nvPr>
        </p:nvSpPr>
        <p:spPr>
          <a:xfrm>
            <a:off x="4558155" y="1963761"/>
            <a:ext cx="504433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a:t>
            </a:r>
            <a:endParaRPr lang="en-US" sz="2400" b="1" kern="0" dirty="0">
              <a:solidFill>
                <a:srgbClr val="44546A"/>
              </a:solidFill>
              <a:latin typeface="Calibri"/>
              <a:ea typeface="Calibri"/>
              <a:cs typeface="Calibri"/>
            </a:endParaRPr>
          </a:p>
        </p:txBody>
      </p:sp>
      <p:sp>
        <p:nvSpPr>
          <p:cNvPr id="35" name="Text Placeholder 59">
            <a:extLst>
              <a:ext uri="{FF2B5EF4-FFF2-40B4-BE49-F238E27FC236}">
                <a16:creationId xmlns:a16="http://schemas.microsoft.com/office/drawing/2014/main" id="{D8092B02-39EA-A14E-0961-C5614E8AC733}"/>
              </a:ext>
            </a:extLst>
          </p:cNvPr>
          <p:cNvSpPr>
            <a:spLocks noGrp="1"/>
          </p:cNvSpPr>
          <p:nvPr userDrawn="1">
            <p:ph type="body" sz="quarter" idx="19" hasCustomPrompt="1"/>
          </p:nvPr>
        </p:nvSpPr>
        <p:spPr>
          <a:xfrm>
            <a:off x="4558155" y="4367786"/>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أتحدث</a:t>
            </a:r>
            <a:endParaRPr lang="en-US" sz="2400" b="1" kern="0" dirty="0">
              <a:solidFill>
                <a:srgbClr val="44546A"/>
              </a:solidFill>
              <a:latin typeface="Calibri"/>
              <a:ea typeface="Calibri"/>
              <a:cs typeface="Calibri"/>
            </a:endParaRPr>
          </a:p>
        </p:txBody>
      </p:sp>
      <p:sp>
        <p:nvSpPr>
          <p:cNvPr id="36" name="Text Placeholder 59">
            <a:extLst>
              <a:ext uri="{FF2B5EF4-FFF2-40B4-BE49-F238E27FC236}">
                <a16:creationId xmlns:a16="http://schemas.microsoft.com/office/drawing/2014/main" id="{56B89A21-69EB-C235-2025-D389A096FA3B}"/>
              </a:ext>
            </a:extLst>
          </p:cNvPr>
          <p:cNvSpPr>
            <a:spLocks noGrp="1"/>
          </p:cNvSpPr>
          <p:nvPr userDrawn="1">
            <p:ph type="body" sz="quarter" idx="20" hasCustomPrompt="1"/>
          </p:nvPr>
        </p:nvSpPr>
        <p:spPr>
          <a:xfrm>
            <a:off x="2491895" y="2837871"/>
            <a:ext cx="1263765"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15 دقائق</a:t>
            </a:r>
            <a:endParaRPr lang="fr-FR" dirty="0"/>
          </a:p>
        </p:txBody>
      </p:sp>
      <p:sp>
        <p:nvSpPr>
          <p:cNvPr id="37" name="Text Placeholder 59">
            <a:extLst>
              <a:ext uri="{FF2B5EF4-FFF2-40B4-BE49-F238E27FC236}">
                <a16:creationId xmlns:a16="http://schemas.microsoft.com/office/drawing/2014/main" id="{9755BE96-F37E-B517-D812-A5D2070F5330}"/>
              </a:ext>
            </a:extLst>
          </p:cNvPr>
          <p:cNvSpPr>
            <a:spLocks noGrp="1"/>
          </p:cNvSpPr>
          <p:nvPr userDrawn="1">
            <p:ph type="body" sz="quarter" idx="21" hasCustomPrompt="1"/>
          </p:nvPr>
        </p:nvSpPr>
        <p:spPr>
          <a:xfrm>
            <a:off x="2543374" y="3621380"/>
            <a:ext cx="127874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 دقائق</a:t>
            </a:r>
            <a:endParaRPr lang="fr-FR" dirty="0"/>
          </a:p>
        </p:txBody>
      </p:sp>
      <p:sp>
        <p:nvSpPr>
          <p:cNvPr id="38" name="Text Placeholder 59">
            <a:extLst>
              <a:ext uri="{FF2B5EF4-FFF2-40B4-BE49-F238E27FC236}">
                <a16:creationId xmlns:a16="http://schemas.microsoft.com/office/drawing/2014/main" id="{7756A310-87F7-0967-7CF3-0B451144C52D}"/>
              </a:ext>
            </a:extLst>
          </p:cNvPr>
          <p:cNvSpPr>
            <a:spLocks noGrp="1"/>
          </p:cNvSpPr>
          <p:nvPr userDrawn="1">
            <p:ph type="body" sz="quarter" idx="22" hasCustomPrompt="1"/>
          </p:nvPr>
        </p:nvSpPr>
        <p:spPr>
          <a:xfrm>
            <a:off x="2475560" y="4411085"/>
            <a:ext cx="128009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15 دقائق</a:t>
            </a:r>
            <a:endParaRPr lang="fr-FR" dirty="0"/>
          </a:p>
        </p:txBody>
      </p:sp>
      <p:sp>
        <p:nvSpPr>
          <p:cNvPr id="39" name="Google Shape;278;p28">
            <a:extLst>
              <a:ext uri="{FF2B5EF4-FFF2-40B4-BE49-F238E27FC236}">
                <a16:creationId xmlns:a16="http://schemas.microsoft.com/office/drawing/2014/main" id="{FBAEACA9-5BDB-1466-4C0F-471AB446323F}"/>
              </a:ext>
            </a:extLst>
          </p:cNvPr>
          <p:cNvSpPr/>
          <p:nvPr userDrawn="1"/>
        </p:nvSpPr>
        <p:spPr>
          <a:xfrm>
            <a:off x="1750744" y="5096672"/>
            <a:ext cx="639616"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Text Placeholder 59">
            <a:extLst>
              <a:ext uri="{FF2B5EF4-FFF2-40B4-BE49-F238E27FC236}">
                <a16:creationId xmlns:a16="http://schemas.microsoft.com/office/drawing/2014/main" id="{5F64F81A-D235-FE6C-0DA2-E92551CE03F7}"/>
              </a:ext>
            </a:extLst>
          </p:cNvPr>
          <p:cNvSpPr>
            <a:spLocks noGrp="1"/>
          </p:cNvSpPr>
          <p:nvPr userDrawn="1">
            <p:ph type="body" sz="quarter" idx="23" hasCustomPrompt="1"/>
          </p:nvPr>
        </p:nvSpPr>
        <p:spPr>
          <a:xfrm>
            <a:off x="2475559" y="5155469"/>
            <a:ext cx="128009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5 دقائق</a:t>
            </a:r>
            <a:endParaRPr lang="fr-FR" dirty="0"/>
          </a:p>
        </p:txBody>
      </p:sp>
      <p:sp>
        <p:nvSpPr>
          <p:cNvPr id="41" name="Text Placeholder 59">
            <a:extLst>
              <a:ext uri="{FF2B5EF4-FFF2-40B4-BE49-F238E27FC236}">
                <a16:creationId xmlns:a16="http://schemas.microsoft.com/office/drawing/2014/main" id="{2EDA4A82-BFC0-7B00-AAE6-B2DEC56D741F}"/>
              </a:ext>
            </a:extLst>
          </p:cNvPr>
          <p:cNvSpPr>
            <a:spLocks noGrp="1"/>
          </p:cNvSpPr>
          <p:nvPr userDrawn="1">
            <p:ph type="body" sz="quarter" idx="24" hasCustomPrompt="1"/>
          </p:nvPr>
        </p:nvSpPr>
        <p:spPr>
          <a:xfrm>
            <a:off x="4528561" y="5160644"/>
            <a:ext cx="5091127"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اختتام الحصة</a:t>
            </a:r>
            <a:endParaRPr lang="en-US" sz="2400" b="1" kern="0" dirty="0">
              <a:solidFill>
                <a:srgbClr val="44546A"/>
              </a:solidFill>
              <a:latin typeface="Calibri"/>
              <a:ea typeface="Calibri"/>
              <a:cs typeface="Calibri"/>
            </a:endParaRPr>
          </a:p>
        </p:txBody>
      </p:sp>
      <p:sp>
        <p:nvSpPr>
          <p:cNvPr id="10" name="Google Shape;275;p28">
            <a:extLst>
              <a:ext uri="{FF2B5EF4-FFF2-40B4-BE49-F238E27FC236}">
                <a16:creationId xmlns:a16="http://schemas.microsoft.com/office/drawing/2014/main" id="{CD567A08-3591-2022-126A-FADCBCD31CDA}"/>
              </a:ext>
            </a:extLst>
          </p:cNvPr>
          <p:cNvSpPr/>
          <p:nvPr userDrawn="1"/>
        </p:nvSpPr>
        <p:spPr>
          <a:xfrm>
            <a:off x="9772907" y="2801706"/>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2" name="Google Shape;278;p28">
            <a:extLst>
              <a:ext uri="{FF2B5EF4-FFF2-40B4-BE49-F238E27FC236}">
                <a16:creationId xmlns:a16="http://schemas.microsoft.com/office/drawing/2014/main" id="{81D15028-9129-B4B3-0EBD-E24485A51857}"/>
              </a:ext>
            </a:extLst>
          </p:cNvPr>
          <p:cNvSpPr/>
          <p:nvPr userDrawn="1"/>
        </p:nvSpPr>
        <p:spPr>
          <a:xfrm>
            <a:off x="1740097" y="2744359"/>
            <a:ext cx="637722"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Tree>
    <p:extLst>
      <p:ext uri="{BB962C8B-B14F-4D97-AF65-F5344CB8AC3E}">
        <p14:creationId xmlns:p14="http://schemas.microsoft.com/office/powerpoint/2010/main" val="3489541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686801" y="5236960"/>
            <a:ext cx="15987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33839421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نشاط اعتيادي">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819904"/>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400" b="1" kern="0" dirty="0">
                <a:solidFill>
                  <a:schemeClr val="accent2"/>
                </a:solidFill>
                <a:latin typeface="Calibri"/>
                <a:ea typeface="Calibri"/>
                <a:cs typeface="Calibri"/>
              </a:rPr>
              <a:t>نشاط اعتيادي</a:t>
            </a:r>
            <a:endParaRPr lang="fr-FR" sz="4400" b="1" dirty="0">
              <a:solidFill>
                <a:srgbClr val="F19D19"/>
              </a:solidFill>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pic>
        <p:nvPicPr>
          <p:cNvPr id="2" name="Image 6" descr="Une image contenant dessin humoristique, habits, garçon, Dessin d’enfant&#10;&#10;Le contenu généré par l’IA peut être incorrect.">
            <a:extLst>
              <a:ext uri="{FF2B5EF4-FFF2-40B4-BE49-F238E27FC236}">
                <a16:creationId xmlns:a16="http://schemas.microsoft.com/office/drawing/2014/main" id="{85D5BD64-C2C1-DD47-06F0-1A37C8373D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941495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999313"/>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5400" b="1" kern="0" dirty="0">
                <a:solidFill>
                  <a:srgbClr val="F19D19"/>
                </a:solidFill>
                <a:latin typeface="Calibri" panose="020F0502020204030204" pitchFamily="34" charset="0"/>
                <a:cs typeface="Calibri" panose="020F0502020204030204" pitchFamily="34" charset="0"/>
              </a:rPr>
              <a:t>حديث غير رسمي</a:t>
            </a:r>
            <a:endParaRPr lang="fr-FR" sz="5400" b="1" kern="0" dirty="0">
              <a:solidFill>
                <a:srgbClr val="F19D19"/>
              </a:solidFill>
              <a:latin typeface="Calibri" panose="020F0502020204030204" pitchFamily="34" charset="0"/>
              <a:cs typeface="Calibri" panose="020F050202020403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pic>
        <p:nvPicPr>
          <p:cNvPr id="3" name="Image 17">
            <a:extLst>
              <a:ext uri="{FF2B5EF4-FFF2-40B4-BE49-F238E27FC236}">
                <a16:creationId xmlns:a16="http://schemas.microsoft.com/office/drawing/2014/main" id="{9E41B293-06C3-31CE-BE3E-A25E6363B694}"/>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40889"/>
          <a:stretch/>
        </p:blipFill>
        <p:spPr>
          <a:xfrm>
            <a:off x="902886" y="2065568"/>
            <a:ext cx="3021413" cy="3298301"/>
          </a:xfrm>
          <a:prstGeom prst="rect">
            <a:avLst/>
          </a:prstGeom>
        </p:spPr>
      </p:pic>
      <p:sp>
        <p:nvSpPr>
          <p:cNvPr id="4" name="Freeform 17">
            <a:extLst>
              <a:ext uri="{FF2B5EF4-FFF2-40B4-BE49-F238E27FC236}">
                <a16:creationId xmlns:a16="http://schemas.microsoft.com/office/drawing/2014/main" id="{A30982FE-4800-1ED3-A939-7B22BEDB96C5}"/>
              </a:ext>
            </a:extLst>
          </p:cNvPr>
          <p:cNvSpPr>
            <a:spLocks noEditPoints="1"/>
          </p:cNvSpPr>
          <p:nvPr userDrawn="1"/>
        </p:nvSpPr>
        <p:spPr bwMode="auto">
          <a:xfrm>
            <a:off x="2019235" y="1994010"/>
            <a:ext cx="668491" cy="658367"/>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
        <p:nvSpPr>
          <p:cNvPr id="5" name="Freeform 18">
            <a:extLst>
              <a:ext uri="{FF2B5EF4-FFF2-40B4-BE49-F238E27FC236}">
                <a16:creationId xmlns:a16="http://schemas.microsoft.com/office/drawing/2014/main" id="{742B0440-56FB-37C2-832C-92F182ED9378}"/>
              </a:ext>
            </a:extLst>
          </p:cNvPr>
          <p:cNvSpPr>
            <a:spLocks/>
          </p:cNvSpPr>
          <p:nvPr userDrawn="1"/>
        </p:nvSpPr>
        <p:spPr bwMode="auto">
          <a:xfrm rot="220151">
            <a:off x="2293520" y="2187361"/>
            <a:ext cx="564995" cy="593434"/>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Tree>
    <p:extLst>
      <p:ext uri="{BB962C8B-B14F-4D97-AF65-F5344CB8AC3E}">
        <p14:creationId xmlns:p14="http://schemas.microsoft.com/office/powerpoint/2010/main" val="19610523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2" name="TextBox 6">
            <a:extLst>
              <a:ext uri="{FF2B5EF4-FFF2-40B4-BE49-F238E27FC236}">
                <a16:creationId xmlns:a16="http://schemas.microsoft.com/office/drawing/2014/main" id="{A1B1C0D5-A55C-F91A-DCEA-4CA80F728291}"/>
              </a:ext>
            </a:extLst>
          </p:cNvPr>
          <p:cNvSpPr txBox="1"/>
          <p:nvPr userDrawn="1"/>
        </p:nvSpPr>
        <p:spPr>
          <a:xfrm>
            <a:off x="5264727" y="2131992"/>
            <a:ext cx="5458691" cy="170694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400" b="1" kern="0" dirty="0">
                <a:solidFill>
                  <a:schemeClr val="accent2"/>
                </a:solidFill>
                <a:latin typeface="Calibri"/>
                <a:ea typeface="Calibri"/>
                <a:cs typeface="Calibri"/>
                <a:sym typeface="Calibri"/>
              </a:rPr>
              <a:t>مراقبة إنجاز الواجبات المنزلية</a:t>
            </a:r>
            <a:endParaRPr lang="fr-FR" sz="4400" b="1" dirty="0">
              <a:solidFill>
                <a:srgbClr val="F19D19"/>
              </a:solidFill>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6626113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999313"/>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5400" b="1" kern="0" dirty="0">
                <a:solidFill>
                  <a:srgbClr val="F19D19"/>
                </a:solidFill>
                <a:latin typeface="Calibri" panose="020F0502020204030204" pitchFamily="34" charset="0"/>
                <a:cs typeface="Calibri" panose="020F0502020204030204" pitchFamily="34" charset="0"/>
              </a:rPr>
              <a:t>استرجاع المكتسبات</a:t>
            </a:r>
            <a:endParaRPr lang="fr-FR" sz="5400" b="1" kern="0" dirty="0">
              <a:solidFill>
                <a:srgbClr val="F19D19"/>
              </a:solidFill>
              <a:latin typeface="Calibri" panose="020F0502020204030204" pitchFamily="34" charset="0"/>
              <a:cs typeface="Calibri" panose="020F050202020403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18885733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819904"/>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4400" b="1" kern="0" dirty="0">
                <a:solidFill>
                  <a:schemeClr val="accent2"/>
                </a:solidFill>
                <a:latin typeface="Calibri"/>
                <a:ea typeface="Calibri"/>
                <a:cs typeface="Calibri"/>
              </a:rPr>
              <a:t>التصريح بالأهداف</a:t>
            </a:r>
            <a:endParaRPr lang="fr-FR" sz="4400" b="1" dirty="0">
              <a:solidFill>
                <a:srgbClr val="F19D19"/>
              </a:solidFill>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pic>
        <p:nvPicPr>
          <p:cNvPr id="2" name="Image 6">
            <a:extLst>
              <a:ext uri="{FF2B5EF4-FFF2-40B4-BE49-F238E27FC236}">
                <a16:creationId xmlns:a16="http://schemas.microsoft.com/office/drawing/2014/main" id="{E7177192-9ACD-CFA7-D696-681B7E1556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1920" y="1708359"/>
            <a:ext cx="2829300" cy="3206541"/>
          </a:xfrm>
          <a:prstGeom prst="rect">
            <a:avLst/>
          </a:prstGeom>
        </p:spPr>
      </p:pic>
    </p:spTree>
    <p:extLst>
      <p:ext uri="{BB962C8B-B14F-4D97-AF65-F5344CB8AC3E}">
        <p14:creationId xmlns:p14="http://schemas.microsoft.com/office/powerpoint/2010/main" val="37225315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87E6F384-5751-0B49-23C0-790E5EC1CE7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31515518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Déclaration de l’objectif">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82157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400" b="1" dirty="0">
                <a:solidFill>
                  <a:srgbClr val="156082"/>
                </a:solidFill>
              </a:rPr>
              <a:t>القراءة بطلاقة</a:t>
            </a:r>
            <a:endParaRPr lang="fr-FR" sz="4400" b="1" dirty="0">
              <a:solidFill>
                <a:srgbClr val="156082"/>
              </a:solidFill>
            </a:endParaRP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pic>
        <p:nvPicPr>
          <p:cNvPr id="4" name="Picture 3">
            <a:extLst>
              <a:ext uri="{FF2B5EF4-FFF2-40B4-BE49-F238E27FC236}">
                <a16:creationId xmlns:a16="http://schemas.microsoft.com/office/drawing/2014/main" id="{B51AE7FE-DD1A-E940-4CA6-AC2398AD9E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853" y="1567032"/>
            <a:ext cx="3528999" cy="3528999"/>
          </a:xfrm>
          <a:prstGeom prst="rect">
            <a:avLst/>
          </a:prstGeom>
        </p:spPr>
      </p:pic>
    </p:spTree>
    <p:extLst>
      <p:ext uri="{BB962C8B-B14F-4D97-AF65-F5344CB8AC3E}">
        <p14:creationId xmlns:p14="http://schemas.microsoft.com/office/powerpoint/2010/main" val="31376297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20959415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ar-MA" sz="4400" b="1" dirty="0">
                <a:solidFill>
                  <a:srgbClr val="C00000"/>
                </a:solidFill>
                <a:latin typeface="Calibri" panose="020F0502020204030204"/>
              </a:rPr>
              <a:t>النمذجة</a:t>
            </a:r>
            <a:endParaRPr lang="fr-FR" sz="4400" b="1" dirty="0">
              <a:solidFill>
                <a:srgbClr val="C00000"/>
              </a:solidFill>
              <a:latin typeface="Calibri" panose="020F0502020204030204"/>
            </a:endParaRP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204201" y="5236960"/>
            <a:ext cx="2081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24776722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الجماعية</a:t>
              </a:r>
              <a:endParaRPr lang="fr-FR" sz="4400" b="1" dirty="0">
                <a:solidFill>
                  <a:srgbClr val="0F9ED5"/>
                </a:solidFill>
                <a:latin typeface="Calibri" panose="020F0502020204030204"/>
              </a:endParaRP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7950201" y="5236960"/>
            <a:ext cx="2335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41536523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tercalaire 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ar-MA" sz="4400" b="1" kern="0" dirty="0">
                  <a:solidFill>
                    <a:srgbClr val="1D6FA9"/>
                  </a:solidFill>
                  <a:latin typeface="Calibri"/>
                  <a:cs typeface="Calibri"/>
                </a:rPr>
                <a:t>الممارسة الثنائية</a:t>
              </a:r>
              <a:endParaRPr lang="fr-FR" sz="4400" b="1" dirty="0">
                <a:solidFill>
                  <a:srgbClr val="0070C0"/>
                </a:solidFill>
                <a:latin typeface="Calibri" panose="020F0502020204030204"/>
              </a:endParaRP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pic>
        <p:nvPicPr>
          <p:cNvPr id="2" name="Image 7" descr="Une image contenant habits, Dessin d’enfant, table, meubles&#10;&#10;Le contenu généré par l’IA peut être incorrect.">
            <a:extLst>
              <a:ext uri="{FF2B5EF4-FFF2-40B4-BE49-F238E27FC236}">
                <a16:creationId xmlns:a16="http://schemas.microsoft.com/office/drawing/2014/main" id="{68E92F86-E1FF-1223-7EF7-80DD8D4BF20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14148" y="1642070"/>
            <a:ext cx="2149140" cy="2149140"/>
          </a:xfrm>
          <a:prstGeom prst="rect">
            <a:avLst/>
          </a:prstGeom>
        </p:spPr>
      </p:pic>
      <p:sp>
        <p:nvSpPr>
          <p:cNvPr id="3" name="Phylactère : pensées 4">
            <a:extLst>
              <a:ext uri="{FF2B5EF4-FFF2-40B4-BE49-F238E27FC236}">
                <a16:creationId xmlns:a16="http://schemas.microsoft.com/office/drawing/2014/main" id="{3B7E2723-2A3F-3381-244D-656BCE3B7E10}"/>
              </a:ext>
            </a:extLst>
          </p:cNvPr>
          <p:cNvSpPr/>
          <p:nvPr userDrawn="1"/>
        </p:nvSpPr>
        <p:spPr>
          <a:xfrm>
            <a:off x="5455920" y="1269999"/>
            <a:ext cx="1097280" cy="615263"/>
          </a:xfrm>
          <a:prstGeom prst="cloudCallout">
            <a:avLst>
              <a:gd name="adj1" fmla="val -22817"/>
              <a:gd name="adj2" fmla="val 83298"/>
            </a:avLst>
          </a:prstGeom>
          <a:solidFill>
            <a:srgbClr val="F9F1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300" b="1" dirty="0">
                <a:ln w="0"/>
                <a:solidFill>
                  <a:schemeClr val="tx1"/>
                </a:solidFill>
                <a:effectLst>
                  <a:outerShdw blurRad="38100" dist="19050" dir="2700000" algn="tl" rotWithShape="0">
                    <a:schemeClr val="dk1">
                      <a:alpha val="40000"/>
                    </a:schemeClr>
                  </a:outerShdw>
                </a:effectLst>
              </a:rPr>
              <a:t>تساءلت ما إذا...</a:t>
            </a:r>
            <a:endParaRPr lang="fr-FR" sz="13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98722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ar-MA" sz="4400" b="1" kern="0" dirty="0">
                  <a:solidFill>
                    <a:srgbClr val="92D050"/>
                  </a:solidFill>
                  <a:latin typeface="Calibri"/>
                  <a:cs typeface="Calibri"/>
                </a:rPr>
                <a:t>الممارسة المستقلة</a:t>
              </a:r>
              <a:endParaRPr lang="fr-FR" sz="4400" b="1" dirty="0">
                <a:solidFill>
                  <a:srgbClr val="8BC145"/>
                </a:solidFill>
                <a:latin typeface="Calibri" panose="020F0502020204030204"/>
              </a:endParaRP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407399" y="5148686"/>
            <a:ext cx="2060785"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p>
        </p:txBody>
      </p:sp>
    </p:spTree>
    <p:extLst>
      <p:ext uri="{BB962C8B-B14F-4D97-AF65-F5344CB8AC3E}">
        <p14:creationId xmlns:p14="http://schemas.microsoft.com/office/powerpoint/2010/main" val="3369944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661401" y="5229083"/>
            <a:ext cx="169875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29971196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e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03/01/2026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03/01/2026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58444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Diapositive de titre" userDrawn="1">
  <p:cSld name="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3793008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lide PC">
  <p:cSld name="1_Slide PC">
    <p:spTree>
      <p:nvGrpSpPr>
        <p:cNvPr id="1" name="Shape 167"/>
        <p:cNvGrpSpPr/>
        <p:nvPr/>
      </p:nvGrpSpPr>
      <p:grpSpPr>
        <a:xfrm>
          <a:off x="0" y="0"/>
          <a:ext cx="0" cy="0"/>
          <a:chOff x="0" y="0"/>
          <a:chExt cx="0" cy="0"/>
        </a:xfrm>
      </p:grpSpPr>
      <p:grpSp>
        <p:nvGrpSpPr>
          <p:cNvPr id="168" name="Google Shape;168;p69"/>
          <p:cNvGrpSpPr/>
          <p:nvPr/>
        </p:nvGrpSpPr>
        <p:grpSpPr>
          <a:xfrm>
            <a:off x="0" y="1"/>
            <a:ext cx="12192000" cy="6858001"/>
            <a:chOff x="0" y="0"/>
            <a:chExt cx="13716000" cy="10287000"/>
          </a:xfrm>
        </p:grpSpPr>
        <p:sp>
          <p:nvSpPr>
            <p:cNvPr id="169" name="Google Shape;169;p69"/>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70" name="Google Shape;170;p6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71" name="Google Shape;171;p6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172" name="Google Shape;172;p6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p69"/>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4" name="Google Shape;174;p6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75" name="Google Shape;175;p69"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extLst>
      <p:ext uri="{BB962C8B-B14F-4D97-AF65-F5344CB8AC3E}">
        <p14:creationId xmlns:p14="http://schemas.microsoft.com/office/powerpoint/2010/main" val="2124247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lide Clôture">
  <p:cSld name="1_Slide Clôture">
    <p:spTree>
      <p:nvGrpSpPr>
        <p:cNvPr id="1" name="Shape 286"/>
        <p:cNvGrpSpPr/>
        <p:nvPr/>
      </p:nvGrpSpPr>
      <p:grpSpPr>
        <a:xfrm>
          <a:off x="0" y="0"/>
          <a:ext cx="0" cy="0"/>
          <a:chOff x="0" y="0"/>
          <a:chExt cx="0" cy="0"/>
        </a:xfrm>
      </p:grpSpPr>
      <p:grpSp>
        <p:nvGrpSpPr>
          <p:cNvPr id="287" name="Google Shape;287;p138"/>
          <p:cNvGrpSpPr/>
          <p:nvPr/>
        </p:nvGrpSpPr>
        <p:grpSpPr>
          <a:xfrm>
            <a:off x="0" y="1"/>
            <a:ext cx="12192000" cy="6858001"/>
            <a:chOff x="0" y="0"/>
            <a:chExt cx="13716000" cy="10287000"/>
          </a:xfrm>
        </p:grpSpPr>
        <p:sp>
          <p:nvSpPr>
            <p:cNvPr id="288" name="Google Shape;288;p138"/>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89" name="Google Shape;289;p13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90" name="Google Shape;290;p13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91" name="Google Shape;291;p138"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
        <p:nvSpPr>
          <p:cNvPr id="292" name="Google Shape;292;p138"/>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3" name="Google Shape;293;p138"/>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16559034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205"/>
        <p:cNvGrpSpPr/>
        <p:nvPr/>
      </p:nvGrpSpPr>
      <p:grpSpPr>
        <a:xfrm>
          <a:off x="0" y="0"/>
          <a:ext cx="0" cy="0"/>
          <a:chOff x="0" y="0"/>
          <a:chExt cx="0" cy="0"/>
        </a:xfrm>
      </p:grpSpPr>
      <p:sp>
        <p:nvSpPr>
          <p:cNvPr id="206" name="Google Shape;206;p9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07" name="Google Shape;207;p95"/>
          <p:cNvSpPr txBox="1"/>
          <p:nvPr/>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08" name="Google Shape;208;p95"/>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09" name="Google Shape;209;p95"/>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0" name="Google Shape;210;p95"/>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87945130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03/01/2026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87" r:id="rId1"/>
    <p:sldLayoutId id="2147483660" r:id="rId2"/>
    <p:sldLayoutId id="2147483661" r:id="rId3"/>
    <p:sldLayoutId id="2147483662" r:id="rId4"/>
    <p:sldLayoutId id="2147483663" r:id="rId5"/>
    <p:sldLayoutId id="2147483664" r:id="rId6"/>
    <p:sldLayoutId id="2147483665" r:id="rId7"/>
    <p:sldLayoutId id="2147483649" r:id="rId8"/>
    <p:sldLayoutId id="2147483654" r:id="rId9"/>
    <p:sldLayoutId id="2147483651" r:id="rId10"/>
    <p:sldLayoutId id="2147483650" r:id="rId11"/>
    <p:sldLayoutId id="2147483653" r:id="rId12"/>
    <p:sldLayoutId id="2147483656" r:id="rId13"/>
    <p:sldLayoutId id="2147483657" r:id="rId14"/>
    <p:sldLayoutId id="2147483652" r:id="rId15"/>
    <p:sldLayoutId id="2147483688" r:id="rId16"/>
    <p:sldLayoutId id="2147483701" r:id="rId17"/>
    <p:sldLayoutId id="2147483689" r:id="rId18"/>
    <p:sldLayoutId id="2147483690" r:id="rId19"/>
    <p:sldLayoutId id="2147483691" r:id="rId20"/>
    <p:sldLayoutId id="2147483692" r:id="rId21"/>
    <p:sldLayoutId id="2147483693" r:id="rId22"/>
    <p:sldLayoutId id="2147483698" r:id="rId23"/>
    <p:sldLayoutId id="2147483700" r:id="rId24"/>
    <p:sldLayoutId id="2147483694" r:id="rId25"/>
    <p:sldLayoutId id="2147483695" r:id="rId26"/>
    <p:sldLayoutId id="2147483696" r:id="rId27"/>
    <p:sldLayoutId id="2147483697" r:id="rId28"/>
    <p:sldLayoutId id="2147483699" r:id="rId29"/>
    <p:sldLayoutId id="2147483655" r:id="rId30"/>
    <p:sldLayoutId id="2147483658" r:id="rId31"/>
    <p:sldLayoutId id="2147483659" r:id="rId32"/>
    <p:sldLayoutId id="2147483702" r:id="rId33"/>
    <p:sldLayoutId id="2147483703" r:id="rId34"/>
    <p:sldLayoutId id="2147483706" r:id="rId35"/>
    <p:sldLayoutId id="2147483707" r:id="rId36"/>
    <p:sldLayoutId id="2147483708" r:id="rId3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03/01/2026</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jpe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1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14.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 Id="rId9" Type="http://schemas.openxmlformats.org/officeDocument/2006/relationships/hyperlink" Target="https://drive.google.com/drive/folders/15A4aThGXboZ7RlTminYue4etFTXwyFRM?usp=drive_link"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34.xml"/><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5256A0-1D92-2E00-2FC7-7614D611DA08}"/>
              </a:ext>
            </a:extLst>
          </p:cNvPr>
          <p:cNvSpPr>
            <a:spLocks noGrp="1"/>
          </p:cNvSpPr>
          <p:nvPr>
            <p:ph type="body" sz="quarter" idx="10"/>
          </p:nvPr>
        </p:nvSpPr>
        <p:spPr/>
        <p:txBody>
          <a:bodyPr>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800" b="0" i="0" u="none" strike="noStrike" kern="0" cap="none" spc="0" baseline="0">
                <a:solidFill>
                  <a:srgbClr val="000000"/>
                </a:solidFill>
                <a:uFillTx/>
              </a:defRPr>
            </a:pPr>
            <a:r>
              <a:rPr kumimoji="0" lang="ar-MA" sz="3400" b="1" i="0" u="none" strike="noStrike" kern="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الثالثة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800" b="0" i="0" u="none" strike="noStrike" kern="0" cap="none" spc="0" baseline="0">
                <a:solidFill>
                  <a:srgbClr val="000000"/>
                </a:solidFill>
                <a:uFillTx/>
              </a:defRPr>
            </a:pPr>
            <a:r>
              <a:rPr kumimoji="0" lang="ar-MA" sz="3400" b="1" i="0" u="none" strike="noStrike" kern="0" cap="none" spc="0" normalizeH="0" baseline="0" noProof="0" dirty="0">
                <a:ln>
                  <a:noFill/>
                </a:ln>
                <a:solidFill>
                  <a:srgbClr val="FFFFFF"/>
                </a:solidFill>
                <a:effectLst/>
                <a:uLnTx/>
                <a:uFillTx/>
                <a:latin typeface="Arial" pitchFamily="34"/>
                <a:ea typeface="Dosis"/>
                <a:cs typeface="Arial" pitchFamily="34"/>
              </a:rPr>
              <a:t>إعدادي</a:t>
            </a:r>
          </a:p>
          <a:p>
            <a:pPr marL="228600" marR="0" lvl="0" indent="-228600" algn="ctr" defTabSz="914400" rtl="1"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fr-FR" sz="2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ECF9733D-11B9-6C07-FAF8-A48F9DA9F602}"/>
              </a:ext>
            </a:extLst>
          </p:cNvPr>
          <p:cNvSpPr>
            <a:spLocks noGrp="1"/>
          </p:cNvSpPr>
          <p:nvPr>
            <p:ph type="body" sz="quarter" idx="11"/>
          </p:nvPr>
        </p:nvSpPr>
        <p:spPr/>
        <p:txBody>
          <a:bodyPr/>
          <a:lstStyle/>
          <a:p>
            <a:r>
              <a:rPr lang="ar-MA" dirty="0"/>
              <a:t>2</a:t>
            </a:r>
            <a:endParaRPr lang="fr-FR" dirty="0"/>
          </a:p>
        </p:txBody>
      </p:sp>
      <p:sp>
        <p:nvSpPr>
          <p:cNvPr id="4" name="Text Placeholder 3">
            <a:extLst>
              <a:ext uri="{FF2B5EF4-FFF2-40B4-BE49-F238E27FC236}">
                <a16:creationId xmlns:a16="http://schemas.microsoft.com/office/drawing/2014/main" id="{855B4CCC-3B6D-D60D-6EB9-C152ABB8F73C}"/>
              </a:ext>
            </a:extLst>
          </p:cNvPr>
          <p:cNvSpPr>
            <a:spLocks noGrp="1"/>
          </p:cNvSpPr>
          <p:nvPr>
            <p:ph type="body" sz="quarter" idx="12"/>
          </p:nvPr>
        </p:nvSpPr>
        <p:spPr/>
        <p:txBody>
          <a:bodyPr>
            <a:normAutofit lnSpcReduction="10000"/>
          </a:bodyPr>
          <a:lstStyle/>
          <a:p>
            <a:r>
              <a:rPr lang="ar-SA" dirty="0"/>
              <a:t>الأسبوع</a:t>
            </a:r>
            <a:endParaRPr lang="fr-FR" dirty="0"/>
          </a:p>
        </p:txBody>
      </p:sp>
      <p:sp>
        <p:nvSpPr>
          <p:cNvPr id="5" name="Text Placeholder 4">
            <a:extLst>
              <a:ext uri="{FF2B5EF4-FFF2-40B4-BE49-F238E27FC236}">
                <a16:creationId xmlns:a16="http://schemas.microsoft.com/office/drawing/2014/main" id="{18BC62E2-0A31-52F6-6D3C-9A4930A99066}"/>
              </a:ext>
            </a:extLst>
          </p:cNvPr>
          <p:cNvSpPr>
            <a:spLocks noGrp="1"/>
          </p:cNvSpPr>
          <p:nvPr>
            <p:ph type="body" sz="quarter" idx="16"/>
          </p:nvPr>
        </p:nvSpPr>
        <p:spPr/>
        <p:txBody>
          <a:bodyPr>
            <a:normAutofit lnSpcReduction="10000"/>
          </a:bodyPr>
          <a:lstStyle/>
          <a:p>
            <a:r>
              <a:rPr lang="ar-SA" dirty="0"/>
              <a:t>الحصة </a:t>
            </a:r>
            <a:r>
              <a:rPr lang="ar-MA" dirty="0"/>
              <a:t>1</a:t>
            </a:r>
            <a:r>
              <a:rPr lang="ar-SA" dirty="0"/>
              <a:t> </a:t>
            </a:r>
            <a:endParaRPr lang="fr-FR" dirty="0"/>
          </a:p>
        </p:txBody>
      </p:sp>
      <p:sp>
        <p:nvSpPr>
          <p:cNvPr id="6" name="Text Placeholder 5">
            <a:extLst>
              <a:ext uri="{FF2B5EF4-FFF2-40B4-BE49-F238E27FC236}">
                <a16:creationId xmlns:a16="http://schemas.microsoft.com/office/drawing/2014/main" id="{7B7C2899-23BB-B4A5-786E-074470D82FBE}"/>
              </a:ext>
            </a:extLst>
          </p:cNvPr>
          <p:cNvSpPr>
            <a:spLocks noGrp="1"/>
          </p:cNvSpPr>
          <p:nvPr>
            <p:ph type="body" sz="quarter" idx="17"/>
          </p:nvPr>
        </p:nvSpPr>
        <p:spPr/>
        <p:txBody>
          <a:bodyPr>
            <a:normAutofit lnSpcReduction="10000"/>
          </a:bodyPr>
          <a:lstStyle/>
          <a:p>
            <a:r>
              <a:rPr lang="ar-MA" dirty="0">
                <a:solidFill>
                  <a:prstClr val="white"/>
                </a:solidFill>
                <a:latin typeface="Calibri" panose="020F0502020204030204" pitchFamily="34" charset="0"/>
                <a:cs typeface="Calibri" panose="020F0502020204030204" pitchFamily="34" charset="0"/>
                <a:sym typeface="Arial"/>
              </a:rPr>
              <a:t>الثاني</a:t>
            </a:r>
            <a:endParaRPr lang="fr-FR" dirty="0"/>
          </a:p>
        </p:txBody>
      </p:sp>
      <p:sp>
        <p:nvSpPr>
          <p:cNvPr id="7" name="Text Placeholder 6">
            <a:extLst>
              <a:ext uri="{FF2B5EF4-FFF2-40B4-BE49-F238E27FC236}">
                <a16:creationId xmlns:a16="http://schemas.microsoft.com/office/drawing/2014/main" id="{5E45A022-4B6F-C031-F657-E19B9DCC9EC1}"/>
              </a:ext>
            </a:extLst>
          </p:cNvPr>
          <p:cNvSpPr>
            <a:spLocks noGrp="1"/>
          </p:cNvSpPr>
          <p:nvPr>
            <p:ph type="body" sz="quarter" idx="18"/>
          </p:nvPr>
        </p:nvSpPr>
        <p:spPr/>
        <p:txBody>
          <a:bodyPr>
            <a:normAutofit fontScale="92500" lnSpcReduction="10000"/>
          </a:bodyPr>
          <a:lstStyle/>
          <a:p>
            <a:r>
              <a:rPr lang="ar-MA" dirty="0">
                <a:solidFill>
                  <a:prstClr val="white"/>
                </a:solidFill>
                <a:latin typeface="Calibri" panose="020F0502020204030204" pitchFamily="34" charset="0"/>
                <a:cs typeface="Calibri" panose="020F0502020204030204" pitchFamily="34" charset="0"/>
                <a:sym typeface="Arial"/>
              </a:rPr>
              <a:t>الطلاقة والفهم</a:t>
            </a:r>
            <a:r>
              <a:rPr lang="ar-MA" sz="2000" kern="0" dirty="0">
                <a:solidFill>
                  <a:prstClr val="white"/>
                </a:solidFill>
                <a:latin typeface="Arial"/>
                <a:cs typeface="Arial"/>
                <a:sym typeface="Calibri"/>
              </a:rPr>
              <a:t> </a:t>
            </a:r>
            <a:r>
              <a:rPr lang="fr-FR" sz="2000" kern="0" dirty="0">
                <a:solidFill>
                  <a:prstClr val="white"/>
                </a:solidFill>
                <a:latin typeface="Arial"/>
                <a:cs typeface="Arial"/>
                <a:sym typeface="Calibri"/>
              </a:rPr>
              <a:t>)</a:t>
            </a:r>
            <a:r>
              <a:rPr lang="ar-MA" kern="0" dirty="0">
                <a:solidFill>
                  <a:prstClr val="white"/>
                </a:solidFill>
                <a:latin typeface="Calibri" panose="020F0502020204030204" pitchFamily="34" charset="0"/>
                <a:ea typeface="Calibri" panose="020F0502020204030204" pitchFamily="34" charset="0"/>
                <a:cs typeface="Calibri" panose="020F0502020204030204" pitchFamily="34" charset="0"/>
                <a:sym typeface="Calibri"/>
              </a:rPr>
              <a:t>ما الذكاء الاصطناعي ؟ح 2</a:t>
            </a:r>
            <a:r>
              <a:rPr lang="fr-FR" kern="0" dirty="0">
                <a:solidFill>
                  <a:prstClr val="white"/>
                </a:solidFill>
                <a:latin typeface="Calibri" panose="020F0502020204030204" pitchFamily="34" charset="0"/>
                <a:ea typeface="Calibri" panose="020F0502020204030204" pitchFamily="34" charset="0"/>
                <a:cs typeface="Calibri" panose="020F0502020204030204" pitchFamily="34" charset="0"/>
                <a:sym typeface="Calibri"/>
              </a:rPr>
              <a:t>(</a:t>
            </a:r>
            <a:endParaRPr lang="ar-MA" dirty="0">
              <a:solidFill>
                <a:prstClr val="white"/>
              </a:solidFill>
              <a:latin typeface="Calibri" panose="020F0502020204030204" pitchFamily="34" charset="0"/>
              <a:cs typeface="Calibri" panose="020F0502020204030204" pitchFamily="34" charset="0"/>
              <a:sym typeface="Arial"/>
            </a:endParaRPr>
          </a:p>
          <a:p>
            <a:endParaRPr lang="fr-FR" dirty="0"/>
          </a:p>
        </p:txBody>
      </p:sp>
      <p:sp>
        <p:nvSpPr>
          <p:cNvPr id="8" name="Text Placeholder 7">
            <a:extLst>
              <a:ext uri="{FF2B5EF4-FFF2-40B4-BE49-F238E27FC236}">
                <a16:creationId xmlns:a16="http://schemas.microsoft.com/office/drawing/2014/main" id="{56EF0861-CDB9-434D-7EFB-694B6B1E432A}"/>
              </a:ext>
            </a:extLst>
          </p:cNvPr>
          <p:cNvSpPr>
            <a:spLocks noGrp="1"/>
          </p:cNvSpPr>
          <p:nvPr>
            <p:ph type="body" sz="quarter" idx="19"/>
          </p:nvPr>
        </p:nvSpPr>
        <p:spPr/>
        <p:txBody>
          <a:bodyPr>
            <a:normAutofit lnSpcReduction="10000"/>
          </a:bodyPr>
          <a:lstStyle/>
          <a:p>
            <a:r>
              <a:rPr lang="ar-MA" kern="0" dirty="0"/>
              <a:t>الوحدة الثانية</a:t>
            </a:r>
            <a:r>
              <a:rPr lang="ar-MA" dirty="0"/>
              <a:t> </a:t>
            </a:r>
          </a:p>
          <a:p>
            <a:endParaRPr lang="fr-FR" dirty="0"/>
          </a:p>
        </p:txBody>
      </p:sp>
      <p:sp>
        <p:nvSpPr>
          <p:cNvPr id="9" name="Text Placeholder 8">
            <a:extLst>
              <a:ext uri="{FF2B5EF4-FFF2-40B4-BE49-F238E27FC236}">
                <a16:creationId xmlns:a16="http://schemas.microsoft.com/office/drawing/2014/main" id="{1F50A56B-F268-3344-4B0E-F41E93F0E5C1}"/>
              </a:ext>
            </a:extLst>
          </p:cNvPr>
          <p:cNvSpPr>
            <a:spLocks noGrp="1"/>
          </p:cNvSpPr>
          <p:nvPr>
            <p:ph type="body" sz="quarter" idx="20"/>
          </p:nvPr>
        </p:nvSpPr>
        <p:spPr/>
        <p:txBody>
          <a:bodyPr>
            <a:normAutofit lnSpcReduction="10000"/>
          </a:bodyPr>
          <a:lstStyle/>
          <a:p>
            <a:r>
              <a:rPr lang="ar-MA" dirty="0">
                <a:solidFill>
                  <a:prstClr val="white"/>
                </a:solidFill>
                <a:latin typeface="Calibri" panose="020F0502020204030204" pitchFamily="34" charset="0"/>
                <a:cs typeface="Calibri" panose="020F0502020204030204" pitchFamily="34" charset="0"/>
                <a:sym typeface="Arial"/>
              </a:rPr>
              <a:t>الذكاء الاصطناعي</a:t>
            </a:r>
          </a:p>
          <a:p>
            <a:endParaRPr lang="fr-FR" dirty="0"/>
          </a:p>
        </p:txBody>
      </p:sp>
    </p:spTree>
    <p:extLst>
      <p:ext uri="{BB962C8B-B14F-4D97-AF65-F5344CB8AC3E}">
        <p14:creationId xmlns:p14="http://schemas.microsoft.com/office/powerpoint/2010/main" val="428448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3874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9473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AB6D1A-B906-4904-E084-6F255E602F3C}"/>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675284">
            <a:off x="8767614" y="4444158"/>
            <a:ext cx="1564020" cy="174252"/>
          </a:xfrm>
          <a:prstGeom prst="rect">
            <a:avLst/>
          </a:prstGeom>
        </p:spPr>
      </p:pic>
      <p:pic>
        <p:nvPicPr>
          <p:cNvPr id="5" name="Picture 4">
            <a:extLst>
              <a:ext uri="{FF2B5EF4-FFF2-40B4-BE49-F238E27FC236}">
                <a16:creationId xmlns:a16="http://schemas.microsoft.com/office/drawing/2014/main" id="{59639BF8-47F4-FDA9-11DB-2B6630CED25E}"/>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996142" y="2466789"/>
            <a:ext cx="1478097" cy="1109845"/>
          </a:xfrm>
          <a:prstGeom prst="rect">
            <a:avLst/>
          </a:prstGeom>
          <a:ln w="19050">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AAF2DB38-F9CA-CCCC-0537-45FAABD659B3}"/>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715486" y="4960411"/>
            <a:ext cx="413335" cy="397411"/>
          </a:xfrm>
          <a:prstGeom prst="rect">
            <a:avLst/>
          </a:prstGeom>
        </p:spPr>
      </p:pic>
      <p:sp>
        <p:nvSpPr>
          <p:cNvPr id="7" name="ZoneTexte 10">
            <a:extLst>
              <a:ext uri="{FF2B5EF4-FFF2-40B4-BE49-F238E27FC236}">
                <a16:creationId xmlns:a16="http://schemas.microsoft.com/office/drawing/2014/main" id="{8FDBEAC8-D2C0-DDC8-5DC1-F84990329DB6}"/>
              </a:ext>
            </a:extLst>
          </p:cNvPr>
          <p:cNvSpPr txBox="1"/>
          <p:nvPr/>
        </p:nvSpPr>
        <p:spPr>
          <a:xfrm>
            <a:off x="8827225" y="3576634"/>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دفتر التلميذ</a:t>
            </a:r>
          </a:p>
        </p:txBody>
      </p:sp>
      <p:sp>
        <p:nvSpPr>
          <p:cNvPr id="8" name="Rectangle 7">
            <a:extLst>
              <a:ext uri="{FF2B5EF4-FFF2-40B4-BE49-F238E27FC236}">
                <a16:creationId xmlns:a16="http://schemas.microsoft.com/office/drawing/2014/main" id="{8CECA9FA-45D9-066C-7C05-8A1977ECADB5}"/>
              </a:ext>
            </a:extLst>
          </p:cNvPr>
          <p:cNvSpPr/>
          <p:nvPr/>
        </p:nvSpPr>
        <p:spPr>
          <a:xfrm>
            <a:off x="4428576" y="4028276"/>
            <a:ext cx="1349291" cy="256545"/>
          </a:xfrm>
          <a:prstGeom prst="rect">
            <a:avLst/>
          </a:prstGeom>
        </p:spPr>
        <p:txBody>
          <a:bodyPr wrap="square">
            <a:spAutoFit/>
          </a:bodyPr>
          <a:lstStyle/>
          <a:p>
            <a:pPr algn="ctr" defTabSz="1219170">
              <a:buClr>
                <a:srgbClr val="000000"/>
              </a:buClr>
            </a:pPr>
            <a:r>
              <a:rPr lang="ar-SA" sz="1067" b="1" kern="0" dirty="0">
                <a:solidFill>
                  <a:prstClr val="black"/>
                </a:solidFill>
                <a:latin typeface="Arial"/>
                <a:cs typeface="Arial"/>
                <a:sym typeface="Arial"/>
              </a:rPr>
              <a:t>بطاقة التحضير للحصة</a:t>
            </a:r>
            <a:endParaRPr lang="fr-FR" sz="1067" b="1" kern="0" dirty="0">
              <a:solidFill>
                <a:prstClr val="black"/>
              </a:solidFill>
              <a:latin typeface="Arial"/>
              <a:cs typeface="Arial"/>
              <a:sym typeface="Arial"/>
            </a:endParaRPr>
          </a:p>
        </p:txBody>
      </p:sp>
      <p:pic>
        <p:nvPicPr>
          <p:cNvPr id="9" name="Image 20">
            <a:extLst>
              <a:ext uri="{FF2B5EF4-FFF2-40B4-BE49-F238E27FC236}">
                <a16:creationId xmlns:a16="http://schemas.microsoft.com/office/drawing/2014/main" id="{D40E517B-30BE-B9F1-A339-E838C9C15021}"/>
              </a:ext>
            </a:extLst>
          </p:cNvPr>
          <p:cNvPicPr>
            <a:picLocks noChangeAspect="1"/>
          </p:cNvPicPr>
          <p:nvPr/>
        </p:nvPicPr>
        <p:blipFill>
          <a:blip r:embed="rId5"/>
          <a:stretch>
            <a:fillRect/>
          </a:stretch>
        </p:blipFill>
        <p:spPr>
          <a:xfrm>
            <a:off x="4220447" y="2466789"/>
            <a:ext cx="1765551" cy="1457749"/>
          </a:xfrm>
          <a:prstGeom prst="rect">
            <a:avLst/>
          </a:prstGeom>
        </p:spPr>
      </p:pic>
      <p:sp>
        <p:nvSpPr>
          <p:cNvPr id="10" name="Rectangle 9">
            <a:extLst>
              <a:ext uri="{FF2B5EF4-FFF2-40B4-BE49-F238E27FC236}">
                <a16:creationId xmlns:a16="http://schemas.microsoft.com/office/drawing/2014/main" id="{F8B770B4-1FD6-B82E-0B15-DB558A2723FF}"/>
              </a:ext>
            </a:extLst>
          </p:cNvPr>
          <p:cNvSpPr/>
          <p:nvPr/>
        </p:nvSpPr>
        <p:spPr>
          <a:xfrm>
            <a:off x="2328360" y="3664174"/>
            <a:ext cx="1349291" cy="256545"/>
          </a:xfrm>
          <a:prstGeom prst="rect">
            <a:avLst/>
          </a:prstGeom>
        </p:spPr>
        <p:txBody>
          <a:bodyPr wrap="square">
            <a:spAutoFit/>
          </a:bodyPr>
          <a:lstStyle/>
          <a:p>
            <a:pPr algn="ctr" defTabSz="1219170" rtl="1">
              <a:buClr>
                <a:srgbClr val="000000"/>
              </a:buClr>
            </a:pPr>
            <a:r>
              <a:rPr lang="ar-SA" sz="1067" b="1" kern="0" dirty="0">
                <a:solidFill>
                  <a:prstClr val="black"/>
                </a:solidFill>
                <a:latin typeface="Arial"/>
                <a:cs typeface="Arial"/>
                <a:sym typeface="Arial"/>
              </a:rPr>
              <a:t>الحصة</a:t>
            </a:r>
            <a:r>
              <a:rPr lang="fr-FR" sz="1067" b="1" kern="0" dirty="0">
                <a:solidFill>
                  <a:prstClr val="black"/>
                </a:solidFill>
                <a:latin typeface="Arial"/>
                <a:cs typeface="Arial"/>
                <a:sym typeface="Arial"/>
              </a:rPr>
              <a:t> </a:t>
            </a:r>
            <a:r>
              <a:rPr lang="fr-FR" sz="1067" b="1" kern="0" dirty="0" err="1">
                <a:solidFill>
                  <a:prstClr val="black"/>
                </a:solidFill>
                <a:latin typeface="Arial"/>
                <a:cs typeface="Arial"/>
                <a:sym typeface="Arial"/>
              </a:rPr>
              <a:t>ppt</a:t>
            </a:r>
            <a:r>
              <a:rPr lang="fr-FR" sz="1067" b="1" kern="0" dirty="0">
                <a:solidFill>
                  <a:prstClr val="black"/>
                </a:solidFill>
                <a:latin typeface="Arial"/>
                <a:cs typeface="Arial"/>
                <a:sym typeface="Arial"/>
              </a:rPr>
              <a:t> </a:t>
            </a:r>
            <a:r>
              <a:rPr lang="ar-SA" sz="1067" b="1" kern="0" dirty="0">
                <a:solidFill>
                  <a:prstClr val="black"/>
                </a:solidFill>
                <a:latin typeface="Arial"/>
                <a:cs typeface="Arial"/>
                <a:sym typeface="Arial"/>
              </a:rPr>
              <a:t> </a:t>
            </a:r>
            <a:endParaRPr lang="fr-FR" sz="1067" b="1" kern="0" dirty="0">
              <a:solidFill>
                <a:prstClr val="black"/>
              </a:solidFill>
              <a:latin typeface="Arial"/>
              <a:cs typeface="Arial"/>
              <a:sym typeface="Arial"/>
            </a:endParaRPr>
          </a:p>
        </p:txBody>
      </p:sp>
      <p:sp>
        <p:nvSpPr>
          <p:cNvPr id="11" name="ZoneTexte 24">
            <a:extLst>
              <a:ext uri="{FF2B5EF4-FFF2-40B4-BE49-F238E27FC236}">
                <a16:creationId xmlns:a16="http://schemas.microsoft.com/office/drawing/2014/main" id="{857001CB-64DD-F94A-0B2B-7942AF3C948F}"/>
              </a:ext>
            </a:extLst>
          </p:cNvPr>
          <p:cNvSpPr txBox="1"/>
          <p:nvPr/>
        </p:nvSpPr>
        <p:spPr>
          <a:xfrm>
            <a:off x="6593195" y="4098385"/>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الكراسة</a:t>
            </a:r>
            <a:endParaRPr lang="fr-FR" sz="1067" b="1" kern="0" dirty="0">
              <a:solidFill>
                <a:prstClr val="black"/>
              </a:solidFill>
              <a:latin typeface="Arial"/>
              <a:cs typeface="Arial"/>
              <a:sym typeface="Arial"/>
            </a:endParaRPr>
          </a:p>
        </p:txBody>
      </p:sp>
      <p:pic>
        <p:nvPicPr>
          <p:cNvPr id="12" name="Image 7">
            <a:extLst>
              <a:ext uri="{FF2B5EF4-FFF2-40B4-BE49-F238E27FC236}">
                <a16:creationId xmlns:a16="http://schemas.microsoft.com/office/drawing/2014/main" id="{5B5ED385-B909-A049-9401-9B40921D4502}"/>
              </a:ext>
            </a:extLst>
          </p:cNvPr>
          <p:cNvPicPr>
            <a:picLocks noChangeAspect="1"/>
          </p:cNvPicPr>
          <p:nvPr/>
        </p:nvPicPr>
        <p:blipFill>
          <a:blip r:embed="rId6"/>
          <a:stretch>
            <a:fillRect/>
          </a:stretch>
        </p:blipFill>
        <p:spPr>
          <a:xfrm>
            <a:off x="6924485" y="2376718"/>
            <a:ext cx="1212188" cy="1651558"/>
          </a:xfrm>
          <a:prstGeom prst="rect">
            <a:avLst/>
          </a:prstGeom>
        </p:spPr>
      </p:pic>
      <p:pic>
        <p:nvPicPr>
          <p:cNvPr id="13" name="Image 18">
            <a:extLst>
              <a:ext uri="{FF2B5EF4-FFF2-40B4-BE49-F238E27FC236}">
                <a16:creationId xmlns:a16="http://schemas.microsoft.com/office/drawing/2014/main" id="{00AFEA4A-5BFD-8F69-4FB5-8DE2871A1FC0}"/>
              </a:ext>
            </a:extLst>
          </p:cNvPr>
          <p:cNvPicPr>
            <a:picLocks noChangeAspect="1"/>
          </p:cNvPicPr>
          <p:nvPr/>
        </p:nvPicPr>
        <p:blipFill>
          <a:blip r:embed="rId7"/>
          <a:stretch>
            <a:fillRect/>
          </a:stretch>
        </p:blipFill>
        <p:spPr>
          <a:xfrm>
            <a:off x="2134435" y="2548493"/>
            <a:ext cx="1814614" cy="1030408"/>
          </a:xfrm>
          <a:prstGeom prst="rect">
            <a:avLst/>
          </a:prstGeom>
        </p:spPr>
      </p:pic>
      <p:pic>
        <p:nvPicPr>
          <p:cNvPr id="14" name="Image 25">
            <a:extLst>
              <a:ext uri="{FF2B5EF4-FFF2-40B4-BE49-F238E27FC236}">
                <a16:creationId xmlns:a16="http://schemas.microsoft.com/office/drawing/2014/main" id="{C012CFCB-180D-1F8C-4363-7E3D41B15751}"/>
              </a:ext>
            </a:extLst>
          </p:cNvPr>
          <p:cNvPicPr>
            <a:picLocks noChangeAspect="1"/>
          </p:cNvPicPr>
          <p:nvPr/>
        </p:nvPicPr>
        <p:blipFill>
          <a:blip r:embed="rId8">
            <a:extLst>
              <a:ext uri="{28A0092B-C50C-407E-A947-70E740481C1C}">
                <a14:useLocalDpi xmlns:a14="http://schemas.microsoft.com/office/drawing/2010/main" val="0"/>
              </a:ext>
            </a:extLst>
          </a:blip>
          <a:srcRect l="19275" t="42588" r="13719" b="40946"/>
          <a:stretch>
            <a:fillRect/>
          </a:stretch>
        </p:blipFill>
        <p:spPr>
          <a:xfrm>
            <a:off x="6742032" y="4864021"/>
            <a:ext cx="1661334" cy="233291"/>
          </a:xfrm>
          <a:prstGeom prst="rect">
            <a:avLst/>
          </a:prstGeom>
        </p:spPr>
      </p:pic>
    </p:spTree>
    <p:extLst>
      <p:ext uri="{BB962C8B-B14F-4D97-AF65-F5344CB8AC3E}">
        <p14:creationId xmlns:p14="http://schemas.microsoft.com/office/powerpoint/2010/main" val="248812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139754" y="2099367"/>
            <a:ext cx="5847433" cy="2635105"/>
            <a:chOff x="4299350" y="1553369"/>
            <a:chExt cx="6448599" cy="2635105"/>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w="9528" cap="flat">
              <a:solidFill>
                <a:srgbClr val="000000"/>
              </a:solidFill>
              <a:prstDash val="solid"/>
              <a:miter/>
            </a:ln>
          </p:spPr>
          <p:txBody>
            <a:bodyPr vert="horz" wrap="square" lIns="68571" tIns="34271" rIns="68571" bIns="34271" anchor="ctr" anchorCtr="0" compatLnSpc="1">
              <a:noAutofit/>
            </a:bodyPr>
            <a:lstStyle/>
            <a:p>
              <a:pPr algn="ctr" defTabSz="1219170" rtl="1"/>
              <a:r>
                <a:rPr lang="ar-MA" sz="2400" dirty="0">
                  <a:solidFill>
                    <a:prstClr val="black"/>
                  </a:solidFill>
                  <a:latin typeface="Calibri" panose="020F0502020204030204" pitchFamily="34" charset="0"/>
                  <a:cs typeface="Calibri" panose="020F0502020204030204" pitchFamily="34" charset="0"/>
                </a:rPr>
                <a:t>أستمع بتركيز وأفهم: الذكاء الاصطناعي وتطوره   </a:t>
              </a:r>
              <a:endParaRPr lang="fr-FR" sz="24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الحصة 3</a:t>
              </a:r>
              <a:endParaRPr lang="fr-FR" sz="2000"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defTabSz="1219170" rtl="1">
                <a:buClr>
                  <a:srgbClr val="000000"/>
                </a:buClr>
                <a:buSzPts val="1200"/>
                <a:defRPr sz="1800" b="0" i="0" u="none" strike="noStrike" kern="0" cap="none" spc="0" baseline="0">
                  <a:solidFill>
                    <a:srgbClr val="000000"/>
                  </a:solidFill>
                  <a:uFillTx/>
                </a:defRPr>
              </a:pPr>
              <a:r>
                <a:rPr lang="ar-MA" sz="2000" dirty="0">
                  <a:solidFill>
                    <a:prstClr val="black"/>
                  </a:solidFill>
                  <a:latin typeface="Calibri" panose="020F0502020204030204" pitchFamily="34" charset="0"/>
                  <a:cs typeface="Calibri" panose="020F0502020204030204" pitchFamily="34" charset="0"/>
                </a:rPr>
                <a:t>أتحدث: </a:t>
              </a:r>
              <a:r>
                <a:rPr lang="ar-MA" sz="2000" b="1" kern="0" dirty="0">
                  <a:solidFill>
                    <a:prstClr val="white"/>
                  </a:solidFill>
                  <a:ea typeface="Calibri"/>
                  <a:cs typeface="Calibri"/>
                </a:rPr>
                <a:t> </a:t>
              </a:r>
              <a:r>
                <a:rPr lang="ar-MA" sz="2000" dirty="0">
                  <a:solidFill>
                    <a:prstClr val="black"/>
                  </a:solidFill>
                  <a:latin typeface="Calibri" panose="020F0502020204030204" pitchFamily="34" charset="0"/>
                  <a:cs typeface="Calibri" panose="020F0502020204030204" pitchFamily="34" charset="0"/>
                </a:rPr>
                <a:t>أعرف بتطبيق من تطبيقات الذكاء الاصطناعي</a:t>
              </a:r>
              <a:endParaRPr lang="fr-FR" sz="200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b="1" dirty="0">
                  <a:solidFill>
                    <a:prstClr val="black"/>
                  </a:solidFill>
                  <a:latin typeface="Calibri" panose="020F0502020204030204" pitchFamily="34" charset="0"/>
                  <a:cs typeface="Calibri" panose="020F0502020204030204" pitchFamily="34" charset="0"/>
                </a:rPr>
                <a:t>ا</a:t>
              </a:r>
              <a:r>
                <a:rPr lang="ar-MA" sz="2400" b="1" dirty="0">
                  <a:solidFill>
                    <a:prstClr val="black"/>
                  </a:solidFill>
                  <a:latin typeface="Calibri" panose="020F0502020204030204" pitchFamily="34" charset="0"/>
                  <a:cs typeface="Calibri" panose="020F0502020204030204" pitchFamily="34" charset="0"/>
                </a:rPr>
                <a:t>لحصة </a:t>
              </a:r>
              <a:r>
                <a:rPr lang="ar-MA" sz="2000" b="1" dirty="0">
                  <a:solidFill>
                    <a:prstClr val="black"/>
                  </a:solidFill>
                  <a:latin typeface="Calibri" panose="020F0502020204030204" pitchFamily="34" charset="0"/>
                  <a:cs typeface="Calibri" panose="020F0502020204030204" pitchFamily="34" charset="0"/>
                </a:rPr>
                <a:t>1</a:t>
              </a:r>
              <a:endParaRPr lang="fr-FR" sz="2000" b="1"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1219170" rtl="1">
                <a:buClr>
                  <a:srgbClr val="000000"/>
                </a:buClr>
                <a:buSzPts val="1200"/>
              </a:pPr>
              <a:r>
                <a:rPr lang="ar-MA" sz="2000" dirty="0">
                  <a:solidFill>
                    <a:prstClr val="black"/>
                  </a:solidFill>
                  <a:latin typeface="Calibri" panose="020F0502020204030204" pitchFamily="34" charset="0"/>
                  <a:cs typeface="Calibri" panose="020F0502020204030204" pitchFamily="34" charset="0"/>
                </a:rPr>
                <a:t>الظواهر اللغوية :الاقتراض</a:t>
              </a:r>
              <a:endParaRPr lang="fr-FR" sz="2000" dirty="0">
                <a:solidFill>
                  <a:prstClr val="black"/>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19" name="Rectangle: Rounded Corners 11">
            <a:extLst>
              <a:ext uri="{FF2B5EF4-FFF2-40B4-BE49-F238E27FC236}">
                <a16:creationId xmlns:a16="http://schemas.microsoft.com/office/drawing/2014/main" id="{2AE05BE9-EC17-A566-B7AB-9AB73C6836E9}"/>
              </a:ext>
            </a:extLst>
          </p:cNvPr>
          <p:cNvSpPr/>
          <p:nvPr/>
        </p:nvSpPr>
        <p:spPr>
          <a:xfrm>
            <a:off x="6014542" y="2017643"/>
            <a:ext cx="6177458" cy="893840"/>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92D050"/>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kern="0" dirty="0">
                  <a:solidFill>
                    <a:prstClr val="black"/>
                  </a:solidFill>
                  <a:latin typeface="Calibri" panose="020F0502020204030204" pitchFamily="34" charset="0"/>
                  <a:cs typeface="Calibri" panose="020F0502020204030204" pitchFamily="34" charset="0"/>
                </a:rPr>
                <a:t>الطلاقة والفهم: ما الذكاء الاصطناعي؟(ح2)</a:t>
              </a:r>
              <a:endParaRPr lang="fr-FR" sz="2000" kern="0" dirty="0">
                <a:solidFill>
                  <a:prstClr val="black"/>
                </a:solidFill>
                <a:latin typeface="Calibri" panose="020F0502020204030204" pitchFamily="34" charset="0"/>
                <a:cs typeface="Calibri" panose="020F0502020204030204" pitchFamily="34" charset="0"/>
              </a:endParaRPr>
            </a:p>
            <a:p>
              <a:pPr algn="ctr" defTabSz="685783"/>
              <a:endParaRPr lang="fr-FR" sz="2000" dirty="0">
                <a:solidFill>
                  <a:srgbClr val="7F7F7F"/>
                </a:solidFill>
                <a:latin typeface="Calibri" panose="020F0502020204030204" pitchFamily="34" charset="0"/>
                <a:cs typeface="Calibri" panose="020F0502020204030204" pitchFamily="34" charset="0"/>
              </a:endParaRP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92D050"/>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8 - 3">
            <a:extLst>
              <a:ext uri="{FF2B5EF4-FFF2-40B4-BE49-F238E27FC236}">
                <a16:creationId xmlns:a16="http://schemas.microsoft.com/office/drawing/2014/main" id="{448CB6AE-E7B2-AB27-5701-0CCFEE798F60}"/>
              </a:ext>
            </a:extLst>
          </p:cNvPr>
          <p:cNvSpPr/>
          <p:nvPr/>
        </p:nvSpPr>
        <p:spPr>
          <a:xfrm>
            <a:off x="6130654" y="497001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1219170" rtl="1">
              <a:spcBef>
                <a:spcPts val="600"/>
              </a:spcBef>
              <a:spcAft>
                <a:spcPts val="600"/>
              </a:spcAft>
              <a:buClr>
                <a:srgbClr val="000000"/>
              </a:buClr>
              <a:buSzPts val="1200"/>
              <a:defRPr sz="1800" b="0" i="0" u="none" strike="noStrike" kern="0" cap="none" spc="0" baseline="0">
                <a:solidFill>
                  <a:srgbClr val="000000"/>
                </a:solidFill>
                <a:uFillTx/>
              </a:defRPr>
            </a:pPr>
            <a:r>
              <a:rPr lang="ar-MA" sz="2000" kern="0" dirty="0">
                <a:solidFill>
                  <a:prstClr val="black"/>
                </a:solidFill>
                <a:latin typeface="Calibri" panose="020F0502020204030204" pitchFamily="34" charset="0"/>
                <a:cs typeface="Calibri" panose="020F0502020204030204" pitchFamily="34" charset="0"/>
              </a:rPr>
              <a:t>الطلاقة والفهم: ما الذكاء الاصطناعي؟</a:t>
            </a:r>
            <a:endParaRPr lang="fr-FR" sz="2000" kern="0" dirty="0">
              <a:solidFill>
                <a:prstClr val="black"/>
              </a:solidFill>
              <a:latin typeface="Calibri" panose="020F0502020204030204" pitchFamily="34" charset="0"/>
              <a:cs typeface="Calibri" panose="020F0502020204030204" pitchFamily="34" charset="0"/>
            </a:endParaRPr>
          </a:p>
        </p:txBody>
      </p:sp>
      <p:sp>
        <p:nvSpPr>
          <p:cNvPr id="15" name="Rectangle : coins arrondis 18 - 3">
            <a:extLst>
              <a:ext uri="{FF2B5EF4-FFF2-40B4-BE49-F238E27FC236}">
                <a16:creationId xmlns:a16="http://schemas.microsoft.com/office/drawing/2014/main" id="{B852B9DD-0A82-40E4-5FC4-3AFBA1AC1788}"/>
              </a:ext>
            </a:extLst>
          </p:cNvPr>
          <p:cNvSpPr/>
          <p:nvPr/>
        </p:nvSpPr>
        <p:spPr>
          <a:xfrm>
            <a:off x="10356163" y="4969577"/>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الحصة 4</a:t>
            </a:r>
            <a:endParaRPr lang="fr-FR" sz="2000" dirty="0">
              <a:solidFill>
                <a:prstClr val="black"/>
              </a:solidFill>
              <a:latin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à coins arrondis 2">
            <a:extLst>
              <a:ext uri="{FF2B5EF4-FFF2-40B4-BE49-F238E27FC236}">
                <a16:creationId xmlns:a16="http://schemas.microsoft.com/office/drawing/2014/main" id="{D3B82E06-7258-8B8C-D5B7-32CFEC1CA1DE}"/>
              </a:ext>
            </a:extLst>
          </p:cNvPr>
          <p:cNvSpPr/>
          <p:nvPr/>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2133" b="1" kern="0" dirty="0">
                <a:solidFill>
                  <a:srgbClr val="FFFFFF"/>
                </a:solidFill>
                <a:latin typeface="Calibri" panose="020F0502020204030204" pitchFamily="34" charset="0"/>
                <a:cs typeface="Calibri" panose="020F0502020204030204" pitchFamily="34" charset="0"/>
                <a:sym typeface="Arial"/>
              </a:rPr>
              <a:t>تقديم تغذية راجعة للتلاميذ</a:t>
            </a:r>
            <a:endParaRPr lang="fr-FR" sz="2133" b="1" kern="0" dirty="0">
              <a:solidFill>
                <a:srgbClr val="FFFFFF"/>
              </a:solidFill>
              <a:latin typeface="Calibri" panose="020F0502020204030204" pitchFamily="34" charset="0"/>
              <a:cs typeface="Calibri" panose="020F0502020204030204" pitchFamily="34" charset="0"/>
              <a:sym typeface="Arial"/>
            </a:endParaRPr>
          </a:p>
        </p:txBody>
      </p:sp>
      <p:sp>
        <p:nvSpPr>
          <p:cNvPr id="7" name="Rectangle à coins arrondis 13">
            <a:extLst>
              <a:ext uri="{FF2B5EF4-FFF2-40B4-BE49-F238E27FC236}">
                <a16:creationId xmlns:a16="http://schemas.microsoft.com/office/drawing/2014/main" id="{4FC1ED9F-7D98-CB19-149C-4EE1DEF3B38A}"/>
              </a:ext>
            </a:extLst>
          </p:cNvPr>
          <p:cNvSpPr/>
          <p:nvPr/>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1600" b="1" kern="0" dirty="0">
                <a:solidFill>
                  <a:srgbClr val="0F9ED5">
                    <a:lumMod val="50000"/>
                  </a:srgbClr>
                </a:solidFill>
                <a:latin typeface="Calibri" panose="020F0502020204030204" pitchFamily="34" charset="0"/>
                <a:cs typeface="Calibri" panose="020F0502020204030204" pitchFamily="34" charset="0"/>
                <a:sym typeface="Arial"/>
              </a:rPr>
              <a:t>الممارسات التي ينبغي تجنبها</a:t>
            </a:r>
            <a:endParaRPr lang="fr-FR" sz="1600" b="1" kern="0" dirty="0">
              <a:solidFill>
                <a:srgbClr val="0F9ED5">
                  <a:lumMod val="50000"/>
                </a:srgbClr>
              </a:solidFill>
              <a:latin typeface="Calibri" panose="020F0502020204030204" pitchFamily="34" charset="0"/>
              <a:cs typeface="Calibri" panose="020F0502020204030204" pitchFamily="34" charset="0"/>
              <a:sym typeface="Arial"/>
            </a:endParaRPr>
          </a:p>
        </p:txBody>
      </p:sp>
      <p:pic>
        <p:nvPicPr>
          <p:cNvPr id="8" name="Image 18">
            <a:extLst>
              <a:ext uri="{FF2B5EF4-FFF2-40B4-BE49-F238E27FC236}">
                <a16:creationId xmlns:a16="http://schemas.microsoft.com/office/drawing/2014/main" id="{43E1AD4F-653E-22BA-11A0-A8217EE2D767}"/>
              </a:ext>
            </a:extLst>
          </p:cNvPr>
          <p:cNvPicPr>
            <a:picLocks noChangeAspect="1"/>
          </p:cNvPicPr>
          <p:nvPr/>
        </p:nvPicPr>
        <p:blipFill>
          <a:blip r:embed="rId2"/>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526CE23D-1277-034B-AA40-3A758268D59E}"/>
              </a:ext>
            </a:extLst>
          </p:cNvPr>
          <p:cNvSpPr/>
          <p:nvPr/>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1600" b="1" kern="0" dirty="0">
                <a:solidFill>
                  <a:srgbClr val="0F9ED5">
                    <a:lumMod val="50000"/>
                  </a:srgbClr>
                </a:solidFill>
                <a:latin typeface="Calibri" panose="020F0502020204030204" pitchFamily="34" charset="0"/>
                <a:cs typeface="Calibri" panose="020F0502020204030204" pitchFamily="34" charset="0"/>
                <a:sym typeface="Arial"/>
              </a:rPr>
              <a:t>الممارسات الفعالة</a:t>
            </a:r>
            <a:endParaRPr lang="fr-FR" sz="1600" b="1" kern="0" dirty="0">
              <a:solidFill>
                <a:srgbClr val="0F9ED5">
                  <a:lumMod val="50000"/>
                </a:srgbClr>
              </a:solidFill>
              <a:latin typeface="Calibri" panose="020F0502020204030204" pitchFamily="34" charset="0"/>
              <a:cs typeface="Calibri" panose="020F0502020204030204" pitchFamily="34" charset="0"/>
              <a:sym typeface="Arial"/>
            </a:endParaRPr>
          </a:p>
        </p:txBody>
      </p:sp>
      <p:sp>
        <p:nvSpPr>
          <p:cNvPr id="10" name="Rectangle à coins arrondis 23">
            <a:extLst>
              <a:ext uri="{FF2B5EF4-FFF2-40B4-BE49-F238E27FC236}">
                <a16:creationId xmlns:a16="http://schemas.microsoft.com/office/drawing/2014/main" id="{34C8322B-BC36-20B2-6214-14D298F23DE4}"/>
              </a:ext>
            </a:extLst>
          </p:cNvPr>
          <p:cNvSpPr/>
          <p:nvPr/>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1600" b="1" kern="0" dirty="0">
                <a:solidFill>
                  <a:srgbClr val="0F9ED5">
                    <a:lumMod val="50000"/>
                  </a:srgbClr>
                </a:solidFill>
                <a:latin typeface="Calibri" panose="020F0502020204030204" pitchFamily="34" charset="0"/>
                <a:cs typeface="Calibri" panose="020F0502020204030204" pitchFamily="34" charset="0"/>
                <a:sym typeface="Arial"/>
              </a:rPr>
              <a:t>لماذا تعتبر التغذية الراجعة مهمة؟</a:t>
            </a:r>
            <a:endParaRPr lang="fr-FR" sz="1600" b="1" kern="0" dirty="0">
              <a:solidFill>
                <a:srgbClr val="0F9ED5">
                  <a:lumMod val="50000"/>
                </a:srgbClr>
              </a:solidFill>
              <a:latin typeface="Calibri" panose="020F0502020204030204" pitchFamily="34" charset="0"/>
              <a:cs typeface="Calibri" panose="020F0502020204030204" pitchFamily="34" charset="0"/>
              <a:sym typeface="Arial"/>
            </a:endParaRPr>
          </a:p>
        </p:txBody>
      </p:sp>
      <p:sp>
        <p:nvSpPr>
          <p:cNvPr id="13" name="ZoneTexte 25">
            <a:extLst>
              <a:ext uri="{FF2B5EF4-FFF2-40B4-BE49-F238E27FC236}">
                <a16:creationId xmlns:a16="http://schemas.microsoft.com/office/drawing/2014/main" id="{1F45F9BC-237D-D518-BB49-DACB7F649CAE}"/>
              </a:ext>
            </a:extLst>
          </p:cNvPr>
          <p:cNvSpPr txBox="1"/>
          <p:nvPr/>
        </p:nvSpPr>
        <p:spPr>
          <a:xfrm>
            <a:off x="7836747" y="3115733"/>
            <a:ext cx="3759200" cy="2644250"/>
          </a:xfrm>
          <a:prstGeom prst="rect">
            <a:avLst/>
          </a:prstGeom>
          <a:noFill/>
        </p:spPr>
        <p:txBody>
          <a:bodyPr wrap="square" rtlCol="0">
            <a:spAutoFit/>
          </a:bodyPr>
          <a:lstStyle/>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يجب ألا تكون التغذية الراجعة حكماً على</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التلميذ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ولا على قدراته</a:t>
            </a:r>
            <a:r>
              <a:rPr lang="fr-FR" altLang="fr-FR" sz="1400" dirty="0">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تعتبر التغذية الراجعة فرصة للتعلم بالنسبة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للتلاميذ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من خلال استثمار الأخطاء أو الإجابات الصحيحة</a:t>
            </a:r>
            <a:r>
              <a:rPr lang="fr-FR" altLang="fr-FR" sz="1400" dirty="0">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تتيح التغذية الراجعة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للتلاميذ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الوعي بمعايير النجاح في مهمة ما</a:t>
            </a:r>
            <a:r>
              <a:rPr lang="fr-FR" altLang="fr-FR" sz="1400" dirty="0">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تشجع التغذية الراجعة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التلاميذ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على تحديد الأخطاء التي يجب تجنب تكرارها، أو الممارسات الجيدة التي ينبغي تعزيزها</a:t>
            </a:r>
            <a:endParaRPr lang="fr-FR" sz="14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7" name="Graphic 26" descr="Handshake with solid fill">
            <a:extLst>
              <a:ext uri="{FF2B5EF4-FFF2-40B4-BE49-F238E27FC236}">
                <a16:creationId xmlns:a16="http://schemas.microsoft.com/office/drawing/2014/main" id="{36F7F759-5F7D-3AF8-0256-90100C5054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21083" y="2031915"/>
            <a:ext cx="549076" cy="549076"/>
          </a:xfrm>
          <a:prstGeom prst="rect">
            <a:avLst/>
          </a:prstGeom>
        </p:spPr>
      </p:pic>
      <p:pic>
        <p:nvPicPr>
          <p:cNvPr id="28" name="Graphic 27" descr="No sign with solid fill">
            <a:extLst>
              <a:ext uri="{FF2B5EF4-FFF2-40B4-BE49-F238E27FC236}">
                <a16:creationId xmlns:a16="http://schemas.microsoft.com/office/drawing/2014/main" id="{C3317041-3DF4-3FAC-EB34-3DDB155866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90965" y="2046004"/>
            <a:ext cx="500918" cy="500918"/>
          </a:xfrm>
          <a:prstGeom prst="rect">
            <a:avLst/>
          </a:prstGeom>
        </p:spPr>
      </p:pic>
      <p:pic>
        <p:nvPicPr>
          <p:cNvPr id="4" name="Graphic 10" descr="Bullseye with solid fill">
            <a:extLst>
              <a:ext uri="{FF2B5EF4-FFF2-40B4-BE49-F238E27FC236}">
                <a16:creationId xmlns:a16="http://schemas.microsoft.com/office/drawing/2014/main" id="{8D8F6829-7EC9-1364-4405-2F170A26C44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87260" y="2056253"/>
            <a:ext cx="500400" cy="500400"/>
          </a:xfrm>
          <a:prstGeom prst="rect">
            <a:avLst/>
          </a:prstGeom>
        </p:spPr>
      </p:pic>
      <p:sp>
        <p:nvSpPr>
          <p:cNvPr id="15" name="TextBox 14">
            <a:extLst>
              <a:ext uri="{FF2B5EF4-FFF2-40B4-BE49-F238E27FC236}">
                <a16:creationId xmlns:a16="http://schemas.microsoft.com/office/drawing/2014/main" id="{5115DA65-9931-2FF3-02F1-9D976E43704E}"/>
              </a:ext>
            </a:extLst>
          </p:cNvPr>
          <p:cNvSpPr txBox="1"/>
          <p:nvPr/>
        </p:nvSpPr>
        <p:spPr>
          <a:xfrm>
            <a:off x="3627798" y="3115733"/>
            <a:ext cx="3759200" cy="3013582"/>
          </a:xfrm>
          <a:prstGeom prst="rect">
            <a:avLst/>
          </a:prstGeom>
          <a:noFill/>
        </p:spPr>
        <p:txBody>
          <a:bodyPr wrap="square">
            <a:spAutoFit/>
          </a:bodyPr>
          <a:lstStyle/>
          <a:p>
            <a:pPr marL="0" marR="0" lvl="0" indent="0" algn="r" defTabSz="914400" rtl="1" eaLnBrk="0" fontAlgn="base" latinLnBrk="0" hangingPunct="0">
              <a:lnSpc>
                <a:spcPct val="150000"/>
              </a:lnSpc>
              <a:spcBef>
                <a:spcPct val="0"/>
              </a:spcBef>
              <a:spcAft>
                <a:spcPct val="0"/>
              </a:spcAft>
              <a:buClrTx/>
              <a:buSzTx/>
              <a:buFontTx/>
              <a:buChar char="•"/>
              <a:tabLst/>
            </a:pPr>
            <a:r>
              <a:rPr kumimoji="0" lang="ar-M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م</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طالبة التلاميذ بتبرير إجاباتهم والتعبير شفهياً عن مسار تفكيرهم (تعليل إجاباتهم)</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تقديم تغذية راجعة فورية للتلاميذ كلما سنحت الفرصة لذلك (عدم التغاضي عن الأخطاء أو تمريرها)</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تقديم تغذية راجعة محددة، ومفصلة، وموضوعية للتلاميذ</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285750" indent="-285750" algn="r" rtl="1" eaLnBrk="0" fontAlgn="base" hangingPunct="0">
              <a:lnSpc>
                <a:spcPct val="150000"/>
              </a:lnSpc>
              <a:spcBef>
                <a:spcPct val="0"/>
              </a:spcBef>
              <a:spcAft>
                <a:spcPct val="0"/>
              </a:spcAft>
              <a:buFont typeface="Courier New" panose="02070309020205020404" pitchFamily="49" charset="0"/>
              <a:buChar char="o"/>
            </a:pP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لهذا السبب تعتبر هذه إجابة جيدة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«هذا ما قمت به بشكل جيد</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lang="fr-FR" altLang="fr-FR" sz="1400" dirty="0">
                <a:latin typeface="Calibri" panose="020F0502020204030204" pitchFamily="34" charset="0"/>
                <a:ea typeface="Calibri" panose="020F0502020204030204" pitchFamily="34" charset="0"/>
                <a:cs typeface="Calibri" panose="020F0502020204030204" pitchFamily="34" charset="0"/>
              </a:rPr>
              <a:t>«</a:t>
            </a:r>
            <a:endPar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lvl="0" indent="-285750" algn="r" rtl="1" eaLnBrk="0" fontAlgn="base" hangingPunct="0">
              <a:lnSpc>
                <a:spcPct val="150000"/>
              </a:lnSpc>
              <a:spcBef>
                <a:spcPct val="0"/>
              </a:spcBef>
              <a:spcAft>
                <a:spcPct val="0"/>
              </a:spcAft>
              <a:buFont typeface="Courier New" panose="02070309020205020404" pitchFamily="49" charset="0"/>
              <a:buChar char="o"/>
            </a:pP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لهذا السبب تعتبر هذه إجابة غير مكتملة. وهذا هو الخطأ</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p:txBody>
      </p:sp>
      <p:sp>
        <p:nvSpPr>
          <p:cNvPr id="26" name="Rectangle 25">
            <a:extLst>
              <a:ext uri="{FF2B5EF4-FFF2-40B4-BE49-F238E27FC236}">
                <a16:creationId xmlns:a16="http://schemas.microsoft.com/office/drawing/2014/main" id="{9B477D00-DC0E-BA4B-9897-56676B3D74C3}"/>
              </a:ext>
            </a:extLst>
          </p:cNvPr>
          <p:cNvSpPr/>
          <p:nvPr/>
        </p:nvSpPr>
        <p:spPr>
          <a:xfrm>
            <a:off x="0" y="6150185"/>
            <a:ext cx="12192000"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algn="r" defTabSz="1219170" rtl="1">
              <a:buClr>
                <a:srgbClr val="000000"/>
              </a:buClr>
              <a:buFont typeface="Arial" panose="020B0604020202020204" pitchFamily="34" charset="0"/>
              <a:buChar char="•"/>
            </a:pPr>
            <a:r>
              <a:rPr lang="ar-MA" sz="1600" kern="0" dirty="0">
                <a:solidFill>
                  <a:srgbClr val="000000"/>
                </a:solidFill>
                <a:latin typeface="Calibri" panose="020F0502020204030204" pitchFamily="34" charset="0"/>
                <a:cs typeface="Calibri" panose="020F0502020204030204" pitchFamily="34" charset="0"/>
                <a:sym typeface="Arial"/>
              </a:rPr>
              <a:t>للمزيد من المعلومات، يرجى زيارة الرابط التالي: "</a:t>
            </a:r>
            <a:r>
              <a:rPr lang="ar-MA" sz="1600" kern="0" dirty="0">
                <a:solidFill>
                  <a:srgbClr val="000000"/>
                </a:solidFill>
                <a:latin typeface="Calibri" panose="020F0502020204030204" pitchFamily="34" charset="0"/>
                <a:cs typeface="Calibri" panose="020F0502020204030204" pitchFamily="34" charset="0"/>
                <a:sym typeface="Arial"/>
                <a:hlinkClick r:id="rId9"/>
              </a:rPr>
              <a:t>رابط درايف</a:t>
            </a:r>
            <a:r>
              <a:rPr lang="ar-MA" sz="1600" kern="0" dirty="0">
                <a:solidFill>
                  <a:srgbClr val="000000"/>
                </a:solidFill>
                <a:latin typeface="Calibri" panose="020F0502020204030204" pitchFamily="34" charset="0"/>
                <a:cs typeface="Calibri" panose="020F0502020204030204" pitchFamily="34" charset="0"/>
                <a:sym typeface="Arial"/>
              </a:rPr>
              <a:t>" </a:t>
            </a:r>
            <a:endParaRPr lang="fr-FR" sz="1600" kern="0" dirty="0">
              <a:solidFill>
                <a:srgbClr val="000000"/>
              </a:solidFill>
              <a:latin typeface="Calibri" panose="020F0502020204030204" pitchFamily="34" charset="0"/>
              <a:cs typeface="Calibri" panose="020F0502020204030204" pitchFamily="34" charset="0"/>
              <a:sym typeface="Arial"/>
            </a:endParaRPr>
          </a:p>
          <a:p>
            <a:pPr marL="380990" indent="-380990" algn="r" defTabSz="1219170" rtl="1">
              <a:buClr>
                <a:srgbClr val="000000"/>
              </a:buClr>
              <a:buFont typeface="Arial" panose="020B0604020202020204" pitchFamily="34" charset="0"/>
              <a:buChar char="•"/>
            </a:pPr>
            <a:r>
              <a:rPr lang="ar-MA" sz="1600" kern="0" dirty="0">
                <a:solidFill>
                  <a:srgbClr val="000000"/>
                </a:solidFill>
                <a:latin typeface="Calibri" panose="020F0502020204030204" pitchFamily="34" charset="0"/>
                <a:cs typeface="Calibri" panose="020F0502020204030204" pitchFamily="34" charset="0"/>
                <a:sym typeface="Arial"/>
              </a:rPr>
              <a:t>لأي استفسارات أخرى، يرجى التواصل مع المفتش المؤطر</a:t>
            </a:r>
            <a:endParaRPr lang="fr-FR" sz="1600" kern="0" dirty="0">
              <a:solidFill>
                <a:srgbClr val="000000"/>
              </a:solidFill>
              <a:latin typeface="Calibri" panose="020F0502020204030204" pitchFamily="34" charset="0"/>
              <a:cs typeface="Calibri" panose="020F0502020204030204" pitchFamily="34" charset="0"/>
              <a:sym typeface="Arial"/>
            </a:endParaRPr>
          </a:p>
        </p:txBody>
      </p:sp>
      <p:sp>
        <p:nvSpPr>
          <p:cNvPr id="16" name="Rectangle 4">
            <a:extLst>
              <a:ext uri="{FF2B5EF4-FFF2-40B4-BE49-F238E27FC236}">
                <a16:creationId xmlns:a16="http://schemas.microsoft.com/office/drawing/2014/main" id="{7AA165D9-7521-1530-01AC-EBED2338B1A4}"/>
              </a:ext>
            </a:extLst>
          </p:cNvPr>
          <p:cNvSpPr>
            <a:spLocks noChangeArrowheads="1"/>
          </p:cNvSpPr>
          <p:nvPr/>
        </p:nvSpPr>
        <p:spPr bwMode="auto">
          <a:xfrm>
            <a:off x="304800" y="3115733"/>
            <a:ext cx="2873248" cy="2321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عدم تقديم تغذية راجعة، أو تقديمها في مناسبات نادرة فقط</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تقديم تغذية راجعة عامة دون توضيح الأسباب: «جيد»؛ «هذا خطأ»؛ «ممتاز</a:t>
            </a:r>
            <a:r>
              <a:rPr lang="ar-SA" altLang="fr-FR" sz="1400" dirty="0">
                <a:latin typeface="Calibri" panose="020F0502020204030204" pitchFamily="34" charset="0"/>
                <a:ea typeface="Calibri" panose="020F0502020204030204" pitchFamily="34" charset="0"/>
                <a:cs typeface="Calibri" panose="020F0502020204030204" pitchFamily="34" charset="0"/>
              </a:rPr>
              <a:t>»</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إصدار أحكام على التلميذ: «أنت ذكي»؛ «أنت كسول»؛</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توجيه الحديث إلى التلميذ المعني فقط</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505120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2AE2F5-00D0-D322-D82A-12A0BB876B43}"/>
              </a:ext>
            </a:extLst>
          </p:cNvPr>
          <p:cNvSpPr>
            <a:spLocks noGrp="1"/>
          </p:cNvSpPr>
          <p:nvPr>
            <p:ph type="body" sz="quarter" idx="12"/>
          </p:nvPr>
        </p:nvSpPr>
        <p:spPr/>
        <p:txBody>
          <a:bodyPr/>
          <a:lstStyle/>
          <a:p>
            <a:endParaRPr lang="fr-FR"/>
          </a:p>
        </p:txBody>
      </p:sp>
      <p:sp>
        <p:nvSpPr>
          <p:cNvPr id="4" name="Text Placeholder 3">
            <a:extLst>
              <a:ext uri="{FF2B5EF4-FFF2-40B4-BE49-F238E27FC236}">
                <a16:creationId xmlns:a16="http://schemas.microsoft.com/office/drawing/2014/main" id="{E5EBD758-0B26-2EF0-9687-0CE1115F506F}"/>
              </a:ext>
            </a:extLst>
          </p:cNvPr>
          <p:cNvSpPr>
            <a:spLocks noGrp="1"/>
          </p:cNvSpPr>
          <p:nvPr>
            <p:ph type="body" sz="quarter" idx="16"/>
          </p:nvPr>
        </p:nvSpPr>
        <p:spPr/>
        <p:txBody>
          <a:bodyPr/>
          <a:lstStyle/>
          <a:p>
            <a:r>
              <a:rPr lang="ar-MA" dirty="0"/>
              <a:t>القراءة بطلاقة</a:t>
            </a:r>
            <a:endParaRPr lang="fr-FR" dirty="0"/>
          </a:p>
        </p:txBody>
      </p:sp>
      <p:sp>
        <p:nvSpPr>
          <p:cNvPr id="5" name="Text Placeholder 4">
            <a:extLst>
              <a:ext uri="{FF2B5EF4-FFF2-40B4-BE49-F238E27FC236}">
                <a16:creationId xmlns:a16="http://schemas.microsoft.com/office/drawing/2014/main" id="{008CFB63-0BA9-40EE-EA3E-F4A775EEE3D9}"/>
              </a:ext>
            </a:extLst>
          </p:cNvPr>
          <p:cNvSpPr>
            <a:spLocks noGrp="1"/>
          </p:cNvSpPr>
          <p:nvPr>
            <p:ph type="body" sz="quarter" idx="17"/>
          </p:nvPr>
        </p:nvSpPr>
        <p:spPr/>
        <p:txBody>
          <a:bodyPr/>
          <a:lstStyle/>
          <a:p>
            <a:r>
              <a:rPr lang="ar-MA" dirty="0"/>
              <a:t>الفهم الاستنتاجي</a:t>
            </a:r>
            <a:endParaRPr lang="fr-FR" dirty="0"/>
          </a:p>
        </p:txBody>
      </p:sp>
      <p:sp>
        <p:nvSpPr>
          <p:cNvPr id="6" name="Text Placeholder 5">
            <a:extLst>
              <a:ext uri="{FF2B5EF4-FFF2-40B4-BE49-F238E27FC236}">
                <a16:creationId xmlns:a16="http://schemas.microsoft.com/office/drawing/2014/main" id="{85E1DE97-2030-65DD-A72C-7B1361332314}"/>
              </a:ext>
            </a:extLst>
          </p:cNvPr>
          <p:cNvSpPr>
            <a:spLocks noGrp="1"/>
          </p:cNvSpPr>
          <p:nvPr>
            <p:ph type="body" sz="quarter" idx="18"/>
          </p:nvPr>
        </p:nvSpPr>
        <p:spPr/>
        <p:txBody>
          <a:bodyPr/>
          <a:lstStyle/>
          <a:p>
            <a:r>
              <a:rPr lang="ar-MA" dirty="0"/>
              <a:t>افتتاح الحصة</a:t>
            </a:r>
            <a:endParaRPr lang="fr-FR" dirty="0"/>
          </a:p>
        </p:txBody>
      </p:sp>
      <p:sp>
        <p:nvSpPr>
          <p:cNvPr id="7" name="Text Placeholder 6">
            <a:extLst>
              <a:ext uri="{FF2B5EF4-FFF2-40B4-BE49-F238E27FC236}">
                <a16:creationId xmlns:a16="http://schemas.microsoft.com/office/drawing/2014/main" id="{4F704B27-CDE4-7CA1-54AE-2EA141A20D20}"/>
              </a:ext>
            </a:extLst>
          </p:cNvPr>
          <p:cNvSpPr>
            <a:spLocks noGrp="1"/>
          </p:cNvSpPr>
          <p:nvPr>
            <p:ph type="body" sz="quarter" idx="19"/>
          </p:nvPr>
        </p:nvSpPr>
        <p:spPr/>
        <p:txBody>
          <a:bodyPr/>
          <a:lstStyle/>
          <a:p>
            <a:r>
              <a:rPr lang="ar-MA" dirty="0"/>
              <a:t>الفهم النقدي</a:t>
            </a:r>
            <a:endParaRPr lang="fr-FR" dirty="0"/>
          </a:p>
        </p:txBody>
      </p:sp>
      <p:sp>
        <p:nvSpPr>
          <p:cNvPr id="8" name="Text Placeholder 7">
            <a:extLst>
              <a:ext uri="{FF2B5EF4-FFF2-40B4-BE49-F238E27FC236}">
                <a16:creationId xmlns:a16="http://schemas.microsoft.com/office/drawing/2014/main" id="{D3B697DE-D479-330B-D925-5B0334BE5AFF}"/>
              </a:ext>
            </a:extLst>
          </p:cNvPr>
          <p:cNvSpPr>
            <a:spLocks noGrp="1"/>
          </p:cNvSpPr>
          <p:nvPr>
            <p:ph type="body" sz="quarter" idx="20"/>
          </p:nvPr>
        </p:nvSpPr>
        <p:spPr/>
        <p:txBody>
          <a:bodyPr/>
          <a:lstStyle/>
          <a:p>
            <a:endParaRPr lang="fr-FR"/>
          </a:p>
        </p:txBody>
      </p:sp>
      <p:sp>
        <p:nvSpPr>
          <p:cNvPr id="9" name="Text Placeholder 8">
            <a:extLst>
              <a:ext uri="{FF2B5EF4-FFF2-40B4-BE49-F238E27FC236}">
                <a16:creationId xmlns:a16="http://schemas.microsoft.com/office/drawing/2014/main" id="{22BF2F17-C563-8327-74B1-E7551FC3811F}"/>
              </a:ext>
            </a:extLst>
          </p:cNvPr>
          <p:cNvSpPr>
            <a:spLocks noGrp="1"/>
          </p:cNvSpPr>
          <p:nvPr>
            <p:ph type="body" sz="quarter" idx="21"/>
          </p:nvPr>
        </p:nvSpPr>
        <p:spPr/>
        <p:txBody>
          <a:bodyPr/>
          <a:lstStyle/>
          <a:p>
            <a:r>
              <a:rPr lang="ar-MA" dirty="0"/>
              <a:t>20 دقيقة</a:t>
            </a:r>
            <a:endParaRPr lang="fr-FR" dirty="0"/>
          </a:p>
        </p:txBody>
      </p:sp>
      <p:sp>
        <p:nvSpPr>
          <p:cNvPr id="10" name="Text Placeholder 9">
            <a:extLst>
              <a:ext uri="{FF2B5EF4-FFF2-40B4-BE49-F238E27FC236}">
                <a16:creationId xmlns:a16="http://schemas.microsoft.com/office/drawing/2014/main" id="{E40C1125-6A6C-5A4F-3F7B-5165E3EB947A}"/>
              </a:ext>
            </a:extLst>
          </p:cNvPr>
          <p:cNvSpPr>
            <a:spLocks noGrp="1"/>
          </p:cNvSpPr>
          <p:nvPr>
            <p:ph type="body" sz="quarter" idx="22"/>
          </p:nvPr>
        </p:nvSpPr>
        <p:spPr/>
        <p:txBody>
          <a:bodyPr/>
          <a:lstStyle/>
          <a:p>
            <a:r>
              <a:rPr lang="ar-MA" dirty="0"/>
              <a:t>10 دقائق</a:t>
            </a:r>
            <a:endParaRPr lang="fr-FR" dirty="0"/>
          </a:p>
        </p:txBody>
      </p:sp>
      <p:sp>
        <p:nvSpPr>
          <p:cNvPr id="11" name="Text Placeholder 10">
            <a:extLst>
              <a:ext uri="{FF2B5EF4-FFF2-40B4-BE49-F238E27FC236}">
                <a16:creationId xmlns:a16="http://schemas.microsoft.com/office/drawing/2014/main" id="{30885A03-38C0-713A-60E8-15C90E9D083A}"/>
              </a:ext>
            </a:extLst>
          </p:cNvPr>
          <p:cNvSpPr>
            <a:spLocks noGrp="1"/>
          </p:cNvSpPr>
          <p:nvPr>
            <p:ph type="body" sz="quarter" idx="23"/>
          </p:nvPr>
        </p:nvSpPr>
        <p:spPr/>
        <p:txBody>
          <a:bodyPr/>
          <a:lstStyle/>
          <a:p>
            <a:endParaRPr lang="fr-FR"/>
          </a:p>
        </p:txBody>
      </p:sp>
      <p:sp>
        <p:nvSpPr>
          <p:cNvPr id="12" name="Text Placeholder 11">
            <a:extLst>
              <a:ext uri="{FF2B5EF4-FFF2-40B4-BE49-F238E27FC236}">
                <a16:creationId xmlns:a16="http://schemas.microsoft.com/office/drawing/2014/main" id="{87C51C3D-0493-B201-DFFE-2637DD066CC4}"/>
              </a:ext>
            </a:extLst>
          </p:cNvPr>
          <p:cNvSpPr>
            <a:spLocks noGrp="1"/>
          </p:cNvSpPr>
          <p:nvPr>
            <p:ph type="body" sz="quarter" idx="24"/>
          </p:nvPr>
        </p:nvSpPr>
        <p:spPr/>
        <p:txBody>
          <a:bodyPr/>
          <a:lstStyle/>
          <a:p>
            <a:r>
              <a:rPr lang="ar-MA" dirty="0"/>
              <a:t>اختتام الحصة</a:t>
            </a:r>
            <a:endParaRPr lang="fr-FR" dirty="0"/>
          </a:p>
        </p:txBody>
      </p:sp>
    </p:spTree>
    <p:extLst>
      <p:ext uri="{BB962C8B-B14F-4D97-AF65-F5344CB8AC3E}">
        <p14:creationId xmlns:p14="http://schemas.microsoft.com/office/powerpoint/2010/main" val="2703833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51EC42-A0CB-DCFD-37D1-A5C9B5055E93}"/>
              </a:ext>
            </a:extLst>
          </p:cNvPr>
          <p:cNvSpPr>
            <a:spLocks noGrp="1"/>
          </p:cNvSpPr>
          <p:nvPr>
            <p:ph type="body" sz="quarter" idx="10"/>
          </p:nvPr>
        </p:nvSpPr>
        <p:spPr/>
        <p:txBody>
          <a:bodyPr>
            <a:normAutofit/>
          </a:bodyPr>
          <a:lstStyle/>
          <a:p>
            <a:endParaRPr lang="fr-FR"/>
          </a:p>
        </p:txBody>
      </p:sp>
    </p:spTree>
    <p:extLst>
      <p:ext uri="{BB962C8B-B14F-4D97-AF65-F5344CB8AC3E}">
        <p14:creationId xmlns:p14="http://schemas.microsoft.com/office/powerpoint/2010/main" val="4042094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4" name="Google Shape;289;p51">
            <a:extLst>
              <a:ext uri="{FF2B5EF4-FFF2-40B4-BE49-F238E27FC236}">
                <a16:creationId xmlns:a16="http://schemas.microsoft.com/office/drawing/2014/main" id="{80A99026-8BD6-CC5C-1DF9-0DE161D08A12}"/>
              </a:ext>
            </a:extLst>
          </p:cNvPr>
          <p:cNvPicPr preferRelativeResize="0"/>
          <p:nvPr/>
        </p:nvPicPr>
        <p:blipFill rotWithShape="1">
          <a:blip r:embed="rId3">
            <a:alphaModFix/>
          </a:blip>
          <a:srcRect/>
          <a:stretch/>
        </p:blipFill>
        <p:spPr>
          <a:xfrm>
            <a:off x="152755" y="640270"/>
            <a:ext cx="556939" cy="498414"/>
          </a:xfrm>
          <a:prstGeom prst="rect">
            <a:avLst/>
          </a:prstGeom>
          <a:noFill/>
          <a:ln>
            <a:noFill/>
          </a:ln>
        </p:spPr>
      </p:pic>
    </p:spTree>
    <p:extLst>
      <p:ext uri="{BB962C8B-B14F-4D97-AF65-F5344CB8AC3E}">
        <p14:creationId xmlns:p14="http://schemas.microsoft.com/office/powerpoint/2010/main" val="362867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7FA4F7-E064-8FA6-60AB-26C06D151E85}"/>
              </a:ext>
            </a:extLst>
          </p:cNvPr>
          <p:cNvSpPr>
            <a:spLocks noGrp="1"/>
          </p:cNvSpPr>
          <p:nvPr>
            <p:ph type="body" sz="quarter" idx="10"/>
          </p:nvPr>
        </p:nvSpPr>
        <p:spPr/>
        <p:txBody>
          <a:bodyPr/>
          <a:lstStyle/>
          <a:p>
            <a:r>
              <a:rPr lang="ar-MA" dirty="0"/>
              <a:t>دقيقتان</a:t>
            </a:r>
            <a:endParaRPr lang="fr-FR" dirty="0"/>
          </a:p>
        </p:txBody>
      </p:sp>
    </p:spTree>
    <p:extLst>
      <p:ext uri="{BB962C8B-B14F-4D97-AF65-F5344CB8AC3E}">
        <p14:creationId xmlns:p14="http://schemas.microsoft.com/office/powerpoint/2010/main" val="3409212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AB9B9C-1601-8161-B620-D9BD9300F013}"/>
              </a:ext>
            </a:extLst>
          </p:cNvPr>
          <p:cNvSpPr>
            <a:spLocks noGrp="1"/>
          </p:cNvSpPr>
          <p:nvPr>
            <p:ph type="title"/>
          </p:nvPr>
        </p:nvSpPr>
        <p:spPr>
          <a:xfrm>
            <a:off x="965589" y="441970"/>
            <a:ext cx="10529279" cy="267549"/>
          </a:xfrm>
        </p:spPr>
        <p:txBody>
          <a:bodyPr/>
          <a:lstStyle/>
          <a:p>
            <a:r>
              <a:rPr lang="ar-MA" dirty="0"/>
              <a:t>أهلا وسهلا متعلمي الأعزاء، </a:t>
            </a:r>
            <a:r>
              <a:rPr lang="ar-MA" sz="1600" b="1" dirty="0">
                <a:solidFill>
                  <a:srgbClr val="757070"/>
                </a:solidFill>
                <a:latin typeface="Calibri"/>
                <a:ea typeface="Calibri"/>
                <a:cs typeface="Calibri"/>
                <a:sym typeface="Calibri"/>
              </a:rPr>
              <a:t>تعالوا نرى، من منكم يقدم أفضل شرح للحكمة الآتية ؟</a:t>
            </a:r>
            <a:br>
              <a:rPr lang="ar-MA" sz="1600" b="1" dirty="0">
                <a:solidFill>
                  <a:srgbClr val="757070"/>
                </a:solidFill>
                <a:latin typeface="Calibri"/>
                <a:ea typeface="Calibri"/>
                <a:cs typeface="Calibri"/>
                <a:sym typeface="Calibri"/>
              </a:rPr>
            </a:br>
            <a:r>
              <a:rPr lang="ar-MA" dirty="0"/>
              <a:t>.</a:t>
            </a:r>
            <a:br>
              <a:rPr lang="fr-FR" dirty="0"/>
            </a:br>
            <a:endParaRPr lang="fr-FR" dirty="0"/>
          </a:p>
        </p:txBody>
      </p:sp>
      <p:sp>
        <p:nvSpPr>
          <p:cNvPr id="4" name="Espace réservé du contenu 3">
            <a:extLst>
              <a:ext uri="{FF2B5EF4-FFF2-40B4-BE49-F238E27FC236}">
                <a16:creationId xmlns:a16="http://schemas.microsoft.com/office/drawing/2014/main" id="{8F6C67DC-C62E-F746-C332-B23C7949466A}"/>
              </a:ext>
            </a:extLst>
          </p:cNvPr>
          <p:cNvSpPr>
            <a:spLocks noGrp="1"/>
          </p:cNvSpPr>
          <p:nvPr>
            <p:ph sz="quarter" idx="11"/>
          </p:nvPr>
        </p:nvSpPr>
        <p:spPr/>
        <p:txBody>
          <a:bodyPr/>
          <a:lstStyle/>
          <a:p>
            <a:r>
              <a:rPr lang="ar-MA" dirty="0">
                <a:ea typeface="+mj-ea"/>
              </a:rPr>
              <a:t>يرحب المدرس بالمتعلمين ثم يشرح المهمة و </a:t>
            </a:r>
            <a:r>
              <a:rPr lang="ar-MA" dirty="0"/>
              <a:t>يطلب منهم التحدث (</a:t>
            </a:r>
            <a:r>
              <a:rPr lang="ar-MA" dirty="0">
                <a:ea typeface="+mj-ea"/>
              </a:rPr>
              <a:t>يستمع  إلى إجابات 5 متعلمين)</a:t>
            </a:r>
            <a:r>
              <a:rPr lang="ar-MA" dirty="0"/>
              <a:t>.</a:t>
            </a:r>
            <a:endParaRPr lang="fr-FR" dirty="0"/>
          </a:p>
          <a:p>
            <a:endParaRPr lang="fr-FR" dirty="0"/>
          </a:p>
        </p:txBody>
      </p:sp>
      <p:pic>
        <p:nvPicPr>
          <p:cNvPr id="3" name="Google Shape;460;p17">
            <a:extLst>
              <a:ext uri="{FF2B5EF4-FFF2-40B4-BE49-F238E27FC236}">
                <a16:creationId xmlns:a16="http://schemas.microsoft.com/office/drawing/2014/main" id="{7711A848-47DB-2085-7744-7294703715F2}"/>
              </a:ext>
            </a:extLst>
          </p:cNvPr>
          <p:cNvPicPr preferRelativeResize="0"/>
          <p:nvPr/>
        </p:nvPicPr>
        <p:blipFill rotWithShape="1">
          <a:blip r:embed="rId2">
            <a:alphaModFix/>
          </a:blip>
          <a:srcRect/>
          <a:stretch/>
        </p:blipFill>
        <p:spPr>
          <a:xfrm>
            <a:off x="1322749" y="1427400"/>
            <a:ext cx="5004000" cy="4003200"/>
          </a:xfrm>
          <a:prstGeom prst="rect">
            <a:avLst/>
          </a:prstGeom>
          <a:noFill/>
          <a:ln>
            <a:noFill/>
          </a:ln>
        </p:spPr>
      </p:pic>
      <p:sp>
        <p:nvSpPr>
          <p:cNvPr id="6" name="ZoneTexte 5">
            <a:extLst>
              <a:ext uri="{FF2B5EF4-FFF2-40B4-BE49-F238E27FC236}">
                <a16:creationId xmlns:a16="http://schemas.microsoft.com/office/drawing/2014/main" id="{3B5A7F8B-5BB4-D533-B94E-6C9667DE00C3}"/>
              </a:ext>
            </a:extLst>
          </p:cNvPr>
          <p:cNvSpPr txBox="1"/>
          <p:nvPr/>
        </p:nvSpPr>
        <p:spPr>
          <a:xfrm>
            <a:off x="6459794" y="2037424"/>
            <a:ext cx="4861742" cy="954107"/>
          </a:xfrm>
          <a:prstGeom prst="rect">
            <a:avLst/>
          </a:prstGeom>
          <a:noFill/>
        </p:spPr>
        <p:txBody>
          <a:bodyPr wrap="square">
            <a:spAutoFit/>
          </a:bodyPr>
          <a:lstStyle/>
          <a:p>
            <a:pPr marL="0" marR="0" lvl="0" indent="0" algn="r" rtl="1">
              <a:lnSpc>
                <a:spcPct val="100000"/>
              </a:lnSpc>
              <a:spcBef>
                <a:spcPts val="0"/>
              </a:spcBef>
              <a:spcAft>
                <a:spcPts val="0"/>
              </a:spcAft>
              <a:buNone/>
            </a:pPr>
            <a:r>
              <a:rPr lang="ar-MA" sz="2800" b="1" i="0" u="none" strike="noStrike" cap="none" dirty="0">
                <a:solidFill>
                  <a:srgbClr val="000000"/>
                </a:solidFill>
                <a:latin typeface="Calibri"/>
                <a:ea typeface="Calibri"/>
                <a:cs typeface="Calibri"/>
                <a:sym typeface="Calibri"/>
              </a:rPr>
              <a:t>"العقل مثل المِظَلَّةِ، يعمل بشكل أفضل</a:t>
            </a:r>
            <a:endParaRPr lang="fr-FR" sz="2800" b="1" i="0" u="none" strike="noStrike" cap="none" dirty="0">
              <a:solidFill>
                <a:srgbClr val="000000"/>
              </a:solidFill>
              <a:latin typeface="Calibri"/>
              <a:ea typeface="Calibri"/>
              <a:cs typeface="Calibri"/>
              <a:sym typeface="Calibri"/>
            </a:endParaRPr>
          </a:p>
          <a:p>
            <a:pPr marL="0" marR="0" lvl="0" indent="0" algn="r" rtl="1">
              <a:lnSpc>
                <a:spcPct val="100000"/>
              </a:lnSpc>
              <a:spcBef>
                <a:spcPts val="0"/>
              </a:spcBef>
              <a:spcAft>
                <a:spcPts val="0"/>
              </a:spcAft>
              <a:buNone/>
            </a:pPr>
            <a:r>
              <a:rPr lang="ar-MA" sz="2800" b="1" i="0" u="none" strike="noStrike" cap="none" dirty="0">
                <a:solidFill>
                  <a:srgbClr val="000000"/>
                </a:solidFill>
                <a:latin typeface="Calibri"/>
                <a:ea typeface="Calibri"/>
                <a:cs typeface="Calibri"/>
                <a:sym typeface="Calibri"/>
              </a:rPr>
              <a:t> عندما يكون مفتوحًا."</a:t>
            </a:r>
          </a:p>
        </p:txBody>
      </p:sp>
    </p:spTree>
    <p:extLst>
      <p:ext uri="{BB962C8B-B14F-4D97-AF65-F5344CB8AC3E}">
        <p14:creationId xmlns:p14="http://schemas.microsoft.com/office/powerpoint/2010/main" val="3666588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1B01DA-7679-5514-AEA1-B8F82E96BC2A}"/>
              </a:ext>
            </a:extLst>
          </p:cNvPr>
          <p:cNvSpPr>
            <a:spLocks noGrp="1"/>
          </p:cNvSpPr>
          <p:nvPr>
            <p:ph type="body" sz="quarter" idx="10"/>
          </p:nvPr>
        </p:nvSpPr>
        <p:spPr/>
        <p:txBody>
          <a:bodyPr/>
          <a:lstStyle/>
          <a:p>
            <a:endParaRPr lang="fr-FR"/>
          </a:p>
        </p:txBody>
      </p:sp>
    </p:spTree>
    <p:extLst>
      <p:ext uri="{BB962C8B-B14F-4D97-AF65-F5344CB8AC3E}">
        <p14:creationId xmlns:p14="http://schemas.microsoft.com/office/powerpoint/2010/main" val="2401297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81"/>
        <p:cNvGrpSpPr/>
        <p:nvPr/>
      </p:nvGrpSpPr>
      <p:grpSpPr>
        <a:xfrm>
          <a:off x="0" y="0"/>
          <a:ext cx="0" cy="0"/>
          <a:chOff x="0" y="0"/>
          <a:chExt cx="0" cy="0"/>
        </a:xfrm>
      </p:grpSpPr>
      <p:sp>
        <p:nvSpPr>
          <p:cNvPr id="1182" name="Google Shape;1182;g3078e43075e_0_0"/>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t>قبل توديعكم، أدعوكم إلى الإجابة عن هذا السؤال في منازلكم: </a:t>
            </a:r>
            <a:br>
              <a:rPr lang="ar-MA"/>
            </a:br>
            <a:endParaRPr/>
          </a:p>
        </p:txBody>
      </p:sp>
      <p:sp>
        <p:nvSpPr>
          <p:cNvPr id="1183" name="Google Shape;1183;g3078e43075e_0_0"/>
          <p:cNvSpPr txBox="1">
            <a:spLocks noGrp="1"/>
          </p:cNvSpPr>
          <p:nvPr>
            <p:ph type="body" idx="4294967295"/>
          </p:nvPr>
        </p:nvSpPr>
        <p:spPr>
          <a:xfrm>
            <a:off x="1247677" y="544595"/>
            <a:ext cx="10250160" cy="321521"/>
          </a:xfrm>
          <a:prstGeom prst="rect">
            <a:avLst/>
          </a:prstGeom>
          <a:noFill/>
          <a:ln>
            <a:noFill/>
          </a:ln>
        </p:spPr>
        <p:txBody>
          <a:bodyPr spcFirstLastPara="1" wrap="square" lIns="91425" tIns="45700" rIns="91425" bIns="45700" anchor="t" anchorCtr="0">
            <a:normAutofit/>
          </a:bodyPr>
          <a:lstStyle/>
          <a:p>
            <a:pPr marL="457200" lvl="0" indent="-406400" algn="r" rtl="0">
              <a:lnSpc>
                <a:spcPct val="90000"/>
              </a:lnSpc>
              <a:spcBef>
                <a:spcPts val="0"/>
              </a:spcBef>
              <a:spcAft>
                <a:spcPts val="0"/>
              </a:spcAft>
              <a:buClr>
                <a:srgbClr val="757070"/>
              </a:buClr>
              <a:buSzPts val="1800"/>
              <a:buChar char="•"/>
            </a:pPr>
            <a:r>
              <a:rPr lang="ar-MA" sz="1100">
                <a:solidFill>
                  <a:srgbClr val="757070"/>
                </a:solidFill>
              </a:rPr>
              <a:t>يوجه المدرس  المتعلمين إلى تلخيص مضمون النص في حدود سبعة أسطر </a:t>
            </a:r>
            <a:endParaRPr sz="1100" i="1">
              <a:solidFill>
                <a:srgbClr val="757070"/>
              </a:solidFill>
            </a:endParaRPr>
          </a:p>
        </p:txBody>
      </p:sp>
      <p:sp>
        <p:nvSpPr>
          <p:cNvPr id="1184" name="Google Shape;1184;g3078e43075e_0_0"/>
          <p:cNvSpPr txBox="1"/>
          <p:nvPr/>
        </p:nvSpPr>
        <p:spPr>
          <a:xfrm>
            <a:off x="812152" y="2228671"/>
            <a:ext cx="10250160" cy="833883"/>
          </a:xfrm>
          <a:prstGeom prst="rect">
            <a:avLst/>
          </a:prstGeom>
          <a:noFill/>
          <a:ln w="381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None/>
            </a:pPr>
            <a:r>
              <a:rPr lang="ar-MA" sz="3600" b="1" i="0" u="none" strike="noStrike" cap="none">
                <a:solidFill>
                  <a:srgbClr val="000000"/>
                </a:solidFill>
                <a:latin typeface="Calibri"/>
                <a:ea typeface="Calibri"/>
                <a:cs typeface="Calibri"/>
                <a:sym typeface="Calibri"/>
              </a:rPr>
              <a:t> لخص النص في حدود سبعة أسطر.</a:t>
            </a:r>
            <a:endParaRPr sz="3600" b="0" i="0" u="none" strike="noStrike" cap="none">
              <a:solidFill>
                <a:srgbClr val="000000"/>
              </a:solidFill>
              <a:latin typeface="Arial"/>
              <a:ea typeface="Arial"/>
              <a:cs typeface="Arial"/>
              <a:sym typeface="Arial"/>
            </a:endParaRPr>
          </a:p>
        </p:txBody>
      </p:sp>
      <p:pic>
        <p:nvPicPr>
          <p:cNvPr id="1185" name="Google Shape;1185;g3078e43075e_0_0"/>
          <p:cNvPicPr preferRelativeResize="0"/>
          <p:nvPr/>
        </p:nvPicPr>
        <p:blipFill rotWithShape="1">
          <a:blip r:embed="rId3">
            <a:alphaModFix/>
          </a:blip>
          <a:srcRect/>
          <a:stretch/>
        </p:blipFill>
        <p:spPr>
          <a:xfrm>
            <a:off x="163283" y="512692"/>
            <a:ext cx="591916" cy="59191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38BCF4-86BF-366B-52F1-7F627B92A3DF}"/>
              </a:ext>
            </a:extLst>
          </p:cNvPr>
          <p:cNvSpPr>
            <a:spLocks noGrp="1"/>
          </p:cNvSpPr>
          <p:nvPr>
            <p:ph type="body" sz="quarter" idx="10"/>
          </p:nvPr>
        </p:nvSpPr>
        <p:spPr/>
        <p:txBody>
          <a:bodyPr/>
          <a:lstStyle/>
          <a:p>
            <a:endParaRPr lang="fr-FR"/>
          </a:p>
        </p:txBody>
      </p:sp>
    </p:spTree>
    <p:extLst>
      <p:ext uri="{BB962C8B-B14F-4D97-AF65-F5344CB8AC3E}">
        <p14:creationId xmlns:p14="http://schemas.microsoft.com/office/powerpoint/2010/main" val="2473336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sz="1100"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b="1" i="0" u="none" strike="noStrike" kern="1200" cap="none" spc="0" normalizeH="0" baseline="0" noProof="0" dirty="0">
                <a:ln>
                  <a:noFill/>
                </a:ln>
                <a:effectLst/>
                <a:uLnTx/>
                <a:uFillTx/>
                <a:latin typeface="Calibri" pitchFamily="34"/>
                <a:ea typeface="+mj-ea"/>
                <a:cs typeface="Calibri" pitchFamily="34"/>
              </a:rPr>
              <a:t>صحيح</a:t>
            </a:r>
            <a:endParaRPr lang="fr-MA" sz="1100"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endParaRPr>
          </a:p>
        </p:txBody>
      </p:sp>
      <p:pic>
        <p:nvPicPr>
          <p:cNvPr id="6" name="Google Shape;289;p51">
            <a:extLst>
              <a:ext uri="{FF2B5EF4-FFF2-40B4-BE49-F238E27FC236}">
                <a16:creationId xmlns:a16="http://schemas.microsoft.com/office/drawing/2014/main" id="{0CEE3F23-172E-F4C7-8C13-524D9D746223}"/>
              </a:ext>
            </a:extLst>
          </p:cNvPr>
          <p:cNvPicPr preferRelativeResize="0"/>
          <p:nvPr/>
        </p:nvPicPr>
        <p:blipFill rotWithShape="1">
          <a:blip r:embed="rId3">
            <a:alphaModFix/>
          </a:blip>
          <a:srcRect/>
          <a:stretch/>
        </p:blipFill>
        <p:spPr>
          <a:xfrm>
            <a:off x="152755" y="640270"/>
            <a:ext cx="556939" cy="498414"/>
          </a:xfrm>
          <a:prstGeom prst="rect">
            <a:avLst/>
          </a:prstGeom>
          <a:noFill/>
          <a:ln>
            <a:noFill/>
          </a:ln>
        </p:spPr>
      </p:pic>
    </p:spTree>
    <p:extLst>
      <p:ext uri="{BB962C8B-B14F-4D97-AF65-F5344CB8AC3E}">
        <p14:creationId xmlns:p14="http://schemas.microsoft.com/office/powerpoint/2010/main" val="307552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استرجاع المكتسبات السابقة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نسترجع معا أهم المعلومات التي تعرفنا ها خلال الحصة الأولى من دراستنا للنص.</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MA" dirty="0">
                <a:solidFill>
                  <a:srgbClr val="AFABAB"/>
                </a:solidFill>
                <a:latin typeface="Calibri" pitchFamily="34"/>
                <a:cs typeface="Calibri" pitchFamily="34"/>
              </a:rPr>
              <a:t>يطرح المدرس سلسلة من الأسئلة تساعد على استرجاع أهم المعلومات المتحصلة خلال الحصة الأولى </a:t>
            </a:r>
            <a:r>
              <a:rPr lang="ar-SA" dirty="0">
                <a:solidFill>
                  <a:srgbClr val="AFABAB"/>
                </a:solidFill>
                <a:latin typeface="Calibri" pitchFamily="34"/>
                <a:cs typeface="Calibri" pitchFamily="34"/>
              </a:rPr>
              <a:t>( </a:t>
            </a:r>
            <a:r>
              <a:rPr lang="ar-MA" dirty="0">
                <a:solidFill>
                  <a:srgbClr val="AFABAB"/>
                </a:solidFill>
                <a:latin typeface="Calibri" pitchFamily="34"/>
                <a:cs typeface="Calibri" pitchFamily="34"/>
              </a:rPr>
              <a:t>يمكن أن يفوض أمر طرح الأسئلة إلى المتعلمين في ما بينهم </a:t>
            </a:r>
            <a:r>
              <a:rPr lang="ar-SA" dirty="0">
                <a:solidFill>
                  <a:srgbClr val="AFABAB"/>
                </a:solidFill>
                <a:latin typeface="Calibri" pitchFamily="34"/>
                <a:cs typeface="Calibri" pitchFamily="34"/>
              </a:rPr>
              <a:t>).</a:t>
            </a:r>
          </a:p>
          <a:p>
            <a:endParaRPr lang="fr-FR" dirty="0"/>
          </a:p>
        </p:txBody>
      </p:sp>
      <p:sp>
        <p:nvSpPr>
          <p:cNvPr id="3" name="ZoneTexte 2">
            <a:extLst>
              <a:ext uri="{FF2B5EF4-FFF2-40B4-BE49-F238E27FC236}">
                <a16:creationId xmlns:a16="http://schemas.microsoft.com/office/drawing/2014/main" id="{CBAC0B2C-82FC-9748-D7D5-676F8D53E229}"/>
              </a:ext>
            </a:extLst>
          </p:cNvPr>
          <p:cNvSpPr txBox="1"/>
          <p:nvPr/>
        </p:nvSpPr>
        <p:spPr>
          <a:xfrm>
            <a:off x="1641987" y="1917290"/>
            <a:ext cx="8868697" cy="1938992"/>
          </a:xfrm>
          <a:prstGeom prst="rect">
            <a:avLst/>
          </a:prstGeom>
          <a:noFill/>
        </p:spPr>
        <p:txBody>
          <a:bodyPr wrap="square" rtlCol="0">
            <a:spAutoFit/>
          </a:bodyPr>
          <a:lstStyle/>
          <a:p>
            <a:pPr algn="r" rtl="1"/>
            <a:endParaRPr lang="ar-MA" sz="2000" dirty="0">
              <a:latin typeface="Calibri" panose="020F0502020204030204" pitchFamily="34" charset="0"/>
              <a:cs typeface="Calibri" panose="020F0502020204030204" pitchFamily="34" charset="0"/>
            </a:endParaRPr>
          </a:p>
          <a:p>
            <a:pPr algn="r" rtl="1"/>
            <a:r>
              <a:rPr lang="ar-MA" sz="2000" dirty="0">
                <a:latin typeface="Calibri" panose="020F0502020204030204" pitchFamily="34" charset="0"/>
                <a:cs typeface="Calibri" panose="020F0502020204030204" pitchFamily="34" charset="0"/>
              </a:rPr>
              <a:t>ـ من المتحدث في النص ؟ </a:t>
            </a:r>
          </a:p>
          <a:p>
            <a:pPr algn="r" rtl="1"/>
            <a:r>
              <a:rPr lang="ar-MA" sz="2000" dirty="0">
                <a:latin typeface="Calibri" panose="020F0502020204030204" pitchFamily="34" charset="0"/>
                <a:cs typeface="Calibri" panose="020F0502020204030204" pitchFamily="34" charset="0"/>
              </a:rPr>
              <a:t>ـ عمّن يتحدث؟</a:t>
            </a:r>
          </a:p>
          <a:p>
            <a:pPr algn="r" rtl="1"/>
            <a:r>
              <a:rPr lang="ar-MA" sz="2000" dirty="0">
                <a:latin typeface="Calibri" panose="020F0502020204030204" pitchFamily="34" charset="0"/>
                <a:cs typeface="Calibri" panose="020F0502020204030204" pitchFamily="34" charset="0"/>
              </a:rPr>
              <a:t>ـ ما التعريف الذي يقدمه الكاتب للذكاء الاصطناعي؟ </a:t>
            </a:r>
          </a:p>
          <a:p>
            <a:pPr algn="r" rtl="1"/>
            <a:r>
              <a:rPr lang="ar-MA" sz="2000" dirty="0">
                <a:latin typeface="Calibri" panose="020F0502020204030204" pitchFamily="34" charset="0"/>
                <a:cs typeface="Calibri" panose="020F0502020204030204" pitchFamily="34" charset="0"/>
              </a:rPr>
              <a:t>ـ ما أهم مجالات الانتفاع من الذكاء الاصطناعي؟</a:t>
            </a:r>
          </a:p>
          <a:p>
            <a:pPr algn="r" rtl="1"/>
            <a:r>
              <a:rPr lang="ar-MA" sz="2000" dirty="0">
                <a:latin typeface="Calibri" panose="020F0502020204030204" pitchFamily="34" charset="0"/>
                <a:cs typeface="Calibri" panose="020F0502020204030204" pitchFamily="34" charset="0"/>
              </a:rPr>
              <a:t>..........................................</a:t>
            </a:r>
            <a:endParaRPr lang="fr-F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8253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3850C39-3BA0-189C-C769-B4EFB31D6049}"/>
              </a:ext>
            </a:extLst>
          </p:cNvPr>
          <p:cNvSpPr>
            <a:spLocks noGrp="1"/>
          </p:cNvSpPr>
          <p:nvPr>
            <p:ph type="body" sz="quarter" idx="10"/>
          </p:nvPr>
        </p:nvSpPr>
        <p:spPr/>
        <p:txBody>
          <a:bodyPr/>
          <a:lstStyle/>
          <a:p>
            <a:r>
              <a:rPr lang="ar-MA" dirty="0"/>
              <a:t>1 دقيقة</a:t>
            </a:r>
            <a:endParaRPr lang="fr-FR" dirty="0"/>
          </a:p>
        </p:txBody>
      </p:sp>
    </p:spTree>
    <p:extLst>
      <p:ext uri="{BB962C8B-B14F-4D97-AF65-F5344CB8AC3E}">
        <p14:creationId xmlns:p14="http://schemas.microsoft.com/office/powerpoint/2010/main" val="550301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548227" y="2378781"/>
            <a:ext cx="707602" cy="707602"/>
          </a:xfrm>
          <a:prstGeom prst="rect">
            <a:avLst/>
          </a:prstGeom>
          <a:noFill/>
          <a:ln>
            <a:noFill/>
          </a:ln>
        </p:spPr>
      </p:pic>
      <p:pic>
        <p:nvPicPr>
          <p:cNvPr id="7" name="Google Shape;1208;p11">
            <a:extLst>
              <a:ext uri="{FF2B5EF4-FFF2-40B4-BE49-F238E27FC236}">
                <a16:creationId xmlns:a16="http://schemas.microsoft.com/office/drawing/2014/main" id="{623FA6AB-6335-EA14-2261-68A9B26B5175}"/>
              </a:ext>
            </a:extLst>
          </p:cNvPr>
          <p:cNvPicPr preferRelativeResize="0"/>
          <p:nvPr/>
        </p:nvPicPr>
        <p:blipFill rotWithShape="1">
          <a:blip r:embed="rId2">
            <a:alphaModFix/>
          </a:blip>
          <a:srcRect/>
          <a:stretch/>
        </p:blipFill>
        <p:spPr>
          <a:xfrm>
            <a:off x="10548227" y="3914380"/>
            <a:ext cx="707602" cy="707602"/>
          </a:xfrm>
          <a:prstGeom prst="rect">
            <a:avLst/>
          </a:prstGeom>
          <a:noFill/>
          <a:ln>
            <a:noFill/>
          </a:ln>
        </p:spPr>
      </p:pic>
      <p:sp>
        <p:nvSpPr>
          <p:cNvPr id="8" name="Google Shape;1207;p11">
            <a:extLst>
              <a:ext uri="{FF2B5EF4-FFF2-40B4-BE49-F238E27FC236}">
                <a16:creationId xmlns:a16="http://schemas.microsoft.com/office/drawing/2014/main" id="{4C4C3785-936C-467C-76CC-E568C0F7FC61}"/>
              </a:ext>
            </a:extLst>
          </p:cNvPr>
          <p:cNvSpPr/>
          <p:nvPr/>
        </p:nvSpPr>
        <p:spPr>
          <a:xfrm>
            <a:off x="1014353" y="2378781"/>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algn="r" rtl="1"/>
            <a:r>
              <a:rPr lang="ar-MA" sz="3200" b="1" dirty="0">
                <a:solidFill>
                  <a:srgbClr val="106585"/>
                </a:solidFill>
                <a:latin typeface="Calibri"/>
                <a:ea typeface="Calibri"/>
                <a:cs typeface="Calibri"/>
                <a:sym typeface="Calibri"/>
              </a:rPr>
              <a:t>قراءة مقطع من النص بطلاقة في حدود دقيقة.</a:t>
            </a:r>
            <a:endParaRPr lang="ar-MA" sz="2400" dirty="0"/>
          </a:p>
        </p:txBody>
      </p:sp>
      <p:sp>
        <p:nvSpPr>
          <p:cNvPr id="9" name="Google Shape;1209;p11">
            <a:extLst>
              <a:ext uri="{FF2B5EF4-FFF2-40B4-BE49-F238E27FC236}">
                <a16:creationId xmlns:a16="http://schemas.microsoft.com/office/drawing/2014/main" id="{D1A93991-F710-D293-9D95-2DBBB4FF5D8D}"/>
              </a:ext>
            </a:extLst>
          </p:cNvPr>
          <p:cNvSpPr/>
          <p:nvPr/>
        </p:nvSpPr>
        <p:spPr>
          <a:xfrm>
            <a:off x="1268361" y="3914380"/>
            <a:ext cx="8843141"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342900" marR="0" lvl="0" indent="-342900" algn="r" rtl="1">
              <a:lnSpc>
                <a:spcPct val="100000"/>
              </a:lnSpc>
              <a:spcBef>
                <a:spcPts val="0"/>
              </a:spcBef>
              <a:spcAft>
                <a:spcPts val="0"/>
              </a:spcAft>
              <a:buClr>
                <a:srgbClr val="000000"/>
              </a:buClr>
              <a:buSzPts val="2000"/>
              <a:buFont typeface="Arial"/>
              <a:buChar char="•"/>
            </a:pPr>
            <a:r>
              <a:rPr lang="ar-MA" sz="3200" b="1" dirty="0">
                <a:solidFill>
                  <a:srgbClr val="106585"/>
                </a:solidFill>
                <a:latin typeface="Calibri"/>
                <a:ea typeface="Calibri"/>
                <a:cs typeface="Calibri"/>
                <a:sym typeface="Calibri"/>
              </a:rPr>
              <a:t>استنتاج معان ضمنية من النص</a:t>
            </a:r>
            <a:endParaRPr lang="ar-MA" sz="3200" dirty="0">
              <a:solidFill>
                <a:schemeClr val="dk1"/>
              </a:solidFill>
              <a:latin typeface="Calibri"/>
              <a:ea typeface="Calibri"/>
              <a:cs typeface="Calibri"/>
              <a:sym typeface="Calibri"/>
            </a:endParaRPr>
          </a:p>
          <a:p>
            <a:pPr marL="342900" marR="0" lvl="0" indent="-342900" algn="r" rtl="1">
              <a:lnSpc>
                <a:spcPct val="90000"/>
              </a:lnSpc>
              <a:spcBef>
                <a:spcPts val="1000"/>
              </a:spcBef>
              <a:spcAft>
                <a:spcPts val="0"/>
              </a:spcAft>
              <a:buClr>
                <a:srgbClr val="000000"/>
              </a:buClr>
              <a:buSzPts val="2000"/>
              <a:buFont typeface="Arial"/>
              <a:buChar char="•"/>
            </a:pPr>
            <a:r>
              <a:rPr lang="ar-MA" sz="3200" b="1" dirty="0">
                <a:solidFill>
                  <a:srgbClr val="106585"/>
                </a:solidFill>
                <a:latin typeface="Calibri"/>
                <a:ea typeface="Calibri"/>
                <a:cs typeface="Calibri"/>
                <a:sym typeface="Calibri"/>
              </a:rPr>
              <a:t>التعبير</a:t>
            </a:r>
            <a:r>
              <a:rPr lang="ar-MA" sz="3200" dirty="0">
                <a:solidFill>
                  <a:schemeClr val="dk1"/>
                </a:solidFill>
                <a:latin typeface="Calibri"/>
                <a:ea typeface="Calibri"/>
                <a:cs typeface="Calibri"/>
                <a:sym typeface="Calibri"/>
              </a:rPr>
              <a:t> </a:t>
            </a:r>
            <a:r>
              <a:rPr lang="ar-MA" sz="3200" b="1" dirty="0">
                <a:solidFill>
                  <a:srgbClr val="106585"/>
                </a:solidFill>
                <a:latin typeface="Calibri"/>
                <a:ea typeface="Calibri"/>
                <a:cs typeface="Calibri"/>
                <a:sym typeface="Calibri"/>
              </a:rPr>
              <a:t>عن</a:t>
            </a:r>
            <a:r>
              <a:rPr lang="ar-MA" sz="3200" dirty="0">
                <a:solidFill>
                  <a:schemeClr val="dk1"/>
                </a:solidFill>
                <a:latin typeface="Calibri"/>
                <a:ea typeface="Calibri"/>
                <a:cs typeface="Calibri"/>
                <a:sym typeface="Calibri"/>
              </a:rPr>
              <a:t> </a:t>
            </a:r>
            <a:r>
              <a:rPr lang="ar-MA" sz="3200" b="1" dirty="0">
                <a:solidFill>
                  <a:srgbClr val="106585"/>
                </a:solidFill>
                <a:latin typeface="Calibri"/>
                <a:ea typeface="Calibri"/>
                <a:cs typeface="Calibri"/>
                <a:sym typeface="Calibri"/>
              </a:rPr>
              <a:t>رأي</a:t>
            </a:r>
            <a:r>
              <a:rPr lang="ar-MA" sz="3200" dirty="0">
                <a:solidFill>
                  <a:schemeClr val="dk1"/>
                </a:solidFill>
                <a:latin typeface="Calibri"/>
                <a:ea typeface="Calibri"/>
                <a:cs typeface="Calibri"/>
                <a:sym typeface="Calibri"/>
              </a:rPr>
              <a:t> </a:t>
            </a:r>
            <a:r>
              <a:rPr lang="ar-MA" sz="3200" b="1" dirty="0">
                <a:solidFill>
                  <a:srgbClr val="106585"/>
                </a:solidFill>
                <a:latin typeface="Calibri"/>
                <a:ea typeface="Calibri"/>
                <a:cs typeface="Calibri"/>
                <a:sym typeface="Calibri"/>
              </a:rPr>
              <a:t>في</a:t>
            </a:r>
            <a:r>
              <a:rPr lang="ar-MA" sz="3200" dirty="0">
                <a:solidFill>
                  <a:schemeClr val="dk1"/>
                </a:solidFill>
                <a:latin typeface="Calibri"/>
                <a:ea typeface="Calibri"/>
                <a:cs typeface="Calibri"/>
                <a:sym typeface="Calibri"/>
              </a:rPr>
              <a:t> </a:t>
            </a:r>
            <a:r>
              <a:rPr lang="ar-MA" sz="3200" b="1" dirty="0">
                <a:solidFill>
                  <a:srgbClr val="106585"/>
                </a:solidFill>
                <a:latin typeface="Calibri"/>
                <a:ea typeface="Calibri"/>
                <a:cs typeface="Calibri"/>
                <a:sym typeface="Calibri"/>
              </a:rPr>
              <a:t>مضمون</a:t>
            </a:r>
            <a:r>
              <a:rPr lang="ar-MA" sz="3200" dirty="0">
                <a:solidFill>
                  <a:schemeClr val="dk1"/>
                </a:solidFill>
                <a:latin typeface="Calibri"/>
                <a:ea typeface="Calibri"/>
                <a:cs typeface="Calibri"/>
                <a:sym typeface="Calibri"/>
              </a:rPr>
              <a:t> </a:t>
            </a:r>
            <a:r>
              <a:rPr lang="ar-MA" sz="3200" b="1" dirty="0">
                <a:solidFill>
                  <a:srgbClr val="106585"/>
                </a:solidFill>
                <a:latin typeface="Calibri"/>
                <a:ea typeface="Calibri"/>
                <a:cs typeface="Calibri"/>
                <a:sym typeface="Calibri"/>
              </a:rPr>
              <a:t>النص</a:t>
            </a:r>
            <a:r>
              <a:rPr lang="ar-MA" sz="3200" dirty="0">
                <a:solidFill>
                  <a:schemeClr val="dk1"/>
                </a:solidFill>
                <a:latin typeface="Calibri"/>
                <a:ea typeface="Calibri"/>
                <a:cs typeface="Calibri"/>
                <a:sym typeface="Calibri"/>
              </a:rPr>
              <a:t> </a:t>
            </a:r>
            <a:r>
              <a:rPr lang="ar-MA" sz="3200" b="1" dirty="0">
                <a:solidFill>
                  <a:srgbClr val="106585"/>
                </a:solidFill>
                <a:latin typeface="Calibri"/>
                <a:ea typeface="Calibri"/>
                <a:cs typeface="Calibri"/>
                <a:sym typeface="Calibri"/>
              </a:rPr>
              <a:t>أو</a:t>
            </a:r>
            <a:r>
              <a:rPr lang="ar-MA" sz="3200" dirty="0">
                <a:solidFill>
                  <a:schemeClr val="dk1"/>
                </a:solidFill>
                <a:latin typeface="Calibri"/>
                <a:ea typeface="Calibri"/>
                <a:cs typeface="Calibri"/>
                <a:sym typeface="Calibri"/>
              </a:rPr>
              <a:t> </a:t>
            </a:r>
            <a:r>
              <a:rPr lang="ar-MA" sz="3200" b="1" dirty="0">
                <a:solidFill>
                  <a:srgbClr val="106585"/>
                </a:solidFill>
                <a:latin typeface="Calibri"/>
                <a:ea typeface="Calibri"/>
                <a:cs typeface="Calibri"/>
                <a:sym typeface="Calibri"/>
              </a:rPr>
              <a:t>شيء</a:t>
            </a:r>
            <a:r>
              <a:rPr lang="ar-MA" sz="3200" dirty="0">
                <a:solidFill>
                  <a:schemeClr val="dk1"/>
                </a:solidFill>
                <a:latin typeface="Calibri"/>
                <a:ea typeface="Calibri"/>
                <a:cs typeface="Calibri"/>
                <a:sym typeface="Calibri"/>
              </a:rPr>
              <a:t> </a:t>
            </a:r>
            <a:r>
              <a:rPr lang="ar-MA" sz="3200" b="1" dirty="0">
                <a:solidFill>
                  <a:srgbClr val="106585"/>
                </a:solidFill>
                <a:latin typeface="Calibri"/>
                <a:ea typeface="Calibri"/>
                <a:cs typeface="Calibri"/>
                <a:sym typeface="Calibri"/>
              </a:rPr>
              <a:t>من</a:t>
            </a:r>
            <a:r>
              <a:rPr lang="ar-MA" sz="3200" dirty="0">
                <a:solidFill>
                  <a:schemeClr val="dk1"/>
                </a:solidFill>
                <a:latin typeface="Calibri"/>
                <a:ea typeface="Calibri"/>
                <a:cs typeface="Calibri"/>
                <a:sym typeface="Calibri"/>
              </a:rPr>
              <a:t> </a:t>
            </a:r>
            <a:r>
              <a:rPr lang="ar-MA" sz="3200" b="1" dirty="0" err="1">
                <a:solidFill>
                  <a:srgbClr val="106585"/>
                </a:solidFill>
                <a:latin typeface="Calibri"/>
                <a:ea typeface="Calibri"/>
                <a:cs typeface="Calibri"/>
                <a:sym typeface="Calibri"/>
              </a:rPr>
              <a:t>متعلقاته</a:t>
            </a:r>
            <a:endParaRPr lang="ar-MA" sz="3200" b="1" dirty="0">
              <a:solidFill>
                <a:srgbClr val="106585"/>
              </a:solidFill>
              <a:latin typeface="Calibri"/>
              <a:ea typeface="Calibri"/>
              <a:cs typeface="Calibri"/>
              <a:sym typeface="Calibri"/>
            </a:endParaRPr>
          </a:p>
        </p:txBody>
      </p:sp>
      <p:pic>
        <p:nvPicPr>
          <p:cNvPr id="10" name="Google Shape;289;p51">
            <a:extLst>
              <a:ext uri="{FF2B5EF4-FFF2-40B4-BE49-F238E27FC236}">
                <a16:creationId xmlns:a16="http://schemas.microsoft.com/office/drawing/2014/main" id="{A29445FC-8CD7-FD95-6C39-D91FF3577D5E}"/>
              </a:ext>
            </a:extLst>
          </p:cNvPr>
          <p:cNvPicPr preferRelativeResize="0"/>
          <p:nvPr/>
        </p:nvPicPr>
        <p:blipFill rotWithShape="1">
          <a:blip r:embed="rId3">
            <a:alphaModFix/>
          </a:blip>
          <a:srcRect/>
          <a:stretch/>
        </p:blipFill>
        <p:spPr>
          <a:xfrm>
            <a:off x="152755" y="640270"/>
            <a:ext cx="556939" cy="498414"/>
          </a:xfrm>
          <a:prstGeom prst="rect">
            <a:avLst/>
          </a:prstGeom>
          <a:noFill/>
          <a:ln>
            <a:noFill/>
          </a:ln>
        </p:spPr>
      </p:pic>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223539" y="2321004"/>
            <a:ext cx="5869200" cy="2646878"/>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800" b="1" kern="0" dirty="0">
                <a:solidFill>
                  <a:srgbClr val="44546A"/>
                </a:solidFill>
                <a:latin typeface="Calibri"/>
                <a:cs typeface="Calibri"/>
              </a:rPr>
              <a:t>النشاط الأول:</a:t>
            </a:r>
          </a:p>
          <a:p>
            <a:pPr algn="ctr" defTabSz="1219170" rtl="1">
              <a:defRPr sz="1800" b="0" i="0" u="none" strike="noStrike" kern="0" cap="none" spc="0" baseline="0">
                <a:solidFill>
                  <a:srgbClr val="000000"/>
                </a:solidFill>
                <a:uFillTx/>
              </a:defRPr>
            </a:pPr>
            <a:r>
              <a:rPr lang="ar-MA" sz="4800" b="1" dirty="0">
                <a:solidFill>
                  <a:srgbClr val="44546A"/>
                </a:solidFill>
                <a:latin typeface="Calibri"/>
                <a:cs typeface="Calibri"/>
              </a:rPr>
              <a:t>القراءة</a:t>
            </a:r>
            <a:r>
              <a:rPr lang="ar-MA" sz="9600" dirty="0"/>
              <a:t> </a:t>
            </a:r>
            <a:r>
              <a:rPr lang="ar-MA" sz="4800" b="1" dirty="0">
                <a:solidFill>
                  <a:srgbClr val="44546A"/>
                </a:solidFill>
                <a:latin typeface="Calibri"/>
                <a:cs typeface="Calibri"/>
              </a:rPr>
              <a:t>بطلاقة</a:t>
            </a:r>
            <a:br>
              <a:rPr lang="ar-MA" sz="9600" dirty="0"/>
            </a:br>
            <a:r>
              <a:rPr lang="ar-MA" sz="2800" b="1" dirty="0">
                <a:solidFill>
                  <a:srgbClr val="44546A"/>
                </a:solidFill>
                <a:latin typeface="Calibri"/>
                <a:cs typeface="Calibri"/>
              </a:rPr>
              <a:t>(15  دقيقة)</a:t>
            </a:r>
            <a:endParaRPr lang="fr-FR" sz="2800" b="1" dirty="0">
              <a:solidFill>
                <a:srgbClr val="44546A"/>
              </a:solidFill>
              <a:latin typeface="Calibri"/>
              <a:cs typeface="Calibri"/>
            </a:endParaRPr>
          </a:p>
        </p:txBody>
      </p:sp>
      <p:pic>
        <p:nvPicPr>
          <p:cNvPr id="3" name="Image 2">
            <a:extLst>
              <a:ext uri="{FF2B5EF4-FFF2-40B4-BE49-F238E27FC236}">
                <a16:creationId xmlns:a16="http://schemas.microsoft.com/office/drawing/2014/main" id="{7248DCD1-D213-DFCD-7D18-A122167DE217}"/>
              </a:ext>
            </a:extLst>
          </p:cNvPr>
          <p:cNvPicPr>
            <a:picLocks noChangeAspect="1"/>
          </p:cNvPicPr>
          <p:nvPr/>
        </p:nvPicPr>
        <p:blipFill>
          <a:blip r:embed="rId2"/>
          <a:srcRect l="75835"/>
          <a:stretch/>
        </p:blipFill>
        <p:spPr>
          <a:xfrm>
            <a:off x="383458" y="1219200"/>
            <a:ext cx="3380469" cy="4063893"/>
          </a:xfrm>
          <a:prstGeom prst="rect">
            <a:avLst/>
          </a:prstGeom>
        </p:spPr>
      </p:pic>
    </p:spTree>
    <p:extLst>
      <p:ext uri="{BB962C8B-B14F-4D97-AF65-F5344CB8AC3E}">
        <p14:creationId xmlns:p14="http://schemas.microsoft.com/office/powerpoint/2010/main" val="3410666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E06F05-6E16-35C1-54A8-F08544B50DC2}"/>
              </a:ext>
            </a:extLst>
          </p:cNvPr>
          <p:cNvSpPr>
            <a:spLocks noGrp="1"/>
          </p:cNvSpPr>
          <p:nvPr>
            <p:ph type="body" sz="quarter" idx="10"/>
          </p:nvPr>
        </p:nvSpPr>
        <p:spPr/>
        <p:txBody>
          <a:bodyPr>
            <a:normAutofit/>
          </a:bodyPr>
          <a:lstStyle/>
          <a:p>
            <a:endParaRPr lang="fr-FR" dirty="0"/>
          </a:p>
        </p:txBody>
      </p:sp>
    </p:spTree>
    <p:extLst>
      <p:ext uri="{BB962C8B-B14F-4D97-AF65-F5344CB8AC3E}">
        <p14:creationId xmlns:p14="http://schemas.microsoft.com/office/powerpoint/2010/main" val="1680293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a:xfrm>
            <a:off x="947187" y="346197"/>
            <a:ext cx="10529279" cy="267549"/>
          </a:xfrm>
        </p:spPr>
        <p:txBody>
          <a:bodyPr/>
          <a:lstStyle/>
          <a:p>
            <a:r>
              <a:rPr lang="ar-MA" sz="1600" b="1" dirty="0">
                <a:solidFill>
                  <a:srgbClr val="757070"/>
                </a:solidFill>
                <a:latin typeface="Calibri"/>
                <a:ea typeface="Calibri"/>
                <a:cs typeface="Calibri"/>
                <a:sym typeface="Calibri"/>
              </a:rPr>
              <a:t>التذكير بقواعد القراءة السليمة ، و شرح عناصر شبكة التقويم الذاتي: </a:t>
            </a:r>
            <a:br>
              <a:rPr lang="ar-MA" dirty="0">
                <a:highlight>
                  <a:srgbClr val="FF00FF"/>
                </a:highlight>
              </a:rPr>
            </a:br>
            <a:r>
              <a:rPr lang="ar-MA" dirty="0"/>
              <a:t>.</a:t>
            </a:r>
            <a:endParaRPr lang="fr-FR" dirty="0"/>
          </a:p>
        </p:txBody>
      </p:sp>
      <p:sp>
        <p:nvSpPr>
          <p:cNvPr id="4" name="Espace réservé du contenu 3">
            <a:extLst>
              <a:ext uri="{FF2B5EF4-FFF2-40B4-BE49-F238E27FC236}">
                <a16:creationId xmlns:a16="http://schemas.microsoft.com/office/drawing/2014/main" id="{BBDE5B23-1876-E0A9-CBCF-20E5AEB74A0A}"/>
              </a:ext>
            </a:extLst>
          </p:cNvPr>
          <p:cNvSpPr>
            <a:spLocks noGrp="1"/>
          </p:cNvSpPr>
          <p:nvPr>
            <p:ph sz="quarter" idx="4294967295"/>
          </p:nvPr>
        </p:nvSpPr>
        <p:spPr>
          <a:xfrm>
            <a:off x="1235772" y="644513"/>
            <a:ext cx="10250160" cy="321521"/>
          </a:xfrm>
        </p:spPr>
        <p:txBody>
          <a:bodyPr>
            <a:normAutofit fontScale="25000" lnSpcReduction="20000"/>
          </a:bodyPr>
          <a:lstStyle/>
          <a:p>
            <a:pPr marL="0" indent="0" algn="r" rtl="1">
              <a:buNone/>
            </a:pPr>
            <a:r>
              <a:rPr lang="ar-MA" sz="5600" dirty="0">
                <a:latin typeface="Calibri"/>
                <a:ea typeface="Calibri"/>
                <a:cs typeface="Calibri"/>
                <a:sym typeface="Calibri"/>
              </a:rPr>
              <a:t>يقرأ المدرس الكلمات الملونة أولا قراءة جهرية سليمة ، ثم يقرأ الفقرة بطلاقة مجسدا سلامة القراءة المعبرة </a:t>
            </a:r>
          </a:p>
          <a:p>
            <a:pPr marL="0" indent="0" algn="r" rtl="1">
              <a:buNone/>
            </a:pPr>
            <a:r>
              <a:rPr lang="ar-MA" sz="1100" dirty="0">
                <a:latin typeface="Calibri" panose="020F0502020204030204" pitchFamily="34" charset="0"/>
                <a:ea typeface="Calibri" panose="020F0502020204030204" pitchFamily="34" charset="0"/>
                <a:cs typeface="Calibri" panose="020F0502020204030204" pitchFamily="34" charset="0"/>
              </a:rPr>
              <a:t>.</a:t>
            </a:r>
            <a:endParaRPr lang="fr-FR" sz="1100"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E2082B18-A75E-0B37-4106-D97A633E5C3A}"/>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2" name="Rectangle 1">
            <a:extLst>
              <a:ext uri="{FF2B5EF4-FFF2-40B4-BE49-F238E27FC236}">
                <a16:creationId xmlns:a16="http://schemas.microsoft.com/office/drawing/2014/main" id="{9673D874-F5D5-EF74-845A-E40EA13E144D}"/>
              </a:ext>
            </a:extLst>
          </p:cNvPr>
          <p:cNvSpPr/>
          <p:nvPr/>
        </p:nvSpPr>
        <p:spPr>
          <a:xfrm>
            <a:off x="1553497" y="1689769"/>
            <a:ext cx="8570611" cy="39244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MA" sz="2800" dirty="0">
                <a:solidFill>
                  <a:schemeClr val="tx1"/>
                </a:solidFill>
                <a:latin typeface="Calibri" panose="020F0502020204030204" pitchFamily="34" charset="0"/>
                <a:ea typeface="Calibri" panose="020F0502020204030204" pitchFamily="34" charset="0"/>
                <a:cs typeface="Calibri" panose="020F0502020204030204" pitchFamily="34" charset="0"/>
              </a:rPr>
              <a:t>انتبهوا جيدا سأقرأ أمامكم الفقرة الأولى، لاحظوا،  و ركزوا على : </a:t>
            </a:r>
          </a:p>
          <a:p>
            <a:pPr marL="342900" indent="-342900" algn="r" rtl="1">
              <a:lnSpc>
                <a:spcPct val="150000"/>
              </a:lnSpc>
              <a:buFont typeface="Wingdings" panose="05000000000000000000" pitchFamily="2" charset="2"/>
              <a:buChar char="§"/>
            </a:pPr>
            <a:r>
              <a:rPr lang="ar-MA" sz="2800" dirty="0">
                <a:solidFill>
                  <a:schemeClr val="tx1"/>
                </a:solidFill>
                <a:latin typeface="Calibri" panose="020F0502020204030204" pitchFamily="34" charset="0"/>
                <a:ea typeface="Calibri" panose="020F0502020204030204" pitchFamily="34" charset="0"/>
                <a:cs typeface="Calibri" panose="020F0502020204030204" pitchFamily="34" charset="0"/>
              </a:rPr>
              <a:t>حرصي على إظهار الحركات الإعرابية ،</a:t>
            </a:r>
          </a:p>
          <a:p>
            <a:pPr marL="342900" indent="-342900" algn="r" rtl="1">
              <a:lnSpc>
                <a:spcPct val="150000"/>
              </a:lnSpc>
              <a:buFont typeface="Wingdings" panose="05000000000000000000" pitchFamily="2" charset="2"/>
              <a:buChar char="§"/>
            </a:pPr>
            <a:r>
              <a:rPr lang="ar-MA" sz="2800" dirty="0">
                <a:solidFill>
                  <a:schemeClr val="tx1"/>
                </a:solidFill>
                <a:latin typeface="Calibri" panose="020F0502020204030204" pitchFamily="34" charset="0"/>
                <a:ea typeface="Calibri" panose="020F0502020204030204" pitchFamily="34" charset="0"/>
                <a:cs typeface="Calibri" panose="020F0502020204030204" pitchFamily="34" charset="0"/>
              </a:rPr>
              <a:t> حرصي على نطق الكلمات بسلامة،</a:t>
            </a:r>
          </a:p>
          <a:p>
            <a:pPr marL="342900" indent="-342900" algn="r" rtl="1">
              <a:lnSpc>
                <a:spcPct val="150000"/>
              </a:lnSpc>
              <a:buFont typeface="Wingdings" panose="05000000000000000000" pitchFamily="2" charset="2"/>
              <a:buChar char="§"/>
            </a:pPr>
            <a:r>
              <a:rPr lang="ar-MA" sz="2800" dirty="0">
                <a:solidFill>
                  <a:schemeClr val="tx1"/>
                </a:solidFill>
                <a:latin typeface="Calibri" panose="020F0502020204030204" pitchFamily="34" charset="0"/>
                <a:ea typeface="Calibri" panose="020F0502020204030204" pitchFamily="34" charset="0"/>
                <a:cs typeface="Calibri" panose="020F0502020204030204" pitchFamily="34" charset="0"/>
              </a:rPr>
              <a:t>احترامي علامات الترقيم ،</a:t>
            </a:r>
          </a:p>
          <a:p>
            <a:pPr marL="342900" indent="-342900" algn="r" rtl="1">
              <a:lnSpc>
                <a:spcPct val="150000"/>
              </a:lnSpc>
              <a:buFont typeface="Wingdings" panose="05000000000000000000" pitchFamily="2" charset="2"/>
              <a:buChar char="§"/>
            </a:pPr>
            <a:r>
              <a:rPr lang="ar-MA" sz="2800" dirty="0">
                <a:solidFill>
                  <a:schemeClr val="tx1"/>
                </a:solidFill>
                <a:latin typeface="Calibri" panose="020F0502020204030204" pitchFamily="34" charset="0"/>
                <a:ea typeface="Calibri" panose="020F0502020204030204" pitchFamily="34" charset="0"/>
                <a:cs typeface="Calibri" panose="020F0502020204030204" pitchFamily="34" charset="0"/>
              </a:rPr>
              <a:t> حرصي على تمثل المعنى خلال القراءة،</a:t>
            </a:r>
          </a:p>
          <a:p>
            <a:pPr marL="342900" indent="-342900" algn="r" rtl="1">
              <a:lnSpc>
                <a:spcPct val="150000"/>
              </a:lnSpc>
              <a:buFont typeface="Wingdings" panose="05000000000000000000" pitchFamily="2" charset="2"/>
              <a:buChar char="§"/>
            </a:pPr>
            <a:r>
              <a:rPr lang="ar-MA" sz="2800" dirty="0">
                <a:solidFill>
                  <a:schemeClr val="tx1"/>
                </a:solidFill>
                <a:latin typeface="Calibri" panose="020F0502020204030204" pitchFamily="34" charset="0"/>
                <a:ea typeface="Calibri" panose="020F0502020204030204" pitchFamily="34" charset="0"/>
                <a:cs typeface="Calibri" panose="020F0502020204030204" pitchFamily="34" charset="0"/>
              </a:rPr>
              <a:t> اعتمادي إيقاعا متوازنا ، لا سريعا ولا بطيئا .</a:t>
            </a:r>
            <a:endParaRPr lang="fr-FR"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00227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38"/>
          <p:cNvSpPr txBox="1"/>
          <p:nvPr/>
        </p:nvSpPr>
        <p:spPr>
          <a:xfrm>
            <a:off x="0" y="-66872"/>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b="0" i="1" u="none" strike="noStrike" cap="none">
                <a:solidFill>
                  <a:srgbClr val="000000"/>
                </a:solidFill>
                <a:latin typeface="Calibri"/>
                <a:ea typeface="Calibri"/>
                <a:cs typeface="Calibri"/>
                <a:sym typeface="Calibri"/>
              </a:rPr>
              <a:t>3/1</a:t>
            </a:r>
            <a:endParaRPr sz="2400" b="0" i="1" u="none" strike="noStrike" cap="none">
              <a:solidFill>
                <a:srgbClr val="000000"/>
              </a:solidFill>
              <a:latin typeface="Calibri"/>
              <a:ea typeface="Calibri"/>
              <a:cs typeface="Calibri"/>
              <a:sym typeface="Calibri"/>
            </a:endParaRPr>
          </a:p>
        </p:txBody>
      </p:sp>
      <p:sp>
        <p:nvSpPr>
          <p:cNvPr id="745" name="Google Shape;745;p38"/>
          <p:cNvSpPr txBox="1">
            <a:spLocks noGrp="1"/>
          </p:cNvSpPr>
          <p:nvPr>
            <p:ph type="body" idx="1"/>
          </p:nvPr>
        </p:nvSpPr>
        <p:spPr>
          <a:xfrm>
            <a:off x="2731199" y="164100"/>
            <a:ext cx="4592100" cy="864620"/>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3600"/>
              <a:t>مَا </a:t>
            </a:r>
            <a:r>
              <a:rPr lang="ar-MA" sz="3600">
                <a:latin typeface="Calibri"/>
                <a:ea typeface="Calibri"/>
                <a:cs typeface="Calibri"/>
                <a:sym typeface="Calibri"/>
              </a:rPr>
              <a:t>ٱلذَّكَاءُ ٱلِاصْطِنَاعِيُّ؟ </a:t>
            </a:r>
            <a:endParaRPr sz="1400">
              <a:latin typeface="Calibri"/>
              <a:ea typeface="Calibri"/>
              <a:cs typeface="Calibri"/>
              <a:sym typeface="Calibri"/>
            </a:endParaRPr>
          </a:p>
        </p:txBody>
      </p:sp>
      <p:sp>
        <p:nvSpPr>
          <p:cNvPr id="746" name="Google Shape;746;p38"/>
          <p:cNvSpPr txBox="1">
            <a:spLocks noGrp="1"/>
          </p:cNvSpPr>
          <p:nvPr>
            <p:ph type="body" idx="2"/>
          </p:nvPr>
        </p:nvSpPr>
        <p:spPr>
          <a:xfrm>
            <a:off x="0" y="1020450"/>
            <a:ext cx="8790000" cy="5334753"/>
          </a:xfrm>
          <a:prstGeom prst="rect">
            <a:avLst/>
          </a:prstGeom>
          <a:noFill/>
          <a:ln>
            <a:noFill/>
          </a:ln>
        </p:spPr>
        <p:txBody>
          <a:bodyPr spcFirstLastPara="1" wrap="square" lIns="91425" tIns="45700" rIns="91425" bIns="45700" anchor="t" anchorCtr="0">
            <a:spAutoFit/>
          </a:bodyPr>
          <a:lstStyle/>
          <a:p>
            <a:pPr marL="50800" lvl="0" indent="0" algn="just" rtl="1">
              <a:lnSpc>
                <a:spcPct val="90000"/>
              </a:lnSpc>
              <a:spcBef>
                <a:spcPts val="1000"/>
              </a:spcBef>
              <a:spcAft>
                <a:spcPts val="0"/>
              </a:spcAft>
              <a:buClr>
                <a:schemeClr val="dk1"/>
              </a:buClr>
              <a:buSzPts val="3200"/>
              <a:buNone/>
            </a:pPr>
            <a:r>
              <a:rPr lang="ar-MA">
                <a:latin typeface="Calibri"/>
                <a:ea typeface="Calibri"/>
                <a:cs typeface="Calibri"/>
                <a:sym typeface="Calibri"/>
              </a:rPr>
              <a:t>  قَامَ "جون مكارثي" ٱلْمُلَقَّبُ بِأبي ٱلذَّكَاءِ ٱلِاصْطِناَعِيِّ بِصَكِّ هَذَا ٱلْمُصْطَلَحِ سَنَةَ 1956م، وَوِفقاً لَهُ، فَإِنَّ ٱلذّكَاءَ ٱلِاصْطِنَاعِيَّ هُوَ"عِلمُ هَنْدَسَةِ إِنْشاءِ آلاتٍ ذَكِيَّةٍ، وبِصُورةٍ خَاصَّةٍ بَرَامِجِ ٱلْحَاسُوبِ"؛ أي إنَّهُ عِلْمُ إنْشَاءِ أجْهِزَةِ وبَرامِج حَاسُوبٍ قَادِرَةٍ عَلى ٱلتَّفْكِيرِ بِٱلطَّرِيقَةِ نَفْسِهَا ٱلَّتِي يَعْمَلُ بِهَا ٱلدِّمَاغُ ٱلْبَشَرِيُّ، تَتَعَلَّمُ مِثْلمَا نَتَعلّمُ، وتُقَرِّرُ كَمَا نُقَرِّرُ، وتَتَصَرَّفُ كمَا نَتَصَرَّفُ.</a:t>
            </a:r>
            <a:endParaRPr/>
          </a:p>
          <a:p>
            <a:pPr marL="50800" lvl="0" indent="0" algn="just" rtl="1">
              <a:lnSpc>
                <a:spcPct val="90000"/>
              </a:lnSpc>
              <a:spcBef>
                <a:spcPts val="1000"/>
              </a:spcBef>
              <a:spcAft>
                <a:spcPts val="0"/>
              </a:spcAft>
              <a:buClr>
                <a:schemeClr val="dk1"/>
              </a:buClr>
              <a:buSzPts val="3200"/>
              <a:buNone/>
            </a:pPr>
            <a:r>
              <a:rPr lang="ar-MA">
                <a:latin typeface="Calibri"/>
                <a:ea typeface="Calibri"/>
                <a:cs typeface="Calibri"/>
                <a:sym typeface="Calibri"/>
              </a:rPr>
              <a:t>  وبِهَذا ٱلْمَعْنَى، فَإِنَّ ٱلذَّكَاءَ ٱلِاصْطِناعِيَّ هُوَ عَمَليةُ مُحَاكَاةِ ٱلذَّكاءِ ٱلْبَشَرِيِّ عَبْرَ أنْظِمَةِ ٱلْحَاسُوبِ. فَهِيَ مُحَاوَلةُ تَقْلِيدِ سُلُوكِ ٱلبَشَرِ ونَمَطِ تَفْكِيرِهِمْ، وطَرِيقَةِ اتِّخَاذِ قَرَاراِتِهمْ، مِنْ خِلالِ دِراسَةِ سُلُوكِ ٱلْبَشَرِ عَبْرَ إِجْرَاءِ تَجَارِبَ عَلى تَصَرُّفاتِهِمْ وَوَضْعِهِمْ في مَوَاقِفَ مُعَيّنَةٍ، ومُرَاقَبَةِ رُدُودِ أفْعَالهِمْ، وتَفْكِيرِهِمْ وتَعَامُلِهِمْ مَعَ هَذِهِ ٱلْمَوَاقِفِ، ومِنْ ثمَّ مُحَاوَلةِ مُحَاكاةِ طَرِيقَةِ ٱلتّفْكِيرِ ٱلْبَشَرِيَّةِ عَبْرَ أنْظِمَةِ ٱلْحَاسُوبِ ٱلْمُعَقَّدَةِ.</a:t>
            </a:r>
            <a:endParaRPr>
              <a:latin typeface="Calibri"/>
              <a:ea typeface="Calibri"/>
              <a:cs typeface="Calibri"/>
              <a:sym typeface="Calibri"/>
            </a:endParaRPr>
          </a:p>
        </p:txBody>
      </p:sp>
      <p:pic>
        <p:nvPicPr>
          <p:cNvPr id="747" name="Google Shape;747;p38"/>
          <p:cNvPicPr preferRelativeResize="0"/>
          <p:nvPr/>
        </p:nvPicPr>
        <p:blipFill rotWithShape="1">
          <a:blip r:embed="rId3">
            <a:alphaModFix/>
          </a:blip>
          <a:srcRect/>
          <a:stretch/>
        </p:blipFill>
        <p:spPr>
          <a:xfrm>
            <a:off x="8941800" y="1736402"/>
            <a:ext cx="3049006" cy="2726297"/>
          </a:xfrm>
          <a:prstGeom prst="rect">
            <a:avLst/>
          </a:prstGeom>
          <a:noFill/>
          <a:ln>
            <a:noFill/>
          </a:ln>
        </p:spPr>
      </p:pic>
    </p:spTree>
    <p:extLst>
      <p:ext uri="{BB962C8B-B14F-4D97-AF65-F5344CB8AC3E}">
        <p14:creationId xmlns:p14="http://schemas.microsoft.com/office/powerpoint/2010/main" val="3818943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223539" y="2321004"/>
            <a:ext cx="5869200" cy="1169551"/>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800" b="1" dirty="0">
                <a:solidFill>
                  <a:srgbClr val="44546A"/>
                </a:solidFill>
                <a:latin typeface="Calibri"/>
                <a:cs typeface="Calibri"/>
              </a:rPr>
              <a:t>الممارسة الموجهة</a:t>
            </a:r>
            <a:br>
              <a:rPr lang="ar-MA" sz="9600" dirty="0"/>
            </a:br>
            <a:r>
              <a:rPr lang="ar-MA" sz="2800" b="1" dirty="0">
                <a:solidFill>
                  <a:srgbClr val="44546A"/>
                </a:solidFill>
                <a:latin typeface="Calibri"/>
                <a:cs typeface="Calibri"/>
              </a:rPr>
              <a:t>(10  دقائق)</a:t>
            </a:r>
            <a:endParaRPr lang="fr-FR" sz="2800" b="1" dirty="0">
              <a:solidFill>
                <a:srgbClr val="44546A"/>
              </a:solidFill>
              <a:latin typeface="Calibri"/>
              <a:cs typeface="Calibri"/>
            </a:endParaRPr>
          </a:p>
        </p:txBody>
      </p:sp>
      <p:pic>
        <p:nvPicPr>
          <p:cNvPr id="2" name="Image 1">
            <a:extLst>
              <a:ext uri="{FF2B5EF4-FFF2-40B4-BE49-F238E27FC236}">
                <a16:creationId xmlns:a16="http://schemas.microsoft.com/office/drawing/2014/main" id="{DA1886A1-590D-8BBF-B8EA-082576F24BE8}"/>
              </a:ext>
            </a:extLst>
          </p:cNvPr>
          <p:cNvPicPr>
            <a:picLocks noChangeAspect="1"/>
          </p:cNvPicPr>
          <p:nvPr/>
        </p:nvPicPr>
        <p:blipFill>
          <a:blip r:embed="rId2"/>
          <a:stretch>
            <a:fillRect/>
          </a:stretch>
        </p:blipFill>
        <p:spPr>
          <a:xfrm>
            <a:off x="1199451" y="1706887"/>
            <a:ext cx="3470872" cy="3020930"/>
          </a:xfrm>
          <a:prstGeom prst="rect">
            <a:avLst/>
          </a:prstGeom>
        </p:spPr>
      </p:pic>
    </p:spTree>
    <p:extLst>
      <p:ext uri="{BB962C8B-B14F-4D97-AF65-F5344CB8AC3E}">
        <p14:creationId xmlns:p14="http://schemas.microsoft.com/office/powerpoint/2010/main" val="2529052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13A03CE-D6D1-A173-0C06-49D4E260EF6A}"/>
              </a:ext>
            </a:extLst>
          </p:cNvPr>
          <p:cNvSpPr txBox="1">
            <a:spLocks noChangeArrowheads="1"/>
          </p:cNvSpPr>
          <p:nvPr/>
        </p:nvSpPr>
        <p:spPr bwMode="auto">
          <a:xfrm>
            <a:off x="1337188" y="110718"/>
            <a:ext cx="10029660" cy="63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sz="2000" b="1" i="0" u="none" strike="noStrike" cap="none" dirty="0">
                <a:solidFill>
                  <a:srgbClr val="222A35"/>
                </a:solidFill>
                <a:latin typeface="Calibri"/>
                <a:ea typeface="Calibri"/>
                <a:cs typeface="Calibri"/>
                <a:sym typeface="Calibri"/>
              </a:rPr>
              <a:t>قراءة موجهة باستحضار معايير النجاح  : </a:t>
            </a:r>
            <a:endParaRPr lang="ar-MA" sz="1400" b="0" i="0" u="none" strike="noStrike" cap="none" dirty="0">
              <a:solidFill>
                <a:srgbClr val="000000"/>
              </a:solidFill>
              <a:latin typeface="Arial"/>
              <a:ea typeface="Arial"/>
              <a:cs typeface="Arial"/>
              <a:sym typeface="Arial"/>
            </a:endParaRPr>
          </a:p>
          <a:p>
            <a:pPr algn="r" rtl="1" eaLnBrk="1" hangingPunct="1">
              <a:lnSpc>
                <a:spcPts val="2075"/>
              </a:lnSpc>
              <a:spcBef>
                <a:spcPct val="0"/>
              </a:spcBef>
              <a:buFontTx/>
              <a:buNone/>
            </a:pPr>
            <a:endParaRPr lang="ar-MA" altLang="fr-FR" sz="2000" b="1" dirty="0">
              <a:solidFill>
                <a:schemeClr val="bg2">
                  <a:lumMod val="50000"/>
                </a:schemeClr>
              </a:solidFill>
              <a:cs typeface="Calibri" panose="020F0502020204030204" pitchFamily="34" charset="0"/>
            </a:endParaRPr>
          </a:p>
        </p:txBody>
      </p:sp>
      <p:sp>
        <p:nvSpPr>
          <p:cNvPr id="19" name="TextBox 6">
            <a:extLst>
              <a:ext uri="{FF2B5EF4-FFF2-40B4-BE49-F238E27FC236}">
                <a16:creationId xmlns:a16="http://schemas.microsoft.com/office/drawing/2014/main" id="{3179747B-5AB6-AC93-6343-5D39343E6EB5}"/>
              </a:ext>
            </a:extLst>
          </p:cNvPr>
          <p:cNvSpPr txBox="1">
            <a:spLocks noChangeArrowheads="1"/>
          </p:cNvSpPr>
          <p:nvPr/>
        </p:nvSpPr>
        <p:spPr bwMode="auto">
          <a:xfrm>
            <a:off x="1012723" y="526710"/>
            <a:ext cx="1023903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323F4F"/>
                </a:solidFill>
                <a:ea typeface="Calibri" panose="020F0502020204030204" pitchFamily="34" charset="0"/>
                <a:cs typeface="Calibri" panose="020F0502020204030204" pitchFamily="34" charset="0"/>
              </a:rPr>
              <a:t>يقرأ التلميذ الفقرة مستحضرا معايير النجاح، يمكن للأستاذ تنقيطه ضمن الأنشطة المندمجة بعد أن يوجه إليه زملاؤه التغذية الراجعة  </a:t>
            </a:r>
            <a:r>
              <a:rPr lang="ar-MA" sz="1400" dirty="0">
                <a:solidFill>
                  <a:srgbClr val="323F4F"/>
                </a:solidFill>
                <a:ea typeface="Calibri" panose="020F0502020204030204" pitchFamily="34" charset="0"/>
                <a:cs typeface="Calibri" panose="020F0502020204030204" pitchFamily="34" charset="0"/>
                <a:sym typeface="Wingdings" panose="05000000000000000000" pitchFamily="2" charset="2"/>
              </a:rPr>
              <a:t>(يحدد المدرس الأسطر المطلوب قراءتها)</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pic>
        <p:nvPicPr>
          <p:cNvPr id="21" name="Picture 2" descr="Lever la main - Icônes mains et gestes gratuites">
            <a:extLst>
              <a:ext uri="{FF2B5EF4-FFF2-40B4-BE49-F238E27FC236}">
                <a16:creationId xmlns:a16="http://schemas.microsoft.com/office/drawing/2014/main" id="{7E3A028E-2577-BF0D-2A92-2F88C831C86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Tableau 5">
            <a:extLst>
              <a:ext uri="{FF2B5EF4-FFF2-40B4-BE49-F238E27FC236}">
                <a16:creationId xmlns:a16="http://schemas.microsoft.com/office/drawing/2014/main" id="{7D28A518-2743-EC9B-0E0D-81F123759C03}"/>
              </a:ext>
            </a:extLst>
          </p:cNvPr>
          <p:cNvGraphicFramePr>
            <a:graphicFrameLocks noGrp="1"/>
          </p:cNvGraphicFramePr>
          <p:nvPr>
            <p:extLst>
              <p:ext uri="{D42A27DB-BD31-4B8C-83A1-F6EECF244321}">
                <p14:modId xmlns:p14="http://schemas.microsoft.com/office/powerpoint/2010/main" val="3544807568"/>
              </p:ext>
            </p:extLst>
          </p:nvPr>
        </p:nvGraphicFramePr>
        <p:xfrm>
          <a:off x="1150374" y="1948869"/>
          <a:ext cx="9979451" cy="1590744"/>
        </p:xfrm>
        <a:graphic>
          <a:graphicData uri="http://schemas.openxmlformats.org/drawingml/2006/table">
            <a:tbl>
              <a:tblPr rtl="1" bandRow="1">
                <a:tableStyleId>{5C22544A-7EE6-4342-B048-85BDC9FD1C3A}</a:tableStyleId>
              </a:tblPr>
              <a:tblGrid>
                <a:gridCol w="2016751">
                  <a:extLst>
                    <a:ext uri="{9D8B030D-6E8A-4147-A177-3AD203B41FA5}">
                      <a16:colId xmlns:a16="http://schemas.microsoft.com/office/drawing/2014/main" val="182200975"/>
                    </a:ext>
                  </a:extLst>
                </a:gridCol>
                <a:gridCol w="2545429">
                  <a:extLst>
                    <a:ext uri="{9D8B030D-6E8A-4147-A177-3AD203B41FA5}">
                      <a16:colId xmlns:a16="http://schemas.microsoft.com/office/drawing/2014/main" val="3283901908"/>
                    </a:ext>
                  </a:extLst>
                </a:gridCol>
                <a:gridCol w="2280780">
                  <a:extLst>
                    <a:ext uri="{9D8B030D-6E8A-4147-A177-3AD203B41FA5}">
                      <a16:colId xmlns:a16="http://schemas.microsoft.com/office/drawing/2014/main" val="3758800770"/>
                    </a:ext>
                  </a:extLst>
                </a:gridCol>
                <a:gridCol w="3136491">
                  <a:extLst>
                    <a:ext uri="{9D8B030D-6E8A-4147-A177-3AD203B41FA5}">
                      <a16:colId xmlns:a16="http://schemas.microsoft.com/office/drawing/2014/main" val="4138139437"/>
                    </a:ext>
                  </a:extLst>
                </a:gridCol>
              </a:tblGrid>
              <a:tr h="879178">
                <a:tc>
                  <a:txBody>
                    <a:bodyPr/>
                    <a:lstStyle/>
                    <a:p>
                      <a:pPr algn="ctr" rtl="1">
                        <a:lnSpc>
                          <a:spcPct val="107000"/>
                        </a:lnSpc>
                        <a:spcAft>
                          <a:spcPts val="800"/>
                        </a:spcAft>
                      </a:pPr>
                      <a:r>
                        <a:rPr lang="ar-SA" sz="2000" b="1" i="0" u="none" strike="noStrike" cap="none" dirty="0">
                          <a:solidFill>
                            <a:srgbClr val="222A35"/>
                          </a:solidFill>
                          <a:latin typeface="Calibri"/>
                          <a:ea typeface="Calibri"/>
                          <a:cs typeface="Calibri"/>
                          <a:sym typeface="Arial"/>
                        </a:rPr>
                        <a:t>عدد الكلمات المقروءة</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ctr" rtl="1">
                        <a:lnSpc>
                          <a:spcPct val="107000"/>
                        </a:lnSpc>
                        <a:spcAft>
                          <a:spcPts val="800"/>
                        </a:spcAft>
                      </a:pPr>
                      <a:r>
                        <a:rPr lang="ar-SA" sz="2000" b="1" i="0" u="none" strike="noStrike" cap="none" dirty="0">
                          <a:solidFill>
                            <a:srgbClr val="222A35"/>
                          </a:solidFill>
                          <a:latin typeface="Calibri"/>
                          <a:ea typeface="Calibri"/>
                          <a:cs typeface="Calibri"/>
                          <a:sym typeface="Arial"/>
                        </a:rPr>
                        <a:t>المدة</a:t>
                      </a:r>
                      <a:r>
                        <a:rPr lang="ar-SA" sz="1800" b="1" dirty="0">
                          <a:effectLst/>
                        </a:rPr>
                        <a:t> </a:t>
                      </a:r>
                      <a:r>
                        <a:rPr lang="ar-SA" sz="2000" b="1" i="0" u="none" strike="noStrike" cap="none" dirty="0">
                          <a:solidFill>
                            <a:srgbClr val="222A35"/>
                          </a:solidFill>
                          <a:latin typeface="Calibri"/>
                          <a:ea typeface="Calibri"/>
                          <a:cs typeface="Calibri"/>
                          <a:sym typeface="Arial"/>
                        </a:rPr>
                        <a:t>الزمنية</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ctr" rtl="1">
                        <a:lnSpc>
                          <a:spcPct val="107000"/>
                        </a:lnSpc>
                        <a:spcAft>
                          <a:spcPts val="800"/>
                        </a:spcAft>
                      </a:pPr>
                      <a:r>
                        <a:rPr lang="ar-SA" sz="2000" b="1" i="0" u="none" strike="noStrike" cap="none" dirty="0">
                          <a:solidFill>
                            <a:srgbClr val="222A35"/>
                          </a:solidFill>
                          <a:latin typeface="Calibri"/>
                          <a:ea typeface="Calibri"/>
                          <a:cs typeface="Calibri"/>
                          <a:sym typeface="Arial"/>
                        </a:rPr>
                        <a:t>عدد</a:t>
                      </a:r>
                      <a:r>
                        <a:rPr lang="ar-SA" sz="1800" b="1" dirty="0">
                          <a:effectLst/>
                        </a:rPr>
                        <a:t> </a:t>
                      </a:r>
                      <a:r>
                        <a:rPr lang="ar-SA" sz="2000" b="1" i="0" u="none" strike="noStrike" cap="none" dirty="0">
                          <a:solidFill>
                            <a:srgbClr val="222A35"/>
                          </a:solidFill>
                          <a:latin typeface="Calibri"/>
                          <a:ea typeface="Calibri"/>
                          <a:cs typeface="Calibri"/>
                          <a:sym typeface="Arial"/>
                        </a:rPr>
                        <a:t>الأخطاء</a:t>
                      </a:r>
                      <a:r>
                        <a:rPr lang="ar-SA" sz="1800" b="1" dirty="0">
                          <a:effectLst/>
                        </a:rPr>
                        <a:t> </a:t>
                      </a:r>
                      <a:r>
                        <a:rPr lang="ar-SA" sz="2000" b="1" i="0" u="none" strike="noStrike" cap="none" dirty="0">
                          <a:solidFill>
                            <a:srgbClr val="222A35"/>
                          </a:solidFill>
                          <a:latin typeface="Calibri"/>
                          <a:ea typeface="Calibri"/>
                          <a:cs typeface="Calibri"/>
                          <a:sym typeface="Arial"/>
                        </a:rPr>
                        <a:t>المرتكبة</a:t>
                      </a:r>
                      <a:endParaRPr lang="ar-MA" sz="2000" b="1" i="0" u="none" strike="noStrike" cap="none" dirty="0">
                        <a:solidFill>
                          <a:srgbClr val="222A35"/>
                        </a:solidFill>
                        <a:latin typeface="Calibri"/>
                        <a:ea typeface="Calibri"/>
                        <a:cs typeface="Calibri"/>
                        <a:sym typeface="Arial"/>
                      </a:endParaRPr>
                    </a:p>
                    <a:p>
                      <a:pPr algn="ctr" rtl="1">
                        <a:lnSpc>
                          <a:spcPct val="107000"/>
                        </a:lnSpc>
                        <a:spcAft>
                          <a:spcPts val="800"/>
                        </a:spcAft>
                      </a:pPr>
                      <a:r>
                        <a:rPr lang="ar-MA" sz="2000" b="1" i="0" u="none" strike="noStrike" cap="none" dirty="0">
                          <a:solidFill>
                            <a:srgbClr val="222A35"/>
                          </a:solidFill>
                          <a:latin typeface="Calibri"/>
                          <a:ea typeface="Calibri"/>
                          <a:cs typeface="Calibri"/>
                          <a:sym typeface="Arial"/>
                        </a:rPr>
                        <a:t>(الدقة)</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ctr" rtl="1">
                        <a:lnSpc>
                          <a:spcPct val="107000"/>
                        </a:lnSpc>
                        <a:spcAft>
                          <a:spcPts val="800"/>
                        </a:spcAft>
                      </a:pPr>
                      <a:r>
                        <a:rPr lang="ar-SA" sz="2000" b="1" i="0" u="none" strike="noStrike" cap="none" dirty="0">
                          <a:solidFill>
                            <a:srgbClr val="222A35"/>
                          </a:solidFill>
                          <a:latin typeface="Calibri"/>
                          <a:ea typeface="Calibri"/>
                          <a:cs typeface="Calibri"/>
                          <a:sym typeface="Arial"/>
                        </a:rPr>
                        <a:t>هل</a:t>
                      </a:r>
                      <a:r>
                        <a:rPr lang="ar-MA" sz="2000" b="1" i="0" u="none" strike="noStrike" cap="none" dirty="0">
                          <a:solidFill>
                            <a:srgbClr val="222A35"/>
                          </a:solidFill>
                          <a:latin typeface="Calibri"/>
                          <a:ea typeface="Calibri"/>
                          <a:cs typeface="Calibri"/>
                          <a:sym typeface="Arial"/>
                        </a:rPr>
                        <a:t> حققت :</a:t>
                      </a:r>
                      <a:endParaRPr lang="fr-FR" sz="1800" b="1"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02489152"/>
                  </a:ext>
                </a:extLst>
              </a:tr>
              <a:tr h="711566">
                <a:tc>
                  <a:txBody>
                    <a:bodyPr/>
                    <a:lstStyle/>
                    <a:p>
                      <a:pPr algn="r" rtl="1">
                        <a:lnSpc>
                          <a:spcPct val="107000"/>
                        </a:lnSpc>
                        <a:spcAft>
                          <a:spcPts val="800"/>
                        </a:spcAft>
                      </a:pPr>
                      <a:r>
                        <a:rPr lang="fr-FR" sz="1800" b="1">
                          <a:effectLst/>
                        </a:rPr>
                        <a:t> </a:t>
                      </a:r>
                      <a:endParaRPr lang="fr-FR" sz="1800" b="1">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r>
                        <a:rPr lang="fr-FR" sz="1800" b="1" dirty="0">
                          <a:effectLst/>
                        </a:rPr>
                        <a:t> </a:t>
                      </a:r>
                      <a:r>
                        <a:rPr lang="ar-MA" sz="2000" b="1" i="0" u="none" strike="noStrike" cap="none" dirty="0">
                          <a:solidFill>
                            <a:srgbClr val="222A35"/>
                          </a:solidFill>
                          <a:latin typeface="Calibri"/>
                          <a:ea typeface="Calibri"/>
                          <a:cs typeface="Calibri"/>
                          <a:sym typeface="Arial"/>
                        </a:rPr>
                        <a:t>دقيقة</a:t>
                      </a:r>
                      <a:r>
                        <a:rPr lang="ar-MA" sz="1800" b="1" dirty="0">
                          <a:effectLst/>
                          <a:latin typeface="+mn-lt"/>
                        </a:rPr>
                        <a:t> </a:t>
                      </a:r>
                      <a:r>
                        <a:rPr lang="ar-MA" sz="2000" b="1" i="0" u="none" strike="noStrike" cap="none" dirty="0">
                          <a:solidFill>
                            <a:srgbClr val="222A35"/>
                          </a:solidFill>
                          <a:latin typeface="Calibri"/>
                          <a:ea typeface="Calibri"/>
                          <a:cs typeface="Calibri"/>
                          <a:sym typeface="Arial"/>
                        </a:rPr>
                        <a:t>واحدة</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r" rtl="1">
                        <a:lnSpc>
                          <a:spcPct val="107000"/>
                        </a:lnSpc>
                        <a:spcAft>
                          <a:spcPts val="800"/>
                        </a:spcAft>
                      </a:pPr>
                      <a:r>
                        <a:rPr lang="fr-FR" sz="1800" b="1" dirty="0">
                          <a:effectLst/>
                        </a:rPr>
                        <a:t> </a:t>
                      </a:r>
                      <a:endParaRPr lang="fr-FR" sz="1800" b="1"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r>
                        <a:rPr lang="ar-MA" sz="1800" b="1" dirty="0">
                          <a:effectLst/>
                        </a:rPr>
                        <a:t>التنغيم </a:t>
                      </a:r>
                      <a:r>
                        <a:rPr lang="ar-SA" sz="2000" b="1" i="0" u="none" strike="noStrike" kern="1200" cap="none" dirty="0">
                          <a:solidFill>
                            <a:srgbClr val="222A35"/>
                          </a:solidFill>
                          <a:latin typeface="Calibri"/>
                          <a:ea typeface="Calibri"/>
                          <a:cs typeface="Calibri"/>
                        </a:rPr>
                        <a:t>– </a:t>
                      </a:r>
                      <a:r>
                        <a:rPr lang="ar-MA" sz="2000" b="1" i="0" u="none" strike="noStrike" kern="1200" cap="none" dirty="0">
                          <a:solidFill>
                            <a:srgbClr val="222A35"/>
                          </a:solidFill>
                          <a:latin typeface="Calibri"/>
                          <a:ea typeface="Calibri"/>
                          <a:cs typeface="Calibri"/>
                        </a:rPr>
                        <a:t>النبر</a:t>
                      </a:r>
                      <a:r>
                        <a:rPr lang="ar-SA" sz="2000" b="1" i="0" u="none" strike="noStrike" kern="1200" cap="none" dirty="0">
                          <a:solidFill>
                            <a:srgbClr val="222A35"/>
                          </a:solidFill>
                          <a:latin typeface="Calibri"/>
                          <a:ea typeface="Calibri"/>
                          <a:cs typeface="Calibri"/>
                        </a:rPr>
                        <a:t> – </a:t>
                      </a:r>
                      <a:r>
                        <a:rPr lang="ar-MA" sz="2000" b="1" i="0" u="none" strike="noStrike" kern="1200" cap="none" dirty="0">
                          <a:solidFill>
                            <a:srgbClr val="222A35"/>
                          </a:solidFill>
                          <a:latin typeface="Calibri"/>
                          <a:ea typeface="Calibri"/>
                          <a:cs typeface="Calibri"/>
                        </a:rPr>
                        <a:t>التوقفات</a:t>
                      </a:r>
                      <a:endParaRPr lang="fr-FR" sz="2000" b="1" i="0" u="none" strike="noStrike" kern="1200" cap="none" dirty="0">
                        <a:solidFill>
                          <a:srgbClr val="222A35"/>
                        </a:solidFill>
                        <a:latin typeface="Calibri"/>
                        <a:ea typeface="Calibri"/>
                        <a:cs typeface="Calibri"/>
                      </a:endParaRPr>
                    </a:p>
                  </a:txBody>
                  <a:tcPr marL="68580" marR="68580" marT="0" marB="0"/>
                </a:tc>
                <a:extLst>
                  <a:ext uri="{0D108BD9-81ED-4DB2-BD59-A6C34878D82A}">
                    <a16:rowId xmlns:a16="http://schemas.microsoft.com/office/drawing/2014/main" val="333907023"/>
                  </a:ext>
                </a:extLst>
              </a:tr>
            </a:tbl>
          </a:graphicData>
        </a:graphic>
      </p:graphicFrame>
    </p:spTree>
    <p:extLst>
      <p:ext uri="{BB962C8B-B14F-4D97-AF65-F5344CB8AC3E}">
        <p14:creationId xmlns:p14="http://schemas.microsoft.com/office/powerpoint/2010/main" val="3271984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53A9567-2D28-4710-544C-063AD3FB1AF7}"/>
              </a:ext>
            </a:extLst>
          </p:cNvPr>
          <p:cNvSpPr>
            <a:spLocks noGrp="1"/>
          </p:cNvSpPr>
          <p:nvPr>
            <p:ph type="title"/>
          </p:nvPr>
        </p:nvSpPr>
        <p:spPr>
          <a:xfrm>
            <a:off x="968558" y="329179"/>
            <a:ext cx="10529279" cy="267549"/>
          </a:xfrm>
        </p:spPr>
        <p:txBody>
          <a:bodyPr/>
          <a:lstStyle/>
          <a:p>
            <a:r>
              <a:rPr lang="ar-MA" sz="1600" b="1" i="0" u="none" strike="noStrike" cap="none" dirty="0">
                <a:solidFill>
                  <a:srgbClr val="106585"/>
                </a:solidFill>
                <a:latin typeface="Calibri"/>
                <a:ea typeface="Calibri"/>
                <a:cs typeface="Calibri"/>
                <a:sym typeface="Calibri"/>
              </a:rPr>
              <a:t>الآن حان دوركم. من يقرأ النص مراعيا ضوابط الطلاقة؟</a:t>
            </a:r>
            <a:endParaRPr lang="fr-FR" dirty="0"/>
          </a:p>
        </p:txBody>
      </p:sp>
      <p:sp>
        <p:nvSpPr>
          <p:cNvPr id="4" name="Espace réservé du contenu 3">
            <a:extLst>
              <a:ext uri="{FF2B5EF4-FFF2-40B4-BE49-F238E27FC236}">
                <a16:creationId xmlns:a16="http://schemas.microsoft.com/office/drawing/2014/main" id="{8D34483D-80E1-8A28-DF1F-6FBC0E942A1A}"/>
              </a:ext>
            </a:extLst>
          </p:cNvPr>
          <p:cNvSpPr>
            <a:spLocks noGrp="1"/>
          </p:cNvSpPr>
          <p:nvPr>
            <p:ph sz="quarter" idx="4294967295"/>
          </p:nvPr>
        </p:nvSpPr>
        <p:spPr>
          <a:xfrm>
            <a:off x="1253250" y="643057"/>
            <a:ext cx="10250160" cy="321521"/>
          </a:xfrm>
        </p:spPr>
        <p:txBody>
          <a:bodyPr>
            <a:normAutofit/>
          </a:bodyPr>
          <a:lstStyle/>
          <a:p>
            <a:pPr marL="0" indent="0" algn="r" rtl="1">
              <a:buNone/>
            </a:pPr>
            <a:r>
              <a:rPr lang="ar-MA" altLang="fr-FR" sz="1400" dirty="0">
                <a:solidFill>
                  <a:schemeClr val="bg2">
                    <a:lumMod val="75000"/>
                  </a:schemeClr>
                </a:solidFill>
                <a:cs typeface="Calibri" panose="020F0502020204030204" pitchFamily="34" charset="0"/>
              </a:rPr>
              <a:t>يشرح المدرس ضوابط القراءة بطلاقة، ويختار متعلمين من مستويات مختلفة في الأداء القرائي ، كل واحد يقرأ فقرة مطبقا الضوابط أسفله في حدود دقيقة .</a:t>
            </a:r>
            <a:endParaRPr lang="ar-MA" sz="1400" dirty="0">
              <a:latin typeface="Calibri" panose="020F0502020204030204" pitchFamily="34" charset="0"/>
              <a:ea typeface="Calibri" panose="020F0502020204030204" pitchFamily="34" charset="0"/>
              <a:cs typeface="Calibri" panose="020F0502020204030204" pitchFamily="34" charset="0"/>
            </a:endParaRPr>
          </a:p>
        </p:txBody>
      </p:sp>
      <p:pic>
        <p:nvPicPr>
          <p:cNvPr id="2" name="Google Shape;289;p51">
            <a:extLst>
              <a:ext uri="{FF2B5EF4-FFF2-40B4-BE49-F238E27FC236}">
                <a16:creationId xmlns:a16="http://schemas.microsoft.com/office/drawing/2014/main" id="{979C0509-89CD-9407-9F02-130BD53B0774}"/>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6" name="Rectangle à coins arrondis 1">
            <a:extLst>
              <a:ext uri="{FF2B5EF4-FFF2-40B4-BE49-F238E27FC236}">
                <a16:creationId xmlns:a16="http://schemas.microsoft.com/office/drawing/2014/main" id="{15A5C757-6B62-6658-E6CC-D92E6C3C8AF9}"/>
              </a:ext>
            </a:extLst>
          </p:cNvPr>
          <p:cNvSpPr/>
          <p:nvPr/>
        </p:nvSpPr>
        <p:spPr>
          <a:xfrm>
            <a:off x="2709863" y="1557338"/>
            <a:ext cx="6945312" cy="869950"/>
          </a:xfrm>
          <a:prstGeom prst="round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defRPr/>
            </a:pPr>
            <a:r>
              <a:rPr lang="ar-MA" altLang="fr-FR" b="1">
                <a:ea typeface="Calibri" panose="020F0502020204030204" pitchFamily="34" charset="0"/>
                <a:cs typeface="Calibri" panose="020F0502020204030204" pitchFamily="34" charset="0"/>
              </a:rPr>
              <a:t>أَضَعُ أصبعي تَحْتَ كُلِّ كَلِمَةٍ أَقْرَؤُها</a:t>
            </a:r>
            <a:endParaRPr lang="fr-FR" altLang="fr-FR" b="1">
              <a:ea typeface="Calibri" panose="020F0502020204030204" pitchFamily="34" charset="0"/>
              <a:cs typeface="Calibri" panose="020F0502020204030204" pitchFamily="34" charset="0"/>
            </a:endParaRPr>
          </a:p>
        </p:txBody>
      </p:sp>
      <p:sp>
        <p:nvSpPr>
          <p:cNvPr id="8" name="Rectangle à coins arrondis 9">
            <a:extLst>
              <a:ext uri="{FF2B5EF4-FFF2-40B4-BE49-F238E27FC236}">
                <a16:creationId xmlns:a16="http://schemas.microsoft.com/office/drawing/2014/main" id="{1DE54E28-38E1-F901-D9DC-C42285257D7C}"/>
              </a:ext>
            </a:extLst>
          </p:cNvPr>
          <p:cNvSpPr/>
          <p:nvPr/>
        </p:nvSpPr>
        <p:spPr>
          <a:xfrm>
            <a:off x="2709863" y="2808288"/>
            <a:ext cx="6945312" cy="871537"/>
          </a:xfrm>
          <a:prstGeom prst="round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defRPr/>
            </a:pPr>
            <a:r>
              <a:rPr lang="ar-MA" altLang="fr-FR" b="1">
                <a:ea typeface="Calibri" panose="020F0502020204030204" pitchFamily="34" charset="0"/>
                <a:cs typeface="Calibri" panose="020F0502020204030204" pitchFamily="34" charset="0"/>
              </a:rPr>
              <a:t>أَصِلُ قِراءَةَ ٱلْكَلِماتِ بَعْضِها بِبَعْضٍ؛</a:t>
            </a:r>
          </a:p>
        </p:txBody>
      </p:sp>
      <p:sp>
        <p:nvSpPr>
          <p:cNvPr id="9" name="Rectangle à coins arrondis 10">
            <a:extLst>
              <a:ext uri="{FF2B5EF4-FFF2-40B4-BE49-F238E27FC236}">
                <a16:creationId xmlns:a16="http://schemas.microsoft.com/office/drawing/2014/main" id="{60B3F8AC-638C-D169-757B-715BAE56287E}"/>
              </a:ext>
            </a:extLst>
          </p:cNvPr>
          <p:cNvSpPr/>
          <p:nvPr/>
        </p:nvSpPr>
        <p:spPr>
          <a:xfrm>
            <a:off x="2709863" y="4060825"/>
            <a:ext cx="6945312" cy="869950"/>
          </a:xfrm>
          <a:prstGeom prst="round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defRPr/>
            </a:pPr>
            <a:r>
              <a:rPr lang="ar-MA" altLang="fr-FR" b="1">
                <a:ea typeface="Calibri" panose="020F0502020204030204" pitchFamily="34" charset="0"/>
                <a:cs typeface="Calibri" panose="020F0502020204030204" pitchFamily="34" charset="0"/>
              </a:rPr>
              <a:t>أَلْتَزِمُ ٱلْوَقْفَ عِنْدَ عَلاماتِ ٱلتَّرْقيمِ؛</a:t>
            </a:r>
          </a:p>
        </p:txBody>
      </p:sp>
      <p:sp>
        <p:nvSpPr>
          <p:cNvPr id="11" name="Rectangle à coins arrondis 11">
            <a:extLst>
              <a:ext uri="{FF2B5EF4-FFF2-40B4-BE49-F238E27FC236}">
                <a16:creationId xmlns:a16="http://schemas.microsoft.com/office/drawing/2014/main" id="{A1793B6C-0E35-54C1-CC4D-C61A024A605E}"/>
              </a:ext>
            </a:extLst>
          </p:cNvPr>
          <p:cNvSpPr/>
          <p:nvPr/>
        </p:nvSpPr>
        <p:spPr>
          <a:xfrm>
            <a:off x="2709863" y="5300662"/>
            <a:ext cx="6945312" cy="871538"/>
          </a:xfrm>
          <a:prstGeom prst="round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defRPr/>
            </a:pPr>
            <a:r>
              <a:rPr lang="ar-MA" altLang="fr-FR" b="1" dirty="0">
                <a:ea typeface="Calibri" panose="020F0502020204030204" pitchFamily="34" charset="0"/>
                <a:cs typeface="Calibri" panose="020F0502020204030204" pitchFamily="34" charset="0"/>
              </a:rPr>
              <a:t>أُحاوِلُ تمثّل المعاني.</a:t>
            </a:r>
          </a:p>
        </p:txBody>
      </p:sp>
    </p:spTree>
    <p:extLst>
      <p:ext uri="{BB962C8B-B14F-4D97-AF65-F5344CB8AC3E}">
        <p14:creationId xmlns:p14="http://schemas.microsoft.com/office/powerpoint/2010/main" val="92665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heel(1)">
                                      <p:cBhvr>
                                        <p:cTn id="14" dur="2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38"/>
          <p:cNvSpPr txBox="1"/>
          <p:nvPr/>
        </p:nvSpPr>
        <p:spPr>
          <a:xfrm>
            <a:off x="0" y="-66872"/>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b="0" i="1" u="none" strike="noStrike" cap="none">
                <a:solidFill>
                  <a:srgbClr val="000000"/>
                </a:solidFill>
                <a:latin typeface="Calibri"/>
                <a:ea typeface="Calibri"/>
                <a:cs typeface="Calibri"/>
                <a:sym typeface="Calibri"/>
              </a:rPr>
              <a:t>3/1</a:t>
            </a:r>
            <a:endParaRPr sz="2400" b="0" i="1" u="none" strike="noStrike" cap="none">
              <a:solidFill>
                <a:srgbClr val="000000"/>
              </a:solidFill>
              <a:latin typeface="Calibri"/>
              <a:ea typeface="Calibri"/>
              <a:cs typeface="Calibri"/>
              <a:sym typeface="Calibri"/>
            </a:endParaRPr>
          </a:p>
        </p:txBody>
      </p:sp>
      <p:sp>
        <p:nvSpPr>
          <p:cNvPr id="745" name="Google Shape;745;p38"/>
          <p:cNvSpPr txBox="1">
            <a:spLocks noGrp="1"/>
          </p:cNvSpPr>
          <p:nvPr>
            <p:ph type="body" idx="1"/>
          </p:nvPr>
        </p:nvSpPr>
        <p:spPr>
          <a:xfrm>
            <a:off x="2731199" y="164100"/>
            <a:ext cx="4592100" cy="864620"/>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3600"/>
              <a:t>مَا </a:t>
            </a:r>
            <a:r>
              <a:rPr lang="ar-MA" sz="3600">
                <a:latin typeface="Calibri"/>
                <a:ea typeface="Calibri"/>
                <a:cs typeface="Calibri"/>
                <a:sym typeface="Calibri"/>
              </a:rPr>
              <a:t>ٱلذَّكَاءُ ٱلِاصْطِنَاعِيُّ؟ </a:t>
            </a:r>
            <a:endParaRPr sz="1400">
              <a:latin typeface="Calibri"/>
              <a:ea typeface="Calibri"/>
              <a:cs typeface="Calibri"/>
              <a:sym typeface="Calibri"/>
            </a:endParaRPr>
          </a:p>
        </p:txBody>
      </p:sp>
      <p:sp>
        <p:nvSpPr>
          <p:cNvPr id="746" name="Google Shape;746;p38"/>
          <p:cNvSpPr txBox="1">
            <a:spLocks noGrp="1"/>
          </p:cNvSpPr>
          <p:nvPr>
            <p:ph type="body" idx="2"/>
          </p:nvPr>
        </p:nvSpPr>
        <p:spPr>
          <a:xfrm>
            <a:off x="0" y="1020450"/>
            <a:ext cx="8790000" cy="5334753"/>
          </a:xfrm>
          <a:prstGeom prst="rect">
            <a:avLst/>
          </a:prstGeom>
          <a:noFill/>
          <a:ln>
            <a:noFill/>
          </a:ln>
        </p:spPr>
        <p:txBody>
          <a:bodyPr spcFirstLastPara="1" wrap="square" lIns="91425" tIns="45700" rIns="91425" bIns="45700" anchor="t" anchorCtr="0">
            <a:spAutoFit/>
          </a:bodyPr>
          <a:lstStyle/>
          <a:p>
            <a:pPr marL="50800" lvl="0" indent="0" algn="just" rtl="1">
              <a:lnSpc>
                <a:spcPct val="90000"/>
              </a:lnSpc>
              <a:spcBef>
                <a:spcPts val="1000"/>
              </a:spcBef>
              <a:spcAft>
                <a:spcPts val="0"/>
              </a:spcAft>
              <a:buClr>
                <a:schemeClr val="dk1"/>
              </a:buClr>
              <a:buSzPts val="3200"/>
              <a:buNone/>
            </a:pPr>
            <a:r>
              <a:rPr lang="ar-MA">
                <a:latin typeface="Calibri"/>
                <a:ea typeface="Calibri"/>
                <a:cs typeface="Calibri"/>
                <a:sym typeface="Calibri"/>
              </a:rPr>
              <a:t>  قَامَ "جون مكارثي" ٱلْمُلَقَّبُ بِأبي ٱلذَّكَاءِ ٱلِاصْطِناَعِيِّ بِصَكِّ هَذَا ٱلْمُصْطَلَحِ سَنَةَ 1956م، وَوِفقاً لَهُ، فَإِنَّ ٱلذّكَاءَ ٱلِاصْطِنَاعِيَّ هُوَ"عِلمُ هَنْدَسَةِ إِنْشاءِ آلاتٍ ذَكِيَّةٍ، وبِصُورةٍ خَاصَّةٍ بَرَامِجِ ٱلْحَاسُوبِ"؛ أي إنَّهُ عِلْمُ إنْشَاءِ أجْهِزَةِ وبَرامِج حَاسُوبٍ قَادِرَةٍ عَلى ٱلتَّفْكِيرِ بِٱلطَّرِيقَةِ نَفْسِهَا ٱلَّتِي يَعْمَلُ بِهَا ٱلدِّمَاغُ ٱلْبَشَرِيُّ، تَتَعَلَّمُ مِثْلمَا نَتَعلّمُ، وتُقَرِّرُ كَمَا نُقَرِّرُ، وتَتَصَرَّفُ كمَا نَتَصَرَّفُ.</a:t>
            </a:r>
            <a:endParaRPr/>
          </a:p>
          <a:p>
            <a:pPr marL="50800" lvl="0" indent="0" algn="just" rtl="1">
              <a:lnSpc>
                <a:spcPct val="90000"/>
              </a:lnSpc>
              <a:spcBef>
                <a:spcPts val="1000"/>
              </a:spcBef>
              <a:spcAft>
                <a:spcPts val="0"/>
              </a:spcAft>
              <a:buClr>
                <a:schemeClr val="dk1"/>
              </a:buClr>
              <a:buSzPts val="3200"/>
              <a:buNone/>
            </a:pPr>
            <a:r>
              <a:rPr lang="ar-MA">
                <a:latin typeface="Calibri"/>
                <a:ea typeface="Calibri"/>
                <a:cs typeface="Calibri"/>
                <a:sym typeface="Calibri"/>
              </a:rPr>
              <a:t>  وبِهَذا ٱلْمَعْنَى، فَإِنَّ ٱلذَّكَاءَ ٱلِاصْطِناعِيَّ هُوَ عَمَليةُ مُحَاكَاةِ ٱلذَّكاءِ ٱلْبَشَرِيِّ عَبْرَ أنْظِمَةِ ٱلْحَاسُوبِ. فَهِيَ مُحَاوَلةُ تَقْلِيدِ سُلُوكِ ٱلبَشَرِ ونَمَطِ تَفْكِيرِهِمْ، وطَرِيقَةِ اتِّخَاذِ قَرَاراِتِهمْ، مِنْ خِلالِ دِراسَةِ سُلُوكِ ٱلْبَشَرِ عَبْرَ إِجْرَاءِ تَجَارِبَ عَلى تَصَرُّفاتِهِمْ وَوَضْعِهِمْ في مَوَاقِفَ مُعَيّنَةٍ، ومُرَاقَبَةِ رُدُودِ أفْعَالهِمْ، وتَفْكِيرِهِمْ وتَعَامُلِهِمْ مَعَ هَذِهِ ٱلْمَوَاقِفِ، ومِنْ ثمَّ مُحَاوَلةِ مُحَاكاةِ طَرِيقَةِ ٱلتّفْكِيرِ ٱلْبَشَرِيَّةِ عَبْرَ أنْظِمَةِ ٱلْحَاسُوبِ ٱلْمُعَقَّدَةِ.</a:t>
            </a:r>
            <a:endParaRPr>
              <a:latin typeface="Calibri"/>
              <a:ea typeface="Calibri"/>
              <a:cs typeface="Calibri"/>
              <a:sym typeface="Calibri"/>
            </a:endParaRPr>
          </a:p>
        </p:txBody>
      </p:sp>
      <p:pic>
        <p:nvPicPr>
          <p:cNvPr id="747" name="Google Shape;747;p38"/>
          <p:cNvPicPr preferRelativeResize="0"/>
          <p:nvPr/>
        </p:nvPicPr>
        <p:blipFill rotWithShape="1">
          <a:blip r:embed="rId3">
            <a:alphaModFix/>
          </a:blip>
          <a:srcRect/>
          <a:stretch/>
        </p:blipFill>
        <p:spPr>
          <a:xfrm>
            <a:off x="8941800" y="1736402"/>
            <a:ext cx="3049006" cy="272629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44"/>
          <p:cNvSpPr txBox="1">
            <a:spLocks noGrp="1"/>
          </p:cNvSpPr>
          <p:nvPr>
            <p:ph type="body" idx="2"/>
          </p:nvPr>
        </p:nvSpPr>
        <p:spPr>
          <a:xfrm>
            <a:off x="0" y="810600"/>
            <a:ext cx="12192000" cy="5775900"/>
          </a:xfrm>
          <a:prstGeom prst="rect">
            <a:avLst/>
          </a:prstGeom>
          <a:noFill/>
          <a:ln>
            <a:noFill/>
          </a:ln>
        </p:spPr>
        <p:txBody>
          <a:bodyPr spcFirstLastPara="1" wrap="square" lIns="91425" tIns="45700" rIns="91425" bIns="45700" anchor="t" anchorCtr="0">
            <a:spAutoFit/>
          </a:bodyPr>
          <a:lstStyle/>
          <a:p>
            <a:pPr marL="0" lvl="0" indent="0" algn="just" rtl="1">
              <a:lnSpc>
                <a:spcPct val="150000"/>
              </a:lnSpc>
              <a:spcBef>
                <a:spcPts val="1000"/>
              </a:spcBef>
              <a:spcAft>
                <a:spcPts val="0"/>
              </a:spcAft>
              <a:buSzPts val="3000"/>
              <a:buNone/>
            </a:pPr>
            <a:r>
              <a:rPr lang="ar-MA" dirty="0">
                <a:latin typeface="Calibri"/>
                <a:ea typeface="Calibri"/>
                <a:cs typeface="Calibri"/>
                <a:sym typeface="Calibri"/>
              </a:rPr>
              <a:t>   </a:t>
            </a:r>
            <a:r>
              <a:rPr lang="ar-MA" sz="3200" dirty="0">
                <a:latin typeface="Calibri"/>
                <a:ea typeface="Calibri"/>
                <a:cs typeface="Calibri"/>
                <a:sym typeface="Calibri"/>
              </a:rPr>
              <a:t>ولَمَّا كَانَ </a:t>
            </a:r>
            <a:r>
              <a:rPr lang="ar-MA" sz="3200" dirty="0" err="1">
                <a:latin typeface="Calibri"/>
                <a:ea typeface="Calibri"/>
                <a:cs typeface="Calibri"/>
                <a:sym typeface="Calibri"/>
              </a:rPr>
              <a:t>ٱلذَّكاءُ</a:t>
            </a:r>
            <a:r>
              <a:rPr lang="ar-MA" sz="3200" dirty="0">
                <a:latin typeface="Calibri"/>
                <a:ea typeface="Calibri"/>
                <a:cs typeface="Calibri"/>
                <a:sym typeface="Calibri"/>
              </a:rPr>
              <a:t> </a:t>
            </a:r>
            <a:r>
              <a:rPr lang="ar-MA" sz="3200" dirty="0" err="1">
                <a:latin typeface="Calibri"/>
                <a:ea typeface="Calibri"/>
                <a:cs typeface="Calibri"/>
                <a:sym typeface="Calibri"/>
              </a:rPr>
              <a:t>ٱلِاصْطِنَاعِيُّ</a:t>
            </a:r>
            <a:r>
              <a:rPr lang="ar-MA" sz="3200" dirty="0">
                <a:latin typeface="Calibri"/>
                <a:ea typeface="Calibri"/>
                <a:cs typeface="Calibri"/>
                <a:sym typeface="Calibri"/>
              </a:rPr>
              <a:t> هُوَ مُحَاكاةُ تَصَرُّفاتِ </a:t>
            </a:r>
            <a:r>
              <a:rPr lang="ar-MA" sz="3200" dirty="0" err="1">
                <a:latin typeface="Calibri"/>
                <a:ea typeface="Calibri"/>
                <a:cs typeface="Calibri"/>
                <a:sym typeface="Calibri"/>
              </a:rPr>
              <a:t>ٱلْبَشَرِ</a:t>
            </a:r>
            <a:r>
              <a:rPr lang="ar-MA" sz="3200" dirty="0">
                <a:latin typeface="Calibri"/>
                <a:ea typeface="Calibri"/>
                <a:cs typeface="Calibri"/>
                <a:sym typeface="Calibri"/>
              </a:rPr>
              <a:t> عَبْرَ أنْظِمَةِ </a:t>
            </a:r>
            <a:r>
              <a:rPr lang="ar-MA" sz="3200" dirty="0" err="1">
                <a:latin typeface="Calibri"/>
                <a:ea typeface="Calibri"/>
                <a:cs typeface="Calibri"/>
                <a:sym typeface="Calibri"/>
              </a:rPr>
              <a:t>ٱلْحَاسُوبِ</a:t>
            </a:r>
            <a:r>
              <a:rPr lang="ar-MA" sz="3200" dirty="0">
                <a:latin typeface="Calibri"/>
                <a:ea typeface="Calibri"/>
                <a:cs typeface="Calibri"/>
                <a:sym typeface="Calibri"/>
              </a:rPr>
              <a:t> فَإنَّ هَذَا لا يَعْنِي أنَّ أَيَّ قِطْعَةٍ بَرْمَجِيَّةٍ تَعْمَلُ مِنْ خِلالِ خَوَارِزْمِيَّةٍ مُعَيَّنَةٍ، وتَقُومُ بِمَهَامَّ مُحَدَّدَةٍ، تُعَدُّ ذَكَاءً اصْطِنَاعِيًّا؛ فَلِكَيْ نُطْلِقَ هَذَا </a:t>
            </a:r>
            <a:r>
              <a:rPr lang="ar-MA" sz="3200" dirty="0" err="1">
                <a:latin typeface="Calibri"/>
                <a:ea typeface="Calibri"/>
                <a:cs typeface="Calibri"/>
                <a:sym typeface="Calibri"/>
              </a:rPr>
              <a:t>ٱلمُصْطَلحَ</a:t>
            </a:r>
            <a:r>
              <a:rPr lang="ar-MA" sz="3200" dirty="0">
                <a:latin typeface="Calibri"/>
                <a:ea typeface="Calibri"/>
                <a:cs typeface="Calibri"/>
                <a:sym typeface="Calibri"/>
              </a:rPr>
              <a:t> عَلَى نِظَامِ حَاسُوبٍ لابُدَّ أَنْ يَكُونَ قَادِراً عَلَى </a:t>
            </a:r>
            <a:r>
              <a:rPr lang="ar-MA" sz="3200" dirty="0" err="1">
                <a:latin typeface="Calibri"/>
                <a:ea typeface="Calibri"/>
                <a:cs typeface="Calibri"/>
                <a:sym typeface="Calibri"/>
              </a:rPr>
              <a:t>ٱلتَّعَلُّمِ</a:t>
            </a:r>
            <a:r>
              <a:rPr lang="ar-MA" sz="3200" dirty="0">
                <a:latin typeface="Calibri"/>
                <a:ea typeface="Calibri"/>
                <a:cs typeface="Calibri"/>
                <a:sym typeface="Calibri"/>
              </a:rPr>
              <a:t> وجَمْعِ </a:t>
            </a:r>
            <a:r>
              <a:rPr lang="ar-MA" sz="3200" dirty="0" err="1">
                <a:latin typeface="Calibri"/>
                <a:ea typeface="Calibri"/>
                <a:cs typeface="Calibri"/>
                <a:sym typeface="Calibri"/>
              </a:rPr>
              <a:t>ٱلْبَيَانَاتِ</a:t>
            </a:r>
            <a:r>
              <a:rPr lang="ar-MA" sz="3200" dirty="0">
                <a:latin typeface="Calibri"/>
                <a:ea typeface="Calibri"/>
                <a:cs typeface="Calibri"/>
                <a:sym typeface="Calibri"/>
              </a:rPr>
              <a:t>، وتَحْلِيلِهَا، </a:t>
            </a:r>
            <a:r>
              <a:rPr lang="ar-MA" sz="3200" dirty="0" err="1">
                <a:latin typeface="Calibri"/>
                <a:ea typeface="Calibri"/>
                <a:cs typeface="Calibri"/>
                <a:sym typeface="Calibri"/>
              </a:rPr>
              <a:t>وٱتِّخَاذِ</a:t>
            </a:r>
            <a:r>
              <a:rPr lang="ar-MA" sz="3200" dirty="0">
                <a:latin typeface="Calibri"/>
                <a:ea typeface="Calibri"/>
                <a:cs typeface="Calibri"/>
                <a:sym typeface="Calibri"/>
              </a:rPr>
              <a:t> قَرَارَاتٍ بِنَاءً عَلَى عَمَلِيَّةِ </a:t>
            </a:r>
            <a:r>
              <a:rPr lang="ar-MA" sz="3200" dirty="0" err="1">
                <a:latin typeface="Calibri"/>
                <a:ea typeface="Calibri"/>
                <a:cs typeface="Calibri"/>
                <a:sym typeface="Calibri"/>
              </a:rPr>
              <a:t>ٱلتَّحْلِيلِ</a:t>
            </a:r>
            <a:r>
              <a:rPr lang="ar-MA" sz="3200" dirty="0">
                <a:latin typeface="Calibri"/>
                <a:ea typeface="Calibri"/>
                <a:cs typeface="Calibri"/>
                <a:sym typeface="Calibri"/>
              </a:rPr>
              <a:t> هَذِهِ، بِصُورَةٍ تُحَاكي طَرِيقَةَ تَفْكِيرِ </a:t>
            </a:r>
            <a:r>
              <a:rPr lang="ar-MA" sz="3200" dirty="0" err="1">
                <a:latin typeface="Calibri"/>
                <a:ea typeface="Calibri"/>
                <a:cs typeface="Calibri"/>
                <a:sym typeface="Calibri"/>
              </a:rPr>
              <a:t>ٱلْبَشَرِ</a:t>
            </a:r>
            <a:r>
              <a:rPr lang="ar-MA" sz="3200" dirty="0">
                <a:latin typeface="Calibri"/>
                <a:ea typeface="Calibri"/>
                <a:cs typeface="Calibri"/>
                <a:sym typeface="Calibri"/>
              </a:rPr>
              <a:t>، وهُوَ مَا يَعْنِي تَوَفُّرَ ثَلاثِ صِفَاتٍ رَئيسَةٍ هِيَ:</a:t>
            </a:r>
            <a:endParaRPr dirty="0"/>
          </a:p>
          <a:p>
            <a:pPr marL="0" lvl="0" indent="0" algn="just" rtl="1">
              <a:lnSpc>
                <a:spcPct val="100000"/>
              </a:lnSpc>
              <a:spcBef>
                <a:spcPts val="1000"/>
              </a:spcBef>
              <a:spcAft>
                <a:spcPts val="0"/>
              </a:spcAft>
              <a:buSzPts val="3000"/>
              <a:buNone/>
            </a:pPr>
            <a:r>
              <a:rPr lang="ar-MA" sz="3200" dirty="0">
                <a:latin typeface="Calibri"/>
                <a:ea typeface="Calibri"/>
                <a:cs typeface="Calibri"/>
                <a:sym typeface="Calibri"/>
              </a:rPr>
              <a:t>1- اَلْقُدْرَةُ عَلَى </a:t>
            </a:r>
            <a:r>
              <a:rPr lang="ar-MA" sz="3200" dirty="0" err="1">
                <a:latin typeface="Calibri"/>
                <a:ea typeface="Calibri"/>
                <a:cs typeface="Calibri"/>
                <a:sym typeface="Calibri"/>
              </a:rPr>
              <a:t>ٱلتَّعَلُّمِ</a:t>
            </a:r>
            <a:r>
              <a:rPr lang="ar-MA" sz="3200" dirty="0">
                <a:latin typeface="Calibri"/>
                <a:ea typeface="Calibri"/>
                <a:cs typeface="Calibri"/>
                <a:sym typeface="Calibri"/>
              </a:rPr>
              <a:t>، أي اكْتِسَابُ </a:t>
            </a:r>
            <a:r>
              <a:rPr lang="ar-MA" sz="3200" dirty="0" err="1">
                <a:latin typeface="Calibri"/>
                <a:ea typeface="Calibri"/>
                <a:cs typeface="Calibri"/>
                <a:sym typeface="Calibri"/>
              </a:rPr>
              <a:t>ٱلْمَعْلُومَاتِ</a:t>
            </a:r>
            <a:r>
              <a:rPr lang="ar-MA" sz="3200" dirty="0">
                <a:latin typeface="Calibri"/>
                <a:ea typeface="Calibri"/>
                <a:cs typeface="Calibri"/>
                <a:sym typeface="Calibri"/>
              </a:rPr>
              <a:t>، وَوَضْعُ قَواعِدِ </a:t>
            </a:r>
            <a:r>
              <a:rPr lang="ar-MA" sz="3200" dirty="0" err="1">
                <a:latin typeface="Calibri"/>
                <a:ea typeface="Calibri"/>
                <a:cs typeface="Calibri"/>
                <a:sym typeface="Calibri"/>
              </a:rPr>
              <a:t>ٱسْتِخْدَامِ</a:t>
            </a:r>
            <a:r>
              <a:rPr lang="ar-MA" sz="3200" dirty="0">
                <a:latin typeface="Calibri"/>
                <a:ea typeface="Calibri"/>
                <a:cs typeface="Calibri"/>
                <a:sym typeface="Calibri"/>
              </a:rPr>
              <a:t> هَذِهِ </a:t>
            </a:r>
            <a:r>
              <a:rPr lang="ar-MA" sz="3200" dirty="0" err="1">
                <a:latin typeface="Calibri"/>
                <a:ea typeface="Calibri"/>
                <a:cs typeface="Calibri"/>
                <a:sym typeface="Calibri"/>
              </a:rPr>
              <a:t>ٱلْمَعْلُومَاتِ</a:t>
            </a:r>
            <a:r>
              <a:rPr lang="ar-MA" sz="3200" dirty="0">
                <a:latin typeface="Calibri"/>
                <a:ea typeface="Calibri"/>
                <a:cs typeface="Calibri"/>
                <a:sym typeface="Calibri"/>
              </a:rPr>
              <a:t>.</a:t>
            </a:r>
            <a:endParaRPr dirty="0"/>
          </a:p>
          <a:p>
            <a:pPr marL="0" lvl="0" indent="0" algn="just" rtl="1">
              <a:lnSpc>
                <a:spcPct val="100000"/>
              </a:lnSpc>
              <a:spcBef>
                <a:spcPts val="1000"/>
              </a:spcBef>
              <a:spcAft>
                <a:spcPts val="0"/>
              </a:spcAft>
              <a:buSzPts val="3000"/>
              <a:buNone/>
            </a:pPr>
            <a:r>
              <a:rPr lang="ar-MA" sz="3200" dirty="0">
                <a:latin typeface="Calibri"/>
                <a:ea typeface="Calibri"/>
                <a:cs typeface="Calibri"/>
                <a:sym typeface="Calibri"/>
              </a:rPr>
              <a:t>2- إِمْكانِيةُ جَمْعِ هَذِهِ </a:t>
            </a:r>
            <a:r>
              <a:rPr lang="ar-MA" sz="3200" dirty="0" err="1">
                <a:latin typeface="Calibri"/>
                <a:ea typeface="Calibri"/>
                <a:cs typeface="Calibri"/>
                <a:sym typeface="Calibri"/>
              </a:rPr>
              <a:t>ٱلبَيَانَاتِ</a:t>
            </a:r>
            <a:r>
              <a:rPr lang="ar-MA" sz="3200" dirty="0">
                <a:latin typeface="Calibri"/>
                <a:ea typeface="Calibri"/>
                <a:cs typeface="Calibri"/>
                <a:sym typeface="Calibri"/>
              </a:rPr>
              <a:t> وتَحْلِيلِهَا وخَلْقِ عَلاقَاتٍ بَيْنَهَا.</a:t>
            </a:r>
            <a:endParaRPr dirty="0"/>
          </a:p>
          <a:p>
            <a:pPr marL="0" lvl="0" indent="0" algn="just" rtl="1">
              <a:lnSpc>
                <a:spcPct val="100000"/>
              </a:lnSpc>
              <a:spcBef>
                <a:spcPts val="1000"/>
              </a:spcBef>
              <a:spcAft>
                <a:spcPts val="0"/>
              </a:spcAft>
              <a:buSzPts val="3000"/>
              <a:buNone/>
            </a:pPr>
            <a:r>
              <a:rPr lang="ar-MA" sz="3200" dirty="0">
                <a:latin typeface="Calibri"/>
                <a:ea typeface="Calibri"/>
                <a:cs typeface="Calibri"/>
                <a:sym typeface="Calibri"/>
              </a:rPr>
              <a:t>3- اتِّخَاذُ قَرَارَاتٍ بِنَاءً عَلَى عَمَلِيَّةِ تَحْلِيلِ </a:t>
            </a:r>
            <a:r>
              <a:rPr lang="ar-MA" sz="3200" dirty="0" err="1">
                <a:latin typeface="Calibri"/>
                <a:ea typeface="Calibri"/>
                <a:cs typeface="Calibri"/>
                <a:sym typeface="Calibri"/>
              </a:rPr>
              <a:t>ٱلْمَعْلُومَاتِ</a:t>
            </a:r>
            <a:r>
              <a:rPr lang="ar-MA" sz="3200" dirty="0">
                <a:latin typeface="Calibri"/>
                <a:ea typeface="Calibri"/>
                <a:cs typeface="Calibri"/>
                <a:sym typeface="Calibri"/>
              </a:rPr>
              <a:t>.</a:t>
            </a:r>
            <a:endParaRPr dirty="0"/>
          </a:p>
        </p:txBody>
      </p:sp>
      <p:sp>
        <p:nvSpPr>
          <p:cNvPr id="754" name="Google Shape;754;p44"/>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3/2</a:t>
            </a:r>
            <a:endParaRPr sz="2400" b="0" i="1" u="none" strike="noStrike" cap="none">
              <a:solidFill>
                <a:schemeClr val="dk1"/>
              </a:solidFill>
              <a:latin typeface="Calibri"/>
              <a:ea typeface="Calibri"/>
              <a:cs typeface="Calibri"/>
              <a:sym typeface="Calibri"/>
            </a:endParaRPr>
          </a:p>
        </p:txBody>
      </p:sp>
      <p:sp>
        <p:nvSpPr>
          <p:cNvPr id="755" name="Google Shape;755;p44"/>
          <p:cNvSpPr txBox="1">
            <a:spLocks noGrp="1"/>
          </p:cNvSpPr>
          <p:nvPr>
            <p:ph type="body" idx="1"/>
          </p:nvPr>
        </p:nvSpPr>
        <p:spPr>
          <a:xfrm>
            <a:off x="2731199" y="164100"/>
            <a:ext cx="4592100" cy="864620"/>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3600"/>
              <a:t>مَا </a:t>
            </a:r>
            <a:r>
              <a:rPr lang="ar-MA" sz="3600">
                <a:latin typeface="Calibri"/>
                <a:ea typeface="Calibri"/>
                <a:cs typeface="Calibri"/>
                <a:sym typeface="Calibri"/>
              </a:rPr>
              <a:t>ٱلذَّكَاءُ ٱلِاصْطِنَاعِيُّ؟ </a:t>
            </a:r>
            <a:endParaRPr sz="1400">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Google Shape;761;p15"/>
          <p:cNvSpPr txBox="1">
            <a:spLocks noGrp="1"/>
          </p:cNvSpPr>
          <p:nvPr>
            <p:ph type="body" idx="2"/>
          </p:nvPr>
        </p:nvSpPr>
        <p:spPr>
          <a:xfrm>
            <a:off x="0" y="1065475"/>
            <a:ext cx="12192000" cy="5011588"/>
          </a:xfrm>
          <a:prstGeom prst="rect">
            <a:avLst/>
          </a:prstGeom>
          <a:noFill/>
          <a:ln>
            <a:noFill/>
          </a:ln>
        </p:spPr>
        <p:txBody>
          <a:bodyPr spcFirstLastPara="1" wrap="square" lIns="91425" tIns="45700" rIns="91425" bIns="45700" anchor="t" anchorCtr="0">
            <a:spAutoFit/>
          </a:bodyPr>
          <a:lstStyle/>
          <a:p>
            <a:pPr marL="0" marR="0" lvl="0" indent="195263" algn="just" rtl="1">
              <a:lnSpc>
                <a:spcPct val="150000"/>
              </a:lnSpc>
              <a:spcBef>
                <a:spcPts val="0"/>
              </a:spcBef>
              <a:spcAft>
                <a:spcPts val="0"/>
              </a:spcAft>
              <a:buClr>
                <a:srgbClr val="000000"/>
              </a:buClr>
              <a:buSzPts val="2600"/>
              <a:buFont typeface="Arial"/>
              <a:buNone/>
            </a:pPr>
            <a:r>
              <a:rPr lang="ar-MA" sz="2600" i="0" u="none" strike="noStrike" cap="none">
                <a:solidFill>
                  <a:srgbClr val="000000"/>
                </a:solidFill>
                <a:latin typeface="Calibri"/>
                <a:ea typeface="Calibri"/>
                <a:cs typeface="Calibri"/>
                <a:sym typeface="Calibri"/>
              </a:rPr>
              <a:t>وفَي ضَوْءِ مَا سَبَقَ، فَإنَّ خَوَارِزْمِيةَ ٱلْبَحْثِ في "جوجل" مَثَلا لَا تُصْبِحُ ذَكَاءً ٱصْطِنَاعِيًّا إِلَّا إِذَا تَوَفَّرَتْ فِيهَا هَذِهِ ٱلصِّفَاتُ ٱلثَّلاثُ، فَإِذَا قَامَ أَحَدُ ٱلْأَفْرَادِ بِٱلْبَحْثِ مَثلًا عَنِ ٱلسِّيَاحَةِ في بَلَدٍ مَا، وأدْرَكَتْ خَوَارِزْميةُ ٱلْبَحْثِ هَذَا ٱلْمَطْلَبَ، وأجَابَتْهُ في حُدُودِ ٱلْبَحْثِ عَنِ ٱلسِّيَاحَةِ في ذَلِكَ ٱلْبَلَدِ فَقَط، فَإِنَّ ذَلِكَ لَا يُعَدُّ ذَكاءً ٱصْطِنَاعِيّاً، ولِكَيْ يَكُونَ كَذلِكَ، لابُدَّ أنْ تَجْمَعَ ٱلْخَوَارِزْميةُ بَيَانَاتٍ أكْثَرَ، وتَعْرِضَ مُقْتَرحَاتٍ إضَافِيَّةً، أيْ أنْ يَقُومَ ٱلنِّظَامُ مِنْ تِلْقَاءِ نَفْسِهِ بِتَرْشِيحِ إِعْلانَاتٍ لِهَذَا ٱلشَّخْصِ عَنْ عُرُوضِ ٱلسِّياحَةِ في ذَلِكَ ٱلْبَلَدِ، وأفْضَلِ خُطُوطِ ٱلطَّيَرانِ ٱلّتِي يُمْكِنُ أنْ يُسَافِرَ  عَلَى مَتْنِهَا، وأيِّ ٱلفَنادِقِ ٱلّتِي يُمْكِنُ أنْ يَسْكُنَ فِيهَا أثْنَاءَ رِحْلَتِهِ، ثُمَّ يَبْدَأُ بِتَرْشِيحِ بَعْضِ ٱلْأمْكِنَةِ وٱلْمَعَالِمِ ٱلسِّياحِيّةِ ٱلّتِي يُمْكِنُ زِيَارَتُهَا في ذَلِكَ ٱلْبَلَدِ، وبِهَذَا يُقَدِّمُ ٱلنِّظَامُ عَمَلاً أَكْبَرَ مِنْ عَمَلِيَّةِ بَحْثٍ عَادِيَّةٍ، كمَا هُوَ ٱلْحَالُ بِالنِّسْبَةِ إلَى ٱلْبَحْثِ عَبْرَ "جوجل".</a:t>
            </a:r>
            <a:endParaRPr sz="1600" i="0" u="none" strike="noStrike" cap="none">
              <a:solidFill>
                <a:srgbClr val="000000"/>
              </a:solidFill>
              <a:latin typeface="Arial"/>
              <a:ea typeface="Arial"/>
              <a:cs typeface="Arial"/>
              <a:sym typeface="Arial"/>
            </a:endParaRPr>
          </a:p>
          <a:p>
            <a:pPr marL="0" marR="0" lvl="0" indent="195263" algn="ctr" rtl="1">
              <a:lnSpc>
                <a:spcPct val="100000"/>
              </a:lnSpc>
              <a:spcBef>
                <a:spcPts val="800"/>
              </a:spcBef>
              <a:spcAft>
                <a:spcPts val="0"/>
              </a:spcAft>
              <a:buClr>
                <a:srgbClr val="000000"/>
              </a:buClr>
              <a:buSzPts val="2000"/>
              <a:buFont typeface="Arial"/>
              <a:buNone/>
            </a:pPr>
            <a:r>
              <a:rPr lang="ar-MA" sz="2000" b="1" i="0" u="none" strike="noStrike" cap="none">
                <a:solidFill>
                  <a:srgbClr val="000000"/>
                </a:solidFill>
                <a:latin typeface="Calibri"/>
                <a:ea typeface="Calibri"/>
                <a:cs typeface="Calibri"/>
                <a:sym typeface="Calibri"/>
              </a:rPr>
              <a:t>مجتمع ما بعد المعلومات، إيهاب خليفة، المستقبل للأبحاث والدراسات المتقدمة، الطبعة الأولى 2019،</a:t>
            </a:r>
            <a:endParaRPr/>
          </a:p>
          <a:p>
            <a:pPr marL="0" marR="0" lvl="0" indent="195263" algn="ctr" rtl="1">
              <a:lnSpc>
                <a:spcPct val="100000"/>
              </a:lnSpc>
              <a:spcBef>
                <a:spcPts val="0"/>
              </a:spcBef>
              <a:spcAft>
                <a:spcPts val="0"/>
              </a:spcAft>
              <a:buClr>
                <a:srgbClr val="000000"/>
              </a:buClr>
              <a:buSzPts val="2000"/>
              <a:buFont typeface="Arial"/>
              <a:buNone/>
            </a:pPr>
            <a:r>
              <a:rPr lang="ar-MA" sz="2000" b="1" i="0" u="none" strike="noStrike" cap="none">
                <a:solidFill>
                  <a:srgbClr val="000000"/>
                </a:solidFill>
                <a:latin typeface="Calibri"/>
                <a:ea typeface="Calibri"/>
                <a:cs typeface="Calibri"/>
                <a:sym typeface="Calibri"/>
              </a:rPr>
              <a:t> القاهرة، ص: 40/41 (بتصرف)</a:t>
            </a:r>
            <a:endParaRPr sz="2800" b="1" i="0" u="none" strike="noStrike" cap="none">
              <a:solidFill>
                <a:srgbClr val="000000"/>
              </a:solidFill>
              <a:latin typeface="Calibri"/>
              <a:ea typeface="Calibri"/>
              <a:cs typeface="Calibri"/>
              <a:sym typeface="Calibri"/>
            </a:endParaRPr>
          </a:p>
        </p:txBody>
      </p:sp>
      <p:sp>
        <p:nvSpPr>
          <p:cNvPr id="762" name="Google Shape;762;p15"/>
          <p:cNvSpPr txBox="1"/>
          <p:nvPr/>
        </p:nvSpPr>
        <p:spPr>
          <a:xfrm>
            <a:off x="0" y="0"/>
            <a:ext cx="1362075" cy="4619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b="0" i="1" u="none" strike="noStrike" cap="none">
                <a:solidFill>
                  <a:srgbClr val="000000"/>
                </a:solidFill>
                <a:latin typeface="Calibri"/>
                <a:ea typeface="Calibri"/>
                <a:cs typeface="Calibri"/>
                <a:sym typeface="Calibri"/>
              </a:rPr>
              <a:t>3/3</a:t>
            </a:r>
            <a:endParaRPr sz="2400" b="0" i="1" u="none" strike="noStrike" cap="none">
              <a:solidFill>
                <a:srgbClr val="000000"/>
              </a:solidFill>
              <a:latin typeface="Calibri"/>
              <a:ea typeface="Calibri"/>
              <a:cs typeface="Calibri"/>
              <a:sym typeface="Calibri"/>
            </a:endParaRPr>
          </a:p>
        </p:txBody>
      </p:sp>
      <p:sp>
        <p:nvSpPr>
          <p:cNvPr id="763" name="Google Shape;763;p15"/>
          <p:cNvSpPr/>
          <p:nvPr/>
        </p:nvSpPr>
        <p:spPr>
          <a:xfrm>
            <a:off x="114300" y="1472054"/>
            <a:ext cx="11887200"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br>
              <a:rPr lang="ar-MA" sz="1800" b="0" i="0" u="none" strike="noStrike" cap="none">
                <a:solidFill>
                  <a:schemeClr val="dk1"/>
                </a:solidFill>
                <a:latin typeface="Calibri"/>
                <a:ea typeface="Calibri"/>
                <a:cs typeface="Calibri"/>
                <a:sym typeface="Calibri"/>
              </a:rPr>
            </a:br>
            <a:endParaRPr sz="1800" b="0" i="0" u="none" strike="noStrike" cap="none">
              <a:solidFill>
                <a:schemeClr val="dk1"/>
              </a:solidFill>
              <a:latin typeface="Calibri"/>
              <a:ea typeface="Calibri"/>
              <a:cs typeface="Calibri"/>
              <a:sym typeface="Calibri"/>
            </a:endParaRPr>
          </a:p>
        </p:txBody>
      </p:sp>
      <p:sp>
        <p:nvSpPr>
          <p:cNvPr id="764" name="Google Shape;764;p15"/>
          <p:cNvSpPr txBox="1">
            <a:spLocks noGrp="1"/>
          </p:cNvSpPr>
          <p:nvPr>
            <p:ph type="body" idx="1"/>
          </p:nvPr>
        </p:nvSpPr>
        <p:spPr>
          <a:xfrm>
            <a:off x="2731199" y="164100"/>
            <a:ext cx="4592100" cy="864620"/>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3600"/>
              <a:t>مَا </a:t>
            </a:r>
            <a:r>
              <a:rPr lang="ar-MA" sz="3600">
                <a:latin typeface="Calibri"/>
                <a:ea typeface="Calibri"/>
                <a:cs typeface="Calibri"/>
                <a:sym typeface="Calibri"/>
              </a:rPr>
              <a:t>ٱلذَّكَاءُ ٱلِاصْطِنَاعِيُّ؟ </a:t>
            </a:r>
            <a:endParaRPr sz="1400">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13A03CE-D6D1-A173-0C06-49D4E260EF6A}"/>
              </a:ext>
            </a:extLst>
          </p:cNvPr>
          <p:cNvSpPr txBox="1">
            <a:spLocks noChangeArrowheads="1"/>
          </p:cNvSpPr>
          <p:nvPr/>
        </p:nvSpPr>
        <p:spPr bwMode="auto">
          <a:xfrm>
            <a:off x="1337188" y="110718"/>
            <a:ext cx="10029660" cy="63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sz="2000" b="1" i="0" u="none" strike="noStrike" cap="none" dirty="0">
                <a:solidFill>
                  <a:srgbClr val="222A35"/>
                </a:solidFill>
                <a:latin typeface="Calibri"/>
                <a:ea typeface="Calibri"/>
                <a:cs typeface="Calibri"/>
                <a:sym typeface="Calibri"/>
              </a:rPr>
              <a:t>قراءة موجهة باستحضار معايير النجاح  : </a:t>
            </a:r>
            <a:endParaRPr lang="ar-MA" sz="1400" b="0" i="0" u="none" strike="noStrike" cap="none" dirty="0">
              <a:solidFill>
                <a:srgbClr val="000000"/>
              </a:solidFill>
              <a:latin typeface="Arial"/>
              <a:ea typeface="Arial"/>
              <a:cs typeface="Arial"/>
              <a:sym typeface="Arial"/>
            </a:endParaRPr>
          </a:p>
          <a:p>
            <a:pPr algn="r" rtl="1" eaLnBrk="1" hangingPunct="1">
              <a:lnSpc>
                <a:spcPts val="2075"/>
              </a:lnSpc>
              <a:spcBef>
                <a:spcPct val="0"/>
              </a:spcBef>
              <a:buFontTx/>
              <a:buNone/>
            </a:pPr>
            <a:endParaRPr lang="ar-MA" altLang="fr-FR" sz="2000" b="1" dirty="0">
              <a:solidFill>
                <a:schemeClr val="bg2">
                  <a:lumMod val="50000"/>
                </a:schemeClr>
              </a:solidFill>
              <a:cs typeface="Calibri" panose="020F0502020204030204" pitchFamily="34" charset="0"/>
            </a:endParaRPr>
          </a:p>
        </p:txBody>
      </p:sp>
      <p:sp>
        <p:nvSpPr>
          <p:cNvPr id="19" name="TextBox 6">
            <a:extLst>
              <a:ext uri="{FF2B5EF4-FFF2-40B4-BE49-F238E27FC236}">
                <a16:creationId xmlns:a16="http://schemas.microsoft.com/office/drawing/2014/main" id="{3179747B-5AB6-AC93-6343-5D39343E6EB5}"/>
              </a:ext>
            </a:extLst>
          </p:cNvPr>
          <p:cNvSpPr txBox="1">
            <a:spLocks noChangeArrowheads="1"/>
          </p:cNvSpPr>
          <p:nvPr/>
        </p:nvSpPr>
        <p:spPr bwMode="auto">
          <a:xfrm>
            <a:off x="1012723" y="526710"/>
            <a:ext cx="1023903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323F4F"/>
                </a:solidFill>
                <a:ea typeface="Calibri" panose="020F0502020204030204" pitchFamily="34" charset="0"/>
                <a:cs typeface="Calibri" panose="020F0502020204030204" pitchFamily="34" charset="0"/>
              </a:rPr>
              <a:t>يقرأ التلميذ الفقرة مستحضرا معايير النجاح، يمكن للأستاذ تنقيطه ضمن الأنشطة المندمجة بعد أن يوجه إليه زملاؤه التغذية الراجعة  </a:t>
            </a:r>
            <a:r>
              <a:rPr lang="ar-MA" sz="1400" dirty="0">
                <a:solidFill>
                  <a:srgbClr val="323F4F"/>
                </a:solidFill>
                <a:ea typeface="Calibri" panose="020F0502020204030204" pitchFamily="34" charset="0"/>
                <a:cs typeface="Calibri" panose="020F0502020204030204" pitchFamily="34" charset="0"/>
                <a:sym typeface="Wingdings" panose="05000000000000000000" pitchFamily="2" charset="2"/>
              </a:rPr>
              <a:t>(يحدد المدرس الأسطر المطلوب قراءتها)</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pic>
        <p:nvPicPr>
          <p:cNvPr id="21" name="Picture 2" descr="Lever la main - Icônes mains et gestes gratuites">
            <a:extLst>
              <a:ext uri="{FF2B5EF4-FFF2-40B4-BE49-F238E27FC236}">
                <a16:creationId xmlns:a16="http://schemas.microsoft.com/office/drawing/2014/main" id="{7E3A028E-2577-BF0D-2A92-2F88C831C86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Tableau 5">
            <a:extLst>
              <a:ext uri="{FF2B5EF4-FFF2-40B4-BE49-F238E27FC236}">
                <a16:creationId xmlns:a16="http://schemas.microsoft.com/office/drawing/2014/main" id="{7D28A518-2743-EC9B-0E0D-81F123759C03}"/>
              </a:ext>
            </a:extLst>
          </p:cNvPr>
          <p:cNvGraphicFramePr>
            <a:graphicFrameLocks noGrp="1"/>
          </p:cNvGraphicFramePr>
          <p:nvPr/>
        </p:nvGraphicFramePr>
        <p:xfrm>
          <a:off x="1150374" y="1948869"/>
          <a:ext cx="9979451" cy="1590744"/>
        </p:xfrm>
        <a:graphic>
          <a:graphicData uri="http://schemas.openxmlformats.org/drawingml/2006/table">
            <a:tbl>
              <a:tblPr rtl="1" bandRow="1">
                <a:tableStyleId>{5C22544A-7EE6-4342-B048-85BDC9FD1C3A}</a:tableStyleId>
              </a:tblPr>
              <a:tblGrid>
                <a:gridCol w="2016751">
                  <a:extLst>
                    <a:ext uri="{9D8B030D-6E8A-4147-A177-3AD203B41FA5}">
                      <a16:colId xmlns:a16="http://schemas.microsoft.com/office/drawing/2014/main" val="182200975"/>
                    </a:ext>
                  </a:extLst>
                </a:gridCol>
                <a:gridCol w="2545429">
                  <a:extLst>
                    <a:ext uri="{9D8B030D-6E8A-4147-A177-3AD203B41FA5}">
                      <a16:colId xmlns:a16="http://schemas.microsoft.com/office/drawing/2014/main" val="3283901908"/>
                    </a:ext>
                  </a:extLst>
                </a:gridCol>
                <a:gridCol w="2280780">
                  <a:extLst>
                    <a:ext uri="{9D8B030D-6E8A-4147-A177-3AD203B41FA5}">
                      <a16:colId xmlns:a16="http://schemas.microsoft.com/office/drawing/2014/main" val="3758800770"/>
                    </a:ext>
                  </a:extLst>
                </a:gridCol>
                <a:gridCol w="3136491">
                  <a:extLst>
                    <a:ext uri="{9D8B030D-6E8A-4147-A177-3AD203B41FA5}">
                      <a16:colId xmlns:a16="http://schemas.microsoft.com/office/drawing/2014/main" val="4138139437"/>
                    </a:ext>
                  </a:extLst>
                </a:gridCol>
              </a:tblGrid>
              <a:tr h="879178">
                <a:tc>
                  <a:txBody>
                    <a:bodyPr/>
                    <a:lstStyle/>
                    <a:p>
                      <a:pPr algn="ctr" rtl="1">
                        <a:lnSpc>
                          <a:spcPct val="107000"/>
                        </a:lnSpc>
                        <a:spcAft>
                          <a:spcPts val="800"/>
                        </a:spcAft>
                      </a:pPr>
                      <a:r>
                        <a:rPr lang="ar-SA" sz="2000" b="1" i="0" u="none" strike="noStrike" cap="none" dirty="0">
                          <a:solidFill>
                            <a:srgbClr val="222A35"/>
                          </a:solidFill>
                          <a:latin typeface="Calibri"/>
                          <a:ea typeface="Calibri"/>
                          <a:cs typeface="Calibri"/>
                          <a:sym typeface="Arial"/>
                        </a:rPr>
                        <a:t>عدد الكلمات المقروءة</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ctr" rtl="1">
                        <a:lnSpc>
                          <a:spcPct val="107000"/>
                        </a:lnSpc>
                        <a:spcAft>
                          <a:spcPts val="800"/>
                        </a:spcAft>
                      </a:pPr>
                      <a:r>
                        <a:rPr lang="ar-SA" sz="2000" b="1" i="0" u="none" strike="noStrike" cap="none" dirty="0">
                          <a:solidFill>
                            <a:srgbClr val="222A35"/>
                          </a:solidFill>
                          <a:latin typeface="Calibri"/>
                          <a:ea typeface="Calibri"/>
                          <a:cs typeface="Calibri"/>
                          <a:sym typeface="Arial"/>
                        </a:rPr>
                        <a:t>المدة</a:t>
                      </a:r>
                      <a:r>
                        <a:rPr lang="ar-SA" sz="1800" b="1" dirty="0">
                          <a:effectLst/>
                        </a:rPr>
                        <a:t> </a:t>
                      </a:r>
                      <a:r>
                        <a:rPr lang="ar-SA" sz="2000" b="1" i="0" u="none" strike="noStrike" cap="none" dirty="0">
                          <a:solidFill>
                            <a:srgbClr val="222A35"/>
                          </a:solidFill>
                          <a:latin typeface="Calibri"/>
                          <a:ea typeface="Calibri"/>
                          <a:cs typeface="Calibri"/>
                          <a:sym typeface="Arial"/>
                        </a:rPr>
                        <a:t>الزمنية</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ctr" rtl="1">
                        <a:lnSpc>
                          <a:spcPct val="107000"/>
                        </a:lnSpc>
                        <a:spcAft>
                          <a:spcPts val="800"/>
                        </a:spcAft>
                      </a:pPr>
                      <a:r>
                        <a:rPr lang="ar-SA" sz="2000" b="1" i="0" u="none" strike="noStrike" cap="none" dirty="0">
                          <a:solidFill>
                            <a:srgbClr val="222A35"/>
                          </a:solidFill>
                          <a:latin typeface="Calibri"/>
                          <a:ea typeface="Calibri"/>
                          <a:cs typeface="Calibri"/>
                          <a:sym typeface="Arial"/>
                        </a:rPr>
                        <a:t>عدد</a:t>
                      </a:r>
                      <a:r>
                        <a:rPr lang="ar-SA" sz="1800" b="1" dirty="0">
                          <a:effectLst/>
                        </a:rPr>
                        <a:t> </a:t>
                      </a:r>
                      <a:r>
                        <a:rPr lang="ar-SA" sz="2000" b="1" i="0" u="none" strike="noStrike" cap="none" dirty="0">
                          <a:solidFill>
                            <a:srgbClr val="222A35"/>
                          </a:solidFill>
                          <a:latin typeface="Calibri"/>
                          <a:ea typeface="Calibri"/>
                          <a:cs typeface="Calibri"/>
                          <a:sym typeface="Arial"/>
                        </a:rPr>
                        <a:t>الأخطاء</a:t>
                      </a:r>
                      <a:r>
                        <a:rPr lang="ar-SA" sz="1800" b="1" dirty="0">
                          <a:effectLst/>
                        </a:rPr>
                        <a:t> </a:t>
                      </a:r>
                      <a:r>
                        <a:rPr lang="ar-SA" sz="2000" b="1" i="0" u="none" strike="noStrike" cap="none" dirty="0">
                          <a:solidFill>
                            <a:srgbClr val="222A35"/>
                          </a:solidFill>
                          <a:latin typeface="Calibri"/>
                          <a:ea typeface="Calibri"/>
                          <a:cs typeface="Calibri"/>
                          <a:sym typeface="Arial"/>
                        </a:rPr>
                        <a:t>المرتكبة</a:t>
                      </a:r>
                      <a:endParaRPr lang="ar-MA" sz="2000" b="1" i="0" u="none" strike="noStrike" cap="none" dirty="0">
                        <a:solidFill>
                          <a:srgbClr val="222A35"/>
                        </a:solidFill>
                        <a:latin typeface="Calibri"/>
                        <a:ea typeface="Calibri"/>
                        <a:cs typeface="Calibri"/>
                        <a:sym typeface="Arial"/>
                      </a:endParaRPr>
                    </a:p>
                    <a:p>
                      <a:pPr algn="ctr" rtl="1">
                        <a:lnSpc>
                          <a:spcPct val="107000"/>
                        </a:lnSpc>
                        <a:spcAft>
                          <a:spcPts val="800"/>
                        </a:spcAft>
                      </a:pPr>
                      <a:r>
                        <a:rPr lang="ar-MA" sz="2000" b="1" i="0" u="none" strike="noStrike" cap="none" dirty="0">
                          <a:solidFill>
                            <a:srgbClr val="222A35"/>
                          </a:solidFill>
                          <a:latin typeface="Calibri"/>
                          <a:ea typeface="Calibri"/>
                          <a:cs typeface="Calibri"/>
                          <a:sym typeface="Arial"/>
                        </a:rPr>
                        <a:t>(الدقة)</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ctr" rtl="1">
                        <a:lnSpc>
                          <a:spcPct val="107000"/>
                        </a:lnSpc>
                        <a:spcAft>
                          <a:spcPts val="800"/>
                        </a:spcAft>
                      </a:pPr>
                      <a:r>
                        <a:rPr lang="ar-SA" sz="2000" b="1" i="0" u="none" strike="noStrike" cap="none" dirty="0">
                          <a:solidFill>
                            <a:srgbClr val="222A35"/>
                          </a:solidFill>
                          <a:latin typeface="Calibri"/>
                          <a:ea typeface="Calibri"/>
                          <a:cs typeface="Calibri"/>
                          <a:sym typeface="Arial"/>
                        </a:rPr>
                        <a:t>هل</a:t>
                      </a:r>
                      <a:r>
                        <a:rPr lang="ar-MA" sz="2000" b="1" i="0" u="none" strike="noStrike" cap="none" dirty="0">
                          <a:solidFill>
                            <a:srgbClr val="222A35"/>
                          </a:solidFill>
                          <a:latin typeface="Calibri"/>
                          <a:ea typeface="Calibri"/>
                          <a:cs typeface="Calibri"/>
                          <a:sym typeface="Arial"/>
                        </a:rPr>
                        <a:t> حققت :</a:t>
                      </a:r>
                      <a:endParaRPr lang="fr-FR" sz="1800" b="1"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02489152"/>
                  </a:ext>
                </a:extLst>
              </a:tr>
              <a:tr h="711566">
                <a:tc>
                  <a:txBody>
                    <a:bodyPr/>
                    <a:lstStyle/>
                    <a:p>
                      <a:pPr algn="r" rtl="1">
                        <a:lnSpc>
                          <a:spcPct val="107000"/>
                        </a:lnSpc>
                        <a:spcAft>
                          <a:spcPts val="800"/>
                        </a:spcAft>
                      </a:pPr>
                      <a:r>
                        <a:rPr lang="fr-FR" sz="1800" b="1">
                          <a:effectLst/>
                        </a:rPr>
                        <a:t> </a:t>
                      </a:r>
                      <a:endParaRPr lang="fr-FR" sz="1800" b="1">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r>
                        <a:rPr lang="fr-FR" sz="1800" b="1" dirty="0">
                          <a:effectLst/>
                        </a:rPr>
                        <a:t> </a:t>
                      </a:r>
                      <a:r>
                        <a:rPr lang="ar-MA" sz="2000" b="1" i="0" u="none" strike="noStrike" cap="none" dirty="0">
                          <a:solidFill>
                            <a:srgbClr val="222A35"/>
                          </a:solidFill>
                          <a:latin typeface="Calibri"/>
                          <a:ea typeface="Calibri"/>
                          <a:cs typeface="Calibri"/>
                          <a:sym typeface="Arial"/>
                        </a:rPr>
                        <a:t>دقيقة</a:t>
                      </a:r>
                      <a:r>
                        <a:rPr lang="ar-MA" sz="1800" b="1" dirty="0">
                          <a:effectLst/>
                          <a:latin typeface="+mn-lt"/>
                        </a:rPr>
                        <a:t> </a:t>
                      </a:r>
                      <a:r>
                        <a:rPr lang="ar-MA" sz="2000" b="1" i="0" u="none" strike="noStrike" cap="none" dirty="0">
                          <a:solidFill>
                            <a:srgbClr val="222A35"/>
                          </a:solidFill>
                          <a:latin typeface="Calibri"/>
                          <a:ea typeface="Calibri"/>
                          <a:cs typeface="Calibri"/>
                          <a:sym typeface="Arial"/>
                        </a:rPr>
                        <a:t>واحدة</a:t>
                      </a:r>
                      <a:endParaRPr lang="fr-FR" sz="2000" b="1" i="0" u="none" strike="noStrike" cap="none" dirty="0">
                        <a:solidFill>
                          <a:srgbClr val="222A35"/>
                        </a:solidFill>
                        <a:latin typeface="Calibri"/>
                        <a:ea typeface="Calibri"/>
                        <a:cs typeface="Calibri"/>
                        <a:sym typeface="Arial"/>
                      </a:endParaRPr>
                    </a:p>
                  </a:txBody>
                  <a:tcPr marL="68580" marR="68580" marT="0" marB="0"/>
                </a:tc>
                <a:tc>
                  <a:txBody>
                    <a:bodyPr/>
                    <a:lstStyle/>
                    <a:p>
                      <a:pPr algn="r" rtl="1">
                        <a:lnSpc>
                          <a:spcPct val="107000"/>
                        </a:lnSpc>
                        <a:spcAft>
                          <a:spcPts val="800"/>
                        </a:spcAft>
                      </a:pPr>
                      <a:r>
                        <a:rPr lang="fr-FR" sz="1800" b="1" dirty="0">
                          <a:effectLst/>
                        </a:rPr>
                        <a:t> </a:t>
                      </a:r>
                      <a:endParaRPr lang="fr-FR" sz="1800" b="1" dirty="0">
                        <a:effectLst/>
                        <a:latin typeface="Calibri" panose="020F0502020204030204" pitchFamily="34" charset="0"/>
                        <a:ea typeface="Calibri" panose="020F0502020204030204" pitchFamily="34" charset="0"/>
                      </a:endParaRPr>
                    </a:p>
                  </a:txBody>
                  <a:tcPr marL="68580" marR="68580" marT="0" marB="0"/>
                </a:tc>
                <a:tc>
                  <a:txBody>
                    <a:bodyPr/>
                    <a:lstStyle/>
                    <a:p>
                      <a:pPr algn="r" rtl="1">
                        <a:lnSpc>
                          <a:spcPct val="107000"/>
                        </a:lnSpc>
                        <a:spcAft>
                          <a:spcPts val="800"/>
                        </a:spcAft>
                      </a:pPr>
                      <a:r>
                        <a:rPr lang="ar-MA" sz="1800" b="1" dirty="0">
                          <a:effectLst/>
                        </a:rPr>
                        <a:t>التنغيم </a:t>
                      </a:r>
                      <a:r>
                        <a:rPr lang="ar-SA" sz="2000" b="1" i="0" u="none" strike="noStrike" kern="1200" cap="none" dirty="0">
                          <a:solidFill>
                            <a:srgbClr val="222A35"/>
                          </a:solidFill>
                          <a:latin typeface="Calibri"/>
                          <a:ea typeface="Calibri"/>
                          <a:cs typeface="Calibri"/>
                        </a:rPr>
                        <a:t>– </a:t>
                      </a:r>
                      <a:r>
                        <a:rPr lang="ar-MA" sz="2000" b="1" i="0" u="none" strike="noStrike" kern="1200" cap="none" dirty="0">
                          <a:solidFill>
                            <a:srgbClr val="222A35"/>
                          </a:solidFill>
                          <a:latin typeface="Calibri"/>
                          <a:ea typeface="Calibri"/>
                          <a:cs typeface="Calibri"/>
                        </a:rPr>
                        <a:t>النبر</a:t>
                      </a:r>
                      <a:r>
                        <a:rPr lang="ar-SA" sz="2000" b="1" i="0" u="none" strike="noStrike" kern="1200" cap="none" dirty="0">
                          <a:solidFill>
                            <a:srgbClr val="222A35"/>
                          </a:solidFill>
                          <a:latin typeface="Calibri"/>
                          <a:ea typeface="Calibri"/>
                          <a:cs typeface="Calibri"/>
                        </a:rPr>
                        <a:t> – </a:t>
                      </a:r>
                      <a:r>
                        <a:rPr lang="ar-MA" sz="2000" b="1" i="0" u="none" strike="noStrike" kern="1200" cap="none" dirty="0">
                          <a:solidFill>
                            <a:srgbClr val="222A35"/>
                          </a:solidFill>
                          <a:latin typeface="Calibri"/>
                          <a:ea typeface="Calibri"/>
                          <a:cs typeface="Calibri"/>
                        </a:rPr>
                        <a:t>التوقفات</a:t>
                      </a:r>
                      <a:endParaRPr lang="fr-FR" sz="2000" b="1" i="0" u="none" strike="noStrike" kern="1200" cap="none" dirty="0">
                        <a:solidFill>
                          <a:srgbClr val="222A35"/>
                        </a:solidFill>
                        <a:latin typeface="Calibri"/>
                        <a:ea typeface="Calibri"/>
                        <a:cs typeface="Calibri"/>
                      </a:endParaRPr>
                    </a:p>
                  </a:txBody>
                  <a:tcPr marL="68580" marR="68580" marT="0" marB="0"/>
                </a:tc>
                <a:extLst>
                  <a:ext uri="{0D108BD9-81ED-4DB2-BD59-A6C34878D82A}">
                    <a16:rowId xmlns:a16="http://schemas.microsoft.com/office/drawing/2014/main" val="333907023"/>
                  </a:ext>
                </a:extLst>
              </a:tr>
            </a:tbl>
          </a:graphicData>
        </a:graphic>
      </p:graphicFrame>
    </p:spTree>
    <p:extLst>
      <p:ext uri="{BB962C8B-B14F-4D97-AF65-F5344CB8AC3E}">
        <p14:creationId xmlns:p14="http://schemas.microsoft.com/office/powerpoint/2010/main" val="23510329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13A03CE-D6D1-A173-0C06-49D4E260EF6A}"/>
              </a:ext>
            </a:extLst>
          </p:cNvPr>
          <p:cNvSpPr txBox="1">
            <a:spLocks noChangeArrowheads="1"/>
          </p:cNvSpPr>
          <p:nvPr/>
        </p:nvSpPr>
        <p:spPr bwMode="auto">
          <a:xfrm>
            <a:off x="1337188" y="110718"/>
            <a:ext cx="10029660" cy="63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sz="2000" b="1" i="0" u="none" strike="noStrike" cap="none" dirty="0">
                <a:solidFill>
                  <a:srgbClr val="222A35"/>
                </a:solidFill>
                <a:latin typeface="Calibri"/>
                <a:ea typeface="Calibri"/>
                <a:cs typeface="Calibri"/>
                <a:sym typeface="Calibri"/>
              </a:rPr>
              <a:t>تغذية راجعة : </a:t>
            </a:r>
            <a:endParaRPr lang="ar-MA" sz="1400" b="0" i="0" u="none" strike="noStrike" cap="none" dirty="0">
              <a:solidFill>
                <a:srgbClr val="000000"/>
              </a:solidFill>
              <a:latin typeface="Arial"/>
              <a:ea typeface="Arial"/>
              <a:cs typeface="Arial"/>
              <a:sym typeface="Arial"/>
            </a:endParaRPr>
          </a:p>
          <a:p>
            <a:pPr algn="r" rtl="1" eaLnBrk="1" hangingPunct="1">
              <a:lnSpc>
                <a:spcPts val="2075"/>
              </a:lnSpc>
              <a:spcBef>
                <a:spcPct val="0"/>
              </a:spcBef>
              <a:buFontTx/>
              <a:buNone/>
            </a:pPr>
            <a:endParaRPr lang="ar-MA" altLang="fr-FR" sz="2000" b="1" dirty="0">
              <a:solidFill>
                <a:schemeClr val="bg2">
                  <a:lumMod val="50000"/>
                </a:schemeClr>
              </a:solidFill>
              <a:cs typeface="Calibri" panose="020F0502020204030204" pitchFamily="34" charset="0"/>
            </a:endParaRPr>
          </a:p>
        </p:txBody>
      </p:sp>
      <p:sp>
        <p:nvSpPr>
          <p:cNvPr id="7" name="ZoneTexte 6">
            <a:extLst>
              <a:ext uri="{FF2B5EF4-FFF2-40B4-BE49-F238E27FC236}">
                <a16:creationId xmlns:a16="http://schemas.microsoft.com/office/drawing/2014/main" id="{51C7936D-ED0B-F67D-75B2-C8DA1EB680D1}"/>
              </a:ext>
            </a:extLst>
          </p:cNvPr>
          <p:cNvSpPr txBox="1"/>
          <p:nvPr/>
        </p:nvSpPr>
        <p:spPr>
          <a:xfrm>
            <a:off x="1406014" y="1419054"/>
            <a:ext cx="9144000" cy="2909130"/>
          </a:xfrm>
          <a:prstGeom prst="rect">
            <a:avLst/>
          </a:prstGeom>
          <a:noFill/>
        </p:spPr>
        <p:txBody>
          <a:bodyPr wrap="square" rtlCol="0">
            <a:spAutoFit/>
          </a:bodyPr>
          <a:lstStyle/>
          <a:p>
            <a:pPr algn="just" rtl="1">
              <a:lnSpc>
                <a:spcPct val="200000"/>
              </a:lnSpc>
            </a:pPr>
            <a:r>
              <a:rPr lang="ar-MA" sz="3200" b="1" dirty="0">
                <a:solidFill>
                  <a:srgbClr val="222A35"/>
                </a:solidFill>
                <a:latin typeface="Calibri"/>
                <a:ea typeface="Calibri"/>
                <a:cs typeface="Calibri"/>
              </a:rPr>
              <a:t>ينهي المدرس نشاط "القراءة بطلاقة" بتقديم  تغذية راجعة عامة، ينبه فيها المتعلمين إلى بعض الأخطاء، ويطلب منهم المداومة على القراءة في المنازل لأجل تجويد قراءاتهم وتجاوز مشاكلهم.  </a:t>
            </a:r>
            <a:endParaRPr lang="fr-FR" sz="3200" b="1" dirty="0">
              <a:solidFill>
                <a:srgbClr val="222A35"/>
              </a:solidFill>
              <a:latin typeface="Calibri"/>
              <a:ea typeface="Calibri"/>
              <a:cs typeface="Calibri"/>
            </a:endParaRPr>
          </a:p>
        </p:txBody>
      </p:sp>
    </p:spTree>
    <p:extLst>
      <p:ext uri="{BB962C8B-B14F-4D97-AF65-F5344CB8AC3E}">
        <p14:creationId xmlns:p14="http://schemas.microsoft.com/office/powerpoint/2010/main" val="3919523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223539" y="2321004"/>
            <a:ext cx="5869200" cy="1661993"/>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3600" b="1" dirty="0">
                <a:solidFill>
                  <a:srgbClr val="106585"/>
                </a:solidFill>
                <a:latin typeface="Calibri" panose="020F0502020204030204" pitchFamily="34" charset="0"/>
                <a:ea typeface="Calibri" panose="020F0502020204030204" pitchFamily="34" charset="0"/>
                <a:cs typeface="Calibri" panose="020F0502020204030204" pitchFamily="34" charset="0"/>
              </a:rPr>
              <a:t>الفهم الاستنتاجي</a:t>
            </a:r>
            <a:br>
              <a:rPr lang="ar-MA" sz="3600" dirty="0">
                <a:solidFill>
                  <a:srgbClr val="106585"/>
                </a:solidFill>
                <a:latin typeface="Calibri" panose="020F0502020204030204" pitchFamily="34" charset="0"/>
                <a:ea typeface="Calibri" panose="020F0502020204030204" pitchFamily="34" charset="0"/>
                <a:cs typeface="Calibri" panose="020F0502020204030204" pitchFamily="34" charset="0"/>
              </a:rPr>
            </a:br>
            <a:r>
              <a:rPr lang="ar-MA" sz="3600" b="1" dirty="0">
                <a:solidFill>
                  <a:srgbClr val="106585"/>
                </a:solidFill>
                <a:latin typeface="Calibri" panose="020F0502020204030204" pitchFamily="34" charset="0"/>
                <a:ea typeface="Calibri" panose="020F0502020204030204" pitchFamily="34" charset="0"/>
                <a:cs typeface="Calibri" panose="020F0502020204030204" pitchFamily="34" charset="0"/>
              </a:rPr>
              <a:t>استنتاج معلومات ضمنية من النص</a:t>
            </a:r>
            <a:br>
              <a:rPr lang="ar-MA" sz="3600" dirty="0">
                <a:solidFill>
                  <a:srgbClr val="106585"/>
                </a:solidFill>
                <a:latin typeface="Calibri" panose="020F0502020204030204" pitchFamily="34" charset="0"/>
                <a:ea typeface="Calibri" panose="020F0502020204030204" pitchFamily="34" charset="0"/>
                <a:cs typeface="Calibri" panose="020F0502020204030204" pitchFamily="34" charset="0"/>
              </a:rPr>
            </a:br>
            <a:r>
              <a:rPr lang="ar-MA" sz="3600" dirty="0">
                <a:solidFill>
                  <a:srgbClr val="106585"/>
                </a:solidFill>
                <a:latin typeface="Calibri" panose="020F0502020204030204" pitchFamily="34" charset="0"/>
                <a:ea typeface="Calibri" panose="020F0502020204030204" pitchFamily="34" charset="0"/>
                <a:cs typeface="Calibri" panose="020F0502020204030204" pitchFamily="34" charset="0"/>
              </a:rPr>
              <a:t>(25 دقيقة) </a:t>
            </a:r>
            <a:endParaRPr lang="fr-FR" sz="3600" b="1"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pic>
        <p:nvPicPr>
          <p:cNvPr id="1026" name="Picture 2" descr="‫المتجهات كتاب البحث المكبرة ، كتاب ، تحقق من المعلومات ، ابحث عن إجابات ، ،  ، ، عدسة مكبرة ، أوجد ، أو تكبير ، أو ابحث ، أو تحقق ،‬‎">
            <a:extLst>
              <a:ext uri="{FF2B5EF4-FFF2-40B4-BE49-F238E27FC236}">
                <a16:creationId xmlns:a16="http://schemas.microsoft.com/office/drawing/2014/main" id="{8628DAF7-2EBA-0191-7BCE-F3834A9296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420" y="2321004"/>
            <a:ext cx="3348601" cy="3008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3963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E06F05-6E16-35C1-54A8-F08544B50DC2}"/>
              </a:ext>
            </a:extLst>
          </p:cNvPr>
          <p:cNvSpPr>
            <a:spLocks noGrp="1"/>
          </p:cNvSpPr>
          <p:nvPr>
            <p:ph type="body" sz="quarter" idx="10"/>
          </p:nvPr>
        </p:nvSpPr>
        <p:spPr/>
        <p:txBody>
          <a:bodyPr>
            <a:normAutofit/>
          </a:bodyPr>
          <a:lstStyle/>
          <a:p>
            <a:endParaRPr lang="fr-FR" dirty="0"/>
          </a:p>
        </p:txBody>
      </p:sp>
    </p:spTree>
    <p:extLst>
      <p:ext uri="{BB962C8B-B14F-4D97-AF65-F5344CB8AC3E}">
        <p14:creationId xmlns:p14="http://schemas.microsoft.com/office/powerpoint/2010/main" val="24608749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a:xfrm>
            <a:off x="947187" y="346197"/>
            <a:ext cx="10529279" cy="267549"/>
          </a:xfrm>
        </p:spPr>
        <p:txBody>
          <a:bodyPr/>
          <a:lstStyle/>
          <a:p>
            <a:r>
              <a:rPr lang="ar-MA" sz="1600" b="1" kern="0" dirty="0">
                <a:effectLst/>
                <a:ea typeface="Times New Roman" panose="02020603050405020304" pitchFamily="18" charset="0"/>
                <a:cs typeface="Calibri" panose="020F0502020204030204" pitchFamily="34" charset="0"/>
              </a:rPr>
              <a:t>أستنتج  من  النَّصِّ ما تُساعِدُني عَلى تحديد </a:t>
            </a:r>
            <a:r>
              <a:rPr lang="ar-MA" sz="1600" b="1" kern="0" dirty="0" err="1">
                <a:effectLst/>
                <a:ea typeface="Times New Roman" panose="02020603050405020304" pitchFamily="18" charset="0"/>
                <a:cs typeface="Calibri" panose="020F0502020204030204" pitchFamily="34" charset="0"/>
              </a:rPr>
              <a:t>مقصدية</a:t>
            </a:r>
            <a:r>
              <a:rPr lang="ar-MA" sz="1600" b="1" kern="0" dirty="0">
                <a:effectLst/>
                <a:ea typeface="Times New Roman" panose="02020603050405020304" pitchFamily="18" charset="0"/>
                <a:cs typeface="Calibri" panose="020F0502020204030204" pitchFamily="34" charset="0"/>
              </a:rPr>
              <a:t> النص أو غايته:</a:t>
            </a:r>
            <a:br>
              <a:rPr lang="ar-MA" dirty="0">
                <a:highlight>
                  <a:srgbClr val="FF00FF"/>
                </a:highlight>
              </a:rPr>
            </a:br>
            <a:r>
              <a:rPr lang="ar-MA" dirty="0"/>
              <a:t>.</a:t>
            </a:r>
            <a:endParaRPr lang="fr-FR" dirty="0"/>
          </a:p>
        </p:txBody>
      </p:sp>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E2082B18-A75E-0B37-4106-D97A633E5C3A}"/>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9" name="TextBox 6">
            <a:extLst>
              <a:ext uri="{FF2B5EF4-FFF2-40B4-BE49-F238E27FC236}">
                <a16:creationId xmlns:a16="http://schemas.microsoft.com/office/drawing/2014/main" id="{0F236F67-B108-AF0B-EAA6-FD74602BECFA}"/>
              </a:ext>
            </a:extLst>
          </p:cNvPr>
          <p:cNvSpPr txBox="1">
            <a:spLocks noChangeArrowheads="1"/>
          </p:cNvSpPr>
          <p:nvPr/>
        </p:nvSpPr>
        <p:spPr bwMode="auto">
          <a:xfrm>
            <a:off x="722483" y="699430"/>
            <a:ext cx="105292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323F4F"/>
                </a:solidFill>
                <a:ea typeface="Calibri" panose="020F0502020204030204" pitchFamily="34" charset="0"/>
                <a:cs typeface="Calibri" panose="020F0502020204030204" pitchFamily="34" charset="0"/>
              </a:rPr>
              <a:t>يدعو المدرس المتعلمين إلى الانتباه ، ويشرح لهم بأمثلة كيف يستنتج مؤشرات من النص يستدل بها على ما هو مطلوب</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sp>
        <p:nvSpPr>
          <p:cNvPr id="2" name="Zone de texte 4">
            <a:extLst>
              <a:ext uri="{FF2B5EF4-FFF2-40B4-BE49-F238E27FC236}">
                <a16:creationId xmlns:a16="http://schemas.microsoft.com/office/drawing/2014/main" id="{62A2C13A-3885-8274-D84A-E290BF5D5A0C}"/>
              </a:ext>
            </a:extLst>
          </p:cNvPr>
          <p:cNvSpPr txBox="1"/>
          <p:nvPr/>
        </p:nvSpPr>
        <p:spPr>
          <a:xfrm>
            <a:off x="1586915" y="1767225"/>
            <a:ext cx="9448537" cy="2627793"/>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r" rtl="1">
              <a:lnSpc>
                <a:spcPct val="107000"/>
              </a:lnSpc>
              <a:spcAft>
                <a:spcPts val="800"/>
              </a:spcAft>
            </a:pPr>
            <a:r>
              <a:rPr lang="ar-SA" sz="2400" b="1" kern="100" dirty="0">
                <a:effectLst/>
                <a:latin typeface="Times New Roman" panose="02020603050405020304" pitchFamily="18" charset="0"/>
                <a:ea typeface="Calibri" panose="020F0502020204030204" pitchFamily="34" charset="0"/>
                <a:cs typeface="Calibri" panose="020F0502020204030204" pitchFamily="34" charset="0"/>
              </a:rPr>
              <a:t>8 </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مَا الغَايَةُ </a:t>
            </a:r>
            <a:r>
              <a:rPr lang="ar-SA" sz="2400" b="1" kern="0" dirty="0" err="1">
                <a:effectLst/>
                <a:latin typeface="Times New Roman" panose="02020603050405020304" pitchFamily="18" charset="0"/>
                <a:ea typeface="Times New Roman" panose="02020603050405020304" pitchFamily="18" charset="0"/>
                <a:cs typeface="Calibri" panose="020F0502020204030204" pitchFamily="34" charset="0"/>
              </a:rPr>
              <a:t>ﭐلَّتِي</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 يَرْمِي </a:t>
            </a:r>
            <a:r>
              <a:rPr lang="ar-MA" sz="2400" b="1" kern="0" dirty="0">
                <a:latin typeface="Times New Roman" panose="02020603050405020304" pitchFamily="18" charset="0"/>
                <a:ea typeface="Times New Roman" panose="02020603050405020304" pitchFamily="18" charset="0"/>
                <a:cs typeface="Calibri" panose="020F0502020204030204" pitchFamily="34" charset="0"/>
              </a:rPr>
              <a:t>ن</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َصُّ "مَا </a:t>
            </a:r>
            <a:r>
              <a:rPr lang="ar-SA" sz="2400" b="1" kern="0" dirty="0" err="1">
                <a:effectLst/>
                <a:latin typeface="Times New Roman" panose="02020603050405020304" pitchFamily="18" charset="0"/>
                <a:ea typeface="Times New Roman" panose="02020603050405020304" pitchFamily="18" charset="0"/>
                <a:cs typeface="Calibri" panose="020F0502020204030204" pitchFamily="34" charset="0"/>
              </a:rPr>
              <a:t>ﭐلذَّكَاءُ</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 </a:t>
            </a:r>
            <a:r>
              <a:rPr lang="ar-SA" sz="2400" b="1" kern="0" dirty="0" err="1">
                <a:effectLst/>
                <a:latin typeface="Times New Roman" panose="02020603050405020304" pitchFamily="18" charset="0"/>
                <a:ea typeface="Times New Roman" panose="02020603050405020304" pitchFamily="18" charset="0"/>
                <a:cs typeface="Calibri" panose="020F0502020204030204" pitchFamily="34" charset="0"/>
              </a:rPr>
              <a:t>ﭐلِاصْطِنَاعِيُّ</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 إِلَى تَحْقِيقِهَا لَدَى </a:t>
            </a:r>
            <a:r>
              <a:rPr lang="ar-SA" sz="2400" b="1" kern="0" dirty="0" err="1">
                <a:effectLst/>
                <a:latin typeface="Times New Roman" panose="02020603050405020304" pitchFamily="18" charset="0"/>
                <a:ea typeface="Times New Roman" panose="02020603050405020304" pitchFamily="18" charset="0"/>
                <a:cs typeface="Calibri" panose="020F0502020204030204" pitchFamily="34" charset="0"/>
              </a:rPr>
              <a:t>ﭐلقَارِئِ</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a:t>
            </a:r>
            <a:endParaRPr lang="fr-FR" sz="2400" kern="100" dirty="0">
              <a:effectLst/>
              <a:latin typeface="Times New Roman" panose="02020603050405020304" pitchFamily="18" charset="0"/>
              <a:ea typeface="Calibri" panose="020F0502020204030204" pitchFamily="34" charset="0"/>
            </a:endParaRPr>
          </a:p>
          <a:p>
            <a:pPr algn="r" rtl="1">
              <a:lnSpc>
                <a:spcPct val="107000"/>
              </a:lnSpc>
              <a:spcAft>
                <a:spcPts val="800"/>
              </a:spcAft>
            </a:pPr>
            <a:r>
              <a:rPr lang="fr-FR" sz="2400"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أ</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إقْنَاعُ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ﭐلقَارِئِ</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بِأَنَّ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ﭐلذَّكَاءَ</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ﭐلِاصْطِنَاعِيَّ</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سَيُهَيْمِنُ عَلَى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ﭐلعَالَمِ</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وَيُهَدِّدُ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ﭐلإِنْسَانَ</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br>
              <a:rPr lang="fr-FR" sz="2400" kern="0" dirty="0">
                <a:effectLst/>
                <a:latin typeface="Calibri" panose="020F0502020204030204" pitchFamily="34" charset="0"/>
                <a:ea typeface="Times New Roman" panose="02020603050405020304" pitchFamily="18" charset="0"/>
                <a:cs typeface="Calibri" panose="020F0502020204030204" pitchFamily="34" charset="0"/>
              </a:rPr>
            </a:br>
            <a:r>
              <a:rPr lang="fr-FR" sz="2400"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ب</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تَبْسِيطُ فَهْمِ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ﭐلذَّكَاءِ</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ﭐلِاصْطِنَاعِيِّ</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وَتَوْضِيحُ مَبَادِئِهِ وَفَرْقِهِ عَنِ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ﭐلذَّكَاءِ</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ﭐلبَشَرِيِّ</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br>
              <a:rPr lang="fr-FR" sz="2400" kern="0" dirty="0">
                <a:effectLst/>
                <a:latin typeface="Calibri" panose="020F0502020204030204" pitchFamily="34" charset="0"/>
                <a:ea typeface="Times New Roman" panose="02020603050405020304" pitchFamily="18" charset="0"/>
                <a:cs typeface="Calibri" panose="020F0502020204030204" pitchFamily="34" charset="0"/>
              </a:rPr>
            </a:br>
            <a:r>
              <a:rPr lang="fr-FR" sz="2400"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ج</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ﭐلتَّأْكِيدُ</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عَلَى أَنَّ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ﭐلتَّقَدُّمَ</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ﭐلتِّقَنِيَّ</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قَادِرٌ عَلَى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ﭐسْتِنْسَاخِ</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ﭐلعَقْلِ</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ﭐلبَشَرِيِّ</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br>
              <a:rPr lang="fr-FR" sz="2400" kern="0" dirty="0">
                <a:effectLst/>
                <a:latin typeface="Calibri" panose="020F0502020204030204" pitchFamily="34" charset="0"/>
                <a:ea typeface="Times New Roman" panose="02020603050405020304" pitchFamily="18" charset="0"/>
                <a:cs typeface="Calibri" panose="020F0502020204030204" pitchFamily="34" charset="0"/>
              </a:rPr>
            </a:br>
            <a:r>
              <a:rPr lang="fr-FR" sz="2400"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د</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fr-FR" sz="24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إِبْرَازُ أَنَّ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ﭐسْتِخْدَامَ</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ﭐلذَّكَاءِ</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ﭐلِاصْطِنَاعِيِّ</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مَحْصُورٌ فِي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ﭐلبَحْثِ</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ﭐلإِلِكْتْرُونِيِّ</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فَقَطْ</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MA" sz="1400" kern="100" dirty="0">
                <a:effectLst/>
                <a:latin typeface="Calibri" panose="020F0502020204030204" pitchFamily="34" charset="0"/>
                <a:ea typeface="Calibri" panose="020F0502020204030204" pitchFamily="34" charset="0"/>
                <a:cs typeface="Calibri" panose="020F0502020204030204" pitchFamily="34" charset="0"/>
              </a:rPr>
              <a:t> </a:t>
            </a: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515077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a:xfrm>
            <a:off x="947187" y="346197"/>
            <a:ext cx="10529279" cy="267549"/>
          </a:xfrm>
        </p:spPr>
        <p:txBody>
          <a:bodyPr/>
          <a:lstStyle/>
          <a:p>
            <a:r>
              <a:rPr lang="ar-MA" sz="1600" b="1" kern="0" dirty="0">
                <a:effectLst/>
                <a:ea typeface="Times New Roman" panose="02020603050405020304" pitchFamily="18" charset="0"/>
                <a:cs typeface="Calibri" panose="020F0502020204030204" pitchFamily="34" charset="0"/>
              </a:rPr>
              <a:t>أستنتج  من  النَّصِّ ما تُساعِدُني عَلى تحديد </a:t>
            </a:r>
            <a:r>
              <a:rPr lang="ar-MA" sz="1600" b="1" kern="0" dirty="0" err="1">
                <a:effectLst/>
                <a:ea typeface="Times New Roman" panose="02020603050405020304" pitchFamily="18" charset="0"/>
                <a:cs typeface="Calibri" panose="020F0502020204030204" pitchFamily="34" charset="0"/>
              </a:rPr>
              <a:t>مقصدية</a:t>
            </a:r>
            <a:r>
              <a:rPr lang="ar-MA" sz="1600" b="1" kern="0" dirty="0">
                <a:effectLst/>
                <a:ea typeface="Times New Roman" panose="02020603050405020304" pitchFamily="18" charset="0"/>
                <a:cs typeface="Calibri" panose="020F0502020204030204" pitchFamily="34" charset="0"/>
              </a:rPr>
              <a:t> النص أو غايته</a:t>
            </a:r>
            <a:br>
              <a:rPr lang="ar-MA" dirty="0">
                <a:highlight>
                  <a:srgbClr val="FF00FF"/>
                </a:highlight>
              </a:rPr>
            </a:br>
            <a:r>
              <a:rPr lang="ar-MA" dirty="0"/>
              <a:t>.</a:t>
            </a:r>
            <a:endParaRPr lang="fr-FR" dirty="0"/>
          </a:p>
        </p:txBody>
      </p:sp>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E2082B18-A75E-0B37-4106-D97A633E5C3A}"/>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9" name="TextBox 6">
            <a:extLst>
              <a:ext uri="{FF2B5EF4-FFF2-40B4-BE49-F238E27FC236}">
                <a16:creationId xmlns:a16="http://schemas.microsoft.com/office/drawing/2014/main" id="{0F236F67-B108-AF0B-EAA6-FD74602BECFA}"/>
              </a:ext>
            </a:extLst>
          </p:cNvPr>
          <p:cNvSpPr txBox="1">
            <a:spLocks noChangeArrowheads="1"/>
          </p:cNvSpPr>
          <p:nvPr/>
        </p:nvSpPr>
        <p:spPr bwMode="auto">
          <a:xfrm>
            <a:off x="722483" y="699430"/>
            <a:ext cx="105292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323F4F"/>
                </a:solidFill>
                <a:ea typeface="Calibri" panose="020F0502020204030204" pitchFamily="34" charset="0"/>
                <a:cs typeface="Calibri" panose="020F0502020204030204" pitchFamily="34" charset="0"/>
              </a:rPr>
              <a:t>يدعو المدرس المتعلمين إلى الانتباه ، ويشرح لهم بأمثلة كيف يستنتج مؤشرات من النص يستدل بها على ما هو مطلوب</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sp>
        <p:nvSpPr>
          <p:cNvPr id="2" name="ZoneTexte 1">
            <a:extLst>
              <a:ext uri="{FF2B5EF4-FFF2-40B4-BE49-F238E27FC236}">
                <a16:creationId xmlns:a16="http://schemas.microsoft.com/office/drawing/2014/main" id="{1F3078E5-9AB9-41E8-95EE-63EC3D39A846}"/>
              </a:ext>
            </a:extLst>
          </p:cNvPr>
          <p:cNvSpPr txBox="1"/>
          <p:nvPr/>
        </p:nvSpPr>
        <p:spPr>
          <a:xfrm>
            <a:off x="1520138" y="2508391"/>
            <a:ext cx="9383375" cy="1015663"/>
          </a:xfrm>
          <a:prstGeom prst="rect">
            <a:avLst/>
          </a:prstGeom>
          <a:noFill/>
        </p:spPr>
        <p:txBody>
          <a:bodyPr wrap="square" rtlCol="0">
            <a:spAutoFit/>
          </a:bodyPr>
          <a:lstStyle/>
          <a:p>
            <a:pPr algn="r" rtl="1"/>
            <a:r>
              <a:rPr lang="ar-MA" sz="2000" b="1" dirty="0">
                <a:latin typeface="Calibri" panose="020F0502020204030204" pitchFamily="34" charset="0"/>
                <a:cs typeface="Calibri" panose="020F0502020204030204" pitchFamily="34" charset="0"/>
              </a:rPr>
              <a:t>بعد أن تعرفنا سابقا موضوع الخبر وناقل الخبر والمستهدف منه، ننتقل الآن إلى تحديد الغاية التي يسعى النص  إلى تحقيقها؟</a:t>
            </a:r>
            <a:endParaRPr lang="fr-FR" sz="2000" b="1" dirty="0">
              <a:latin typeface="Calibri" panose="020F0502020204030204" pitchFamily="34" charset="0"/>
              <a:cs typeface="Calibri" panose="020F0502020204030204" pitchFamily="34" charset="0"/>
            </a:endParaRPr>
          </a:p>
          <a:p>
            <a:pPr algn="r" rtl="1"/>
            <a:endParaRPr lang="fr-FR"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84138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a:xfrm>
            <a:off x="947187" y="346197"/>
            <a:ext cx="10529279" cy="267549"/>
          </a:xfrm>
        </p:spPr>
        <p:txBody>
          <a:bodyPr/>
          <a:lstStyle/>
          <a:p>
            <a:r>
              <a:rPr lang="ar-MA" sz="1600" b="1" kern="0" dirty="0">
                <a:effectLst/>
                <a:ea typeface="Times New Roman" panose="02020603050405020304" pitchFamily="18" charset="0"/>
                <a:cs typeface="Calibri" panose="020F0502020204030204" pitchFamily="34" charset="0"/>
              </a:rPr>
              <a:t>أستنتج  من  النَّصِّ ما تُساعِدُني عَلى تحديد </a:t>
            </a:r>
            <a:r>
              <a:rPr lang="ar-MA" sz="1600" b="1" kern="0" dirty="0" err="1">
                <a:effectLst/>
                <a:ea typeface="Times New Roman" panose="02020603050405020304" pitchFamily="18" charset="0"/>
                <a:cs typeface="Calibri" panose="020F0502020204030204" pitchFamily="34" charset="0"/>
              </a:rPr>
              <a:t>مقصدية</a:t>
            </a:r>
            <a:r>
              <a:rPr lang="ar-MA" sz="1600" b="1" kern="0" dirty="0">
                <a:effectLst/>
                <a:ea typeface="Times New Roman" panose="02020603050405020304" pitchFamily="18" charset="0"/>
                <a:cs typeface="Calibri" panose="020F0502020204030204" pitchFamily="34" charset="0"/>
              </a:rPr>
              <a:t> النص أو غايته</a:t>
            </a:r>
            <a:endParaRPr lang="fr-FR" dirty="0"/>
          </a:p>
        </p:txBody>
      </p:sp>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E2082B18-A75E-0B37-4106-D97A633E5C3A}"/>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9" name="TextBox 6">
            <a:extLst>
              <a:ext uri="{FF2B5EF4-FFF2-40B4-BE49-F238E27FC236}">
                <a16:creationId xmlns:a16="http://schemas.microsoft.com/office/drawing/2014/main" id="{0F236F67-B108-AF0B-EAA6-FD74602BECFA}"/>
              </a:ext>
            </a:extLst>
          </p:cNvPr>
          <p:cNvSpPr txBox="1">
            <a:spLocks noChangeArrowheads="1"/>
          </p:cNvSpPr>
          <p:nvPr/>
        </p:nvSpPr>
        <p:spPr bwMode="auto">
          <a:xfrm>
            <a:off x="722483" y="699430"/>
            <a:ext cx="105292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323F4F"/>
                </a:solidFill>
                <a:ea typeface="Calibri" panose="020F0502020204030204" pitchFamily="34" charset="0"/>
                <a:cs typeface="Calibri" panose="020F0502020204030204" pitchFamily="34" charset="0"/>
              </a:rPr>
              <a:t>يدعو المدرس المتعلمين إلى الانتباه ، ويشرح لهم الغاية أو </a:t>
            </a:r>
            <a:r>
              <a:rPr lang="ar-MA" sz="1400" dirty="0" err="1">
                <a:solidFill>
                  <a:srgbClr val="323F4F"/>
                </a:solidFill>
                <a:ea typeface="Calibri" panose="020F0502020204030204" pitchFamily="34" charset="0"/>
                <a:cs typeface="Calibri" panose="020F0502020204030204" pitchFamily="34" charset="0"/>
              </a:rPr>
              <a:t>المقصدية</a:t>
            </a:r>
            <a:r>
              <a:rPr lang="ar-MA" sz="1400" dirty="0">
                <a:solidFill>
                  <a:srgbClr val="323F4F"/>
                </a:solidFill>
                <a:ea typeface="Calibri" panose="020F0502020204030204" pitchFamily="34" charset="0"/>
                <a:cs typeface="Calibri" panose="020F0502020204030204" pitchFamily="34" charset="0"/>
              </a:rPr>
              <a:t>:</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2817CEE9-594B-847C-7A22-6DBFE49ABDEF}"/>
              </a:ext>
            </a:extLst>
          </p:cNvPr>
          <p:cNvSpPr txBox="1"/>
          <p:nvPr/>
        </p:nvSpPr>
        <p:spPr>
          <a:xfrm>
            <a:off x="1369439" y="979013"/>
            <a:ext cx="9684773" cy="5632311"/>
          </a:xfrm>
          <a:prstGeom prst="rect">
            <a:avLst/>
          </a:prstGeom>
          <a:noFill/>
        </p:spPr>
        <p:txBody>
          <a:bodyPr wrap="square">
            <a:spAutoFit/>
          </a:bodyPr>
          <a:lstStyle/>
          <a:p>
            <a:pPr algn="r" rtl="1"/>
            <a:r>
              <a:rPr lang="ar-SA" sz="2400" b="1" dirty="0">
                <a:effectLst/>
                <a:latin typeface="Times New Roman" panose="02020603050405020304" pitchFamily="18" charset="0"/>
                <a:ea typeface="Times New Roman" panose="02020603050405020304" pitchFamily="18" charset="0"/>
                <a:cs typeface="Calibri" panose="020F0502020204030204" pitchFamily="34" charset="0"/>
              </a:rPr>
              <a:t>الغاية من النص</a:t>
            </a:r>
            <a:r>
              <a:rPr lang="ar-SA" sz="2400" dirty="0">
                <a:effectLst/>
                <a:latin typeface="Times New Roman" panose="02020603050405020304" pitchFamily="18" charset="0"/>
                <a:ea typeface="Times New Roman" panose="02020603050405020304" pitchFamily="18" charset="0"/>
                <a:cs typeface="Calibri" panose="020F0502020204030204" pitchFamily="34" charset="0"/>
              </a:rPr>
              <a:t> هي</a:t>
            </a:r>
            <a:r>
              <a:rPr lang="ar-MA" sz="2400" dirty="0">
                <a:effectLst/>
                <a:latin typeface="Times New Roman" panose="02020603050405020304" pitchFamily="18" charset="0"/>
                <a:ea typeface="Times New Roman" panose="02020603050405020304" pitchFamily="18" charset="0"/>
                <a:cs typeface="Calibri" panose="020F0502020204030204" pitchFamily="34" charset="0"/>
              </a:rPr>
              <a:t>: </a:t>
            </a:r>
          </a:p>
          <a:p>
            <a:pPr marL="342900" indent="-342900" algn="r" rtl="1">
              <a:buFont typeface="Wingdings" panose="05000000000000000000" pitchFamily="2" charset="2"/>
              <a:buChar char="ü"/>
            </a:pPr>
            <a:r>
              <a:rPr lang="ar-SA" altLang="fr-FR" sz="2400" b="1" dirty="0">
                <a:latin typeface="Times New Roman" panose="02020603050405020304" pitchFamily="18" charset="0"/>
                <a:cs typeface="Calibri" panose="020F0502020204030204" pitchFamily="34" charset="0"/>
              </a:rPr>
              <a:t>الهدف النهائي الذي يرمي النص إلى تحقيقه لدى القارئ</a:t>
            </a:r>
            <a:r>
              <a:rPr lang="ar-MA" altLang="fr-FR" sz="2400" b="1" dirty="0">
                <a:latin typeface="Times New Roman" panose="02020603050405020304" pitchFamily="18" charset="0"/>
                <a:cs typeface="Calibri" panose="020F0502020204030204" pitchFamily="34" charset="0"/>
              </a:rPr>
              <a:t>.</a:t>
            </a:r>
            <a:endParaRPr lang="ar-MA" sz="2400" dirty="0">
              <a:effectLst/>
              <a:latin typeface="Times New Roman" panose="02020603050405020304" pitchFamily="18" charset="0"/>
              <a:ea typeface="Times New Roman" panose="02020603050405020304" pitchFamily="18" charset="0"/>
              <a:cs typeface="Calibri" panose="020F0502020204030204" pitchFamily="34" charset="0"/>
            </a:endParaRPr>
          </a:p>
          <a:p>
            <a:pPr marL="342900" indent="-342900" algn="r" rtl="1">
              <a:buFont typeface="Wingdings" panose="05000000000000000000" pitchFamily="2" charset="2"/>
              <a:buChar char="ü"/>
            </a:pPr>
            <a:r>
              <a:rPr lang="ar-SA" sz="2400" dirty="0">
                <a:effectLst/>
                <a:latin typeface="Times New Roman" panose="02020603050405020304" pitchFamily="18" charset="0"/>
                <a:ea typeface="Times New Roman" panose="02020603050405020304" pitchFamily="18" charset="0"/>
                <a:cs typeface="Calibri" panose="020F0502020204030204" pitchFamily="34" charset="0"/>
              </a:rPr>
              <a:t> </a:t>
            </a:r>
            <a:r>
              <a:rPr lang="ar-MA" sz="2400" b="1" dirty="0">
                <a:effectLst/>
                <a:latin typeface="Times New Roman" panose="02020603050405020304" pitchFamily="18" charset="0"/>
                <a:ea typeface="Times New Roman" panose="02020603050405020304" pitchFamily="18" charset="0"/>
                <a:cs typeface="Calibri" panose="020F0502020204030204" pitchFamily="34" charset="0"/>
              </a:rPr>
              <a:t>ما </a:t>
            </a:r>
            <a:r>
              <a:rPr lang="ar-SA" sz="2400" b="1" dirty="0">
                <a:effectLst/>
                <a:latin typeface="Times New Roman" panose="02020603050405020304" pitchFamily="18" charset="0"/>
                <a:ea typeface="Times New Roman" panose="02020603050405020304" pitchFamily="18" charset="0"/>
                <a:cs typeface="Calibri" panose="020F0502020204030204" pitchFamily="34" charset="0"/>
              </a:rPr>
              <a:t>يقصده الكاتب من كتابة النص</a:t>
            </a:r>
            <a:r>
              <a:rPr lang="ar-SA" sz="2400" dirty="0">
                <a:effectLst/>
                <a:latin typeface="Times New Roman" panose="02020603050405020304" pitchFamily="18" charset="0"/>
                <a:ea typeface="Times New Roman" panose="02020603050405020304" pitchFamily="18" charset="0"/>
                <a:cs typeface="Calibri" panose="020F0502020204030204" pitchFamily="34" charset="0"/>
              </a:rPr>
              <a:t>، وما يريد أن </a:t>
            </a:r>
            <a:r>
              <a:rPr lang="ar-SA" sz="2400" b="1" dirty="0">
                <a:effectLst/>
                <a:latin typeface="Times New Roman" panose="02020603050405020304" pitchFamily="18" charset="0"/>
                <a:ea typeface="Times New Roman" panose="02020603050405020304" pitchFamily="18" charset="0"/>
                <a:cs typeface="Calibri" panose="020F0502020204030204" pitchFamily="34" charset="0"/>
              </a:rPr>
              <a:t>يحققه لدى القارئ</a:t>
            </a:r>
            <a:r>
              <a:rPr lang="ar-SA" sz="2400" dirty="0">
                <a:effectLst/>
                <a:latin typeface="Times New Roman" panose="02020603050405020304" pitchFamily="18" charset="0"/>
                <a:ea typeface="Times New Roman" panose="02020603050405020304" pitchFamily="18" charset="0"/>
                <a:cs typeface="Calibri" panose="020F0502020204030204" pitchFamily="34" charset="0"/>
              </a:rPr>
              <a:t> من فهمٍ أو إقناعٍ أو توجيهٍ أو تأثير</a:t>
            </a:r>
            <a:r>
              <a:rPr lang="ar-MA" sz="2400" dirty="0">
                <a:effectLst/>
                <a:latin typeface="Calibri" panose="020F0502020204030204" pitchFamily="34"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marL="342900" lvl="0" indent="-342900" algn="r" rtl="1">
              <a:buSzPts val="1000"/>
              <a:buFont typeface="Symbol" panose="05050102010706020507" pitchFamily="18" charset="2"/>
              <a:buChar char=""/>
              <a:tabLst>
                <a:tab pos="457200" algn="l"/>
              </a:tabLst>
            </a:pPr>
            <a:r>
              <a:rPr lang="ar-SA" sz="2400" dirty="0">
                <a:effectLst/>
                <a:latin typeface="Times New Roman" panose="02020603050405020304" pitchFamily="18" charset="0"/>
                <a:ea typeface="Times New Roman" panose="02020603050405020304" pitchFamily="18" charset="0"/>
                <a:cs typeface="Calibri" panose="020F0502020204030204" pitchFamily="34" charset="0"/>
              </a:rPr>
              <a:t>تُستنتج الغاية من</a:t>
            </a:r>
            <a:r>
              <a:rPr lang="fr-FR" sz="2400" dirty="0">
                <a:effectLst/>
                <a:latin typeface="Calibri" panose="020F0502020204030204" pitchFamily="34"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marL="742950" lvl="1" indent="-285750" algn="r" rtl="1">
              <a:buSzPts val="1000"/>
              <a:buFont typeface="Courier New" panose="02070309020205020404" pitchFamily="49" charset="0"/>
              <a:buChar char="o"/>
              <a:tabLst>
                <a:tab pos="914400" algn="l"/>
              </a:tabLst>
            </a:pPr>
            <a:r>
              <a:rPr lang="ar-SA" sz="2400" dirty="0">
                <a:effectLst/>
                <a:latin typeface="Times New Roman" panose="02020603050405020304" pitchFamily="18" charset="0"/>
                <a:ea typeface="Times New Roman" panose="02020603050405020304" pitchFamily="18" charset="0"/>
                <a:cs typeface="Calibri" panose="020F0502020204030204" pitchFamily="34" charset="0"/>
              </a:rPr>
              <a:t>نوع النص (تفسيري، حجاجي، سردي…)</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lgn="r" rtl="1">
              <a:buSzPts val="1000"/>
              <a:buFont typeface="Courier New" panose="02070309020205020404" pitchFamily="49" charset="0"/>
              <a:buChar char="o"/>
              <a:tabLst>
                <a:tab pos="914400" algn="l"/>
              </a:tabLst>
            </a:pPr>
            <a:r>
              <a:rPr lang="ar-SA" sz="2400" dirty="0">
                <a:effectLst/>
                <a:latin typeface="Times New Roman" panose="02020603050405020304" pitchFamily="18" charset="0"/>
                <a:ea typeface="Times New Roman" panose="02020603050405020304" pitchFamily="18" charset="0"/>
                <a:cs typeface="Calibri" panose="020F0502020204030204" pitchFamily="34" charset="0"/>
              </a:rPr>
              <a:t>طبيعة اللغة المستعملة</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lgn="r" rtl="1">
              <a:buSzPts val="1000"/>
              <a:buFont typeface="Courier New" panose="02070309020205020404" pitchFamily="49" charset="0"/>
              <a:buChar char="o"/>
              <a:tabLst>
                <a:tab pos="914400" algn="l"/>
              </a:tabLst>
            </a:pPr>
            <a:r>
              <a:rPr lang="ar-SA" sz="2400" dirty="0">
                <a:effectLst/>
                <a:latin typeface="Times New Roman" panose="02020603050405020304" pitchFamily="18" charset="0"/>
                <a:ea typeface="Times New Roman" panose="02020603050405020304" pitchFamily="18" charset="0"/>
                <a:cs typeface="Calibri" panose="020F0502020204030204" pitchFamily="34" charset="0"/>
              </a:rPr>
              <a:t>المعلومات أو الحجج المقدَّمة</a:t>
            </a:r>
            <a:endParaRPr lang="ar-MA" sz="2400" dirty="0">
              <a:effectLst/>
              <a:latin typeface="Times New Roman" panose="02020603050405020304" pitchFamily="18" charset="0"/>
              <a:ea typeface="Times New Roman" panose="02020603050405020304" pitchFamily="18" charset="0"/>
              <a:cs typeface="Calibri" panose="020F0502020204030204" pitchFamily="34" charset="0"/>
            </a:endParaRPr>
          </a:p>
          <a:p>
            <a:pPr lvl="1" algn="r" rtl="1">
              <a:buSzPts val="1000"/>
              <a:tabLst>
                <a:tab pos="914400" algn="l"/>
              </a:tabLst>
            </a:pP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r" rtl="1">
              <a:buSzPts val="1000"/>
              <a:buFont typeface="Symbol" panose="05050102010706020507" pitchFamily="18" charset="2"/>
              <a:buChar char=""/>
              <a:tabLst>
                <a:tab pos="457200" algn="l"/>
              </a:tabLst>
            </a:pPr>
            <a:r>
              <a:rPr lang="ar-SA" sz="2400" dirty="0">
                <a:effectLst/>
                <a:latin typeface="Times New Roman" panose="02020603050405020304" pitchFamily="18" charset="0"/>
                <a:ea typeface="Times New Roman" panose="02020603050405020304" pitchFamily="18" charset="0"/>
                <a:cs typeface="Calibri" panose="020F0502020204030204" pitchFamily="34" charset="0"/>
              </a:rPr>
              <a:t>تختلف الغاية باختلاف النصوص، فقد تكون</a:t>
            </a:r>
            <a:r>
              <a:rPr lang="fr-FR" sz="2400" dirty="0">
                <a:effectLst/>
                <a:latin typeface="Calibri" panose="020F0502020204030204" pitchFamily="34"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marL="742950" lvl="1" indent="-285750" algn="r" rtl="1">
              <a:buSzPts val="1000"/>
              <a:buFont typeface="Courier New" panose="02070309020205020404" pitchFamily="49" charset="0"/>
              <a:buChar char="o"/>
              <a:tabLst>
                <a:tab pos="914400" algn="l"/>
              </a:tabLst>
            </a:pPr>
            <a:r>
              <a:rPr lang="ar-SA" sz="2400" dirty="0">
                <a:effectLst/>
                <a:latin typeface="Times New Roman" panose="02020603050405020304" pitchFamily="18" charset="0"/>
                <a:ea typeface="Times New Roman" panose="02020603050405020304" pitchFamily="18" charset="0"/>
                <a:cs typeface="Calibri" panose="020F0502020204030204" pitchFamily="34" charset="0"/>
              </a:rPr>
              <a:t>الفهم والتوضيح</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lgn="r" rtl="1">
              <a:buSzPts val="1000"/>
              <a:buFont typeface="Courier New" panose="02070309020205020404" pitchFamily="49" charset="0"/>
              <a:buChar char="o"/>
              <a:tabLst>
                <a:tab pos="914400" algn="l"/>
              </a:tabLst>
            </a:pPr>
            <a:r>
              <a:rPr lang="ar-SA" sz="2400" dirty="0">
                <a:effectLst/>
                <a:latin typeface="Times New Roman" panose="02020603050405020304" pitchFamily="18" charset="0"/>
                <a:ea typeface="Times New Roman" panose="02020603050405020304" pitchFamily="18" charset="0"/>
                <a:cs typeface="Calibri" panose="020F0502020204030204" pitchFamily="34" charset="0"/>
              </a:rPr>
              <a:t>الإقناع</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lgn="r" rtl="1">
              <a:buSzPts val="1000"/>
              <a:buFont typeface="Courier New" panose="02070309020205020404" pitchFamily="49" charset="0"/>
              <a:buChar char="o"/>
              <a:tabLst>
                <a:tab pos="914400" algn="l"/>
              </a:tabLst>
            </a:pPr>
            <a:r>
              <a:rPr lang="ar-SA" sz="2400" dirty="0">
                <a:effectLst/>
                <a:latin typeface="Times New Roman" panose="02020603050405020304" pitchFamily="18" charset="0"/>
                <a:ea typeface="Times New Roman" panose="02020603050405020304" pitchFamily="18" charset="0"/>
                <a:cs typeface="Calibri" panose="020F0502020204030204" pitchFamily="34" charset="0"/>
              </a:rPr>
              <a:t>التحسيس أو التوجيه</a:t>
            </a:r>
            <a:endParaRPr lang="ar-MA" sz="2400" dirty="0">
              <a:effectLst/>
              <a:latin typeface="Times New Roman" panose="02020603050405020304" pitchFamily="18" charset="0"/>
              <a:ea typeface="Times New Roman" panose="02020603050405020304" pitchFamily="18" charset="0"/>
              <a:cs typeface="Calibri" panose="020F0502020204030204" pitchFamily="34" charset="0"/>
            </a:endParaRPr>
          </a:p>
          <a:p>
            <a:pPr algn="r" rtl="1"/>
            <a:r>
              <a:rPr lang="ar-MA" sz="2400" dirty="0">
                <a:latin typeface="Times New Roman" panose="02020603050405020304" pitchFamily="18" charset="0"/>
                <a:ea typeface="Calibri" panose="020F0502020204030204" pitchFamily="34" charset="0"/>
                <a:cs typeface="Times New Roman" panose="02020603050405020304" pitchFamily="18" charset="0"/>
              </a:rPr>
              <a:t>       </a:t>
            </a:r>
            <a:r>
              <a:rPr lang="ar-SA" sz="2400" dirty="0">
                <a:effectLst/>
                <a:ea typeface="Calibri" panose="020F0502020204030204" pitchFamily="34" charset="0"/>
                <a:cs typeface="Calibri" panose="020F0502020204030204" pitchFamily="34" charset="0"/>
              </a:rPr>
              <a:t>التأثير أو المتعة</a:t>
            </a:r>
            <a:endParaRPr lang="ar-MA" sz="2400" dirty="0">
              <a:effectLst/>
              <a:ea typeface="Calibri" panose="020F0502020204030204" pitchFamily="34" charset="0"/>
              <a:cs typeface="Calibri" panose="020F0502020204030204" pitchFamily="34" charset="0"/>
            </a:endParaRPr>
          </a:p>
          <a:p>
            <a:pPr algn="r" rtl="1"/>
            <a:r>
              <a:rPr lang="ar-MA" sz="2400" dirty="0">
                <a:ea typeface="Calibri" panose="020F0502020204030204" pitchFamily="34" charset="0"/>
                <a:cs typeface="Calibri" panose="020F0502020204030204" pitchFamily="34" charset="0"/>
              </a:rPr>
              <a:t>       .......</a:t>
            </a:r>
            <a:endParaRPr lang="fr-FR" sz="2400" dirty="0"/>
          </a:p>
        </p:txBody>
      </p:sp>
    </p:spTree>
    <p:extLst>
      <p:ext uri="{BB962C8B-B14F-4D97-AF65-F5344CB8AC3E}">
        <p14:creationId xmlns:p14="http://schemas.microsoft.com/office/powerpoint/2010/main" val="20237796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a:xfrm>
            <a:off x="947187" y="346197"/>
            <a:ext cx="10529279" cy="267549"/>
          </a:xfrm>
        </p:spPr>
        <p:txBody>
          <a:bodyPr/>
          <a:lstStyle/>
          <a:p>
            <a:r>
              <a:rPr lang="ar-MA" sz="1600" b="1" kern="0" dirty="0">
                <a:effectLst/>
                <a:ea typeface="Times New Roman" panose="02020603050405020304" pitchFamily="18" charset="0"/>
                <a:cs typeface="Calibri" panose="020F0502020204030204" pitchFamily="34" charset="0"/>
              </a:rPr>
              <a:t>أستنتج  من  النَّصِّ ما تُساعِدُني عَلى تحديد </a:t>
            </a:r>
            <a:r>
              <a:rPr lang="ar-MA" sz="1600" b="1" kern="0" dirty="0" err="1">
                <a:effectLst/>
                <a:ea typeface="Times New Roman" panose="02020603050405020304" pitchFamily="18" charset="0"/>
                <a:cs typeface="Calibri" panose="020F0502020204030204" pitchFamily="34" charset="0"/>
              </a:rPr>
              <a:t>مقصدية</a:t>
            </a:r>
            <a:r>
              <a:rPr lang="ar-MA" sz="1600" b="1" kern="0" dirty="0">
                <a:effectLst/>
                <a:ea typeface="Times New Roman" panose="02020603050405020304" pitchFamily="18" charset="0"/>
                <a:cs typeface="Calibri" panose="020F0502020204030204" pitchFamily="34" charset="0"/>
              </a:rPr>
              <a:t> النص أو غايته؟</a:t>
            </a:r>
            <a:br>
              <a:rPr lang="ar-MA" dirty="0">
                <a:highlight>
                  <a:srgbClr val="FF00FF"/>
                </a:highlight>
              </a:rPr>
            </a:br>
            <a:r>
              <a:rPr lang="ar-MA" dirty="0"/>
              <a:t>.</a:t>
            </a:r>
            <a:endParaRPr lang="fr-FR" dirty="0"/>
          </a:p>
        </p:txBody>
      </p:sp>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E2082B18-A75E-0B37-4106-D97A633E5C3A}"/>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9" name="TextBox 6">
            <a:extLst>
              <a:ext uri="{FF2B5EF4-FFF2-40B4-BE49-F238E27FC236}">
                <a16:creationId xmlns:a16="http://schemas.microsoft.com/office/drawing/2014/main" id="{0F236F67-B108-AF0B-EAA6-FD74602BECFA}"/>
              </a:ext>
            </a:extLst>
          </p:cNvPr>
          <p:cNvSpPr txBox="1">
            <a:spLocks noChangeArrowheads="1"/>
          </p:cNvSpPr>
          <p:nvPr/>
        </p:nvSpPr>
        <p:spPr bwMode="auto">
          <a:xfrm>
            <a:off x="722483" y="699430"/>
            <a:ext cx="105292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323F4F"/>
                </a:solidFill>
                <a:ea typeface="Calibri" panose="020F0502020204030204" pitchFamily="34" charset="0"/>
                <a:cs typeface="Calibri" panose="020F0502020204030204" pitchFamily="34" charset="0"/>
              </a:rPr>
              <a:t>يدعو المدرس المتعلمين إلى الانتباه ، ويشرح لهم بأمثلة كيف يستنتج مؤشرات من النص يستدل بها على ما هو مطلوب</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sp>
        <p:nvSpPr>
          <p:cNvPr id="13" name="ZoneTexte 12">
            <a:extLst>
              <a:ext uri="{FF2B5EF4-FFF2-40B4-BE49-F238E27FC236}">
                <a16:creationId xmlns:a16="http://schemas.microsoft.com/office/drawing/2014/main" id="{03031CD3-E9B9-0A97-CFD9-2FDB4C2E6947}"/>
              </a:ext>
            </a:extLst>
          </p:cNvPr>
          <p:cNvSpPr txBox="1"/>
          <p:nvPr/>
        </p:nvSpPr>
        <p:spPr>
          <a:xfrm>
            <a:off x="1258529" y="1749838"/>
            <a:ext cx="10217937" cy="3749168"/>
          </a:xfrm>
          <a:prstGeom prst="rect">
            <a:avLst/>
          </a:prstGeom>
          <a:noFill/>
        </p:spPr>
        <p:txBody>
          <a:bodyPr wrap="square">
            <a:spAutoFit/>
          </a:bodyPr>
          <a:lstStyle/>
          <a:p>
            <a:pPr algn="r" rtl="1">
              <a:lnSpc>
                <a:spcPct val="107000"/>
              </a:lnSpc>
              <a:spcAft>
                <a:spcPts val="800"/>
              </a:spcAf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عندما أبحث عن الغاية من نص</a:t>
            </a:r>
            <a:r>
              <a:rPr lang="ar-MA" sz="2400" kern="0" dirty="0">
                <a:effectLst/>
                <a:latin typeface="Calibri" panose="020F0502020204030204" pitchFamily="34" charset="0"/>
                <a:ea typeface="Times New Roman" panose="02020603050405020304" pitchFamily="18" charset="0"/>
                <a:cs typeface="Calibri" panose="020F0502020204030204" pitchFamily="34" charset="0"/>
              </a:rPr>
              <a:t> " ما الذكاء الاصطناعي" ؟</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لا أسأل</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ماذا قال النص فقط؟ بل أسأل</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br>
              <a:rPr lang="fr-FR" sz="2400" kern="0" dirty="0">
                <a:effectLst/>
                <a:latin typeface="Calibri" panose="020F0502020204030204" pitchFamily="34" charset="0"/>
                <a:ea typeface="Times New Roman" panose="02020603050405020304" pitchFamily="18" charset="0"/>
                <a:cs typeface="Calibri" panose="020F0502020204030204" pitchFamily="34" charset="0"/>
              </a:rPr>
            </a:br>
            <a:r>
              <a:rPr lang="ar-MA" sz="2400" kern="0" dirty="0">
                <a:effectLst/>
                <a:latin typeface="Calibri" panose="020F0502020204030204" pitchFamily="34" charset="0"/>
                <a:ea typeface="Times New Roman" panose="02020603050405020304" pitchFamily="18" charset="0"/>
                <a:cs typeface="Calibri" panose="020F0502020204030204" pitchFamily="34" charset="0"/>
              </a:rPr>
              <a:t>                       ـــ </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لماذا كُتب هذا النص؟</a:t>
            </a:r>
            <a:br>
              <a:rPr lang="fr-FR" sz="2400" kern="0" dirty="0">
                <a:effectLst/>
                <a:latin typeface="Calibri" panose="020F0502020204030204" pitchFamily="34" charset="0"/>
                <a:ea typeface="Times New Roman" panose="02020603050405020304" pitchFamily="18" charset="0"/>
                <a:cs typeface="Calibri" panose="020F0502020204030204" pitchFamily="34" charset="0"/>
              </a:rPr>
            </a:br>
            <a:r>
              <a:rPr lang="ar-MA" sz="2400" kern="0" dirty="0">
                <a:effectLst/>
                <a:latin typeface="Calibri" panose="020F0502020204030204" pitchFamily="34" charset="0"/>
                <a:ea typeface="Times New Roman" panose="02020603050405020304" pitchFamily="18" charset="0"/>
                <a:cs typeface="Calibri" panose="020F0502020204030204" pitchFamily="34" charset="0"/>
              </a:rPr>
              <a:t>                       ـــ </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ماذا يريد الكاتب أن يفهمه القارئ؟</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endParaRPr lang="ar-MA" sz="2400" kern="0" dirty="0">
              <a:effectLst/>
              <a:latin typeface="Calibri" panose="020F0502020204030204" pitchFamily="34" charset="0"/>
              <a:ea typeface="Times New Roman" panose="02020603050405020304" pitchFamily="18" charset="0"/>
              <a:cs typeface="Calibri" panose="020F0502020204030204" pitchFamily="34" charset="0"/>
            </a:endParaRPr>
          </a:p>
          <a:p>
            <a:pPr algn="r" rtl="1">
              <a:lnSpc>
                <a:spcPct val="107000"/>
              </a:lnSpc>
              <a:spcAft>
                <a:spcPts val="800"/>
              </a:spcAft>
            </a:pPr>
            <a:r>
              <a:rPr lang="ar-MA" sz="2400" kern="0" dirty="0">
                <a:effectLst/>
                <a:latin typeface="Calibri" panose="020F0502020204030204" pitchFamily="34" charset="0"/>
                <a:ea typeface="Times New Roman" panose="02020603050405020304" pitchFamily="18" charset="0"/>
                <a:cs typeface="Calibri" panose="020F0502020204030204" pitchFamily="34" charset="0"/>
              </a:rPr>
              <a:t>بالعودة إلى النص الذي أمامنا نجده</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gn="r" rtl="1">
              <a:lnSpc>
                <a:spcPct val="107000"/>
              </a:lnSpc>
              <a:spcAft>
                <a:spcPts val="800"/>
              </a:spcAft>
              <a:buSzPts val="1000"/>
              <a:buFont typeface="Courier New" panose="02070309020205020404" pitchFamily="49" charset="0"/>
              <a:buChar char="o"/>
              <a:tabLst>
                <a:tab pos="9144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يعرّف الذكاء الاصطناعي</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r" rtl="1">
              <a:lnSpc>
                <a:spcPct val="107000"/>
              </a:lnSpc>
              <a:spcAft>
                <a:spcPts val="800"/>
              </a:spcAft>
              <a:buSzPts val="1000"/>
              <a:buFont typeface="Courier New" panose="02070309020205020404" pitchFamily="49" charset="0"/>
              <a:buChar char="o"/>
              <a:tabLst>
                <a:tab pos="9144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يشرح مفهومه ومبادئه</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r" rtl="1">
              <a:lnSpc>
                <a:spcPct val="107000"/>
              </a:lnSpc>
              <a:spcAft>
                <a:spcPts val="800"/>
              </a:spcAft>
              <a:buSzPts val="1000"/>
              <a:buFont typeface="Courier New" panose="02070309020205020404" pitchFamily="49" charset="0"/>
              <a:buChar char="o"/>
              <a:tabLst>
                <a:tab pos="9144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يميّز بينه وبين الذكاء البشري</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r" rtl="1">
              <a:lnSpc>
                <a:spcPct val="107000"/>
              </a:lnSpc>
              <a:spcAft>
                <a:spcPts val="800"/>
              </a:spcAft>
              <a:buSzPts val="1000"/>
              <a:buFont typeface="Courier New" panose="02070309020205020404" pitchFamily="49" charset="0"/>
              <a:buChar char="o"/>
              <a:tabLst>
                <a:tab pos="9144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يقدّم أمثلة توضيحية (جوجل)</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9032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a:xfrm>
            <a:off x="947187" y="346197"/>
            <a:ext cx="10529279" cy="267549"/>
          </a:xfrm>
        </p:spPr>
        <p:txBody>
          <a:bodyPr/>
          <a:lstStyle/>
          <a:p>
            <a:r>
              <a:rPr lang="ar-MA" sz="1600" b="1" kern="0" dirty="0">
                <a:effectLst/>
                <a:ea typeface="Times New Roman" panose="02020603050405020304" pitchFamily="18" charset="0"/>
                <a:cs typeface="Calibri" panose="020F0502020204030204" pitchFamily="34" charset="0"/>
              </a:rPr>
              <a:t>أستنتج  من  النَّصِّ ما تُساعِدُني عَلى تحديد </a:t>
            </a:r>
            <a:r>
              <a:rPr lang="ar-MA" sz="1600" b="1" kern="0" dirty="0" err="1">
                <a:effectLst/>
                <a:ea typeface="Times New Roman" panose="02020603050405020304" pitchFamily="18" charset="0"/>
                <a:cs typeface="Calibri" panose="020F0502020204030204" pitchFamily="34" charset="0"/>
              </a:rPr>
              <a:t>مقصدية</a:t>
            </a:r>
            <a:r>
              <a:rPr lang="ar-MA" sz="1600" b="1" kern="0" dirty="0">
                <a:effectLst/>
                <a:ea typeface="Times New Roman" panose="02020603050405020304" pitchFamily="18" charset="0"/>
                <a:cs typeface="Calibri" panose="020F0502020204030204" pitchFamily="34" charset="0"/>
              </a:rPr>
              <a:t> النص أو غايته:</a:t>
            </a:r>
            <a:br>
              <a:rPr lang="ar-MA" dirty="0">
                <a:highlight>
                  <a:srgbClr val="FF00FF"/>
                </a:highlight>
              </a:rPr>
            </a:br>
            <a:r>
              <a:rPr lang="ar-MA" dirty="0"/>
              <a:t>.</a:t>
            </a:r>
            <a:endParaRPr lang="fr-FR" dirty="0"/>
          </a:p>
        </p:txBody>
      </p:sp>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E2082B18-A75E-0B37-4106-D97A633E5C3A}"/>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9" name="TextBox 6">
            <a:extLst>
              <a:ext uri="{FF2B5EF4-FFF2-40B4-BE49-F238E27FC236}">
                <a16:creationId xmlns:a16="http://schemas.microsoft.com/office/drawing/2014/main" id="{0F236F67-B108-AF0B-EAA6-FD74602BECFA}"/>
              </a:ext>
            </a:extLst>
          </p:cNvPr>
          <p:cNvSpPr txBox="1">
            <a:spLocks noChangeArrowheads="1"/>
          </p:cNvSpPr>
          <p:nvPr/>
        </p:nvSpPr>
        <p:spPr bwMode="auto">
          <a:xfrm>
            <a:off x="722483" y="699430"/>
            <a:ext cx="105292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323F4F"/>
                </a:solidFill>
                <a:ea typeface="Calibri" panose="020F0502020204030204" pitchFamily="34" charset="0"/>
                <a:cs typeface="Calibri" panose="020F0502020204030204" pitchFamily="34" charset="0"/>
              </a:rPr>
              <a:t>يدعو المدرس المتعلمين إلى الانتباه ، ويشرح لهم بأمثلة كيف يستنتج مؤشرات من النص يستدل بها على ما هو مطلوب</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B2080A5B-58A6-14B5-5AAC-A86F1E448FA5}"/>
              </a:ext>
            </a:extLst>
          </p:cNvPr>
          <p:cNvSpPr txBox="1"/>
          <p:nvPr/>
        </p:nvSpPr>
        <p:spPr>
          <a:xfrm>
            <a:off x="1263576" y="1562103"/>
            <a:ext cx="9664847" cy="1660134"/>
          </a:xfrm>
          <a:prstGeom prst="rect">
            <a:avLst/>
          </a:prstGeom>
          <a:noFill/>
        </p:spPr>
        <p:txBody>
          <a:bodyPr wrap="square">
            <a:spAutoFit/>
          </a:bodyPr>
          <a:lstStyle/>
          <a:p>
            <a:pPr algn="r" rtl="1">
              <a:lnSpc>
                <a:spcPct val="107000"/>
              </a:lnSpc>
              <a:spcAft>
                <a:spcPts val="800"/>
              </a:spcAft>
            </a:pPr>
            <a:r>
              <a:rPr lang="ar-SA" sz="2800" b="1" kern="0" dirty="0">
                <a:effectLst/>
                <a:latin typeface="Calibri" panose="020F0502020204030204" pitchFamily="34" charset="0"/>
                <a:ea typeface="Times New Roman" panose="02020603050405020304" pitchFamily="18" charset="0"/>
                <a:cs typeface="Calibri" panose="020F0502020204030204" pitchFamily="34" charset="0"/>
              </a:rPr>
              <a:t>لا أجد في النص لغة تخويف أو تحذير،</a:t>
            </a:r>
            <a:endParaRPr lang="ar-MA" sz="2800" b="1" kern="0" dirty="0">
              <a:effectLst/>
              <a:latin typeface="Calibri" panose="020F0502020204030204" pitchFamily="34" charset="0"/>
              <a:ea typeface="Times New Roman" panose="02020603050405020304" pitchFamily="18" charset="0"/>
              <a:cs typeface="Calibri" panose="020F0502020204030204" pitchFamily="34" charset="0"/>
            </a:endParaRPr>
          </a:p>
          <a:p>
            <a:pPr algn="r" rtl="1">
              <a:lnSpc>
                <a:spcPct val="107000"/>
              </a:lnSpc>
              <a:spcAft>
                <a:spcPts val="800"/>
              </a:spcAft>
            </a:pPr>
            <a:r>
              <a:rPr lang="ar-SA" sz="2800" b="1" kern="0" dirty="0">
                <a:effectLst/>
                <a:latin typeface="Calibri" panose="020F0502020204030204" pitchFamily="34" charset="0"/>
                <a:ea typeface="Times New Roman" panose="02020603050405020304" pitchFamily="18" charset="0"/>
                <a:cs typeface="Calibri" panose="020F0502020204030204" pitchFamily="34" charset="0"/>
              </a:rPr>
              <a:t> ولا محاولة لإقناع القارئ بخطر الذكاء الاصطناعي،</a:t>
            </a:r>
            <a:endParaRPr lang="ar-MA" sz="2800" b="1" kern="0" dirty="0">
              <a:effectLst/>
              <a:latin typeface="Calibri" panose="020F0502020204030204" pitchFamily="34" charset="0"/>
              <a:ea typeface="Times New Roman" panose="02020603050405020304" pitchFamily="18" charset="0"/>
              <a:cs typeface="Calibri" panose="020F0502020204030204" pitchFamily="34" charset="0"/>
            </a:endParaRPr>
          </a:p>
          <a:p>
            <a:pPr algn="r" rtl="1">
              <a:lnSpc>
                <a:spcPct val="107000"/>
              </a:lnSpc>
              <a:spcAft>
                <a:spcPts val="800"/>
              </a:spcAft>
            </a:pPr>
            <a:r>
              <a:rPr lang="ar-SA" sz="2800" b="1" kern="0" dirty="0">
                <a:effectLst/>
                <a:latin typeface="Calibri" panose="020F0502020204030204" pitchFamily="34" charset="0"/>
                <a:ea typeface="Times New Roman" panose="02020603050405020304" pitchFamily="18" charset="0"/>
                <a:cs typeface="Calibri" panose="020F0502020204030204" pitchFamily="34" charset="0"/>
              </a:rPr>
              <a:t> بل أجد </a:t>
            </a:r>
            <a:r>
              <a:rPr lang="ar-SA" sz="2800" b="1"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شرحًا مبسّطًا ومنظمًا</a:t>
            </a:r>
            <a:endParaRPr lang="fr-FR" sz="2800" kern="1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9B0521AB-7F72-7738-C854-4B83A7255739}"/>
              </a:ext>
            </a:extLst>
          </p:cNvPr>
          <p:cNvSpPr txBox="1"/>
          <p:nvPr/>
        </p:nvSpPr>
        <p:spPr>
          <a:xfrm>
            <a:off x="784546" y="3803653"/>
            <a:ext cx="10405152" cy="830997"/>
          </a:xfrm>
          <a:prstGeom prst="rect">
            <a:avLst/>
          </a:prstGeom>
          <a:noFill/>
        </p:spPr>
        <p:txBody>
          <a:bodyPr wrap="square" rtlCol="0">
            <a:spAutoFit/>
          </a:bodyPr>
          <a:lstStyle/>
          <a:p>
            <a:pPr algn="r" rtl="1"/>
            <a:r>
              <a:rPr lang="ar-MA" sz="2400" b="1" kern="0" dirty="0">
                <a:latin typeface="Times New Roman" panose="02020603050405020304" pitchFamily="18" charset="0"/>
                <a:cs typeface="Calibri" panose="020F0502020204030204" pitchFamily="34" charset="0"/>
              </a:rPr>
              <a:t>وبالتالي: غاية نص «ما الذكاء الاصطناعي؟» هي التعريف بالذكاء الاصطناعي وبيان أهميته ومجالات استعماله</a:t>
            </a:r>
            <a:endParaRPr lang="fr-FR" sz="2400" b="1" kern="0" dirty="0">
              <a:latin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1628349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a:xfrm>
            <a:off x="947187" y="346197"/>
            <a:ext cx="10529279" cy="267549"/>
          </a:xfrm>
        </p:spPr>
        <p:txBody>
          <a:bodyPr/>
          <a:lstStyle/>
          <a:p>
            <a:r>
              <a:rPr lang="ar-MA" sz="1600" b="1" kern="0" dirty="0">
                <a:effectLst/>
                <a:ea typeface="Times New Roman" panose="02020603050405020304" pitchFamily="18" charset="0"/>
                <a:cs typeface="Calibri" panose="020F0502020204030204" pitchFamily="34" charset="0"/>
              </a:rPr>
              <a:t>أستنتج  من  النَّصِّ ما تُساعِدُني عَلى تحديد </a:t>
            </a:r>
            <a:r>
              <a:rPr lang="ar-MA" sz="1600" b="1" kern="0" dirty="0" err="1">
                <a:effectLst/>
                <a:ea typeface="Times New Roman" panose="02020603050405020304" pitchFamily="18" charset="0"/>
                <a:cs typeface="Calibri" panose="020F0502020204030204" pitchFamily="34" charset="0"/>
              </a:rPr>
              <a:t>مقصدية</a:t>
            </a:r>
            <a:r>
              <a:rPr lang="ar-MA" sz="1600" b="1" kern="0" dirty="0">
                <a:effectLst/>
                <a:ea typeface="Times New Roman" panose="02020603050405020304" pitchFamily="18" charset="0"/>
                <a:cs typeface="Calibri" panose="020F0502020204030204" pitchFamily="34" charset="0"/>
              </a:rPr>
              <a:t> النص وغايته</a:t>
            </a:r>
            <a:br>
              <a:rPr lang="ar-MA" dirty="0">
                <a:highlight>
                  <a:srgbClr val="FF00FF"/>
                </a:highlight>
              </a:rPr>
            </a:br>
            <a:r>
              <a:rPr lang="ar-MA" dirty="0"/>
              <a:t>.</a:t>
            </a:r>
            <a:endParaRPr lang="fr-FR" dirty="0"/>
          </a:p>
        </p:txBody>
      </p:sp>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1612490" y="1995948"/>
            <a:ext cx="9194266" cy="2938785"/>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r" rtl="1">
              <a:lnSpc>
                <a:spcPct val="107000"/>
              </a:lnSpc>
              <a:spcAft>
                <a:spcPts val="800"/>
              </a:spcAft>
            </a:pP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خطوات تحديد الغاية من نص </a:t>
            </a:r>
            <a:r>
              <a:rPr lang="fr-FR" sz="24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أحدد نوع النص</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ألاحظ طبيعة المعلومات المقدَّمة</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أركّز على الأفعال الدالة (يعرّف – يوضح – يشرح – يبيّن)</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أستنتج ما يريد الكاتب تحقيقه لدى القارئ</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4" name="Google Shape;289;p51">
            <a:extLst>
              <a:ext uri="{FF2B5EF4-FFF2-40B4-BE49-F238E27FC236}">
                <a16:creationId xmlns:a16="http://schemas.microsoft.com/office/drawing/2014/main" id="{E2082B18-A75E-0B37-4106-D97A633E5C3A}"/>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9" name="TextBox 6">
            <a:extLst>
              <a:ext uri="{FF2B5EF4-FFF2-40B4-BE49-F238E27FC236}">
                <a16:creationId xmlns:a16="http://schemas.microsoft.com/office/drawing/2014/main" id="{0F236F67-B108-AF0B-EAA6-FD74602BECFA}"/>
              </a:ext>
            </a:extLst>
          </p:cNvPr>
          <p:cNvSpPr txBox="1">
            <a:spLocks noChangeArrowheads="1"/>
          </p:cNvSpPr>
          <p:nvPr/>
        </p:nvSpPr>
        <p:spPr bwMode="auto">
          <a:xfrm>
            <a:off x="722483" y="699430"/>
            <a:ext cx="105292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323F4F"/>
                </a:solidFill>
                <a:ea typeface="Calibri" panose="020F0502020204030204" pitchFamily="34" charset="0"/>
                <a:cs typeface="Calibri" panose="020F0502020204030204" pitchFamily="34" charset="0"/>
              </a:rPr>
              <a:t>يدعو المدرس المتعلمين إلى الانتباه ، ويلخص أمامهم الخطوات التي اتبعها في الوصول إلى الجواب,</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sp>
        <p:nvSpPr>
          <p:cNvPr id="2" name="Google Shape;683;p26">
            <a:extLst>
              <a:ext uri="{FF2B5EF4-FFF2-40B4-BE49-F238E27FC236}">
                <a16:creationId xmlns:a16="http://schemas.microsoft.com/office/drawing/2014/main" id="{9B61175B-7A28-3EBC-796A-CB144619CF7B}"/>
              </a:ext>
            </a:extLst>
          </p:cNvPr>
          <p:cNvSpPr/>
          <p:nvPr/>
        </p:nvSpPr>
        <p:spPr>
          <a:xfrm>
            <a:off x="10709393" y="2521742"/>
            <a:ext cx="542369" cy="470617"/>
          </a:xfrm>
          <a:prstGeom prst="ellipse">
            <a:avLst/>
          </a:prstGeom>
          <a:solidFill>
            <a:schemeClr val="accent2"/>
          </a:solidFill>
          <a:ln w="12700"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800"/>
              <a:buFont typeface="Calibri"/>
              <a:buNone/>
            </a:pPr>
            <a:r>
              <a:rPr lang="ar-MA" sz="2800" b="1" i="0" u="none" strike="noStrike" cap="none" dirty="0">
                <a:solidFill>
                  <a:schemeClr val="lt1"/>
                </a:solidFill>
                <a:latin typeface="Calibri"/>
                <a:ea typeface="Calibri"/>
                <a:cs typeface="Calibri"/>
                <a:sym typeface="Calibri"/>
              </a:rPr>
              <a:t>1</a:t>
            </a:r>
            <a:endParaRPr sz="1800" b="0" i="0" u="none" strike="noStrike" cap="none" dirty="0">
              <a:solidFill>
                <a:schemeClr val="dk1"/>
              </a:solidFill>
              <a:latin typeface="Arial"/>
              <a:ea typeface="Arial"/>
              <a:cs typeface="Arial"/>
              <a:sym typeface="Arial"/>
            </a:endParaRPr>
          </a:p>
        </p:txBody>
      </p:sp>
      <p:sp>
        <p:nvSpPr>
          <p:cNvPr id="4" name="Google Shape;683;p26">
            <a:extLst>
              <a:ext uri="{FF2B5EF4-FFF2-40B4-BE49-F238E27FC236}">
                <a16:creationId xmlns:a16="http://schemas.microsoft.com/office/drawing/2014/main" id="{7858814E-DFAF-F0C0-637F-CE6DDCEC716A}"/>
              </a:ext>
            </a:extLst>
          </p:cNvPr>
          <p:cNvSpPr/>
          <p:nvPr/>
        </p:nvSpPr>
        <p:spPr>
          <a:xfrm>
            <a:off x="10765939" y="2995375"/>
            <a:ext cx="542369" cy="470617"/>
          </a:xfrm>
          <a:prstGeom prst="ellipse">
            <a:avLst/>
          </a:prstGeom>
          <a:solidFill>
            <a:schemeClr val="accent2"/>
          </a:solidFill>
          <a:ln w="12700"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800"/>
              <a:buFont typeface="Calibri"/>
              <a:buNone/>
            </a:pPr>
            <a:r>
              <a:rPr lang="ar-MA" sz="2800" b="1" i="0" u="none" strike="noStrike" cap="none" dirty="0">
                <a:solidFill>
                  <a:schemeClr val="lt1"/>
                </a:solidFill>
                <a:latin typeface="Calibri"/>
                <a:ea typeface="Calibri"/>
                <a:cs typeface="Calibri"/>
                <a:sym typeface="Calibri"/>
              </a:rPr>
              <a:t>2</a:t>
            </a:r>
            <a:endParaRPr sz="1800" b="0" i="0" u="none" strike="noStrike" cap="none" dirty="0">
              <a:solidFill>
                <a:schemeClr val="dk1"/>
              </a:solidFill>
              <a:latin typeface="Arial"/>
              <a:ea typeface="Arial"/>
              <a:cs typeface="Arial"/>
              <a:sym typeface="Arial"/>
            </a:endParaRPr>
          </a:p>
        </p:txBody>
      </p:sp>
      <p:sp>
        <p:nvSpPr>
          <p:cNvPr id="8" name="Google Shape;683;p26">
            <a:extLst>
              <a:ext uri="{FF2B5EF4-FFF2-40B4-BE49-F238E27FC236}">
                <a16:creationId xmlns:a16="http://schemas.microsoft.com/office/drawing/2014/main" id="{5FCD95BC-BAB4-8C5E-241A-0828A9EDA189}"/>
              </a:ext>
            </a:extLst>
          </p:cNvPr>
          <p:cNvSpPr/>
          <p:nvPr/>
        </p:nvSpPr>
        <p:spPr>
          <a:xfrm>
            <a:off x="10776338" y="3539627"/>
            <a:ext cx="542369" cy="470617"/>
          </a:xfrm>
          <a:prstGeom prst="ellipse">
            <a:avLst/>
          </a:prstGeom>
          <a:solidFill>
            <a:schemeClr val="accent2"/>
          </a:solidFill>
          <a:ln w="12700"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800"/>
              <a:buFont typeface="Calibri"/>
              <a:buNone/>
            </a:pPr>
            <a:r>
              <a:rPr lang="ar-MA" sz="2800" b="1" i="0" u="none" strike="noStrike" cap="none" dirty="0">
                <a:solidFill>
                  <a:schemeClr val="lt1"/>
                </a:solidFill>
                <a:latin typeface="Calibri"/>
                <a:ea typeface="Calibri"/>
                <a:cs typeface="Calibri"/>
                <a:sym typeface="Calibri"/>
              </a:rPr>
              <a:t>3</a:t>
            </a:r>
            <a:endParaRPr sz="1800" b="0" i="0" u="none" strike="noStrike" cap="none" dirty="0">
              <a:solidFill>
                <a:schemeClr val="dk1"/>
              </a:solidFill>
              <a:latin typeface="Arial"/>
              <a:ea typeface="Arial"/>
              <a:cs typeface="Arial"/>
              <a:sym typeface="Arial"/>
            </a:endParaRPr>
          </a:p>
        </p:txBody>
      </p:sp>
      <p:sp>
        <p:nvSpPr>
          <p:cNvPr id="10" name="Google Shape;683;p26">
            <a:extLst>
              <a:ext uri="{FF2B5EF4-FFF2-40B4-BE49-F238E27FC236}">
                <a16:creationId xmlns:a16="http://schemas.microsoft.com/office/drawing/2014/main" id="{3D206E43-5A02-3618-381A-13E2A7E5B372}"/>
              </a:ext>
            </a:extLst>
          </p:cNvPr>
          <p:cNvSpPr/>
          <p:nvPr/>
        </p:nvSpPr>
        <p:spPr>
          <a:xfrm>
            <a:off x="10786631" y="4119526"/>
            <a:ext cx="542369" cy="470617"/>
          </a:xfrm>
          <a:prstGeom prst="ellipse">
            <a:avLst/>
          </a:prstGeom>
          <a:solidFill>
            <a:schemeClr val="accent2"/>
          </a:solidFill>
          <a:ln w="12700"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800"/>
              <a:buFont typeface="Calibri"/>
              <a:buNone/>
            </a:pPr>
            <a:r>
              <a:rPr lang="ar-MA" sz="2800" b="1" i="0" u="none" strike="noStrike" cap="none" dirty="0">
                <a:solidFill>
                  <a:schemeClr val="lt1"/>
                </a:solidFill>
                <a:latin typeface="Calibri"/>
                <a:ea typeface="Calibri"/>
                <a:cs typeface="Calibri"/>
                <a:sym typeface="Calibri"/>
              </a:rPr>
              <a:t>4</a:t>
            </a:r>
            <a:endParaRPr sz="18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15424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4BE215-916D-F6CD-A658-48FF0663DAAA}"/>
              </a:ext>
            </a:extLst>
          </p:cNvPr>
          <p:cNvSpPr>
            <a:spLocks noGrp="1"/>
          </p:cNvSpPr>
          <p:nvPr>
            <p:ph type="body" sz="quarter" idx="10"/>
          </p:nvPr>
        </p:nvSpPr>
        <p:spPr/>
        <p:txBody>
          <a:bodyPr>
            <a:normAutofit/>
          </a:bodyPr>
          <a:lstStyle/>
          <a:p>
            <a:endParaRPr lang="fr-FR"/>
          </a:p>
        </p:txBody>
      </p:sp>
    </p:spTree>
    <p:extLst>
      <p:ext uri="{BB962C8B-B14F-4D97-AF65-F5344CB8AC3E}">
        <p14:creationId xmlns:p14="http://schemas.microsoft.com/office/powerpoint/2010/main" val="3456576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3" name="Google Shape;843;p35"/>
          <p:cNvSpPr txBox="1">
            <a:spLocks noGrp="1"/>
          </p:cNvSpPr>
          <p:nvPr>
            <p:ph type="body" idx="2"/>
          </p:nvPr>
        </p:nvSpPr>
        <p:spPr>
          <a:xfrm>
            <a:off x="1110479" y="687494"/>
            <a:ext cx="10250160" cy="321521"/>
          </a:xfrm>
          <a:prstGeom prst="rect">
            <a:avLst/>
          </a:prstGeom>
          <a:noFill/>
          <a:ln>
            <a:noFill/>
          </a:ln>
        </p:spPr>
        <p:txBody>
          <a:bodyPr spcFirstLastPara="1" wrap="square" lIns="91425" tIns="45700" rIns="91425" bIns="45700" anchor="t" anchorCtr="0">
            <a:noAutofit/>
          </a:bodyPr>
          <a:lstStyle/>
          <a:p>
            <a:pPr marL="228600" indent="-228600">
              <a:spcBef>
                <a:spcPts val="0"/>
              </a:spcBef>
            </a:pPr>
            <a:r>
              <a:rPr lang="ar-MA" dirty="0"/>
              <a:t>يطلب المدرس من المتعلمين الاشتغال ثنائيا و  توظيف الاستراتيجية </a:t>
            </a:r>
            <a:r>
              <a:rPr lang="ar-MA" dirty="0" err="1"/>
              <a:t>المنمذجة</a:t>
            </a:r>
            <a:r>
              <a:rPr lang="ar-MA" dirty="0"/>
              <a:t> لإنجاز المهمة:</a:t>
            </a:r>
          </a:p>
          <a:p>
            <a:pPr marL="228600" lvl="0" indent="-228600" algn="r" rtl="1">
              <a:lnSpc>
                <a:spcPct val="90000"/>
              </a:lnSpc>
              <a:spcBef>
                <a:spcPts val="0"/>
              </a:spcBef>
              <a:spcAft>
                <a:spcPts val="0"/>
              </a:spcAft>
              <a:buClr>
                <a:schemeClr val="dk1"/>
              </a:buClr>
              <a:buSzPts val="1400"/>
              <a:buFont typeface="Arial"/>
              <a:buChar char="•"/>
            </a:pPr>
            <a:r>
              <a:rPr lang="ar-MA" dirty="0"/>
              <a:t>.</a:t>
            </a:r>
            <a:endParaRPr dirty="0"/>
          </a:p>
        </p:txBody>
      </p:sp>
      <p:sp>
        <p:nvSpPr>
          <p:cNvPr id="845" name="Google Shape;845;p35"/>
          <p:cNvSpPr/>
          <p:nvPr/>
        </p:nvSpPr>
        <p:spPr>
          <a:xfrm>
            <a:off x="3548270" y="1361661"/>
            <a:ext cx="3419060" cy="93427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chemeClr val="lt1"/>
                </a:solidFill>
                <a:latin typeface="Calibri"/>
                <a:ea typeface="Calibri"/>
                <a:cs typeface="Calibri"/>
                <a:sym typeface="Calibri"/>
              </a:rPr>
              <a:t>أفعال كلام وتعابير للتعريف بمختَرَع مهم؟</a:t>
            </a:r>
            <a:endParaRPr sz="2400" b="1" i="0" u="none" strike="noStrike" cap="none">
              <a:solidFill>
                <a:schemeClr val="lt1"/>
              </a:solidFill>
              <a:latin typeface="Calibri"/>
              <a:ea typeface="Calibri"/>
              <a:cs typeface="Calibri"/>
              <a:sym typeface="Calibri"/>
            </a:endParaRPr>
          </a:p>
        </p:txBody>
      </p:sp>
      <p:sp>
        <p:nvSpPr>
          <p:cNvPr id="4" name="Titre 2">
            <a:extLst>
              <a:ext uri="{FF2B5EF4-FFF2-40B4-BE49-F238E27FC236}">
                <a16:creationId xmlns:a16="http://schemas.microsoft.com/office/drawing/2014/main" id="{83C5A9A2-EEC1-8277-E18D-5CD7EB9BBDE3}"/>
              </a:ext>
            </a:extLst>
          </p:cNvPr>
          <p:cNvSpPr>
            <a:spLocks noGrp="1"/>
          </p:cNvSpPr>
          <p:nvPr>
            <p:ph type="title"/>
          </p:nvPr>
        </p:nvSpPr>
        <p:spPr>
          <a:xfrm>
            <a:off x="880215" y="365973"/>
            <a:ext cx="10529888" cy="321521"/>
          </a:xfrm>
        </p:spPr>
        <p:txBody>
          <a:bodyPr/>
          <a:lstStyle/>
          <a:p>
            <a:pPr rtl="1"/>
            <a:r>
              <a:rPr lang="ar-MA" sz="1600" b="1" kern="0" dirty="0">
                <a:effectLst/>
                <a:ea typeface="Times New Roman" panose="02020603050405020304" pitchFamily="18" charset="0"/>
                <a:cs typeface="Calibri" panose="020F0502020204030204" pitchFamily="34" charset="0"/>
              </a:rPr>
              <a:t>الآن دوركم لتحديد الغاية من إيراد مثال "جوجل"</a:t>
            </a:r>
            <a:br>
              <a:rPr lang="ar-MA" dirty="0">
                <a:highlight>
                  <a:srgbClr val="FF00FF"/>
                </a:highlight>
              </a:rPr>
            </a:br>
            <a:endParaRPr lang="fr-FR" dirty="0"/>
          </a:p>
        </p:txBody>
      </p:sp>
      <p:sp>
        <p:nvSpPr>
          <p:cNvPr id="9" name="ZoneTexte 8">
            <a:extLst>
              <a:ext uri="{FF2B5EF4-FFF2-40B4-BE49-F238E27FC236}">
                <a16:creationId xmlns:a16="http://schemas.microsoft.com/office/drawing/2014/main" id="{29D69863-7F91-A648-4373-55A9A9B3493F}"/>
              </a:ext>
            </a:extLst>
          </p:cNvPr>
          <p:cNvSpPr txBox="1"/>
          <p:nvPr/>
        </p:nvSpPr>
        <p:spPr>
          <a:xfrm>
            <a:off x="1543664" y="1828800"/>
            <a:ext cx="9684773" cy="3353995"/>
          </a:xfrm>
          <a:prstGeom prst="rect">
            <a:avLst/>
          </a:prstGeom>
          <a:noFill/>
        </p:spPr>
        <p:txBody>
          <a:bodyPr wrap="square">
            <a:spAutoFit/>
          </a:bodyPr>
          <a:lstStyle/>
          <a:p>
            <a:pPr algn="r" rtl="1">
              <a:lnSpc>
                <a:spcPct val="107000"/>
              </a:lnSpc>
              <a:spcAft>
                <a:spcPts val="800"/>
              </a:spcAft>
            </a:pPr>
            <a:r>
              <a:rPr lang="ar-MA" sz="2400" kern="0" dirty="0">
                <a:effectLst/>
                <a:latin typeface="Calibri" panose="020F0502020204030204" pitchFamily="34" charset="0"/>
                <a:ea typeface="Times New Roman" panose="02020603050405020304" pitchFamily="18" charset="0"/>
                <a:cs typeface="Calibri" panose="020F0502020204030204" pitchFamily="34" charset="0"/>
              </a:rPr>
              <a:t>في معرض شرح خصائص الذكاء الاصطناعي أورد الكاتب مثال محرك البحث " جوجل" ، ف</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ما الغاية </a:t>
            </a:r>
            <a:r>
              <a:rPr lang="ar-MA" sz="2400" kern="0" dirty="0">
                <a:effectLst/>
                <a:latin typeface="Calibri" panose="020F0502020204030204" pitchFamily="34" charset="0"/>
                <a:ea typeface="Times New Roman" panose="02020603050405020304" pitchFamily="18" charset="0"/>
                <a:cs typeface="Calibri" panose="020F0502020204030204" pitchFamily="34" charset="0"/>
              </a:rPr>
              <a:t>من ذكره هذا المثال</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MA" sz="2400" kern="0" dirty="0">
                <a:effectLst/>
                <a:latin typeface="Calibri" panose="020F0502020204030204" pitchFamily="34" charset="0"/>
                <a:ea typeface="Times New Roman" panose="02020603050405020304" pitchFamily="18" charset="0"/>
                <a:cs typeface="Calibri" panose="020F0502020204030204" pitchFamily="34" charset="0"/>
              </a:rPr>
              <a:t>ضع علامة أمام الجواب الصحيح مما يأتي</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SzPts val="1000"/>
              <a:buFont typeface="Symbol" panose="05050102010706020507" pitchFamily="18" charset="2"/>
              <a:buChar char=""/>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أ. تخويف القارئ من الذكاء الاصطناعي</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SzPts val="1000"/>
              <a:buFont typeface="Symbol" panose="05050102010706020507" pitchFamily="18" charset="2"/>
              <a:buChar char=""/>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ب. توضيح الفرق بين البحث العادي والذكاء الاصطناعي</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SzPts val="1000"/>
              <a:buFont typeface="Symbol" panose="05050102010706020507" pitchFamily="18" charset="2"/>
              <a:buChar char=""/>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ج. إثبات أن جوجل ذكاء اصطناعي كامل</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SzPts val="1000"/>
              <a:buFont typeface="Symbol" panose="05050102010706020507" pitchFamily="18" charset="2"/>
              <a:buChar char=""/>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د. الدعوة إلى استعمال جوجل فقط</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D90395C1-A50B-44C4-577D-AA984BF083DF}"/>
              </a:ext>
            </a:extLst>
          </p:cNvPr>
          <p:cNvSpPr/>
          <p:nvPr/>
        </p:nvSpPr>
        <p:spPr>
          <a:xfrm>
            <a:off x="3996813" y="3296915"/>
            <a:ext cx="373626" cy="2949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3DCF5A73-0BE1-C8B5-74C8-1D42DB778762}"/>
              </a:ext>
            </a:extLst>
          </p:cNvPr>
          <p:cNvSpPr/>
          <p:nvPr/>
        </p:nvSpPr>
        <p:spPr>
          <a:xfrm>
            <a:off x="3996813" y="3715385"/>
            <a:ext cx="373626" cy="2949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77E6A6F6-74BD-8430-CA51-02DAB8CD43BB}"/>
              </a:ext>
            </a:extLst>
          </p:cNvPr>
          <p:cNvSpPr/>
          <p:nvPr/>
        </p:nvSpPr>
        <p:spPr>
          <a:xfrm>
            <a:off x="3996813" y="4197166"/>
            <a:ext cx="373626" cy="2949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CF6E3F86-CC33-50B4-D6EE-C8AAE324C431}"/>
              </a:ext>
            </a:extLst>
          </p:cNvPr>
          <p:cNvSpPr/>
          <p:nvPr/>
        </p:nvSpPr>
        <p:spPr>
          <a:xfrm>
            <a:off x="3996813" y="4714461"/>
            <a:ext cx="373626" cy="2949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630112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a:xfrm>
            <a:off x="947187" y="346197"/>
            <a:ext cx="10529279" cy="267549"/>
          </a:xfrm>
        </p:spPr>
        <p:txBody>
          <a:bodyPr/>
          <a:lstStyle/>
          <a:p>
            <a:r>
              <a:rPr lang="ar-MA" sz="1600" b="1" kern="0" dirty="0">
                <a:effectLst/>
                <a:ea typeface="Times New Roman" panose="02020603050405020304" pitchFamily="18" charset="0"/>
                <a:cs typeface="Calibri" panose="020F0502020204030204" pitchFamily="34" charset="0"/>
              </a:rPr>
              <a:t>أستنتج  من  النَّصِّ ما تُساعِدُني عَلى تحديد </a:t>
            </a:r>
            <a:r>
              <a:rPr lang="ar-MA" sz="1600" b="1" kern="0" dirty="0" err="1">
                <a:effectLst/>
                <a:ea typeface="Times New Roman" panose="02020603050405020304" pitchFamily="18" charset="0"/>
                <a:cs typeface="Calibri" panose="020F0502020204030204" pitchFamily="34" charset="0"/>
              </a:rPr>
              <a:t>مقصدية</a:t>
            </a:r>
            <a:r>
              <a:rPr lang="ar-MA" sz="1600" b="1" kern="0" dirty="0">
                <a:effectLst/>
                <a:ea typeface="Times New Roman" panose="02020603050405020304" pitchFamily="18" charset="0"/>
                <a:cs typeface="Calibri" panose="020F0502020204030204" pitchFamily="34" charset="0"/>
              </a:rPr>
              <a:t> النص وغايته</a:t>
            </a:r>
            <a:br>
              <a:rPr lang="ar-MA" dirty="0">
                <a:highlight>
                  <a:srgbClr val="FF00FF"/>
                </a:highlight>
              </a:rPr>
            </a:br>
            <a:r>
              <a:rPr lang="ar-MA" dirty="0"/>
              <a:t>.</a:t>
            </a:r>
            <a:endParaRPr lang="fr-FR" dirty="0"/>
          </a:p>
        </p:txBody>
      </p:sp>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1612490" y="1995948"/>
            <a:ext cx="9194266" cy="2938785"/>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r" rtl="1">
              <a:lnSpc>
                <a:spcPct val="107000"/>
              </a:lnSpc>
              <a:spcAft>
                <a:spcPts val="800"/>
              </a:spcAft>
            </a:pP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خطوات تحديد الغاية من نص </a:t>
            </a:r>
            <a:r>
              <a:rPr lang="fr-FR" sz="24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أحدد نوع النص</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ألاحظ طبيعة المعلومات المقدَّمة</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أركّز على الأفعال الدالة (يعرّف – يوضح – يشرح – يبيّن)</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أستنتج ما يريد الكاتب تحقيقه لدى القارئ</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4" name="Google Shape;289;p51">
            <a:extLst>
              <a:ext uri="{FF2B5EF4-FFF2-40B4-BE49-F238E27FC236}">
                <a16:creationId xmlns:a16="http://schemas.microsoft.com/office/drawing/2014/main" id="{E2082B18-A75E-0B37-4106-D97A633E5C3A}"/>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9" name="TextBox 6">
            <a:extLst>
              <a:ext uri="{FF2B5EF4-FFF2-40B4-BE49-F238E27FC236}">
                <a16:creationId xmlns:a16="http://schemas.microsoft.com/office/drawing/2014/main" id="{0F236F67-B108-AF0B-EAA6-FD74602BECFA}"/>
              </a:ext>
            </a:extLst>
          </p:cNvPr>
          <p:cNvSpPr txBox="1">
            <a:spLocks noChangeArrowheads="1"/>
          </p:cNvSpPr>
          <p:nvPr/>
        </p:nvSpPr>
        <p:spPr bwMode="auto">
          <a:xfrm>
            <a:off x="722483" y="699430"/>
            <a:ext cx="105292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323F4F"/>
                </a:solidFill>
                <a:ea typeface="Calibri" panose="020F0502020204030204" pitchFamily="34" charset="0"/>
                <a:cs typeface="Calibri" panose="020F0502020204030204" pitchFamily="34" charset="0"/>
              </a:rPr>
              <a:t>يدعو المدرس المتعلمين إلى الانتباه ، ويلخص أمامهم الخطوات التي اتبعها في الوصول إلى الجواب,</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sp>
        <p:nvSpPr>
          <p:cNvPr id="2" name="Google Shape;683;p26">
            <a:extLst>
              <a:ext uri="{FF2B5EF4-FFF2-40B4-BE49-F238E27FC236}">
                <a16:creationId xmlns:a16="http://schemas.microsoft.com/office/drawing/2014/main" id="{9B61175B-7A28-3EBC-796A-CB144619CF7B}"/>
              </a:ext>
            </a:extLst>
          </p:cNvPr>
          <p:cNvSpPr/>
          <p:nvPr/>
        </p:nvSpPr>
        <p:spPr>
          <a:xfrm>
            <a:off x="10709393" y="2521742"/>
            <a:ext cx="542369" cy="470617"/>
          </a:xfrm>
          <a:prstGeom prst="ellipse">
            <a:avLst/>
          </a:prstGeom>
          <a:solidFill>
            <a:schemeClr val="accent2"/>
          </a:solidFill>
          <a:ln w="12700"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800"/>
              <a:buFont typeface="Calibri"/>
              <a:buNone/>
            </a:pPr>
            <a:r>
              <a:rPr lang="ar-MA" sz="2800" b="1" i="0" u="none" strike="noStrike" cap="none" dirty="0">
                <a:solidFill>
                  <a:schemeClr val="lt1"/>
                </a:solidFill>
                <a:latin typeface="Calibri"/>
                <a:ea typeface="Calibri"/>
                <a:cs typeface="Calibri"/>
                <a:sym typeface="Calibri"/>
              </a:rPr>
              <a:t>1</a:t>
            </a:r>
            <a:endParaRPr sz="1800" b="0" i="0" u="none" strike="noStrike" cap="none" dirty="0">
              <a:solidFill>
                <a:schemeClr val="dk1"/>
              </a:solidFill>
              <a:latin typeface="Arial"/>
              <a:ea typeface="Arial"/>
              <a:cs typeface="Arial"/>
              <a:sym typeface="Arial"/>
            </a:endParaRPr>
          </a:p>
        </p:txBody>
      </p:sp>
      <p:sp>
        <p:nvSpPr>
          <p:cNvPr id="4" name="Google Shape;683;p26">
            <a:extLst>
              <a:ext uri="{FF2B5EF4-FFF2-40B4-BE49-F238E27FC236}">
                <a16:creationId xmlns:a16="http://schemas.microsoft.com/office/drawing/2014/main" id="{7858814E-DFAF-F0C0-637F-CE6DDCEC716A}"/>
              </a:ext>
            </a:extLst>
          </p:cNvPr>
          <p:cNvSpPr/>
          <p:nvPr/>
        </p:nvSpPr>
        <p:spPr>
          <a:xfrm>
            <a:off x="10765939" y="2995375"/>
            <a:ext cx="542369" cy="470617"/>
          </a:xfrm>
          <a:prstGeom prst="ellipse">
            <a:avLst/>
          </a:prstGeom>
          <a:solidFill>
            <a:schemeClr val="accent2"/>
          </a:solidFill>
          <a:ln w="12700"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800"/>
              <a:buFont typeface="Calibri"/>
              <a:buNone/>
            </a:pPr>
            <a:r>
              <a:rPr lang="ar-MA" sz="2800" b="1" i="0" u="none" strike="noStrike" cap="none" dirty="0">
                <a:solidFill>
                  <a:schemeClr val="lt1"/>
                </a:solidFill>
                <a:latin typeface="Calibri"/>
                <a:ea typeface="Calibri"/>
                <a:cs typeface="Calibri"/>
                <a:sym typeface="Calibri"/>
              </a:rPr>
              <a:t>2</a:t>
            </a:r>
            <a:endParaRPr sz="1800" b="0" i="0" u="none" strike="noStrike" cap="none" dirty="0">
              <a:solidFill>
                <a:schemeClr val="dk1"/>
              </a:solidFill>
              <a:latin typeface="Arial"/>
              <a:ea typeface="Arial"/>
              <a:cs typeface="Arial"/>
              <a:sym typeface="Arial"/>
            </a:endParaRPr>
          </a:p>
        </p:txBody>
      </p:sp>
      <p:sp>
        <p:nvSpPr>
          <p:cNvPr id="8" name="Google Shape;683;p26">
            <a:extLst>
              <a:ext uri="{FF2B5EF4-FFF2-40B4-BE49-F238E27FC236}">
                <a16:creationId xmlns:a16="http://schemas.microsoft.com/office/drawing/2014/main" id="{5FCD95BC-BAB4-8C5E-241A-0828A9EDA189}"/>
              </a:ext>
            </a:extLst>
          </p:cNvPr>
          <p:cNvSpPr/>
          <p:nvPr/>
        </p:nvSpPr>
        <p:spPr>
          <a:xfrm>
            <a:off x="10776338" y="3539627"/>
            <a:ext cx="542369" cy="470617"/>
          </a:xfrm>
          <a:prstGeom prst="ellipse">
            <a:avLst/>
          </a:prstGeom>
          <a:solidFill>
            <a:schemeClr val="accent2"/>
          </a:solidFill>
          <a:ln w="12700"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800"/>
              <a:buFont typeface="Calibri"/>
              <a:buNone/>
            </a:pPr>
            <a:r>
              <a:rPr lang="ar-MA" sz="2800" b="1" i="0" u="none" strike="noStrike" cap="none" dirty="0">
                <a:solidFill>
                  <a:schemeClr val="lt1"/>
                </a:solidFill>
                <a:latin typeface="Calibri"/>
                <a:ea typeface="Calibri"/>
                <a:cs typeface="Calibri"/>
                <a:sym typeface="Calibri"/>
              </a:rPr>
              <a:t>3</a:t>
            </a:r>
            <a:endParaRPr sz="1800" b="0" i="0" u="none" strike="noStrike" cap="none" dirty="0">
              <a:solidFill>
                <a:schemeClr val="dk1"/>
              </a:solidFill>
              <a:latin typeface="Arial"/>
              <a:ea typeface="Arial"/>
              <a:cs typeface="Arial"/>
              <a:sym typeface="Arial"/>
            </a:endParaRPr>
          </a:p>
        </p:txBody>
      </p:sp>
      <p:sp>
        <p:nvSpPr>
          <p:cNvPr id="10" name="Google Shape;683;p26">
            <a:extLst>
              <a:ext uri="{FF2B5EF4-FFF2-40B4-BE49-F238E27FC236}">
                <a16:creationId xmlns:a16="http://schemas.microsoft.com/office/drawing/2014/main" id="{3D206E43-5A02-3618-381A-13E2A7E5B372}"/>
              </a:ext>
            </a:extLst>
          </p:cNvPr>
          <p:cNvSpPr/>
          <p:nvPr/>
        </p:nvSpPr>
        <p:spPr>
          <a:xfrm>
            <a:off x="10786631" y="4119526"/>
            <a:ext cx="542369" cy="470617"/>
          </a:xfrm>
          <a:prstGeom prst="ellipse">
            <a:avLst/>
          </a:prstGeom>
          <a:solidFill>
            <a:schemeClr val="accent2"/>
          </a:solidFill>
          <a:ln w="12700"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800"/>
              <a:buFont typeface="Calibri"/>
              <a:buNone/>
            </a:pPr>
            <a:r>
              <a:rPr lang="ar-MA" sz="2800" b="1" i="0" u="none" strike="noStrike" cap="none" dirty="0">
                <a:solidFill>
                  <a:schemeClr val="lt1"/>
                </a:solidFill>
                <a:latin typeface="Calibri"/>
                <a:ea typeface="Calibri"/>
                <a:cs typeface="Calibri"/>
                <a:sym typeface="Calibri"/>
              </a:rPr>
              <a:t>4</a:t>
            </a:r>
            <a:endParaRPr sz="18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401641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3" name="Google Shape;843;p35"/>
          <p:cNvSpPr txBox="1">
            <a:spLocks noGrp="1"/>
          </p:cNvSpPr>
          <p:nvPr>
            <p:ph type="body" idx="2"/>
          </p:nvPr>
        </p:nvSpPr>
        <p:spPr>
          <a:xfrm>
            <a:off x="1110479" y="687494"/>
            <a:ext cx="10250160" cy="321521"/>
          </a:xfrm>
          <a:prstGeom prst="rect">
            <a:avLst/>
          </a:prstGeom>
          <a:noFill/>
          <a:ln>
            <a:noFill/>
          </a:ln>
        </p:spPr>
        <p:txBody>
          <a:bodyPr spcFirstLastPara="1" wrap="square" lIns="91425" tIns="45700" rIns="91425" bIns="45700" anchor="t" anchorCtr="0">
            <a:noAutofit/>
          </a:bodyPr>
          <a:lstStyle/>
          <a:p>
            <a:pPr marL="228600" indent="-228600">
              <a:spcBef>
                <a:spcPts val="0"/>
              </a:spcBef>
            </a:pPr>
            <a:r>
              <a:rPr lang="ar-MA" dirty="0"/>
              <a:t>يطلب المدرس من المتعلمين الاشتغال ثنائيا و  توظيف الاستراتيجية </a:t>
            </a:r>
            <a:r>
              <a:rPr lang="ar-MA" dirty="0" err="1"/>
              <a:t>المنمذجة</a:t>
            </a:r>
            <a:r>
              <a:rPr lang="ar-MA" dirty="0"/>
              <a:t> لإنجاز المهمة:</a:t>
            </a:r>
          </a:p>
          <a:p>
            <a:pPr marL="228600" lvl="0" indent="-228600" algn="r" rtl="1">
              <a:lnSpc>
                <a:spcPct val="90000"/>
              </a:lnSpc>
              <a:spcBef>
                <a:spcPts val="0"/>
              </a:spcBef>
              <a:spcAft>
                <a:spcPts val="0"/>
              </a:spcAft>
              <a:buClr>
                <a:schemeClr val="dk1"/>
              </a:buClr>
              <a:buSzPts val="1400"/>
              <a:buFont typeface="Arial"/>
              <a:buChar char="•"/>
            </a:pPr>
            <a:r>
              <a:rPr lang="ar-MA" dirty="0"/>
              <a:t>.</a:t>
            </a:r>
            <a:endParaRPr dirty="0"/>
          </a:p>
        </p:txBody>
      </p:sp>
      <p:sp>
        <p:nvSpPr>
          <p:cNvPr id="845" name="Google Shape;845;p35"/>
          <p:cNvSpPr/>
          <p:nvPr/>
        </p:nvSpPr>
        <p:spPr>
          <a:xfrm>
            <a:off x="3548270" y="1361661"/>
            <a:ext cx="3419060" cy="93427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chemeClr val="lt1"/>
                </a:solidFill>
                <a:latin typeface="Calibri"/>
                <a:ea typeface="Calibri"/>
                <a:cs typeface="Calibri"/>
                <a:sym typeface="Calibri"/>
              </a:rPr>
              <a:t>أفعال كلام وتعابير للتعريف بمختَرَع مهم؟</a:t>
            </a:r>
            <a:endParaRPr sz="2400" b="1" i="0" u="none" strike="noStrike" cap="none">
              <a:solidFill>
                <a:schemeClr val="lt1"/>
              </a:solidFill>
              <a:latin typeface="Calibri"/>
              <a:ea typeface="Calibri"/>
              <a:cs typeface="Calibri"/>
              <a:sym typeface="Calibri"/>
            </a:endParaRPr>
          </a:p>
        </p:txBody>
      </p:sp>
      <p:sp>
        <p:nvSpPr>
          <p:cNvPr id="4" name="Titre 2">
            <a:extLst>
              <a:ext uri="{FF2B5EF4-FFF2-40B4-BE49-F238E27FC236}">
                <a16:creationId xmlns:a16="http://schemas.microsoft.com/office/drawing/2014/main" id="{83C5A9A2-EEC1-8277-E18D-5CD7EB9BBDE3}"/>
              </a:ext>
            </a:extLst>
          </p:cNvPr>
          <p:cNvSpPr>
            <a:spLocks noGrp="1"/>
          </p:cNvSpPr>
          <p:nvPr>
            <p:ph type="title"/>
          </p:nvPr>
        </p:nvSpPr>
        <p:spPr>
          <a:xfrm>
            <a:off x="880215" y="365973"/>
            <a:ext cx="10529888" cy="321521"/>
          </a:xfrm>
        </p:spPr>
        <p:txBody>
          <a:bodyPr/>
          <a:lstStyle/>
          <a:p>
            <a:pPr rtl="1"/>
            <a:r>
              <a:rPr lang="ar-MA" sz="1600" b="1" kern="0" dirty="0">
                <a:effectLst/>
                <a:ea typeface="Times New Roman" panose="02020603050405020304" pitchFamily="18" charset="0"/>
                <a:cs typeface="Calibri" panose="020F0502020204030204" pitchFamily="34" charset="0"/>
              </a:rPr>
              <a:t>الآن دوركم لتحديد الغاية من إيراد مثال "جوجل"</a:t>
            </a:r>
            <a:br>
              <a:rPr lang="ar-MA" dirty="0">
                <a:highlight>
                  <a:srgbClr val="FF00FF"/>
                </a:highlight>
              </a:rPr>
            </a:br>
            <a:endParaRPr lang="fr-FR" dirty="0"/>
          </a:p>
        </p:txBody>
      </p:sp>
      <p:sp>
        <p:nvSpPr>
          <p:cNvPr id="9" name="ZoneTexte 8">
            <a:extLst>
              <a:ext uri="{FF2B5EF4-FFF2-40B4-BE49-F238E27FC236}">
                <a16:creationId xmlns:a16="http://schemas.microsoft.com/office/drawing/2014/main" id="{29D69863-7F91-A648-4373-55A9A9B3493F}"/>
              </a:ext>
            </a:extLst>
          </p:cNvPr>
          <p:cNvSpPr txBox="1"/>
          <p:nvPr/>
        </p:nvSpPr>
        <p:spPr>
          <a:xfrm>
            <a:off x="1543664" y="1828800"/>
            <a:ext cx="9684773" cy="3353995"/>
          </a:xfrm>
          <a:prstGeom prst="rect">
            <a:avLst/>
          </a:prstGeom>
          <a:noFill/>
        </p:spPr>
        <p:txBody>
          <a:bodyPr wrap="square">
            <a:spAutoFit/>
          </a:bodyPr>
          <a:lstStyle/>
          <a:p>
            <a:pPr algn="r" rtl="1">
              <a:lnSpc>
                <a:spcPct val="107000"/>
              </a:lnSpc>
              <a:spcAft>
                <a:spcPts val="800"/>
              </a:spcAft>
            </a:pPr>
            <a:r>
              <a:rPr lang="ar-MA" sz="2400" kern="0" dirty="0">
                <a:effectLst/>
                <a:latin typeface="Calibri" panose="020F0502020204030204" pitchFamily="34" charset="0"/>
                <a:ea typeface="Times New Roman" panose="02020603050405020304" pitchFamily="18" charset="0"/>
                <a:cs typeface="Calibri" panose="020F0502020204030204" pitchFamily="34" charset="0"/>
              </a:rPr>
              <a:t>في معرض شرح خصائص الذكاء الاصطناعي أورد الكاتب مثال محرك البحث " جوجل" ، ف</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ما الغاية </a:t>
            </a:r>
            <a:r>
              <a:rPr lang="ar-MA" sz="2400" kern="0" dirty="0">
                <a:effectLst/>
                <a:latin typeface="Calibri" panose="020F0502020204030204" pitchFamily="34" charset="0"/>
                <a:ea typeface="Times New Roman" panose="02020603050405020304" pitchFamily="18" charset="0"/>
                <a:cs typeface="Calibri" panose="020F0502020204030204" pitchFamily="34" charset="0"/>
              </a:rPr>
              <a:t>من ذكره هذا المثال</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MA" sz="2400" kern="0" dirty="0">
                <a:effectLst/>
                <a:latin typeface="Calibri" panose="020F0502020204030204" pitchFamily="34" charset="0"/>
                <a:ea typeface="Times New Roman" panose="02020603050405020304" pitchFamily="18" charset="0"/>
                <a:cs typeface="Calibri" panose="020F0502020204030204" pitchFamily="34" charset="0"/>
              </a:rPr>
              <a:t>ضع علامة أمام الجواب الصحيح مما يأتي</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SzPts val="1000"/>
              <a:buFont typeface="Symbol" panose="05050102010706020507" pitchFamily="18" charset="2"/>
              <a:buChar char=""/>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أ. تخويف القارئ من الذكاء الاصطناعي</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SzPts val="1000"/>
              <a:buFont typeface="Symbol" panose="05050102010706020507" pitchFamily="18" charset="2"/>
              <a:buChar char=""/>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ب. توضيح الفرق بين البحث العادي والذكاء الاصطناعي</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SzPts val="1000"/>
              <a:buFont typeface="Symbol" panose="05050102010706020507" pitchFamily="18" charset="2"/>
              <a:buChar char=""/>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ج. إثبات أن جوجل ذكاء اصطناعي كامل</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SzPts val="1000"/>
              <a:buFont typeface="Symbol" panose="05050102010706020507" pitchFamily="18" charset="2"/>
              <a:buChar char=""/>
              <a:tabLst>
                <a:tab pos="457200" algn="l"/>
              </a:tabLst>
            </a:pPr>
            <a:r>
              <a:rPr lang="ar-SA" sz="2400" kern="0" dirty="0">
                <a:effectLst/>
                <a:latin typeface="Calibri" panose="020F0502020204030204" pitchFamily="34" charset="0"/>
                <a:ea typeface="Times New Roman" panose="02020603050405020304" pitchFamily="18" charset="0"/>
                <a:cs typeface="Calibri" panose="020F0502020204030204" pitchFamily="34" charset="0"/>
              </a:rPr>
              <a:t>د. الدعوة إلى استعمال جوجل فقط</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D90395C1-A50B-44C4-577D-AA984BF083DF}"/>
              </a:ext>
            </a:extLst>
          </p:cNvPr>
          <p:cNvSpPr/>
          <p:nvPr/>
        </p:nvSpPr>
        <p:spPr>
          <a:xfrm>
            <a:off x="3996813" y="3296915"/>
            <a:ext cx="373626" cy="2949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3DCF5A73-0BE1-C8B5-74C8-1D42DB778762}"/>
              </a:ext>
            </a:extLst>
          </p:cNvPr>
          <p:cNvSpPr/>
          <p:nvPr/>
        </p:nvSpPr>
        <p:spPr>
          <a:xfrm>
            <a:off x="3996813" y="3715385"/>
            <a:ext cx="373626" cy="294968"/>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77E6A6F6-74BD-8430-CA51-02DAB8CD43BB}"/>
              </a:ext>
            </a:extLst>
          </p:cNvPr>
          <p:cNvSpPr/>
          <p:nvPr/>
        </p:nvSpPr>
        <p:spPr>
          <a:xfrm>
            <a:off x="3996813" y="4197166"/>
            <a:ext cx="373626" cy="2949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CF6E3F86-CC33-50B4-D6EE-C8AAE324C431}"/>
              </a:ext>
            </a:extLst>
          </p:cNvPr>
          <p:cNvSpPr/>
          <p:nvPr/>
        </p:nvSpPr>
        <p:spPr>
          <a:xfrm>
            <a:off x="3996813" y="4714461"/>
            <a:ext cx="373626" cy="2949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444585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5CA08C-3A69-D86A-5AC5-5BAE8D9DC07A}"/>
              </a:ext>
            </a:extLst>
          </p:cNvPr>
          <p:cNvSpPr>
            <a:spLocks noGrp="1"/>
          </p:cNvSpPr>
          <p:nvPr>
            <p:ph type="body" sz="quarter" idx="10"/>
          </p:nvPr>
        </p:nvSpPr>
        <p:spPr/>
        <p:txBody>
          <a:bodyPr>
            <a:normAutofit/>
          </a:bodyPr>
          <a:lstStyle/>
          <a:p>
            <a:endParaRPr lang="fr-FR"/>
          </a:p>
        </p:txBody>
      </p:sp>
    </p:spTree>
    <p:extLst>
      <p:ext uri="{BB962C8B-B14F-4D97-AF65-F5344CB8AC3E}">
        <p14:creationId xmlns:p14="http://schemas.microsoft.com/office/powerpoint/2010/main" val="19938406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FF78DDE0-13C6-FB8E-62FF-E392DB2DAC4F}"/>
              </a:ext>
            </a:extLst>
          </p:cNvPr>
          <p:cNvSpPr>
            <a:spLocks noGrp="1"/>
          </p:cNvSpPr>
          <p:nvPr>
            <p:ph type="title"/>
          </p:nvPr>
        </p:nvSpPr>
        <p:spPr>
          <a:xfrm>
            <a:off x="968558" y="372721"/>
            <a:ext cx="10529279" cy="267549"/>
          </a:xfrm>
        </p:spPr>
        <p:txBody>
          <a:bodyPr/>
          <a:lstStyle/>
          <a:p>
            <a:r>
              <a:rPr lang="ar-MA" sz="1600" b="1" kern="0" dirty="0">
                <a:effectLst/>
                <a:ea typeface="Times New Roman" panose="02020603050405020304" pitchFamily="18" charset="0"/>
                <a:cs typeface="Calibri" panose="020F0502020204030204" pitchFamily="34" charset="0"/>
              </a:rPr>
              <a:t>أستنتج  من  النَّصِّ ما تُساعِدُني عَلى تحديد </a:t>
            </a:r>
            <a:r>
              <a:rPr lang="ar-MA" sz="1600" b="1" kern="0" dirty="0" err="1">
                <a:effectLst/>
                <a:ea typeface="Times New Roman" panose="02020603050405020304" pitchFamily="18" charset="0"/>
                <a:cs typeface="Calibri" panose="020F0502020204030204" pitchFamily="34" charset="0"/>
              </a:rPr>
              <a:t>مقصدية</a:t>
            </a:r>
            <a:r>
              <a:rPr lang="ar-MA" sz="1600" b="1" kern="0" dirty="0">
                <a:effectLst/>
                <a:ea typeface="Times New Roman" panose="02020603050405020304" pitchFamily="18" charset="0"/>
                <a:cs typeface="Calibri" panose="020F0502020204030204" pitchFamily="34" charset="0"/>
              </a:rPr>
              <a:t> النص وغايته</a:t>
            </a:r>
            <a:endParaRPr lang="fr-MA" dirty="0"/>
          </a:p>
        </p:txBody>
      </p:sp>
      <p:sp>
        <p:nvSpPr>
          <p:cNvPr id="2" name="Google Shape;843;p35">
            <a:extLst>
              <a:ext uri="{FF2B5EF4-FFF2-40B4-BE49-F238E27FC236}">
                <a16:creationId xmlns:a16="http://schemas.microsoft.com/office/drawing/2014/main" id="{5B42B4EB-7AD5-6D5C-65BF-BF2E6A2F183F}"/>
              </a:ext>
            </a:extLst>
          </p:cNvPr>
          <p:cNvSpPr txBox="1">
            <a:spLocks/>
          </p:cNvSpPr>
          <p:nvPr/>
        </p:nvSpPr>
        <p:spPr>
          <a:xfrm>
            <a:off x="1110479" y="670560"/>
            <a:ext cx="10250160" cy="321521"/>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chemeClr val="dk1"/>
              </a:buClr>
              <a:buSzPts val="1400"/>
              <a:buNone/>
            </a:pPr>
            <a:r>
              <a:rPr lang="ar-MA" sz="1400" dirty="0"/>
              <a:t>يطلب المدرس من المتعلمين توظيف الاستراتيجية </a:t>
            </a:r>
            <a:r>
              <a:rPr lang="ar-MA" sz="1400" dirty="0" err="1"/>
              <a:t>المنمذجة</a:t>
            </a:r>
            <a:r>
              <a:rPr lang="ar-MA" sz="1400" dirty="0"/>
              <a:t> بشكل مستقل للاستدلال على غاية النص أو </a:t>
            </a:r>
            <a:r>
              <a:rPr lang="ar-MA" sz="1400" dirty="0" err="1"/>
              <a:t>مقصديته</a:t>
            </a:r>
            <a:endParaRPr lang="ar-MA" sz="1400" dirty="0"/>
          </a:p>
        </p:txBody>
      </p:sp>
      <p:sp>
        <p:nvSpPr>
          <p:cNvPr id="4" name="Zone de texte 4">
            <a:extLst>
              <a:ext uri="{FF2B5EF4-FFF2-40B4-BE49-F238E27FC236}">
                <a16:creationId xmlns:a16="http://schemas.microsoft.com/office/drawing/2014/main" id="{A72AA038-EBF5-F18E-B995-6AFFEA1E11DA}"/>
              </a:ext>
            </a:extLst>
          </p:cNvPr>
          <p:cNvSpPr txBox="1"/>
          <p:nvPr/>
        </p:nvSpPr>
        <p:spPr>
          <a:xfrm>
            <a:off x="1586915" y="1767225"/>
            <a:ext cx="9448537" cy="2627793"/>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r" rtl="1">
              <a:lnSpc>
                <a:spcPct val="107000"/>
              </a:lnSpc>
              <a:spcAft>
                <a:spcPts val="800"/>
              </a:spcAft>
            </a:pPr>
            <a:r>
              <a:rPr lang="ar-SA" sz="2400" b="1" kern="100" dirty="0">
                <a:effectLst/>
                <a:latin typeface="Times New Roman" panose="02020603050405020304" pitchFamily="18" charset="0"/>
                <a:ea typeface="Calibri" panose="020F0502020204030204" pitchFamily="34" charset="0"/>
                <a:cs typeface="Calibri" panose="020F0502020204030204" pitchFamily="34" charset="0"/>
              </a:rPr>
              <a:t>8 </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مَا الغَايَةُ </a:t>
            </a:r>
            <a:r>
              <a:rPr lang="ar-SA" sz="2400" b="1" kern="0" dirty="0" err="1">
                <a:effectLst/>
                <a:latin typeface="Times New Roman" panose="02020603050405020304" pitchFamily="18" charset="0"/>
                <a:ea typeface="Times New Roman" panose="02020603050405020304" pitchFamily="18" charset="0"/>
                <a:cs typeface="Calibri" panose="020F0502020204030204" pitchFamily="34" charset="0"/>
              </a:rPr>
              <a:t>ﭐلَّتِي</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 يَرْمِي </a:t>
            </a:r>
            <a:r>
              <a:rPr lang="ar-MA" sz="2400" b="1" kern="0" dirty="0">
                <a:latin typeface="Times New Roman" panose="02020603050405020304" pitchFamily="18" charset="0"/>
                <a:ea typeface="Times New Roman" panose="02020603050405020304" pitchFamily="18" charset="0"/>
                <a:cs typeface="Calibri" panose="020F0502020204030204" pitchFamily="34" charset="0"/>
              </a:rPr>
              <a:t>ن</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َصُّ "مَا </a:t>
            </a:r>
            <a:r>
              <a:rPr lang="ar-SA" sz="2400" b="1" kern="0" dirty="0" err="1">
                <a:effectLst/>
                <a:latin typeface="Times New Roman" panose="02020603050405020304" pitchFamily="18" charset="0"/>
                <a:ea typeface="Times New Roman" panose="02020603050405020304" pitchFamily="18" charset="0"/>
                <a:cs typeface="Calibri" panose="020F0502020204030204" pitchFamily="34" charset="0"/>
              </a:rPr>
              <a:t>ﭐلذَّكَاءُ</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 </a:t>
            </a:r>
            <a:r>
              <a:rPr lang="ar-SA" sz="2400" b="1" kern="0" dirty="0" err="1">
                <a:effectLst/>
                <a:latin typeface="Times New Roman" panose="02020603050405020304" pitchFamily="18" charset="0"/>
                <a:ea typeface="Times New Roman" panose="02020603050405020304" pitchFamily="18" charset="0"/>
                <a:cs typeface="Calibri" panose="020F0502020204030204" pitchFamily="34" charset="0"/>
              </a:rPr>
              <a:t>ﭐلِاصْطِنَاعِيُّ</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 إِلَى تَحْقِيقِهَا لَدَى </a:t>
            </a:r>
            <a:r>
              <a:rPr lang="ar-SA" sz="2400" b="1" kern="0" dirty="0" err="1">
                <a:effectLst/>
                <a:latin typeface="Times New Roman" panose="02020603050405020304" pitchFamily="18" charset="0"/>
                <a:ea typeface="Times New Roman" panose="02020603050405020304" pitchFamily="18" charset="0"/>
                <a:cs typeface="Calibri" panose="020F0502020204030204" pitchFamily="34" charset="0"/>
              </a:rPr>
              <a:t>ﭐلقَارِئِ</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a:t>
            </a:r>
            <a:endParaRPr lang="fr-FR" sz="2400" kern="100" dirty="0">
              <a:effectLst/>
              <a:latin typeface="Times New Roman" panose="02020603050405020304" pitchFamily="18" charset="0"/>
              <a:ea typeface="Calibri" panose="020F0502020204030204" pitchFamily="34" charset="0"/>
            </a:endParaRPr>
          </a:p>
          <a:p>
            <a:pPr algn="r" rtl="1">
              <a:lnSpc>
                <a:spcPct val="107000"/>
              </a:lnSpc>
              <a:spcAft>
                <a:spcPts val="800"/>
              </a:spcAft>
            </a:pPr>
            <a:r>
              <a:rPr lang="fr-FR" sz="2400"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أ</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إقْنَاعُ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ﭐلقَارِئِ</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بِأَنَّ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ﭐلذَّكَاءَ</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ﭐلِاصْطِنَاعِيَّ</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سَيُهَيْمِنُ عَلَى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ﭐلعَالَمِ</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وَيُهَدِّدُ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ﭐلإِنْسَانَ</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br>
              <a:rPr lang="fr-FR" sz="2400" kern="0" dirty="0">
                <a:effectLst/>
                <a:latin typeface="Calibri" panose="020F0502020204030204" pitchFamily="34" charset="0"/>
                <a:ea typeface="Times New Roman" panose="02020603050405020304" pitchFamily="18" charset="0"/>
                <a:cs typeface="Calibri" panose="020F0502020204030204" pitchFamily="34" charset="0"/>
              </a:rPr>
            </a:br>
            <a:r>
              <a:rPr lang="fr-FR" sz="2400"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ب</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تَبْسِيطُ فَهْمِ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ﭐلذَّكَاءِ</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ﭐلِاصْطِنَاعِيِّ</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وَتَوْضِيحُ مَبَادِئِهِ وَفَرْقِهِ عَنِ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ﭐلذَّكَاءِ</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ﭐلبَشَرِيِّ</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br>
              <a:rPr lang="fr-FR" sz="2400" kern="0" dirty="0">
                <a:effectLst/>
                <a:latin typeface="Calibri" panose="020F0502020204030204" pitchFamily="34" charset="0"/>
                <a:ea typeface="Times New Roman" panose="02020603050405020304" pitchFamily="18" charset="0"/>
                <a:cs typeface="Calibri" panose="020F0502020204030204" pitchFamily="34" charset="0"/>
              </a:rPr>
            </a:br>
            <a:r>
              <a:rPr lang="fr-FR" sz="2400"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ج</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ﭐلتَّأْكِيدُ</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عَلَى أَنَّ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ﭐلتَّقَدُّمَ</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ﭐلتِّقَنِيَّ</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قَادِرٌ عَلَى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ﭐسْتِنْسَاخِ</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ﭐلعَقْلِ</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ﭐلبَشَرِيِّ</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br>
              <a:rPr lang="fr-FR" sz="2400" kern="0" dirty="0">
                <a:effectLst/>
                <a:latin typeface="Calibri" panose="020F0502020204030204" pitchFamily="34" charset="0"/>
                <a:ea typeface="Times New Roman" panose="02020603050405020304" pitchFamily="18" charset="0"/>
                <a:cs typeface="Calibri" panose="020F0502020204030204" pitchFamily="34" charset="0"/>
              </a:rPr>
            </a:br>
            <a:r>
              <a:rPr lang="fr-FR" sz="2400"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د</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fr-FR" sz="24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إِبْرَازُ أَنَّ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ﭐسْتِخْدَامَ</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ﭐلذَّكَاءِ</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ﭐلِاصْطِنَاعِيِّ</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مَحْصُورٌ فِي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ﭐلبَحْثِ</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ﭐلإِلِكْتْرُونِيِّ</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فَقَطْ</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MA" sz="1400" kern="100" dirty="0">
                <a:effectLst/>
                <a:latin typeface="Calibri" panose="020F0502020204030204" pitchFamily="34" charset="0"/>
                <a:ea typeface="Calibri" panose="020F0502020204030204" pitchFamily="34" charset="0"/>
                <a:cs typeface="Calibri" panose="020F0502020204030204" pitchFamily="34" charset="0"/>
              </a:rPr>
              <a:t> </a:t>
            </a: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25507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FF78DDE0-13C6-FB8E-62FF-E392DB2DAC4F}"/>
              </a:ext>
            </a:extLst>
          </p:cNvPr>
          <p:cNvSpPr>
            <a:spLocks noGrp="1"/>
          </p:cNvSpPr>
          <p:nvPr>
            <p:ph type="title"/>
          </p:nvPr>
        </p:nvSpPr>
        <p:spPr>
          <a:xfrm>
            <a:off x="968558" y="372721"/>
            <a:ext cx="10529279" cy="267549"/>
          </a:xfrm>
        </p:spPr>
        <p:txBody>
          <a:bodyPr/>
          <a:lstStyle/>
          <a:p>
            <a:r>
              <a:rPr lang="ar-MA" sz="1600" b="1" kern="0" dirty="0">
                <a:effectLst/>
                <a:ea typeface="Times New Roman" panose="02020603050405020304" pitchFamily="18" charset="0"/>
                <a:cs typeface="Calibri" panose="020F0502020204030204" pitchFamily="34" charset="0"/>
              </a:rPr>
              <a:t>أستنتج  من  النَّصِّ ما تُساعِدُني عَلى تحديد </a:t>
            </a:r>
            <a:r>
              <a:rPr lang="ar-MA" sz="1600" b="1" kern="0" dirty="0" err="1">
                <a:effectLst/>
                <a:ea typeface="Times New Roman" panose="02020603050405020304" pitchFamily="18" charset="0"/>
                <a:cs typeface="Calibri" panose="020F0502020204030204" pitchFamily="34" charset="0"/>
              </a:rPr>
              <a:t>مقصدية</a:t>
            </a:r>
            <a:r>
              <a:rPr lang="ar-MA" sz="1600" b="1" kern="0" dirty="0">
                <a:effectLst/>
                <a:ea typeface="Times New Roman" panose="02020603050405020304" pitchFamily="18" charset="0"/>
                <a:cs typeface="Calibri" panose="020F0502020204030204" pitchFamily="34" charset="0"/>
              </a:rPr>
              <a:t> النص وغايته</a:t>
            </a:r>
            <a:endParaRPr lang="fr-MA" dirty="0"/>
          </a:p>
        </p:txBody>
      </p:sp>
      <p:sp>
        <p:nvSpPr>
          <p:cNvPr id="2" name="Google Shape;843;p35">
            <a:extLst>
              <a:ext uri="{FF2B5EF4-FFF2-40B4-BE49-F238E27FC236}">
                <a16:creationId xmlns:a16="http://schemas.microsoft.com/office/drawing/2014/main" id="{5B42B4EB-7AD5-6D5C-65BF-BF2E6A2F183F}"/>
              </a:ext>
            </a:extLst>
          </p:cNvPr>
          <p:cNvSpPr txBox="1">
            <a:spLocks/>
          </p:cNvSpPr>
          <p:nvPr/>
        </p:nvSpPr>
        <p:spPr>
          <a:xfrm>
            <a:off x="1110479" y="670560"/>
            <a:ext cx="10250160" cy="321521"/>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chemeClr val="dk1"/>
              </a:buClr>
              <a:buSzPts val="1400"/>
              <a:buNone/>
            </a:pPr>
            <a:r>
              <a:rPr lang="ar-MA" sz="1400" dirty="0"/>
              <a:t>يطلب المدرس من المتعلمين توظيف الاستراتيجية </a:t>
            </a:r>
            <a:r>
              <a:rPr lang="ar-MA" sz="1400" dirty="0" err="1"/>
              <a:t>المنمذجة</a:t>
            </a:r>
            <a:r>
              <a:rPr lang="ar-MA" sz="1400" dirty="0"/>
              <a:t> بشكل مستقل للاستدلال على غاية النص أو </a:t>
            </a:r>
            <a:r>
              <a:rPr lang="ar-MA" sz="1400" dirty="0" err="1"/>
              <a:t>مقصديته</a:t>
            </a:r>
            <a:endParaRPr lang="ar-MA" sz="1400" dirty="0"/>
          </a:p>
        </p:txBody>
      </p:sp>
      <p:sp>
        <p:nvSpPr>
          <p:cNvPr id="4" name="Zone de texte 4">
            <a:extLst>
              <a:ext uri="{FF2B5EF4-FFF2-40B4-BE49-F238E27FC236}">
                <a16:creationId xmlns:a16="http://schemas.microsoft.com/office/drawing/2014/main" id="{A72AA038-EBF5-F18E-B995-6AFFEA1E11DA}"/>
              </a:ext>
            </a:extLst>
          </p:cNvPr>
          <p:cNvSpPr txBox="1"/>
          <p:nvPr/>
        </p:nvSpPr>
        <p:spPr>
          <a:xfrm>
            <a:off x="1596746" y="1872030"/>
            <a:ext cx="9448537" cy="2627793"/>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r" rtl="1">
              <a:lnSpc>
                <a:spcPct val="107000"/>
              </a:lnSpc>
              <a:spcAft>
                <a:spcPts val="800"/>
              </a:spcAft>
            </a:pPr>
            <a:r>
              <a:rPr lang="ar-SA" sz="2400" b="1" kern="100" dirty="0">
                <a:effectLst/>
                <a:latin typeface="Times New Roman" panose="02020603050405020304" pitchFamily="18" charset="0"/>
                <a:ea typeface="Calibri" panose="020F0502020204030204" pitchFamily="34" charset="0"/>
                <a:cs typeface="Calibri" panose="020F0502020204030204" pitchFamily="34" charset="0"/>
              </a:rPr>
              <a:t>8 </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مَا الغَايَةُ </a:t>
            </a:r>
            <a:r>
              <a:rPr lang="ar-SA" sz="2400" b="1" kern="0" dirty="0" err="1">
                <a:effectLst/>
                <a:latin typeface="Times New Roman" panose="02020603050405020304" pitchFamily="18" charset="0"/>
                <a:ea typeface="Times New Roman" panose="02020603050405020304" pitchFamily="18" charset="0"/>
                <a:cs typeface="Calibri" panose="020F0502020204030204" pitchFamily="34" charset="0"/>
              </a:rPr>
              <a:t>ﭐلَّتِي</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 يَرْمِي </a:t>
            </a:r>
            <a:r>
              <a:rPr lang="ar-MA" sz="2400" b="1" kern="0" dirty="0">
                <a:latin typeface="Times New Roman" panose="02020603050405020304" pitchFamily="18" charset="0"/>
                <a:ea typeface="Times New Roman" panose="02020603050405020304" pitchFamily="18" charset="0"/>
                <a:cs typeface="Calibri" panose="020F0502020204030204" pitchFamily="34" charset="0"/>
              </a:rPr>
              <a:t>ن</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َصُّ "مَا </a:t>
            </a:r>
            <a:r>
              <a:rPr lang="ar-SA" sz="2400" b="1" kern="0" dirty="0" err="1">
                <a:effectLst/>
                <a:latin typeface="Times New Roman" panose="02020603050405020304" pitchFamily="18" charset="0"/>
                <a:ea typeface="Times New Roman" panose="02020603050405020304" pitchFamily="18" charset="0"/>
                <a:cs typeface="Calibri" panose="020F0502020204030204" pitchFamily="34" charset="0"/>
              </a:rPr>
              <a:t>ﭐلذَّكَاءُ</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 </a:t>
            </a:r>
            <a:r>
              <a:rPr lang="ar-SA" sz="2400" b="1" kern="0" dirty="0" err="1">
                <a:effectLst/>
                <a:latin typeface="Times New Roman" panose="02020603050405020304" pitchFamily="18" charset="0"/>
                <a:ea typeface="Times New Roman" panose="02020603050405020304" pitchFamily="18" charset="0"/>
                <a:cs typeface="Calibri" panose="020F0502020204030204" pitchFamily="34" charset="0"/>
              </a:rPr>
              <a:t>ﭐلِاصْطِنَاعِيُّ</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 إِلَى تَحْقِيقِهَا لَدَى </a:t>
            </a:r>
            <a:r>
              <a:rPr lang="ar-SA" sz="2400" b="1" kern="0" dirty="0" err="1">
                <a:effectLst/>
                <a:latin typeface="Times New Roman" panose="02020603050405020304" pitchFamily="18" charset="0"/>
                <a:ea typeface="Times New Roman" panose="02020603050405020304" pitchFamily="18" charset="0"/>
                <a:cs typeface="Calibri" panose="020F0502020204030204" pitchFamily="34" charset="0"/>
              </a:rPr>
              <a:t>ﭐلقَارِئِ</a:t>
            </a:r>
            <a:r>
              <a:rPr lang="ar-SA" sz="2400" b="1" kern="0" dirty="0">
                <a:effectLst/>
                <a:latin typeface="Times New Roman" panose="02020603050405020304" pitchFamily="18" charset="0"/>
                <a:ea typeface="Times New Roman" panose="02020603050405020304" pitchFamily="18" charset="0"/>
                <a:cs typeface="Calibri" panose="020F0502020204030204" pitchFamily="34" charset="0"/>
              </a:rPr>
              <a:t>؟</a:t>
            </a:r>
            <a:endParaRPr lang="fr-FR" sz="2400" kern="100" dirty="0">
              <a:effectLst/>
              <a:latin typeface="Times New Roman" panose="02020603050405020304" pitchFamily="18" charset="0"/>
              <a:ea typeface="Calibri" panose="020F0502020204030204" pitchFamily="34" charset="0"/>
            </a:endParaRPr>
          </a:p>
          <a:p>
            <a:pPr algn="r" rtl="1">
              <a:lnSpc>
                <a:spcPct val="107000"/>
              </a:lnSpc>
              <a:spcAft>
                <a:spcPts val="800"/>
              </a:spcAft>
            </a:pPr>
            <a:r>
              <a:rPr lang="fr-FR" sz="2400"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أ</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إقْنَاعُ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ﭐلقَارِئِ</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بِأَنَّ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ﭐلذَّكَاءَ</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ﭐلِاصْطِنَاعِيَّ</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سَيُهَيْمِنُ عَلَى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ﭐلعَالَمِ</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وَيُهَدِّدُ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ﭐلإِنْسَانَ</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br>
              <a:rPr lang="fr-FR" sz="2400" kern="0" dirty="0">
                <a:effectLst/>
                <a:latin typeface="Calibri" panose="020F0502020204030204" pitchFamily="34" charset="0"/>
                <a:ea typeface="Times New Roman" panose="02020603050405020304" pitchFamily="18" charset="0"/>
                <a:cs typeface="Calibri" panose="020F0502020204030204" pitchFamily="34" charset="0"/>
              </a:rPr>
            </a:br>
            <a:r>
              <a:rPr lang="fr-FR" sz="2400"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ب</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تَبْسِيطُ فَهْمِ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ﭐلذَّكَاءِ</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ﭐلِاصْطِنَاعِيِّ</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وَتَوْضِيحُ مَبَادِئِهِ وَفَرْقِهِ عَنِ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ﭐلذَّكَاءِ</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ﭐلبَشَرِيِّ</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br>
              <a:rPr lang="fr-FR" sz="2400" kern="0" dirty="0">
                <a:effectLst/>
                <a:latin typeface="Calibri" panose="020F0502020204030204" pitchFamily="34" charset="0"/>
                <a:ea typeface="Times New Roman" panose="02020603050405020304" pitchFamily="18" charset="0"/>
                <a:cs typeface="Calibri" panose="020F0502020204030204" pitchFamily="34" charset="0"/>
              </a:rPr>
            </a:br>
            <a:r>
              <a:rPr lang="fr-FR" sz="2400"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ج</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ﭐلتَّأْكِيدُ</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عَلَى أَنَّ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ﭐلتَّقَدُّمَ</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ﭐلتِّقَنِيَّ</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قَادِرٌ عَلَى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ﭐسْتِنْسَاخِ</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ﭐلعَقْلِ</a:t>
            </a:r>
            <a:r>
              <a:rPr lang="ar-SA"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kern="0" dirty="0" err="1">
                <a:effectLst/>
                <a:latin typeface="Calibri" panose="020F0502020204030204" pitchFamily="34" charset="0"/>
                <a:ea typeface="Times New Roman" panose="02020603050405020304" pitchFamily="18" charset="0"/>
                <a:cs typeface="Calibri" panose="020F0502020204030204" pitchFamily="34" charset="0"/>
              </a:rPr>
              <a:t>ﭐلبَشَرِيِّ</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a:t>
            </a:r>
            <a:br>
              <a:rPr lang="fr-FR" sz="2400" kern="0" dirty="0">
                <a:effectLst/>
                <a:latin typeface="Calibri" panose="020F0502020204030204" pitchFamily="34" charset="0"/>
                <a:ea typeface="Times New Roman" panose="02020603050405020304" pitchFamily="18" charset="0"/>
                <a:cs typeface="Calibri" panose="020F0502020204030204" pitchFamily="34" charset="0"/>
              </a:rPr>
            </a:br>
            <a:r>
              <a:rPr lang="fr-FR" sz="2400"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400"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د</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fr-FR" sz="24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إِبْرَازُ أَنَّ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ﭐسْتِخْدَامَ</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ﭐلذَّكَاءِ</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ﭐلِاصْطِنَاعِيِّ</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مَحْصُورٌ فِي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ﭐلبَحْثِ</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400" kern="0" dirty="0" err="1">
                <a:effectLst/>
                <a:latin typeface="Calibri" panose="020F0502020204030204" pitchFamily="34" charset="0"/>
                <a:ea typeface="Times New Roman" panose="02020603050405020304" pitchFamily="18" charset="0"/>
                <a:cs typeface="Times New Roman" panose="02020603050405020304" pitchFamily="18" charset="0"/>
              </a:rPr>
              <a:t>ﭐلإِلِكْتْرُونِيِّ</a:t>
            </a:r>
            <a:r>
              <a:rPr lang="ar-SA" sz="2400" kern="0" dirty="0">
                <a:effectLst/>
                <a:latin typeface="Calibri" panose="020F0502020204030204" pitchFamily="34" charset="0"/>
                <a:ea typeface="Times New Roman" panose="02020603050405020304" pitchFamily="18" charset="0"/>
                <a:cs typeface="Times New Roman" panose="02020603050405020304" pitchFamily="18" charset="0"/>
              </a:rPr>
              <a:t> فَقَطْ</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MA" sz="1400" kern="100" dirty="0">
                <a:effectLst/>
                <a:latin typeface="Calibri" panose="020F0502020204030204" pitchFamily="34" charset="0"/>
                <a:ea typeface="Calibri" panose="020F0502020204030204" pitchFamily="34" charset="0"/>
                <a:cs typeface="Calibri" panose="020F0502020204030204" pitchFamily="34" charset="0"/>
              </a:rPr>
              <a:t> </a:t>
            </a: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767B3AA7-E17C-DB67-4E08-368A78A73405}"/>
              </a:ext>
            </a:extLst>
          </p:cNvPr>
          <p:cNvSpPr/>
          <p:nvPr/>
        </p:nvSpPr>
        <p:spPr>
          <a:xfrm>
            <a:off x="1946787" y="2418735"/>
            <a:ext cx="383458" cy="24580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A39A51A8-7E4B-D025-B4ED-8AECD8E8C79D}"/>
              </a:ext>
            </a:extLst>
          </p:cNvPr>
          <p:cNvSpPr/>
          <p:nvPr/>
        </p:nvSpPr>
        <p:spPr>
          <a:xfrm>
            <a:off x="1946787" y="2787750"/>
            <a:ext cx="383458" cy="245807"/>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7D52D04-ABC3-0433-B45C-E9F55B7E9F23}"/>
              </a:ext>
            </a:extLst>
          </p:cNvPr>
          <p:cNvSpPr/>
          <p:nvPr/>
        </p:nvSpPr>
        <p:spPr>
          <a:xfrm>
            <a:off x="1946787" y="3185927"/>
            <a:ext cx="383458" cy="24580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7C52AABA-5AFE-072C-1A66-FFEFAF6A8F77}"/>
              </a:ext>
            </a:extLst>
          </p:cNvPr>
          <p:cNvSpPr/>
          <p:nvPr/>
        </p:nvSpPr>
        <p:spPr>
          <a:xfrm>
            <a:off x="1946787" y="3584104"/>
            <a:ext cx="383458" cy="24580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773459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B31CF4-7EB6-13F3-C6E6-CADAF94F1ED3}"/>
              </a:ext>
            </a:extLst>
          </p:cNvPr>
          <p:cNvSpPr>
            <a:spLocks noGrp="1"/>
          </p:cNvSpPr>
          <p:nvPr>
            <p:ph type="body" sz="quarter" idx="10"/>
          </p:nvPr>
        </p:nvSpPr>
        <p:spPr/>
        <p:txBody>
          <a:bodyPr>
            <a:normAutofit/>
          </a:bodyPr>
          <a:lstStyle/>
          <a:p>
            <a:endParaRPr lang="fr-FR" dirty="0"/>
          </a:p>
        </p:txBody>
      </p:sp>
      <p:sp>
        <p:nvSpPr>
          <p:cNvPr id="3" name="ZoneTexte 2">
            <a:extLst>
              <a:ext uri="{FF2B5EF4-FFF2-40B4-BE49-F238E27FC236}">
                <a16:creationId xmlns:a16="http://schemas.microsoft.com/office/drawing/2014/main" id="{9064C541-8376-C963-3E1F-7630B938E802}"/>
              </a:ext>
            </a:extLst>
          </p:cNvPr>
          <p:cNvSpPr txBox="1"/>
          <p:nvPr/>
        </p:nvSpPr>
        <p:spPr>
          <a:xfrm>
            <a:off x="7950200" y="2646384"/>
            <a:ext cx="2796457" cy="646331"/>
          </a:xfrm>
          <a:prstGeom prst="rect">
            <a:avLst/>
          </a:prstGeom>
          <a:noFill/>
        </p:spPr>
        <p:txBody>
          <a:bodyPr wrap="square" rtlCol="0">
            <a:spAutoFit/>
          </a:bodyPr>
          <a:lstStyle/>
          <a:p>
            <a:pPr algn="r" rtl="1"/>
            <a:r>
              <a:rPr lang="ar-MA" sz="3600" b="1" dirty="0">
                <a:latin typeface="Calibri" panose="020F0502020204030204" pitchFamily="34" charset="0"/>
                <a:cs typeface="Calibri" panose="020F0502020204030204" pitchFamily="34" charset="0"/>
              </a:rPr>
              <a:t>أستكمل فهمي </a:t>
            </a:r>
            <a:endParaRPr lang="fr-FR" sz="3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01998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3" name="Google Shape;843;p35"/>
          <p:cNvSpPr txBox="1">
            <a:spLocks noGrp="1"/>
          </p:cNvSpPr>
          <p:nvPr>
            <p:ph type="body" idx="2"/>
          </p:nvPr>
        </p:nvSpPr>
        <p:spPr>
          <a:xfrm>
            <a:off x="1110479" y="687494"/>
            <a:ext cx="10250160" cy="321521"/>
          </a:xfrm>
          <a:prstGeom prst="rect">
            <a:avLst/>
          </a:prstGeom>
          <a:noFill/>
          <a:ln>
            <a:noFill/>
          </a:ln>
        </p:spPr>
        <p:txBody>
          <a:bodyPr spcFirstLastPara="1" wrap="square" lIns="91425" tIns="45700" rIns="91425" bIns="45700" anchor="t" anchorCtr="0">
            <a:noAutofit/>
          </a:bodyPr>
          <a:lstStyle/>
          <a:p>
            <a:pPr marL="228600" indent="-228600">
              <a:spcBef>
                <a:spcPts val="0"/>
              </a:spcBef>
            </a:pPr>
            <a:r>
              <a:rPr lang="ar-MA" dirty="0"/>
              <a:t>يستمع المدرس إلى إجابات متعلمين ويطلب منهم تعليل إجاباتهم، بعد التغذية الراجعة يطلب منهم تدوين الجواب على السبورة</a:t>
            </a:r>
          </a:p>
          <a:p>
            <a:pPr marL="228600" lvl="0" indent="-228600" algn="r" rtl="1">
              <a:lnSpc>
                <a:spcPct val="90000"/>
              </a:lnSpc>
              <a:spcBef>
                <a:spcPts val="0"/>
              </a:spcBef>
              <a:spcAft>
                <a:spcPts val="0"/>
              </a:spcAft>
              <a:buClr>
                <a:schemeClr val="dk1"/>
              </a:buClr>
              <a:buSzPts val="1400"/>
              <a:buFont typeface="Arial"/>
              <a:buChar char="•"/>
            </a:pPr>
            <a:r>
              <a:rPr lang="ar-MA" dirty="0"/>
              <a:t>.</a:t>
            </a:r>
            <a:endParaRPr dirty="0"/>
          </a:p>
        </p:txBody>
      </p:sp>
      <p:sp>
        <p:nvSpPr>
          <p:cNvPr id="845" name="Google Shape;845;p35"/>
          <p:cNvSpPr/>
          <p:nvPr/>
        </p:nvSpPr>
        <p:spPr>
          <a:xfrm>
            <a:off x="3548270" y="1361661"/>
            <a:ext cx="3419060" cy="93427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chemeClr val="lt1"/>
                </a:solidFill>
                <a:latin typeface="Calibri"/>
                <a:ea typeface="Calibri"/>
                <a:cs typeface="Calibri"/>
                <a:sym typeface="Calibri"/>
              </a:rPr>
              <a:t>أفعال كلام وتعابير للتعريف بمختَرَع مهم؟</a:t>
            </a:r>
            <a:endParaRPr sz="2400" b="1" i="0" u="none" strike="noStrike" cap="none">
              <a:solidFill>
                <a:schemeClr val="lt1"/>
              </a:solidFill>
              <a:latin typeface="Calibri"/>
              <a:ea typeface="Calibri"/>
              <a:cs typeface="Calibri"/>
              <a:sym typeface="Calibri"/>
            </a:endParaRPr>
          </a:p>
        </p:txBody>
      </p:sp>
      <p:sp>
        <p:nvSpPr>
          <p:cNvPr id="4" name="Titre 2">
            <a:extLst>
              <a:ext uri="{FF2B5EF4-FFF2-40B4-BE49-F238E27FC236}">
                <a16:creationId xmlns:a16="http://schemas.microsoft.com/office/drawing/2014/main" id="{83C5A9A2-EEC1-8277-E18D-5CD7EB9BBDE3}"/>
              </a:ext>
            </a:extLst>
          </p:cNvPr>
          <p:cNvSpPr>
            <a:spLocks noGrp="1"/>
          </p:cNvSpPr>
          <p:nvPr>
            <p:ph type="title"/>
          </p:nvPr>
        </p:nvSpPr>
        <p:spPr>
          <a:xfrm>
            <a:off x="880215" y="365973"/>
            <a:ext cx="10529888" cy="321521"/>
          </a:xfrm>
        </p:spPr>
        <p:txBody>
          <a:bodyPr/>
          <a:lstStyle/>
          <a:p>
            <a:pPr rtl="1"/>
            <a:r>
              <a:rPr lang="ar-MA" sz="1600" b="1" kern="0" dirty="0">
                <a:effectLst/>
                <a:ea typeface="Times New Roman" panose="02020603050405020304" pitchFamily="18" charset="0"/>
                <a:cs typeface="Calibri" panose="020F0502020204030204" pitchFamily="34" charset="0"/>
              </a:rPr>
              <a:t>أستنتج  من  النَّصِّ ما تُساعِدُني عَلى تحديد بنيته الإخبارية؟</a:t>
            </a:r>
            <a:br>
              <a:rPr lang="ar-MA" dirty="0">
                <a:highlight>
                  <a:srgbClr val="FF00FF"/>
                </a:highlight>
              </a:rPr>
            </a:br>
            <a:endParaRPr lang="fr-FR" dirty="0"/>
          </a:p>
        </p:txBody>
      </p:sp>
      <p:sp>
        <p:nvSpPr>
          <p:cNvPr id="2" name="Zone de texte 4">
            <a:extLst>
              <a:ext uri="{FF2B5EF4-FFF2-40B4-BE49-F238E27FC236}">
                <a16:creationId xmlns:a16="http://schemas.microsoft.com/office/drawing/2014/main" id="{8216E16F-025D-0705-59F8-C92576398DB2}"/>
              </a:ext>
            </a:extLst>
          </p:cNvPr>
          <p:cNvSpPr txBox="1"/>
          <p:nvPr/>
        </p:nvSpPr>
        <p:spPr>
          <a:xfrm>
            <a:off x="1110479" y="1855777"/>
            <a:ext cx="9920749" cy="314644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r" rtl="1">
              <a:lnSpc>
                <a:spcPct val="107000"/>
              </a:lnSpc>
              <a:spcAft>
                <a:spcPts val="800"/>
              </a:spcAft>
            </a:pPr>
            <a:r>
              <a:rPr lang="ar-MA" sz="2400" b="1" kern="100" dirty="0">
                <a:effectLst/>
                <a:latin typeface="Times New Roman" panose="02020603050405020304" pitchFamily="18" charset="0"/>
                <a:ea typeface="Calibri" panose="020F0502020204030204" pitchFamily="34" charset="0"/>
                <a:cs typeface="Calibri" panose="020F0502020204030204" pitchFamily="34" charset="0"/>
              </a:rPr>
              <a:t>5 - </a:t>
            </a:r>
            <a:r>
              <a:rPr lang="ar-SA" sz="2400" kern="100" dirty="0">
                <a:effectLst/>
                <a:latin typeface="Times New Roman" panose="02020603050405020304" pitchFamily="18" charset="0"/>
                <a:ea typeface="Calibri" panose="020F0502020204030204" pitchFamily="34" charset="0"/>
                <a:cs typeface="Calibri" panose="020F0502020204030204" pitchFamily="34" charset="0"/>
              </a:rPr>
              <a:t>ضع علامة </a:t>
            </a:r>
            <a:r>
              <a:rPr lang="fr-FR" sz="2400" kern="100" dirty="0">
                <a:effectLst/>
                <a:latin typeface="Calibri" panose="020F0502020204030204" pitchFamily="34" charset="0"/>
                <a:ea typeface="Calibri" panose="020F0502020204030204" pitchFamily="34" charset="0"/>
              </a:rPr>
              <a:t>x</a:t>
            </a:r>
            <a:r>
              <a:rPr lang="ar-MA" sz="2400" kern="100" dirty="0">
                <a:effectLst/>
                <a:latin typeface="Times New Roman" panose="02020603050405020304" pitchFamily="18" charset="0"/>
                <a:ea typeface="Calibri" panose="020F0502020204030204" pitchFamily="34" charset="0"/>
                <a:cs typeface="Calibri" panose="020F0502020204030204" pitchFamily="34" charset="0"/>
              </a:rPr>
              <a:t> أمام الجواب الصحيح. </a:t>
            </a:r>
            <a:r>
              <a:rPr lang="ar-SA" sz="2400" b="1" kern="100" dirty="0">
                <a:effectLst/>
                <a:latin typeface="Times New Roman" panose="02020603050405020304" pitchFamily="18" charset="0"/>
                <a:ea typeface="Times New Roman" panose="02020603050405020304" pitchFamily="18" charset="0"/>
                <a:cs typeface="Calibri" panose="020F0502020204030204" pitchFamily="34" charset="0"/>
              </a:rPr>
              <a:t>الأسلوب الغالب الذي اعتمده الكاتب في تقديم الذكاء الاصطناعي</a:t>
            </a:r>
            <a:r>
              <a:rPr lang="ar-SA" sz="2400" b="1" kern="100" dirty="0">
                <a:effectLst/>
                <a:latin typeface="Times New Roman" panose="02020603050405020304" pitchFamily="18" charset="0"/>
                <a:ea typeface="Calibri" panose="020F0502020204030204" pitchFamily="34" charset="0"/>
                <a:cs typeface="Calibri" panose="020F0502020204030204" pitchFamily="34" charset="0"/>
              </a:rPr>
              <a:t>:</a:t>
            </a:r>
            <a:endParaRPr lang="fr-FR" sz="2400" kern="100" dirty="0">
              <a:effectLst/>
              <a:latin typeface="Times New Roman" panose="02020603050405020304" pitchFamily="18" charset="0"/>
              <a:ea typeface="Calibri" panose="020F0502020204030204" pitchFamily="34" charset="0"/>
            </a:endParaRPr>
          </a:p>
          <a:p>
            <a:pPr algn="r" rtl="1">
              <a:lnSpc>
                <a:spcPct val="150000"/>
              </a:lnSpc>
              <a:spcAft>
                <a:spcPts val="800"/>
              </a:spcAft>
            </a:pP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أ ـ أُسْلُوبٌ وَصْفِيٌّ يُبْرِزُ </a:t>
            </a:r>
            <a:r>
              <a:rPr lang="ar-SA" sz="24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ﭐلْمَشَاعِرَ</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وﭐلْأَحَاسِيسِ</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b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ب ـ أُسْلُوبٌ خَبَريٌّ يُقَدِّمُ مَعْلُومَاتٍ ويُعَرِّفُ بِالْمَفَاهِيمِ</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b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ج ـ أُسْلُوبٌ حِوَارِيٌّ يُقَدَّمُ عَلَى لِسَانِ شَخْصِيَّاتٍ خَيَالِيَّةٍ</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b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د ـ أُسْلُوبٌ إرْشَادِيٌّ يُقَدِّمُ نَصَائِحَ وتَوْجِيهَاتٍ لِلْقَارِئِ</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MA" sz="1400" kern="100" dirty="0">
                <a:effectLst/>
                <a:latin typeface="Calibri" panose="020F0502020204030204" pitchFamily="34" charset="0"/>
                <a:ea typeface="Calibri" panose="020F0502020204030204" pitchFamily="34" charset="0"/>
                <a:cs typeface="Calibri" panose="020F0502020204030204" pitchFamily="34" charset="0"/>
              </a:rPr>
              <a:t> </a:t>
            </a: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FDC9E90A-26BF-416E-24E9-38ED975E7321}"/>
              </a:ext>
            </a:extLst>
          </p:cNvPr>
          <p:cNvSpPr/>
          <p:nvPr/>
        </p:nvSpPr>
        <p:spPr>
          <a:xfrm>
            <a:off x="3347883" y="2971740"/>
            <a:ext cx="353961"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A4F756B5-179D-39E3-1CAC-696A975C51E2}"/>
              </a:ext>
            </a:extLst>
          </p:cNvPr>
          <p:cNvSpPr/>
          <p:nvPr/>
        </p:nvSpPr>
        <p:spPr>
          <a:xfrm>
            <a:off x="3347884" y="3488320"/>
            <a:ext cx="353961"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CA5E8F5C-57CD-EC3C-3402-44E3CABEA86E}"/>
              </a:ext>
            </a:extLst>
          </p:cNvPr>
          <p:cNvSpPr/>
          <p:nvPr/>
        </p:nvSpPr>
        <p:spPr>
          <a:xfrm>
            <a:off x="3371289" y="3969062"/>
            <a:ext cx="353961"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D6A63A1F-CDF1-903B-60D0-1B6B82F3D8FF}"/>
              </a:ext>
            </a:extLst>
          </p:cNvPr>
          <p:cNvSpPr/>
          <p:nvPr/>
        </p:nvSpPr>
        <p:spPr>
          <a:xfrm>
            <a:off x="3371289" y="4441130"/>
            <a:ext cx="353961"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938572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3" name="Google Shape;843;p35"/>
          <p:cNvSpPr txBox="1">
            <a:spLocks noGrp="1"/>
          </p:cNvSpPr>
          <p:nvPr>
            <p:ph type="body" idx="2"/>
          </p:nvPr>
        </p:nvSpPr>
        <p:spPr>
          <a:xfrm>
            <a:off x="1110479" y="687494"/>
            <a:ext cx="10250160" cy="321521"/>
          </a:xfrm>
          <a:prstGeom prst="rect">
            <a:avLst/>
          </a:prstGeom>
          <a:noFill/>
          <a:ln>
            <a:noFill/>
          </a:ln>
        </p:spPr>
        <p:txBody>
          <a:bodyPr spcFirstLastPara="1" wrap="square" lIns="91425" tIns="45700" rIns="91425" bIns="45700" anchor="t" anchorCtr="0">
            <a:noAutofit/>
          </a:bodyPr>
          <a:lstStyle/>
          <a:p>
            <a:pPr marL="228600" indent="-228600">
              <a:spcBef>
                <a:spcPts val="0"/>
              </a:spcBef>
            </a:pPr>
            <a:r>
              <a:rPr lang="ar-MA" dirty="0"/>
              <a:t>يستمع المدرس إلى إجابات متعلمين ويطلب منهم تعليل إجاباتهم، بعد التغذية الراجعة يطلب منهم تدوين الجواب على السبورة</a:t>
            </a:r>
          </a:p>
          <a:p>
            <a:pPr marL="228600" lvl="0" indent="-228600" algn="r" rtl="1">
              <a:lnSpc>
                <a:spcPct val="90000"/>
              </a:lnSpc>
              <a:spcBef>
                <a:spcPts val="0"/>
              </a:spcBef>
              <a:spcAft>
                <a:spcPts val="0"/>
              </a:spcAft>
              <a:buClr>
                <a:schemeClr val="dk1"/>
              </a:buClr>
              <a:buSzPts val="1400"/>
              <a:buFont typeface="Arial"/>
              <a:buChar char="•"/>
            </a:pPr>
            <a:r>
              <a:rPr lang="ar-MA" dirty="0"/>
              <a:t>.</a:t>
            </a:r>
            <a:endParaRPr dirty="0"/>
          </a:p>
        </p:txBody>
      </p:sp>
      <p:sp>
        <p:nvSpPr>
          <p:cNvPr id="845" name="Google Shape;845;p35"/>
          <p:cNvSpPr/>
          <p:nvPr/>
        </p:nvSpPr>
        <p:spPr>
          <a:xfrm>
            <a:off x="3548270" y="1361661"/>
            <a:ext cx="3419060" cy="93427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chemeClr val="lt1"/>
                </a:solidFill>
                <a:latin typeface="Calibri"/>
                <a:ea typeface="Calibri"/>
                <a:cs typeface="Calibri"/>
                <a:sym typeface="Calibri"/>
              </a:rPr>
              <a:t>أفعال كلام وتعابير للتعريف بمختَرَع مهم؟</a:t>
            </a:r>
            <a:endParaRPr sz="2400" b="1" i="0" u="none" strike="noStrike" cap="none">
              <a:solidFill>
                <a:schemeClr val="lt1"/>
              </a:solidFill>
              <a:latin typeface="Calibri"/>
              <a:ea typeface="Calibri"/>
              <a:cs typeface="Calibri"/>
              <a:sym typeface="Calibri"/>
            </a:endParaRPr>
          </a:p>
        </p:txBody>
      </p:sp>
      <p:sp>
        <p:nvSpPr>
          <p:cNvPr id="4" name="Titre 2">
            <a:extLst>
              <a:ext uri="{FF2B5EF4-FFF2-40B4-BE49-F238E27FC236}">
                <a16:creationId xmlns:a16="http://schemas.microsoft.com/office/drawing/2014/main" id="{83C5A9A2-EEC1-8277-E18D-5CD7EB9BBDE3}"/>
              </a:ext>
            </a:extLst>
          </p:cNvPr>
          <p:cNvSpPr>
            <a:spLocks noGrp="1"/>
          </p:cNvSpPr>
          <p:nvPr>
            <p:ph type="title"/>
          </p:nvPr>
        </p:nvSpPr>
        <p:spPr>
          <a:xfrm>
            <a:off x="880215" y="365973"/>
            <a:ext cx="10529888" cy="321521"/>
          </a:xfrm>
        </p:spPr>
        <p:txBody>
          <a:bodyPr/>
          <a:lstStyle/>
          <a:p>
            <a:pPr rtl="1"/>
            <a:r>
              <a:rPr lang="ar-MA" sz="1600" b="1" kern="0" dirty="0">
                <a:effectLst/>
                <a:ea typeface="Times New Roman" panose="02020603050405020304" pitchFamily="18" charset="0"/>
                <a:cs typeface="Calibri" panose="020F0502020204030204" pitchFamily="34" charset="0"/>
              </a:rPr>
              <a:t>أستنتج  من  النَّصِّ ما تُساعِدُني عَلى تحديد بنيته الإخبارية؟</a:t>
            </a:r>
            <a:br>
              <a:rPr lang="ar-MA" dirty="0">
                <a:highlight>
                  <a:srgbClr val="FF00FF"/>
                </a:highlight>
              </a:rPr>
            </a:br>
            <a:endParaRPr lang="fr-FR" dirty="0"/>
          </a:p>
        </p:txBody>
      </p:sp>
      <p:sp>
        <p:nvSpPr>
          <p:cNvPr id="2" name="Zone de texte 4">
            <a:extLst>
              <a:ext uri="{FF2B5EF4-FFF2-40B4-BE49-F238E27FC236}">
                <a16:creationId xmlns:a16="http://schemas.microsoft.com/office/drawing/2014/main" id="{8216E16F-025D-0705-59F8-C92576398DB2}"/>
              </a:ext>
            </a:extLst>
          </p:cNvPr>
          <p:cNvSpPr txBox="1"/>
          <p:nvPr/>
        </p:nvSpPr>
        <p:spPr>
          <a:xfrm>
            <a:off x="1110479" y="1855777"/>
            <a:ext cx="9920749" cy="314644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r" rtl="1">
              <a:lnSpc>
                <a:spcPct val="107000"/>
              </a:lnSpc>
              <a:spcAft>
                <a:spcPts val="800"/>
              </a:spcAft>
            </a:pPr>
            <a:r>
              <a:rPr lang="ar-MA" sz="2400" b="1" kern="100" dirty="0">
                <a:effectLst/>
                <a:latin typeface="Times New Roman" panose="02020603050405020304" pitchFamily="18" charset="0"/>
                <a:ea typeface="Calibri" panose="020F0502020204030204" pitchFamily="34" charset="0"/>
                <a:cs typeface="Calibri" panose="020F0502020204030204" pitchFamily="34" charset="0"/>
              </a:rPr>
              <a:t>5 - </a:t>
            </a:r>
            <a:r>
              <a:rPr lang="ar-SA" sz="2400" kern="100" dirty="0">
                <a:effectLst/>
                <a:latin typeface="Times New Roman" panose="02020603050405020304" pitchFamily="18" charset="0"/>
                <a:ea typeface="Calibri" panose="020F0502020204030204" pitchFamily="34" charset="0"/>
                <a:cs typeface="Calibri" panose="020F0502020204030204" pitchFamily="34" charset="0"/>
              </a:rPr>
              <a:t>ضع علامة </a:t>
            </a:r>
            <a:r>
              <a:rPr lang="fr-FR" sz="2400" kern="100" dirty="0">
                <a:effectLst/>
                <a:latin typeface="Calibri" panose="020F0502020204030204" pitchFamily="34" charset="0"/>
                <a:ea typeface="Calibri" panose="020F0502020204030204" pitchFamily="34" charset="0"/>
              </a:rPr>
              <a:t>x</a:t>
            </a:r>
            <a:r>
              <a:rPr lang="ar-MA" sz="2400" kern="100" dirty="0">
                <a:effectLst/>
                <a:latin typeface="Times New Roman" panose="02020603050405020304" pitchFamily="18" charset="0"/>
                <a:ea typeface="Calibri" panose="020F0502020204030204" pitchFamily="34" charset="0"/>
                <a:cs typeface="Calibri" panose="020F0502020204030204" pitchFamily="34" charset="0"/>
              </a:rPr>
              <a:t> أمام الجواب الصحيح. </a:t>
            </a:r>
            <a:r>
              <a:rPr lang="ar-SA" sz="2400" b="1" kern="100" dirty="0">
                <a:effectLst/>
                <a:latin typeface="Times New Roman" panose="02020603050405020304" pitchFamily="18" charset="0"/>
                <a:ea typeface="Times New Roman" panose="02020603050405020304" pitchFamily="18" charset="0"/>
                <a:cs typeface="Calibri" panose="020F0502020204030204" pitchFamily="34" charset="0"/>
              </a:rPr>
              <a:t>الأسلوب الغالب الذي اعتمده الكاتب في تقديم الذكاء الاصطناعي</a:t>
            </a:r>
            <a:r>
              <a:rPr lang="ar-SA" sz="2400" b="1" kern="100" dirty="0">
                <a:effectLst/>
                <a:latin typeface="Times New Roman" panose="02020603050405020304" pitchFamily="18" charset="0"/>
                <a:ea typeface="Calibri" panose="020F0502020204030204" pitchFamily="34" charset="0"/>
                <a:cs typeface="Calibri" panose="020F0502020204030204" pitchFamily="34" charset="0"/>
              </a:rPr>
              <a:t>:</a:t>
            </a:r>
            <a:endParaRPr lang="fr-FR" sz="2400" kern="100" dirty="0">
              <a:effectLst/>
              <a:latin typeface="Times New Roman" panose="02020603050405020304" pitchFamily="18" charset="0"/>
              <a:ea typeface="Calibri" panose="020F0502020204030204" pitchFamily="34" charset="0"/>
            </a:endParaRPr>
          </a:p>
          <a:p>
            <a:pPr algn="r" rtl="1">
              <a:lnSpc>
                <a:spcPct val="150000"/>
              </a:lnSpc>
              <a:spcAft>
                <a:spcPts val="800"/>
              </a:spcAft>
            </a:pP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أ ـ أُسْلُوبٌ وَصْفِيٌّ يُبْرِزُ </a:t>
            </a:r>
            <a:r>
              <a:rPr lang="ar-SA" sz="24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ﭐلْمَشَاعِرَ</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وﭐلْأَحَاسِيسِ</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b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ب ـ أُسْلُوبٌ خَبَريٌّ يُقَدِّمُ مَعْلُومَاتٍ ويُعَرِّفُ بِالْمَفَاهِيمِ</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b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ج ـ أُسْلُوبٌ حِوَارِيٌّ يُقَدَّمُ عَلَى لِسَانِ شَخْصِيَّاتٍ خَيَالِيَّةٍ</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b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د ـ أُسْلُوبٌ إرْشَادِيٌّ يُقَدِّمُ نَصَائِحَ وتَوْجِيهَاتٍ لِلْقَارِئِ</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MA" sz="1400" kern="100" dirty="0">
                <a:effectLst/>
                <a:latin typeface="Calibri" panose="020F0502020204030204" pitchFamily="34" charset="0"/>
                <a:ea typeface="Calibri" panose="020F0502020204030204" pitchFamily="34" charset="0"/>
                <a:cs typeface="Calibri" panose="020F0502020204030204" pitchFamily="34" charset="0"/>
              </a:rPr>
              <a:t> </a:t>
            </a: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FDC9E90A-26BF-416E-24E9-38ED975E7321}"/>
              </a:ext>
            </a:extLst>
          </p:cNvPr>
          <p:cNvSpPr/>
          <p:nvPr/>
        </p:nvSpPr>
        <p:spPr>
          <a:xfrm>
            <a:off x="3347883" y="2971740"/>
            <a:ext cx="353961"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A4F756B5-179D-39E3-1CAC-696A975C51E2}"/>
              </a:ext>
            </a:extLst>
          </p:cNvPr>
          <p:cNvSpPr/>
          <p:nvPr/>
        </p:nvSpPr>
        <p:spPr>
          <a:xfrm>
            <a:off x="3347884" y="3488320"/>
            <a:ext cx="353961" cy="321521"/>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CA5E8F5C-57CD-EC3C-3402-44E3CABEA86E}"/>
              </a:ext>
            </a:extLst>
          </p:cNvPr>
          <p:cNvSpPr/>
          <p:nvPr/>
        </p:nvSpPr>
        <p:spPr>
          <a:xfrm>
            <a:off x="3371289" y="3969062"/>
            <a:ext cx="353961"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D6A63A1F-CDF1-903B-60D0-1B6B82F3D8FF}"/>
              </a:ext>
            </a:extLst>
          </p:cNvPr>
          <p:cNvSpPr/>
          <p:nvPr/>
        </p:nvSpPr>
        <p:spPr>
          <a:xfrm>
            <a:off x="3371289" y="4441130"/>
            <a:ext cx="353961"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95682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3" name="Google Shape;843;p35"/>
          <p:cNvSpPr txBox="1">
            <a:spLocks noGrp="1"/>
          </p:cNvSpPr>
          <p:nvPr>
            <p:ph type="body" idx="2"/>
          </p:nvPr>
        </p:nvSpPr>
        <p:spPr>
          <a:xfrm>
            <a:off x="1110479" y="687494"/>
            <a:ext cx="10250160" cy="321521"/>
          </a:xfrm>
          <a:prstGeom prst="rect">
            <a:avLst/>
          </a:prstGeom>
          <a:noFill/>
          <a:ln>
            <a:noFill/>
          </a:ln>
        </p:spPr>
        <p:txBody>
          <a:bodyPr spcFirstLastPara="1" wrap="square" lIns="91425" tIns="45700" rIns="91425" bIns="45700" anchor="t" anchorCtr="0">
            <a:noAutofit/>
          </a:bodyPr>
          <a:lstStyle/>
          <a:p>
            <a:pPr marL="228600" indent="-228600">
              <a:spcBef>
                <a:spcPts val="0"/>
              </a:spcBef>
            </a:pPr>
            <a:r>
              <a:rPr lang="ar-MA" dirty="0"/>
              <a:t>يستمع المدرس إلى إجابات متعلمين ويطلب منهم تعليل إجاباتهم، بعد التغذية الراجعة يطلب منهم تدوين الجواب على السبورة</a:t>
            </a:r>
          </a:p>
          <a:p>
            <a:pPr marL="228600" lvl="0" indent="-228600" algn="r" rtl="1">
              <a:lnSpc>
                <a:spcPct val="90000"/>
              </a:lnSpc>
              <a:spcBef>
                <a:spcPts val="0"/>
              </a:spcBef>
              <a:spcAft>
                <a:spcPts val="0"/>
              </a:spcAft>
              <a:buClr>
                <a:schemeClr val="dk1"/>
              </a:buClr>
              <a:buSzPts val="1400"/>
              <a:buFont typeface="Arial"/>
              <a:buChar char="•"/>
            </a:pPr>
            <a:r>
              <a:rPr lang="ar-MA" dirty="0"/>
              <a:t>.</a:t>
            </a:r>
            <a:endParaRPr dirty="0"/>
          </a:p>
        </p:txBody>
      </p:sp>
      <p:sp>
        <p:nvSpPr>
          <p:cNvPr id="845" name="Google Shape;845;p35"/>
          <p:cNvSpPr/>
          <p:nvPr/>
        </p:nvSpPr>
        <p:spPr>
          <a:xfrm>
            <a:off x="3548270" y="1361661"/>
            <a:ext cx="3419060" cy="93427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chemeClr val="lt1"/>
                </a:solidFill>
                <a:latin typeface="Calibri"/>
                <a:ea typeface="Calibri"/>
                <a:cs typeface="Calibri"/>
                <a:sym typeface="Calibri"/>
              </a:rPr>
              <a:t>أفعال كلام وتعابير للتعريف بمختَرَع مهم؟</a:t>
            </a:r>
            <a:endParaRPr sz="2400" b="1" i="0" u="none" strike="noStrike" cap="none">
              <a:solidFill>
                <a:schemeClr val="lt1"/>
              </a:solidFill>
              <a:latin typeface="Calibri"/>
              <a:ea typeface="Calibri"/>
              <a:cs typeface="Calibri"/>
              <a:sym typeface="Calibri"/>
            </a:endParaRPr>
          </a:p>
        </p:txBody>
      </p:sp>
      <p:sp>
        <p:nvSpPr>
          <p:cNvPr id="4" name="Titre 2">
            <a:extLst>
              <a:ext uri="{FF2B5EF4-FFF2-40B4-BE49-F238E27FC236}">
                <a16:creationId xmlns:a16="http://schemas.microsoft.com/office/drawing/2014/main" id="{83C5A9A2-EEC1-8277-E18D-5CD7EB9BBDE3}"/>
              </a:ext>
            </a:extLst>
          </p:cNvPr>
          <p:cNvSpPr>
            <a:spLocks noGrp="1"/>
          </p:cNvSpPr>
          <p:nvPr>
            <p:ph type="title"/>
          </p:nvPr>
        </p:nvSpPr>
        <p:spPr>
          <a:xfrm>
            <a:off x="880215" y="365973"/>
            <a:ext cx="10529888" cy="321521"/>
          </a:xfrm>
        </p:spPr>
        <p:txBody>
          <a:bodyPr/>
          <a:lstStyle/>
          <a:p>
            <a:pPr rtl="1"/>
            <a:r>
              <a:rPr lang="ar-MA" sz="1600" b="1" kern="0" dirty="0">
                <a:effectLst/>
                <a:ea typeface="Times New Roman" panose="02020603050405020304" pitchFamily="18" charset="0"/>
                <a:cs typeface="Calibri" panose="020F0502020204030204" pitchFamily="34" charset="0"/>
              </a:rPr>
              <a:t>أستنتج  من  النَّصِّ ما تُساعِدُني عَلى تحديد بنيته الإخبارية؟</a:t>
            </a:r>
            <a:br>
              <a:rPr lang="ar-MA" dirty="0">
                <a:highlight>
                  <a:srgbClr val="FF00FF"/>
                </a:highlight>
              </a:rPr>
            </a:br>
            <a:endParaRPr lang="fr-FR" dirty="0"/>
          </a:p>
        </p:txBody>
      </p:sp>
      <p:sp>
        <p:nvSpPr>
          <p:cNvPr id="2" name="Zone de texte 4">
            <a:extLst>
              <a:ext uri="{FF2B5EF4-FFF2-40B4-BE49-F238E27FC236}">
                <a16:creationId xmlns:a16="http://schemas.microsoft.com/office/drawing/2014/main" id="{9CDA3E54-5FE3-9D7E-2200-1C4998FD4BA5}"/>
              </a:ext>
            </a:extLst>
          </p:cNvPr>
          <p:cNvSpPr txBox="1"/>
          <p:nvPr/>
        </p:nvSpPr>
        <p:spPr>
          <a:xfrm>
            <a:off x="521570" y="1614703"/>
            <a:ext cx="10529887" cy="3281762"/>
          </a:xfrm>
          <a:prstGeom prst="rect">
            <a:avLst/>
          </a:prstGeom>
          <a:solidFill>
            <a:schemeClr val="bg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r" rtl="1">
              <a:lnSpc>
                <a:spcPct val="107000"/>
              </a:lnSpc>
              <a:spcAft>
                <a:spcPts val="800"/>
              </a:spcAft>
            </a:pPr>
            <a:r>
              <a:rPr lang="ar-MA" sz="24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a:t>
            </a:r>
            <a:r>
              <a:rPr lang="ar-SA" sz="24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أيُّ عُنْصُرٍ مِن العَناصِرِ الآتِيَّةِ يُعزِّزُ صِدْقِيَّّةَ المَعْلومَاتِ المُقَدَّمَةِ.</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ضع علامة </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x</a:t>
            </a:r>
            <a:r>
              <a:rPr lang="ar-M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أمام الجواب الصحيح</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50000"/>
              </a:lnSpc>
              <a:spcAft>
                <a:spcPts val="800"/>
              </a:spcAft>
            </a:pP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أ ـ النَّصُّ عَارٍ من الْمَصَادِرِ ويَعْرِضُ مَعْلُومَاتٍ عَامَّةً بِلَا تَوْثِيقٍ</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r-M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r" rtl="1">
              <a:lnSpc>
                <a:spcPct val="150000"/>
              </a:lnSpc>
              <a:spcAft>
                <a:spcPts val="800"/>
              </a:spcAft>
            </a:pP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ب ـ النَّصُّ يَسْتَنِدُ إلى تَعْرِيفٍ مَنْسُوبٍ إلى مُخْتَصٍّ ويَعْرِضُ مَعْلُومَاتٍ مُفَصَّلةً ومُنظَّمَةً</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50000"/>
              </a:lnSpc>
              <a:spcAft>
                <a:spcPts val="800"/>
              </a:spcAft>
            </a:pP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ج ـ النَّصُّ يُقَدِّمُ رأيًا شَخْصِيًّا دُونَ </a:t>
            </a:r>
            <a:r>
              <a:rPr lang="ar-SA" sz="24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ﭐلِاعْتِمَادِ</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عَلى شَوَاهِدَ عِلْمِيَّةٍ</a:t>
            </a:r>
            <a:endParaRPr lang="ar-M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r" rtl="1">
              <a:lnSpc>
                <a:spcPct val="150000"/>
              </a:lnSpc>
              <a:spcAft>
                <a:spcPts val="800"/>
              </a:spcAft>
            </a:pP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د ـ النَّصُّ يُرَكِّزُ عَلَى </a:t>
            </a:r>
            <a:r>
              <a:rPr lang="ar-SA" sz="24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ﭐلْجَانِبِ</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ﭐلتّجِارِيِّ</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لِلذّكاءِ </a:t>
            </a:r>
            <a:r>
              <a:rPr lang="ar-SA" sz="24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ﭐلِاصْطِنَاعِيِّ</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fr-FR" sz="2400" b="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MA" sz="1400" kern="100" dirty="0">
                <a:effectLst/>
                <a:latin typeface="Calibri" panose="020F0502020204030204" pitchFamily="34" charset="0"/>
                <a:ea typeface="Calibri" panose="020F0502020204030204" pitchFamily="34" charset="0"/>
                <a:cs typeface="Calibri" panose="020F0502020204030204" pitchFamily="34" charset="0"/>
              </a:rPr>
              <a:t> </a:t>
            </a: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ED740CBA-25B0-FA3C-8AC3-9414F18EE9F0}"/>
              </a:ext>
            </a:extLst>
          </p:cNvPr>
          <p:cNvSpPr/>
          <p:nvPr/>
        </p:nvSpPr>
        <p:spPr>
          <a:xfrm>
            <a:off x="1543664" y="2567462"/>
            <a:ext cx="373626"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099F7D34-54B1-D373-6BA1-881D0689B304}"/>
              </a:ext>
            </a:extLst>
          </p:cNvPr>
          <p:cNvSpPr/>
          <p:nvPr/>
        </p:nvSpPr>
        <p:spPr>
          <a:xfrm>
            <a:off x="1543664" y="3031066"/>
            <a:ext cx="373626"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D1FF03B-280D-6161-2D3C-A6CAFE6B15CD}"/>
              </a:ext>
            </a:extLst>
          </p:cNvPr>
          <p:cNvSpPr/>
          <p:nvPr/>
        </p:nvSpPr>
        <p:spPr>
          <a:xfrm>
            <a:off x="1543664" y="3624251"/>
            <a:ext cx="373626"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B59ACCEE-3329-52D3-CD04-86ADAC857A08}"/>
              </a:ext>
            </a:extLst>
          </p:cNvPr>
          <p:cNvSpPr/>
          <p:nvPr/>
        </p:nvSpPr>
        <p:spPr>
          <a:xfrm>
            <a:off x="1543664" y="4253619"/>
            <a:ext cx="373626"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543966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3" name="Google Shape;843;p35"/>
          <p:cNvSpPr txBox="1">
            <a:spLocks noGrp="1"/>
          </p:cNvSpPr>
          <p:nvPr>
            <p:ph type="body" idx="2"/>
          </p:nvPr>
        </p:nvSpPr>
        <p:spPr>
          <a:xfrm>
            <a:off x="1110479" y="687494"/>
            <a:ext cx="10250160" cy="321521"/>
          </a:xfrm>
          <a:prstGeom prst="rect">
            <a:avLst/>
          </a:prstGeom>
          <a:noFill/>
          <a:ln>
            <a:noFill/>
          </a:ln>
        </p:spPr>
        <p:txBody>
          <a:bodyPr spcFirstLastPara="1" wrap="square" lIns="91425" tIns="45700" rIns="91425" bIns="45700" anchor="t" anchorCtr="0">
            <a:noAutofit/>
          </a:bodyPr>
          <a:lstStyle/>
          <a:p>
            <a:pPr marL="228600" indent="-228600">
              <a:spcBef>
                <a:spcPts val="0"/>
              </a:spcBef>
            </a:pPr>
            <a:r>
              <a:rPr lang="ar-MA" dirty="0"/>
              <a:t>يستمع المدرس إلى إجابات متعلمين ويطلب منهم تعليل إجاباتهم، بعد التغذية الراجعة يطلب منهم تدوين الجواب على السبورة</a:t>
            </a:r>
          </a:p>
          <a:p>
            <a:pPr marL="228600" lvl="0" indent="-228600" algn="r" rtl="1">
              <a:lnSpc>
                <a:spcPct val="90000"/>
              </a:lnSpc>
              <a:spcBef>
                <a:spcPts val="0"/>
              </a:spcBef>
              <a:spcAft>
                <a:spcPts val="0"/>
              </a:spcAft>
              <a:buClr>
                <a:schemeClr val="dk1"/>
              </a:buClr>
              <a:buSzPts val="1400"/>
              <a:buFont typeface="Arial"/>
              <a:buChar char="•"/>
            </a:pPr>
            <a:r>
              <a:rPr lang="ar-MA" dirty="0"/>
              <a:t>.</a:t>
            </a:r>
            <a:endParaRPr dirty="0"/>
          </a:p>
        </p:txBody>
      </p:sp>
      <p:sp>
        <p:nvSpPr>
          <p:cNvPr id="845" name="Google Shape;845;p35"/>
          <p:cNvSpPr/>
          <p:nvPr/>
        </p:nvSpPr>
        <p:spPr>
          <a:xfrm>
            <a:off x="3548270" y="1361661"/>
            <a:ext cx="3419060" cy="93427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chemeClr val="lt1"/>
                </a:solidFill>
                <a:latin typeface="Calibri"/>
                <a:ea typeface="Calibri"/>
                <a:cs typeface="Calibri"/>
                <a:sym typeface="Calibri"/>
              </a:rPr>
              <a:t>أفعال كلام وتعابير للتعريف بمختَرَع مهم؟</a:t>
            </a:r>
            <a:endParaRPr sz="2400" b="1" i="0" u="none" strike="noStrike" cap="none">
              <a:solidFill>
                <a:schemeClr val="lt1"/>
              </a:solidFill>
              <a:latin typeface="Calibri"/>
              <a:ea typeface="Calibri"/>
              <a:cs typeface="Calibri"/>
              <a:sym typeface="Calibri"/>
            </a:endParaRPr>
          </a:p>
        </p:txBody>
      </p:sp>
      <p:sp>
        <p:nvSpPr>
          <p:cNvPr id="4" name="Titre 2">
            <a:extLst>
              <a:ext uri="{FF2B5EF4-FFF2-40B4-BE49-F238E27FC236}">
                <a16:creationId xmlns:a16="http://schemas.microsoft.com/office/drawing/2014/main" id="{83C5A9A2-EEC1-8277-E18D-5CD7EB9BBDE3}"/>
              </a:ext>
            </a:extLst>
          </p:cNvPr>
          <p:cNvSpPr>
            <a:spLocks noGrp="1"/>
          </p:cNvSpPr>
          <p:nvPr>
            <p:ph type="title"/>
          </p:nvPr>
        </p:nvSpPr>
        <p:spPr>
          <a:xfrm>
            <a:off x="880215" y="365973"/>
            <a:ext cx="10529888" cy="321521"/>
          </a:xfrm>
        </p:spPr>
        <p:txBody>
          <a:bodyPr/>
          <a:lstStyle/>
          <a:p>
            <a:pPr rtl="1"/>
            <a:r>
              <a:rPr lang="ar-MA" sz="1600" b="1" kern="0" dirty="0">
                <a:effectLst/>
                <a:ea typeface="Times New Roman" panose="02020603050405020304" pitchFamily="18" charset="0"/>
                <a:cs typeface="Calibri" panose="020F0502020204030204" pitchFamily="34" charset="0"/>
              </a:rPr>
              <a:t>أستنتج  من  النَّصِّ ما تُساعِدُني عَلى تحديد بنيته الإخبارية؟</a:t>
            </a:r>
            <a:br>
              <a:rPr lang="ar-MA" dirty="0">
                <a:highlight>
                  <a:srgbClr val="FF00FF"/>
                </a:highlight>
              </a:rPr>
            </a:br>
            <a:endParaRPr lang="fr-FR" dirty="0"/>
          </a:p>
        </p:txBody>
      </p:sp>
      <p:sp>
        <p:nvSpPr>
          <p:cNvPr id="2" name="Zone de texte 4">
            <a:extLst>
              <a:ext uri="{FF2B5EF4-FFF2-40B4-BE49-F238E27FC236}">
                <a16:creationId xmlns:a16="http://schemas.microsoft.com/office/drawing/2014/main" id="{9CDA3E54-5FE3-9D7E-2200-1C4998FD4BA5}"/>
              </a:ext>
            </a:extLst>
          </p:cNvPr>
          <p:cNvSpPr txBox="1"/>
          <p:nvPr/>
        </p:nvSpPr>
        <p:spPr>
          <a:xfrm>
            <a:off x="521570" y="1614703"/>
            <a:ext cx="10529887" cy="3281762"/>
          </a:xfrm>
          <a:prstGeom prst="rect">
            <a:avLst/>
          </a:prstGeom>
          <a:solidFill>
            <a:schemeClr val="bg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r" rtl="1">
              <a:lnSpc>
                <a:spcPct val="107000"/>
              </a:lnSpc>
              <a:spcAft>
                <a:spcPts val="800"/>
              </a:spcAft>
            </a:pPr>
            <a:r>
              <a:rPr lang="ar-MA" sz="24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a:t>
            </a:r>
            <a:r>
              <a:rPr lang="ar-SA" sz="24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أيُّ عُنْصُرٍ مِن العَناصِرِ الآتِيَّةِ يُعزِّزُ صِدْقِيَّّةَ المَعْلومَاتِ المُقَدَّمَةِ.</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ضع علامة </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x</a:t>
            </a:r>
            <a:r>
              <a:rPr lang="ar-M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أمام الجواب الصحيح</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50000"/>
              </a:lnSpc>
              <a:spcAft>
                <a:spcPts val="800"/>
              </a:spcAft>
            </a:pP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أ ـ النَّصُّ عَارٍ من الْمَصَادِرِ ويَعْرِضُ مَعْلُومَاتٍ عَامَّةً بِلَا تَوْثِيقٍ</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r-M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r" rtl="1">
              <a:lnSpc>
                <a:spcPct val="150000"/>
              </a:lnSpc>
              <a:spcAft>
                <a:spcPts val="800"/>
              </a:spcAft>
            </a:pP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ب ـ النَّصُّ يَسْتَنِدُ إلى تَعْرِيفٍ مَنْسُوبٍ إلى مُخْتَصٍّ ويَعْرِضُ مَعْلُومَاتٍ مُفَصَّلةً ومُنظَّمَةً</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50000"/>
              </a:lnSpc>
              <a:spcAft>
                <a:spcPts val="800"/>
              </a:spcAft>
            </a:pP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ج ـ النَّصُّ يُقَدِّمُ رأيًا شَخْصِيًّا دُونَ </a:t>
            </a:r>
            <a:r>
              <a:rPr lang="ar-SA" sz="24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ﭐلِاعْتِمَادِ</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عَلى شَوَاهِدَ عِلْمِيَّةٍ</a:t>
            </a:r>
            <a:endParaRPr lang="ar-M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r" rtl="1">
              <a:lnSpc>
                <a:spcPct val="150000"/>
              </a:lnSpc>
              <a:spcAft>
                <a:spcPts val="800"/>
              </a:spcAft>
            </a:pP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2400" kern="1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د ـ النَّصُّ يُرَكِّزُ عَلَى </a:t>
            </a:r>
            <a:r>
              <a:rPr lang="ar-SA" sz="24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ﭐلْجَانِبِ</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24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ﭐلتّجِارِيِّ</a:t>
            </a:r>
            <a:r>
              <a:rPr lang="ar-SA"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لِلذّكاءِ </a:t>
            </a:r>
            <a:r>
              <a:rPr lang="ar-SA" sz="24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ﭐلِاصْطِنَاعِيِّ</a:t>
            </a:r>
            <a:r>
              <a:rPr lang="fr-FR"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fr-FR" sz="2400" b="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MA" sz="1400" kern="100" dirty="0">
                <a:effectLst/>
                <a:latin typeface="Calibri" panose="020F0502020204030204" pitchFamily="34" charset="0"/>
                <a:ea typeface="Calibri" panose="020F0502020204030204" pitchFamily="34" charset="0"/>
                <a:cs typeface="Calibri" panose="020F0502020204030204" pitchFamily="34" charset="0"/>
              </a:rPr>
              <a:t> </a:t>
            </a:r>
            <a:endParaRPr lang="fr-FR"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ED740CBA-25B0-FA3C-8AC3-9414F18EE9F0}"/>
              </a:ext>
            </a:extLst>
          </p:cNvPr>
          <p:cNvSpPr/>
          <p:nvPr/>
        </p:nvSpPr>
        <p:spPr>
          <a:xfrm>
            <a:off x="1543664" y="2567462"/>
            <a:ext cx="373626"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099F7D34-54B1-D373-6BA1-881D0689B304}"/>
              </a:ext>
            </a:extLst>
          </p:cNvPr>
          <p:cNvSpPr/>
          <p:nvPr/>
        </p:nvSpPr>
        <p:spPr>
          <a:xfrm>
            <a:off x="1543664" y="3031066"/>
            <a:ext cx="373626" cy="32152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D1FF03B-280D-6161-2D3C-A6CAFE6B15CD}"/>
              </a:ext>
            </a:extLst>
          </p:cNvPr>
          <p:cNvSpPr/>
          <p:nvPr/>
        </p:nvSpPr>
        <p:spPr>
          <a:xfrm>
            <a:off x="1543664" y="3624251"/>
            <a:ext cx="373626"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B59ACCEE-3329-52D3-CD04-86ADAC857A08}"/>
              </a:ext>
            </a:extLst>
          </p:cNvPr>
          <p:cNvSpPr/>
          <p:nvPr/>
        </p:nvSpPr>
        <p:spPr>
          <a:xfrm>
            <a:off x="1543664" y="4253619"/>
            <a:ext cx="373626" cy="3215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153103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3" name="Google Shape;843;p35"/>
          <p:cNvSpPr txBox="1">
            <a:spLocks noGrp="1"/>
          </p:cNvSpPr>
          <p:nvPr>
            <p:ph type="body" idx="2"/>
          </p:nvPr>
        </p:nvSpPr>
        <p:spPr>
          <a:xfrm>
            <a:off x="1110479" y="68749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dirty="0"/>
              <a:t>يستمع المدرس إلى إجابات متعلمين ويطلب منهم تعليل إجاباتهم، بعد التغذية الراجعة يطلب منهم تدوين الجواب على السبورة</a:t>
            </a:r>
          </a:p>
        </p:txBody>
      </p:sp>
      <p:sp>
        <p:nvSpPr>
          <p:cNvPr id="845" name="Google Shape;845;p35"/>
          <p:cNvSpPr/>
          <p:nvPr/>
        </p:nvSpPr>
        <p:spPr>
          <a:xfrm>
            <a:off x="3548270" y="1361661"/>
            <a:ext cx="3419060" cy="93427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chemeClr val="lt1"/>
                </a:solidFill>
                <a:latin typeface="Calibri"/>
                <a:ea typeface="Calibri"/>
                <a:cs typeface="Calibri"/>
                <a:sym typeface="Calibri"/>
              </a:rPr>
              <a:t>أفعال كلام وتعابير للتعريف بمختَرَع مهم؟</a:t>
            </a:r>
            <a:endParaRPr sz="2400" b="1" i="0" u="none" strike="noStrike" cap="none">
              <a:solidFill>
                <a:schemeClr val="lt1"/>
              </a:solidFill>
              <a:latin typeface="Calibri"/>
              <a:ea typeface="Calibri"/>
              <a:cs typeface="Calibri"/>
              <a:sym typeface="Calibri"/>
            </a:endParaRPr>
          </a:p>
        </p:txBody>
      </p:sp>
      <p:sp>
        <p:nvSpPr>
          <p:cNvPr id="4" name="Titre 2">
            <a:extLst>
              <a:ext uri="{FF2B5EF4-FFF2-40B4-BE49-F238E27FC236}">
                <a16:creationId xmlns:a16="http://schemas.microsoft.com/office/drawing/2014/main" id="{83C5A9A2-EEC1-8277-E18D-5CD7EB9BBDE3}"/>
              </a:ext>
            </a:extLst>
          </p:cNvPr>
          <p:cNvSpPr>
            <a:spLocks noGrp="1"/>
          </p:cNvSpPr>
          <p:nvPr>
            <p:ph type="title"/>
          </p:nvPr>
        </p:nvSpPr>
        <p:spPr>
          <a:xfrm>
            <a:off x="880215" y="365973"/>
            <a:ext cx="10529888" cy="321521"/>
          </a:xfrm>
        </p:spPr>
        <p:txBody>
          <a:bodyPr/>
          <a:lstStyle/>
          <a:p>
            <a:pPr rtl="1"/>
            <a:r>
              <a:rPr lang="ar-MA" sz="1800" b="1">
                <a:effectLst/>
                <a:ea typeface="Calibri" panose="020F0502020204030204" pitchFamily="34" charset="0"/>
                <a:cs typeface="Calibri" panose="020F0502020204030204" pitchFamily="34" charset="0"/>
              </a:rPr>
              <a:t>أَبْحَثُ في النَّصِّ عنْ مُؤشِّراتٍ تُساعِدُني عَلى تَحْليلِ الخَبَرِ:</a:t>
            </a:r>
            <a:br>
              <a:rPr lang="ar-MA" dirty="0">
                <a:highlight>
                  <a:srgbClr val="FF00FF"/>
                </a:highlight>
              </a:rPr>
            </a:br>
            <a:endParaRPr lang="fr-FR" dirty="0"/>
          </a:p>
        </p:txBody>
      </p:sp>
      <p:graphicFrame>
        <p:nvGraphicFramePr>
          <p:cNvPr id="10" name="Tableau 10">
            <a:extLst>
              <a:ext uri="{FF2B5EF4-FFF2-40B4-BE49-F238E27FC236}">
                <a16:creationId xmlns:a16="http://schemas.microsoft.com/office/drawing/2014/main" id="{D9BC001E-28E0-C695-3786-31467DF7860D}"/>
              </a:ext>
            </a:extLst>
          </p:cNvPr>
          <p:cNvGraphicFramePr>
            <a:graphicFrameLocks noGrp="1"/>
          </p:cNvGraphicFramePr>
          <p:nvPr>
            <p:extLst>
              <p:ext uri="{D42A27DB-BD31-4B8C-83A1-F6EECF244321}">
                <p14:modId xmlns:p14="http://schemas.microsoft.com/office/powerpoint/2010/main" val="1735705861"/>
              </p:ext>
            </p:extLst>
          </p:nvPr>
        </p:nvGraphicFramePr>
        <p:xfrm>
          <a:off x="1258529" y="2102968"/>
          <a:ext cx="9324256" cy="3749040"/>
        </p:xfrm>
        <a:graphic>
          <a:graphicData uri="http://schemas.openxmlformats.org/drawingml/2006/table">
            <a:tbl>
              <a:tblPr firstRow="1" bandRow="1">
                <a:tableStyleId>{5C22544A-7EE6-4342-B048-85BDC9FD1C3A}</a:tableStyleId>
              </a:tblPr>
              <a:tblGrid>
                <a:gridCol w="2331064">
                  <a:extLst>
                    <a:ext uri="{9D8B030D-6E8A-4147-A177-3AD203B41FA5}">
                      <a16:colId xmlns:a16="http://schemas.microsoft.com/office/drawing/2014/main" val="818162353"/>
                    </a:ext>
                  </a:extLst>
                </a:gridCol>
                <a:gridCol w="2331064">
                  <a:extLst>
                    <a:ext uri="{9D8B030D-6E8A-4147-A177-3AD203B41FA5}">
                      <a16:colId xmlns:a16="http://schemas.microsoft.com/office/drawing/2014/main" val="1271375405"/>
                    </a:ext>
                  </a:extLst>
                </a:gridCol>
                <a:gridCol w="2331064">
                  <a:extLst>
                    <a:ext uri="{9D8B030D-6E8A-4147-A177-3AD203B41FA5}">
                      <a16:colId xmlns:a16="http://schemas.microsoft.com/office/drawing/2014/main" val="3039945900"/>
                    </a:ext>
                  </a:extLst>
                </a:gridCol>
                <a:gridCol w="2331064">
                  <a:extLst>
                    <a:ext uri="{9D8B030D-6E8A-4147-A177-3AD203B41FA5}">
                      <a16:colId xmlns:a16="http://schemas.microsoft.com/office/drawing/2014/main" val="1687068620"/>
                    </a:ext>
                  </a:extLst>
                </a:gridCol>
              </a:tblGrid>
              <a:tr h="73828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1800" b="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مُؤشر على </a:t>
                      </a:r>
                      <a:r>
                        <a:rPr lang="ar-MA" sz="1800" kern="100" dirty="0">
                          <a:solidFill>
                            <a:srgbClr val="000000"/>
                          </a:solidFill>
                          <a:effectLst/>
                          <a:latin typeface="Calibri" panose="020F0502020204030204" pitchFamily="34" charset="0"/>
                          <a:ea typeface="Calibri" panose="020F0502020204030204" pitchFamily="34" charset="0"/>
                          <a:cs typeface="+mn-cs"/>
                        </a:rPr>
                        <a:t>ا</a:t>
                      </a:r>
                      <a:r>
                        <a:rPr lang="ar-MA"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تخاذِ مَوْقِفٍ إيجَابِيٍّ مِنَ الذَّكاءِ الاصْطِناعِيِّ</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algn="ctr"/>
                      <a:endParaRPr lang="fr-FR" dirty="0"/>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مُؤشر على أن الخبرَ هادفٌ وَلَيْسَ تَرْفِيهاً</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algn="ctr"/>
                      <a:endParaRPr lang="fr-FR" dirty="0"/>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مُؤشر على أن الخبرَ مَوْثُوقٌ</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algn="ctr"/>
                      <a:endParaRPr lang="fr-FR" dirty="0"/>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مُؤَشٍّرٌ على أن الخبرَ واقعيٌّ </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algn="ctr"/>
                      <a:endParaRPr lang="fr-FR" dirty="0"/>
                    </a:p>
                  </a:txBody>
                  <a:tcPr>
                    <a:solidFill>
                      <a:schemeClr val="bg1">
                        <a:lumMod val="95000"/>
                      </a:schemeClr>
                    </a:solidFill>
                  </a:tcPr>
                </a:tc>
                <a:extLst>
                  <a:ext uri="{0D108BD9-81ED-4DB2-BD59-A6C34878D82A}">
                    <a16:rowId xmlns:a16="http://schemas.microsoft.com/office/drawing/2014/main" val="3210671995"/>
                  </a:ext>
                </a:extLst>
              </a:tr>
              <a:tr h="2212530">
                <a:tc>
                  <a:txBody>
                    <a:bodyPr/>
                    <a:lstStyle/>
                    <a:p>
                      <a:pPr algn="r" rtl="1"/>
                      <a:r>
                        <a:rPr lang="ar-MA" dirty="0"/>
                        <a:t>....................................................................................................................................</a:t>
                      </a:r>
                    </a:p>
                    <a:p>
                      <a:endParaRPr lang="ar-MA" dirty="0"/>
                    </a:p>
                    <a:p>
                      <a:endParaRPr lang="ar-MA" dirty="0"/>
                    </a:p>
                    <a:p>
                      <a:endParaRPr lang="ar-MA" dirty="0"/>
                    </a:p>
                    <a:p>
                      <a:endParaRPr lang="ar-MA" dirty="0"/>
                    </a:p>
                    <a:p>
                      <a:endParaRPr lang="ar-MA" dirty="0"/>
                    </a:p>
                    <a:p>
                      <a:endParaRPr lang="fr-FR" dirty="0"/>
                    </a:p>
                  </a:txBody>
                  <a:tcPr>
                    <a:solidFill>
                      <a:schemeClr val="bg1">
                        <a:lumMod val="95000"/>
                      </a:schemeClr>
                    </a:solidFill>
                  </a:tcPr>
                </a:tc>
                <a:tc>
                  <a:txBody>
                    <a:bodyPr/>
                    <a:lstStyle/>
                    <a:p>
                      <a:pPr algn="r" rtl="1"/>
                      <a:r>
                        <a:rPr lang="ar-MA" dirty="0"/>
                        <a:t>....................................................................................................................................</a:t>
                      </a:r>
                      <a:endParaRPr lang="fr-FR" dirty="0"/>
                    </a:p>
                  </a:txBody>
                  <a:tcPr>
                    <a:solidFill>
                      <a:schemeClr val="bg1">
                        <a:lumMod val="95000"/>
                      </a:schemeClr>
                    </a:solidFill>
                  </a:tcPr>
                </a:tc>
                <a:tc>
                  <a:txBody>
                    <a:bodyPr/>
                    <a:lstStyle/>
                    <a:p>
                      <a:pPr algn="r" rtl="1"/>
                      <a:r>
                        <a:rPr lang="ar-MA" dirty="0"/>
                        <a:t>....................................................................................................................................</a:t>
                      </a:r>
                      <a:endParaRPr lang="fr-FR" dirty="0"/>
                    </a:p>
                  </a:txBody>
                  <a:tcPr>
                    <a:solidFill>
                      <a:schemeClr val="bg1">
                        <a:lumMod val="95000"/>
                      </a:schemeClr>
                    </a:solidFill>
                  </a:tcPr>
                </a:tc>
                <a:tc>
                  <a:txBody>
                    <a:bodyPr/>
                    <a:lstStyle/>
                    <a:p>
                      <a:pPr algn="r" rtl="1"/>
                      <a:r>
                        <a:rPr lang="ar-MA" dirty="0"/>
                        <a:t>....................................................................................................................................</a:t>
                      </a:r>
                      <a:endParaRPr lang="fr-FR" dirty="0"/>
                    </a:p>
                  </a:txBody>
                  <a:tcPr>
                    <a:solidFill>
                      <a:schemeClr val="bg1">
                        <a:lumMod val="95000"/>
                      </a:schemeClr>
                    </a:solidFill>
                  </a:tcPr>
                </a:tc>
                <a:extLst>
                  <a:ext uri="{0D108BD9-81ED-4DB2-BD59-A6C34878D82A}">
                    <a16:rowId xmlns:a16="http://schemas.microsoft.com/office/drawing/2014/main" val="2701374067"/>
                  </a:ext>
                </a:extLst>
              </a:tr>
            </a:tbl>
          </a:graphicData>
        </a:graphic>
      </p:graphicFrame>
    </p:spTree>
    <p:extLst>
      <p:ext uri="{BB962C8B-B14F-4D97-AF65-F5344CB8AC3E}">
        <p14:creationId xmlns:p14="http://schemas.microsoft.com/office/powerpoint/2010/main" val="33240382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3" name="Google Shape;843;p35"/>
          <p:cNvSpPr txBox="1">
            <a:spLocks noGrp="1"/>
          </p:cNvSpPr>
          <p:nvPr>
            <p:ph type="body" idx="2"/>
          </p:nvPr>
        </p:nvSpPr>
        <p:spPr>
          <a:xfrm>
            <a:off x="1110479" y="687494"/>
            <a:ext cx="10250160" cy="321521"/>
          </a:xfrm>
          <a:prstGeom prst="rect">
            <a:avLst/>
          </a:prstGeom>
          <a:noFill/>
          <a:ln>
            <a:noFill/>
          </a:ln>
        </p:spPr>
        <p:txBody>
          <a:bodyPr spcFirstLastPara="1" wrap="square" lIns="91425" tIns="45700" rIns="91425" bIns="45700" anchor="t" anchorCtr="0">
            <a:noAutofit/>
          </a:bodyPr>
          <a:lstStyle/>
          <a:p>
            <a:pPr marL="228600" indent="-228600">
              <a:spcBef>
                <a:spcPts val="0"/>
              </a:spcBef>
            </a:pPr>
            <a:r>
              <a:rPr lang="ar-MA" dirty="0"/>
              <a:t>يستمع المدرس إلى إجابات متعلمين ويطلب منهم تعليل إجاباتهم، بعد التغذية الراجعة يطلب منهم تدوين الجواب على السبورة</a:t>
            </a:r>
          </a:p>
          <a:p>
            <a:pPr marL="228600" lvl="0" indent="-228600" algn="r" rtl="1">
              <a:lnSpc>
                <a:spcPct val="90000"/>
              </a:lnSpc>
              <a:spcBef>
                <a:spcPts val="0"/>
              </a:spcBef>
              <a:spcAft>
                <a:spcPts val="0"/>
              </a:spcAft>
              <a:buClr>
                <a:schemeClr val="dk1"/>
              </a:buClr>
              <a:buSzPts val="1400"/>
              <a:buFont typeface="Arial"/>
              <a:buChar char="•"/>
            </a:pPr>
            <a:r>
              <a:rPr lang="ar-MA" dirty="0"/>
              <a:t>.</a:t>
            </a:r>
            <a:endParaRPr dirty="0"/>
          </a:p>
        </p:txBody>
      </p:sp>
      <p:sp>
        <p:nvSpPr>
          <p:cNvPr id="845" name="Google Shape;845;p35"/>
          <p:cNvSpPr/>
          <p:nvPr/>
        </p:nvSpPr>
        <p:spPr>
          <a:xfrm>
            <a:off x="3548270" y="1361661"/>
            <a:ext cx="3419060" cy="93427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chemeClr val="lt1"/>
                </a:solidFill>
                <a:latin typeface="Calibri"/>
                <a:ea typeface="Calibri"/>
                <a:cs typeface="Calibri"/>
                <a:sym typeface="Calibri"/>
              </a:rPr>
              <a:t>أفعال كلام وتعابير للتعريف بمختَرَع مهم؟</a:t>
            </a:r>
            <a:endParaRPr sz="2400" b="1" i="0" u="none" strike="noStrike" cap="none">
              <a:solidFill>
                <a:schemeClr val="lt1"/>
              </a:solidFill>
              <a:latin typeface="Calibri"/>
              <a:ea typeface="Calibri"/>
              <a:cs typeface="Calibri"/>
              <a:sym typeface="Calibri"/>
            </a:endParaRPr>
          </a:p>
        </p:txBody>
      </p:sp>
      <p:sp>
        <p:nvSpPr>
          <p:cNvPr id="4" name="Titre 2">
            <a:extLst>
              <a:ext uri="{FF2B5EF4-FFF2-40B4-BE49-F238E27FC236}">
                <a16:creationId xmlns:a16="http://schemas.microsoft.com/office/drawing/2014/main" id="{83C5A9A2-EEC1-8277-E18D-5CD7EB9BBDE3}"/>
              </a:ext>
            </a:extLst>
          </p:cNvPr>
          <p:cNvSpPr>
            <a:spLocks noGrp="1"/>
          </p:cNvSpPr>
          <p:nvPr>
            <p:ph type="title"/>
          </p:nvPr>
        </p:nvSpPr>
        <p:spPr>
          <a:xfrm>
            <a:off x="880215" y="365973"/>
            <a:ext cx="10529888" cy="321521"/>
          </a:xfrm>
        </p:spPr>
        <p:txBody>
          <a:bodyPr/>
          <a:lstStyle/>
          <a:p>
            <a:pPr rtl="1"/>
            <a:r>
              <a:rPr lang="ar-MA" sz="1600" b="1" kern="0" dirty="0">
                <a:effectLst/>
                <a:ea typeface="Times New Roman" panose="02020603050405020304" pitchFamily="18" charset="0"/>
                <a:cs typeface="Calibri" panose="020F0502020204030204" pitchFamily="34" charset="0"/>
              </a:rPr>
              <a:t>أقدم مقترحا.</a:t>
            </a:r>
            <a:br>
              <a:rPr lang="ar-MA" dirty="0">
                <a:highlight>
                  <a:srgbClr val="FF00FF"/>
                </a:highlight>
              </a:rPr>
            </a:br>
            <a:endParaRPr lang="fr-FR" dirty="0"/>
          </a:p>
        </p:txBody>
      </p:sp>
      <p:sp>
        <p:nvSpPr>
          <p:cNvPr id="9" name="ZoneTexte 8">
            <a:extLst>
              <a:ext uri="{FF2B5EF4-FFF2-40B4-BE49-F238E27FC236}">
                <a16:creationId xmlns:a16="http://schemas.microsoft.com/office/drawing/2014/main" id="{9F8E6BEF-CCB0-3489-072E-EB6D9D97A7CD}"/>
              </a:ext>
            </a:extLst>
          </p:cNvPr>
          <p:cNvSpPr txBox="1"/>
          <p:nvPr/>
        </p:nvSpPr>
        <p:spPr>
          <a:xfrm>
            <a:off x="880215" y="1509308"/>
            <a:ext cx="10682519" cy="3839384"/>
          </a:xfrm>
          <a:prstGeom prst="rect">
            <a:avLst/>
          </a:prstGeom>
          <a:noFill/>
        </p:spPr>
        <p:txBody>
          <a:bodyPr wrap="square">
            <a:spAutoFit/>
          </a:bodyPr>
          <a:lstStyle/>
          <a:p>
            <a:pPr indent="-450215" algn="r" rtl="1">
              <a:lnSpc>
                <a:spcPct val="200000"/>
              </a:lnSpc>
              <a:spcAft>
                <a:spcPts val="800"/>
              </a:spcAft>
            </a:pPr>
            <a:r>
              <a:rPr lang="ar-SA" sz="1800" b="1" kern="100" dirty="0">
                <a:effectLst/>
                <a:latin typeface="Times New Roman" panose="02020603050405020304" pitchFamily="18" charset="0"/>
                <a:ea typeface="Calibri" panose="020F0502020204030204" pitchFamily="34" charset="0"/>
                <a:cs typeface="Calibri" panose="020F0502020204030204" pitchFamily="34" charset="0"/>
              </a:rPr>
              <a:t>إذا طُلِبَ مِنْكَ اقْتِرَاحُ مَجالٍ جَديدٍ لتَطْبِيقِ الذَّكاءِ الاصْطناعيِّ، فَما المَجالُ الأَنْسبُ انْطِلاقًا مِن رُوحِ النَّصِّ؟</a:t>
            </a:r>
            <a:br>
              <a:rPr lang="fr-FR" sz="1800" kern="100" dirty="0">
                <a:effectLst/>
                <a:latin typeface="Calibri" panose="020F0502020204030204" pitchFamily="34" charset="0"/>
                <a:ea typeface="Calibri" panose="020F0502020204030204" pitchFamily="34" charset="0"/>
              </a:rPr>
            </a:br>
            <a:r>
              <a:rPr lang="fr-FR" sz="1800" kern="100" dirty="0">
                <a:effectLst/>
                <a:latin typeface="Segoe UI Symbol" panose="020B0502040204020203" pitchFamily="34" charset="0"/>
                <a:ea typeface="Calibri" panose="020F0502020204030204" pitchFamily="34" charset="0"/>
                <a:cs typeface="Segoe UI Symbol" panose="020B0502040204020203" pitchFamily="34" charset="0"/>
              </a:rPr>
              <a:t>❑</a:t>
            </a:r>
            <a:r>
              <a:rPr lang="fr-FR" sz="1800" kern="100" dirty="0">
                <a:effectLst/>
                <a:latin typeface="Calibri" panose="020F0502020204030204" pitchFamily="34" charset="0"/>
                <a:ea typeface="Calibri" panose="020F0502020204030204" pitchFamily="34" charset="0"/>
              </a:rPr>
              <a:t> </a:t>
            </a:r>
            <a:r>
              <a:rPr lang="ar-SA" sz="1800" kern="100" dirty="0">
                <a:effectLst/>
                <a:latin typeface="Times New Roman" panose="02020603050405020304" pitchFamily="18" charset="0"/>
                <a:ea typeface="Calibri" panose="020F0502020204030204" pitchFamily="34" charset="0"/>
                <a:cs typeface="Calibri" panose="020F0502020204030204" pitchFamily="34" charset="0"/>
              </a:rPr>
              <a:t>الشعرُ والأدَبُ الشَّعْب[يُّ</a:t>
            </a:r>
            <a:br>
              <a:rPr lang="fr-FR" sz="1800" kern="100" dirty="0">
                <a:effectLst/>
                <a:latin typeface="Calibri" panose="020F0502020204030204" pitchFamily="34" charset="0"/>
                <a:ea typeface="Calibri" panose="020F0502020204030204" pitchFamily="34" charset="0"/>
              </a:rPr>
            </a:br>
            <a:r>
              <a:rPr lang="fr-FR" sz="1800" kern="100" dirty="0">
                <a:effectLst/>
                <a:latin typeface="Segoe UI Symbol" panose="020B0502040204020203" pitchFamily="34" charset="0"/>
                <a:ea typeface="Calibri" panose="020F0502020204030204" pitchFamily="34" charset="0"/>
                <a:cs typeface="Segoe UI Symbol" panose="020B0502040204020203" pitchFamily="34" charset="0"/>
              </a:rPr>
              <a:t>❑</a:t>
            </a:r>
            <a:r>
              <a:rPr lang="fr-FR" sz="1800" kern="100" dirty="0">
                <a:effectLst/>
                <a:latin typeface="Calibri" panose="020F0502020204030204" pitchFamily="34" charset="0"/>
                <a:ea typeface="Calibri" panose="020F0502020204030204" pitchFamily="34" charset="0"/>
              </a:rPr>
              <a:t> </a:t>
            </a:r>
            <a:r>
              <a:rPr lang="ar-SA" sz="1800" kern="100" dirty="0">
                <a:effectLst/>
                <a:latin typeface="Times New Roman" panose="02020603050405020304" pitchFamily="18" charset="0"/>
                <a:ea typeface="Calibri" panose="020F0502020204030204" pitchFamily="34" charset="0"/>
                <a:cs typeface="Calibri" panose="020F0502020204030204" pitchFamily="34" charset="0"/>
              </a:rPr>
              <a:t>تَنْظِيمُ المُسابَقاتِ الرِّيَّاضِيَّةِ</a:t>
            </a:r>
            <a:br>
              <a:rPr lang="fr-FR" sz="1800" kern="100" dirty="0">
                <a:effectLst/>
                <a:latin typeface="Calibri" panose="020F0502020204030204" pitchFamily="34" charset="0"/>
                <a:ea typeface="Calibri" panose="020F0502020204030204" pitchFamily="34" charset="0"/>
              </a:rPr>
            </a:br>
            <a:r>
              <a:rPr lang="fr-FR" sz="1800" kern="100" dirty="0">
                <a:effectLst/>
                <a:latin typeface="Segoe UI Symbol" panose="020B0502040204020203" pitchFamily="34" charset="0"/>
                <a:ea typeface="Calibri" panose="020F0502020204030204" pitchFamily="34" charset="0"/>
                <a:cs typeface="Segoe UI Symbol" panose="020B0502040204020203" pitchFamily="34" charset="0"/>
              </a:rPr>
              <a:t>❑</a:t>
            </a:r>
            <a:r>
              <a:rPr lang="fr-FR" sz="1800" kern="100" dirty="0">
                <a:effectLst/>
                <a:latin typeface="Calibri" panose="020F0502020204030204" pitchFamily="34" charset="0"/>
                <a:ea typeface="Calibri" panose="020F0502020204030204" pitchFamily="34" charset="0"/>
              </a:rPr>
              <a:t> </a:t>
            </a:r>
            <a:r>
              <a:rPr lang="ar-SA" sz="1800" kern="100" dirty="0">
                <a:effectLst/>
                <a:latin typeface="Times New Roman" panose="02020603050405020304" pitchFamily="18" charset="0"/>
                <a:ea typeface="Calibri" panose="020F0502020204030204" pitchFamily="34" charset="0"/>
                <a:cs typeface="Calibri" panose="020F0502020204030204" pitchFamily="34" charset="0"/>
              </a:rPr>
              <a:t>المُساعَدةُ الطِّبِّيَّةُ في القُرى النَّائِيَّةِ</a:t>
            </a:r>
            <a:br>
              <a:rPr lang="fr-FR" sz="1800" kern="100" dirty="0">
                <a:effectLst/>
                <a:latin typeface="Calibri" panose="020F0502020204030204" pitchFamily="34" charset="0"/>
                <a:ea typeface="Calibri" panose="020F0502020204030204" pitchFamily="34" charset="0"/>
              </a:rPr>
            </a:br>
            <a:r>
              <a:rPr lang="fr-FR" sz="1800" kern="100" dirty="0">
                <a:effectLst/>
                <a:latin typeface="Segoe UI Symbol" panose="020B0502040204020203" pitchFamily="34" charset="0"/>
                <a:ea typeface="Calibri" panose="020F0502020204030204" pitchFamily="34" charset="0"/>
                <a:cs typeface="Segoe UI Symbol" panose="020B0502040204020203" pitchFamily="34" charset="0"/>
              </a:rPr>
              <a:t>❑</a:t>
            </a:r>
            <a:r>
              <a:rPr lang="fr-FR" sz="1800" kern="100" dirty="0">
                <a:effectLst/>
                <a:latin typeface="Calibri" panose="020F0502020204030204" pitchFamily="34" charset="0"/>
                <a:ea typeface="Calibri" panose="020F0502020204030204" pitchFamily="34" charset="0"/>
              </a:rPr>
              <a:t> </a:t>
            </a:r>
            <a:r>
              <a:rPr lang="ar-SA" sz="1800" kern="100" dirty="0">
                <a:effectLst/>
                <a:latin typeface="Times New Roman" panose="02020603050405020304" pitchFamily="18" charset="0"/>
                <a:ea typeface="Calibri" panose="020F0502020204030204" pitchFamily="34" charset="0"/>
                <a:cs typeface="Calibri" panose="020F0502020204030204" pitchFamily="34" charset="0"/>
              </a:rPr>
              <a:t>الحِرَفُ اليَدَوِيَّةُ التَّقْليدِيَّةُ</a:t>
            </a:r>
            <a:endParaRPr lang="fr-FR" sz="1800" kern="100" dirty="0">
              <a:effectLst/>
              <a:latin typeface="Times New Roman" panose="02020603050405020304" pitchFamily="18" charset="0"/>
              <a:ea typeface="Calibri" panose="020F0502020204030204" pitchFamily="34" charset="0"/>
            </a:endParaRPr>
          </a:p>
          <a:p>
            <a:pPr algn="r" rtl="1">
              <a:lnSpc>
                <a:spcPct val="107000"/>
              </a:lnSpc>
              <a:spcAft>
                <a:spcPts val="800"/>
              </a:spcAft>
            </a:pPr>
            <a:r>
              <a:rPr lang="ar-SA" sz="1800" kern="100" dirty="0">
                <a:effectLst/>
                <a:latin typeface="Times New Roman" panose="02020603050405020304" pitchFamily="18" charset="0"/>
                <a:ea typeface="Calibri" panose="020F0502020204030204" pitchFamily="34" charset="0"/>
                <a:cs typeface="Calibri" panose="020F0502020204030204" pitchFamily="34" charset="0"/>
              </a:rPr>
              <a:t>علل جوابك: .........................................................................................................................................................................................................................................................................................................</a:t>
            </a:r>
            <a:r>
              <a:rPr lang="ar-MA" sz="1800" kern="100" dirty="0">
                <a:effectLst/>
                <a:latin typeface="Times New Roman" panose="02020603050405020304" pitchFamily="18" charset="0"/>
                <a:ea typeface="Calibri" panose="020F0502020204030204" pitchFamily="34" charset="0"/>
                <a:cs typeface="Calibri" panose="020F0502020204030204" pitchFamily="34" charset="0"/>
              </a:rPr>
              <a:t>....................................................................</a:t>
            </a:r>
            <a:r>
              <a:rPr lang="ar-SA" sz="1800" kern="100" dirty="0">
                <a:effectLst/>
                <a:latin typeface="Times New Roman" panose="02020603050405020304" pitchFamily="18" charset="0"/>
                <a:ea typeface="Calibri" panose="020F0502020204030204" pitchFamily="34" charset="0"/>
                <a:cs typeface="Calibri" panose="020F0502020204030204" pitchFamily="34" charset="0"/>
              </a:rPr>
              <a:t>.</a:t>
            </a:r>
            <a:endParaRPr lang="fr-FR" sz="1800"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4115783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3" name="Google Shape;843;p35"/>
          <p:cNvSpPr txBox="1">
            <a:spLocks noGrp="1"/>
          </p:cNvSpPr>
          <p:nvPr>
            <p:ph type="body" idx="2"/>
          </p:nvPr>
        </p:nvSpPr>
        <p:spPr>
          <a:xfrm>
            <a:off x="1110479" y="687494"/>
            <a:ext cx="10250160" cy="321521"/>
          </a:xfrm>
          <a:prstGeom prst="rect">
            <a:avLst/>
          </a:prstGeom>
          <a:noFill/>
          <a:ln>
            <a:noFill/>
          </a:ln>
        </p:spPr>
        <p:txBody>
          <a:bodyPr spcFirstLastPara="1" wrap="square" lIns="91425" tIns="45700" rIns="91425" bIns="45700" anchor="t" anchorCtr="0">
            <a:noAutofit/>
          </a:bodyPr>
          <a:lstStyle/>
          <a:p>
            <a:pPr marL="228600" indent="-228600">
              <a:spcBef>
                <a:spcPts val="0"/>
              </a:spcBef>
            </a:pPr>
            <a:r>
              <a:rPr lang="ar-MA" dirty="0"/>
              <a:t>يستمع المدرس إلى إجابات متعلمين ويطلب منهم تعليل إجاباتهم، بعد التغذية الراجعة يطلب منهم تدوين الجواب على السبورة</a:t>
            </a:r>
          </a:p>
          <a:p>
            <a:pPr marL="228600" lvl="0" indent="-228600" algn="r" rtl="1">
              <a:lnSpc>
                <a:spcPct val="90000"/>
              </a:lnSpc>
              <a:spcBef>
                <a:spcPts val="0"/>
              </a:spcBef>
              <a:spcAft>
                <a:spcPts val="0"/>
              </a:spcAft>
              <a:buClr>
                <a:schemeClr val="dk1"/>
              </a:buClr>
              <a:buSzPts val="1400"/>
              <a:buFont typeface="Arial"/>
              <a:buChar char="•"/>
            </a:pPr>
            <a:r>
              <a:rPr lang="ar-MA" dirty="0"/>
              <a:t>.</a:t>
            </a:r>
            <a:endParaRPr dirty="0"/>
          </a:p>
        </p:txBody>
      </p:sp>
      <p:sp>
        <p:nvSpPr>
          <p:cNvPr id="4" name="Titre 2">
            <a:extLst>
              <a:ext uri="{FF2B5EF4-FFF2-40B4-BE49-F238E27FC236}">
                <a16:creationId xmlns:a16="http://schemas.microsoft.com/office/drawing/2014/main" id="{83C5A9A2-EEC1-8277-E18D-5CD7EB9BBDE3}"/>
              </a:ext>
            </a:extLst>
          </p:cNvPr>
          <p:cNvSpPr>
            <a:spLocks noGrp="1"/>
          </p:cNvSpPr>
          <p:nvPr>
            <p:ph type="title"/>
          </p:nvPr>
        </p:nvSpPr>
        <p:spPr>
          <a:xfrm>
            <a:off x="880215" y="365973"/>
            <a:ext cx="10529888" cy="321521"/>
          </a:xfrm>
        </p:spPr>
        <p:txBody>
          <a:bodyPr/>
          <a:lstStyle/>
          <a:p>
            <a:pPr rtl="1"/>
            <a:r>
              <a:rPr lang="ar-MA" sz="1600" b="1" kern="0" dirty="0">
                <a:effectLst/>
                <a:ea typeface="Times New Roman" panose="02020603050405020304" pitchFamily="18" charset="0"/>
                <a:cs typeface="Calibri" panose="020F0502020204030204" pitchFamily="34" charset="0"/>
              </a:rPr>
              <a:t>أبدي رأيي</a:t>
            </a:r>
            <a:br>
              <a:rPr lang="ar-MA" dirty="0">
                <a:highlight>
                  <a:srgbClr val="FF00FF"/>
                </a:highlight>
              </a:rPr>
            </a:br>
            <a:endParaRPr lang="fr-FR" dirty="0"/>
          </a:p>
        </p:txBody>
      </p:sp>
      <p:sp>
        <p:nvSpPr>
          <p:cNvPr id="9" name="ZoneTexte 8">
            <a:extLst>
              <a:ext uri="{FF2B5EF4-FFF2-40B4-BE49-F238E27FC236}">
                <a16:creationId xmlns:a16="http://schemas.microsoft.com/office/drawing/2014/main" id="{CB59DCDF-2A87-9299-47D2-9A4EBA4AB0C7}"/>
              </a:ext>
            </a:extLst>
          </p:cNvPr>
          <p:cNvSpPr txBox="1"/>
          <p:nvPr/>
        </p:nvSpPr>
        <p:spPr>
          <a:xfrm>
            <a:off x="700665" y="1832744"/>
            <a:ext cx="10790670" cy="2517997"/>
          </a:xfrm>
          <a:prstGeom prst="rect">
            <a:avLst/>
          </a:prstGeom>
          <a:noFill/>
        </p:spPr>
        <p:txBody>
          <a:bodyPr wrap="square">
            <a:spAutoFit/>
          </a:bodyPr>
          <a:lstStyle/>
          <a:p>
            <a:pPr algn="r" rtl="1">
              <a:lnSpc>
                <a:spcPct val="200000"/>
              </a:lnSpc>
              <a:spcAft>
                <a:spcPts val="800"/>
              </a:spcAft>
            </a:pPr>
            <a:r>
              <a:rPr lang="ar-MA" sz="1800" kern="100" dirty="0">
                <a:effectLst/>
                <a:latin typeface="Calibri" panose="020F0502020204030204" pitchFamily="34" charset="0"/>
                <a:ea typeface="Calibri" panose="020F0502020204030204" pitchFamily="34" charset="0"/>
                <a:cs typeface="Calibri" panose="020F0502020204030204" pitchFamily="34" charset="0"/>
              </a:rPr>
              <a:t>- </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في نَظَرِكَ، هَلْ يُمْكِنُ لِلذَّكَاءِ </a:t>
            </a:r>
            <a:r>
              <a:rPr lang="ar-SA" sz="2400" b="1" kern="0" dirty="0" err="1">
                <a:effectLst/>
                <a:latin typeface="Calibri" panose="020F0502020204030204" pitchFamily="34" charset="0"/>
                <a:ea typeface="Times New Roman" panose="02020603050405020304" pitchFamily="18" charset="0"/>
                <a:cs typeface="Calibri" panose="020F0502020204030204" pitchFamily="34" charset="0"/>
              </a:rPr>
              <a:t>ﭐلِاصْطِنَاعِيِّ</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 أَنْ يَتَفَوَّقَ عَلَى </a:t>
            </a:r>
            <a:r>
              <a:rPr lang="ar-SA" sz="2400" b="1" kern="0" dirty="0" err="1">
                <a:effectLst/>
                <a:latin typeface="Calibri" panose="020F0502020204030204" pitchFamily="34" charset="0"/>
                <a:ea typeface="Times New Roman" panose="02020603050405020304" pitchFamily="18" charset="0"/>
                <a:cs typeface="Calibri" panose="020F0502020204030204" pitchFamily="34" charset="0"/>
              </a:rPr>
              <a:t>ﭐلذَّكَاءِ</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400" b="1" kern="0" dirty="0" err="1">
                <a:effectLst/>
                <a:latin typeface="Calibri" panose="020F0502020204030204" pitchFamily="34" charset="0"/>
                <a:ea typeface="Times New Roman" panose="02020603050405020304" pitchFamily="18" charset="0"/>
                <a:cs typeface="Calibri" panose="020F0502020204030204" pitchFamily="34" charset="0"/>
              </a:rPr>
              <a:t>ﭐلْبَشَرِيِّ</a:t>
            </a:r>
            <a:r>
              <a:rPr lang="ar-SA" sz="2400" b="1" kern="0" dirty="0">
                <a:effectLst/>
                <a:latin typeface="Calibri" panose="020F0502020204030204" pitchFamily="34" charset="0"/>
                <a:ea typeface="Times New Roman" panose="02020603050405020304" pitchFamily="18" charset="0"/>
                <a:cs typeface="Calibri" panose="020F0502020204030204" pitchFamily="34" charset="0"/>
              </a:rPr>
              <a:t>؟ عَلِّل جوابَك</a:t>
            </a:r>
            <a:r>
              <a:rPr lang="ar-MA" sz="2400" kern="100" dirty="0">
                <a:effectLst/>
                <a:latin typeface="Calibri" panose="020F0502020204030204" pitchFamily="34" charset="0"/>
                <a:ea typeface="Calibri" panose="020F0502020204030204" pitchFamily="34" charset="0"/>
                <a:cs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200000"/>
              </a:lnSpc>
              <a:spcAft>
                <a:spcPts val="800"/>
              </a:spcAft>
            </a:pPr>
            <a:r>
              <a:rPr lang="ar-MA" sz="1800" kern="100" dirty="0">
                <a:effectLst/>
                <a:latin typeface="Calibri" panose="020F0502020204030204" pitchFamily="34" charset="0"/>
                <a:ea typeface="Calibri" panose="020F0502020204030204" pitchFamily="34" charset="0"/>
                <a:cs typeface="Calibri" panose="020F0502020204030204" pitchFamily="34" charset="0"/>
              </a:rPr>
              <a:t>...........................................................................................................................................................................................................................................................................................................................................................................................................................................................................................................................................................................</a:t>
            </a:r>
            <a:endParaRPr lang="fr-FR" sz="1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356092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330E88-74FB-D1D3-CDBC-DE7BEB4337DB}"/>
              </a:ext>
            </a:extLst>
          </p:cNvPr>
          <p:cNvSpPr>
            <a:spLocks noGrp="1"/>
          </p:cNvSpPr>
          <p:nvPr>
            <p:ph type="body" sz="quarter" idx="10"/>
          </p:nvPr>
        </p:nvSpPr>
        <p:spPr/>
        <p:txBody>
          <a:bodyPr>
            <a:normAutofit/>
          </a:bodyPr>
          <a:lstStyle/>
          <a:p>
            <a:endParaRPr lang="fr-FR"/>
          </a:p>
        </p:txBody>
      </p:sp>
    </p:spTree>
    <p:extLst>
      <p:ext uri="{BB962C8B-B14F-4D97-AF65-F5344CB8AC3E}">
        <p14:creationId xmlns:p14="http://schemas.microsoft.com/office/powerpoint/2010/main" val="42778466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A939B7-9A03-AC8C-E51B-016638B7BB04}"/>
              </a:ext>
            </a:extLst>
          </p:cNvPr>
          <p:cNvSpPr>
            <a:spLocks noGrp="1"/>
          </p:cNvSpPr>
          <p:nvPr>
            <p:ph type="title"/>
          </p:nvPr>
        </p:nvSpPr>
        <p:spPr>
          <a:xfrm>
            <a:off x="968558" y="372721"/>
            <a:ext cx="10529279" cy="267549"/>
          </a:xfrm>
        </p:spPr>
        <p:txBody>
          <a:bodyPr/>
          <a:lstStyle/>
          <a:p>
            <a:r>
              <a:rPr lang="ar-MA" dirty="0"/>
              <a:t>من يذكرني بما تعلمناه اليوم؟</a:t>
            </a:r>
            <a:br>
              <a:rPr lang="ar-MA" dirty="0"/>
            </a:br>
            <a:endParaRPr lang="fr-FR" dirty="0"/>
          </a:p>
        </p:txBody>
      </p:sp>
      <p:sp>
        <p:nvSpPr>
          <p:cNvPr id="4" name="Espace réservé du contenu 3">
            <a:extLst>
              <a:ext uri="{FF2B5EF4-FFF2-40B4-BE49-F238E27FC236}">
                <a16:creationId xmlns:a16="http://schemas.microsoft.com/office/drawing/2014/main" id="{848D94AC-C0EB-DA9A-E1B6-ABE3D7E0A310}"/>
              </a:ext>
            </a:extLst>
          </p:cNvPr>
          <p:cNvSpPr>
            <a:spLocks noGrp="1"/>
          </p:cNvSpPr>
          <p:nvPr>
            <p:ph sz="quarter" idx="4294967295"/>
          </p:nvPr>
        </p:nvSpPr>
        <p:spPr>
          <a:xfrm>
            <a:off x="1247677" y="555533"/>
            <a:ext cx="10250160" cy="321521"/>
          </a:xfrm>
        </p:spPr>
        <p:txBody>
          <a:bodyPr>
            <a:normAutofit/>
          </a:bodyPr>
          <a:lstStyle/>
          <a:p>
            <a:pPr marL="0" indent="0" algn="r">
              <a:buNone/>
            </a:pPr>
            <a:r>
              <a:rPr lang="ar-MA" sz="1100" dirty="0">
                <a:latin typeface="Calibri" panose="020F0502020204030204" pitchFamily="34" charset="0"/>
                <a:ea typeface="Calibri" panose="020F0502020204030204" pitchFamily="34" charset="0"/>
                <a:cs typeface="Calibri" panose="020F0502020204030204" pitchFamily="34" charset="0"/>
              </a:rPr>
              <a:t>يوجه المدرس  المتعلمين إلى تحديد التعابير المكتسبة.</a:t>
            </a:r>
          </a:p>
        </p:txBody>
      </p:sp>
      <p:sp>
        <p:nvSpPr>
          <p:cNvPr id="6" name="Rectangle : coins arrondis 5">
            <a:extLst>
              <a:ext uri="{FF2B5EF4-FFF2-40B4-BE49-F238E27FC236}">
                <a16:creationId xmlns:a16="http://schemas.microsoft.com/office/drawing/2014/main" id="{999B95E2-F945-8B59-6AD8-EC05FF903021}"/>
              </a:ext>
            </a:extLst>
          </p:cNvPr>
          <p:cNvSpPr/>
          <p:nvPr/>
        </p:nvSpPr>
        <p:spPr>
          <a:xfrm>
            <a:off x="4539951" y="1113839"/>
            <a:ext cx="3112098" cy="698276"/>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MA" sz="3200" b="1" dirty="0">
                <a:latin typeface="Calibri" panose="020F0502020204030204" pitchFamily="34" charset="0"/>
                <a:cs typeface="Calibri" panose="020F0502020204030204" pitchFamily="34" charset="0"/>
              </a:rPr>
              <a:t> </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41690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3188B-1AED-338B-3519-F2527EFC404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3515F1-CD26-CFE8-D0EB-69A84502187A}"/>
              </a:ext>
            </a:extLst>
          </p:cNvPr>
          <p:cNvSpPr>
            <a:spLocks noGrp="1"/>
          </p:cNvSpPr>
          <p:nvPr>
            <p:ph type="title"/>
          </p:nvPr>
        </p:nvSpPr>
        <p:spPr>
          <a:xfrm>
            <a:off x="968558" y="372721"/>
            <a:ext cx="10529279" cy="267549"/>
          </a:xfrm>
        </p:spPr>
        <p:txBody>
          <a:bodyPr/>
          <a:lstStyle/>
          <a:p>
            <a:pPr rtl="1"/>
            <a:r>
              <a:rPr lang="ar-MA" dirty="0">
                <a:solidFill>
                  <a:prstClr val="black"/>
                </a:solidFill>
                <a:latin typeface="Calibri" panose="020F0502020204030204"/>
              </a:rPr>
              <a:t>وَصَلْنَا إِلَى نِهَايَةِ </a:t>
            </a:r>
            <a:r>
              <a:rPr lang="ar-MA" dirty="0" err="1">
                <a:solidFill>
                  <a:prstClr val="black"/>
                </a:solidFill>
                <a:latin typeface="Calibri" panose="020F0502020204030204"/>
              </a:rPr>
              <a:t>ٱلْحصَّةِ</a:t>
            </a:r>
            <a:r>
              <a:rPr lang="ar-MA" dirty="0">
                <a:solidFill>
                  <a:prstClr val="black"/>
                </a:solidFill>
                <a:latin typeface="Calibri" panose="020F0502020204030204"/>
              </a:rPr>
              <a:t>. إليكم التمرين المنزلي .</a:t>
            </a:r>
          </a:p>
        </p:txBody>
      </p:sp>
      <p:pic>
        <p:nvPicPr>
          <p:cNvPr id="3" name="Google Shape;1141;p76">
            <a:extLst>
              <a:ext uri="{FF2B5EF4-FFF2-40B4-BE49-F238E27FC236}">
                <a16:creationId xmlns:a16="http://schemas.microsoft.com/office/drawing/2014/main" id="{108B6F0C-FAF2-08E2-7F2C-DAF54671281B}"/>
              </a:ext>
            </a:extLst>
          </p:cNvPr>
          <p:cNvPicPr>
            <a:picLocks noChangeAspect="1"/>
          </p:cNvPicPr>
          <p:nvPr/>
        </p:nvPicPr>
        <p:blipFill>
          <a:blip r:embed="rId2">
            <a:alphaModFix/>
          </a:blip>
          <a:srcRect/>
          <a:stretch>
            <a:fillRect/>
          </a:stretch>
        </p:blipFill>
        <p:spPr>
          <a:xfrm>
            <a:off x="224022" y="372721"/>
            <a:ext cx="940281" cy="889044"/>
          </a:xfrm>
          <a:prstGeom prst="rect">
            <a:avLst/>
          </a:prstGeom>
          <a:noFill/>
          <a:ln cap="flat">
            <a:noFill/>
          </a:ln>
        </p:spPr>
      </p:pic>
      <p:sp>
        <p:nvSpPr>
          <p:cNvPr id="7" name="ZoneTexte 7">
            <a:extLst>
              <a:ext uri="{FF2B5EF4-FFF2-40B4-BE49-F238E27FC236}">
                <a16:creationId xmlns:a16="http://schemas.microsoft.com/office/drawing/2014/main" id="{93B83CBB-97F2-9E03-0550-FC0BF9CDE194}"/>
              </a:ext>
            </a:extLst>
          </p:cNvPr>
          <p:cNvSpPr txBox="1"/>
          <p:nvPr/>
        </p:nvSpPr>
        <p:spPr>
          <a:xfrm>
            <a:off x="946949" y="55117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sp>
        <p:nvSpPr>
          <p:cNvPr id="6" name="ZoneTexte 5">
            <a:extLst>
              <a:ext uri="{FF2B5EF4-FFF2-40B4-BE49-F238E27FC236}">
                <a16:creationId xmlns:a16="http://schemas.microsoft.com/office/drawing/2014/main" id="{56848B2C-C4AD-4710-CDC5-36481AC569A9}"/>
              </a:ext>
            </a:extLst>
          </p:cNvPr>
          <p:cNvSpPr txBox="1"/>
          <p:nvPr/>
        </p:nvSpPr>
        <p:spPr>
          <a:xfrm>
            <a:off x="3687097" y="2162134"/>
            <a:ext cx="6096000" cy="532903"/>
          </a:xfrm>
          <a:prstGeom prst="rect">
            <a:avLst/>
          </a:prstGeom>
          <a:noFill/>
        </p:spPr>
        <p:txBody>
          <a:bodyPr wrap="square">
            <a:spAutoFit/>
          </a:bodyPr>
          <a:lstStyle/>
          <a:p>
            <a:pPr algn="r" rtl="1">
              <a:lnSpc>
                <a:spcPct val="107000"/>
              </a:lnSpc>
              <a:spcAft>
                <a:spcPts val="800"/>
              </a:spcAft>
            </a:pPr>
            <a:r>
              <a:rPr lang="ar-MA" sz="28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أُحَدِّدُ مَا استفدته من النص في فقرة من 6 أسطر</a:t>
            </a:r>
            <a:endParaRPr lang="fr-FR" sz="2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2277356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3336</TotalTime>
  <Words>3092</Words>
  <Application>Microsoft Office PowerPoint</Application>
  <PresentationFormat>Grand écran</PresentationFormat>
  <Paragraphs>312</Paragraphs>
  <Slides>58</Slides>
  <Notes>17</Notes>
  <HiddenSlides>5</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58</vt:i4>
      </vt:variant>
    </vt:vector>
  </HeadingPairs>
  <TitlesOfParts>
    <vt:vector size="74" baseType="lpstr">
      <vt:lpstr>Aptos</vt:lpstr>
      <vt:lpstr>Aptos Display</vt:lpstr>
      <vt:lpstr>Arial</vt:lpstr>
      <vt:lpstr>Calibri</vt:lpstr>
      <vt:lpstr>Calibri Light</vt:lpstr>
      <vt:lpstr>Courier New</vt:lpstr>
      <vt:lpstr>Dosis</vt:lpstr>
      <vt:lpstr>Georgia</vt:lpstr>
      <vt:lpstr>Inter</vt:lpstr>
      <vt:lpstr>Segoe UI Symbol</vt:lpstr>
      <vt:lpstr>Simplified Arabic</vt:lpstr>
      <vt:lpstr>Symbol</vt:lpstr>
      <vt:lpstr>Times New Roman</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أهلا وسهلا متعلمي الأعزاء، تعالوا نرى، من منكم يقدم أفضل شرح للحكمة الآتية ؟ . </vt:lpstr>
      <vt:lpstr>Présentation PowerPoint</vt:lpstr>
      <vt:lpstr>قبل توديعكم، أدعوكم إلى الإجابة عن هذا السؤال في منازلكم:  </vt:lpstr>
      <vt:lpstr>Présentation PowerPoint</vt:lpstr>
      <vt:lpstr>من يذكرنا بمعنى هذ الضابط الذي ينبغي الالتزام به داخل الفصل؟</vt:lpstr>
      <vt:lpstr>صحيح</vt:lpstr>
      <vt:lpstr>Présentation PowerPoint</vt:lpstr>
      <vt:lpstr>الآن، دعونا نسترجع معا أهم المعلومات التي تعرفنا ها خلال الحصة الأولى من دراستنا للنص. </vt:lpstr>
      <vt:lpstr>Présentation PowerPoint</vt:lpstr>
      <vt:lpstr>عِندَ نِهَايَةِ هذِهِ الحِصَّةِ، سَتَكُونُونَ قَادِرِينَ عَلَى:</vt:lpstr>
      <vt:lpstr>Présentation PowerPoint</vt:lpstr>
      <vt:lpstr>Présentation PowerPoint</vt:lpstr>
      <vt:lpstr>التذكير بقواعد القراءة السليمة ، و شرح عناصر شبكة التقويم الذاتي:  .</vt:lpstr>
      <vt:lpstr>Présentation PowerPoint</vt:lpstr>
      <vt:lpstr>Présentation PowerPoint</vt:lpstr>
      <vt:lpstr>Présentation PowerPoint</vt:lpstr>
      <vt:lpstr>الآن حان دوركم. من يقرأ النص مراعيا ضوابط الطلاقة؟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أستنتج  من  النَّصِّ ما تُساعِدُني عَلى تحديد مقصدية النص أو غايته: .</vt:lpstr>
      <vt:lpstr>أستنتج  من  النَّصِّ ما تُساعِدُني عَلى تحديد مقصدية النص أو غايته .</vt:lpstr>
      <vt:lpstr>أستنتج  من  النَّصِّ ما تُساعِدُني عَلى تحديد مقصدية النص أو غايته</vt:lpstr>
      <vt:lpstr>أستنتج  من  النَّصِّ ما تُساعِدُني عَلى تحديد مقصدية النص أو غايته؟ .</vt:lpstr>
      <vt:lpstr>أستنتج  من  النَّصِّ ما تُساعِدُني عَلى تحديد مقصدية النص أو غايته: .</vt:lpstr>
      <vt:lpstr>أستنتج  من  النَّصِّ ما تُساعِدُني عَلى تحديد مقصدية النص وغايته .</vt:lpstr>
      <vt:lpstr>Présentation PowerPoint</vt:lpstr>
      <vt:lpstr>الآن دوركم لتحديد الغاية من إيراد مثال "جوجل" </vt:lpstr>
      <vt:lpstr>أستنتج  من  النَّصِّ ما تُساعِدُني عَلى تحديد مقصدية النص وغايته .</vt:lpstr>
      <vt:lpstr>الآن دوركم لتحديد الغاية من إيراد مثال "جوجل" </vt:lpstr>
      <vt:lpstr>Présentation PowerPoint</vt:lpstr>
      <vt:lpstr>أستنتج  من  النَّصِّ ما تُساعِدُني عَلى تحديد مقصدية النص وغايته</vt:lpstr>
      <vt:lpstr>أستنتج  من  النَّصِّ ما تُساعِدُني عَلى تحديد مقصدية النص وغايته</vt:lpstr>
      <vt:lpstr>Présentation PowerPoint</vt:lpstr>
      <vt:lpstr>أستنتج  من  النَّصِّ ما تُساعِدُني عَلى تحديد بنيته الإخبارية؟ </vt:lpstr>
      <vt:lpstr>أستنتج  من  النَّصِّ ما تُساعِدُني عَلى تحديد بنيته الإخبارية؟ </vt:lpstr>
      <vt:lpstr>أستنتج  من  النَّصِّ ما تُساعِدُني عَلى تحديد بنيته الإخبارية؟ </vt:lpstr>
      <vt:lpstr>أستنتج  من  النَّصِّ ما تُساعِدُني عَلى تحديد بنيته الإخبارية؟ </vt:lpstr>
      <vt:lpstr>أَبْحَثُ في النَّصِّ عنْ مُؤشِّراتٍ تُساعِدُني عَلى تَحْليلِ الخَبَرِ: </vt:lpstr>
      <vt:lpstr>أقدم مقترحا. </vt:lpstr>
      <vt:lpstr>أبدي رأيي </vt:lpstr>
      <vt:lpstr>Présentation PowerPoint</vt:lpstr>
      <vt:lpstr>من يذكرني بما تعلمناه اليوم؟ </vt:lpstr>
      <vt:lpstr>وَصَلْنَا إِلَى نِهَايَةِ ٱلْحصَّةِ. إليكم التمرين المنزلي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101</cp:revision>
  <dcterms:created xsi:type="dcterms:W3CDTF">2025-11-03T10:55:47Z</dcterms:created>
  <dcterms:modified xsi:type="dcterms:W3CDTF">2026-01-03T18:43:33Z</dcterms:modified>
</cp:coreProperties>
</file>