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69"/>
  </p:notesMasterIdLst>
  <p:sldIdLst>
    <p:sldId id="32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12192000" cy="6858000"/>
  <p:notesSz cx="6858000" cy="9144000"/>
  <p:embeddedFontLst>
    <p:embeddedFont>
      <p:font typeface="Calibri" panose="020F0502020204030204" pitchFamily="34" charset="0"/>
      <p:regular r:id="rId70"/>
      <p:bold r:id="rId71"/>
    </p:embeddedFont>
    <p:embeddedFont>
      <p:font typeface="Dosis" pitchFamily="2" charset="0"/>
      <p:regular r:id="rId72"/>
      <p:bold r:id="rId73"/>
    </p:embeddedFont>
    <p:embeddedFont>
      <p:font typeface="Georgia" panose="02040502050405020303" pitchFamily="18" charset="0"/>
      <p:regular r:id="rId74"/>
      <p:bold r:id="rId75"/>
      <p:italic r:id="rId76"/>
      <p:boldItalic r:id="rId77"/>
    </p:embeddedFont>
    <p:embeddedFont>
      <p:font typeface="Inter" panose="020B0604020202020204" charset="0"/>
      <p:regular r:id="rId78"/>
      <p:bold r:id="rId79"/>
      <p:italic r:id="rId80"/>
      <p:boldItalic r:id="rId81"/>
    </p:embeddedFont>
    <p:embeddedFont>
      <p:font typeface="Play" panose="020B0604020202020204" charset="0"/>
      <p:regular r:id="rId82"/>
      <p:bold r:id="rId83"/>
    </p:embeddedFont>
    <p:embeddedFont>
      <p:font typeface="Poppins ExtraBold" panose="00000900000000000000" pitchFamily="2" charset="0"/>
      <p:bold r:id="rId84"/>
      <p:boldItalic r:id="rId85"/>
    </p:embeddedFont>
    <p:embeddedFont>
      <p:font typeface="Quattrocento Sans" panose="020B0502050000020003" pitchFamily="34" charset="0"/>
      <p:regular r:id="rId86"/>
      <p:bold r:id="rId87"/>
      <p:italic r:id="rId88"/>
      <p:boldItalic r:id="rId89"/>
    </p:embeddedFont>
    <p:embeddedFont>
      <p:font typeface="Simplified Arabic" panose="02020603050405020304" pitchFamily="18" charset="-78"/>
      <p:regular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1" roundtripDataSignature="AMtx7miDVQgTvBlUeNiItFFY1EJmwofy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085AD86-417A-4CF7-8125-1F666C59CF9F}">
  <a:tblStyle styleId="{F085AD86-417A-4CF7-8125-1F666C59CF9F}"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a:tcStyle>
        <a:tcBdr/>
        <a:fill>
          <a:solidFill>
            <a:srgbClr val="CAD1D8"/>
          </a:solidFill>
        </a:fill>
      </a:tcStyle>
    </a:band1H>
    <a:band2H>
      <a:tcTxStyle/>
      <a:tcStyle>
        <a:tcBdr/>
      </a:tcStyle>
    </a:band2H>
    <a:band1V>
      <a:tcTxStyle/>
      <a:tcStyle>
        <a:tcBdr/>
        <a:fill>
          <a:solidFill>
            <a:srgbClr val="CAD1D8"/>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FAFD6BBE-A112-46B9-8F2B-214DEC46A9F6}"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5.fntdata"/><Relationship Id="rId89" Type="http://schemas.openxmlformats.org/officeDocument/2006/relationships/font" Target="fonts/font20.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3.xml"/><Relationship Id="rId90" Type="http://schemas.openxmlformats.org/officeDocument/2006/relationships/font" Target="fonts/font21.fntdata"/><Relationship Id="rId9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font" Target="fonts/font19.fntdata"/><Relationship Id="rId9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font" Target="fonts/font17.fntdata"/><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7.fntdata"/><Relationship Id="rId7" Type="http://schemas.openxmlformats.org/officeDocument/2006/relationships/slide" Target="slides/slide5.xml"/><Relationship Id="rId71" Type="http://schemas.openxmlformats.org/officeDocument/2006/relationships/font" Target="fonts/font2.fntdata"/><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8.fntdata"/><Relationship Id="rId61" Type="http://schemas.openxmlformats.org/officeDocument/2006/relationships/slide" Target="slides/slide59.xml"/><Relationship Id="rId82" Type="http://schemas.openxmlformats.org/officeDocument/2006/relationships/font" Target="fonts/font13.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ar-M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txBody>
          <a:bodyPr/>
          <a:lstStyle/>
          <a:p>
            <a:endParaRPr lang="fr-FR"/>
          </a:p>
        </p:txBody>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05" name="Google Shape;30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22" name="Google Shape;3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392" name="Google Shape;39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Calibri"/>
              <a:buNone/>
            </a:pPr>
            <a:fld id="{00000000-1234-1234-1234-123412341234}" type="slidenum">
              <a:rPr lang="ar-MA"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0" name="Google Shape;4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1" name="Google Shape;50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 name="Google Shape;52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2" name="Google Shape;53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7" name="Google Shape;54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559" name="Google Shape;55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6" name="Google Shape;57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577" name="Google Shape;57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ar-MA" sz="1200">
                <a:solidFill>
                  <a:schemeClr val="dk1"/>
                </a:solidFill>
                <a:latin typeface="Calibri"/>
                <a:ea typeface="Calibri"/>
                <a:cs typeface="Calibri"/>
                <a:sym typeface="Calibri"/>
              </a:rPr>
              <a:t>24</a:t>
            </a:fld>
            <a:endParaRPr sz="12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592" name="Google Shape;59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02" name="Google Shape;60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03" name="Google Shape;60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ar-MA" sz="1200">
                <a:solidFill>
                  <a:schemeClr val="dk1"/>
                </a:solidFill>
                <a:latin typeface="Calibri"/>
                <a:ea typeface="Calibri"/>
                <a:cs typeface="Calibri"/>
                <a:sym typeface="Calibri"/>
              </a:rPr>
              <a:t>26</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18" name="Google Shape;61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27" name="Google Shape;627;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ar-MA"/>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4" name="Google Shape;63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35" name="Google Shape;63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ar-MA"/>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643" name="Google Shape;64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654" name="Google Shape;65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2" name="Google Shape;66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1" name="Google Shape;67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682" name="Google Shape;68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692" name="Google Shape;69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02" name="Google Shape;70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12" name="Google Shape;71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26" name="Google Shape;72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36" name="Google Shape;73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46" name="Google Shape;74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58" name="Google Shape;75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68" name="Google Shape;76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78" name="Google Shape;77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790" name="Google Shape;79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800" name="Google Shape;800;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810" name="Google Shape;81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828" name="Google Shape;82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8" name="Google Shape;83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849" name="Google Shape;84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859" name="Google Shape;859;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869" name="Google Shape;869;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881" name="Google Shape;881;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05" name="Google Shape;905;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16" name="Google Shape;91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27" name="Google Shape;92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38" name="Google Shape;93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0" name="Google Shape;950;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61" name="Google Shape;961;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71" name="Google Shape;971;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82" name="Google Shape;982;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993" name="Google Shape;993;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4" name="Google Shape;1004;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6" name="Google Shape;1016;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7" name="Google Shape;1027;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9" name="Google Shape;1039;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68"/>
          <p:cNvSpPr/>
          <p:nvPr/>
        </p:nvSpPr>
        <p:spPr>
          <a:xfrm>
            <a:off x="0" y="0"/>
            <a:ext cx="12191996" cy="6858000"/>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67"/>
              <a:buFont typeface="Calibri"/>
              <a:buNone/>
            </a:pPr>
            <a:endParaRPr sz="1867"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7"/>
        <p:cNvGrpSpPr/>
        <p:nvPr/>
      </p:nvGrpSpPr>
      <p:grpSpPr>
        <a:xfrm>
          <a:off x="0" y="0"/>
          <a:ext cx="0" cy="0"/>
          <a:chOff x="0" y="0"/>
          <a:chExt cx="0" cy="0"/>
        </a:xfrm>
      </p:grpSpPr>
      <p:sp>
        <p:nvSpPr>
          <p:cNvPr id="18" name="Google Shape;18;p9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9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3"/>
        <p:cNvGrpSpPr/>
        <p:nvPr/>
      </p:nvGrpSpPr>
      <p:grpSpPr>
        <a:xfrm>
          <a:off x="0" y="0"/>
          <a:ext cx="0" cy="0"/>
          <a:chOff x="0" y="0"/>
          <a:chExt cx="0" cy="0"/>
        </a:xfrm>
      </p:grpSpPr>
      <p:sp>
        <p:nvSpPr>
          <p:cNvPr id="24" name="Google Shape;24;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9"/>
        <p:cNvGrpSpPr/>
        <p:nvPr/>
      </p:nvGrpSpPr>
      <p:grpSpPr>
        <a:xfrm>
          <a:off x="0" y="0"/>
          <a:ext cx="0" cy="0"/>
          <a:chOff x="0" y="0"/>
          <a:chExt cx="0" cy="0"/>
        </a:xfrm>
      </p:grpSpPr>
      <p:sp>
        <p:nvSpPr>
          <p:cNvPr id="30" name="Google Shape;30;p9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9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5"/>
        <p:cNvGrpSpPr/>
        <p:nvPr/>
      </p:nvGrpSpPr>
      <p:grpSpPr>
        <a:xfrm>
          <a:off x="0" y="0"/>
          <a:ext cx="0" cy="0"/>
          <a:chOff x="0" y="0"/>
          <a:chExt cx="0" cy="0"/>
        </a:xfrm>
      </p:grpSpPr>
      <p:sp>
        <p:nvSpPr>
          <p:cNvPr id="36" name="Google Shape;36;p9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9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9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2"/>
        <p:cNvGrpSpPr/>
        <p:nvPr/>
      </p:nvGrpSpPr>
      <p:grpSpPr>
        <a:xfrm>
          <a:off x="0" y="0"/>
          <a:ext cx="0" cy="0"/>
          <a:chOff x="0" y="0"/>
          <a:chExt cx="0" cy="0"/>
        </a:xfrm>
      </p:grpSpPr>
      <p:sp>
        <p:nvSpPr>
          <p:cNvPr id="43" name="Google Shape;43;p9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9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9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9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9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1"/>
        <p:cNvGrpSpPr/>
        <p:nvPr/>
      </p:nvGrpSpPr>
      <p:grpSpPr>
        <a:xfrm>
          <a:off x="0" y="0"/>
          <a:ext cx="0" cy="0"/>
          <a:chOff x="0" y="0"/>
          <a:chExt cx="0" cy="0"/>
        </a:xfrm>
      </p:grpSpPr>
      <p:sp>
        <p:nvSpPr>
          <p:cNvPr id="52" name="Google Shape;52;p9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6"/>
        <p:cNvGrpSpPr/>
        <p:nvPr/>
      </p:nvGrpSpPr>
      <p:grpSpPr>
        <a:xfrm>
          <a:off x="0" y="0"/>
          <a:ext cx="0" cy="0"/>
          <a:chOff x="0" y="0"/>
          <a:chExt cx="0" cy="0"/>
        </a:xfrm>
      </p:grpSpPr>
      <p:sp>
        <p:nvSpPr>
          <p:cNvPr id="57" name="Google Shape;57;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
        <p:cNvGrpSpPr/>
        <p:nvPr/>
      </p:nvGrpSpPr>
      <p:grpSpPr>
        <a:xfrm>
          <a:off x="0" y="0"/>
          <a:ext cx="0" cy="0"/>
          <a:chOff x="0" y="0"/>
          <a:chExt cx="0" cy="0"/>
        </a:xfrm>
      </p:grpSpPr>
      <p:sp>
        <p:nvSpPr>
          <p:cNvPr id="61" name="Google Shape;61;p10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10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10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7"/>
        <p:cNvGrpSpPr/>
        <p:nvPr/>
      </p:nvGrpSpPr>
      <p:grpSpPr>
        <a:xfrm>
          <a:off x="0" y="0"/>
          <a:ext cx="0" cy="0"/>
          <a:chOff x="0" y="0"/>
          <a:chExt cx="0" cy="0"/>
        </a:xfrm>
      </p:grpSpPr>
      <p:sp>
        <p:nvSpPr>
          <p:cNvPr id="68" name="Google Shape;68;p10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01"/>
          <p:cNvSpPr>
            <a:spLocks noGrp="1"/>
          </p:cNvSpPr>
          <p:nvPr>
            <p:ph type="pic" idx="2"/>
          </p:nvPr>
        </p:nvSpPr>
        <p:spPr>
          <a:xfrm>
            <a:off x="5183188" y="987425"/>
            <a:ext cx="6172200" cy="4873625"/>
          </a:xfrm>
          <a:prstGeom prst="rect">
            <a:avLst/>
          </a:prstGeom>
          <a:noFill/>
          <a:ln>
            <a:noFill/>
          </a:ln>
        </p:spPr>
      </p:sp>
      <p:sp>
        <p:nvSpPr>
          <p:cNvPr id="70" name="Google Shape;70;p10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4"/>
        <p:cNvGrpSpPr/>
        <p:nvPr/>
      </p:nvGrpSpPr>
      <p:grpSpPr>
        <a:xfrm>
          <a:off x="0" y="0"/>
          <a:ext cx="0" cy="0"/>
          <a:chOff x="0" y="0"/>
          <a:chExt cx="0" cy="0"/>
        </a:xfrm>
      </p:grpSpPr>
      <p:sp>
        <p:nvSpPr>
          <p:cNvPr id="75" name="Google Shape;75;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0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0"/>
        <p:cNvGrpSpPr/>
        <p:nvPr/>
      </p:nvGrpSpPr>
      <p:grpSpPr>
        <a:xfrm>
          <a:off x="0" y="0"/>
          <a:ext cx="0" cy="0"/>
          <a:chOff x="0" y="0"/>
          <a:chExt cx="0" cy="0"/>
        </a:xfrm>
      </p:grpSpPr>
      <p:sp>
        <p:nvSpPr>
          <p:cNvPr id="81" name="Google Shape;81;p10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0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92"/>
        <p:cNvGrpSpPr/>
        <p:nvPr/>
      </p:nvGrpSpPr>
      <p:grpSpPr>
        <a:xfrm>
          <a:off x="0" y="0"/>
          <a:ext cx="0" cy="0"/>
          <a:chOff x="0" y="0"/>
          <a:chExt cx="0" cy="0"/>
        </a:xfrm>
      </p:grpSpPr>
      <p:sp>
        <p:nvSpPr>
          <p:cNvPr id="93" name="Google Shape;93;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96"/>
        <p:cNvGrpSpPr/>
        <p:nvPr/>
      </p:nvGrpSpPr>
      <p:grpSpPr>
        <a:xfrm>
          <a:off x="0" y="0"/>
          <a:ext cx="0" cy="0"/>
          <a:chOff x="0" y="0"/>
          <a:chExt cx="0" cy="0"/>
        </a:xfrm>
      </p:grpSpPr>
      <p:sp>
        <p:nvSpPr>
          <p:cNvPr id="97" name="Google Shape;97;p71"/>
          <p:cNvSpPr txBox="1">
            <a:spLocks noGrp="1"/>
          </p:cNvSpPr>
          <p:nvPr>
            <p:ph type="title"/>
          </p:nvPr>
        </p:nvSpPr>
        <p:spPr>
          <a:xfrm>
            <a:off x="2621734" y="2174784"/>
            <a:ext cx="3074000" cy="6020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98" name="Google Shape;98;p71"/>
          <p:cNvSpPr txBox="1">
            <a:spLocks noGrp="1"/>
          </p:cNvSpPr>
          <p:nvPr>
            <p:ph type="subTitle" idx="1"/>
          </p:nvPr>
        </p:nvSpPr>
        <p:spPr>
          <a:xfrm>
            <a:off x="2621738" y="2838925"/>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99" name="Google Shape;99;p71"/>
          <p:cNvSpPr txBox="1">
            <a:spLocks noGrp="1"/>
          </p:cNvSpPr>
          <p:nvPr>
            <p:ph type="subTitle" idx="2"/>
          </p:nvPr>
        </p:nvSpPr>
        <p:spPr>
          <a:xfrm flipH="1">
            <a:off x="8020253" y="2838925"/>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100" name="Google Shape;100;p71"/>
          <p:cNvSpPr txBox="1">
            <a:spLocks noGrp="1"/>
          </p:cNvSpPr>
          <p:nvPr>
            <p:ph type="title" idx="3"/>
          </p:nvPr>
        </p:nvSpPr>
        <p:spPr>
          <a:xfrm>
            <a:off x="2621766" y="4184033"/>
            <a:ext cx="3074000" cy="7036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101" name="Google Shape;101;p71"/>
          <p:cNvSpPr txBox="1">
            <a:spLocks noGrp="1"/>
          </p:cNvSpPr>
          <p:nvPr>
            <p:ph type="subTitle" idx="4"/>
          </p:nvPr>
        </p:nvSpPr>
        <p:spPr>
          <a:xfrm>
            <a:off x="2621738" y="4835433"/>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102" name="Google Shape;102;p71"/>
          <p:cNvSpPr txBox="1">
            <a:spLocks noGrp="1"/>
          </p:cNvSpPr>
          <p:nvPr>
            <p:ph type="subTitle" idx="5"/>
          </p:nvPr>
        </p:nvSpPr>
        <p:spPr>
          <a:xfrm flipH="1">
            <a:off x="8020253" y="4835433"/>
            <a:ext cx="3074000" cy="646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a:endParaRPr/>
          </a:p>
        </p:txBody>
      </p:sp>
      <p:sp>
        <p:nvSpPr>
          <p:cNvPr id="103" name="Google Shape;103;p71"/>
          <p:cNvSpPr txBox="1">
            <a:spLocks noGrp="1"/>
          </p:cNvSpPr>
          <p:nvPr>
            <p:ph type="title" idx="6"/>
          </p:nvPr>
        </p:nvSpPr>
        <p:spPr>
          <a:xfrm>
            <a:off x="1097753" y="24205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4" name="Google Shape;104;p71"/>
          <p:cNvSpPr txBox="1">
            <a:spLocks noGrp="1"/>
          </p:cNvSpPr>
          <p:nvPr>
            <p:ph type="title" idx="7"/>
          </p:nvPr>
        </p:nvSpPr>
        <p:spPr>
          <a:xfrm>
            <a:off x="1097753" y="44654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5" name="Google Shape;105;p71"/>
          <p:cNvSpPr txBox="1">
            <a:spLocks noGrp="1"/>
          </p:cNvSpPr>
          <p:nvPr>
            <p:ph type="title" idx="8"/>
          </p:nvPr>
        </p:nvSpPr>
        <p:spPr>
          <a:xfrm flipH="1">
            <a:off x="6496261" y="24205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6" name="Google Shape;106;p71"/>
          <p:cNvSpPr txBox="1">
            <a:spLocks noGrp="1"/>
          </p:cNvSpPr>
          <p:nvPr>
            <p:ph type="title" idx="9"/>
          </p:nvPr>
        </p:nvSpPr>
        <p:spPr>
          <a:xfrm flipH="1">
            <a:off x="6496261" y="4465496"/>
            <a:ext cx="1524000" cy="763600"/>
          </a:xfrm>
          <a:prstGeom prst="rect">
            <a:avLst/>
          </a:prstGeom>
          <a:noFill/>
          <a:ln>
            <a:noFill/>
          </a:ln>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7" name="Google Shape;107;p71"/>
          <p:cNvSpPr txBox="1">
            <a:spLocks noGrp="1"/>
          </p:cNvSpPr>
          <p:nvPr>
            <p:ph type="title" idx="13"/>
          </p:nvPr>
        </p:nvSpPr>
        <p:spPr>
          <a:xfrm>
            <a:off x="8020268" y="2174784"/>
            <a:ext cx="3074000" cy="6020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108" name="Google Shape;108;p71"/>
          <p:cNvSpPr txBox="1">
            <a:spLocks noGrp="1"/>
          </p:cNvSpPr>
          <p:nvPr>
            <p:ph type="title" idx="14"/>
          </p:nvPr>
        </p:nvSpPr>
        <p:spPr>
          <a:xfrm>
            <a:off x="8020300" y="4184033"/>
            <a:ext cx="3074000" cy="7036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a:endParaRPr/>
          </a:p>
        </p:txBody>
      </p:sp>
      <p:sp>
        <p:nvSpPr>
          <p:cNvPr id="109" name="Google Shape;109;p71"/>
          <p:cNvSpPr txBox="1">
            <a:spLocks noGrp="1"/>
          </p:cNvSpPr>
          <p:nvPr>
            <p:ph type="title" idx="15"/>
          </p:nvPr>
        </p:nvSpPr>
        <p:spPr>
          <a:xfrm>
            <a:off x="960000" y="593367"/>
            <a:ext cx="10272000" cy="76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chemeClr val="dk1"/>
              </a:buClr>
              <a:buSzPts val="3000"/>
              <a:buFont typeface="Play"/>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10"/>
        <p:cNvGrpSpPr/>
        <p:nvPr/>
      </p:nvGrpSpPr>
      <p:grpSpPr>
        <a:xfrm>
          <a:off x="0" y="0"/>
          <a:ext cx="0" cy="0"/>
          <a:chOff x="0" y="0"/>
          <a:chExt cx="0" cy="0"/>
        </a:xfrm>
      </p:grpSpPr>
      <p:grpSp>
        <p:nvGrpSpPr>
          <p:cNvPr id="111" name="Google Shape;111;p72"/>
          <p:cNvGrpSpPr/>
          <p:nvPr/>
        </p:nvGrpSpPr>
        <p:grpSpPr>
          <a:xfrm>
            <a:off x="0" y="1"/>
            <a:ext cx="12192000" cy="6858001"/>
            <a:chOff x="0" y="0"/>
            <a:chExt cx="13716000" cy="10287000"/>
          </a:xfrm>
        </p:grpSpPr>
        <p:sp>
          <p:nvSpPr>
            <p:cNvPr id="112" name="Google Shape;112;p7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13" name="Google Shape;113;p7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14" name="Google Shape;114;p7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115" name="Google Shape;115;p7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72"/>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7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8" name="Google Shape;118;p72"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able of contents">
  <p:cSld name="1_Table of contents 2">
    <p:spTree>
      <p:nvGrpSpPr>
        <p:cNvPr id="1" name="Shape 119"/>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20"/>
        <p:cNvGrpSpPr/>
        <p:nvPr/>
      </p:nvGrpSpPr>
      <p:grpSpPr>
        <a:xfrm>
          <a:off x="0" y="0"/>
          <a:ext cx="0" cy="0"/>
          <a:chOff x="0" y="0"/>
          <a:chExt cx="0" cy="0"/>
        </a:xfrm>
      </p:grpSpPr>
      <p:sp>
        <p:nvSpPr>
          <p:cNvPr id="121" name="Google Shape;121;p7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2" name="Google Shape;122;p74"/>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 name="Google Shape;123;p7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4" name="Google Shape;124;p7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406400" algn="r">
              <a:lnSpc>
                <a:spcPct val="90000"/>
              </a:lnSpc>
              <a:spcBef>
                <a:spcPts val="1000"/>
              </a:spcBef>
              <a:spcAft>
                <a:spcPts val="0"/>
              </a:spcAft>
              <a:buClr>
                <a:schemeClr val="dk1"/>
              </a:buClr>
              <a:buSzPts val="2800"/>
              <a:buChar char="•"/>
              <a:defRPr sz="4800" b="1" i="0" u="none">
                <a:solidFill>
                  <a:schemeClr val="dk1"/>
                </a:solidFill>
                <a:latin typeface="Simplified Arabic"/>
                <a:ea typeface="Simplified Arabic"/>
                <a:cs typeface="Simplified Arabic"/>
                <a:sym typeface="Simplified Arabic"/>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7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06400" algn="r">
              <a:lnSpc>
                <a:spcPct val="90000"/>
              </a:lnSpc>
              <a:spcBef>
                <a:spcPts val="1000"/>
              </a:spcBef>
              <a:spcAft>
                <a:spcPts val="0"/>
              </a:spcAft>
              <a:buClr>
                <a:schemeClr val="dk1"/>
              </a:buClr>
              <a:buSzPts val="2800"/>
              <a:buChar char="•"/>
              <a:defRPr sz="3000" b="0" i="0" u="none">
                <a:solidFill>
                  <a:schemeClr val="dk1"/>
                </a:solidFill>
                <a:latin typeface="Simplified Arabic"/>
                <a:ea typeface="Simplified Arabic"/>
                <a:cs typeface="Simplified Arabic"/>
                <a:sym typeface="Simplified Arabic"/>
              </a:defRPr>
            </a:lvl1pPr>
            <a:lvl2pPr marL="914400" lvl="1" indent="-381000" algn="l">
              <a:lnSpc>
                <a:spcPct val="90000"/>
              </a:lnSpc>
              <a:spcBef>
                <a:spcPts val="500"/>
              </a:spcBef>
              <a:spcAft>
                <a:spcPts val="0"/>
              </a:spcAft>
              <a:buClr>
                <a:schemeClr val="dk1"/>
              </a:buClr>
              <a:buSzPts val="2400"/>
              <a:buChar char="•"/>
              <a:defRPr sz="1800"/>
            </a:lvl2pPr>
            <a:lvl3pPr marL="1371600" lvl="2" indent="-355600" algn="l">
              <a:lnSpc>
                <a:spcPct val="90000"/>
              </a:lnSpc>
              <a:spcBef>
                <a:spcPts val="500"/>
              </a:spcBef>
              <a:spcAft>
                <a:spcPts val="0"/>
              </a:spcAft>
              <a:buClr>
                <a:schemeClr val="dk1"/>
              </a:buClr>
              <a:buSzPts val="20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iapositive de titre">
  <p:cSld name="1_Diapositive de titre">
    <p:spTree>
      <p:nvGrpSpPr>
        <p:cNvPr id="1" name="Shape 126"/>
        <p:cNvGrpSpPr/>
        <p:nvPr/>
      </p:nvGrpSpPr>
      <p:grpSpPr>
        <a:xfrm>
          <a:off x="0" y="0"/>
          <a:ext cx="0" cy="0"/>
          <a:chOff x="0" y="0"/>
          <a:chExt cx="0" cy="0"/>
        </a:xfrm>
      </p:grpSpPr>
      <p:sp>
        <p:nvSpPr>
          <p:cNvPr id="127" name="Google Shape;127;p7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8" name="Google Shape;128;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57575"/>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29" name="Google Shape;129;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757575"/>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30" name="Google Shape;130;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grpSp>
        <p:nvGrpSpPr>
          <p:cNvPr id="131" name="Google Shape;131;p75"/>
          <p:cNvGrpSpPr/>
          <p:nvPr/>
        </p:nvGrpSpPr>
        <p:grpSpPr>
          <a:xfrm>
            <a:off x="0" y="-26503"/>
            <a:ext cx="12192000" cy="6858001"/>
            <a:chOff x="0" y="0"/>
            <a:chExt cx="13716000" cy="10287000"/>
          </a:xfrm>
        </p:grpSpPr>
        <p:sp>
          <p:nvSpPr>
            <p:cNvPr id="132" name="Google Shape;132;p75"/>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33" name="Google Shape;133;p75"/>
            <p:cNvSpPr/>
            <p:nvPr/>
          </p:nvSpPr>
          <p:spPr>
            <a:xfrm>
              <a:off x="304801" y="920109"/>
              <a:ext cx="13106399" cy="9160152"/>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34" name="Google Shape;134;p75"/>
            <p:cNvSpPr/>
            <p:nvPr/>
          </p:nvSpPr>
          <p:spPr>
            <a:xfrm>
              <a:off x="304801" y="310242"/>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grpSp>
      <p:sp>
        <p:nvSpPr>
          <p:cNvPr id="135" name="Google Shape;135;p75"/>
          <p:cNvSpPr/>
          <p:nvPr/>
        </p:nvSpPr>
        <p:spPr>
          <a:xfrm flipH="1">
            <a:off x="11353800" y="363227"/>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136" name="Google Shape;136;p75"/>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1800"/>
              <a:buFont typeface="Calibri"/>
              <a:buNone/>
              <a:defRPr sz="1800" b="0" i="1">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apositive de titre">
  <p:cSld name="1_Diapositive de titre 2">
    <p:spTree>
      <p:nvGrpSpPr>
        <p:cNvPr id="1" name="Shape 13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38"/>
        <p:cNvGrpSpPr/>
        <p:nvPr/>
      </p:nvGrpSpPr>
      <p:grpSpPr>
        <a:xfrm>
          <a:off x="0" y="0"/>
          <a:ext cx="0" cy="0"/>
          <a:chOff x="0" y="0"/>
          <a:chExt cx="0" cy="0"/>
        </a:xfrm>
      </p:grpSpPr>
      <p:sp>
        <p:nvSpPr>
          <p:cNvPr id="139" name="Google Shape;139;p77"/>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spcBef>
                <a:spcPts val="0"/>
              </a:spcBef>
              <a:spcAft>
                <a:spcPts val="0"/>
              </a:spcAft>
              <a:buNone/>
            </a:pPr>
            <a:endParaRPr sz="667">
              <a:solidFill>
                <a:srgbClr val="FFFFFF"/>
              </a:solidFill>
              <a:latin typeface="Calibri"/>
              <a:ea typeface="Calibri"/>
              <a:cs typeface="Calibri"/>
              <a:sym typeface="Calibri"/>
            </a:endParaRPr>
          </a:p>
        </p:txBody>
      </p:sp>
      <p:sp>
        <p:nvSpPr>
          <p:cNvPr id="140" name="Google Shape;140;p77"/>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141" name="Google Shape;141;p77"/>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42" name="Google Shape;142;p77"/>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spcBef>
                <a:spcPts val="0"/>
              </a:spcBef>
              <a:spcAft>
                <a:spcPts val="0"/>
              </a:spcAft>
              <a:buNone/>
            </a:pPr>
            <a:endParaRPr sz="667">
              <a:solidFill>
                <a:srgbClr val="FFFFFF"/>
              </a:solidFill>
              <a:latin typeface="Calibri"/>
              <a:ea typeface="Calibri"/>
              <a:cs typeface="Calibri"/>
              <a:sym typeface="Calibri"/>
            </a:endParaRPr>
          </a:p>
        </p:txBody>
      </p:sp>
      <p:sp>
        <p:nvSpPr>
          <p:cNvPr id="143" name="Google Shape;143;p77"/>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144" name="Google Shape;144;p77"/>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45" name="Google Shape;145;p77"/>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ar-MA" sz="5400" b="1">
                <a:solidFill>
                  <a:srgbClr val="002060"/>
                </a:solidFill>
                <a:latin typeface="Arial"/>
                <a:ea typeface="Arial"/>
                <a:cs typeface="Arial"/>
                <a:sym typeface="Arial"/>
              </a:rPr>
              <a:t>مادَّةُ اللُّغةِ العَربيَّةِ</a:t>
            </a:r>
            <a:endParaRPr/>
          </a:p>
        </p:txBody>
      </p:sp>
      <p:grpSp>
        <p:nvGrpSpPr>
          <p:cNvPr id="146" name="Google Shape;146;p77"/>
          <p:cNvGrpSpPr/>
          <p:nvPr/>
        </p:nvGrpSpPr>
        <p:grpSpPr>
          <a:xfrm>
            <a:off x="917856" y="1567544"/>
            <a:ext cx="1782933" cy="1428585"/>
            <a:chOff x="917856" y="1127574"/>
            <a:chExt cx="1782933" cy="1428585"/>
          </a:xfrm>
        </p:grpSpPr>
        <p:pic>
          <p:nvPicPr>
            <p:cNvPr id="147" name="Google Shape;147;p77"/>
            <p:cNvPicPr preferRelativeResize="0"/>
            <p:nvPr/>
          </p:nvPicPr>
          <p:blipFill rotWithShape="1">
            <a:blip r:embed="rId2">
              <a:alphaModFix/>
            </a:blip>
            <a:srcRect/>
            <a:stretch/>
          </p:blipFill>
          <p:spPr>
            <a:xfrm>
              <a:off x="917856" y="1127574"/>
              <a:ext cx="1782933" cy="1428585"/>
            </a:xfrm>
            <a:prstGeom prst="rect">
              <a:avLst/>
            </a:prstGeom>
            <a:noFill/>
            <a:ln>
              <a:noFill/>
            </a:ln>
          </p:spPr>
        </p:pic>
        <p:sp>
          <p:nvSpPr>
            <p:cNvPr id="148" name="Google Shape;148;p77"/>
            <p:cNvSpPr txBox="1"/>
            <p:nvPr/>
          </p:nvSpPr>
          <p:spPr>
            <a:xfrm>
              <a:off x="1040874" y="1841866"/>
              <a:ext cx="1536896" cy="461626"/>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a:p>
          </p:txBody>
        </p:sp>
      </p:grpSp>
      <p:sp>
        <p:nvSpPr>
          <p:cNvPr id="149" name="Google Shape;149;p77"/>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spcBef>
                <a:spcPts val="0"/>
              </a:spcBef>
              <a:spcAft>
                <a:spcPts val="0"/>
              </a:spcAft>
              <a:buNone/>
            </a:pPr>
            <a:endParaRPr sz="667">
              <a:solidFill>
                <a:srgbClr val="FFFFFF"/>
              </a:solidFill>
              <a:latin typeface="Calibri"/>
              <a:ea typeface="Calibri"/>
              <a:cs typeface="Calibri"/>
              <a:sym typeface="Calibri"/>
            </a:endParaRPr>
          </a:p>
        </p:txBody>
      </p:sp>
      <p:sp>
        <p:nvSpPr>
          <p:cNvPr id="150" name="Google Shape;150;p77"/>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a:p>
        </p:txBody>
      </p:sp>
      <p:sp>
        <p:nvSpPr>
          <p:cNvPr id="151" name="Google Shape;151;p77"/>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grpSp>
        <p:nvGrpSpPr>
          <p:cNvPr id="152" name="Google Shape;152;p77"/>
          <p:cNvGrpSpPr/>
          <p:nvPr/>
        </p:nvGrpSpPr>
        <p:grpSpPr>
          <a:xfrm>
            <a:off x="219666" y="3988154"/>
            <a:ext cx="3666489" cy="2432262"/>
            <a:chOff x="219666" y="3988154"/>
            <a:chExt cx="3666489" cy="2432262"/>
          </a:xfrm>
        </p:grpSpPr>
        <p:pic>
          <p:nvPicPr>
            <p:cNvPr id="153" name="Google Shape;153;p77"/>
            <p:cNvPicPr preferRelativeResize="0"/>
            <p:nvPr/>
          </p:nvPicPr>
          <p:blipFill rotWithShape="1">
            <a:blip r:embed="rId3">
              <a:alphaModFix/>
            </a:blip>
            <a:srcRect t="37039" r="5014"/>
            <a:stretch/>
          </p:blipFill>
          <p:spPr>
            <a:xfrm>
              <a:off x="331381" y="4008120"/>
              <a:ext cx="3554774" cy="2412296"/>
            </a:xfrm>
            <a:prstGeom prst="rect">
              <a:avLst/>
            </a:prstGeom>
            <a:noFill/>
            <a:ln>
              <a:noFill/>
            </a:ln>
          </p:spPr>
        </p:pic>
        <p:sp>
          <p:nvSpPr>
            <p:cNvPr id="154" name="Google Shape;154;p77"/>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155" name="Google Shape;155;p77" descr="الصفحة الرئيسية"/>
          <p:cNvPicPr preferRelativeResize="0"/>
          <p:nvPr/>
        </p:nvPicPr>
        <p:blipFill rotWithShape="1">
          <a:blip r:embed="rId4">
            <a:alphaModFix/>
          </a:blip>
          <a:srcRect/>
          <a:stretch/>
        </p:blipFill>
        <p:spPr>
          <a:xfrm>
            <a:off x="4127790" y="0"/>
            <a:ext cx="3936421" cy="596900"/>
          </a:xfrm>
          <a:prstGeom prst="rect">
            <a:avLst/>
          </a:prstGeom>
          <a:noFill/>
          <a:ln>
            <a:noFill/>
          </a:ln>
        </p:spPr>
      </p:pic>
      <p:sp>
        <p:nvSpPr>
          <p:cNvPr id="156" name="Google Shape;156;p77"/>
          <p:cNvSpPr/>
          <p:nvPr/>
        </p:nvSpPr>
        <p:spPr>
          <a:xfrm>
            <a:off x="10526557" y="2005909"/>
            <a:ext cx="1181182" cy="445826"/>
          </a:xfrm>
          <a:prstGeom prst="rect">
            <a:avLst/>
          </a:prstGeom>
          <a:noFill/>
          <a:ln>
            <a:noFill/>
          </a:ln>
        </p:spPr>
        <p:txBody>
          <a:bodyPr spcFirstLastPara="1" wrap="square" lIns="68550" tIns="34250" rIns="68550" bIns="34250" anchor="ctr" anchorCtr="0">
            <a:noAutofit/>
          </a:bodyPr>
          <a:lstStyle/>
          <a:p>
            <a:pPr marL="0" marR="0" lvl="0" indent="0" algn="r" rtl="1">
              <a:spcBef>
                <a:spcPts val="0"/>
              </a:spcBef>
              <a:spcAft>
                <a:spcPts val="0"/>
              </a:spcAft>
              <a:buNone/>
            </a:pPr>
            <a:r>
              <a:rPr lang="ar-MA" sz="3000" b="1" i="0" u="none" strike="noStrike" cap="none">
                <a:solidFill>
                  <a:srgbClr val="0070C0"/>
                </a:solidFill>
                <a:latin typeface="Arial"/>
                <a:ea typeface="Arial"/>
                <a:cs typeface="Arial"/>
                <a:sym typeface="Arial"/>
              </a:rPr>
              <a:t>الفترة </a:t>
            </a:r>
            <a:endParaRPr sz="3000" b="1">
              <a:solidFill>
                <a:srgbClr val="0070C0"/>
              </a:solidFill>
              <a:latin typeface="Arial"/>
              <a:ea typeface="Arial"/>
              <a:cs typeface="Arial"/>
              <a:sym typeface="Arial"/>
            </a:endParaRPr>
          </a:p>
        </p:txBody>
      </p:sp>
      <p:sp>
        <p:nvSpPr>
          <p:cNvPr id="157" name="Google Shape;157;p77"/>
          <p:cNvSpPr txBox="1">
            <a:spLocks noGrp="1"/>
          </p:cNvSpPr>
          <p:nvPr>
            <p:ph type="body" idx="1"/>
          </p:nvPr>
        </p:nvSpPr>
        <p:spPr>
          <a:xfrm>
            <a:off x="5324030" y="3501209"/>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77"/>
          <p:cNvSpPr txBox="1">
            <a:spLocks noGrp="1"/>
          </p:cNvSpPr>
          <p:nvPr>
            <p:ph type="body" idx="2"/>
          </p:nvPr>
        </p:nvSpPr>
        <p:spPr>
          <a:xfrm>
            <a:off x="5363611" y="4478940"/>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77"/>
          <p:cNvSpPr txBox="1">
            <a:spLocks noGrp="1"/>
          </p:cNvSpPr>
          <p:nvPr>
            <p:ph type="body" idx="3"/>
          </p:nvPr>
        </p:nvSpPr>
        <p:spPr>
          <a:xfrm>
            <a:off x="5363611" y="5366062"/>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77"/>
          <p:cNvSpPr txBox="1">
            <a:spLocks noGrp="1"/>
          </p:cNvSpPr>
          <p:nvPr>
            <p:ph type="body" idx="4"/>
          </p:nvPr>
        </p:nvSpPr>
        <p:spPr>
          <a:xfrm>
            <a:off x="10594922" y="1962413"/>
            <a:ext cx="326636" cy="44926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77"/>
          <p:cNvSpPr txBox="1">
            <a:spLocks noGrp="1"/>
          </p:cNvSpPr>
          <p:nvPr>
            <p:ph type="body" idx="5"/>
          </p:nvPr>
        </p:nvSpPr>
        <p:spPr>
          <a:xfrm>
            <a:off x="1350064" y="1898486"/>
            <a:ext cx="801123"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62"/>
        <p:cNvGrpSpPr/>
        <p:nvPr/>
      </p:nvGrpSpPr>
      <p:grpSpPr>
        <a:xfrm>
          <a:off x="0" y="0"/>
          <a:ext cx="0" cy="0"/>
          <a:chOff x="0" y="0"/>
          <a:chExt cx="0" cy="0"/>
        </a:xfrm>
      </p:grpSpPr>
      <p:grpSp>
        <p:nvGrpSpPr>
          <p:cNvPr id="163" name="Google Shape;163;p78"/>
          <p:cNvGrpSpPr/>
          <p:nvPr/>
        </p:nvGrpSpPr>
        <p:grpSpPr>
          <a:xfrm>
            <a:off x="0" y="-1"/>
            <a:ext cx="12192000" cy="6858001"/>
            <a:chOff x="0" y="0"/>
            <a:chExt cx="13716000" cy="10287000"/>
          </a:xfrm>
        </p:grpSpPr>
        <p:sp>
          <p:nvSpPr>
            <p:cNvPr id="164" name="Google Shape;164;p78"/>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65" name="Google Shape;165;p7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66" name="Google Shape;166;p7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grpSp>
        <p:nvGrpSpPr>
          <p:cNvPr id="167" name="Google Shape;167;p78"/>
          <p:cNvGrpSpPr/>
          <p:nvPr/>
        </p:nvGrpSpPr>
        <p:grpSpPr>
          <a:xfrm>
            <a:off x="11497837" y="144790"/>
            <a:ext cx="565629" cy="524167"/>
            <a:chOff x="277892" y="2283969"/>
            <a:chExt cx="939577" cy="824904"/>
          </a:xfrm>
        </p:grpSpPr>
        <p:sp>
          <p:nvSpPr>
            <p:cNvPr id="168" name="Google Shape;168;p7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sp>
        <p:sp>
          <p:nvSpPr>
            <p:cNvPr id="169" name="Google Shape;169;p7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sp>
      </p:grpSp>
      <p:sp>
        <p:nvSpPr>
          <p:cNvPr id="170" name="Google Shape;170;p78"/>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7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2" name="Google Shape;172;p7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173"/>
        <p:cNvGrpSpPr/>
        <p:nvPr/>
      </p:nvGrpSpPr>
      <p:grpSpPr>
        <a:xfrm>
          <a:off x="0" y="0"/>
          <a:ext cx="0" cy="0"/>
          <a:chOff x="0" y="0"/>
          <a:chExt cx="0" cy="0"/>
        </a:xfrm>
      </p:grpSpPr>
      <p:grpSp>
        <p:nvGrpSpPr>
          <p:cNvPr id="174" name="Google Shape;174;p79"/>
          <p:cNvGrpSpPr/>
          <p:nvPr/>
        </p:nvGrpSpPr>
        <p:grpSpPr>
          <a:xfrm>
            <a:off x="0" y="1"/>
            <a:ext cx="12192000" cy="6858001"/>
            <a:chOff x="0" y="0"/>
            <a:chExt cx="13716000" cy="10287000"/>
          </a:xfrm>
        </p:grpSpPr>
        <p:sp>
          <p:nvSpPr>
            <p:cNvPr id="175" name="Google Shape;175;p79"/>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76" name="Google Shape;176;p7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77" name="Google Shape;177;p7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78" name="Google Shape;178;p7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79"/>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7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81" name="Google Shape;181;p79"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82"/>
        <p:cNvGrpSpPr/>
        <p:nvPr/>
      </p:nvGrpSpPr>
      <p:grpSpPr>
        <a:xfrm>
          <a:off x="0" y="0"/>
          <a:ext cx="0" cy="0"/>
          <a:chOff x="0" y="0"/>
          <a:chExt cx="0" cy="0"/>
        </a:xfrm>
      </p:grpSpPr>
      <p:grpSp>
        <p:nvGrpSpPr>
          <p:cNvPr id="183" name="Google Shape;183;p80"/>
          <p:cNvGrpSpPr/>
          <p:nvPr/>
        </p:nvGrpSpPr>
        <p:grpSpPr>
          <a:xfrm>
            <a:off x="0" y="1"/>
            <a:ext cx="12192000" cy="6858001"/>
            <a:chOff x="0" y="0"/>
            <a:chExt cx="13716000" cy="10287000"/>
          </a:xfrm>
        </p:grpSpPr>
        <p:sp>
          <p:nvSpPr>
            <p:cNvPr id="184" name="Google Shape;184;p80"/>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5" name="Google Shape;185;p8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6" name="Google Shape;186;p8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pic>
        <p:nvPicPr>
          <p:cNvPr id="187" name="Google Shape;187;p80"/>
          <p:cNvPicPr preferRelativeResize="0"/>
          <p:nvPr/>
        </p:nvPicPr>
        <p:blipFill rotWithShape="1">
          <a:blip r:embed="rId2">
            <a:alphaModFix/>
          </a:blip>
          <a:srcRect/>
          <a:stretch/>
        </p:blipFill>
        <p:spPr>
          <a:xfrm>
            <a:off x="180111" y="491632"/>
            <a:ext cx="715548" cy="668028"/>
          </a:xfrm>
          <a:prstGeom prst="rect">
            <a:avLst/>
          </a:prstGeom>
          <a:noFill/>
          <a:ln>
            <a:noFill/>
          </a:ln>
          <a:effectLst>
            <a:outerShdw blurRad="50800" dist="38100" dir="2700000" algn="tl" rotWithShape="0">
              <a:srgbClr val="000000">
                <a:alpha val="42745"/>
              </a:srgbClr>
            </a:outerShdw>
          </a:effectLst>
        </p:spPr>
      </p:pic>
      <p:sp>
        <p:nvSpPr>
          <p:cNvPr id="188" name="Google Shape;188;p8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80"/>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p8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91" name="Google Shape;191;p80"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92"/>
        <p:cNvGrpSpPr/>
        <p:nvPr/>
      </p:nvGrpSpPr>
      <p:grpSpPr>
        <a:xfrm>
          <a:off x="0" y="0"/>
          <a:ext cx="0" cy="0"/>
          <a:chOff x="0" y="0"/>
          <a:chExt cx="0" cy="0"/>
        </a:xfrm>
      </p:grpSpPr>
      <p:grpSp>
        <p:nvGrpSpPr>
          <p:cNvPr id="193" name="Google Shape;193;p81"/>
          <p:cNvGrpSpPr/>
          <p:nvPr/>
        </p:nvGrpSpPr>
        <p:grpSpPr>
          <a:xfrm>
            <a:off x="0" y="1"/>
            <a:ext cx="12192000" cy="6858001"/>
            <a:chOff x="0" y="0"/>
            <a:chExt cx="13716000" cy="10287000"/>
          </a:xfrm>
        </p:grpSpPr>
        <p:sp>
          <p:nvSpPr>
            <p:cNvPr id="194" name="Google Shape;194;p8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95" name="Google Shape;195;p8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96" name="Google Shape;196;p8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pic>
        <p:nvPicPr>
          <p:cNvPr id="197" name="Google Shape;197;p8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198" name="Google Shape;198;p8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8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8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1" name="Google Shape;201;p8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202"/>
        <p:cNvGrpSpPr/>
        <p:nvPr/>
      </p:nvGrpSpPr>
      <p:grpSpPr>
        <a:xfrm>
          <a:off x="0" y="0"/>
          <a:ext cx="0" cy="0"/>
          <a:chOff x="0" y="0"/>
          <a:chExt cx="0" cy="0"/>
        </a:xfrm>
      </p:grpSpPr>
      <p:grpSp>
        <p:nvGrpSpPr>
          <p:cNvPr id="203" name="Google Shape;203;p82"/>
          <p:cNvGrpSpPr/>
          <p:nvPr/>
        </p:nvGrpSpPr>
        <p:grpSpPr>
          <a:xfrm>
            <a:off x="0" y="1"/>
            <a:ext cx="12192000" cy="6858001"/>
            <a:chOff x="0" y="0"/>
            <a:chExt cx="13716000" cy="10287000"/>
          </a:xfrm>
        </p:grpSpPr>
        <p:sp>
          <p:nvSpPr>
            <p:cNvPr id="204" name="Google Shape;204;p8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05" name="Google Shape;205;p8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06" name="Google Shape;206;p8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207" name="Google Shape;207;p8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8" name="Google Shape;208;p82"/>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8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0" name="Google Shape;210;p82"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211"/>
        <p:cNvGrpSpPr/>
        <p:nvPr/>
      </p:nvGrpSpPr>
      <p:grpSpPr>
        <a:xfrm>
          <a:off x="0" y="0"/>
          <a:ext cx="0" cy="0"/>
          <a:chOff x="0" y="0"/>
          <a:chExt cx="0" cy="0"/>
        </a:xfrm>
      </p:grpSpPr>
      <p:sp>
        <p:nvSpPr>
          <p:cNvPr id="212" name="Google Shape;212;p8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8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4" name="Google Shape;214;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17"/>
        <p:cNvGrpSpPr/>
        <p:nvPr/>
      </p:nvGrpSpPr>
      <p:grpSpPr>
        <a:xfrm>
          <a:off x="0" y="0"/>
          <a:ext cx="0" cy="0"/>
          <a:chOff x="0" y="0"/>
          <a:chExt cx="0" cy="0"/>
        </a:xfrm>
      </p:grpSpPr>
      <p:sp>
        <p:nvSpPr>
          <p:cNvPr id="218" name="Google Shape;218;p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9" name="Google Shape;219;p8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23"/>
        <p:cNvGrpSpPr/>
        <p:nvPr/>
      </p:nvGrpSpPr>
      <p:grpSpPr>
        <a:xfrm>
          <a:off x="0" y="0"/>
          <a:ext cx="0" cy="0"/>
          <a:chOff x="0" y="0"/>
          <a:chExt cx="0" cy="0"/>
        </a:xfrm>
      </p:grpSpPr>
      <p:sp>
        <p:nvSpPr>
          <p:cNvPr id="224" name="Google Shape;224;p8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5" name="Google Shape;225;p8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26" name="Google Shape;226;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8" name="Google Shape;228;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29"/>
        <p:cNvGrpSpPr/>
        <p:nvPr/>
      </p:nvGrpSpPr>
      <p:grpSpPr>
        <a:xfrm>
          <a:off x="0" y="0"/>
          <a:ext cx="0" cy="0"/>
          <a:chOff x="0" y="0"/>
          <a:chExt cx="0" cy="0"/>
        </a:xfrm>
      </p:grpSpPr>
      <p:sp>
        <p:nvSpPr>
          <p:cNvPr id="230" name="Google Shape;230;p8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1" name="Google Shape;231;p8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2" name="Google Shape;232;p8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3" name="Google Shape;233;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236"/>
        <p:cNvGrpSpPr/>
        <p:nvPr/>
      </p:nvGrpSpPr>
      <p:grpSpPr>
        <a:xfrm>
          <a:off x="0" y="0"/>
          <a:ext cx="0" cy="0"/>
          <a:chOff x="0" y="0"/>
          <a:chExt cx="0" cy="0"/>
        </a:xfrm>
      </p:grpSpPr>
      <p:sp>
        <p:nvSpPr>
          <p:cNvPr id="237" name="Google Shape;237;p8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8" name="Google Shape;238;p8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39" name="Google Shape;239;p8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8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1" name="Google Shape;241;p8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2" name="Google Shape;242;p8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8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4" name="Google Shape;244;p8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245"/>
        <p:cNvGrpSpPr/>
        <p:nvPr/>
      </p:nvGrpSpPr>
      <p:grpSpPr>
        <a:xfrm>
          <a:off x="0" y="0"/>
          <a:ext cx="0" cy="0"/>
          <a:chOff x="0" y="0"/>
          <a:chExt cx="0" cy="0"/>
        </a:xfrm>
      </p:grpSpPr>
      <p:sp>
        <p:nvSpPr>
          <p:cNvPr id="246" name="Google Shape;246;p8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7" name="Google Shape;247;p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9" name="Google Shape;249;p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250"/>
        <p:cNvGrpSpPr/>
        <p:nvPr/>
      </p:nvGrpSpPr>
      <p:grpSpPr>
        <a:xfrm>
          <a:off x="0" y="0"/>
          <a:ext cx="0" cy="0"/>
          <a:chOff x="0" y="0"/>
          <a:chExt cx="0" cy="0"/>
        </a:xfrm>
      </p:grpSpPr>
      <p:sp>
        <p:nvSpPr>
          <p:cNvPr id="251" name="Google Shape;251;p8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2" name="Google Shape;252;p8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53" name="Google Shape;253;p8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54" name="Google Shape;254;p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6" name="Google Shape;256;p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257"/>
        <p:cNvGrpSpPr/>
        <p:nvPr/>
      </p:nvGrpSpPr>
      <p:grpSpPr>
        <a:xfrm>
          <a:off x="0" y="0"/>
          <a:ext cx="0" cy="0"/>
          <a:chOff x="0" y="0"/>
          <a:chExt cx="0" cy="0"/>
        </a:xfrm>
      </p:grpSpPr>
      <p:sp>
        <p:nvSpPr>
          <p:cNvPr id="258" name="Google Shape;258;p9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90"/>
          <p:cNvSpPr>
            <a:spLocks noGrp="1"/>
          </p:cNvSpPr>
          <p:nvPr>
            <p:ph type="pic" idx="2"/>
          </p:nvPr>
        </p:nvSpPr>
        <p:spPr>
          <a:xfrm>
            <a:off x="5183188" y="987425"/>
            <a:ext cx="6172200" cy="4873625"/>
          </a:xfrm>
          <a:prstGeom prst="rect">
            <a:avLst/>
          </a:prstGeom>
          <a:noFill/>
          <a:ln>
            <a:noFill/>
          </a:ln>
        </p:spPr>
      </p:sp>
      <p:sp>
        <p:nvSpPr>
          <p:cNvPr id="260" name="Google Shape;260;p9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1" name="Google Shape;261;p9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2" name="Google Shape;262;p9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3" name="Google Shape;263;p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264"/>
        <p:cNvGrpSpPr/>
        <p:nvPr/>
      </p:nvGrpSpPr>
      <p:grpSpPr>
        <a:xfrm>
          <a:off x="0" y="0"/>
          <a:ext cx="0" cy="0"/>
          <a:chOff x="0" y="0"/>
          <a:chExt cx="0" cy="0"/>
        </a:xfrm>
      </p:grpSpPr>
      <p:sp>
        <p:nvSpPr>
          <p:cNvPr id="265" name="Google Shape;265;p9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6" name="Google Shape;266;p9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9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9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9" name="Google Shape;269;p9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270"/>
        <p:cNvGrpSpPr/>
        <p:nvPr/>
      </p:nvGrpSpPr>
      <p:grpSpPr>
        <a:xfrm>
          <a:off x="0" y="0"/>
          <a:ext cx="0" cy="0"/>
          <a:chOff x="0" y="0"/>
          <a:chExt cx="0" cy="0"/>
        </a:xfrm>
      </p:grpSpPr>
      <p:sp>
        <p:nvSpPr>
          <p:cNvPr id="271" name="Google Shape;271;p9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9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3" name="Google Shape;273;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4" name="Google Shape;274;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5" name="Google Shape;275;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6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6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9" name="Google Shape;89;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0" name="Google Shape;90;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 name="Google Shape;91;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3.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jp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6.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7.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58.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9.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0.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1.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2.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6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E3545328-1474-7FCA-E119-8F6C10054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22" y="3218691"/>
            <a:ext cx="3081981" cy="2311486"/>
          </a:xfrm>
          <a:prstGeom prst="rect">
            <a:avLst/>
          </a:prstGeom>
        </p:spPr>
      </p:pic>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4">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06077" y="347542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06077" y="4374434"/>
            <a:ext cx="66251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rtl="1">
              <a:buSzPts val="5400"/>
            </a:pPr>
            <a:r>
              <a:rPr lang="ar-MA" sz="6000" b="1" dirty="0">
                <a:solidFill>
                  <a:srgbClr val="002060"/>
                </a:solidFill>
                <a:ea typeface="Calibri"/>
                <a:cs typeface="Calibri"/>
                <a:sym typeface="Calibri"/>
              </a:rPr>
              <a:t>مَادَّةُ ﭐللُّغَةِ ﭐلْعَرَبِيَّةِ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5">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kern="1200" dirty="0">
                  <a:solidFill>
                    <a:srgbClr val="FFFFFF"/>
                  </a:solidFill>
                  <a:latin typeface="Calibri" panose="020F0502020204030204" pitchFamily="34" charset="0"/>
                  <a:ea typeface="Dosis"/>
                  <a:cs typeface="Calibri" panose="020F0502020204030204" pitchFamily="34" charset="0"/>
                </a:rPr>
                <a:t>الثالثة</a:t>
              </a:r>
              <a:r>
                <a:rPr lang="ar-MA" sz="2400" b="1" i="0" u="none" strike="noStrike" kern="1200" cap="none" spc="0" baseline="0" dirty="0">
                  <a:solidFill>
                    <a:srgbClr val="FFFFFF"/>
                  </a:solidFill>
                  <a:uFillTx/>
                  <a:latin typeface="Calibri" panose="020F0502020204030204" pitchFamily="34" charset="0"/>
                  <a:ea typeface="Dosis"/>
                  <a:cs typeface="Calibri" panose="020F0502020204030204" pitchFamily="34" charset="0"/>
                </a:rPr>
                <a:t>  </a:t>
              </a: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 : 4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06077" y="5288922"/>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r>
              <a:rPr lang="ar-MA" sz="2400" b="1" kern="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الطلاقة </a:t>
            </a:r>
            <a:r>
              <a:rPr lang="ar-MA" sz="2400" b="1" kern="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والفهم (2):</a:t>
            </a:r>
            <a:r>
              <a:rPr lang="ar-MA" sz="24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قِصَّتِي مَعَ </a:t>
            </a:r>
            <a:r>
              <a:rPr lang="ar-MA" sz="2400" b="1"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ٱلسِّينِمَا</a:t>
            </a:r>
            <a:r>
              <a:rPr lang="ar-MA" sz="24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758500" y="5396178"/>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الحصة: 4</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15508" y="5396178"/>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7599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قصتي مع السينما</a:t>
            </a:r>
          </a:p>
        </p:txBody>
      </p:sp>
      <p:sp>
        <p:nvSpPr>
          <p:cNvPr id="14" name="Google Shape;777;p100">
            <a:extLst>
              <a:ext uri="{FF2B5EF4-FFF2-40B4-BE49-F238E27FC236}">
                <a16:creationId xmlns:a16="http://schemas.microsoft.com/office/drawing/2014/main" id="{B061001E-C319-678E-9780-36CCEC5BF150}"/>
              </a:ext>
            </a:extLst>
          </p:cNvPr>
          <p:cNvSpPr/>
          <p:nvPr/>
        </p:nvSpPr>
        <p:spPr>
          <a:xfrm>
            <a:off x="4806077" y="2682482"/>
            <a:ext cx="6595601"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8" name="Google Shape;779;p100">
            <a:extLst>
              <a:ext uri="{FF2B5EF4-FFF2-40B4-BE49-F238E27FC236}">
                <a16:creationId xmlns:a16="http://schemas.microsoft.com/office/drawing/2014/main" id="{48D4A471-6B41-2192-2F3F-89C5CB6D8B2A}"/>
              </a:ext>
            </a:extLst>
          </p:cNvPr>
          <p:cNvSpPr txBox="1"/>
          <p:nvPr/>
        </p:nvSpPr>
        <p:spPr>
          <a:xfrm>
            <a:off x="9845068" y="2741378"/>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a:t>
            </a:r>
            <a:r>
              <a:rPr lang="fr-FR" sz="2400" b="1" dirty="0">
                <a:solidFill>
                  <a:srgbClr val="FFFFFF"/>
                </a:solidFill>
                <a:latin typeface="Calibri"/>
                <a:ea typeface="Calibri"/>
                <a:cs typeface="Calibri"/>
              </a:rPr>
              <a:t>  </a:t>
            </a:r>
            <a:r>
              <a:rPr lang="ar-MA" sz="2400" b="1" dirty="0">
                <a:solidFill>
                  <a:srgbClr val="FFFFFF"/>
                </a:solidFill>
                <a:latin typeface="Calibri"/>
                <a:ea typeface="Calibri"/>
                <a:cs typeface="Calibri"/>
              </a:rPr>
              <a:t> 1</a:t>
            </a:r>
            <a:endParaRPr lang="ar-MA" sz="2400" b="1" i="0" u="none" strike="noStrike" kern="1200" cap="none" spc="0" baseline="0" dirty="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14D308F6-5533-8135-AA5D-F522B423BAAB}"/>
              </a:ext>
            </a:extLst>
          </p:cNvPr>
          <p:cNvSpPr txBox="1"/>
          <p:nvPr/>
        </p:nvSpPr>
        <p:spPr>
          <a:xfrm>
            <a:off x="5079257" y="2765513"/>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الآداب والفنون</a:t>
            </a:r>
          </a:p>
        </p:txBody>
      </p:sp>
      <p:sp>
        <p:nvSpPr>
          <p:cNvPr id="20" name="Google Shape;780;p100">
            <a:extLst>
              <a:ext uri="{FF2B5EF4-FFF2-40B4-BE49-F238E27FC236}">
                <a16:creationId xmlns:a16="http://schemas.microsoft.com/office/drawing/2014/main" id="{4415FF52-2AD7-7436-4E10-154169CB7FDC}"/>
              </a:ext>
            </a:extLst>
          </p:cNvPr>
          <p:cNvSpPr/>
          <p:nvPr/>
        </p:nvSpPr>
        <p:spPr>
          <a:xfrm>
            <a:off x="9645301" y="2821182"/>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38681"/>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الأول</a:t>
            </a:r>
          </a:p>
        </p:txBody>
      </p:sp>
    </p:spTree>
    <p:extLst>
      <p:ext uri="{BB962C8B-B14F-4D97-AF65-F5344CB8AC3E}">
        <p14:creationId xmlns:p14="http://schemas.microsoft.com/office/powerpoint/2010/main" val="123251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06"/>
        <p:cNvGrpSpPr/>
        <p:nvPr/>
      </p:nvGrpSpPr>
      <p:grpSpPr>
        <a:xfrm>
          <a:off x="0" y="0"/>
          <a:ext cx="0" cy="0"/>
          <a:chOff x="0" y="0"/>
          <a:chExt cx="0" cy="0"/>
        </a:xfrm>
      </p:grpSpPr>
      <p:sp>
        <p:nvSpPr>
          <p:cNvPr id="307" name="Google Shape;307;p2"/>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308" name="Google Shape;308;p2"/>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309" name="Google Shape;309;p2" descr="Image générée"/>
          <p:cNvPicPr preferRelativeResize="0"/>
          <p:nvPr/>
        </p:nvPicPr>
        <p:blipFill rotWithShape="1">
          <a:blip r:embed="rId3">
            <a:alphaModFix/>
          </a:blip>
          <a:srcRect t="23545" r="71114" b="60699"/>
          <a:stretch/>
        </p:blipFill>
        <p:spPr>
          <a:xfrm>
            <a:off x="10496362" y="2946687"/>
            <a:ext cx="1035476" cy="854359"/>
          </a:xfrm>
          <a:prstGeom prst="rect">
            <a:avLst/>
          </a:prstGeom>
          <a:noFill/>
          <a:ln>
            <a:noFill/>
          </a:ln>
        </p:spPr>
      </p:pic>
      <p:sp>
        <p:nvSpPr>
          <p:cNvPr id="310" name="Google Shape;310;p2"/>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311" name="Google Shape;311;p2"/>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312" name="Google Shape;312;p2"/>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313" name="Google Shape;313;p2"/>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314" name="Google Shape;314;p2"/>
          <p:cNvGrpSpPr/>
          <p:nvPr/>
        </p:nvGrpSpPr>
        <p:grpSpPr>
          <a:xfrm>
            <a:off x="10657636" y="1985795"/>
            <a:ext cx="923513" cy="733132"/>
            <a:chOff x="277892" y="2283969"/>
            <a:chExt cx="939577" cy="824904"/>
          </a:xfrm>
        </p:grpSpPr>
        <p:sp>
          <p:nvSpPr>
            <p:cNvPr id="315" name="Google Shape;315;p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sp>
        <p:sp>
          <p:nvSpPr>
            <p:cNvPr id="316" name="Google Shape;316;p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42" t="-1677"/>
              </a:stretch>
            </a:blipFill>
            <a:ln>
              <a:noFill/>
            </a:ln>
          </p:spPr>
        </p:sp>
      </p:grpSp>
      <p:pic>
        <p:nvPicPr>
          <p:cNvPr id="317" name="Google Shape;317;p2" descr="Image générée"/>
          <p:cNvPicPr preferRelativeResize="0"/>
          <p:nvPr/>
        </p:nvPicPr>
        <p:blipFill rotWithShape="1">
          <a:blip r:embed="rId7">
            <a:alphaModFix/>
          </a:blip>
          <a:srcRect t="11064" b="10678"/>
          <a:stretch/>
        </p:blipFill>
        <p:spPr>
          <a:xfrm>
            <a:off x="10657635" y="1023539"/>
            <a:ext cx="727815" cy="854359"/>
          </a:xfrm>
          <a:prstGeom prst="rect">
            <a:avLst/>
          </a:prstGeom>
          <a:noFill/>
          <a:ln>
            <a:noFill/>
          </a:ln>
        </p:spPr>
      </p:pic>
      <p:pic>
        <p:nvPicPr>
          <p:cNvPr id="318" name="Google Shape;318;p2"/>
          <p:cNvPicPr preferRelativeResize="0"/>
          <p:nvPr/>
        </p:nvPicPr>
        <p:blipFill rotWithShape="1">
          <a:blip r:embed="rId8">
            <a:alphaModFix/>
          </a:blip>
          <a:srcRect/>
          <a:stretch/>
        </p:blipFill>
        <p:spPr>
          <a:xfrm>
            <a:off x="10701998" y="4942460"/>
            <a:ext cx="590757" cy="603600"/>
          </a:xfrm>
          <a:prstGeom prst="ellipse">
            <a:avLst/>
          </a:prstGeom>
          <a:solidFill>
            <a:srgbClr val="FFC000"/>
          </a:solidFill>
          <a:ln>
            <a:noFill/>
          </a:ln>
        </p:spPr>
      </p:pic>
      <p:sp>
        <p:nvSpPr>
          <p:cNvPr id="319" name="Google Shape;319;p2"/>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23"/>
        <p:cNvGrpSpPr/>
        <p:nvPr/>
      </p:nvGrpSpPr>
      <p:grpSpPr>
        <a:xfrm>
          <a:off x="0" y="0"/>
          <a:ext cx="0" cy="0"/>
          <a:chOff x="0" y="0"/>
          <a:chExt cx="0" cy="0"/>
        </a:xfrm>
      </p:grpSpPr>
      <p:sp>
        <p:nvSpPr>
          <p:cNvPr id="324" name="Google Shape;324;p3"/>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325" name="Google Shape;325;p3"/>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326" name="Google Shape;326;p3"/>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327" name="Google Shape;327;p3"/>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328" name="Google Shape;328;p3"/>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329" name="Google Shape;329;p3"/>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330" name="Google Shape;330;p3"/>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331" name="Google Shape;331;p3"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332" name="Google Shape;332;p3"/>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333" name="Google Shape;333;p3"/>
          <p:cNvGrpSpPr/>
          <p:nvPr/>
        </p:nvGrpSpPr>
        <p:grpSpPr>
          <a:xfrm>
            <a:off x="10772075" y="916351"/>
            <a:ext cx="632111" cy="603600"/>
            <a:chOff x="779845" y="4335989"/>
            <a:chExt cx="442253" cy="575842"/>
          </a:xfrm>
        </p:grpSpPr>
        <p:pic>
          <p:nvPicPr>
            <p:cNvPr id="334" name="Google Shape;334;p3"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335" name="Google Shape;335;p3"/>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336" name="Google Shape;336;p3"/>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337" name="Google Shape;337;p3"/>
          <p:cNvGrpSpPr/>
          <p:nvPr/>
        </p:nvGrpSpPr>
        <p:grpSpPr>
          <a:xfrm>
            <a:off x="10824282" y="3007446"/>
            <a:ext cx="551667" cy="479498"/>
            <a:chOff x="10280460" y="4841540"/>
            <a:chExt cx="630930" cy="597556"/>
          </a:xfrm>
        </p:grpSpPr>
        <p:pic>
          <p:nvPicPr>
            <p:cNvPr id="338" name="Google Shape;338;p3"/>
            <p:cNvPicPr preferRelativeResize="0"/>
            <p:nvPr/>
          </p:nvPicPr>
          <p:blipFill rotWithShape="1">
            <a:blip r:embed="rId8">
              <a:alphaModFix/>
            </a:blip>
            <a:srcRect l="11664" t="23325" r="25922" b="30054"/>
            <a:stretch/>
          </p:blipFill>
          <p:spPr>
            <a:xfrm>
              <a:off x="10280460" y="4967823"/>
              <a:ext cx="630930" cy="471273"/>
            </a:xfrm>
            <a:prstGeom prst="rect">
              <a:avLst/>
            </a:prstGeom>
            <a:noFill/>
            <a:ln>
              <a:noFill/>
            </a:ln>
          </p:spPr>
        </p:pic>
        <p:pic>
          <p:nvPicPr>
            <p:cNvPr id="339" name="Google Shape;339;p3"/>
            <p:cNvPicPr preferRelativeResize="0"/>
            <p:nvPr/>
          </p:nvPicPr>
          <p:blipFill rotWithShape="1">
            <a:blip r:embed="rId9">
              <a:alphaModFix/>
            </a:blip>
            <a:srcRect l="74744" t="23325" r="10688" b="30054"/>
            <a:stretch/>
          </p:blipFill>
          <p:spPr>
            <a:xfrm rot="1461832">
              <a:off x="10456526" y="4850932"/>
              <a:ext cx="147273" cy="471273"/>
            </a:xfrm>
            <a:prstGeom prst="rect">
              <a:avLst/>
            </a:prstGeom>
            <a:noFill/>
            <a:ln>
              <a:noFill/>
            </a:ln>
          </p:spPr>
        </p:pic>
      </p:grpSp>
      <p:sp>
        <p:nvSpPr>
          <p:cNvPr id="340" name="Google Shape;340;p3"/>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341" name="Google Shape;341;p3"/>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342" name="Google Shape;342;p3"/>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46"/>
        <p:cNvGrpSpPr/>
        <p:nvPr/>
      </p:nvGrpSpPr>
      <p:grpSpPr>
        <a:xfrm>
          <a:off x="0" y="0"/>
          <a:ext cx="0" cy="0"/>
          <a:chOff x="0" y="0"/>
          <a:chExt cx="0" cy="0"/>
        </a:xfrm>
      </p:grpSpPr>
      <p:sp>
        <p:nvSpPr>
          <p:cNvPr id="347" name="Google Shape;347;p4"/>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8" name="Google Shape;348;p4"/>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349" name="Google Shape;349;p4"/>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350" name="Google Shape;350;p4"/>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spcBef>
                <a:spcPts val="0"/>
              </a:spcBef>
              <a:spcAft>
                <a:spcPts val="0"/>
              </a:spcAft>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351" name="Google Shape;351;p4"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pic>
        <p:nvPicPr>
          <p:cNvPr id="352" name="Google Shape;352;p4"/>
          <p:cNvPicPr preferRelativeResize="0"/>
          <p:nvPr/>
        </p:nvPicPr>
        <p:blipFill rotWithShape="1">
          <a:blip r:embed="rId4">
            <a:alphaModFix/>
          </a:blip>
          <a:srcRect/>
          <a:stretch/>
        </p:blipFill>
        <p:spPr>
          <a:xfrm rot="-1924716">
            <a:off x="8767614" y="4444158"/>
            <a:ext cx="1564020" cy="174252"/>
          </a:xfrm>
          <a:prstGeom prst="rect">
            <a:avLst/>
          </a:prstGeom>
          <a:noFill/>
          <a:ln>
            <a:noFill/>
          </a:ln>
        </p:spPr>
      </p:pic>
      <p:pic>
        <p:nvPicPr>
          <p:cNvPr id="353" name="Google Shape;353;p4"/>
          <p:cNvPicPr preferRelativeResize="0"/>
          <p:nvPr/>
        </p:nvPicPr>
        <p:blipFill rotWithShape="1">
          <a:blip r:embed="rId5">
            <a:alphaModFix/>
          </a:blip>
          <a:srcRect l="11665" t="23325" r="26246" b="30054"/>
          <a:stretch/>
        </p:blipFill>
        <p:spPr>
          <a:xfrm>
            <a:off x="8996142" y="2466789"/>
            <a:ext cx="1478097" cy="1109845"/>
          </a:xfrm>
          <a:prstGeom prst="rect">
            <a:avLst/>
          </a:prstGeom>
          <a:noFill/>
          <a:ln>
            <a:noFill/>
          </a:ln>
          <a:effectLst>
            <a:outerShdw blurRad="50800" dist="38100" dir="2700000" algn="tl" rotWithShape="0">
              <a:srgbClr val="000000">
                <a:alpha val="40000"/>
              </a:srgbClr>
            </a:outerShdw>
          </a:effectLst>
        </p:spPr>
      </p:pic>
      <p:pic>
        <p:nvPicPr>
          <p:cNvPr id="354" name="Google Shape;354;p4"/>
          <p:cNvPicPr preferRelativeResize="0"/>
          <p:nvPr/>
        </p:nvPicPr>
        <p:blipFill rotWithShape="1">
          <a:blip r:embed="rId6">
            <a:alphaModFix/>
          </a:blip>
          <a:srcRect/>
          <a:stretch/>
        </p:blipFill>
        <p:spPr>
          <a:xfrm flipH="1">
            <a:off x="9715486" y="4960411"/>
            <a:ext cx="413335" cy="397411"/>
          </a:xfrm>
          <a:prstGeom prst="rect">
            <a:avLst/>
          </a:prstGeom>
          <a:noFill/>
          <a:ln>
            <a:noFill/>
          </a:ln>
        </p:spPr>
      </p:pic>
      <p:sp>
        <p:nvSpPr>
          <p:cNvPr id="355" name="Google Shape;355;p4"/>
          <p:cNvSpPr txBox="1"/>
          <p:nvPr/>
        </p:nvSpPr>
        <p:spPr>
          <a:xfrm>
            <a:off x="8827225" y="3576634"/>
            <a:ext cx="1907400" cy="256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067" b="1" i="0" u="none" strike="noStrike" cap="none">
                <a:solidFill>
                  <a:srgbClr val="000000"/>
                </a:solidFill>
                <a:latin typeface="Arial"/>
                <a:ea typeface="Arial"/>
                <a:cs typeface="Arial"/>
                <a:sym typeface="Arial"/>
              </a:rPr>
              <a:t>دفتر التلميذ</a:t>
            </a:r>
            <a:endParaRPr/>
          </a:p>
        </p:txBody>
      </p:sp>
      <p:sp>
        <p:nvSpPr>
          <p:cNvPr id="356" name="Google Shape;356;p4"/>
          <p:cNvSpPr/>
          <p:nvPr/>
        </p:nvSpPr>
        <p:spPr>
          <a:xfrm>
            <a:off x="4428576" y="4028276"/>
            <a:ext cx="1349291" cy="256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067" b="1" i="0" u="none" strike="noStrike" cap="none">
                <a:solidFill>
                  <a:srgbClr val="000000"/>
                </a:solidFill>
                <a:latin typeface="Arial"/>
                <a:ea typeface="Arial"/>
                <a:cs typeface="Arial"/>
                <a:sym typeface="Arial"/>
              </a:rPr>
              <a:t>بطاقة التحضير للحصة</a:t>
            </a:r>
            <a:endParaRPr sz="1067" b="1" i="0" u="none" strike="noStrike" cap="none">
              <a:solidFill>
                <a:srgbClr val="000000"/>
              </a:solidFill>
              <a:latin typeface="Arial"/>
              <a:ea typeface="Arial"/>
              <a:cs typeface="Arial"/>
              <a:sym typeface="Arial"/>
            </a:endParaRPr>
          </a:p>
        </p:txBody>
      </p:sp>
      <p:pic>
        <p:nvPicPr>
          <p:cNvPr id="357" name="Google Shape;357;p4"/>
          <p:cNvPicPr preferRelativeResize="0"/>
          <p:nvPr/>
        </p:nvPicPr>
        <p:blipFill rotWithShape="1">
          <a:blip r:embed="rId7">
            <a:alphaModFix/>
          </a:blip>
          <a:srcRect/>
          <a:stretch/>
        </p:blipFill>
        <p:spPr>
          <a:xfrm>
            <a:off x="4220447" y="2466789"/>
            <a:ext cx="1765551" cy="1457749"/>
          </a:xfrm>
          <a:prstGeom prst="rect">
            <a:avLst/>
          </a:prstGeom>
          <a:noFill/>
          <a:ln>
            <a:noFill/>
          </a:ln>
        </p:spPr>
      </p:pic>
      <p:sp>
        <p:nvSpPr>
          <p:cNvPr id="358" name="Google Shape;358;p4"/>
          <p:cNvSpPr/>
          <p:nvPr/>
        </p:nvSpPr>
        <p:spPr>
          <a:xfrm>
            <a:off x="2328360" y="3664174"/>
            <a:ext cx="1349291" cy="25654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1067" b="1" i="0" u="none" strike="noStrike" cap="none">
                <a:solidFill>
                  <a:srgbClr val="000000"/>
                </a:solidFill>
                <a:latin typeface="Arial"/>
                <a:ea typeface="Arial"/>
                <a:cs typeface="Arial"/>
                <a:sym typeface="Arial"/>
              </a:rPr>
              <a:t>الحصة ppt  </a:t>
            </a:r>
            <a:endParaRPr sz="1067" b="1" i="0" u="none" strike="noStrike" cap="none">
              <a:solidFill>
                <a:srgbClr val="000000"/>
              </a:solidFill>
              <a:latin typeface="Arial"/>
              <a:ea typeface="Arial"/>
              <a:cs typeface="Arial"/>
              <a:sym typeface="Arial"/>
            </a:endParaRPr>
          </a:p>
        </p:txBody>
      </p:sp>
      <p:sp>
        <p:nvSpPr>
          <p:cNvPr id="359" name="Google Shape;359;p4"/>
          <p:cNvSpPr txBox="1"/>
          <p:nvPr/>
        </p:nvSpPr>
        <p:spPr>
          <a:xfrm>
            <a:off x="6593195" y="4098385"/>
            <a:ext cx="1907400" cy="256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067" b="1" i="0" u="none" strike="noStrike" cap="none">
                <a:solidFill>
                  <a:srgbClr val="000000"/>
                </a:solidFill>
                <a:latin typeface="Arial"/>
                <a:ea typeface="Arial"/>
                <a:cs typeface="Arial"/>
                <a:sym typeface="Arial"/>
              </a:rPr>
              <a:t>الكراسة</a:t>
            </a:r>
            <a:endParaRPr sz="1067" b="1" i="0" u="none" strike="noStrike" cap="none">
              <a:solidFill>
                <a:srgbClr val="000000"/>
              </a:solidFill>
              <a:latin typeface="Arial"/>
              <a:ea typeface="Arial"/>
              <a:cs typeface="Arial"/>
              <a:sym typeface="Arial"/>
            </a:endParaRPr>
          </a:p>
        </p:txBody>
      </p:sp>
      <p:pic>
        <p:nvPicPr>
          <p:cNvPr id="360" name="Google Shape;360;p4"/>
          <p:cNvPicPr preferRelativeResize="0"/>
          <p:nvPr/>
        </p:nvPicPr>
        <p:blipFill rotWithShape="1">
          <a:blip r:embed="rId8">
            <a:alphaModFix/>
          </a:blip>
          <a:srcRect/>
          <a:stretch/>
        </p:blipFill>
        <p:spPr>
          <a:xfrm>
            <a:off x="6924485" y="2376718"/>
            <a:ext cx="1212188" cy="1651558"/>
          </a:xfrm>
          <a:prstGeom prst="rect">
            <a:avLst/>
          </a:prstGeom>
          <a:noFill/>
          <a:ln>
            <a:noFill/>
          </a:ln>
        </p:spPr>
      </p:pic>
      <p:pic>
        <p:nvPicPr>
          <p:cNvPr id="361" name="Google Shape;361;p4"/>
          <p:cNvPicPr preferRelativeResize="0"/>
          <p:nvPr/>
        </p:nvPicPr>
        <p:blipFill rotWithShape="1">
          <a:blip r:embed="rId9">
            <a:alphaModFix/>
          </a:blip>
          <a:srcRect/>
          <a:stretch/>
        </p:blipFill>
        <p:spPr>
          <a:xfrm>
            <a:off x="2134435" y="2548493"/>
            <a:ext cx="1814614" cy="1030408"/>
          </a:xfrm>
          <a:prstGeom prst="rect">
            <a:avLst/>
          </a:prstGeom>
          <a:noFill/>
          <a:ln>
            <a:noFill/>
          </a:ln>
        </p:spPr>
      </p:pic>
      <p:pic>
        <p:nvPicPr>
          <p:cNvPr id="362" name="Google Shape;362;p4"/>
          <p:cNvPicPr preferRelativeResize="0"/>
          <p:nvPr/>
        </p:nvPicPr>
        <p:blipFill rotWithShape="1">
          <a:blip r:embed="rId10">
            <a:alphaModFix/>
          </a:blip>
          <a:srcRect l="19275" t="42588" r="13719" b="40945"/>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366"/>
        <p:cNvGrpSpPr/>
        <p:nvPr/>
      </p:nvGrpSpPr>
      <p:grpSpPr>
        <a:xfrm>
          <a:off x="0" y="0"/>
          <a:ext cx="0" cy="0"/>
          <a:chOff x="0" y="0"/>
          <a:chExt cx="0" cy="0"/>
        </a:xfrm>
      </p:grpSpPr>
      <p:sp>
        <p:nvSpPr>
          <p:cNvPr id="367" name="Google Shape;367;p5"/>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44546A"/>
              </a:buClr>
              <a:buSzPts val="3200"/>
              <a:buFont typeface="Calibri"/>
              <a:buNone/>
            </a:pPr>
            <a:r>
              <a:rPr lang="ar-MA" sz="3200" b="1" i="0" u="none" strike="noStrike" cap="none">
                <a:solidFill>
                  <a:srgbClr val="44546A"/>
                </a:solidFill>
                <a:latin typeface="Calibri"/>
                <a:ea typeface="Calibri"/>
                <a:cs typeface="Calibri"/>
                <a:sym typeface="Calibri"/>
              </a:rPr>
              <a:t>هيكلة الوحدة الديدكتيكية:</a:t>
            </a:r>
            <a:endParaRPr sz="3200" b="1" i="0" u="none" strike="noStrike" cap="none">
              <a:solidFill>
                <a:srgbClr val="44546A"/>
              </a:solidFill>
              <a:latin typeface="Calibri"/>
              <a:ea typeface="Calibri"/>
              <a:cs typeface="Calibri"/>
              <a:sym typeface="Calibri"/>
            </a:endParaRPr>
          </a:p>
        </p:txBody>
      </p:sp>
      <p:grpSp>
        <p:nvGrpSpPr>
          <p:cNvPr id="368" name="Google Shape;368;p5"/>
          <p:cNvGrpSpPr/>
          <p:nvPr/>
        </p:nvGrpSpPr>
        <p:grpSpPr>
          <a:xfrm>
            <a:off x="6139754" y="2099609"/>
            <a:ext cx="5847433" cy="2634863"/>
            <a:chOff x="4299350" y="1553611"/>
            <a:chExt cx="6448599" cy="2634863"/>
          </a:xfrm>
        </p:grpSpPr>
        <p:sp>
          <p:nvSpPr>
            <p:cNvPr id="369" name="Google Shape;369;p5"/>
            <p:cNvSpPr/>
            <p:nvPr/>
          </p:nvSpPr>
          <p:spPr>
            <a:xfrm>
              <a:off x="4299350" y="155361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أستمع بتركيز وأفهم: كيف عشقت السينما؟</a:t>
              </a:r>
              <a:endParaRPr sz="2000" b="0" i="0" u="none" strike="noStrike" cap="none">
                <a:solidFill>
                  <a:srgbClr val="000000"/>
                </a:solidFill>
                <a:latin typeface="Calibri"/>
                <a:ea typeface="Calibri"/>
                <a:cs typeface="Calibri"/>
                <a:sym typeface="Calibri"/>
              </a:endParaRPr>
            </a:p>
          </p:txBody>
        </p:sp>
        <p:sp>
          <p:nvSpPr>
            <p:cNvPr id="370" name="Google Shape;370;p5"/>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1" i="0" u="none" strike="noStrike" cap="none">
                  <a:solidFill>
                    <a:srgbClr val="000000"/>
                  </a:solidFill>
                  <a:latin typeface="Calibri"/>
                  <a:ea typeface="Calibri"/>
                  <a:cs typeface="Calibri"/>
                  <a:sym typeface="Calibri"/>
                </a:rPr>
                <a:t>الحصة 3</a:t>
              </a:r>
              <a:endParaRPr sz="2400" b="1" i="0" u="none" strike="noStrike" cap="none">
                <a:solidFill>
                  <a:srgbClr val="000000"/>
                </a:solidFill>
                <a:latin typeface="Calibri"/>
                <a:ea typeface="Calibri"/>
                <a:cs typeface="Calibri"/>
                <a:sym typeface="Calibri"/>
              </a:endParaRPr>
            </a:p>
          </p:txBody>
        </p:sp>
        <p:sp>
          <p:nvSpPr>
            <p:cNvPr id="371" name="Google Shape;371;p5"/>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0" i="0" u="none" strike="noStrike" cap="none">
                  <a:solidFill>
                    <a:srgbClr val="000000"/>
                  </a:solidFill>
                  <a:latin typeface="Calibri"/>
                  <a:ea typeface="Calibri"/>
                  <a:cs typeface="Calibri"/>
                  <a:sym typeface="Calibri"/>
                </a:rPr>
                <a:t>أتحدث: أعبر عن أفضل فيلم سينمائي شاهدته.</a:t>
              </a:r>
              <a:endParaRPr sz="2400" b="0" i="0" u="none" strike="noStrike" cap="none">
                <a:solidFill>
                  <a:srgbClr val="000000"/>
                </a:solidFill>
                <a:latin typeface="Calibri"/>
                <a:ea typeface="Calibri"/>
                <a:cs typeface="Calibri"/>
                <a:sym typeface="Calibri"/>
              </a:endParaRPr>
            </a:p>
          </p:txBody>
        </p:sp>
        <p:sp>
          <p:nvSpPr>
            <p:cNvPr id="372" name="Google Shape;372;p5"/>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الحصة 1</a:t>
              </a:r>
              <a:endParaRPr sz="2000" b="0" i="0" u="none" strike="noStrike" cap="none">
                <a:solidFill>
                  <a:srgbClr val="000000"/>
                </a:solidFill>
                <a:latin typeface="Calibri"/>
                <a:ea typeface="Calibri"/>
                <a:cs typeface="Calibri"/>
                <a:sym typeface="Calibri"/>
              </a:endParaRPr>
            </a:p>
          </p:txBody>
        </p:sp>
        <p:sp>
          <p:nvSpPr>
            <p:cNvPr id="373" name="Google Shape;373;p5"/>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2 </a:t>
              </a:r>
              <a:endParaRPr sz="2000" b="0" i="0" u="none" strike="noStrike" cap="none">
                <a:solidFill>
                  <a:srgbClr val="000000"/>
                </a:solidFill>
                <a:latin typeface="Calibri"/>
                <a:ea typeface="Calibri"/>
                <a:cs typeface="Calibri"/>
                <a:sym typeface="Calibri"/>
              </a:endParaRPr>
            </a:p>
          </p:txBody>
        </p:sp>
        <p:sp>
          <p:nvSpPr>
            <p:cNvPr id="374" name="Google Shape;374;p5"/>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الظواهر اللغوية : اسم الفاعل</a:t>
              </a:r>
              <a:endParaRPr sz="2000" b="0" i="0" u="none" strike="noStrike" cap="none">
                <a:solidFill>
                  <a:srgbClr val="000000"/>
                </a:solidFill>
                <a:latin typeface="Calibri"/>
                <a:ea typeface="Calibri"/>
                <a:cs typeface="Calibri"/>
                <a:sym typeface="Calibri"/>
              </a:endParaRPr>
            </a:p>
          </p:txBody>
        </p:sp>
      </p:grpSp>
      <p:sp>
        <p:nvSpPr>
          <p:cNvPr id="375" name="Google Shape;375;p5"/>
          <p:cNvSpPr/>
          <p:nvPr/>
        </p:nvSpPr>
        <p:spPr>
          <a:xfrm>
            <a:off x="6130654"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376" name="Google Shape;376;p5"/>
          <p:cNvSpPr/>
          <p:nvPr/>
        </p:nvSpPr>
        <p:spPr>
          <a:xfrm>
            <a:off x="123748"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pic>
        <p:nvPicPr>
          <p:cNvPr id="377" name="Google Shape;377;p5"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
        <p:nvSpPr>
          <p:cNvPr id="378" name="Google Shape;378;p5"/>
          <p:cNvSpPr/>
          <p:nvPr/>
        </p:nvSpPr>
        <p:spPr>
          <a:xfrm>
            <a:off x="123748" y="2011218"/>
            <a:ext cx="5918014" cy="976025"/>
          </a:xfrm>
          <a:prstGeom prst="roundRect">
            <a:avLst>
              <a:gd name="adj" fmla="val 50000"/>
            </a:avLst>
          </a:prstGeom>
          <a:noFill/>
          <a:ln w="38100" cap="flat" cmpd="sng">
            <a:solidFill>
              <a:srgbClr val="082836"/>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379" name="Google Shape;379;p5"/>
          <p:cNvSpPr/>
          <p:nvPr/>
        </p:nvSpPr>
        <p:spPr>
          <a:xfrm>
            <a:off x="6165351" y="5024195"/>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1" i="0" u="none" strike="noStrike" cap="none">
                <a:solidFill>
                  <a:srgbClr val="000000"/>
                </a:solidFill>
                <a:latin typeface="Calibri"/>
                <a:ea typeface="Calibri"/>
                <a:cs typeface="Calibri"/>
                <a:sym typeface="Calibri"/>
              </a:rPr>
              <a:t>الطلاقة والفهم: قصتي مع السينما (ح1)</a:t>
            </a:r>
            <a:endParaRPr sz="2000" b="1" i="0" u="none" strike="noStrike" cap="none">
              <a:solidFill>
                <a:srgbClr val="000000"/>
              </a:solidFill>
              <a:latin typeface="Calibri"/>
              <a:ea typeface="Calibri"/>
              <a:cs typeface="Calibri"/>
              <a:sym typeface="Calibri"/>
            </a:endParaRPr>
          </a:p>
        </p:txBody>
      </p:sp>
      <p:sp>
        <p:nvSpPr>
          <p:cNvPr id="380" name="Google Shape;380;p5"/>
          <p:cNvSpPr/>
          <p:nvPr/>
        </p:nvSpPr>
        <p:spPr>
          <a:xfrm>
            <a:off x="10363046" y="5024195"/>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1" i="0" u="none" strike="noStrike" cap="none">
                <a:solidFill>
                  <a:srgbClr val="000000"/>
                </a:solidFill>
                <a:latin typeface="Calibri"/>
                <a:ea typeface="Calibri"/>
                <a:cs typeface="Calibri"/>
                <a:sym typeface="Calibri"/>
              </a:rPr>
              <a:t>الحصة 4</a:t>
            </a:r>
            <a:endParaRPr sz="2400" b="1" i="0" u="none" strike="noStrike" cap="none">
              <a:solidFill>
                <a:srgbClr val="000000"/>
              </a:solidFill>
              <a:latin typeface="Calibri"/>
              <a:ea typeface="Calibri"/>
              <a:cs typeface="Calibri"/>
              <a:sym typeface="Calibri"/>
            </a:endParaRPr>
          </a:p>
        </p:txBody>
      </p:sp>
      <p:sp>
        <p:nvSpPr>
          <p:cNvPr id="381" name="Google Shape;381;p5"/>
          <p:cNvSpPr/>
          <p:nvPr/>
        </p:nvSpPr>
        <p:spPr>
          <a:xfrm>
            <a:off x="4356298" y="2110550"/>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1" i="0" u="none" strike="noStrike" cap="none">
                <a:solidFill>
                  <a:srgbClr val="000000"/>
                </a:solidFill>
                <a:latin typeface="Calibri"/>
                <a:ea typeface="Calibri"/>
                <a:cs typeface="Calibri"/>
                <a:sym typeface="Calibri"/>
              </a:rPr>
              <a:t>الحصة 1</a:t>
            </a:r>
            <a:endParaRPr sz="2400" b="1" i="0" u="none" strike="noStrike" cap="none">
              <a:solidFill>
                <a:srgbClr val="000000"/>
              </a:solidFill>
              <a:latin typeface="Calibri"/>
              <a:ea typeface="Calibri"/>
              <a:cs typeface="Calibri"/>
              <a:sym typeface="Calibri"/>
            </a:endParaRPr>
          </a:p>
        </p:txBody>
      </p:sp>
      <p:sp>
        <p:nvSpPr>
          <p:cNvPr id="382" name="Google Shape;382;p5"/>
          <p:cNvSpPr/>
          <p:nvPr/>
        </p:nvSpPr>
        <p:spPr>
          <a:xfrm>
            <a:off x="4356298" y="3093267"/>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1" i="0" u="none" strike="noStrike" cap="none">
                <a:solidFill>
                  <a:srgbClr val="000000"/>
                </a:solidFill>
                <a:latin typeface="Calibri"/>
                <a:ea typeface="Calibri"/>
                <a:cs typeface="Calibri"/>
                <a:sym typeface="Calibri"/>
              </a:rPr>
              <a:t>الحصة 2</a:t>
            </a:r>
            <a:endParaRPr sz="2400" b="1" i="0" u="none" strike="noStrike" cap="none">
              <a:solidFill>
                <a:srgbClr val="000000"/>
              </a:solidFill>
              <a:latin typeface="Calibri"/>
              <a:ea typeface="Calibri"/>
              <a:cs typeface="Calibri"/>
              <a:sym typeface="Calibri"/>
            </a:endParaRPr>
          </a:p>
        </p:txBody>
      </p:sp>
      <p:sp>
        <p:nvSpPr>
          <p:cNvPr id="383" name="Google Shape;383;p5"/>
          <p:cNvSpPr/>
          <p:nvPr/>
        </p:nvSpPr>
        <p:spPr>
          <a:xfrm>
            <a:off x="4383518" y="3987296"/>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1" i="0" u="none" strike="noStrike" cap="none">
                <a:solidFill>
                  <a:srgbClr val="000000"/>
                </a:solidFill>
                <a:latin typeface="Calibri"/>
                <a:ea typeface="Calibri"/>
                <a:cs typeface="Calibri"/>
                <a:sym typeface="Calibri"/>
              </a:rPr>
              <a:t>الحصة 3</a:t>
            </a:r>
            <a:endParaRPr sz="2400" b="1" i="0" u="none" strike="noStrike" cap="none">
              <a:solidFill>
                <a:srgbClr val="000000"/>
              </a:solidFill>
              <a:latin typeface="Calibri"/>
              <a:ea typeface="Calibri"/>
              <a:cs typeface="Calibri"/>
              <a:sym typeface="Calibri"/>
            </a:endParaRPr>
          </a:p>
        </p:txBody>
      </p:sp>
      <p:sp>
        <p:nvSpPr>
          <p:cNvPr id="384" name="Google Shape;384;p5"/>
          <p:cNvSpPr/>
          <p:nvPr/>
        </p:nvSpPr>
        <p:spPr>
          <a:xfrm>
            <a:off x="4410738" y="4989601"/>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400" b="1" i="0" u="none" strike="noStrike" cap="none">
                <a:solidFill>
                  <a:srgbClr val="000000"/>
                </a:solidFill>
                <a:latin typeface="Calibri"/>
                <a:ea typeface="Calibri"/>
                <a:cs typeface="Calibri"/>
                <a:sym typeface="Calibri"/>
              </a:rPr>
              <a:t>الحصة 4</a:t>
            </a:r>
            <a:endParaRPr sz="2400" b="1" i="0" u="none" strike="noStrike" cap="none">
              <a:solidFill>
                <a:srgbClr val="000000"/>
              </a:solidFill>
              <a:latin typeface="Calibri"/>
              <a:ea typeface="Calibri"/>
              <a:cs typeface="Calibri"/>
              <a:sym typeface="Calibri"/>
            </a:endParaRPr>
          </a:p>
        </p:txBody>
      </p:sp>
      <p:sp>
        <p:nvSpPr>
          <p:cNvPr id="385" name="Google Shape;385;p5"/>
          <p:cNvSpPr/>
          <p:nvPr/>
        </p:nvSpPr>
        <p:spPr>
          <a:xfrm>
            <a:off x="204813" y="2082341"/>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الطلاقة والفهم: قصتي مع السينما(ح2)</a:t>
            </a:r>
            <a:endParaRPr sz="2000" b="0" i="0" u="none" strike="noStrike" cap="none">
              <a:solidFill>
                <a:srgbClr val="000000"/>
              </a:solidFill>
              <a:latin typeface="Calibri"/>
              <a:ea typeface="Calibri"/>
              <a:cs typeface="Calibri"/>
              <a:sym typeface="Calibri"/>
            </a:endParaRPr>
          </a:p>
        </p:txBody>
      </p:sp>
      <p:sp>
        <p:nvSpPr>
          <p:cNvPr id="386" name="Google Shape;386;p5"/>
          <p:cNvSpPr/>
          <p:nvPr/>
        </p:nvSpPr>
        <p:spPr>
          <a:xfrm>
            <a:off x="214482" y="3093266"/>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1 </a:t>
            </a:r>
            <a:endParaRPr/>
          </a:p>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إنتاج نص سردي </a:t>
            </a:r>
            <a:endParaRPr sz="2000" b="0" i="0" u="none" strike="noStrike" cap="none">
              <a:solidFill>
                <a:srgbClr val="000000"/>
              </a:solidFill>
              <a:latin typeface="Calibri"/>
              <a:ea typeface="Calibri"/>
              <a:cs typeface="Calibri"/>
              <a:sym typeface="Calibri"/>
            </a:endParaRPr>
          </a:p>
        </p:txBody>
      </p:sp>
      <p:sp>
        <p:nvSpPr>
          <p:cNvPr id="387" name="Google Shape;387;p5"/>
          <p:cNvSpPr/>
          <p:nvPr/>
        </p:nvSpPr>
        <p:spPr>
          <a:xfrm>
            <a:off x="192706" y="4063124"/>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2 </a:t>
            </a:r>
            <a:endParaRPr/>
          </a:p>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إنتاج نص سردي</a:t>
            </a:r>
            <a:endParaRPr sz="2000" b="0" i="0" u="none" strike="noStrike" cap="none">
              <a:solidFill>
                <a:srgbClr val="000000"/>
              </a:solidFill>
              <a:latin typeface="Calibri"/>
              <a:ea typeface="Calibri"/>
              <a:cs typeface="Calibri"/>
              <a:sym typeface="Calibri"/>
            </a:endParaRPr>
          </a:p>
        </p:txBody>
      </p:sp>
      <p:sp>
        <p:nvSpPr>
          <p:cNvPr id="388" name="Google Shape;388;p5"/>
          <p:cNvSpPr/>
          <p:nvPr/>
        </p:nvSpPr>
        <p:spPr>
          <a:xfrm>
            <a:off x="174428" y="5024194"/>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الدعم والتقويم</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93"/>
        <p:cNvGrpSpPr/>
        <p:nvPr/>
      </p:nvGrpSpPr>
      <p:grpSpPr>
        <a:xfrm>
          <a:off x="0" y="0"/>
          <a:ext cx="0" cy="0"/>
          <a:chOff x="0" y="0"/>
          <a:chExt cx="0" cy="0"/>
        </a:xfrm>
      </p:grpSpPr>
      <p:sp>
        <p:nvSpPr>
          <p:cNvPr id="394" name="Google Shape;394;p6"/>
          <p:cNvSpPr/>
          <p:nvPr/>
        </p:nvSpPr>
        <p:spPr>
          <a:xfrm>
            <a:off x="9951403" y="1978089"/>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sp>
        <p:nvSpPr>
          <p:cNvPr id="395" name="Google Shape;395;p6"/>
          <p:cNvSpPr/>
          <p:nvPr/>
        </p:nvSpPr>
        <p:spPr>
          <a:xfrm>
            <a:off x="9982002" y="276112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2</a:t>
            </a:r>
            <a:endParaRPr sz="1400" b="0" i="0" u="none" strike="noStrike" cap="none">
              <a:solidFill>
                <a:srgbClr val="000000"/>
              </a:solidFill>
              <a:latin typeface="Arial"/>
              <a:ea typeface="Arial"/>
              <a:cs typeface="Arial"/>
              <a:sym typeface="Arial"/>
            </a:endParaRPr>
          </a:p>
        </p:txBody>
      </p:sp>
      <p:sp>
        <p:nvSpPr>
          <p:cNvPr id="396" name="Google Shape;396;p6"/>
          <p:cNvSpPr/>
          <p:nvPr/>
        </p:nvSpPr>
        <p:spPr>
          <a:xfrm>
            <a:off x="9968415" y="362634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3</a:t>
            </a:r>
            <a:endParaRPr sz="1400" b="0" i="0" u="none" strike="noStrike" cap="none">
              <a:solidFill>
                <a:srgbClr val="000000"/>
              </a:solidFill>
              <a:latin typeface="Arial"/>
              <a:ea typeface="Arial"/>
              <a:cs typeface="Arial"/>
              <a:sym typeface="Arial"/>
            </a:endParaRPr>
          </a:p>
        </p:txBody>
      </p:sp>
      <p:sp>
        <p:nvSpPr>
          <p:cNvPr id="397" name="Google Shape;397;p6"/>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Calibri"/>
              <a:buNone/>
            </a:pPr>
            <a:r>
              <a:rPr lang="ar-MA" sz="3200" b="1" i="0" u="none" strike="noStrike" cap="none">
                <a:solidFill>
                  <a:srgbClr val="0E2841"/>
                </a:solidFill>
                <a:latin typeface="Calibri"/>
                <a:ea typeface="Calibri"/>
                <a:cs typeface="Calibri"/>
                <a:sym typeface="Calibri"/>
              </a:rPr>
              <a:t>هيكلة حصة الطلاقة والفهم (2)</a:t>
            </a:r>
            <a:endParaRPr sz="3200" b="1" i="0" u="none" strike="noStrike" cap="none">
              <a:solidFill>
                <a:srgbClr val="0E2841"/>
              </a:solidFill>
              <a:latin typeface="Calibri"/>
              <a:ea typeface="Calibri"/>
              <a:cs typeface="Calibri"/>
              <a:sym typeface="Calibri"/>
            </a:endParaRPr>
          </a:p>
        </p:txBody>
      </p:sp>
      <p:sp>
        <p:nvSpPr>
          <p:cNvPr id="398" name="Google Shape;398;p6"/>
          <p:cNvSpPr txBox="1"/>
          <p:nvPr/>
        </p:nvSpPr>
        <p:spPr>
          <a:xfrm>
            <a:off x="2036853" y="1918866"/>
            <a:ext cx="7885696" cy="461665"/>
          </a:xfrm>
          <a:prstGeom prst="rect">
            <a:avLst/>
          </a:prstGeom>
          <a:solidFill>
            <a:srgbClr val="F2F2F2"/>
          </a:solidFill>
          <a:ln>
            <a:noFill/>
          </a:ln>
        </p:spPr>
        <p:txBody>
          <a:bodyPr spcFirstLastPara="1" wrap="square" lIns="0" tIns="0" rIns="0" bIns="0" anchor="t" anchorCtr="0">
            <a:spAutoFit/>
          </a:bodyPr>
          <a:lstStyle/>
          <a:p>
            <a:pPr marL="0" marR="0" lvl="0" indent="0" algn="r" rtl="1">
              <a:lnSpc>
                <a:spcPct val="150000"/>
              </a:lnSpc>
              <a:spcBef>
                <a:spcPts val="0"/>
              </a:spcBef>
              <a:spcAft>
                <a:spcPts val="0"/>
              </a:spcAft>
              <a:buClr>
                <a:srgbClr val="000000"/>
              </a:buClr>
              <a:buSzPts val="2000"/>
              <a:buFont typeface="Arial"/>
              <a:buNone/>
            </a:pPr>
            <a:r>
              <a:rPr lang="ar-MA" sz="2000" b="1" i="0" u="none" strike="noStrike" cap="none">
                <a:solidFill>
                  <a:srgbClr val="0F4861"/>
                </a:solidFill>
                <a:latin typeface="Calibri"/>
                <a:ea typeface="Calibri"/>
                <a:cs typeface="Calibri"/>
                <a:sym typeface="Calibri"/>
              </a:rPr>
              <a:t> افتتاح الحصة </a:t>
            </a:r>
            <a:r>
              <a:rPr lang="ar-MA" sz="1600" b="1" i="0" u="none" strike="noStrike" cap="none">
                <a:solidFill>
                  <a:srgbClr val="106585"/>
                </a:solidFill>
                <a:latin typeface="Calibri"/>
                <a:ea typeface="Calibri"/>
                <a:cs typeface="Calibri"/>
                <a:sym typeface="Calibri"/>
              </a:rPr>
              <a:t>(النشاط الاعتيادي-مراقبة الواجبات المنزلية- التصريح بالأهداف(</a:t>
            </a:r>
            <a:r>
              <a:rPr lang="ar-MA" sz="2000" b="1" i="0" u="none" strike="noStrike" cap="none">
                <a:solidFill>
                  <a:srgbClr val="0F4861"/>
                </a:solidFill>
                <a:latin typeface="Calibri"/>
                <a:ea typeface="Calibri"/>
                <a:cs typeface="Calibri"/>
                <a:sym typeface="Calibri"/>
              </a:rPr>
              <a:t>	</a:t>
            </a:r>
            <a:endParaRPr sz="2000" b="1" i="0" u="none" strike="noStrike" cap="none">
              <a:solidFill>
                <a:srgbClr val="0F4861"/>
              </a:solidFill>
              <a:latin typeface="Calibri"/>
              <a:ea typeface="Calibri"/>
              <a:cs typeface="Calibri"/>
              <a:sym typeface="Calibri"/>
            </a:endParaRPr>
          </a:p>
        </p:txBody>
      </p:sp>
      <p:sp>
        <p:nvSpPr>
          <p:cNvPr id="399" name="Google Shape;399;p6"/>
          <p:cNvSpPr/>
          <p:nvPr/>
        </p:nvSpPr>
        <p:spPr>
          <a:xfrm>
            <a:off x="2373896" y="1956328"/>
            <a:ext cx="1374085" cy="339735"/>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156082"/>
              </a:buClr>
              <a:buSzPts val="1867"/>
              <a:buFont typeface="Poppins ExtraBold"/>
              <a:buNone/>
            </a:pPr>
            <a:r>
              <a:rPr lang="ar-MA" sz="1867" b="1" i="0" u="none" strike="noStrike" cap="none">
                <a:solidFill>
                  <a:srgbClr val="156082"/>
                </a:solidFill>
                <a:latin typeface="Poppins ExtraBold"/>
                <a:ea typeface="Poppins ExtraBold"/>
                <a:cs typeface="Poppins ExtraBold"/>
                <a:sym typeface="Poppins ExtraBold"/>
              </a:rPr>
              <a:t>5 دقائق</a:t>
            </a:r>
            <a:endParaRPr sz="1867" b="1" i="0" u="none" strike="noStrike" cap="none">
              <a:solidFill>
                <a:srgbClr val="156082"/>
              </a:solidFill>
              <a:latin typeface="Poppins ExtraBold"/>
              <a:ea typeface="Poppins ExtraBold"/>
              <a:cs typeface="Poppins ExtraBold"/>
              <a:sym typeface="Poppins ExtraBold"/>
            </a:endParaRPr>
          </a:p>
        </p:txBody>
      </p:sp>
      <p:sp>
        <p:nvSpPr>
          <p:cNvPr id="400" name="Google Shape;400;p6"/>
          <p:cNvSpPr/>
          <p:nvPr/>
        </p:nvSpPr>
        <p:spPr>
          <a:xfrm>
            <a:off x="2258459" y="1914962"/>
            <a:ext cx="356848" cy="403722"/>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E2841"/>
              </a:solidFill>
              <a:latin typeface="Calibri"/>
              <a:ea typeface="Calibri"/>
              <a:cs typeface="Calibri"/>
              <a:sym typeface="Calibri"/>
            </a:endParaRPr>
          </a:p>
        </p:txBody>
      </p:sp>
      <p:sp>
        <p:nvSpPr>
          <p:cNvPr id="401" name="Google Shape;401;p6"/>
          <p:cNvSpPr txBox="1"/>
          <p:nvPr/>
        </p:nvSpPr>
        <p:spPr>
          <a:xfrm>
            <a:off x="2036853" y="2735888"/>
            <a:ext cx="7885695" cy="268984"/>
          </a:xfrm>
          <a:prstGeom prst="rect">
            <a:avLst/>
          </a:prstGeom>
          <a:solidFill>
            <a:srgbClr val="F2F2F2"/>
          </a:solidFill>
          <a:ln>
            <a:noFill/>
          </a:ln>
        </p:spPr>
        <p:txBody>
          <a:bodyPr spcFirstLastPara="1" wrap="square" lIns="0" tIns="0" rIns="0" bIns="0" anchor="t" anchorCtr="0">
            <a:spAutoFit/>
          </a:bodyPr>
          <a:lstStyle/>
          <a:p>
            <a:pPr marL="180000" marR="0" lvl="1" indent="0" algn="r" rtl="1">
              <a:lnSpc>
                <a:spcPct val="76350"/>
              </a:lnSpc>
              <a:spcBef>
                <a:spcPts val="0"/>
              </a:spcBef>
              <a:spcAft>
                <a:spcPts val="0"/>
              </a:spcAft>
              <a:buClr>
                <a:srgbClr val="000000"/>
              </a:buClr>
              <a:buSzPts val="2000"/>
              <a:buFont typeface="Arial"/>
              <a:buNone/>
            </a:pPr>
            <a:r>
              <a:rPr lang="ar-MA" sz="2000" b="1" i="0" u="none" strike="noStrike" cap="none">
                <a:solidFill>
                  <a:schemeClr val="dk2"/>
                </a:solidFill>
                <a:latin typeface="Calibri"/>
                <a:ea typeface="Calibri"/>
                <a:cs typeface="Calibri"/>
                <a:sym typeface="Calibri"/>
              </a:rPr>
              <a:t>القراءة</a:t>
            </a:r>
            <a:r>
              <a:rPr lang="ar-MA" sz="2000" b="1" i="0" u="none" strike="noStrike" cap="none">
                <a:solidFill>
                  <a:srgbClr val="106585"/>
                </a:solidFill>
                <a:latin typeface="Calibri"/>
                <a:ea typeface="Calibri"/>
                <a:cs typeface="Calibri"/>
                <a:sym typeface="Calibri"/>
              </a:rPr>
              <a:t> :</a:t>
            </a:r>
            <a:r>
              <a:rPr lang="ar-MA" sz="2300" b="1" i="0" u="none" strike="noStrike" cap="none">
                <a:solidFill>
                  <a:srgbClr val="106585"/>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القراءة بطلاقة</a:t>
            </a:r>
            <a:endParaRPr/>
          </a:p>
        </p:txBody>
      </p:sp>
      <p:sp>
        <p:nvSpPr>
          <p:cNvPr id="402" name="Google Shape;402;p6"/>
          <p:cNvSpPr/>
          <p:nvPr/>
        </p:nvSpPr>
        <p:spPr>
          <a:xfrm>
            <a:off x="2416787" y="2782793"/>
            <a:ext cx="1249713" cy="339735"/>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156082"/>
              </a:buClr>
              <a:buSzPts val="1867"/>
              <a:buFont typeface="Poppins ExtraBold"/>
              <a:buNone/>
            </a:pPr>
            <a:r>
              <a:rPr lang="ar-MA" sz="1867" b="1" i="0" u="none" strike="noStrike" cap="none">
                <a:solidFill>
                  <a:srgbClr val="156082"/>
                </a:solidFill>
                <a:latin typeface="Poppins ExtraBold"/>
                <a:ea typeface="Poppins ExtraBold"/>
                <a:cs typeface="Poppins ExtraBold"/>
                <a:sym typeface="Poppins ExtraBold"/>
              </a:rPr>
              <a:t>15 دقيقة</a:t>
            </a:r>
            <a:endParaRPr sz="1867" b="1" i="0" u="none" strike="noStrike" cap="none">
              <a:solidFill>
                <a:srgbClr val="156082"/>
              </a:solidFill>
              <a:latin typeface="Poppins ExtraBold"/>
              <a:ea typeface="Poppins ExtraBold"/>
              <a:cs typeface="Poppins ExtraBold"/>
              <a:sym typeface="Poppins ExtraBold"/>
            </a:endParaRPr>
          </a:p>
        </p:txBody>
      </p:sp>
      <p:sp>
        <p:nvSpPr>
          <p:cNvPr id="403" name="Google Shape;403;p6"/>
          <p:cNvSpPr txBox="1"/>
          <p:nvPr/>
        </p:nvSpPr>
        <p:spPr>
          <a:xfrm>
            <a:off x="2036853" y="3584759"/>
            <a:ext cx="7902899" cy="923330"/>
          </a:xfrm>
          <a:prstGeom prst="rect">
            <a:avLst/>
          </a:prstGeom>
          <a:solidFill>
            <a:srgbClr val="F2F2F2"/>
          </a:solidFill>
          <a:ln>
            <a:noFill/>
          </a:ln>
        </p:spPr>
        <p:txBody>
          <a:bodyPr spcFirstLastPara="1" wrap="square" lIns="0" tIns="0" rIns="0" bIns="0" anchor="t" anchorCtr="0">
            <a:spAutoFit/>
          </a:bodyPr>
          <a:lstStyle/>
          <a:p>
            <a:pPr marL="0" marR="0" lvl="0" indent="0" algn="r" rtl="1">
              <a:lnSpc>
                <a:spcPct val="150000"/>
              </a:lnSpc>
              <a:spcBef>
                <a:spcPts val="0"/>
              </a:spcBef>
              <a:spcAft>
                <a:spcPts val="0"/>
              </a:spcAft>
              <a:buNone/>
            </a:pPr>
            <a:r>
              <a:rPr lang="ar-MA" sz="2000" b="1" i="0" u="none" strike="noStrike" cap="none">
                <a:solidFill>
                  <a:schemeClr val="dk2"/>
                </a:solidFill>
                <a:latin typeface="Calibri"/>
                <a:ea typeface="Calibri"/>
                <a:cs typeface="Calibri"/>
                <a:sym typeface="Calibri"/>
              </a:rPr>
              <a:t>الفهم الاستنتاجي : استخراج معان ضمنية من النص</a:t>
            </a:r>
            <a:endParaRPr sz="2000" b="1" i="0" u="none" strike="noStrike" cap="none">
              <a:solidFill>
                <a:srgbClr val="106585"/>
              </a:solidFill>
              <a:latin typeface="Calibri"/>
              <a:ea typeface="Calibri"/>
              <a:cs typeface="Calibri"/>
              <a:sym typeface="Calibri"/>
            </a:endParaRPr>
          </a:p>
          <a:p>
            <a:pPr marL="0" marR="0" lvl="0" indent="0" algn="r" rtl="1">
              <a:lnSpc>
                <a:spcPct val="150000"/>
              </a:lnSpc>
              <a:spcBef>
                <a:spcPts val="0"/>
              </a:spcBef>
              <a:spcAft>
                <a:spcPts val="0"/>
              </a:spcAft>
              <a:buNone/>
            </a:pPr>
            <a:endParaRPr sz="2000" b="1" i="0" u="none" strike="noStrike" cap="none">
              <a:solidFill>
                <a:srgbClr val="0F4861"/>
              </a:solidFill>
              <a:latin typeface="Calibri"/>
              <a:ea typeface="Calibri"/>
              <a:cs typeface="Calibri"/>
              <a:sym typeface="Calibri"/>
            </a:endParaRPr>
          </a:p>
        </p:txBody>
      </p:sp>
      <p:sp>
        <p:nvSpPr>
          <p:cNvPr id="404" name="Google Shape;404;p6"/>
          <p:cNvSpPr/>
          <p:nvPr/>
        </p:nvSpPr>
        <p:spPr>
          <a:xfrm>
            <a:off x="2495237" y="3627028"/>
            <a:ext cx="1171264" cy="339735"/>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156082"/>
              </a:buClr>
              <a:buSzPts val="1867"/>
              <a:buFont typeface="Poppins ExtraBold"/>
              <a:buNone/>
            </a:pPr>
            <a:r>
              <a:rPr lang="ar-MA" sz="1867" b="1" i="0" u="none" strike="noStrike" cap="none">
                <a:solidFill>
                  <a:srgbClr val="156082"/>
                </a:solidFill>
                <a:latin typeface="Poppins ExtraBold"/>
                <a:ea typeface="Poppins ExtraBold"/>
                <a:cs typeface="Poppins ExtraBold"/>
                <a:sym typeface="Poppins ExtraBold"/>
              </a:rPr>
              <a:t>30 دقيقة</a:t>
            </a:r>
            <a:endParaRPr sz="1867" b="1" i="0" u="none" strike="noStrike" cap="none">
              <a:solidFill>
                <a:srgbClr val="156082"/>
              </a:solidFill>
              <a:latin typeface="Poppins ExtraBold"/>
              <a:ea typeface="Poppins ExtraBold"/>
              <a:cs typeface="Poppins ExtraBold"/>
              <a:sym typeface="Poppins ExtraBold"/>
            </a:endParaRPr>
          </a:p>
        </p:txBody>
      </p:sp>
      <p:sp>
        <p:nvSpPr>
          <p:cNvPr id="405" name="Google Shape;405;p6"/>
          <p:cNvSpPr txBox="1"/>
          <p:nvPr/>
        </p:nvSpPr>
        <p:spPr>
          <a:xfrm>
            <a:off x="2036853" y="4536748"/>
            <a:ext cx="7864814" cy="461665"/>
          </a:xfrm>
          <a:prstGeom prst="rect">
            <a:avLst/>
          </a:prstGeom>
          <a:solidFill>
            <a:srgbClr val="F2F2F2"/>
          </a:solidFill>
          <a:ln>
            <a:noFill/>
          </a:ln>
        </p:spPr>
        <p:txBody>
          <a:bodyPr spcFirstLastPara="1" wrap="square" lIns="0" tIns="0" rIns="0" bIns="0" anchor="t" anchorCtr="0">
            <a:spAutoFit/>
          </a:bodyPr>
          <a:lstStyle/>
          <a:p>
            <a:pPr marL="0" marR="0" lvl="0" indent="0" algn="r" rtl="1">
              <a:lnSpc>
                <a:spcPct val="150000"/>
              </a:lnSpc>
              <a:spcBef>
                <a:spcPts val="0"/>
              </a:spcBef>
              <a:spcAft>
                <a:spcPts val="0"/>
              </a:spcAft>
              <a:buClr>
                <a:srgbClr val="000000"/>
              </a:buClr>
              <a:buSzPts val="2000"/>
              <a:buFont typeface="Arial"/>
              <a:buNone/>
            </a:pPr>
            <a:r>
              <a:rPr lang="ar-MA" sz="2000" b="1" i="0" u="none" strike="noStrike" cap="none">
                <a:solidFill>
                  <a:srgbClr val="0F4861"/>
                </a:solidFill>
                <a:latin typeface="Calibri"/>
                <a:ea typeface="Calibri"/>
                <a:cs typeface="Calibri"/>
                <a:sym typeface="Calibri"/>
              </a:rPr>
              <a:t>اختتام الحصة</a:t>
            </a:r>
            <a:endParaRPr sz="2000" b="1" i="0" u="none" strike="noStrike" cap="none">
              <a:solidFill>
                <a:srgbClr val="0F4861"/>
              </a:solidFill>
              <a:latin typeface="Calibri"/>
              <a:ea typeface="Calibri"/>
              <a:cs typeface="Calibri"/>
              <a:sym typeface="Calibri"/>
            </a:endParaRPr>
          </a:p>
        </p:txBody>
      </p:sp>
      <p:sp>
        <p:nvSpPr>
          <p:cNvPr id="406" name="Google Shape;406;p6"/>
          <p:cNvSpPr txBox="1"/>
          <p:nvPr/>
        </p:nvSpPr>
        <p:spPr>
          <a:xfrm>
            <a:off x="2841524" y="4591233"/>
            <a:ext cx="1011789" cy="334488"/>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156082"/>
              </a:buClr>
              <a:buSzPts val="1867"/>
              <a:buFont typeface="Poppins ExtraBold"/>
              <a:buNone/>
            </a:pPr>
            <a:r>
              <a:rPr lang="ar-MA" sz="1867" b="1" i="0" u="none" strike="noStrike" cap="none">
                <a:solidFill>
                  <a:srgbClr val="156082"/>
                </a:solidFill>
                <a:latin typeface="Poppins ExtraBold"/>
                <a:ea typeface="Poppins ExtraBold"/>
                <a:cs typeface="Poppins ExtraBold"/>
                <a:sym typeface="Poppins ExtraBold"/>
              </a:rPr>
              <a:t>  5  دقائق</a:t>
            </a:r>
            <a:endParaRPr sz="1867" b="1" i="0" u="none" strike="noStrike" cap="none">
              <a:solidFill>
                <a:srgbClr val="156082"/>
              </a:solidFill>
              <a:latin typeface="Poppins ExtraBold"/>
              <a:ea typeface="Poppins ExtraBold"/>
              <a:cs typeface="Poppins ExtraBold"/>
              <a:sym typeface="Poppins ExtraBold"/>
            </a:endParaRPr>
          </a:p>
        </p:txBody>
      </p:sp>
      <p:sp>
        <p:nvSpPr>
          <p:cNvPr id="407" name="Google Shape;407;p6"/>
          <p:cNvSpPr/>
          <p:nvPr/>
        </p:nvSpPr>
        <p:spPr>
          <a:xfrm>
            <a:off x="9999203" y="4411978"/>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4</a:t>
            </a:r>
            <a:endParaRPr sz="1400" b="0" i="0" u="none" strike="noStrike" cap="none">
              <a:solidFill>
                <a:srgbClr val="000000"/>
              </a:solidFill>
              <a:latin typeface="Arial"/>
              <a:ea typeface="Arial"/>
              <a:cs typeface="Arial"/>
              <a:sym typeface="Arial"/>
            </a:endParaRPr>
          </a:p>
        </p:txBody>
      </p:sp>
      <p:sp>
        <p:nvSpPr>
          <p:cNvPr id="408" name="Google Shape;408;p6"/>
          <p:cNvSpPr/>
          <p:nvPr/>
        </p:nvSpPr>
        <p:spPr>
          <a:xfrm>
            <a:off x="2244912" y="2763405"/>
            <a:ext cx="356848" cy="403722"/>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E2841"/>
              </a:solidFill>
              <a:latin typeface="Calibri"/>
              <a:ea typeface="Calibri"/>
              <a:cs typeface="Calibri"/>
              <a:sym typeface="Calibri"/>
            </a:endParaRPr>
          </a:p>
        </p:txBody>
      </p:sp>
      <p:sp>
        <p:nvSpPr>
          <p:cNvPr id="409" name="Google Shape;409;p6"/>
          <p:cNvSpPr/>
          <p:nvPr/>
        </p:nvSpPr>
        <p:spPr>
          <a:xfrm>
            <a:off x="2258459" y="3613730"/>
            <a:ext cx="356848" cy="403722"/>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E2841"/>
              </a:solidFill>
              <a:latin typeface="Calibri"/>
              <a:ea typeface="Calibri"/>
              <a:cs typeface="Calibri"/>
              <a:sym typeface="Calibri"/>
            </a:endParaRPr>
          </a:p>
        </p:txBody>
      </p:sp>
      <p:sp>
        <p:nvSpPr>
          <p:cNvPr id="410" name="Google Shape;410;p6"/>
          <p:cNvSpPr/>
          <p:nvPr/>
        </p:nvSpPr>
        <p:spPr>
          <a:xfrm>
            <a:off x="2326139" y="4535139"/>
            <a:ext cx="356848" cy="403722"/>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E2841"/>
              </a:solidFill>
              <a:latin typeface="Calibri"/>
              <a:ea typeface="Calibri"/>
              <a:cs typeface="Calibri"/>
              <a:sym typeface="Calibri"/>
            </a:endParaRPr>
          </a:p>
        </p:txBody>
      </p:sp>
      <p:pic>
        <p:nvPicPr>
          <p:cNvPr id="411" name="Google Shape;411;p6" descr="Image générée"/>
          <p:cNvPicPr preferRelativeResize="0"/>
          <p:nvPr/>
        </p:nvPicPr>
        <p:blipFill rotWithShape="1">
          <a:blip r:embed="rId4">
            <a:alphaModFix/>
          </a:blip>
          <a:srcRect t="11064" b="10678"/>
          <a:stretch/>
        </p:blipFill>
        <p:spPr>
          <a:xfrm>
            <a:off x="11266255" y="178633"/>
            <a:ext cx="727815" cy="8543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415"/>
        <p:cNvGrpSpPr/>
        <p:nvPr/>
      </p:nvGrpSpPr>
      <p:grpSpPr>
        <a:xfrm>
          <a:off x="0" y="0"/>
          <a:ext cx="0" cy="0"/>
          <a:chOff x="0" y="0"/>
          <a:chExt cx="0" cy="0"/>
        </a:xfrm>
      </p:grpSpPr>
      <p:grpSp>
        <p:nvGrpSpPr>
          <p:cNvPr id="416" name="Google Shape;416;p7"/>
          <p:cNvGrpSpPr/>
          <p:nvPr/>
        </p:nvGrpSpPr>
        <p:grpSpPr>
          <a:xfrm>
            <a:off x="812158" y="844906"/>
            <a:ext cx="10567685" cy="5198169"/>
            <a:chOff x="2184399" y="1402024"/>
            <a:chExt cx="7823200" cy="4942038"/>
          </a:xfrm>
        </p:grpSpPr>
        <p:sp>
          <p:nvSpPr>
            <p:cNvPr id="417" name="Google Shape;417;p7"/>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18" name="Google Shape;418;p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grpSp>
        <p:nvGrpSpPr>
          <p:cNvPr id="419" name="Google Shape;419;p7"/>
          <p:cNvGrpSpPr/>
          <p:nvPr/>
        </p:nvGrpSpPr>
        <p:grpSpPr>
          <a:xfrm>
            <a:off x="8302170" y="4917801"/>
            <a:ext cx="2919731" cy="936371"/>
            <a:chOff x="8302171" y="4917801"/>
            <a:chExt cx="2919730" cy="936370"/>
          </a:xfrm>
        </p:grpSpPr>
        <p:sp>
          <p:nvSpPr>
            <p:cNvPr id="420" name="Google Shape;420;p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1" name="Google Shape;421;p7"/>
            <p:cNvSpPr/>
            <p:nvPr/>
          </p:nvSpPr>
          <p:spPr>
            <a:xfrm>
              <a:off x="8302171" y="5060928"/>
              <a:ext cx="2063915"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600" b="1" i="0" u="none" strike="noStrike" cap="none">
                  <a:solidFill>
                    <a:srgbClr val="000000"/>
                  </a:solidFill>
                  <a:latin typeface="Calibri"/>
                  <a:ea typeface="Calibri"/>
                  <a:cs typeface="Calibri"/>
                  <a:sym typeface="Calibri"/>
                </a:rPr>
                <a:t>5 دقائق</a:t>
              </a:r>
              <a:endParaRPr sz="3600" b="1" i="0" u="none" strike="noStrike" cap="none">
                <a:solidFill>
                  <a:srgbClr val="000000"/>
                </a:solidFill>
                <a:latin typeface="Calibri"/>
                <a:ea typeface="Calibri"/>
                <a:cs typeface="Calibri"/>
                <a:sym typeface="Calibri"/>
              </a:endParaRPr>
            </a:p>
          </p:txBody>
        </p:sp>
      </p:grpSp>
      <p:sp>
        <p:nvSpPr>
          <p:cNvPr id="422" name="Google Shape;422;p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423" name="Google Shape;423;p7"/>
          <p:cNvPicPr preferRelativeResize="0"/>
          <p:nvPr/>
        </p:nvPicPr>
        <p:blipFill rotWithShape="1">
          <a:blip r:embed="rId4">
            <a:alphaModFix/>
          </a:blip>
          <a:srcRect/>
          <a:stretch/>
        </p:blipFill>
        <p:spPr>
          <a:xfrm>
            <a:off x="4973623" y="1310778"/>
            <a:ext cx="2096135" cy="2158333"/>
          </a:xfrm>
          <a:prstGeom prst="rect">
            <a:avLst/>
          </a:prstGeom>
          <a:noFill/>
          <a:ln>
            <a:noFill/>
          </a:ln>
        </p:spPr>
      </p:pic>
      <p:pic>
        <p:nvPicPr>
          <p:cNvPr id="424" name="Google Shape;424;p7"/>
          <p:cNvPicPr preferRelativeResize="0"/>
          <p:nvPr/>
        </p:nvPicPr>
        <p:blipFill rotWithShape="1">
          <a:blip r:embed="rId5">
            <a:alphaModFix/>
          </a:blip>
          <a:srcRect/>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30" name="Google Shape;430;p8"/>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431" name="Google Shape;431;p8"/>
          <p:cNvPicPr preferRelativeResize="0"/>
          <p:nvPr/>
        </p:nvPicPr>
        <p:blipFill rotWithShape="1">
          <a:blip r:embed="rId4">
            <a:alphaModFix/>
          </a:blip>
          <a:srcRect/>
          <a:stretch/>
        </p:blipFill>
        <p:spPr>
          <a:xfrm>
            <a:off x="163283" y="512692"/>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grpSp>
        <p:nvGrpSpPr>
          <p:cNvPr id="436" name="Google Shape;436;p9"/>
          <p:cNvGrpSpPr/>
          <p:nvPr/>
        </p:nvGrpSpPr>
        <p:grpSpPr>
          <a:xfrm>
            <a:off x="4932835" y="1459304"/>
            <a:ext cx="6054377" cy="3711725"/>
            <a:chOff x="1715066" y="1103461"/>
            <a:chExt cx="5717724" cy="3124203"/>
          </a:xfrm>
        </p:grpSpPr>
        <p:sp>
          <p:nvSpPr>
            <p:cNvPr id="437" name="Google Shape;437;p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38" name="Google Shape;438;p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439" name="Google Shape;439;p9"/>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440" name="Google Shape;440;p9"/>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b="0" i="1" u="none" strike="noStrike" cap="none">
                <a:solidFill>
                  <a:srgbClr val="7F7F7F"/>
                </a:solidFill>
                <a:latin typeface="Arial"/>
                <a:ea typeface="Arial"/>
                <a:cs typeface="Arial"/>
                <a:sym typeface="Arial"/>
              </a:rPr>
              <a:t>5 دقائق </a:t>
            </a:r>
            <a:endParaRPr sz="2133" b="0" i="1" u="none" strike="noStrike" cap="none">
              <a:solidFill>
                <a:srgbClr val="7F7F7F"/>
              </a:solidFill>
              <a:latin typeface="Arial"/>
              <a:ea typeface="Arial"/>
              <a:cs typeface="Arial"/>
              <a:sym typeface="Arial"/>
            </a:endParaRPr>
          </a:p>
          <a:p>
            <a:pPr marL="0" marR="0" lvl="0" indent="0" algn="ctr" rtl="0">
              <a:spcBef>
                <a:spcPts val="0"/>
              </a:spcBef>
              <a:spcAft>
                <a:spcPts val="0"/>
              </a:spcAft>
              <a:buNone/>
            </a:pPr>
            <a:endParaRPr sz="2133" b="0" i="1" u="none" strike="noStrike" cap="none">
              <a:solidFill>
                <a:srgbClr val="7F7F7F"/>
              </a:solidFill>
              <a:latin typeface="Arial"/>
              <a:ea typeface="Arial"/>
              <a:cs typeface="Arial"/>
              <a:sym typeface="Arial"/>
            </a:endParaRPr>
          </a:p>
        </p:txBody>
      </p:sp>
      <p:pic>
        <p:nvPicPr>
          <p:cNvPr id="441" name="Google Shape;441;p9"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0"/>
          <p:cNvSpPr txBox="1">
            <a:spLocks noGrp="1"/>
          </p:cNvSpPr>
          <p:nvPr>
            <p:ph type="title"/>
          </p:nvPr>
        </p:nvSpPr>
        <p:spPr>
          <a:xfrm>
            <a:off x="757618" y="268803"/>
            <a:ext cx="10529279" cy="321521"/>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47474"/>
              </a:buClr>
              <a:buSzPts val="1800"/>
              <a:buFont typeface="Calibri"/>
              <a:buNone/>
            </a:pPr>
            <a:r>
              <a:rPr lang="ar-MA">
                <a:solidFill>
                  <a:srgbClr val="747474"/>
                </a:solidFill>
              </a:rPr>
              <a:t>أهلا وسهلا متعلمي الأعزاء، سنتبادل المعلومات : ما هو الممثل المفضل لديك؟ ولماذا؟</a:t>
            </a:r>
            <a:br>
              <a:rPr lang="ar-MA">
                <a:solidFill>
                  <a:srgbClr val="747474"/>
                </a:solidFill>
              </a:rPr>
            </a:br>
            <a:endParaRPr/>
          </a:p>
        </p:txBody>
      </p:sp>
      <p:sp>
        <p:nvSpPr>
          <p:cNvPr id="447" name="Google Shape;447;p10"/>
          <p:cNvSpPr txBox="1">
            <a:spLocks noGrp="1"/>
          </p:cNvSpPr>
          <p:nvPr>
            <p:ph type="body" idx="2"/>
          </p:nvPr>
        </p:nvSpPr>
        <p:spPr>
          <a:xfrm>
            <a:off x="442452" y="590324"/>
            <a:ext cx="11159613"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يرحب المدرس بالمتعلمين ثم يطلب منهم التحدث عن ممثلهم المفضل وعرض بعض مؤهلاته الفنية وميزاته الإنسانية...</a:t>
            </a:r>
            <a:endParaRPr/>
          </a:p>
          <a:p>
            <a:pPr marL="228600" lvl="0" indent="-139700" algn="r" rtl="1">
              <a:lnSpc>
                <a:spcPct val="90000"/>
              </a:lnSpc>
              <a:spcBef>
                <a:spcPts val="1000"/>
              </a:spcBef>
              <a:spcAft>
                <a:spcPts val="0"/>
              </a:spcAft>
              <a:buClr>
                <a:schemeClr val="dk1"/>
              </a:buClr>
              <a:buSzPts val="1400"/>
              <a:buFont typeface="Arial"/>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11"/>
          <p:cNvSpPr txBox="1"/>
          <p:nvPr/>
        </p:nvSpPr>
        <p:spPr>
          <a:xfrm>
            <a:off x="1973178" y="2149642"/>
            <a:ext cx="9058615" cy="26781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3200"/>
              <a:buFont typeface="Calibri"/>
              <a:buNone/>
            </a:pPr>
            <a:r>
              <a:rPr lang="ar-MA" sz="3200" b="0" i="0" u="none" strike="noStrike" cap="none">
                <a:solidFill>
                  <a:srgbClr val="000000"/>
                </a:solidFill>
                <a:latin typeface="Calibri"/>
                <a:ea typeface="Calibri"/>
                <a:cs typeface="Calibri"/>
                <a:sym typeface="Calibri"/>
              </a:rPr>
              <a:t>أفضل الممثل(ة)</a:t>
            </a:r>
            <a:r>
              <a:rPr lang="ar-MA" sz="1800" b="0" i="0" u="none" strike="noStrike" cap="none">
                <a:solidFill>
                  <a:srgbClr val="000000"/>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r" rtl="1">
              <a:lnSpc>
                <a:spcPct val="100000"/>
              </a:lnSpc>
              <a:spcBef>
                <a:spcPts val="0"/>
              </a:spcBef>
              <a:spcAft>
                <a:spcPts val="0"/>
              </a:spcAft>
              <a:buClr>
                <a:srgbClr val="000000"/>
              </a:buClr>
              <a:buSzPts val="3200"/>
              <a:buFont typeface="Calibri"/>
              <a:buNone/>
            </a:pPr>
            <a:r>
              <a:rPr lang="ar-MA" sz="3200" b="0" i="0" u="none" strike="noStrike" cap="none">
                <a:solidFill>
                  <a:srgbClr val="000000"/>
                </a:solidFill>
                <a:latin typeface="Calibri"/>
                <a:ea typeface="Calibri"/>
                <a:cs typeface="Calibri"/>
                <a:sym typeface="Calibri"/>
              </a:rPr>
              <a:t>من مؤهلاته الفنية</a:t>
            </a:r>
            <a:r>
              <a:rPr lang="ar-MA" sz="1800" b="0" i="0" u="none" strike="noStrike" cap="none">
                <a:solidFill>
                  <a:srgbClr val="000000"/>
                </a:solidFill>
                <a:latin typeface="Calibri"/>
                <a:ea typeface="Calibri"/>
                <a:cs typeface="Calibri"/>
                <a:sym typeface="Calibri"/>
              </a:rPr>
              <a:t>............................................................................................</a:t>
            </a:r>
            <a:endParaRPr sz="1800" b="0" i="0" u="none" strike="noStrike" cap="none">
              <a:solidFill>
                <a:srgbClr val="000000"/>
              </a:solidFill>
              <a:latin typeface="Calibri"/>
              <a:ea typeface="Calibri"/>
              <a:cs typeface="Calibri"/>
              <a:sym typeface="Calibri"/>
            </a:endParaRPr>
          </a:p>
          <a:p>
            <a:pPr marL="0" marR="0" lvl="0" indent="0" algn="r" rtl="1">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Clr>
                <a:schemeClr val="dk1"/>
              </a:buClr>
              <a:buSzPts val="3200"/>
              <a:buFont typeface="Calibri"/>
              <a:buNone/>
            </a:pPr>
            <a:r>
              <a:rPr lang="ar-MA" sz="3200" b="0" i="0" u="none" strike="noStrike" cap="none">
                <a:solidFill>
                  <a:schemeClr val="dk1"/>
                </a:solidFill>
                <a:latin typeface="Calibri"/>
                <a:ea typeface="Calibri"/>
                <a:cs typeface="Calibri"/>
                <a:sym typeface="Calibri"/>
              </a:rPr>
              <a:t>من ميزاته الإنسانية</a:t>
            </a:r>
            <a:r>
              <a:rPr lang="ar-MA" sz="1800" b="0" i="0" u="none" strike="noStrike" cap="none">
                <a:solidFill>
                  <a:srgbClr val="000000"/>
                </a:solidFill>
                <a:latin typeface="Calibri"/>
                <a:ea typeface="Calibri"/>
                <a:cs typeface="Calibri"/>
                <a:sym typeface="Calibri"/>
              </a:rPr>
              <a:t>……………………..………………..................................................</a:t>
            </a:r>
            <a:endParaRPr sz="1800" b="0" i="0" u="none" strike="noStrike" cap="none">
              <a:solidFill>
                <a:srgbClr val="000000"/>
              </a:solidFill>
              <a:latin typeface="Calibri"/>
              <a:ea typeface="Calibri"/>
              <a:cs typeface="Calibri"/>
              <a:sym typeface="Calibri"/>
            </a:endParaRPr>
          </a:p>
          <a:p>
            <a:pPr marL="0" marR="0" lvl="0" indent="0" algn="r" rtl="1">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a:p>
            <a:pPr marL="0" marR="0" lvl="0" indent="0" algn="r" rtl="1">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453" name="Google Shape;453;p11"/>
          <p:cNvSpPr txBox="1"/>
          <p:nvPr/>
        </p:nvSpPr>
        <p:spPr>
          <a:xfrm>
            <a:off x="757618" y="429563"/>
            <a:ext cx="10529279" cy="321521"/>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47474"/>
              </a:buClr>
              <a:buSzPts val="1800"/>
              <a:buFont typeface="Calibri"/>
              <a:buNone/>
            </a:pPr>
            <a:r>
              <a:rPr lang="ar-MA" sz="1800" b="1" i="0" u="none" strike="noStrike" cap="none">
                <a:solidFill>
                  <a:srgbClr val="747474"/>
                </a:solidFill>
                <a:latin typeface="Calibri"/>
                <a:ea typeface="Calibri"/>
                <a:cs typeface="Calibri"/>
                <a:sym typeface="Calibri"/>
              </a:rPr>
              <a:t>أهلا وسهلا متعلمي الأعزاء، سنتبادل المعلومات : من هو الممثل المفضل لديك؟ ولماذا؟.</a:t>
            </a:r>
            <a:br>
              <a:rPr lang="ar-MA" sz="1800" b="1" i="0" u="none" strike="noStrike" cap="none">
                <a:solidFill>
                  <a:srgbClr val="747474"/>
                </a:solidFill>
                <a:latin typeface="Calibri"/>
                <a:ea typeface="Calibri"/>
                <a:cs typeface="Calibri"/>
                <a:sym typeface="Calibri"/>
              </a:rPr>
            </a:br>
            <a:endParaRPr sz="1800" b="1" i="0" u="none" strike="noStrike" cap="none">
              <a:solidFill>
                <a:schemeClr val="dk1"/>
              </a:solidFill>
              <a:latin typeface="Calibri"/>
              <a:ea typeface="Calibri"/>
              <a:cs typeface="Calibri"/>
              <a:sym typeface="Calibri"/>
            </a:endParaRPr>
          </a:p>
        </p:txBody>
      </p:sp>
      <p:sp>
        <p:nvSpPr>
          <p:cNvPr id="454" name="Google Shape;454;p11"/>
          <p:cNvSpPr txBox="1"/>
          <p:nvPr/>
        </p:nvSpPr>
        <p:spPr>
          <a:xfrm>
            <a:off x="442452" y="590324"/>
            <a:ext cx="11159613" cy="321521"/>
          </a:xfrm>
          <a:prstGeom prst="rect">
            <a:avLst/>
          </a:prstGeom>
          <a:noFill/>
          <a:ln>
            <a:noFill/>
          </a:ln>
        </p:spPr>
        <p:txBody>
          <a:bodyPr spcFirstLastPara="1" wrap="square" lIns="91425" tIns="45700" rIns="91425" bIns="45700" anchor="t" anchorCtr="0">
            <a:noAutofit/>
          </a:bodyPr>
          <a:lstStyle/>
          <a:p>
            <a:pPr marL="228600" marR="0" lvl="0" indent="-228600" algn="r" rtl="1">
              <a:lnSpc>
                <a:spcPct val="90000"/>
              </a:lnSpc>
              <a:spcBef>
                <a:spcPts val="0"/>
              </a:spcBef>
              <a:spcAft>
                <a:spcPts val="0"/>
              </a:spcAft>
              <a:buClr>
                <a:schemeClr val="dk1"/>
              </a:buClr>
              <a:buSzPts val="1400"/>
              <a:buFont typeface="Arial"/>
              <a:buChar char="•"/>
            </a:pPr>
            <a:r>
              <a:rPr lang="ar-MA" sz="1400" b="0" i="1" u="none" strike="noStrike" cap="none">
                <a:solidFill>
                  <a:schemeClr val="dk1"/>
                </a:solidFill>
                <a:latin typeface="Calibri"/>
                <a:ea typeface="Calibri"/>
                <a:cs typeface="Calibri"/>
                <a:sym typeface="Calibri"/>
              </a:rPr>
              <a:t>يرحب المدرس بالمتعلمين ثم يطلب منهم التحدث عن ممثلهم المفضل وعرض بعض مؤهلاته الفنية وميزاته الإنسانية...</a:t>
            </a:r>
            <a:endParaRPr sz="1400" b="0" i="1" u="none" strike="noStrike" cap="none">
              <a:solidFill>
                <a:schemeClr val="dk1"/>
              </a:solidFill>
              <a:latin typeface="Calibri"/>
              <a:ea typeface="Calibri"/>
              <a:cs typeface="Calibri"/>
              <a:sym typeface="Calibri"/>
            </a:endParaRPr>
          </a:p>
          <a:p>
            <a:pPr marL="228600" marR="0" lvl="0" indent="-139700" algn="r" rtl="1">
              <a:lnSpc>
                <a:spcPct val="90000"/>
              </a:lnSpc>
              <a:spcBef>
                <a:spcPts val="1000"/>
              </a:spcBef>
              <a:spcAft>
                <a:spcPts val="0"/>
              </a:spcAft>
              <a:buClr>
                <a:schemeClr val="dk1"/>
              </a:buClr>
              <a:buSzPts val="1400"/>
              <a:buFont typeface="Arial"/>
              <a:buNone/>
            </a:pPr>
            <a:endParaRPr sz="1400" b="0" i="1"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12"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460" name="Google Shape;460;p12"/>
          <p:cNvGrpSpPr/>
          <p:nvPr/>
        </p:nvGrpSpPr>
        <p:grpSpPr>
          <a:xfrm>
            <a:off x="4932835" y="1459304"/>
            <a:ext cx="6054377" cy="3711725"/>
            <a:chOff x="1715066" y="1103461"/>
            <a:chExt cx="5717724" cy="3124203"/>
          </a:xfrm>
        </p:grpSpPr>
        <p:sp>
          <p:nvSpPr>
            <p:cNvPr id="461" name="Google Shape;461;p1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62" name="Google Shape;462;p1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463" name="Google Shape;463;p12"/>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464" name="Google Shape;464;p12"/>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b="0" i="1" u="none" strike="noStrike" cap="none">
                <a:solidFill>
                  <a:srgbClr val="7F7F7F"/>
                </a:solidFill>
                <a:latin typeface="Arial"/>
                <a:ea typeface="Arial"/>
                <a:cs typeface="Arial"/>
                <a:sym typeface="Arial"/>
              </a:rPr>
              <a:t>دقيقة واحدة</a:t>
            </a:r>
            <a:endParaRPr sz="2133" b="0" i="1" u="none" strike="noStrike" cap="none">
              <a:solidFill>
                <a:srgbClr val="7F7F7F"/>
              </a:solidFill>
              <a:latin typeface="Arial"/>
              <a:ea typeface="Arial"/>
              <a:cs typeface="Arial"/>
              <a:sym typeface="Arial"/>
            </a:endParaRPr>
          </a:p>
          <a:p>
            <a:pPr marL="0" marR="0" lvl="0" indent="0" algn="ctr" rtl="0">
              <a:spcBef>
                <a:spcPts val="0"/>
              </a:spcBef>
              <a:spcAft>
                <a:spcPts val="0"/>
              </a:spcAft>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1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طلبت منكم إنجازها لنتأكد من مدى اجتهادكم.</a:t>
            </a:r>
            <a:br>
              <a:rPr lang="ar-MA">
                <a:solidFill>
                  <a:srgbClr val="757070"/>
                </a:solidFill>
              </a:rPr>
            </a:br>
            <a:endParaRPr/>
          </a:p>
        </p:txBody>
      </p:sp>
      <p:sp>
        <p:nvSpPr>
          <p:cNvPr id="470" name="Google Shape;470;p1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يكتفي المدرس بعينة من المتعلمين في كل حصة).</a:t>
            </a:r>
            <a:endParaRPr/>
          </a:p>
          <a:p>
            <a:pPr marL="228600" lvl="0" indent="-139700" algn="r" rtl="1">
              <a:lnSpc>
                <a:spcPct val="90000"/>
              </a:lnSpc>
              <a:spcBef>
                <a:spcPts val="1000"/>
              </a:spcBef>
              <a:spcAft>
                <a:spcPts val="0"/>
              </a:spcAft>
              <a:buClr>
                <a:schemeClr val="dk1"/>
              </a:buClr>
              <a:buSzPts val="1400"/>
              <a:buFont typeface="Arial"/>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Google Shape;475;p14"/>
          <p:cNvPicPr preferRelativeResize="0"/>
          <p:nvPr/>
        </p:nvPicPr>
        <p:blipFill rotWithShape="1">
          <a:blip r:embed="rId3">
            <a:alphaModFix/>
          </a:blip>
          <a:srcRect b="40889"/>
          <a:stretch/>
        </p:blipFill>
        <p:spPr>
          <a:xfrm>
            <a:off x="902887" y="2065569"/>
            <a:ext cx="2761834" cy="3014934"/>
          </a:xfrm>
          <a:prstGeom prst="rect">
            <a:avLst/>
          </a:prstGeom>
          <a:noFill/>
          <a:ln>
            <a:noFill/>
          </a:ln>
        </p:spPr>
      </p:pic>
      <p:grpSp>
        <p:nvGrpSpPr>
          <p:cNvPr id="476" name="Google Shape;476;p14"/>
          <p:cNvGrpSpPr/>
          <p:nvPr/>
        </p:nvGrpSpPr>
        <p:grpSpPr>
          <a:xfrm>
            <a:off x="4932835" y="1459304"/>
            <a:ext cx="6054377" cy="3711725"/>
            <a:chOff x="1715066" y="1103461"/>
            <a:chExt cx="5717724" cy="3124203"/>
          </a:xfrm>
        </p:grpSpPr>
        <p:sp>
          <p:nvSpPr>
            <p:cNvPr id="477" name="Google Shape;477;p14"/>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78" name="Google Shape;478;p14"/>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479" name="Google Shape;479;p14"/>
          <p:cNvSpPr txBox="1"/>
          <p:nvPr/>
        </p:nvSpPr>
        <p:spPr>
          <a:xfrm>
            <a:off x="5065856" y="2484078"/>
            <a:ext cx="5985399" cy="88344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800" b="1" i="0" u="none" strike="noStrike" cap="none">
                <a:solidFill>
                  <a:srgbClr val="F19D19"/>
                </a:solidFill>
                <a:latin typeface="Calibri"/>
                <a:ea typeface="Calibri"/>
                <a:cs typeface="Calibri"/>
                <a:sym typeface="Calibri"/>
              </a:rPr>
              <a:t>تذكير بضوابط العمل</a:t>
            </a:r>
            <a:endParaRPr sz="4800" b="1" i="0" u="none" strike="noStrike" cap="none">
              <a:solidFill>
                <a:srgbClr val="F19D19"/>
              </a:solidFill>
              <a:latin typeface="Arial"/>
              <a:ea typeface="Arial"/>
              <a:cs typeface="Arial"/>
              <a:sym typeface="Arial"/>
            </a:endParaRPr>
          </a:p>
        </p:txBody>
      </p:sp>
      <p:sp>
        <p:nvSpPr>
          <p:cNvPr id="480" name="Google Shape;480;p14"/>
          <p:cNvSpPr txBox="1"/>
          <p:nvPr/>
        </p:nvSpPr>
        <p:spPr>
          <a:xfrm>
            <a:off x="5037317" y="3803450"/>
            <a:ext cx="6042479" cy="420564"/>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2133" b="0" i="1" u="none" strike="noStrike" cap="none">
                <a:solidFill>
                  <a:srgbClr val="7F7F7F"/>
                </a:solidFill>
                <a:latin typeface="Arial"/>
                <a:ea typeface="Arial"/>
                <a:cs typeface="Arial"/>
                <a:sym typeface="Arial"/>
              </a:rPr>
              <a:t>دقيقة </a:t>
            </a:r>
            <a:endParaRPr sz="2133" b="0" i="1" u="none" strike="noStrike" cap="none">
              <a:solidFill>
                <a:srgbClr val="7F7F7F"/>
              </a:solidFill>
              <a:latin typeface="Arial"/>
              <a:ea typeface="Arial"/>
              <a:cs typeface="Arial"/>
              <a:sym typeface="Arial"/>
            </a:endParaRPr>
          </a:p>
        </p:txBody>
      </p:sp>
      <p:sp>
        <p:nvSpPr>
          <p:cNvPr id="481" name="Google Shape;481;p14"/>
          <p:cNvSpPr/>
          <p:nvPr/>
        </p:nvSpPr>
        <p:spPr>
          <a:xfrm>
            <a:off x="18541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482" name="Google Shape;482;p14"/>
          <p:cNvSpPr/>
          <p:nvPr/>
        </p:nvSpPr>
        <p:spPr>
          <a:xfrm rot="220151">
            <a:off x="21284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1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000000"/>
              </a:buClr>
              <a:buSzPts val="1800"/>
              <a:buFont typeface="Calibri"/>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88" name="Google Shape;488;p1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260"/>
              <a:buChar char="•"/>
            </a:pPr>
            <a:r>
              <a:rPr lang="ar-MA"/>
              <a:t>يختار المدرس 3 متعلمين </a:t>
            </a:r>
            <a:endParaRPr/>
          </a:p>
        </p:txBody>
      </p:sp>
      <p:pic>
        <p:nvPicPr>
          <p:cNvPr id="489" name="Google Shape;489;p15"/>
          <p:cNvPicPr preferRelativeResize="0"/>
          <p:nvPr/>
        </p:nvPicPr>
        <p:blipFill rotWithShape="1">
          <a:blip r:embed="rId3">
            <a:alphaModFix/>
          </a:blip>
          <a:srcRect/>
          <a:stretch/>
        </p:blipFill>
        <p:spPr>
          <a:xfrm>
            <a:off x="1950360" y="2324764"/>
            <a:ext cx="8291279" cy="1755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16"/>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000000"/>
              </a:buClr>
              <a:buSzPts val="1800"/>
              <a:buFont typeface="Calibri"/>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95" name="Google Shape;495;p16"/>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260"/>
              <a:buChar char="•"/>
            </a:pPr>
            <a:r>
              <a:rPr lang="ar-MA"/>
              <a:t>يختار المدرس 3 متعلمين </a:t>
            </a:r>
            <a:endParaRPr/>
          </a:p>
        </p:txBody>
      </p:sp>
      <p:pic>
        <p:nvPicPr>
          <p:cNvPr id="496" name="Google Shape;496;p16"/>
          <p:cNvPicPr preferRelativeResize="0"/>
          <p:nvPr/>
        </p:nvPicPr>
        <p:blipFill rotWithShape="1">
          <a:blip r:embed="rId3">
            <a:alphaModFix/>
          </a:blip>
          <a:srcRect/>
          <a:stretch/>
        </p:blipFill>
        <p:spPr>
          <a:xfrm>
            <a:off x="1950360" y="2324764"/>
            <a:ext cx="8291279" cy="1755800"/>
          </a:xfrm>
          <a:prstGeom prst="rect">
            <a:avLst/>
          </a:prstGeom>
          <a:noFill/>
          <a:ln>
            <a:noFill/>
          </a:ln>
        </p:spPr>
      </p:pic>
      <p:sp>
        <p:nvSpPr>
          <p:cNvPr id="497" name="Google Shape;497;p16"/>
          <p:cNvSpPr txBox="1"/>
          <p:nvPr/>
        </p:nvSpPr>
        <p:spPr>
          <a:xfrm>
            <a:off x="1748011" y="4314251"/>
            <a:ext cx="1998489" cy="98488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44546A"/>
              </a:buClr>
              <a:buSzPts val="2000"/>
              <a:buFont typeface="Calibri"/>
              <a:buNone/>
            </a:pPr>
            <a:r>
              <a:rPr lang="ar-MA" sz="2000" b="1" i="0" u="none" strike="noStrike" cap="none">
                <a:solidFill>
                  <a:srgbClr val="44546A"/>
                </a:solidFill>
                <a:latin typeface="Calibri"/>
                <a:ea typeface="Calibri"/>
                <a:cs typeface="Calibri"/>
                <a:sym typeface="Calibri"/>
              </a:rPr>
              <a:t>أشارك بنشاط.</a:t>
            </a:r>
            <a:endParaRPr/>
          </a:p>
          <a:p>
            <a:pPr marL="0" marR="0" lvl="0" indent="0" algn="r" rtl="0">
              <a:lnSpc>
                <a:spcPct val="100000"/>
              </a:lnSpc>
              <a:spcBef>
                <a:spcPts val="0"/>
              </a:spcBef>
              <a:spcAft>
                <a:spcPts val="0"/>
              </a:spcAft>
              <a:buClr>
                <a:srgbClr val="44546A"/>
              </a:buClr>
              <a:buSzPts val="2000"/>
              <a:buFont typeface="Calibri"/>
              <a:buNone/>
            </a:pPr>
            <a:r>
              <a:rPr lang="ar-MA" sz="2000" b="1" i="0" u="none" strike="noStrike" cap="none">
                <a:solidFill>
                  <a:srgbClr val="44546A"/>
                </a:solidFill>
                <a:latin typeface="Calibri"/>
                <a:ea typeface="Calibri"/>
                <a:cs typeface="Calibri"/>
                <a:sym typeface="Calibri"/>
              </a:rPr>
              <a:t> أرفع يدي للمشاركة.</a:t>
            </a:r>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44546A"/>
              </a:solidFill>
              <a:latin typeface="Calibri"/>
              <a:ea typeface="Calibri"/>
              <a:cs typeface="Calibri"/>
              <a:sym typeface="Calibri"/>
            </a:endParaRPr>
          </a:p>
        </p:txBody>
      </p:sp>
      <p:sp>
        <p:nvSpPr>
          <p:cNvPr id="498" name="Google Shape;498;p16"/>
          <p:cNvSpPr txBox="1"/>
          <p:nvPr/>
        </p:nvSpPr>
        <p:spPr>
          <a:xfrm>
            <a:off x="6096000" y="4274112"/>
            <a:ext cx="4854820" cy="992541"/>
          </a:xfrm>
          <a:prstGeom prst="rect">
            <a:avLst/>
          </a:prstGeom>
          <a:noFill/>
          <a:ln>
            <a:noFill/>
          </a:ln>
        </p:spPr>
        <p:txBody>
          <a:bodyPr spcFirstLastPara="1" wrap="square" lIns="68550" tIns="34250" rIns="68550" bIns="34250" anchor="t" anchorCtr="0">
            <a:spAutoFit/>
          </a:bodyPr>
          <a:lstStyle/>
          <a:p>
            <a:pPr marL="0" marR="0" lvl="0" indent="0" algn="r" rtl="1">
              <a:lnSpc>
                <a:spcPct val="100000"/>
              </a:lnSpc>
              <a:spcBef>
                <a:spcPts val="0"/>
              </a:spcBef>
              <a:spcAft>
                <a:spcPts val="0"/>
              </a:spcAft>
              <a:buClr>
                <a:srgbClr val="44546A"/>
              </a:buClr>
              <a:buSzPts val="2000"/>
              <a:buFont typeface="Calibri"/>
              <a:buNone/>
            </a:pPr>
            <a:r>
              <a:rPr lang="ar-MA" sz="2000" b="1" i="0" u="none" strike="noStrike" cap="none">
                <a:solidFill>
                  <a:srgbClr val="44546A"/>
                </a:solidFill>
                <a:latin typeface="Calibri"/>
                <a:ea typeface="Calibri"/>
                <a:cs typeface="Calibri"/>
                <a:sym typeface="Calibri"/>
              </a:rPr>
              <a:t>أنتبه عندما يتحدث أستاذي، وأصغي بعناية لحديث زملائي وزميلاتي</a:t>
            </a:r>
            <a:endParaRPr/>
          </a:p>
          <a:p>
            <a:pPr marL="0" marR="0" lvl="0" indent="0" algn="r" rtl="0">
              <a:lnSpc>
                <a:spcPct val="100000"/>
              </a:lnSpc>
              <a:spcBef>
                <a:spcPts val="0"/>
              </a:spcBef>
              <a:spcAft>
                <a:spcPts val="0"/>
              </a:spcAft>
              <a:buClr>
                <a:srgbClr val="44546A"/>
              </a:buClr>
              <a:buSzPts val="2000"/>
              <a:buFont typeface="Calibri"/>
              <a:buNone/>
            </a:pPr>
            <a:r>
              <a:rPr lang="ar-MA" sz="2000" b="1" i="0" u="none" strike="noStrike" cap="none">
                <a:solidFill>
                  <a:srgbClr val="44546A"/>
                </a:solidFill>
                <a:latin typeface="Calibri"/>
                <a:ea typeface="Calibri"/>
                <a:cs typeface="Calibri"/>
                <a:sym typeface="Calibri"/>
              </a:rPr>
              <a:t>أنتبه عندما يجيب زملائي</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grpSp>
        <p:nvGrpSpPr>
          <p:cNvPr id="503" name="Google Shape;503;p17"/>
          <p:cNvGrpSpPr/>
          <p:nvPr/>
        </p:nvGrpSpPr>
        <p:grpSpPr>
          <a:xfrm>
            <a:off x="4932835" y="1459304"/>
            <a:ext cx="6054377" cy="3711725"/>
            <a:chOff x="1715066" y="1103461"/>
            <a:chExt cx="5717724" cy="3124203"/>
          </a:xfrm>
        </p:grpSpPr>
        <p:sp>
          <p:nvSpPr>
            <p:cNvPr id="504" name="Google Shape;504;p17"/>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05" name="Google Shape;505;p17"/>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06" name="Google Shape;506;p17"/>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507" name="Google Shape;507;p17"/>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508" name="Google Shape;508;p17"/>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1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514" name="Google Shape;514;p18"/>
          <p:cNvSpPr txBox="1">
            <a:spLocks noGrp="1"/>
          </p:cNvSpPr>
          <p:nvPr>
            <p:ph type="body" idx="2"/>
          </p:nvPr>
        </p:nvSpPr>
        <p:spPr>
          <a:xfrm>
            <a:off x="1247677" y="502651"/>
            <a:ext cx="10250160" cy="321521"/>
          </a:xfrm>
          <a:prstGeom prst="rect">
            <a:avLst/>
          </a:prstGeom>
          <a:noFill/>
          <a:ln>
            <a:noFill/>
          </a:ln>
        </p:spPr>
        <p:txBody>
          <a:bodyPr spcFirstLastPara="1" wrap="square" lIns="91425" tIns="45700" rIns="91425" bIns="45700" anchor="t" anchorCtr="0">
            <a:noAutofit/>
          </a:bodyPr>
          <a:lstStyle/>
          <a:p>
            <a:pPr marL="50800" lvl="0" indent="0" algn="r" rtl="1">
              <a:lnSpc>
                <a:spcPct val="90000"/>
              </a:lnSpc>
              <a:spcBef>
                <a:spcPts val="0"/>
              </a:spcBef>
              <a:spcAft>
                <a:spcPts val="0"/>
              </a:spcAft>
              <a:buClr>
                <a:schemeClr val="dk1"/>
              </a:buClr>
              <a:buSzPts val="1400"/>
              <a:buNone/>
            </a:pPr>
            <a:r>
              <a:rPr lang="ar-MA"/>
              <a:t>يشرح المدرس أهداف الحصة، والمطلوب من المتعلم في كل هدف.</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515" name="Google Shape;515;p18"/>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516" name="Google Shape;516;p18"/>
          <p:cNvPicPr preferRelativeResize="0"/>
          <p:nvPr/>
        </p:nvPicPr>
        <p:blipFill rotWithShape="1">
          <a:blip r:embed="rId3">
            <a:alphaModFix/>
          </a:blip>
          <a:srcRect/>
          <a:stretch/>
        </p:blipFill>
        <p:spPr>
          <a:xfrm>
            <a:off x="10439078" y="2123059"/>
            <a:ext cx="707602" cy="707602"/>
          </a:xfrm>
          <a:prstGeom prst="rect">
            <a:avLst/>
          </a:prstGeom>
          <a:noFill/>
          <a:ln>
            <a:noFill/>
          </a:ln>
        </p:spPr>
      </p:pic>
      <p:sp>
        <p:nvSpPr>
          <p:cNvPr id="517" name="Google Shape;517;p18"/>
          <p:cNvSpPr/>
          <p:nvPr/>
        </p:nvSpPr>
        <p:spPr>
          <a:xfrm>
            <a:off x="1014353" y="206605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000" b="1" i="0" u="none" strike="noStrike" cap="none">
                <a:solidFill>
                  <a:srgbClr val="106585"/>
                </a:solidFill>
                <a:latin typeface="Calibri"/>
                <a:ea typeface="Calibri"/>
                <a:cs typeface="Calibri"/>
                <a:sym typeface="Calibri"/>
              </a:rPr>
              <a:t>قراءة مقطع من النص بطلاقة في حدود دقيقة.</a:t>
            </a:r>
            <a:endParaRPr sz="1500" b="0" i="0" u="none" strike="noStrike" cap="none">
              <a:solidFill>
                <a:schemeClr val="dk1"/>
              </a:solidFill>
              <a:latin typeface="Arial"/>
              <a:ea typeface="Arial"/>
              <a:cs typeface="Arial"/>
              <a:sym typeface="Arial"/>
            </a:endParaRPr>
          </a:p>
        </p:txBody>
      </p:sp>
      <p:pic>
        <p:nvPicPr>
          <p:cNvPr id="518" name="Google Shape;518;p18"/>
          <p:cNvPicPr preferRelativeResize="0"/>
          <p:nvPr/>
        </p:nvPicPr>
        <p:blipFill rotWithShape="1">
          <a:blip r:embed="rId4">
            <a:alphaModFix/>
          </a:blip>
          <a:srcRect/>
          <a:stretch/>
        </p:blipFill>
        <p:spPr>
          <a:xfrm>
            <a:off x="163283" y="512692"/>
            <a:ext cx="591916" cy="591916"/>
          </a:xfrm>
          <a:prstGeom prst="rect">
            <a:avLst/>
          </a:prstGeom>
          <a:noFill/>
          <a:ln>
            <a:noFill/>
          </a:ln>
        </p:spPr>
      </p:pic>
      <p:pic>
        <p:nvPicPr>
          <p:cNvPr id="519" name="Google Shape;519;p18"/>
          <p:cNvPicPr preferRelativeResize="0"/>
          <p:nvPr/>
        </p:nvPicPr>
        <p:blipFill rotWithShape="1">
          <a:blip r:embed="rId3">
            <a:alphaModFix/>
          </a:blip>
          <a:srcRect/>
          <a:stretch/>
        </p:blipFill>
        <p:spPr>
          <a:xfrm>
            <a:off x="10558536" y="3913913"/>
            <a:ext cx="707602" cy="707602"/>
          </a:xfrm>
          <a:prstGeom prst="rect">
            <a:avLst/>
          </a:prstGeom>
          <a:noFill/>
          <a:ln>
            <a:noFill/>
          </a:ln>
        </p:spPr>
      </p:pic>
      <p:sp>
        <p:nvSpPr>
          <p:cNvPr id="520" name="Google Shape;520;p18"/>
          <p:cNvSpPr/>
          <p:nvPr/>
        </p:nvSpPr>
        <p:spPr>
          <a:xfrm>
            <a:off x="1142172" y="3718739"/>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342900" marR="0" lvl="0" indent="-342900" algn="r" rtl="1">
              <a:lnSpc>
                <a:spcPct val="100000"/>
              </a:lnSpc>
              <a:spcBef>
                <a:spcPts val="0"/>
              </a:spcBef>
              <a:spcAft>
                <a:spcPts val="0"/>
              </a:spcAft>
              <a:buClr>
                <a:srgbClr val="000000"/>
              </a:buClr>
              <a:buSzPts val="2000"/>
              <a:buFont typeface="Arial"/>
              <a:buChar char="•"/>
            </a:pPr>
            <a:r>
              <a:rPr lang="ar-MA" sz="2000" b="1" i="0" u="none" strike="noStrike" cap="none">
                <a:solidFill>
                  <a:srgbClr val="106585"/>
                </a:solidFill>
                <a:latin typeface="Calibri"/>
                <a:ea typeface="Calibri"/>
                <a:cs typeface="Calibri"/>
                <a:sym typeface="Calibri"/>
              </a:rPr>
              <a:t>استنتاج معان ضمنية من النص</a:t>
            </a:r>
            <a:endParaRPr sz="2000" b="0" i="0" u="none" strike="noStrike" cap="none">
              <a:solidFill>
                <a:schemeClr val="dk1"/>
              </a:solidFill>
              <a:latin typeface="Calibri"/>
              <a:ea typeface="Calibri"/>
              <a:cs typeface="Calibri"/>
              <a:sym typeface="Calibri"/>
            </a:endParaRPr>
          </a:p>
          <a:p>
            <a:pPr marL="342900" marR="0" lvl="0" indent="-342900" algn="r" rtl="1">
              <a:lnSpc>
                <a:spcPct val="90000"/>
              </a:lnSpc>
              <a:spcBef>
                <a:spcPts val="1000"/>
              </a:spcBef>
              <a:spcAft>
                <a:spcPts val="0"/>
              </a:spcAft>
              <a:buClr>
                <a:srgbClr val="000000"/>
              </a:buClr>
              <a:buSzPts val="2000"/>
              <a:buFont typeface="Arial"/>
              <a:buChar char="•"/>
            </a:pPr>
            <a:r>
              <a:rPr lang="ar-MA" sz="2000" b="1" i="0" u="none" strike="noStrike" cap="none">
                <a:solidFill>
                  <a:srgbClr val="106585"/>
                </a:solidFill>
                <a:latin typeface="Calibri"/>
                <a:ea typeface="Calibri"/>
                <a:cs typeface="Calibri"/>
                <a:sym typeface="Calibri"/>
              </a:rPr>
              <a:t>التعبير</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عن</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رأي</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في</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مضمون</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النص</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أو</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شيء</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من</a:t>
            </a:r>
            <a:r>
              <a:rPr lang="ar-MA" sz="2000" b="0" i="0" u="none" strike="noStrike" cap="none">
                <a:solidFill>
                  <a:schemeClr val="dk1"/>
                </a:solidFill>
                <a:latin typeface="Calibri"/>
                <a:ea typeface="Calibri"/>
                <a:cs typeface="Calibri"/>
                <a:sym typeface="Calibri"/>
              </a:rPr>
              <a:t> </a:t>
            </a:r>
            <a:r>
              <a:rPr lang="ar-MA" sz="2000" b="1" i="0" u="none" strike="noStrike" cap="none">
                <a:solidFill>
                  <a:srgbClr val="106585"/>
                </a:solidFill>
                <a:latin typeface="Calibri"/>
                <a:ea typeface="Calibri"/>
                <a:cs typeface="Calibri"/>
                <a:sym typeface="Calibri"/>
              </a:rPr>
              <a:t>متعلقاته</a:t>
            </a:r>
            <a:endParaRPr sz="2000" b="1" i="0" u="none" strike="noStrike" cap="none">
              <a:solidFill>
                <a:srgbClr val="106585"/>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6"/>
                                        </p:tgtEl>
                                        <p:attrNameLst>
                                          <p:attrName>style.visibility</p:attrName>
                                        </p:attrNameLst>
                                      </p:cBhvr>
                                      <p:to>
                                        <p:strVal val="visible"/>
                                      </p:to>
                                    </p:set>
                                    <p:animEffect transition="in" filter="fade">
                                      <p:cBhvr>
                                        <p:cTn id="7" dur="2000"/>
                                        <p:tgtEl>
                                          <p:spTgt spid="5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7"/>
                                        </p:tgtEl>
                                        <p:attrNameLst>
                                          <p:attrName>style.visibility</p:attrName>
                                        </p:attrNameLst>
                                      </p:cBhvr>
                                      <p:to>
                                        <p:strVal val="visible"/>
                                      </p:to>
                                    </p:set>
                                    <p:animEffect transition="in" filter="fade">
                                      <p:cBhvr>
                                        <p:cTn id="12" dur="500"/>
                                        <p:tgtEl>
                                          <p:spTgt spid="5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9"/>
                                        </p:tgtEl>
                                        <p:attrNameLst>
                                          <p:attrName>style.visibility</p:attrName>
                                        </p:attrNameLst>
                                      </p:cBhvr>
                                      <p:to>
                                        <p:strVal val="visible"/>
                                      </p:to>
                                    </p:set>
                                    <p:animEffect transition="in" filter="fade">
                                      <p:cBhvr>
                                        <p:cTn id="17" dur="2000"/>
                                        <p:tgtEl>
                                          <p:spTgt spid="5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0"/>
                                        </p:tgtEl>
                                        <p:attrNameLst>
                                          <p:attrName>style.visibility</p:attrName>
                                        </p:attrNameLst>
                                      </p:cBhvr>
                                      <p:to>
                                        <p:strVal val="visible"/>
                                      </p:to>
                                    </p:set>
                                    <p:animEffect transition="in" filter="fade">
                                      <p:cBhvr>
                                        <p:cTn id="22" dur="500"/>
                                        <p:tgtEl>
                                          <p:spTgt spid="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grpSp>
        <p:nvGrpSpPr>
          <p:cNvPr id="525" name="Google Shape;525;p19"/>
          <p:cNvGrpSpPr/>
          <p:nvPr/>
        </p:nvGrpSpPr>
        <p:grpSpPr>
          <a:xfrm>
            <a:off x="5130955" y="1706886"/>
            <a:ext cx="6054377" cy="3711725"/>
            <a:chOff x="1715066" y="1103461"/>
            <a:chExt cx="5717724" cy="3124203"/>
          </a:xfrm>
        </p:grpSpPr>
        <p:sp>
          <p:nvSpPr>
            <p:cNvPr id="526" name="Google Shape;526;p19"/>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27" name="Google Shape;527;p19"/>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28" name="Google Shape;528;p19"/>
          <p:cNvSpPr txBox="1"/>
          <p:nvPr/>
        </p:nvSpPr>
        <p:spPr>
          <a:xfrm>
            <a:off x="5223539" y="2321004"/>
            <a:ext cx="5869200" cy="2646878"/>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a:solidFill>
                  <a:srgbClr val="44546A"/>
                </a:solidFill>
                <a:latin typeface="Calibri"/>
                <a:ea typeface="Calibri"/>
                <a:cs typeface="Calibri"/>
                <a:sym typeface="Calibri"/>
              </a:rPr>
              <a:t>النشاط الأول:</a:t>
            </a:r>
            <a:endParaRPr/>
          </a:p>
          <a:p>
            <a:pPr marL="0" marR="0" lvl="0" indent="0" algn="ctr" rtl="1">
              <a:spcBef>
                <a:spcPts val="0"/>
              </a:spcBef>
              <a:spcAft>
                <a:spcPts val="0"/>
              </a:spcAft>
              <a:buNone/>
            </a:pPr>
            <a:r>
              <a:rPr lang="ar-MA" sz="4800" b="1" i="0" u="none" strike="noStrike" cap="none">
                <a:solidFill>
                  <a:srgbClr val="44546A"/>
                </a:solidFill>
                <a:latin typeface="Calibri"/>
                <a:ea typeface="Calibri"/>
                <a:cs typeface="Calibri"/>
                <a:sym typeface="Calibri"/>
              </a:rPr>
              <a:t>القراءة</a:t>
            </a:r>
            <a:r>
              <a:rPr lang="ar-MA" sz="9600" b="0" i="0" u="none" strike="noStrike" cap="none">
                <a:solidFill>
                  <a:srgbClr val="000000"/>
                </a:solidFill>
                <a:latin typeface="Arial"/>
                <a:ea typeface="Arial"/>
                <a:cs typeface="Arial"/>
                <a:sym typeface="Arial"/>
              </a:rPr>
              <a:t> </a:t>
            </a:r>
            <a:r>
              <a:rPr lang="ar-MA" sz="4800" b="1" i="0" u="none" strike="noStrike" cap="none">
                <a:solidFill>
                  <a:srgbClr val="44546A"/>
                </a:solidFill>
                <a:latin typeface="Calibri"/>
                <a:ea typeface="Calibri"/>
                <a:cs typeface="Calibri"/>
                <a:sym typeface="Calibri"/>
              </a:rPr>
              <a:t>بطلاقة</a:t>
            </a:r>
            <a:br>
              <a:rPr lang="ar-MA" sz="9600" b="0" i="0" u="none" strike="noStrike" cap="none">
                <a:solidFill>
                  <a:srgbClr val="000000"/>
                </a:solidFill>
                <a:latin typeface="Arial"/>
                <a:ea typeface="Arial"/>
                <a:cs typeface="Arial"/>
                <a:sym typeface="Arial"/>
              </a:rPr>
            </a:br>
            <a:r>
              <a:rPr lang="ar-MA" sz="2800" b="1" i="0" u="none" strike="noStrike" cap="none">
                <a:solidFill>
                  <a:srgbClr val="44546A"/>
                </a:solidFill>
                <a:latin typeface="Calibri"/>
                <a:ea typeface="Calibri"/>
                <a:cs typeface="Calibri"/>
                <a:sym typeface="Calibri"/>
              </a:rPr>
              <a:t>(15  دقيقة)</a:t>
            </a:r>
            <a:endParaRPr sz="2800" b="1" i="0" u="none" strike="noStrike" cap="none">
              <a:solidFill>
                <a:srgbClr val="44546A"/>
              </a:solidFill>
              <a:latin typeface="Calibri"/>
              <a:ea typeface="Calibri"/>
              <a:cs typeface="Calibri"/>
              <a:sym typeface="Calibri"/>
            </a:endParaRPr>
          </a:p>
        </p:txBody>
      </p:sp>
      <p:pic>
        <p:nvPicPr>
          <p:cNvPr id="529" name="Google Shape;529;p19"/>
          <p:cNvPicPr preferRelativeResize="0"/>
          <p:nvPr/>
        </p:nvPicPr>
        <p:blipFill rotWithShape="1">
          <a:blip r:embed="rId3">
            <a:alphaModFix/>
          </a:blip>
          <a:srcRect l="75835"/>
          <a:stretch/>
        </p:blipFill>
        <p:spPr>
          <a:xfrm>
            <a:off x="383458" y="1219200"/>
            <a:ext cx="3380469" cy="406389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grpSp>
        <p:nvGrpSpPr>
          <p:cNvPr id="534" name="Google Shape;534;p20"/>
          <p:cNvGrpSpPr/>
          <p:nvPr/>
        </p:nvGrpSpPr>
        <p:grpSpPr>
          <a:xfrm>
            <a:off x="812158" y="829917"/>
            <a:ext cx="10567685" cy="5198169"/>
            <a:chOff x="2184400" y="1402025"/>
            <a:chExt cx="7823200" cy="4942038"/>
          </a:xfrm>
        </p:grpSpPr>
        <p:sp>
          <p:nvSpPr>
            <p:cNvPr id="535" name="Google Shape;535;p20"/>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536" name="Google Shape;536;p2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grpSp>
        <p:nvGrpSpPr>
          <p:cNvPr id="537" name="Google Shape;537;p20"/>
          <p:cNvGrpSpPr/>
          <p:nvPr/>
        </p:nvGrpSpPr>
        <p:grpSpPr>
          <a:xfrm>
            <a:off x="8534400" y="4917801"/>
            <a:ext cx="2687502" cy="936371"/>
            <a:chOff x="8534400" y="4917801"/>
            <a:chExt cx="2687501" cy="936370"/>
          </a:xfrm>
        </p:grpSpPr>
        <p:sp>
          <p:nvSpPr>
            <p:cNvPr id="538" name="Google Shape;538;p20"/>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539" name="Google Shape;539;p20"/>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3600" b="1" i="0" u="none" strike="noStrike" cap="none">
                  <a:solidFill>
                    <a:srgbClr val="000000"/>
                  </a:solidFill>
                  <a:latin typeface="Calibri"/>
                  <a:ea typeface="Calibri"/>
                  <a:cs typeface="Calibri"/>
                  <a:sym typeface="Calibri"/>
                </a:rPr>
                <a:t>دقيقتان</a:t>
              </a:r>
              <a:endParaRPr/>
            </a:p>
          </p:txBody>
        </p:sp>
      </p:grpSp>
      <p:sp>
        <p:nvSpPr>
          <p:cNvPr id="540" name="Google Shape;540;p20"/>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4400" b="1" i="0" u="none" strike="noStrike" cap="none">
                <a:solidFill>
                  <a:srgbClr val="FF0000"/>
                </a:solidFill>
                <a:latin typeface="Calibri"/>
                <a:ea typeface="Calibri"/>
                <a:cs typeface="Calibri"/>
                <a:sym typeface="Calibri"/>
              </a:rPr>
              <a:t>النمذجة</a:t>
            </a:r>
            <a:endParaRPr sz="4400" b="1" i="0" u="none" strike="noStrike" cap="none">
              <a:solidFill>
                <a:srgbClr val="FF0000"/>
              </a:solidFill>
              <a:latin typeface="Calibri"/>
              <a:ea typeface="Calibri"/>
              <a:cs typeface="Calibri"/>
              <a:sym typeface="Calibri"/>
            </a:endParaRPr>
          </a:p>
        </p:txBody>
      </p:sp>
      <p:pic>
        <p:nvPicPr>
          <p:cNvPr id="541" name="Google Shape;541;p20"/>
          <p:cNvPicPr preferRelativeResize="0"/>
          <p:nvPr/>
        </p:nvPicPr>
        <p:blipFill rotWithShape="1">
          <a:blip r:embed="rId4">
            <a:alphaModFix/>
          </a:blip>
          <a:srcRect/>
          <a:stretch/>
        </p:blipFill>
        <p:spPr>
          <a:xfrm>
            <a:off x="4344253" y="1192462"/>
            <a:ext cx="3503492" cy="2545921"/>
          </a:xfrm>
          <a:prstGeom prst="rect">
            <a:avLst/>
          </a:prstGeom>
          <a:noFill/>
          <a:ln>
            <a:noFill/>
          </a:ln>
        </p:spPr>
      </p:pic>
      <p:grpSp>
        <p:nvGrpSpPr>
          <p:cNvPr id="542" name="Google Shape;542;p20"/>
          <p:cNvGrpSpPr/>
          <p:nvPr/>
        </p:nvGrpSpPr>
        <p:grpSpPr>
          <a:xfrm>
            <a:off x="5759801" y="1118243"/>
            <a:ext cx="670236" cy="588434"/>
            <a:chOff x="277892" y="2283969"/>
            <a:chExt cx="939577" cy="824904"/>
          </a:xfrm>
        </p:grpSpPr>
        <p:sp>
          <p:nvSpPr>
            <p:cNvPr id="543" name="Google Shape;543;p2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sp>
        <p:sp>
          <p:nvSpPr>
            <p:cNvPr id="544" name="Google Shape;544;p2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42" t="-1677"/>
              </a:stretch>
            </a:blipFill>
            <a:ln>
              <a:noFill/>
            </a:ln>
          </p:spPr>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21"/>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550" name="Google Shape;550;p21"/>
          <p:cNvSpPr/>
          <p:nvPr/>
        </p:nvSpPr>
        <p:spPr>
          <a:xfrm>
            <a:off x="0" y="0"/>
            <a:ext cx="12192000" cy="6858000"/>
          </a:xfrm>
          <a:prstGeom prst="rect">
            <a:avLst/>
          </a:prstGeom>
          <a:noFill/>
          <a:ln w="76200" cap="flat" cmpd="sng">
            <a:solidFill>
              <a:srgbClr val="F6C5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551" name="Google Shape;551;p21"/>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552" name="Google Shape;552;p21"/>
          <p:cNvPicPr preferRelativeResize="0"/>
          <p:nvPr/>
        </p:nvPicPr>
        <p:blipFill rotWithShape="1">
          <a:blip r:embed="rId3">
            <a:alphaModFix/>
          </a:blip>
          <a:srcRect/>
          <a:stretch/>
        </p:blipFill>
        <p:spPr>
          <a:xfrm>
            <a:off x="196149" y="90520"/>
            <a:ext cx="744881" cy="744881"/>
          </a:xfrm>
          <a:prstGeom prst="rect">
            <a:avLst/>
          </a:prstGeom>
          <a:noFill/>
          <a:ln>
            <a:noFill/>
          </a:ln>
        </p:spPr>
      </p:pic>
      <p:pic>
        <p:nvPicPr>
          <p:cNvPr id="553" name="Google Shape;553;p21" descr="Image générée"/>
          <p:cNvPicPr preferRelativeResize="0"/>
          <p:nvPr/>
        </p:nvPicPr>
        <p:blipFill rotWithShape="1">
          <a:blip r:embed="rId4">
            <a:alphaModFix/>
          </a:blip>
          <a:srcRect l="3539" t="24327" r="75793" b="61971"/>
          <a:stretch/>
        </p:blipFill>
        <p:spPr>
          <a:xfrm>
            <a:off x="11359666" y="0"/>
            <a:ext cx="792431" cy="791083"/>
          </a:xfrm>
          <a:prstGeom prst="rect">
            <a:avLst/>
          </a:prstGeom>
          <a:noFill/>
          <a:ln>
            <a:noFill/>
          </a:ln>
        </p:spPr>
      </p:pic>
      <p:sp>
        <p:nvSpPr>
          <p:cNvPr id="554" name="Google Shape;554;p21"/>
          <p:cNvSpPr txBox="1"/>
          <p:nvPr/>
        </p:nvSpPr>
        <p:spPr>
          <a:xfrm>
            <a:off x="1180063" y="363285"/>
            <a:ext cx="10179603" cy="292443"/>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يقدم المدرس النشاط ويدعو المتعلمين إلى الانتباه لكيفية إنجازه,</a:t>
            </a:r>
            <a:endParaRPr sz="1400" b="0" i="0" u="none" strike="noStrike" cap="none">
              <a:solidFill>
                <a:srgbClr val="000000"/>
              </a:solidFill>
              <a:latin typeface="Calibri"/>
              <a:ea typeface="Calibri"/>
              <a:cs typeface="Calibri"/>
              <a:sym typeface="Calibri"/>
            </a:endParaRPr>
          </a:p>
        </p:txBody>
      </p:sp>
      <p:sp>
        <p:nvSpPr>
          <p:cNvPr id="555" name="Google Shape;555;p21"/>
          <p:cNvSpPr txBox="1"/>
          <p:nvPr/>
        </p:nvSpPr>
        <p:spPr>
          <a:xfrm>
            <a:off x="882964" y="-27018"/>
            <a:ext cx="1062929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rgbClr val="757070"/>
                </a:solidFill>
                <a:latin typeface="Calibri"/>
                <a:ea typeface="Calibri"/>
                <a:cs typeface="Calibri"/>
                <a:sym typeface="Calibri"/>
              </a:rPr>
              <a:t>التذكير بقواعد القراءة السليمة ، و شرح عناصر شبكة التقويم الذاتي: </a:t>
            </a:r>
            <a:endParaRPr sz="1800" b="0" i="0" u="none" strike="noStrike" cap="none">
              <a:solidFill>
                <a:schemeClr val="dk1"/>
              </a:solidFill>
              <a:highlight>
                <a:srgbClr val="FF00FF"/>
              </a:highlight>
              <a:latin typeface="Arial"/>
              <a:ea typeface="Arial"/>
              <a:cs typeface="Arial"/>
              <a:sym typeface="Arial"/>
            </a:endParaRPr>
          </a:p>
        </p:txBody>
      </p:sp>
      <p:sp>
        <p:nvSpPr>
          <p:cNvPr id="556" name="Google Shape;556;p21"/>
          <p:cNvSpPr/>
          <p:nvPr/>
        </p:nvSpPr>
        <p:spPr>
          <a:xfrm>
            <a:off x="1553497" y="1689769"/>
            <a:ext cx="8570611" cy="3924450"/>
          </a:xfrm>
          <a:prstGeom prst="rect">
            <a:avLst/>
          </a:prstGeom>
          <a:solidFill>
            <a:schemeClr val="l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انتبهوا جيدا سأقرأ أمامكم الفقرة الأولى، لاحظوا،  و ركزوا على : </a:t>
            </a:r>
            <a:endParaRPr/>
          </a:p>
          <a:p>
            <a:pPr marL="342900" marR="0" lvl="0" indent="-342900" algn="r" rtl="1">
              <a:lnSpc>
                <a:spcPct val="150000"/>
              </a:lnSpc>
              <a:spcBef>
                <a:spcPts val="0"/>
              </a:spcBef>
              <a:spcAft>
                <a:spcPts val="0"/>
              </a:spcAft>
              <a:buClr>
                <a:schemeClr val="dk1"/>
              </a:buClr>
              <a:buSzPts val="2800"/>
              <a:buFont typeface="Noto Sans Symbols"/>
              <a:buChar char="▪"/>
            </a:pPr>
            <a:r>
              <a:rPr lang="ar-MA" sz="2800" b="0" i="0" u="none" strike="noStrike" cap="none">
                <a:solidFill>
                  <a:schemeClr val="dk1"/>
                </a:solidFill>
                <a:latin typeface="Calibri"/>
                <a:ea typeface="Calibri"/>
                <a:cs typeface="Calibri"/>
                <a:sym typeface="Calibri"/>
              </a:rPr>
              <a:t>حرصي على إظهار الحركات الإعرابية ،</a:t>
            </a:r>
            <a:endParaRPr/>
          </a:p>
          <a:p>
            <a:pPr marL="342900" marR="0" lvl="0" indent="-342900" algn="r" rtl="1">
              <a:lnSpc>
                <a:spcPct val="150000"/>
              </a:lnSpc>
              <a:spcBef>
                <a:spcPts val="0"/>
              </a:spcBef>
              <a:spcAft>
                <a:spcPts val="0"/>
              </a:spcAft>
              <a:buClr>
                <a:schemeClr val="dk1"/>
              </a:buClr>
              <a:buSzPts val="2800"/>
              <a:buFont typeface="Noto Sans Symbols"/>
              <a:buChar char="▪"/>
            </a:pPr>
            <a:r>
              <a:rPr lang="ar-MA" sz="2800" b="0" i="0" u="none" strike="noStrike" cap="none">
                <a:solidFill>
                  <a:schemeClr val="dk1"/>
                </a:solidFill>
                <a:latin typeface="Calibri"/>
                <a:ea typeface="Calibri"/>
                <a:cs typeface="Calibri"/>
                <a:sym typeface="Calibri"/>
              </a:rPr>
              <a:t> حرصي على نطق الكلمات بسلامة،</a:t>
            </a:r>
            <a:endParaRPr/>
          </a:p>
          <a:p>
            <a:pPr marL="342900" marR="0" lvl="0" indent="-342900" algn="r" rtl="1">
              <a:lnSpc>
                <a:spcPct val="150000"/>
              </a:lnSpc>
              <a:spcBef>
                <a:spcPts val="0"/>
              </a:spcBef>
              <a:spcAft>
                <a:spcPts val="0"/>
              </a:spcAft>
              <a:buClr>
                <a:schemeClr val="dk1"/>
              </a:buClr>
              <a:buSzPts val="2800"/>
              <a:buFont typeface="Noto Sans Symbols"/>
              <a:buChar char="▪"/>
            </a:pPr>
            <a:r>
              <a:rPr lang="ar-MA" sz="2800" b="0" i="0" u="none" strike="noStrike" cap="none">
                <a:solidFill>
                  <a:schemeClr val="dk1"/>
                </a:solidFill>
                <a:latin typeface="Calibri"/>
                <a:ea typeface="Calibri"/>
                <a:cs typeface="Calibri"/>
                <a:sym typeface="Calibri"/>
              </a:rPr>
              <a:t>احترامي علامات الترقيم ،</a:t>
            </a:r>
            <a:endParaRPr/>
          </a:p>
          <a:p>
            <a:pPr marL="342900" marR="0" lvl="0" indent="-342900" algn="r" rtl="1">
              <a:lnSpc>
                <a:spcPct val="150000"/>
              </a:lnSpc>
              <a:spcBef>
                <a:spcPts val="0"/>
              </a:spcBef>
              <a:spcAft>
                <a:spcPts val="0"/>
              </a:spcAft>
              <a:buClr>
                <a:schemeClr val="dk1"/>
              </a:buClr>
              <a:buSzPts val="2800"/>
              <a:buFont typeface="Noto Sans Symbols"/>
              <a:buChar char="▪"/>
            </a:pPr>
            <a:r>
              <a:rPr lang="ar-MA" sz="2800" b="0" i="0" u="none" strike="noStrike" cap="none">
                <a:solidFill>
                  <a:schemeClr val="dk1"/>
                </a:solidFill>
                <a:latin typeface="Calibri"/>
                <a:ea typeface="Calibri"/>
                <a:cs typeface="Calibri"/>
                <a:sym typeface="Calibri"/>
              </a:rPr>
              <a:t> حرصي على تمثل المعنى خلال القراءة،</a:t>
            </a:r>
            <a:endParaRPr/>
          </a:p>
          <a:p>
            <a:pPr marL="342900" marR="0" lvl="0" indent="-342900" algn="r" rtl="1">
              <a:lnSpc>
                <a:spcPct val="150000"/>
              </a:lnSpc>
              <a:spcBef>
                <a:spcPts val="0"/>
              </a:spcBef>
              <a:spcAft>
                <a:spcPts val="0"/>
              </a:spcAft>
              <a:buClr>
                <a:schemeClr val="dk1"/>
              </a:buClr>
              <a:buSzPts val="2800"/>
              <a:buFont typeface="Noto Sans Symbols"/>
              <a:buChar char="▪"/>
            </a:pPr>
            <a:r>
              <a:rPr lang="ar-MA" sz="2800" b="0" i="0" u="none" strike="noStrike" cap="none">
                <a:solidFill>
                  <a:schemeClr val="dk1"/>
                </a:solidFill>
                <a:latin typeface="Calibri"/>
                <a:ea typeface="Calibri"/>
                <a:cs typeface="Calibri"/>
                <a:sym typeface="Calibri"/>
              </a:rPr>
              <a:t> اعتمادي إيقاعا متوازنا ، لا سريعا ولا بطيئا .</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22"/>
          <p:cNvSpPr txBox="1">
            <a:spLocks noGrp="1"/>
          </p:cNvSpPr>
          <p:nvPr>
            <p:ph type="body" idx="1"/>
          </p:nvPr>
        </p:nvSpPr>
        <p:spPr>
          <a:xfrm>
            <a:off x="1362000" y="0"/>
            <a:ext cx="10299058" cy="1739218"/>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0"/>
              </a:spcAft>
              <a:buClr>
                <a:schemeClr val="dk1"/>
              </a:buClr>
              <a:buSzPts val="3600"/>
              <a:buNone/>
            </a:pPr>
            <a:r>
              <a:rPr lang="ar-MA" sz="3600">
                <a:latin typeface="Calibri"/>
                <a:ea typeface="Calibri"/>
                <a:cs typeface="Calibri"/>
                <a:sym typeface="Calibri"/>
              </a:rPr>
              <a:t>قِصَّتِي مَعَ  ٱلسِّينِمَا</a:t>
            </a:r>
            <a:endParaRPr sz="3600">
              <a:latin typeface="Calibri"/>
              <a:ea typeface="Calibri"/>
              <a:cs typeface="Calibri"/>
              <a:sym typeface="Calibri"/>
            </a:endParaRPr>
          </a:p>
          <a:p>
            <a:pPr marL="50800" lvl="0" indent="0" algn="ctr" rtl="1">
              <a:lnSpc>
                <a:spcPct val="107000"/>
              </a:lnSpc>
              <a:spcBef>
                <a:spcPts val="600"/>
              </a:spcBef>
              <a:spcAft>
                <a:spcPts val="0"/>
              </a:spcAft>
              <a:buClr>
                <a:schemeClr val="dk1"/>
              </a:buClr>
              <a:buSzPts val="3600"/>
              <a:buNone/>
            </a:pPr>
            <a:r>
              <a:rPr lang="ar-MA" sz="1400">
                <a:latin typeface="Calibri"/>
                <a:ea typeface="Calibri"/>
                <a:cs typeface="Calibri"/>
                <a:sym typeface="Calibri"/>
              </a:rPr>
              <a:t>يقرأ المدرس الكلمات الملونة أولا قراءة جهرية سليمة ، ثم يفرأ الفقرة بطلاقة مجسدا سلامة القراءة المعبرة </a:t>
            </a:r>
            <a:endParaRPr sz="1400">
              <a:latin typeface="Calibri"/>
              <a:ea typeface="Calibri"/>
              <a:cs typeface="Calibri"/>
              <a:sym typeface="Calibri"/>
            </a:endParaRPr>
          </a:p>
          <a:p>
            <a:pPr marL="50800" lvl="0" indent="0" algn="ctr" rtl="1">
              <a:lnSpc>
                <a:spcPct val="107000"/>
              </a:lnSpc>
              <a:spcBef>
                <a:spcPts val="600"/>
              </a:spcBef>
              <a:spcAft>
                <a:spcPts val="0"/>
              </a:spcAft>
              <a:buClr>
                <a:schemeClr val="dk1"/>
              </a:buClr>
              <a:buSzPts val="3600"/>
              <a:buNone/>
            </a:pPr>
            <a:endParaRPr sz="3600">
              <a:latin typeface="Calibri"/>
              <a:ea typeface="Calibri"/>
              <a:cs typeface="Calibri"/>
              <a:sym typeface="Calibri"/>
            </a:endParaRPr>
          </a:p>
        </p:txBody>
      </p:sp>
      <p:sp>
        <p:nvSpPr>
          <p:cNvPr id="562" name="Google Shape;562;p22"/>
          <p:cNvSpPr txBox="1">
            <a:spLocks noGrp="1"/>
          </p:cNvSpPr>
          <p:nvPr>
            <p:ph type="body" idx="2"/>
          </p:nvPr>
        </p:nvSpPr>
        <p:spPr>
          <a:xfrm>
            <a:off x="1" y="1028729"/>
            <a:ext cx="8670600" cy="5597902"/>
          </a:xfrm>
          <a:prstGeom prst="rect">
            <a:avLst/>
          </a:prstGeom>
          <a:noFill/>
          <a:ln>
            <a:noFill/>
          </a:ln>
        </p:spPr>
        <p:txBody>
          <a:bodyPr spcFirstLastPara="1" wrap="square" lIns="91425" tIns="45700" rIns="91425" bIns="45700" anchor="t" anchorCtr="0">
            <a:spAutoFit/>
          </a:bodyPr>
          <a:lstStyle/>
          <a:p>
            <a:pPr marL="0" lvl="0" indent="0" algn="just" rtl="1">
              <a:lnSpc>
                <a:spcPct val="90000"/>
              </a:lnSpc>
              <a:spcBef>
                <a:spcPts val="1000"/>
              </a:spcBef>
              <a:spcAft>
                <a:spcPts val="0"/>
              </a:spcAft>
              <a:buClr>
                <a:schemeClr val="dk1"/>
              </a:buClr>
              <a:buSzPts val="3000"/>
              <a:buNone/>
            </a:pPr>
            <a:r>
              <a:rPr lang="ar-MA">
                <a:latin typeface="Calibri"/>
                <a:ea typeface="Calibri"/>
                <a:cs typeface="Calibri"/>
                <a:sym typeface="Calibri"/>
              </a:rPr>
              <a:t>   </a:t>
            </a:r>
            <a:r>
              <a:rPr lang="ar-MA" sz="3300">
                <a:latin typeface="Calibri"/>
                <a:ea typeface="Calibri"/>
                <a:cs typeface="Calibri"/>
                <a:sym typeface="Calibri"/>
              </a:rPr>
              <a:t>بَدَأَتْ قِصَّتِي مَعَ </a:t>
            </a:r>
            <a:r>
              <a:rPr lang="ar-MA" sz="3500">
                <a:latin typeface="Calibri"/>
                <a:ea typeface="Calibri"/>
                <a:cs typeface="Calibri"/>
                <a:sym typeface="Calibri"/>
              </a:rPr>
              <a:t>ٱ</a:t>
            </a:r>
            <a:r>
              <a:rPr lang="ar-MA" sz="3300">
                <a:latin typeface="Calibri"/>
                <a:ea typeface="Calibri"/>
                <a:cs typeface="Calibri"/>
                <a:sym typeface="Calibri"/>
              </a:rPr>
              <a:t>لْفِيلمِ </a:t>
            </a:r>
            <a:r>
              <a:rPr lang="ar-MA" sz="3500">
                <a:highlight>
                  <a:srgbClr val="00FFFF"/>
                </a:highlight>
                <a:latin typeface="Calibri"/>
                <a:ea typeface="Calibri"/>
                <a:cs typeface="Calibri"/>
                <a:sym typeface="Calibri"/>
              </a:rPr>
              <a:t>ٱ</a:t>
            </a:r>
            <a:r>
              <a:rPr lang="ar-MA" sz="3300">
                <a:highlight>
                  <a:srgbClr val="00FFFF"/>
                </a:highlight>
                <a:latin typeface="Calibri"/>
                <a:ea typeface="Calibri"/>
                <a:cs typeface="Calibri"/>
                <a:sym typeface="Calibri"/>
              </a:rPr>
              <a:t>لْوَثَائِقيِّ</a:t>
            </a:r>
            <a:r>
              <a:rPr lang="ar-MA" sz="3300">
                <a:latin typeface="Calibri"/>
                <a:ea typeface="Calibri"/>
                <a:cs typeface="Calibri"/>
                <a:sym typeface="Calibri"/>
              </a:rPr>
              <a:t> بِصُورَةٍ. حَدَثَ ذَلِكَ قَبْلَ سَنَوَاتٍ حِينَ كُنْتُ فِي رِحْلةٍ إلَى </a:t>
            </a:r>
            <a:r>
              <a:rPr lang="ar-MA" sz="3100">
                <a:latin typeface="Calibri"/>
                <a:ea typeface="Calibri"/>
                <a:cs typeface="Calibri"/>
                <a:sym typeface="Calibri"/>
              </a:rPr>
              <a:t>ٱ</a:t>
            </a:r>
            <a:r>
              <a:rPr lang="ar-MA" sz="3300">
                <a:latin typeface="Calibri"/>
                <a:ea typeface="Calibri"/>
                <a:cs typeface="Calibri"/>
                <a:sym typeface="Calibri"/>
              </a:rPr>
              <a:t>لْجَنُوبِ </a:t>
            </a:r>
            <a:r>
              <a:rPr lang="ar-MA" sz="3500">
                <a:latin typeface="Calibri"/>
                <a:ea typeface="Calibri"/>
                <a:cs typeface="Calibri"/>
                <a:sym typeface="Calibri"/>
              </a:rPr>
              <a:t>ٱ</a:t>
            </a:r>
            <a:r>
              <a:rPr lang="ar-MA" sz="3300">
                <a:latin typeface="Calibri"/>
                <a:ea typeface="Calibri"/>
                <a:cs typeface="Calibri"/>
                <a:sym typeface="Calibri"/>
              </a:rPr>
              <a:t>لْمَغْرِبِيِّ، كُنتُ قَدِ </a:t>
            </a:r>
            <a:r>
              <a:rPr lang="ar-MA" sz="3500">
                <a:highlight>
                  <a:srgbClr val="00FFFF"/>
                </a:highlight>
                <a:latin typeface="Calibri"/>
                <a:ea typeface="Calibri"/>
                <a:cs typeface="Calibri"/>
                <a:sym typeface="Calibri"/>
              </a:rPr>
              <a:t>ٱ</a:t>
            </a:r>
            <a:r>
              <a:rPr lang="ar-MA" sz="3300">
                <a:highlight>
                  <a:srgbClr val="00FFFF"/>
                </a:highlight>
                <a:latin typeface="Calibri"/>
                <a:ea typeface="Calibri"/>
                <a:cs typeface="Calibri"/>
                <a:sym typeface="Calibri"/>
              </a:rPr>
              <a:t>لْتَقَطْتُ</a:t>
            </a:r>
            <a:r>
              <a:rPr lang="ar-MA" sz="3300">
                <a:latin typeface="Calibri"/>
                <a:ea typeface="Calibri"/>
                <a:cs typeface="Calibri"/>
                <a:sym typeface="Calibri"/>
              </a:rPr>
              <a:t> صُورَةً عَادِيةً مِنْ ضِمْنَ صُوَرٍ لِرَجُلٍ مُسِنٍّ فِي قَرْيةٍ مِنَ </a:t>
            </a:r>
            <a:r>
              <a:rPr lang="ar-MA" sz="3500">
                <a:latin typeface="Calibri"/>
                <a:ea typeface="Calibri"/>
                <a:cs typeface="Calibri"/>
                <a:sym typeface="Calibri"/>
              </a:rPr>
              <a:t>ٱ</a:t>
            </a:r>
            <a:r>
              <a:rPr lang="ar-MA" sz="3300">
                <a:latin typeface="Calibri"/>
                <a:ea typeface="Calibri"/>
                <a:cs typeface="Calibri"/>
                <a:sym typeface="Calibri"/>
              </a:rPr>
              <a:t>لْقُرَى. بَعْدَ بِضْعَةِ أشْهُرٍ كُنْتُ </a:t>
            </a:r>
            <a:r>
              <a:rPr lang="ar-MA" sz="3300">
                <a:highlight>
                  <a:srgbClr val="00FFFF"/>
                </a:highlight>
                <a:latin typeface="Calibri"/>
                <a:ea typeface="Calibri"/>
                <a:cs typeface="Calibri"/>
                <a:sym typeface="Calibri"/>
              </a:rPr>
              <a:t>أُقلِّبُ</a:t>
            </a:r>
            <a:r>
              <a:rPr lang="ar-MA" sz="3300">
                <a:latin typeface="Calibri"/>
                <a:ea typeface="Calibri"/>
                <a:cs typeface="Calibri"/>
                <a:sym typeface="Calibri"/>
              </a:rPr>
              <a:t> دًفاتِري فَوَجَدْتُ تِلْكَ </a:t>
            </a:r>
            <a:r>
              <a:rPr lang="ar-MA" sz="3100">
                <a:latin typeface="Calibri"/>
                <a:ea typeface="Calibri"/>
                <a:cs typeface="Calibri"/>
                <a:sym typeface="Calibri"/>
              </a:rPr>
              <a:t>ٱ</a:t>
            </a:r>
            <a:r>
              <a:rPr lang="ar-MA" sz="3300">
                <a:latin typeface="Calibri"/>
                <a:ea typeface="Calibri"/>
                <a:cs typeface="Calibri"/>
                <a:sym typeface="Calibri"/>
              </a:rPr>
              <a:t>لصّورَةَ صُدْفَةً، فأُعْجِبْتُ كَثيرًا بِجَمَالِيَّتِهَا، أَحْسَسْتُ أنَّ فِعْلَ </a:t>
            </a:r>
            <a:r>
              <a:rPr lang="ar-MA" sz="3100">
                <a:latin typeface="Calibri"/>
                <a:ea typeface="Calibri"/>
                <a:cs typeface="Calibri"/>
                <a:sym typeface="Calibri"/>
              </a:rPr>
              <a:t>ٱ</a:t>
            </a:r>
            <a:r>
              <a:rPr lang="ar-MA" sz="3300">
                <a:latin typeface="Calibri"/>
                <a:ea typeface="Calibri"/>
                <a:cs typeface="Calibri"/>
                <a:sym typeface="Calibri"/>
              </a:rPr>
              <a:t>لزّمَنِ قَدْ زَادَهَا </a:t>
            </a:r>
            <a:r>
              <a:rPr lang="ar-MA" sz="3300">
                <a:highlight>
                  <a:srgbClr val="00FFFF"/>
                </a:highlight>
                <a:latin typeface="Calibri"/>
                <a:ea typeface="Calibri"/>
                <a:cs typeface="Calibri"/>
                <a:sym typeface="Calibri"/>
              </a:rPr>
              <a:t>جَمَالِيَّةً</a:t>
            </a:r>
            <a:r>
              <a:rPr lang="ar-MA" sz="3300">
                <a:latin typeface="Calibri"/>
                <a:ea typeface="Calibri"/>
                <a:cs typeface="Calibri"/>
                <a:sym typeface="Calibri"/>
              </a:rPr>
              <a:t>، أوْ رُبّمَا تَوَلَّدَ هَذَا </a:t>
            </a:r>
            <a:r>
              <a:rPr lang="ar-MA" sz="3500">
                <a:latin typeface="Calibri"/>
                <a:ea typeface="Calibri"/>
                <a:cs typeface="Calibri"/>
                <a:sym typeface="Calibri"/>
              </a:rPr>
              <a:t>ٱ</a:t>
            </a:r>
            <a:r>
              <a:rPr lang="ar-MA" sz="3300">
                <a:latin typeface="Calibri"/>
                <a:ea typeface="Calibri"/>
                <a:cs typeface="Calibri"/>
                <a:sym typeface="Calibri"/>
              </a:rPr>
              <a:t>لإِحْسَاسُ بِفِعْلِ إِعَادَةِ </a:t>
            </a:r>
            <a:r>
              <a:rPr lang="ar-MA" sz="3500">
                <a:highlight>
                  <a:srgbClr val="00FFFF"/>
                </a:highlight>
                <a:latin typeface="Calibri"/>
                <a:ea typeface="Calibri"/>
                <a:cs typeface="Calibri"/>
                <a:sym typeface="Calibri"/>
              </a:rPr>
              <a:t>ٱ</a:t>
            </a:r>
            <a:r>
              <a:rPr lang="ar-MA" sz="3300">
                <a:highlight>
                  <a:srgbClr val="00FFFF"/>
                </a:highlight>
                <a:latin typeface="Calibri"/>
                <a:ea typeface="Calibri"/>
                <a:cs typeface="Calibri"/>
                <a:sym typeface="Calibri"/>
              </a:rPr>
              <a:t>لتَّأَمّلِ</a:t>
            </a:r>
            <a:r>
              <a:rPr lang="ar-MA" sz="3300">
                <a:latin typeface="Calibri"/>
                <a:ea typeface="Calibri"/>
                <a:cs typeface="Calibri"/>
                <a:sym typeface="Calibri"/>
              </a:rPr>
              <a:t>، فقَرَّرْتُ أَنْ تَكُونَ صُورَةً </a:t>
            </a:r>
            <a:r>
              <a:rPr lang="ar-MA" sz="3300">
                <a:highlight>
                  <a:srgbClr val="00FFFF"/>
                </a:highlight>
                <a:latin typeface="Calibri"/>
                <a:ea typeface="Calibri"/>
                <a:cs typeface="Calibri"/>
                <a:sym typeface="Calibri"/>
              </a:rPr>
              <a:t>لِمُلْصَقِ فِيلمِي </a:t>
            </a:r>
            <a:r>
              <a:rPr lang="ar-MA" sz="3100">
                <a:latin typeface="Calibri"/>
                <a:ea typeface="Calibri"/>
                <a:cs typeface="Calibri"/>
                <a:sym typeface="Calibri"/>
              </a:rPr>
              <a:t>ٱ</a:t>
            </a:r>
            <a:r>
              <a:rPr lang="ar-MA" sz="3300">
                <a:latin typeface="Calibri"/>
                <a:ea typeface="Calibri"/>
                <a:cs typeface="Calibri"/>
                <a:sym typeface="Calibri"/>
              </a:rPr>
              <a:t>لرّوَائيِّ </a:t>
            </a:r>
            <a:r>
              <a:rPr lang="ar-MA" sz="3100">
                <a:latin typeface="Calibri"/>
                <a:ea typeface="Calibri"/>
                <a:cs typeface="Calibri"/>
                <a:sym typeface="Calibri"/>
              </a:rPr>
              <a:t>ٱ</a:t>
            </a:r>
            <a:r>
              <a:rPr lang="ar-MA" sz="3300">
                <a:latin typeface="Calibri"/>
                <a:ea typeface="Calibri"/>
                <a:cs typeface="Calibri"/>
                <a:sym typeface="Calibri"/>
              </a:rPr>
              <a:t>لْجَدِيدِ. </a:t>
            </a:r>
            <a:endParaRPr sz="3300">
              <a:latin typeface="Calibri"/>
              <a:ea typeface="Calibri"/>
              <a:cs typeface="Calibri"/>
              <a:sym typeface="Calibri"/>
            </a:endParaRPr>
          </a:p>
          <a:p>
            <a:pPr marL="0" lvl="0" indent="0" algn="just" rtl="1">
              <a:lnSpc>
                <a:spcPct val="90000"/>
              </a:lnSpc>
              <a:spcBef>
                <a:spcPts val="1000"/>
              </a:spcBef>
              <a:spcAft>
                <a:spcPts val="0"/>
              </a:spcAft>
              <a:buClr>
                <a:schemeClr val="dk1"/>
              </a:buClr>
              <a:buSzPts val="3000"/>
              <a:buNone/>
            </a:pPr>
            <a:br>
              <a:rPr lang="ar-MA" sz="3300">
                <a:latin typeface="Calibri"/>
                <a:ea typeface="Calibri"/>
                <a:cs typeface="Calibri"/>
                <a:sym typeface="Calibri"/>
              </a:rPr>
            </a:br>
            <a:r>
              <a:rPr lang="ar-MA" sz="3300">
                <a:latin typeface="Calibri"/>
                <a:ea typeface="Calibri"/>
                <a:cs typeface="Calibri"/>
                <a:sym typeface="Calibri"/>
              </a:rPr>
              <a:t>   اِحْترامًا لأخْلاقِياتِ </a:t>
            </a:r>
            <a:r>
              <a:rPr lang="ar-MA" sz="3500">
                <a:latin typeface="Calibri"/>
                <a:ea typeface="Calibri"/>
                <a:cs typeface="Calibri"/>
                <a:sym typeface="Calibri"/>
              </a:rPr>
              <a:t>ٱ</a:t>
            </a:r>
            <a:r>
              <a:rPr lang="ar-MA" sz="3300">
                <a:latin typeface="Calibri"/>
                <a:ea typeface="Calibri"/>
                <a:cs typeface="Calibri"/>
                <a:sym typeface="Calibri"/>
              </a:rPr>
              <a:t>سْتِغْلَالِ </a:t>
            </a:r>
            <a:r>
              <a:rPr lang="ar-MA" sz="3500">
                <a:latin typeface="Calibri"/>
                <a:ea typeface="Calibri"/>
                <a:cs typeface="Calibri"/>
                <a:sym typeface="Calibri"/>
              </a:rPr>
              <a:t>ٱ</a:t>
            </a:r>
            <a:r>
              <a:rPr lang="ar-MA" sz="3300">
                <a:latin typeface="Calibri"/>
                <a:ea typeface="Calibri"/>
                <a:cs typeface="Calibri"/>
                <a:sym typeface="Calibri"/>
              </a:rPr>
              <a:t>لصُّورَةِ، عُدْتُ مُجَدَّدًا إلَى تِلْكَ </a:t>
            </a:r>
            <a:r>
              <a:rPr lang="ar-MA" sz="3100">
                <a:latin typeface="Calibri"/>
                <a:ea typeface="Calibri"/>
                <a:cs typeface="Calibri"/>
                <a:sym typeface="Calibri"/>
              </a:rPr>
              <a:t>ٱ</a:t>
            </a:r>
            <a:r>
              <a:rPr lang="ar-MA" sz="3300">
                <a:latin typeface="Calibri"/>
                <a:ea typeface="Calibri"/>
                <a:cs typeface="Calibri"/>
                <a:sym typeface="Calibri"/>
              </a:rPr>
              <a:t>لْقَرْيَةِ بَحْثًا عَنْ ذلِكَ </a:t>
            </a:r>
            <a:r>
              <a:rPr lang="ar-MA" sz="3100">
                <a:latin typeface="Calibri"/>
                <a:ea typeface="Calibri"/>
                <a:cs typeface="Calibri"/>
                <a:sym typeface="Calibri"/>
              </a:rPr>
              <a:t>ٱ</a:t>
            </a:r>
            <a:r>
              <a:rPr lang="ar-MA" sz="3300">
                <a:latin typeface="Calibri"/>
                <a:ea typeface="Calibri"/>
                <a:cs typeface="Calibri"/>
                <a:sym typeface="Calibri"/>
              </a:rPr>
              <a:t>لرّجُلِ </a:t>
            </a:r>
            <a:r>
              <a:rPr lang="ar-MA" sz="3100">
                <a:latin typeface="Calibri"/>
                <a:ea typeface="Calibri"/>
                <a:cs typeface="Calibri"/>
                <a:sym typeface="Calibri"/>
              </a:rPr>
              <a:t>ٱ</a:t>
            </a:r>
            <a:r>
              <a:rPr lang="ar-MA" sz="3300">
                <a:latin typeface="Calibri"/>
                <a:ea typeface="Calibri"/>
                <a:cs typeface="Calibri"/>
                <a:sym typeface="Calibri"/>
              </a:rPr>
              <a:t>لْمُسِنّ لأطْلُبَ مِنْهُ </a:t>
            </a:r>
            <a:r>
              <a:rPr lang="ar-MA" sz="3100">
                <a:latin typeface="Calibri"/>
                <a:ea typeface="Calibri"/>
                <a:cs typeface="Calibri"/>
                <a:sym typeface="Calibri"/>
              </a:rPr>
              <a:t>ٱ</a:t>
            </a:r>
            <a:r>
              <a:rPr lang="ar-MA" sz="3300">
                <a:latin typeface="Calibri"/>
                <a:ea typeface="Calibri"/>
                <a:cs typeface="Calibri"/>
                <a:sym typeface="Calibri"/>
              </a:rPr>
              <a:t>لْإذْنَ كيْ تَكُونَ صُورَتُهُ مُلصَقًا لِفيلمِي </a:t>
            </a:r>
            <a:r>
              <a:rPr lang="ar-MA" sz="3500">
                <a:latin typeface="Calibri"/>
                <a:ea typeface="Calibri"/>
                <a:cs typeface="Calibri"/>
                <a:sym typeface="Calibri"/>
              </a:rPr>
              <a:t>ٱ</a:t>
            </a:r>
            <a:r>
              <a:rPr lang="ar-MA" sz="3300">
                <a:latin typeface="Calibri"/>
                <a:ea typeface="Calibri"/>
                <a:cs typeface="Calibri"/>
                <a:sym typeface="Calibri"/>
              </a:rPr>
              <a:t>لْجَديدِ، إِلا أنّ عَائِلَتَهُ أَخْبَرَتْنِي أَنَّهُ تُوفّي. </a:t>
            </a:r>
            <a:endParaRPr sz="3900">
              <a:latin typeface="Calibri"/>
              <a:ea typeface="Calibri"/>
              <a:cs typeface="Calibri"/>
              <a:sym typeface="Calibri"/>
            </a:endParaRPr>
          </a:p>
        </p:txBody>
      </p:sp>
      <p:sp>
        <p:nvSpPr>
          <p:cNvPr id="563" name="Google Shape;563;p22"/>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chemeClr val="dk1"/>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pic>
        <p:nvPicPr>
          <p:cNvPr id="564" name="Google Shape;564;p22" descr="https://doc.aljazeera.net/wp-content/uploads/2017/05/7_14.jpg"/>
          <p:cNvPicPr preferRelativeResize="0"/>
          <p:nvPr/>
        </p:nvPicPr>
        <p:blipFill rotWithShape="1">
          <a:blip r:embed="rId3">
            <a:alphaModFix/>
          </a:blip>
          <a:srcRect/>
          <a:stretch/>
        </p:blipFill>
        <p:spPr>
          <a:xfrm>
            <a:off x="8801100" y="1317171"/>
            <a:ext cx="3390900" cy="408707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grpSp>
        <p:nvGrpSpPr>
          <p:cNvPr id="569" name="Google Shape;569;p23"/>
          <p:cNvGrpSpPr/>
          <p:nvPr/>
        </p:nvGrpSpPr>
        <p:grpSpPr>
          <a:xfrm>
            <a:off x="5130955" y="1706886"/>
            <a:ext cx="6054377" cy="3711725"/>
            <a:chOff x="1715066" y="1103461"/>
            <a:chExt cx="5717724" cy="3124203"/>
          </a:xfrm>
        </p:grpSpPr>
        <p:sp>
          <p:nvSpPr>
            <p:cNvPr id="570" name="Google Shape;570;p23"/>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71" name="Google Shape;571;p23"/>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72" name="Google Shape;572;p23"/>
          <p:cNvSpPr txBox="1"/>
          <p:nvPr/>
        </p:nvSpPr>
        <p:spPr>
          <a:xfrm>
            <a:off x="5223539" y="2321004"/>
            <a:ext cx="5869200" cy="1169551"/>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a:solidFill>
                  <a:srgbClr val="44546A"/>
                </a:solidFill>
                <a:latin typeface="Calibri"/>
                <a:ea typeface="Calibri"/>
                <a:cs typeface="Calibri"/>
                <a:sym typeface="Calibri"/>
              </a:rPr>
              <a:t>الممارسة الموجهة</a:t>
            </a:r>
            <a:br>
              <a:rPr lang="ar-MA" sz="9600" b="0" i="0" u="none" strike="noStrike" cap="none">
                <a:solidFill>
                  <a:srgbClr val="000000"/>
                </a:solidFill>
                <a:latin typeface="Arial"/>
                <a:ea typeface="Arial"/>
                <a:cs typeface="Arial"/>
                <a:sym typeface="Arial"/>
              </a:rPr>
            </a:br>
            <a:r>
              <a:rPr lang="ar-MA" sz="2800" b="1" i="0" u="none" strike="noStrike" cap="none">
                <a:solidFill>
                  <a:srgbClr val="44546A"/>
                </a:solidFill>
                <a:latin typeface="Calibri"/>
                <a:ea typeface="Calibri"/>
                <a:cs typeface="Calibri"/>
                <a:sym typeface="Calibri"/>
              </a:rPr>
              <a:t>(10  دقائق)</a:t>
            </a:r>
            <a:endParaRPr sz="2800" b="1" i="0" u="none" strike="noStrike" cap="none">
              <a:solidFill>
                <a:srgbClr val="44546A"/>
              </a:solidFill>
              <a:latin typeface="Calibri"/>
              <a:ea typeface="Calibri"/>
              <a:cs typeface="Calibri"/>
              <a:sym typeface="Calibri"/>
            </a:endParaRPr>
          </a:p>
        </p:txBody>
      </p:sp>
      <p:pic>
        <p:nvPicPr>
          <p:cNvPr id="573" name="Google Shape;573;p23"/>
          <p:cNvPicPr preferRelativeResize="0"/>
          <p:nvPr/>
        </p:nvPicPr>
        <p:blipFill rotWithShape="1">
          <a:blip r:embed="rId3">
            <a:alphaModFix/>
          </a:blip>
          <a:srcRect/>
          <a:stretch/>
        </p:blipFill>
        <p:spPr>
          <a:xfrm>
            <a:off x="1199451" y="1706887"/>
            <a:ext cx="3470872" cy="302093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24"/>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 الآن حان دوركم. من يقرأ النص مراعيا ضوابط الطلاقة؟ </a:t>
            </a:r>
            <a:endParaRPr sz="1400" b="0" i="0" u="none" strike="noStrike" cap="none">
              <a:solidFill>
                <a:srgbClr val="000000"/>
              </a:solidFill>
              <a:latin typeface="Arial"/>
              <a:ea typeface="Arial"/>
              <a:cs typeface="Arial"/>
              <a:sym typeface="Arial"/>
            </a:endParaRPr>
          </a:p>
        </p:txBody>
      </p:sp>
      <p:sp>
        <p:nvSpPr>
          <p:cNvPr id="580" name="Google Shape;580;p24"/>
          <p:cNvSpPr/>
          <p:nvPr/>
        </p:nvSpPr>
        <p:spPr>
          <a:xfrm>
            <a:off x="2709863" y="1557338"/>
            <a:ext cx="6945312" cy="869950"/>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581" name="Google Shape;581;p24"/>
          <p:cNvSpPr/>
          <p:nvPr/>
        </p:nvSpPr>
        <p:spPr>
          <a:xfrm>
            <a:off x="2709863" y="2808288"/>
            <a:ext cx="6945312" cy="871537"/>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582" name="Google Shape;582;p24"/>
          <p:cNvSpPr/>
          <p:nvPr/>
        </p:nvSpPr>
        <p:spPr>
          <a:xfrm>
            <a:off x="2709863" y="4060825"/>
            <a:ext cx="6945312" cy="869950"/>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583" name="Google Shape;583;p24"/>
          <p:cNvSpPr/>
          <p:nvPr/>
        </p:nvSpPr>
        <p:spPr>
          <a:xfrm>
            <a:off x="2709863" y="5311775"/>
            <a:ext cx="6945312" cy="871538"/>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أُحاوِلُ تَمَثُّلَ مَعَانِي الْكَلِمَاتِ</a:t>
            </a:r>
            <a:r>
              <a:rPr lang="ar-MA" sz="2800" b="1" i="0" u="none" strike="noStrike" cap="none">
                <a:solidFill>
                  <a:srgbClr val="FF0000"/>
                </a:solidFill>
                <a:latin typeface="Calibri"/>
                <a:ea typeface="Calibri"/>
                <a:cs typeface="Calibri"/>
                <a:sym typeface="Calibri"/>
              </a:rPr>
              <a:t> </a:t>
            </a:r>
            <a:r>
              <a:rPr lang="ar-MA" sz="2800" b="1" i="0" u="none" strike="noStrike" cap="none">
                <a:solidFill>
                  <a:schemeClr val="dk1"/>
                </a:solidFill>
                <a:latin typeface="Calibri"/>
                <a:ea typeface="Calibri"/>
                <a:cs typeface="Calibri"/>
                <a:sym typeface="Calibri"/>
              </a:rPr>
              <a:t>بَدَلَ تَهَجّيها.</a:t>
            </a:r>
            <a:endParaRPr sz="1400" b="0" i="0" u="none" strike="noStrike" cap="none">
              <a:solidFill>
                <a:srgbClr val="000000"/>
              </a:solidFill>
              <a:latin typeface="Arial"/>
              <a:ea typeface="Arial"/>
              <a:cs typeface="Arial"/>
              <a:sym typeface="Arial"/>
            </a:endParaRPr>
          </a:p>
        </p:txBody>
      </p:sp>
      <p:sp>
        <p:nvSpPr>
          <p:cNvPr id="584" name="Google Shape;584;p24"/>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585" name="Google Shape;585;p24"/>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586" name="Google Shape;586;p24"/>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587" name="Google Shape;587;p24"/>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588" name="Google Shape;588;p24"/>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a:t>يشرح المدرس ضوابط القراءة بطلاقة</a:t>
            </a:r>
            <a:endParaRPr/>
          </a:p>
        </p:txBody>
      </p:sp>
      <p:pic>
        <p:nvPicPr>
          <p:cNvPr id="589" name="Google Shape;589;p24"/>
          <p:cNvPicPr preferRelativeResize="0"/>
          <p:nvPr/>
        </p:nvPicPr>
        <p:blipFill rotWithShape="1">
          <a:blip r:embed="rId3">
            <a:alphaModFix/>
          </a:blip>
          <a:srcRect/>
          <a:stretch/>
        </p:blipFill>
        <p:spPr>
          <a:xfrm>
            <a:off x="376775" y="15676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80"/>
                                        </p:tgtEl>
                                        <p:attrNameLst>
                                          <p:attrName>style.visibility</p:attrName>
                                        </p:attrNameLst>
                                      </p:cBhvr>
                                      <p:to>
                                        <p:strVal val="visible"/>
                                      </p:to>
                                    </p:set>
                                    <p:anim calcmode="lin" valueType="num">
                                      <p:cBhvr additive="base">
                                        <p:cTn id="7" dur="500"/>
                                        <p:tgtEl>
                                          <p:spTgt spid="580"/>
                                        </p:tgtEl>
                                        <p:attrNameLst>
                                          <p:attrName>ppt_w</p:attrName>
                                        </p:attrNameLst>
                                      </p:cBhvr>
                                      <p:tavLst>
                                        <p:tav tm="0">
                                          <p:val>
                                            <p:strVal val="0"/>
                                          </p:val>
                                        </p:tav>
                                        <p:tav tm="100000">
                                          <p:val>
                                            <p:strVal val="#ppt_w"/>
                                          </p:val>
                                        </p:tav>
                                      </p:tavLst>
                                    </p:anim>
                                    <p:anim calcmode="lin" valueType="num">
                                      <p:cBhvr additive="base">
                                        <p:cTn id="8" dur="500"/>
                                        <p:tgtEl>
                                          <p:spTgt spid="580"/>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81"/>
                                        </p:tgtEl>
                                        <p:attrNameLst>
                                          <p:attrName>style.visibility</p:attrName>
                                        </p:attrNameLst>
                                      </p:cBhvr>
                                      <p:to>
                                        <p:strVal val="visible"/>
                                      </p:to>
                                    </p:set>
                                    <p:animEffect transition="in" filter="fade">
                                      <p:cBhvr>
                                        <p:cTn id="13" dur="2000"/>
                                        <p:tgtEl>
                                          <p:spTgt spid="581"/>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582"/>
                                        </p:tgtEl>
                                        <p:attrNameLst>
                                          <p:attrName>style.visibility</p:attrName>
                                        </p:attrNameLst>
                                      </p:cBhvr>
                                      <p:to>
                                        <p:strVal val="visible"/>
                                      </p:to>
                                    </p:set>
                                    <p:anim calcmode="lin" valueType="num">
                                      <p:cBhvr additive="base">
                                        <p:cTn id="18" dur="500"/>
                                        <p:tgtEl>
                                          <p:spTgt spid="582"/>
                                        </p:tgtEl>
                                        <p:attrNameLst>
                                          <p:attrName>ppt_w</p:attrName>
                                        </p:attrNameLst>
                                      </p:cBhvr>
                                      <p:tavLst>
                                        <p:tav tm="0">
                                          <p:val>
                                            <p:strVal val="0"/>
                                          </p:val>
                                        </p:tav>
                                        <p:tav tm="100000">
                                          <p:val>
                                            <p:strVal val="#ppt_w"/>
                                          </p:val>
                                        </p:tav>
                                      </p:tavLst>
                                    </p:anim>
                                    <p:anim calcmode="lin" valueType="num">
                                      <p:cBhvr additive="base">
                                        <p:cTn id="19" dur="500"/>
                                        <p:tgtEl>
                                          <p:spTgt spid="582"/>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83"/>
                                        </p:tgtEl>
                                        <p:attrNameLst>
                                          <p:attrName>style.visibility</p:attrName>
                                        </p:attrNameLst>
                                      </p:cBhvr>
                                      <p:to>
                                        <p:strVal val="visible"/>
                                      </p:to>
                                    </p:set>
                                    <p:animEffect transition="in" filter="fade">
                                      <p:cBhvr>
                                        <p:cTn id="24" dur="1000"/>
                                        <p:tgtEl>
                                          <p:spTgt spid="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4" name="Google Shape;594;p25"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595" name="Google Shape;595;p25"/>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96" name="Google Shape;596;p25"/>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222A35"/>
              </a:buClr>
              <a:buSzPts val="2000"/>
              <a:buFont typeface="Arial"/>
              <a:buNone/>
            </a:pPr>
            <a:r>
              <a:rPr lang="ar-MA" sz="2000" b="1" i="0" u="none" strike="noStrike" cap="none">
                <a:solidFill>
                  <a:srgbClr val="222A35"/>
                </a:solidFill>
                <a:latin typeface="Calibri"/>
                <a:ea typeface="Calibri"/>
                <a:cs typeface="Calibri"/>
                <a:sym typeface="Calibri"/>
              </a:rPr>
              <a:t>قراءة موجهة باستحضار معايير النجاح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chemeClr val="dk1"/>
              </a:buClr>
              <a:buSzPts val="2000"/>
              <a:buFont typeface="Arial"/>
              <a:buNone/>
            </a:pPr>
            <a:endParaRPr sz="2000" b="1" i="0" u="none" strike="noStrike" cap="none">
              <a:solidFill>
                <a:srgbClr val="747474"/>
              </a:solidFill>
              <a:latin typeface="Calibri"/>
              <a:ea typeface="Calibri"/>
              <a:cs typeface="Calibri"/>
              <a:sym typeface="Calibri"/>
            </a:endParaRPr>
          </a:p>
        </p:txBody>
      </p:sp>
      <p:sp>
        <p:nvSpPr>
          <p:cNvPr id="597" name="Google Shape;597;p25"/>
          <p:cNvSpPr txBox="1"/>
          <p:nvPr/>
        </p:nvSpPr>
        <p:spPr>
          <a:xfrm>
            <a:off x="1012723" y="526710"/>
            <a:ext cx="10239039"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يقرأ التلميذ الفقرة مستحضرا معايير النجاح، يمكن للأستاذ تنقيطه ضمن الأنشطة المندمجة بعد أن يوجه إليه زملاؤه التغذية الراجعة  (يحدد المدرس الأسطر المطلوب قراءتها)</a:t>
            </a:r>
            <a:endParaRPr sz="1400" b="0" i="1" u="none" strike="noStrike" cap="none">
              <a:solidFill>
                <a:srgbClr val="AEAEAE"/>
              </a:solidFill>
              <a:latin typeface="Calibri"/>
              <a:ea typeface="Calibri"/>
              <a:cs typeface="Calibri"/>
              <a:sym typeface="Calibri"/>
            </a:endParaRPr>
          </a:p>
        </p:txBody>
      </p:sp>
      <p:pic>
        <p:nvPicPr>
          <p:cNvPr id="598" name="Google Shape;598;p25"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graphicFrame>
        <p:nvGraphicFramePr>
          <p:cNvPr id="599" name="Google Shape;599;p25"/>
          <p:cNvGraphicFramePr/>
          <p:nvPr/>
        </p:nvGraphicFramePr>
        <p:xfrm>
          <a:off x="1425677" y="1948869"/>
          <a:ext cx="3000000" cy="3000000"/>
        </p:xfrm>
        <a:graphic>
          <a:graphicData uri="http://schemas.openxmlformats.org/drawingml/2006/table">
            <a:tbl>
              <a:tblPr bandRow="1">
                <a:noFill/>
                <a:tableStyleId>{F085AD86-417A-4CF7-8125-1F666C59CF9F}</a:tableStyleId>
              </a:tblPr>
              <a:tblGrid>
                <a:gridCol w="1368250">
                  <a:extLst>
                    <a:ext uri="{9D8B030D-6E8A-4147-A177-3AD203B41FA5}">
                      <a16:colId xmlns:a16="http://schemas.microsoft.com/office/drawing/2014/main" val="20000"/>
                    </a:ext>
                  </a:extLst>
                </a:gridCol>
                <a:gridCol w="1726925">
                  <a:extLst>
                    <a:ext uri="{9D8B030D-6E8A-4147-A177-3AD203B41FA5}">
                      <a16:colId xmlns:a16="http://schemas.microsoft.com/office/drawing/2014/main" val="20001"/>
                    </a:ext>
                  </a:extLst>
                </a:gridCol>
                <a:gridCol w="1921950">
                  <a:extLst>
                    <a:ext uri="{9D8B030D-6E8A-4147-A177-3AD203B41FA5}">
                      <a16:colId xmlns:a16="http://schemas.microsoft.com/office/drawing/2014/main" val="20002"/>
                    </a:ext>
                  </a:extLst>
                </a:gridCol>
                <a:gridCol w="1753325">
                  <a:extLst>
                    <a:ext uri="{9D8B030D-6E8A-4147-A177-3AD203B41FA5}">
                      <a16:colId xmlns:a16="http://schemas.microsoft.com/office/drawing/2014/main" val="20003"/>
                    </a:ext>
                  </a:extLst>
                </a:gridCol>
                <a:gridCol w="2933725">
                  <a:extLst>
                    <a:ext uri="{9D8B030D-6E8A-4147-A177-3AD203B41FA5}">
                      <a16:colId xmlns:a16="http://schemas.microsoft.com/office/drawing/2014/main" val="20004"/>
                    </a:ext>
                  </a:extLst>
                </a:gridCol>
              </a:tblGrid>
              <a:tr h="879175">
                <a:tc>
                  <a:txBody>
                    <a:bodyPr/>
                    <a:lstStyle/>
                    <a:p>
                      <a:pPr marL="0" marR="0" lvl="0" indent="0" algn="ctr" rtl="1">
                        <a:lnSpc>
                          <a:spcPct val="107000"/>
                        </a:lnSpc>
                        <a:spcBef>
                          <a:spcPts val="0"/>
                        </a:spcBef>
                        <a:spcAft>
                          <a:spcPts val="0"/>
                        </a:spcAft>
                        <a:buNone/>
                      </a:pPr>
                      <a:r>
                        <a:rPr lang="ar-MA" sz="2000" b="1" i="0" u="none" strike="noStrike" cap="none">
                          <a:solidFill>
                            <a:srgbClr val="222A35"/>
                          </a:solidFill>
                          <a:latin typeface="Calibri"/>
                          <a:ea typeface="Calibri"/>
                          <a:cs typeface="Calibri"/>
                          <a:sym typeface="Calibri"/>
                        </a:rPr>
                        <a:t>عدد الكلمات المقروءة</a:t>
                      </a:r>
                      <a:endParaRPr sz="2000" b="1" i="0" u="none" strike="noStrike" cap="none">
                        <a:solidFill>
                          <a:srgbClr val="222A35"/>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None/>
                      </a:pPr>
                      <a:r>
                        <a:rPr lang="ar-MA" sz="2000" b="1" i="0" u="none" strike="noStrike" cap="none">
                          <a:solidFill>
                            <a:srgbClr val="222A35"/>
                          </a:solidFill>
                          <a:latin typeface="Calibri"/>
                          <a:ea typeface="Calibri"/>
                          <a:cs typeface="Calibri"/>
                          <a:sym typeface="Calibri"/>
                        </a:rPr>
                        <a:t>المدة</a:t>
                      </a:r>
                      <a:r>
                        <a:rPr lang="ar-MA" sz="1800" b="1" u="none" strike="noStrike" cap="none"/>
                        <a:t> </a:t>
                      </a:r>
                      <a:r>
                        <a:rPr lang="ar-MA" sz="2000" b="1" i="0" u="none" strike="noStrike" cap="none">
                          <a:solidFill>
                            <a:srgbClr val="222A35"/>
                          </a:solidFill>
                          <a:latin typeface="Calibri"/>
                          <a:ea typeface="Calibri"/>
                          <a:cs typeface="Calibri"/>
                          <a:sym typeface="Calibri"/>
                        </a:rPr>
                        <a:t>الزمنية</a:t>
                      </a:r>
                      <a:endParaRPr sz="2000" b="1" i="0" u="none" strike="noStrike" cap="none">
                        <a:solidFill>
                          <a:srgbClr val="222A35"/>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None/>
                      </a:pPr>
                      <a:r>
                        <a:rPr lang="ar-MA" sz="2000" b="1" i="0" u="none" strike="noStrike" cap="none">
                          <a:solidFill>
                            <a:srgbClr val="222A35"/>
                          </a:solidFill>
                          <a:latin typeface="Calibri"/>
                          <a:ea typeface="Calibri"/>
                          <a:cs typeface="Calibri"/>
                          <a:sym typeface="Calibri"/>
                        </a:rPr>
                        <a:t>عدد</a:t>
                      </a:r>
                      <a:r>
                        <a:rPr lang="ar-MA" sz="1800" b="1" u="none" strike="noStrike" cap="none"/>
                        <a:t> </a:t>
                      </a:r>
                      <a:r>
                        <a:rPr lang="ar-MA" sz="2000" b="1" i="0" u="none" strike="noStrike" cap="none">
                          <a:solidFill>
                            <a:srgbClr val="222A35"/>
                          </a:solidFill>
                          <a:latin typeface="Calibri"/>
                          <a:ea typeface="Calibri"/>
                          <a:cs typeface="Calibri"/>
                          <a:sym typeface="Calibri"/>
                        </a:rPr>
                        <a:t>الأخطاء</a:t>
                      </a:r>
                      <a:r>
                        <a:rPr lang="ar-MA" sz="1800" b="1" u="none" strike="noStrike" cap="none"/>
                        <a:t> </a:t>
                      </a:r>
                      <a:r>
                        <a:rPr lang="ar-MA" sz="2000" b="1" i="0" u="none" strike="noStrike" cap="none">
                          <a:solidFill>
                            <a:srgbClr val="222A35"/>
                          </a:solidFill>
                          <a:latin typeface="Calibri"/>
                          <a:ea typeface="Calibri"/>
                          <a:cs typeface="Calibri"/>
                          <a:sym typeface="Calibri"/>
                        </a:rPr>
                        <a:t>المرتكبة</a:t>
                      </a:r>
                      <a:endParaRPr sz="2000" b="1" i="0" u="none" strike="noStrike" cap="none">
                        <a:solidFill>
                          <a:srgbClr val="222A35"/>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None/>
                      </a:pPr>
                      <a:r>
                        <a:rPr lang="ar-MA" sz="2000" b="1" i="0" u="none" strike="noStrike" cap="none">
                          <a:solidFill>
                            <a:srgbClr val="222A35"/>
                          </a:solidFill>
                          <a:latin typeface="Calibri"/>
                          <a:ea typeface="Calibri"/>
                          <a:cs typeface="Calibri"/>
                          <a:sym typeface="Calibri"/>
                        </a:rPr>
                        <a:t>هل</a:t>
                      </a:r>
                      <a:r>
                        <a:rPr lang="ar-MA" sz="1800" b="1" u="none" strike="noStrike" cap="none"/>
                        <a:t> </a:t>
                      </a:r>
                      <a:r>
                        <a:rPr lang="ar-MA" sz="2000" b="1" i="0" u="none" strike="noStrike" cap="none">
                          <a:solidFill>
                            <a:srgbClr val="222A35"/>
                          </a:solidFill>
                          <a:latin typeface="Calibri"/>
                          <a:ea typeface="Calibri"/>
                          <a:cs typeface="Calibri"/>
                          <a:sym typeface="Calibri"/>
                        </a:rPr>
                        <a:t>احترمت</a:t>
                      </a:r>
                      <a:r>
                        <a:rPr lang="ar-MA" sz="1800" b="1" u="none" strike="noStrike" cap="none"/>
                        <a:t>  </a:t>
                      </a:r>
                      <a:r>
                        <a:rPr lang="ar-MA" sz="2000" b="1" i="0" u="none" strike="noStrike" cap="none">
                          <a:solidFill>
                            <a:srgbClr val="222A35"/>
                          </a:solidFill>
                          <a:latin typeface="Calibri"/>
                          <a:ea typeface="Calibri"/>
                          <a:cs typeface="Calibri"/>
                          <a:sym typeface="Calibri"/>
                        </a:rPr>
                        <a:t>علامات</a:t>
                      </a:r>
                      <a:r>
                        <a:rPr lang="ar-MA" sz="1800" b="1" u="none" strike="noStrike" cap="none"/>
                        <a:t> </a:t>
                      </a:r>
                      <a:r>
                        <a:rPr lang="ar-MA" sz="2000" b="1" i="0" u="none" strike="noStrike" cap="none">
                          <a:solidFill>
                            <a:srgbClr val="222A35"/>
                          </a:solidFill>
                          <a:latin typeface="Calibri"/>
                          <a:ea typeface="Calibri"/>
                          <a:cs typeface="Calibri"/>
                          <a:sym typeface="Calibri"/>
                        </a:rPr>
                        <a:t>الترقيم</a:t>
                      </a:r>
                      <a:r>
                        <a:rPr lang="ar-MA" sz="1800" b="1" u="none" strike="noStrike" cap="none"/>
                        <a:t>؟</a:t>
                      </a:r>
                      <a:endParaRPr sz="1800" b="1" u="none" strike="noStrike" cap="none">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None/>
                      </a:pPr>
                      <a:r>
                        <a:rPr lang="ar-MA" sz="2000" b="1" i="0" u="none" strike="noStrike" cap="none">
                          <a:solidFill>
                            <a:srgbClr val="222A35"/>
                          </a:solidFill>
                          <a:latin typeface="Calibri"/>
                          <a:ea typeface="Calibri"/>
                          <a:cs typeface="Calibri"/>
                          <a:sym typeface="Calibri"/>
                        </a:rPr>
                        <a:t>هل</a:t>
                      </a:r>
                      <a:r>
                        <a:rPr lang="ar-MA" sz="1800" b="1" u="none" strike="noStrike" cap="none"/>
                        <a:t> </a:t>
                      </a:r>
                      <a:r>
                        <a:rPr lang="ar-MA" sz="2000" b="1" i="0" u="none" strike="noStrike" cap="none">
                          <a:solidFill>
                            <a:srgbClr val="222A35"/>
                          </a:solidFill>
                          <a:latin typeface="Calibri"/>
                          <a:ea typeface="Calibri"/>
                          <a:cs typeface="Calibri"/>
                          <a:sym typeface="Calibri"/>
                        </a:rPr>
                        <a:t>تمثلت</a:t>
                      </a:r>
                      <a:r>
                        <a:rPr lang="ar-MA" sz="1800" b="1" u="none" strike="noStrike" cap="none"/>
                        <a:t> </a:t>
                      </a:r>
                      <a:r>
                        <a:rPr lang="ar-MA" sz="2000" b="1" i="0" u="none" strike="noStrike" cap="none">
                          <a:solidFill>
                            <a:srgbClr val="222A35"/>
                          </a:solidFill>
                          <a:latin typeface="Calibri"/>
                          <a:ea typeface="Calibri"/>
                          <a:cs typeface="Calibri"/>
                          <a:sym typeface="Calibri"/>
                        </a:rPr>
                        <a:t>المعاني</a:t>
                      </a:r>
                      <a:r>
                        <a:rPr lang="ar-MA" sz="1800" b="1" u="none" strike="noStrike" cap="none"/>
                        <a:t>؟</a:t>
                      </a:r>
                      <a:endParaRPr sz="1800" b="1"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11575">
                <a:tc>
                  <a:txBody>
                    <a:bodyPr/>
                    <a:lstStyle/>
                    <a:p>
                      <a:pPr marL="0" marR="0" lvl="0" indent="0" algn="r" rtl="1">
                        <a:lnSpc>
                          <a:spcPct val="107000"/>
                        </a:lnSpc>
                        <a:spcBef>
                          <a:spcPts val="0"/>
                        </a:spcBef>
                        <a:spcAft>
                          <a:spcPts val="0"/>
                        </a:spcAft>
                        <a:buNone/>
                      </a:pPr>
                      <a:r>
                        <a:rPr lang="ar-MA" sz="1800" b="1" u="none" strike="noStrike" cap="none"/>
                        <a:t> </a:t>
                      </a:r>
                      <a:endParaRPr sz="1800" b="1" u="none" strike="noStrike" cap="none">
                        <a:latin typeface="Calibri"/>
                        <a:ea typeface="Calibri"/>
                        <a:cs typeface="Calibri"/>
                        <a:sym typeface="Calibri"/>
                      </a:endParaRPr>
                    </a:p>
                  </a:txBody>
                  <a:tcPr marL="68575" marR="68575" marT="0" marB="0"/>
                </a:tc>
                <a:tc>
                  <a:txBody>
                    <a:bodyPr/>
                    <a:lstStyle/>
                    <a:p>
                      <a:pPr marL="0" marR="0" lvl="0" indent="0" algn="r" rtl="1">
                        <a:lnSpc>
                          <a:spcPct val="107000"/>
                        </a:lnSpc>
                        <a:spcBef>
                          <a:spcPts val="0"/>
                        </a:spcBef>
                        <a:spcAft>
                          <a:spcPts val="0"/>
                        </a:spcAft>
                        <a:buNone/>
                      </a:pPr>
                      <a:r>
                        <a:rPr lang="ar-MA" sz="1800" b="1" u="none" strike="noStrike" cap="none"/>
                        <a:t> </a:t>
                      </a:r>
                      <a:r>
                        <a:rPr lang="ar-MA" sz="2000" b="1" i="0" u="none" strike="noStrike" cap="none">
                          <a:solidFill>
                            <a:srgbClr val="222A35"/>
                          </a:solidFill>
                          <a:latin typeface="Calibri"/>
                          <a:ea typeface="Calibri"/>
                          <a:cs typeface="Calibri"/>
                          <a:sym typeface="Calibri"/>
                        </a:rPr>
                        <a:t>دقيقة</a:t>
                      </a:r>
                      <a:r>
                        <a:rPr lang="ar-MA" sz="1800" b="1" u="none" strike="noStrike" cap="none">
                          <a:latin typeface="Arial"/>
                          <a:ea typeface="Arial"/>
                          <a:cs typeface="Arial"/>
                          <a:sym typeface="Arial"/>
                        </a:rPr>
                        <a:t> </a:t>
                      </a:r>
                      <a:r>
                        <a:rPr lang="ar-MA" sz="2000" b="1" i="0" u="none" strike="noStrike" cap="none">
                          <a:solidFill>
                            <a:srgbClr val="222A35"/>
                          </a:solidFill>
                          <a:latin typeface="Calibri"/>
                          <a:ea typeface="Calibri"/>
                          <a:cs typeface="Calibri"/>
                          <a:sym typeface="Calibri"/>
                        </a:rPr>
                        <a:t>واحدة</a:t>
                      </a:r>
                      <a:endParaRPr sz="2000" b="1" i="0" u="none" strike="noStrike" cap="none">
                        <a:solidFill>
                          <a:srgbClr val="222A35"/>
                        </a:solidFill>
                        <a:latin typeface="Calibri"/>
                        <a:ea typeface="Calibri"/>
                        <a:cs typeface="Calibri"/>
                        <a:sym typeface="Calibri"/>
                      </a:endParaRPr>
                    </a:p>
                  </a:txBody>
                  <a:tcPr marL="68575" marR="68575" marT="0" marB="0"/>
                </a:tc>
                <a:tc>
                  <a:txBody>
                    <a:bodyPr/>
                    <a:lstStyle/>
                    <a:p>
                      <a:pPr marL="0" marR="0" lvl="0" indent="0" algn="r" rtl="1">
                        <a:lnSpc>
                          <a:spcPct val="107000"/>
                        </a:lnSpc>
                        <a:spcBef>
                          <a:spcPts val="0"/>
                        </a:spcBef>
                        <a:spcAft>
                          <a:spcPts val="0"/>
                        </a:spcAft>
                        <a:buNone/>
                      </a:pPr>
                      <a:r>
                        <a:rPr lang="ar-MA" sz="1800" b="1" u="none" strike="noStrike" cap="none"/>
                        <a:t> </a:t>
                      </a:r>
                      <a:endParaRPr sz="1800" b="1" u="none" strike="noStrike" cap="none">
                        <a:latin typeface="Calibri"/>
                        <a:ea typeface="Calibri"/>
                        <a:cs typeface="Calibri"/>
                        <a:sym typeface="Calibri"/>
                      </a:endParaRPr>
                    </a:p>
                  </a:txBody>
                  <a:tcPr marL="68575" marR="68575" marT="0" marB="0"/>
                </a:tc>
                <a:tc>
                  <a:txBody>
                    <a:bodyPr/>
                    <a:lstStyle/>
                    <a:p>
                      <a:pPr marL="0" marR="0" lvl="0" indent="0" algn="r" rtl="1">
                        <a:lnSpc>
                          <a:spcPct val="107000"/>
                        </a:lnSpc>
                        <a:spcBef>
                          <a:spcPts val="0"/>
                        </a:spcBef>
                        <a:spcAft>
                          <a:spcPts val="0"/>
                        </a:spcAft>
                        <a:buNone/>
                      </a:pPr>
                      <a:r>
                        <a:rPr lang="ar-MA" sz="1800" b="1" u="none" strike="noStrike" cap="none"/>
                        <a:t> </a:t>
                      </a:r>
                      <a:endParaRPr sz="1800" b="1" u="none" strike="noStrike" cap="none">
                        <a:latin typeface="Calibri"/>
                        <a:ea typeface="Calibri"/>
                        <a:cs typeface="Calibri"/>
                        <a:sym typeface="Calibri"/>
                      </a:endParaRPr>
                    </a:p>
                  </a:txBody>
                  <a:tcPr marL="68575" marR="68575" marT="0" marB="0"/>
                </a:tc>
                <a:tc>
                  <a:txBody>
                    <a:bodyPr/>
                    <a:lstStyle/>
                    <a:p>
                      <a:pPr marL="0" marR="0" lvl="0" indent="0" algn="r" rtl="1">
                        <a:lnSpc>
                          <a:spcPct val="107000"/>
                        </a:lnSpc>
                        <a:spcBef>
                          <a:spcPts val="0"/>
                        </a:spcBef>
                        <a:spcAft>
                          <a:spcPts val="0"/>
                        </a:spcAft>
                        <a:buNone/>
                      </a:pPr>
                      <a:r>
                        <a:rPr lang="ar-MA" sz="1800" b="1" u="none" strike="noStrike" cap="none"/>
                        <a:t> </a:t>
                      </a:r>
                      <a:endParaRPr sz="1800" b="1"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26"/>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 الآن حان دوركم. من يقرأ النص مراعيا ضوابط الطلاقة؟ </a:t>
            </a:r>
            <a:endParaRPr sz="1400" b="0" i="0" u="none" strike="noStrike" cap="none">
              <a:solidFill>
                <a:srgbClr val="000000"/>
              </a:solidFill>
              <a:latin typeface="Arial"/>
              <a:ea typeface="Arial"/>
              <a:cs typeface="Arial"/>
              <a:sym typeface="Arial"/>
            </a:endParaRPr>
          </a:p>
        </p:txBody>
      </p:sp>
      <p:sp>
        <p:nvSpPr>
          <p:cNvPr id="606" name="Google Shape;606;p26"/>
          <p:cNvSpPr/>
          <p:nvPr/>
        </p:nvSpPr>
        <p:spPr>
          <a:xfrm>
            <a:off x="2709863" y="1557338"/>
            <a:ext cx="6945312" cy="869950"/>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607" name="Google Shape;607;p26"/>
          <p:cNvSpPr/>
          <p:nvPr/>
        </p:nvSpPr>
        <p:spPr>
          <a:xfrm>
            <a:off x="2709863" y="2808288"/>
            <a:ext cx="6945312" cy="871537"/>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608" name="Google Shape;608;p26"/>
          <p:cNvSpPr/>
          <p:nvPr/>
        </p:nvSpPr>
        <p:spPr>
          <a:xfrm>
            <a:off x="2709863" y="4060825"/>
            <a:ext cx="6945312" cy="869950"/>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609" name="Google Shape;609;p26"/>
          <p:cNvSpPr/>
          <p:nvPr/>
        </p:nvSpPr>
        <p:spPr>
          <a:xfrm>
            <a:off x="2709863" y="5311775"/>
            <a:ext cx="6945312" cy="871538"/>
          </a:xfrm>
          <a:prstGeom prst="roundRect">
            <a:avLst>
              <a:gd name="adj" fmla="val 16667"/>
            </a:avLst>
          </a:prstGeom>
          <a:solidFill>
            <a:srgbClr val="D8E2F3"/>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أُحاوِلُ تَمَثُّلَ مَعَانِي الْكَلِمَاتِ</a:t>
            </a:r>
            <a:r>
              <a:rPr lang="ar-MA" sz="2800" b="1" i="0" u="none" strike="noStrike" cap="none">
                <a:solidFill>
                  <a:srgbClr val="FF0000"/>
                </a:solidFill>
                <a:latin typeface="Calibri"/>
                <a:ea typeface="Calibri"/>
                <a:cs typeface="Calibri"/>
                <a:sym typeface="Calibri"/>
              </a:rPr>
              <a:t> </a:t>
            </a:r>
            <a:r>
              <a:rPr lang="ar-MA" sz="2800" b="1" i="0" u="none" strike="noStrike" cap="none">
                <a:solidFill>
                  <a:schemeClr val="dk1"/>
                </a:solidFill>
                <a:latin typeface="Calibri"/>
                <a:ea typeface="Calibri"/>
                <a:cs typeface="Calibri"/>
                <a:sym typeface="Calibri"/>
              </a:rPr>
              <a:t>بَدَلَ تَهَجّيها.</a:t>
            </a:r>
            <a:endParaRPr sz="1400" b="0" i="0" u="none" strike="noStrike" cap="none">
              <a:solidFill>
                <a:srgbClr val="000000"/>
              </a:solidFill>
              <a:latin typeface="Arial"/>
              <a:ea typeface="Arial"/>
              <a:cs typeface="Arial"/>
              <a:sym typeface="Arial"/>
            </a:endParaRPr>
          </a:p>
        </p:txBody>
      </p:sp>
      <p:sp>
        <p:nvSpPr>
          <p:cNvPr id="610" name="Google Shape;610;p26"/>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611" name="Google Shape;611;p26"/>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612" name="Google Shape;612;p26"/>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613" name="Google Shape;613;p26"/>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614" name="Google Shape;614;p26"/>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a:t>يشرح المدرس ضوابط القراءة بطلاقة</a:t>
            </a:r>
            <a:endParaRPr/>
          </a:p>
        </p:txBody>
      </p:sp>
      <p:pic>
        <p:nvPicPr>
          <p:cNvPr id="615" name="Google Shape;615;p26"/>
          <p:cNvPicPr preferRelativeResize="0"/>
          <p:nvPr/>
        </p:nvPicPr>
        <p:blipFill rotWithShape="1">
          <a:blip r:embed="rId3">
            <a:alphaModFix/>
          </a:blip>
          <a:srcRect/>
          <a:stretch/>
        </p:blipFill>
        <p:spPr>
          <a:xfrm>
            <a:off x="376775" y="15676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06"/>
                                        </p:tgtEl>
                                        <p:attrNameLst>
                                          <p:attrName>style.visibility</p:attrName>
                                        </p:attrNameLst>
                                      </p:cBhvr>
                                      <p:to>
                                        <p:strVal val="visible"/>
                                      </p:to>
                                    </p:set>
                                    <p:anim calcmode="lin" valueType="num">
                                      <p:cBhvr additive="base">
                                        <p:cTn id="7" dur="500"/>
                                        <p:tgtEl>
                                          <p:spTgt spid="606"/>
                                        </p:tgtEl>
                                        <p:attrNameLst>
                                          <p:attrName>ppt_w</p:attrName>
                                        </p:attrNameLst>
                                      </p:cBhvr>
                                      <p:tavLst>
                                        <p:tav tm="0">
                                          <p:val>
                                            <p:strVal val="0"/>
                                          </p:val>
                                        </p:tav>
                                        <p:tav tm="100000">
                                          <p:val>
                                            <p:strVal val="#ppt_w"/>
                                          </p:val>
                                        </p:tav>
                                      </p:tavLst>
                                    </p:anim>
                                    <p:anim calcmode="lin" valueType="num">
                                      <p:cBhvr additive="base">
                                        <p:cTn id="8" dur="500"/>
                                        <p:tgtEl>
                                          <p:spTgt spid="60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07"/>
                                        </p:tgtEl>
                                        <p:attrNameLst>
                                          <p:attrName>style.visibility</p:attrName>
                                        </p:attrNameLst>
                                      </p:cBhvr>
                                      <p:to>
                                        <p:strVal val="visible"/>
                                      </p:to>
                                    </p:set>
                                    <p:animEffect transition="in" filter="fade">
                                      <p:cBhvr>
                                        <p:cTn id="13" dur="2000"/>
                                        <p:tgtEl>
                                          <p:spTgt spid="607"/>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608"/>
                                        </p:tgtEl>
                                        <p:attrNameLst>
                                          <p:attrName>style.visibility</p:attrName>
                                        </p:attrNameLst>
                                      </p:cBhvr>
                                      <p:to>
                                        <p:strVal val="visible"/>
                                      </p:to>
                                    </p:set>
                                    <p:anim calcmode="lin" valueType="num">
                                      <p:cBhvr additive="base">
                                        <p:cTn id="18" dur="500"/>
                                        <p:tgtEl>
                                          <p:spTgt spid="608"/>
                                        </p:tgtEl>
                                        <p:attrNameLst>
                                          <p:attrName>ppt_w</p:attrName>
                                        </p:attrNameLst>
                                      </p:cBhvr>
                                      <p:tavLst>
                                        <p:tav tm="0">
                                          <p:val>
                                            <p:strVal val="0"/>
                                          </p:val>
                                        </p:tav>
                                        <p:tav tm="100000">
                                          <p:val>
                                            <p:strVal val="#ppt_w"/>
                                          </p:val>
                                        </p:tav>
                                      </p:tavLst>
                                    </p:anim>
                                    <p:anim calcmode="lin" valueType="num">
                                      <p:cBhvr additive="base">
                                        <p:cTn id="19" dur="500"/>
                                        <p:tgtEl>
                                          <p:spTgt spid="608"/>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09"/>
                                        </p:tgtEl>
                                        <p:attrNameLst>
                                          <p:attrName>style.visibility</p:attrName>
                                        </p:attrNameLst>
                                      </p:cBhvr>
                                      <p:to>
                                        <p:strVal val="visible"/>
                                      </p:to>
                                    </p:set>
                                    <p:animEffect transition="in" filter="fade">
                                      <p:cBhvr>
                                        <p:cTn id="24" dur="1000"/>
                                        <p:tgtEl>
                                          <p:spTgt spid="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27"/>
          <p:cNvSpPr txBox="1">
            <a:spLocks noGrp="1"/>
          </p:cNvSpPr>
          <p:nvPr>
            <p:ph type="body" idx="1"/>
          </p:nvPr>
        </p:nvSpPr>
        <p:spPr>
          <a:xfrm>
            <a:off x="334297" y="-422047"/>
            <a:ext cx="11307097" cy="1739218"/>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0"/>
              </a:spcAft>
              <a:buClr>
                <a:schemeClr val="dk1"/>
              </a:buClr>
              <a:buSzPts val="3600"/>
              <a:buNone/>
            </a:pPr>
            <a:r>
              <a:rPr lang="ar-MA" sz="3600">
                <a:latin typeface="Calibri"/>
                <a:ea typeface="Calibri"/>
                <a:cs typeface="Calibri"/>
                <a:sym typeface="Calibri"/>
              </a:rPr>
              <a:t>قِصَّتِي مَعَ  ٱلسِّينِمَا</a:t>
            </a:r>
            <a:endParaRPr sz="3600">
              <a:latin typeface="Calibri"/>
              <a:ea typeface="Calibri"/>
              <a:cs typeface="Calibri"/>
              <a:sym typeface="Calibri"/>
            </a:endParaRPr>
          </a:p>
          <a:p>
            <a:pPr marL="50800" lvl="0" indent="0" algn="ctr" rtl="1">
              <a:lnSpc>
                <a:spcPct val="107000"/>
              </a:lnSpc>
              <a:spcBef>
                <a:spcPts val="600"/>
              </a:spcBef>
              <a:spcAft>
                <a:spcPts val="0"/>
              </a:spcAft>
              <a:buClr>
                <a:schemeClr val="dk1"/>
              </a:buClr>
              <a:buSzPts val="3600"/>
              <a:buNone/>
            </a:pPr>
            <a:r>
              <a:rPr lang="ar-MA" sz="1400">
                <a:latin typeface="Calibri"/>
                <a:ea typeface="Calibri"/>
                <a:cs typeface="Calibri"/>
                <a:sym typeface="Calibri"/>
              </a:rPr>
              <a:t>يقرأ التلاميذ الكلمات الملونة أولا قراءة جهرية سليمة( يركز المدرس أولا على المتعثرين في الطلاقة)  ، ثم يقرأون  الفقرة بطلاقة مجسدين القراءة السليمة اعتمادا على شبكة التقويم الذاتي </a:t>
            </a:r>
            <a:endParaRPr sz="1400">
              <a:latin typeface="Calibri"/>
              <a:ea typeface="Calibri"/>
              <a:cs typeface="Calibri"/>
              <a:sym typeface="Calibri"/>
            </a:endParaRPr>
          </a:p>
          <a:p>
            <a:pPr marL="50800" lvl="0" indent="0" algn="ctr" rtl="1">
              <a:lnSpc>
                <a:spcPct val="107000"/>
              </a:lnSpc>
              <a:spcBef>
                <a:spcPts val="600"/>
              </a:spcBef>
              <a:spcAft>
                <a:spcPts val="0"/>
              </a:spcAft>
              <a:buClr>
                <a:schemeClr val="dk1"/>
              </a:buClr>
              <a:buSzPts val="3600"/>
              <a:buNone/>
            </a:pPr>
            <a:endParaRPr sz="3600">
              <a:latin typeface="Calibri"/>
              <a:ea typeface="Calibri"/>
              <a:cs typeface="Calibri"/>
              <a:sym typeface="Calibri"/>
            </a:endParaRPr>
          </a:p>
        </p:txBody>
      </p:sp>
      <p:sp>
        <p:nvSpPr>
          <p:cNvPr id="621" name="Google Shape;621;p27"/>
          <p:cNvSpPr txBox="1">
            <a:spLocks noGrp="1"/>
          </p:cNvSpPr>
          <p:nvPr>
            <p:ph type="body" idx="2"/>
          </p:nvPr>
        </p:nvSpPr>
        <p:spPr>
          <a:xfrm>
            <a:off x="1" y="1028729"/>
            <a:ext cx="8670600" cy="5597902"/>
          </a:xfrm>
          <a:prstGeom prst="rect">
            <a:avLst/>
          </a:prstGeom>
          <a:noFill/>
          <a:ln>
            <a:noFill/>
          </a:ln>
        </p:spPr>
        <p:txBody>
          <a:bodyPr spcFirstLastPara="1" wrap="square" lIns="91425" tIns="45700" rIns="91425" bIns="45700" anchor="t" anchorCtr="0">
            <a:spAutoFit/>
          </a:bodyPr>
          <a:lstStyle/>
          <a:p>
            <a:pPr marL="0" lvl="0" indent="0" algn="just" rtl="1">
              <a:lnSpc>
                <a:spcPct val="90000"/>
              </a:lnSpc>
              <a:spcBef>
                <a:spcPts val="1000"/>
              </a:spcBef>
              <a:spcAft>
                <a:spcPts val="0"/>
              </a:spcAft>
              <a:buClr>
                <a:schemeClr val="dk1"/>
              </a:buClr>
              <a:buSzPts val="3000"/>
              <a:buNone/>
            </a:pPr>
            <a:r>
              <a:rPr lang="ar-MA">
                <a:latin typeface="Calibri"/>
                <a:ea typeface="Calibri"/>
                <a:cs typeface="Calibri"/>
                <a:sym typeface="Calibri"/>
              </a:rPr>
              <a:t>   </a:t>
            </a:r>
            <a:r>
              <a:rPr lang="ar-MA" sz="3300">
                <a:latin typeface="Calibri"/>
                <a:ea typeface="Calibri"/>
                <a:cs typeface="Calibri"/>
                <a:sym typeface="Calibri"/>
              </a:rPr>
              <a:t>بَدَأَتْ قِصَّتِي مَعَ </a:t>
            </a:r>
            <a:r>
              <a:rPr lang="ar-MA" sz="3500">
                <a:latin typeface="Calibri"/>
                <a:ea typeface="Calibri"/>
                <a:cs typeface="Calibri"/>
                <a:sym typeface="Calibri"/>
              </a:rPr>
              <a:t>ٱ</a:t>
            </a:r>
            <a:r>
              <a:rPr lang="ar-MA" sz="3300">
                <a:latin typeface="Calibri"/>
                <a:ea typeface="Calibri"/>
                <a:cs typeface="Calibri"/>
                <a:sym typeface="Calibri"/>
              </a:rPr>
              <a:t>لْفِيلمِ </a:t>
            </a:r>
            <a:r>
              <a:rPr lang="ar-MA" sz="3500">
                <a:highlight>
                  <a:srgbClr val="00FFFF"/>
                </a:highlight>
                <a:latin typeface="Calibri"/>
                <a:ea typeface="Calibri"/>
                <a:cs typeface="Calibri"/>
                <a:sym typeface="Calibri"/>
              </a:rPr>
              <a:t>ٱ</a:t>
            </a:r>
            <a:r>
              <a:rPr lang="ar-MA" sz="3300">
                <a:highlight>
                  <a:srgbClr val="00FFFF"/>
                </a:highlight>
                <a:latin typeface="Calibri"/>
                <a:ea typeface="Calibri"/>
                <a:cs typeface="Calibri"/>
                <a:sym typeface="Calibri"/>
              </a:rPr>
              <a:t>لْوَثَائِقيِّ</a:t>
            </a:r>
            <a:r>
              <a:rPr lang="ar-MA" sz="3300">
                <a:latin typeface="Calibri"/>
                <a:ea typeface="Calibri"/>
                <a:cs typeface="Calibri"/>
                <a:sym typeface="Calibri"/>
              </a:rPr>
              <a:t> بِصُورَةٍ. حَدَثَ ذَلِكَ قَبْلَ سَنَوَاتٍ حِينَ كُنْتُ فِي رِحْلةٍ إلَى </a:t>
            </a:r>
            <a:r>
              <a:rPr lang="ar-MA" sz="3100">
                <a:latin typeface="Calibri"/>
                <a:ea typeface="Calibri"/>
                <a:cs typeface="Calibri"/>
                <a:sym typeface="Calibri"/>
              </a:rPr>
              <a:t>ٱ</a:t>
            </a:r>
            <a:r>
              <a:rPr lang="ar-MA" sz="3300">
                <a:latin typeface="Calibri"/>
                <a:ea typeface="Calibri"/>
                <a:cs typeface="Calibri"/>
                <a:sym typeface="Calibri"/>
              </a:rPr>
              <a:t>لْجَنُوبِ </a:t>
            </a:r>
            <a:r>
              <a:rPr lang="ar-MA" sz="3500">
                <a:latin typeface="Calibri"/>
                <a:ea typeface="Calibri"/>
                <a:cs typeface="Calibri"/>
                <a:sym typeface="Calibri"/>
              </a:rPr>
              <a:t>ٱ</a:t>
            </a:r>
            <a:r>
              <a:rPr lang="ar-MA" sz="3300">
                <a:latin typeface="Calibri"/>
                <a:ea typeface="Calibri"/>
                <a:cs typeface="Calibri"/>
                <a:sym typeface="Calibri"/>
              </a:rPr>
              <a:t>لْمَغْرِبِيِّ، كُنتُ قَدِ </a:t>
            </a:r>
            <a:r>
              <a:rPr lang="ar-MA" sz="3500">
                <a:highlight>
                  <a:srgbClr val="00FFFF"/>
                </a:highlight>
                <a:latin typeface="Calibri"/>
                <a:ea typeface="Calibri"/>
                <a:cs typeface="Calibri"/>
                <a:sym typeface="Calibri"/>
              </a:rPr>
              <a:t>ٱ</a:t>
            </a:r>
            <a:r>
              <a:rPr lang="ar-MA" sz="3300">
                <a:highlight>
                  <a:srgbClr val="00FFFF"/>
                </a:highlight>
                <a:latin typeface="Calibri"/>
                <a:ea typeface="Calibri"/>
                <a:cs typeface="Calibri"/>
                <a:sym typeface="Calibri"/>
              </a:rPr>
              <a:t>لْتَقَطْتُ</a:t>
            </a:r>
            <a:r>
              <a:rPr lang="ar-MA" sz="3300">
                <a:latin typeface="Calibri"/>
                <a:ea typeface="Calibri"/>
                <a:cs typeface="Calibri"/>
                <a:sym typeface="Calibri"/>
              </a:rPr>
              <a:t> صُورَةً عَادِيةً مِنْ ضِمْنَ صُوَرٍ لِرَجُلٍ مُسِنٍّ فِي قَرْيةٍ مِنَ </a:t>
            </a:r>
            <a:r>
              <a:rPr lang="ar-MA" sz="3500">
                <a:latin typeface="Calibri"/>
                <a:ea typeface="Calibri"/>
                <a:cs typeface="Calibri"/>
                <a:sym typeface="Calibri"/>
              </a:rPr>
              <a:t>ٱ</a:t>
            </a:r>
            <a:r>
              <a:rPr lang="ar-MA" sz="3300">
                <a:latin typeface="Calibri"/>
                <a:ea typeface="Calibri"/>
                <a:cs typeface="Calibri"/>
                <a:sym typeface="Calibri"/>
              </a:rPr>
              <a:t>لْقُرَى. بَعْدَ بِضْعَةِ أشْهُرٍ كُنْتُ </a:t>
            </a:r>
            <a:r>
              <a:rPr lang="ar-MA" sz="3300">
                <a:highlight>
                  <a:srgbClr val="00FFFF"/>
                </a:highlight>
                <a:latin typeface="Calibri"/>
                <a:ea typeface="Calibri"/>
                <a:cs typeface="Calibri"/>
                <a:sym typeface="Calibri"/>
              </a:rPr>
              <a:t>أُقلِّبُ</a:t>
            </a:r>
            <a:r>
              <a:rPr lang="ar-MA" sz="3300">
                <a:latin typeface="Calibri"/>
                <a:ea typeface="Calibri"/>
                <a:cs typeface="Calibri"/>
                <a:sym typeface="Calibri"/>
              </a:rPr>
              <a:t> دًفاتِري فَوَجَدْتُ تِلْكَ </a:t>
            </a:r>
            <a:r>
              <a:rPr lang="ar-MA" sz="3100">
                <a:latin typeface="Calibri"/>
                <a:ea typeface="Calibri"/>
                <a:cs typeface="Calibri"/>
                <a:sym typeface="Calibri"/>
              </a:rPr>
              <a:t>ٱ</a:t>
            </a:r>
            <a:r>
              <a:rPr lang="ar-MA" sz="3300">
                <a:latin typeface="Calibri"/>
                <a:ea typeface="Calibri"/>
                <a:cs typeface="Calibri"/>
                <a:sym typeface="Calibri"/>
              </a:rPr>
              <a:t>لصّورَةَ صُدْفَةً، فأُعْجِبْتُ كَثيرًا بِجَمَالِيَّتِهَا، أَحْسَسْتُ أنَّ فِعْلَ </a:t>
            </a:r>
            <a:r>
              <a:rPr lang="ar-MA" sz="3100">
                <a:latin typeface="Calibri"/>
                <a:ea typeface="Calibri"/>
                <a:cs typeface="Calibri"/>
                <a:sym typeface="Calibri"/>
              </a:rPr>
              <a:t>ٱ</a:t>
            </a:r>
            <a:r>
              <a:rPr lang="ar-MA" sz="3300">
                <a:latin typeface="Calibri"/>
                <a:ea typeface="Calibri"/>
                <a:cs typeface="Calibri"/>
                <a:sym typeface="Calibri"/>
              </a:rPr>
              <a:t>لزّمَنِ قَدْ زَادَهَا </a:t>
            </a:r>
            <a:r>
              <a:rPr lang="ar-MA" sz="3300">
                <a:highlight>
                  <a:srgbClr val="00FFFF"/>
                </a:highlight>
                <a:latin typeface="Calibri"/>
                <a:ea typeface="Calibri"/>
                <a:cs typeface="Calibri"/>
                <a:sym typeface="Calibri"/>
              </a:rPr>
              <a:t>جَمَالِيَّةً</a:t>
            </a:r>
            <a:r>
              <a:rPr lang="ar-MA" sz="3300">
                <a:latin typeface="Calibri"/>
                <a:ea typeface="Calibri"/>
                <a:cs typeface="Calibri"/>
                <a:sym typeface="Calibri"/>
              </a:rPr>
              <a:t>، أوْ رُبّمَا تَوَلَّدَ هَذَا </a:t>
            </a:r>
            <a:r>
              <a:rPr lang="ar-MA" sz="3500">
                <a:latin typeface="Calibri"/>
                <a:ea typeface="Calibri"/>
                <a:cs typeface="Calibri"/>
                <a:sym typeface="Calibri"/>
              </a:rPr>
              <a:t>ٱ</a:t>
            </a:r>
            <a:r>
              <a:rPr lang="ar-MA" sz="3300">
                <a:latin typeface="Calibri"/>
                <a:ea typeface="Calibri"/>
                <a:cs typeface="Calibri"/>
                <a:sym typeface="Calibri"/>
              </a:rPr>
              <a:t>لإِحْسَاسُ بِفِعْلِ إِعَادَةِ </a:t>
            </a:r>
            <a:r>
              <a:rPr lang="ar-MA" sz="3500">
                <a:highlight>
                  <a:srgbClr val="00FFFF"/>
                </a:highlight>
                <a:latin typeface="Calibri"/>
                <a:ea typeface="Calibri"/>
                <a:cs typeface="Calibri"/>
                <a:sym typeface="Calibri"/>
              </a:rPr>
              <a:t>ٱ</a:t>
            </a:r>
            <a:r>
              <a:rPr lang="ar-MA" sz="3300">
                <a:highlight>
                  <a:srgbClr val="00FFFF"/>
                </a:highlight>
                <a:latin typeface="Calibri"/>
                <a:ea typeface="Calibri"/>
                <a:cs typeface="Calibri"/>
                <a:sym typeface="Calibri"/>
              </a:rPr>
              <a:t>لتَّأَمّلِ</a:t>
            </a:r>
            <a:r>
              <a:rPr lang="ar-MA" sz="3300">
                <a:latin typeface="Calibri"/>
                <a:ea typeface="Calibri"/>
                <a:cs typeface="Calibri"/>
                <a:sym typeface="Calibri"/>
              </a:rPr>
              <a:t>، فقَرَّرْتُ أَنْ تَكُونَ صُورَةً </a:t>
            </a:r>
            <a:r>
              <a:rPr lang="ar-MA" sz="3300">
                <a:highlight>
                  <a:srgbClr val="00FFFF"/>
                </a:highlight>
                <a:latin typeface="Calibri"/>
                <a:ea typeface="Calibri"/>
                <a:cs typeface="Calibri"/>
                <a:sym typeface="Calibri"/>
              </a:rPr>
              <a:t>لِمُلْصَقِ فِيلمِي </a:t>
            </a:r>
            <a:r>
              <a:rPr lang="ar-MA" sz="3100">
                <a:latin typeface="Calibri"/>
                <a:ea typeface="Calibri"/>
                <a:cs typeface="Calibri"/>
                <a:sym typeface="Calibri"/>
              </a:rPr>
              <a:t>ٱ</a:t>
            </a:r>
            <a:r>
              <a:rPr lang="ar-MA" sz="3300">
                <a:latin typeface="Calibri"/>
                <a:ea typeface="Calibri"/>
                <a:cs typeface="Calibri"/>
                <a:sym typeface="Calibri"/>
              </a:rPr>
              <a:t>لرّوَائيِّ </a:t>
            </a:r>
            <a:r>
              <a:rPr lang="ar-MA" sz="3100">
                <a:latin typeface="Calibri"/>
                <a:ea typeface="Calibri"/>
                <a:cs typeface="Calibri"/>
                <a:sym typeface="Calibri"/>
              </a:rPr>
              <a:t>ٱ</a:t>
            </a:r>
            <a:r>
              <a:rPr lang="ar-MA" sz="3300">
                <a:latin typeface="Calibri"/>
                <a:ea typeface="Calibri"/>
                <a:cs typeface="Calibri"/>
                <a:sym typeface="Calibri"/>
              </a:rPr>
              <a:t>لْجَدِيدِ. </a:t>
            </a:r>
            <a:endParaRPr sz="3300">
              <a:latin typeface="Calibri"/>
              <a:ea typeface="Calibri"/>
              <a:cs typeface="Calibri"/>
              <a:sym typeface="Calibri"/>
            </a:endParaRPr>
          </a:p>
          <a:p>
            <a:pPr marL="0" lvl="0" indent="0" algn="just" rtl="1">
              <a:lnSpc>
                <a:spcPct val="90000"/>
              </a:lnSpc>
              <a:spcBef>
                <a:spcPts val="1000"/>
              </a:spcBef>
              <a:spcAft>
                <a:spcPts val="0"/>
              </a:spcAft>
              <a:buClr>
                <a:schemeClr val="dk1"/>
              </a:buClr>
              <a:buSzPts val="3000"/>
              <a:buNone/>
            </a:pPr>
            <a:br>
              <a:rPr lang="ar-MA" sz="3300">
                <a:latin typeface="Calibri"/>
                <a:ea typeface="Calibri"/>
                <a:cs typeface="Calibri"/>
                <a:sym typeface="Calibri"/>
              </a:rPr>
            </a:br>
            <a:r>
              <a:rPr lang="ar-MA" sz="3300">
                <a:latin typeface="Calibri"/>
                <a:ea typeface="Calibri"/>
                <a:cs typeface="Calibri"/>
                <a:sym typeface="Calibri"/>
              </a:rPr>
              <a:t>   اِحْترامًا لأخْلاقِياتِ </a:t>
            </a:r>
            <a:r>
              <a:rPr lang="ar-MA" sz="3500">
                <a:latin typeface="Calibri"/>
                <a:ea typeface="Calibri"/>
                <a:cs typeface="Calibri"/>
                <a:sym typeface="Calibri"/>
              </a:rPr>
              <a:t>ٱ</a:t>
            </a:r>
            <a:r>
              <a:rPr lang="ar-MA" sz="3300">
                <a:latin typeface="Calibri"/>
                <a:ea typeface="Calibri"/>
                <a:cs typeface="Calibri"/>
                <a:sym typeface="Calibri"/>
              </a:rPr>
              <a:t>سْتِغْلَالِ </a:t>
            </a:r>
            <a:r>
              <a:rPr lang="ar-MA" sz="3500">
                <a:latin typeface="Calibri"/>
                <a:ea typeface="Calibri"/>
                <a:cs typeface="Calibri"/>
                <a:sym typeface="Calibri"/>
              </a:rPr>
              <a:t>ٱ</a:t>
            </a:r>
            <a:r>
              <a:rPr lang="ar-MA" sz="3300">
                <a:latin typeface="Calibri"/>
                <a:ea typeface="Calibri"/>
                <a:cs typeface="Calibri"/>
                <a:sym typeface="Calibri"/>
              </a:rPr>
              <a:t>لصُّورَةِ، عُدْتُ مُجَدَّدًا إلَى تِلْكَ </a:t>
            </a:r>
            <a:r>
              <a:rPr lang="ar-MA" sz="3100">
                <a:latin typeface="Calibri"/>
                <a:ea typeface="Calibri"/>
                <a:cs typeface="Calibri"/>
                <a:sym typeface="Calibri"/>
              </a:rPr>
              <a:t>ٱ</a:t>
            </a:r>
            <a:r>
              <a:rPr lang="ar-MA" sz="3300">
                <a:latin typeface="Calibri"/>
                <a:ea typeface="Calibri"/>
                <a:cs typeface="Calibri"/>
                <a:sym typeface="Calibri"/>
              </a:rPr>
              <a:t>لْقَرْيَةِ بَحْثًا عَنْ ذلِكَ </a:t>
            </a:r>
            <a:r>
              <a:rPr lang="ar-MA" sz="3100">
                <a:latin typeface="Calibri"/>
                <a:ea typeface="Calibri"/>
                <a:cs typeface="Calibri"/>
                <a:sym typeface="Calibri"/>
              </a:rPr>
              <a:t>ٱ</a:t>
            </a:r>
            <a:r>
              <a:rPr lang="ar-MA" sz="3300">
                <a:latin typeface="Calibri"/>
                <a:ea typeface="Calibri"/>
                <a:cs typeface="Calibri"/>
                <a:sym typeface="Calibri"/>
              </a:rPr>
              <a:t>لرّجُلِ </a:t>
            </a:r>
            <a:r>
              <a:rPr lang="ar-MA" sz="3100">
                <a:latin typeface="Calibri"/>
                <a:ea typeface="Calibri"/>
                <a:cs typeface="Calibri"/>
                <a:sym typeface="Calibri"/>
              </a:rPr>
              <a:t>ٱ</a:t>
            </a:r>
            <a:r>
              <a:rPr lang="ar-MA" sz="3300">
                <a:latin typeface="Calibri"/>
                <a:ea typeface="Calibri"/>
                <a:cs typeface="Calibri"/>
                <a:sym typeface="Calibri"/>
              </a:rPr>
              <a:t>لْمُسِنّ لأطْلُبَ مِنْهُ </a:t>
            </a:r>
            <a:r>
              <a:rPr lang="ar-MA" sz="3100">
                <a:latin typeface="Calibri"/>
                <a:ea typeface="Calibri"/>
                <a:cs typeface="Calibri"/>
                <a:sym typeface="Calibri"/>
              </a:rPr>
              <a:t>ٱ</a:t>
            </a:r>
            <a:r>
              <a:rPr lang="ar-MA" sz="3300">
                <a:latin typeface="Calibri"/>
                <a:ea typeface="Calibri"/>
                <a:cs typeface="Calibri"/>
                <a:sym typeface="Calibri"/>
              </a:rPr>
              <a:t>لْإذْنَ كيْ تَكُونَ صُورَتُهُ مُلصَقًا لِفيلمِي </a:t>
            </a:r>
            <a:r>
              <a:rPr lang="ar-MA" sz="3500">
                <a:latin typeface="Calibri"/>
                <a:ea typeface="Calibri"/>
                <a:cs typeface="Calibri"/>
                <a:sym typeface="Calibri"/>
              </a:rPr>
              <a:t>ٱ</a:t>
            </a:r>
            <a:r>
              <a:rPr lang="ar-MA" sz="3300">
                <a:latin typeface="Calibri"/>
                <a:ea typeface="Calibri"/>
                <a:cs typeface="Calibri"/>
                <a:sym typeface="Calibri"/>
              </a:rPr>
              <a:t>لْجَديدِ، إِلا أنّ عَائِلَتَهُ أَخْبَرَتْنِي أَنَّهُ تُوفّي. </a:t>
            </a:r>
            <a:endParaRPr sz="3900">
              <a:latin typeface="Calibri"/>
              <a:ea typeface="Calibri"/>
              <a:cs typeface="Calibri"/>
              <a:sym typeface="Calibri"/>
            </a:endParaRPr>
          </a:p>
        </p:txBody>
      </p:sp>
      <p:sp>
        <p:nvSpPr>
          <p:cNvPr id="622" name="Google Shape;622;p27"/>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chemeClr val="dk1"/>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pic>
        <p:nvPicPr>
          <p:cNvPr id="623" name="Google Shape;623;p27" descr="https://doc.aljazeera.net/wp-content/uploads/2017/05/7_14.jpg"/>
          <p:cNvPicPr preferRelativeResize="0"/>
          <p:nvPr/>
        </p:nvPicPr>
        <p:blipFill rotWithShape="1">
          <a:blip r:embed="rId3">
            <a:alphaModFix/>
          </a:blip>
          <a:srcRect/>
          <a:stretch/>
        </p:blipFill>
        <p:spPr>
          <a:xfrm>
            <a:off x="8801100" y="1317171"/>
            <a:ext cx="3390900" cy="408707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28"/>
          <p:cNvSpPr txBox="1">
            <a:spLocks noGrp="1"/>
          </p:cNvSpPr>
          <p:nvPr>
            <p:ph type="body" idx="1"/>
          </p:nvPr>
        </p:nvSpPr>
        <p:spPr>
          <a:xfrm>
            <a:off x="2109019" y="100576"/>
            <a:ext cx="7440600" cy="696176"/>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0"/>
              </a:spcAft>
              <a:buClr>
                <a:schemeClr val="dk1"/>
              </a:buClr>
              <a:buSzPts val="3200"/>
              <a:buNone/>
            </a:pPr>
            <a:r>
              <a:rPr lang="ar-MA" sz="3200">
                <a:latin typeface="Calibri"/>
                <a:ea typeface="Calibri"/>
                <a:cs typeface="Calibri"/>
                <a:sym typeface="Calibri"/>
              </a:rPr>
              <a:t> قِصَّتِي مَعَ </a:t>
            </a:r>
            <a:r>
              <a:rPr lang="ar-MA" sz="3000">
                <a:latin typeface="Calibri"/>
                <a:ea typeface="Calibri"/>
                <a:cs typeface="Calibri"/>
                <a:sym typeface="Calibri"/>
              </a:rPr>
              <a:t>ٱ</a:t>
            </a:r>
            <a:r>
              <a:rPr lang="ar-MA" sz="3200">
                <a:latin typeface="Calibri"/>
                <a:ea typeface="Calibri"/>
                <a:cs typeface="Calibri"/>
                <a:sym typeface="Calibri"/>
              </a:rPr>
              <a:t>لسِّينِمَا</a:t>
            </a:r>
            <a:endParaRPr sz="3200">
              <a:latin typeface="Calibri"/>
              <a:ea typeface="Calibri"/>
              <a:cs typeface="Calibri"/>
              <a:sym typeface="Calibri"/>
            </a:endParaRPr>
          </a:p>
        </p:txBody>
      </p:sp>
      <p:sp>
        <p:nvSpPr>
          <p:cNvPr id="630" name="Google Shape;630;p28"/>
          <p:cNvSpPr txBox="1">
            <a:spLocks noGrp="1"/>
          </p:cNvSpPr>
          <p:nvPr>
            <p:ph type="body" idx="2"/>
          </p:nvPr>
        </p:nvSpPr>
        <p:spPr>
          <a:xfrm>
            <a:off x="0" y="843805"/>
            <a:ext cx="12192000" cy="6792588"/>
          </a:xfrm>
          <a:prstGeom prst="rect">
            <a:avLst/>
          </a:prstGeom>
          <a:noFill/>
          <a:ln>
            <a:noFill/>
          </a:ln>
        </p:spPr>
        <p:txBody>
          <a:bodyPr spcFirstLastPara="1" wrap="square" lIns="91425" tIns="45700" rIns="91425" bIns="45700" anchor="t" anchorCtr="0">
            <a:spAutoFit/>
          </a:bodyPr>
          <a:lstStyle/>
          <a:p>
            <a:pPr marL="0" lvl="0" indent="0" algn="just" rtl="1">
              <a:lnSpc>
                <a:spcPct val="90000"/>
              </a:lnSpc>
              <a:spcBef>
                <a:spcPts val="1000"/>
              </a:spcBef>
              <a:spcAft>
                <a:spcPts val="0"/>
              </a:spcAft>
              <a:buClr>
                <a:schemeClr val="dk1"/>
              </a:buClr>
              <a:buSzPts val="3000"/>
              <a:buNone/>
            </a:pPr>
            <a:r>
              <a:rPr lang="ar-MA">
                <a:latin typeface="Calibri"/>
                <a:ea typeface="Calibri"/>
                <a:cs typeface="Calibri"/>
                <a:sym typeface="Calibri"/>
              </a:rPr>
              <a:t>  اِسْتَوْقفَتْنِي هَذِهِ </a:t>
            </a:r>
            <a:r>
              <a:rPr lang="ar-MA" sz="2800" b="1">
                <a:latin typeface="Calibri"/>
                <a:ea typeface="Calibri"/>
                <a:cs typeface="Calibri"/>
                <a:sym typeface="Calibri"/>
              </a:rPr>
              <a:t>ٱ</a:t>
            </a:r>
            <a:r>
              <a:rPr lang="ar-MA">
                <a:latin typeface="Calibri"/>
                <a:ea typeface="Calibri"/>
                <a:cs typeface="Calibri"/>
                <a:sym typeface="Calibri"/>
              </a:rPr>
              <a:t>لْحَادِثَةُ وتَيَقّنْتُ حِينَهَا أَنَّ </a:t>
            </a:r>
            <a:r>
              <a:rPr lang="ar-MA" sz="2800" b="1">
                <a:latin typeface="Calibri"/>
                <a:ea typeface="Calibri"/>
                <a:cs typeface="Calibri"/>
                <a:sym typeface="Calibri"/>
              </a:rPr>
              <a:t>ٱ</a:t>
            </a:r>
            <a:r>
              <a:rPr lang="ar-MA">
                <a:latin typeface="Calibri"/>
                <a:ea typeface="Calibri"/>
                <a:cs typeface="Calibri"/>
                <a:sym typeface="Calibri"/>
              </a:rPr>
              <a:t>لْأبْطَالَ </a:t>
            </a:r>
            <a:r>
              <a:rPr lang="ar-MA" sz="2800" b="1">
                <a:latin typeface="Calibri"/>
                <a:ea typeface="Calibri"/>
                <a:cs typeface="Calibri"/>
                <a:sym typeface="Calibri"/>
              </a:rPr>
              <a:t>ٱ</a:t>
            </a:r>
            <a:r>
              <a:rPr lang="ar-MA">
                <a:latin typeface="Calibri"/>
                <a:ea typeface="Calibri"/>
                <a:cs typeface="Calibri"/>
                <a:sym typeface="Calibri"/>
              </a:rPr>
              <a:t>لْحَقِيقِيِّينَ هُمْ أبْطَالُ </a:t>
            </a:r>
            <a:r>
              <a:rPr lang="ar-MA" sz="2800" b="1">
                <a:latin typeface="Calibri"/>
                <a:ea typeface="Calibri"/>
                <a:cs typeface="Calibri"/>
                <a:sym typeface="Calibri"/>
              </a:rPr>
              <a:t>ٱ</a:t>
            </a:r>
            <a:r>
              <a:rPr lang="ar-MA">
                <a:latin typeface="Calibri"/>
                <a:ea typeface="Calibri"/>
                <a:cs typeface="Calibri"/>
                <a:sym typeface="Calibri"/>
              </a:rPr>
              <a:t>لْحَيَاةِ، هُمْ أبْطَالُ </a:t>
            </a:r>
            <a:r>
              <a:rPr lang="ar-MA" sz="2800" b="1">
                <a:latin typeface="Calibri"/>
                <a:ea typeface="Calibri"/>
                <a:cs typeface="Calibri"/>
                <a:sym typeface="Calibri"/>
              </a:rPr>
              <a:t>ٱ</a:t>
            </a:r>
            <a:r>
              <a:rPr lang="ar-MA">
                <a:latin typeface="Calibri"/>
                <a:ea typeface="Calibri"/>
                <a:cs typeface="Calibri"/>
                <a:sym typeface="Calibri"/>
              </a:rPr>
              <a:t>لْحَقِيقَةِ لِأنّ مَلامِحَهُمْ صَادِقَةٌ في </a:t>
            </a:r>
            <a:r>
              <a:rPr lang="ar-MA" sz="2800" b="1">
                <a:latin typeface="Calibri"/>
                <a:ea typeface="Calibri"/>
                <a:cs typeface="Calibri"/>
                <a:sym typeface="Calibri"/>
              </a:rPr>
              <a:t>ٱ</a:t>
            </a:r>
            <a:r>
              <a:rPr lang="ar-MA">
                <a:latin typeface="Calibri"/>
                <a:ea typeface="Calibri"/>
                <a:cs typeface="Calibri"/>
                <a:sym typeface="Calibri"/>
              </a:rPr>
              <a:t>لْوَاقِع، خَامَرَنِي حِينَهَا مَعْنَى </a:t>
            </a:r>
            <a:r>
              <a:rPr lang="ar-MA" sz="2800" b="1">
                <a:latin typeface="Calibri"/>
                <a:ea typeface="Calibri"/>
                <a:cs typeface="Calibri"/>
                <a:sym typeface="Calibri"/>
              </a:rPr>
              <a:t>ٱ</a:t>
            </a:r>
            <a:r>
              <a:rPr lang="ar-MA">
                <a:latin typeface="Calibri"/>
                <a:ea typeface="Calibri"/>
                <a:cs typeface="Calibri"/>
                <a:sym typeface="Calibri"/>
              </a:rPr>
              <a:t>لْوَثِيقَةِ، فَأيْقَنْتُ أَنَّ </a:t>
            </a:r>
            <a:r>
              <a:rPr lang="ar-MA" sz="2800" b="1">
                <a:latin typeface="Calibri"/>
                <a:ea typeface="Calibri"/>
                <a:cs typeface="Calibri"/>
                <a:sym typeface="Calibri"/>
              </a:rPr>
              <a:t>ٱ</a:t>
            </a:r>
            <a:r>
              <a:rPr lang="ar-MA">
                <a:latin typeface="Calibri"/>
                <a:ea typeface="Calibri"/>
                <a:cs typeface="Calibri"/>
                <a:sym typeface="Calibri"/>
              </a:rPr>
              <a:t>لتّوْثِيقَ هُوَ رَصْدُ صُوَرِ مَنْ هُمْ صَادِقُونَ في </a:t>
            </a:r>
            <a:r>
              <a:rPr lang="ar-MA" sz="2800" b="1">
                <a:latin typeface="Calibri"/>
                <a:ea typeface="Calibri"/>
                <a:cs typeface="Calibri"/>
                <a:sym typeface="Calibri"/>
              </a:rPr>
              <a:t>ٱ</a:t>
            </a:r>
            <a:r>
              <a:rPr lang="ar-MA">
                <a:latin typeface="Calibri"/>
                <a:ea typeface="Calibri"/>
                <a:cs typeface="Calibri"/>
                <a:sym typeface="Calibri"/>
              </a:rPr>
              <a:t>لْحَيَاةِ، فَإنْ عَاشُوا فَقدْ عَاشُوا بِصِدْقٍ، وإِنْ مَاتُوا فَإِنّهُمْ مَاتُوا بِصِدْقٍ، فَلا يَعُودُونَ لِتَحِيّةِ </a:t>
            </a:r>
            <a:r>
              <a:rPr lang="ar-MA" sz="2800" b="1">
                <a:latin typeface="Calibri"/>
                <a:ea typeface="Calibri"/>
                <a:cs typeface="Calibri"/>
                <a:sym typeface="Calibri"/>
              </a:rPr>
              <a:t>ٱ</a:t>
            </a:r>
            <a:r>
              <a:rPr lang="ar-MA">
                <a:latin typeface="Calibri"/>
                <a:ea typeface="Calibri"/>
                <a:cs typeface="Calibri"/>
                <a:sym typeface="Calibri"/>
              </a:rPr>
              <a:t>لْجُمْهُورِ بَعْدَ جِينيريكِ </a:t>
            </a:r>
            <a:r>
              <a:rPr lang="ar-MA" sz="2800" b="1">
                <a:latin typeface="Calibri"/>
                <a:ea typeface="Calibri"/>
                <a:cs typeface="Calibri"/>
                <a:sym typeface="Calibri"/>
              </a:rPr>
              <a:t>ٱ</a:t>
            </a:r>
            <a:r>
              <a:rPr lang="ar-MA">
                <a:latin typeface="Calibri"/>
                <a:ea typeface="Calibri"/>
                <a:cs typeface="Calibri"/>
                <a:sym typeface="Calibri"/>
              </a:rPr>
              <a:t>لنِّهَايَةِ أبَدًا. </a:t>
            </a:r>
            <a:br>
              <a:rPr lang="ar-MA">
                <a:latin typeface="Calibri"/>
                <a:ea typeface="Calibri"/>
                <a:cs typeface="Calibri"/>
                <a:sym typeface="Calibri"/>
              </a:rPr>
            </a:br>
            <a:r>
              <a:rPr lang="ar-MA">
                <a:latin typeface="Calibri"/>
                <a:ea typeface="Calibri"/>
                <a:cs typeface="Calibri"/>
                <a:sym typeface="Calibri"/>
              </a:rPr>
              <a:t>  حِينَهَا قَرّرْتُ أنْ أسْلُكَ طَرِيقَ </a:t>
            </a:r>
            <a:r>
              <a:rPr lang="ar-MA" sz="2800" b="1">
                <a:latin typeface="Calibri"/>
                <a:ea typeface="Calibri"/>
                <a:cs typeface="Calibri"/>
                <a:sym typeface="Calibri"/>
              </a:rPr>
              <a:t>ٱ</a:t>
            </a:r>
            <a:r>
              <a:rPr lang="ar-MA">
                <a:latin typeface="Calibri"/>
                <a:ea typeface="Calibri"/>
                <a:cs typeface="Calibri"/>
                <a:sym typeface="Calibri"/>
              </a:rPr>
              <a:t>لْفِيلمِ </a:t>
            </a:r>
            <a:r>
              <a:rPr lang="ar-MA" sz="2800" b="1">
                <a:latin typeface="Calibri"/>
                <a:ea typeface="Calibri"/>
                <a:cs typeface="Calibri"/>
                <a:sym typeface="Calibri"/>
              </a:rPr>
              <a:t>ٱ</a:t>
            </a:r>
            <a:r>
              <a:rPr lang="ar-MA">
                <a:latin typeface="Calibri"/>
                <a:ea typeface="Calibri"/>
                <a:cs typeface="Calibri"/>
                <a:sym typeface="Calibri"/>
              </a:rPr>
              <a:t>لْوَثَائقِيّ… طَرِيقَ </a:t>
            </a:r>
            <a:r>
              <a:rPr lang="ar-MA" sz="2800" b="1">
                <a:latin typeface="Calibri"/>
                <a:ea typeface="Calibri"/>
                <a:cs typeface="Calibri"/>
                <a:sym typeface="Calibri"/>
              </a:rPr>
              <a:t>ٱ</a:t>
            </a:r>
            <a:r>
              <a:rPr lang="ar-MA">
                <a:latin typeface="Calibri"/>
                <a:ea typeface="Calibri"/>
                <a:cs typeface="Calibri"/>
                <a:sym typeface="Calibri"/>
              </a:rPr>
              <a:t>لْبحْثِ عَنِ </a:t>
            </a:r>
            <a:r>
              <a:rPr lang="ar-MA" sz="2800" b="1">
                <a:latin typeface="Calibri"/>
                <a:ea typeface="Calibri"/>
                <a:cs typeface="Calibri"/>
                <a:sym typeface="Calibri"/>
              </a:rPr>
              <a:t>ٱ</a:t>
            </a:r>
            <a:r>
              <a:rPr lang="ar-MA">
                <a:latin typeface="Calibri"/>
                <a:ea typeface="Calibri"/>
                <a:cs typeface="Calibri"/>
                <a:sym typeface="Calibri"/>
              </a:rPr>
              <a:t>لْوَثِيقَةِ و</a:t>
            </a:r>
            <a:r>
              <a:rPr lang="ar-MA" sz="2800" b="1">
                <a:latin typeface="Calibri"/>
                <a:ea typeface="Calibri"/>
                <a:cs typeface="Calibri"/>
                <a:sym typeface="Calibri"/>
              </a:rPr>
              <a:t>ٱ</a:t>
            </a:r>
            <a:r>
              <a:rPr lang="ar-MA">
                <a:latin typeface="Calibri"/>
                <a:ea typeface="Calibri"/>
                <a:cs typeface="Calibri"/>
                <a:sym typeface="Calibri"/>
              </a:rPr>
              <a:t>لزَّمَنِ. وبَعْدَ سِلْسِلَةٍ مِنَ </a:t>
            </a:r>
            <a:r>
              <a:rPr lang="ar-MA" sz="2800" b="1">
                <a:latin typeface="Calibri"/>
                <a:ea typeface="Calibri"/>
                <a:cs typeface="Calibri"/>
                <a:sym typeface="Calibri"/>
              </a:rPr>
              <a:t>ٱ</a:t>
            </a:r>
            <a:r>
              <a:rPr lang="ar-MA">
                <a:latin typeface="Calibri"/>
                <a:ea typeface="Calibri"/>
                <a:cs typeface="Calibri"/>
                <a:sym typeface="Calibri"/>
              </a:rPr>
              <a:t>لاخْتِبَارَاتِ كانَ قبُولي لِدِرَاسَةِ </a:t>
            </a:r>
            <a:r>
              <a:rPr lang="ar-MA" sz="2800" b="1">
                <a:latin typeface="Calibri"/>
                <a:ea typeface="Calibri"/>
                <a:cs typeface="Calibri"/>
                <a:sym typeface="Calibri"/>
              </a:rPr>
              <a:t>ٱ</a:t>
            </a:r>
            <a:r>
              <a:rPr lang="ar-MA">
                <a:latin typeface="Calibri"/>
                <a:ea typeface="Calibri"/>
                <a:cs typeface="Calibri"/>
                <a:sym typeface="Calibri"/>
              </a:rPr>
              <a:t>لتَّخصّصِ </a:t>
            </a:r>
            <a:r>
              <a:rPr lang="ar-MA" sz="2800" b="1">
                <a:latin typeface="Calibri"/>
                <a:ea typeface="Calibri"/>
                <a:cs typeface="Calibri"/>
                <a:sym typeface="Calibri"/>
              </a:rPr>
              <a:t>ٱ</a:t>
            </a:r>
            <a:r>
              <a:rPr lang="ar-MA">
                <a:latin typeface="Calibri"/>
                <a:ea typeface="Calibri"/>
                <a:cs typeface="Calibri"/>
                <a:sym typeface="Calibri"/>
              </a:rPr>
              <a:t>لْوَثائقيِّ بٱلْمَدْرَسَةِ </a:t>
            </a:r>
            <a:r>
              <a:rPr lang="ar-MA" sz="2800" b="1">
                <a:latin typeface="Calibri"/>
                <a:ea typeface="Calibri"/>
                <a:cs typeface="Calibri"/>
                <a:sym typeface="Calibri"/>
              </a:rPr>
              <a:t>ٱ</a:t>
            </a:r>
            <a:r>
              <a:rPr lang="ar-MA">
                <a:latin typeface="Calibri"/>
                <a:ea typeface="Calibri"/>
                <a:cs typeface="Calibri"/>
                <a:sym typeface="Calibri"/>
              </a:rPr>
              <a:t>لوَطَنِيَّةِ لِلصُّورَةِ و</a:t>
            </a:r>
            <a:r>
              <a:rPr lang="ar-MA" sz="2800" b="1">
                <a:latin typeface="Calibri"/>
                <a:ea typeface="Calibri"/>
                <a:cs typeface="Calibri"/>
                <a:sym typeface="Calibri"/>
              </a:rPr>
              <a:t>ٱ</a:t>
            </a:r>
            <a:r>
              <a:rPr lang="ar-MA">
                <a:latin typeface="Calibri"/>
                <a:ea typeface="Calibri"/>
                <a:cs typeface="Calibri"/>
                <a:sym typeface="Calibri"/>
              </a:rPr>
              <a:t>لصّوْتِ بِباريسَ (الفيميس). وَصَلْتُ إلى بَاريسَ مُثقلةً بِٱلسّينِمَا </a:t>
            </a:r>
            <a:r>
              <a:rPr lang="ar-MA" sz="2800" b="1">
                <a:latin typeface="Calibri"/>
                <a:ea typeface="Calibri"/>
                <a:cs typeface="Calibri"/>
                <a:sym typeface="Calibri"/>
              </a:rPr>
              <a:t>ٱ</a:t>
            </a:r>
            <a:r>
              <a:rPr lang="ar-MA">
                <a:latin typeface="Calibri"/>
                <a:ea typeface="Calibri"/>
                <a:cs typeface="Calibri"/>
                <a:sym typeface="Calibri"/>
              </a:rPr>
              <a:t>لرِّوائِيَّةِ خُصُوصًا بَعْدَ إخْرَاجِي لِفِيلْمَيَّ </a:t>
            </a:r>
            <a:r>
              <a:rPr lang="ar-MA" sz="2800" b="1">
                <a:latin typeface="Calibri"/>
                <a:ea typeface="Calibri"/>
                <a:cs typeface="Calibri"/>
                <a:sym typeface="Calibri"/>
              </a:rPr>
              <a:t>ٱ</a:t>
            </a:r>
            <a:r>
              <a:rPr lang="ar-MA">
                <a:latin typeface="Calibri"/>
                <a:ea typeface="Calibri"/>
                <a:cs typeface="Calibri"/>
                <a:sym typeface="Calibri"/>
              </a:rPr>
              <a:t>لأوّلينِ “الرصاصة الأخيرة” و"ألوان الصمت".</a:t>
            </a:r>
            <a:endParaRPr sz="2400">
              <a:latin typeface="Calibri"/>
              <a:ea typeface="Calibri"/>
              <a:cs typeface="Calibri"/>
              <a:sym typeface="Calibri"/>
            </a:endParaRPr>
          </a:p>
          <a:p>
            <a:pPr marL="0" lvl="0" indent="0" algn="just" rtl="1">
              <a:lnSpc>
                <a:spcPct val="90000"/>
              </a:lnSpc>
              <a:spcBef>
                <a:spcPts val="1000"/>
              </a:spcBef>
              <a:spcAft>
                <a:spcPts val="0"/>
              </a:spcAft>
              <a:buClr>
                <a:schemeClr val="dk1"/>
              </a:buClr>
              <a:buSzPts val="3000"/>
              <a:buNone/>
            </a:pPr>
            <a:r>
              <a:rPr lang="ar-MA">
                <a:latin typeface="Calibri"/>
                <a:ea typeface="Calibri"/>
                <a:cs typeface="Calibri"/>
                <a:sym typeface="Calibri"/>
              </a:rPr>
              <a:t>  زادَ همّي بِٱلِاهْتمَامِ بِٱلْفِيلمِ </a:t>
            </a:r>
            <a:r>
              <a:rPr lang="ar-MA" sz="2800" b="1">
                <a:latin typeface="Calibri"/>
                <a:ea typeface="Calibri"/>
                <a:cs typeface="Calibri"/>
                <a:sym typeface="Calibri"/>
              </a:rPr>
              <a:t>ٱ</a:t>
            </a:r>
            <a:r>
              <a:rPr lang="ar-MA">
                <a:latin typeface="Calibri"/>
                <a:ea typeface="Calibri"/>
                <a:cs typeface="Calibri"/>
                <a:sym typeface="Calibri"/>
              </a:rPr>
              <a:t>لْوَثَائِقيِّ حِينَمَا ذَهَبْتُ إلَى مَتَاحِفَ مَعْرُوفَةٍ في بَاريسَ حَيْثُ وَجَدْتُ صُوَراً مُهِمّةً مِنْ أرْشِيفِ </a:t>
            </a:r>
            <a:r>
              <a:rPr lang="ar-MA" sz="2800" b="1">
                <a:latin typeface="Calibri"/>
                <a:ea typeface="Calibri"/>
                <a:cs typeface="Calibri"/>
                <a:sym typeface="Calibri"/>
              </a:rPr>
              <a:t>ٱ</a:t>
            </a:r>
            <a:r>
              <a:rPr lang="ar-MA">
                <a:latin typeface="Calibri"/>
                <a:ea typeface="Calibri"/>
                <a:cs typeface="Calibri"/>
                <a:sym typeface="Calibri"/>
              </a:rPr>
              <a:t>لْمَغْرِبِ هُنَاكَ.  نَحْنُ - </a:t>
            </a:r>
            <a:r>
              <a:rPr lang="ar-MA" sz="2800" b="1">
                <a:latin typeface="Calibri"/>
                <a:ea typeface="Calibri"/>
                <a:cs typeface="Calibri"/>
                <a:sym typeface="Calibri"/>
              </a:rPr>
              <a:t>ٱ</a:t>
            </a:r>
            <a:r>
              <a:rPr lang="ar-MA">
                <a:latin typeface="Calibri"/>
                <a:ea typeface="Calibri"/>
                <a:cs typeface="Calibri"/>
                <a:sym typeface="Calibri"/>
              </a:rPr>
              <a:t>لشّبَابَ - نَتُوقُ إلَى رُؤْيَةِ تِلْكَ </a:t>
            </a:r>
            <a:r>
              <a:rPr lang="ar-MA" sz="2800" b="1">
                <a:latin typeface="Calibri"/>
                <a:ea typeface="Calibri"/>
                <a:cs typeface="Calibri"/>
                <a:sym typeface="Calibri"/>
              </a:rPr>
              <a:t>ٱ</a:t>
            </a:r>
            <a:r>
              <a:rPr lang="ar-MA">
                <a:latin typeface="Calibri"/>
                <a:ea typeface="Calibri"/>
                <a:cs typeface="Calibri"/>
                <a:sym typeface="Calibri"/>
              </a:rPr>
              <a:t>لصّوَرِ </a:t>
            </a:r>
            <a:r>
              <a:rPr lang="ar-MA" sz="2800" b="1">
                <a:latin typeface="Calibri"/>
                <a:ea typeface="Calibri"/>
                <a:cs typeface="Calibri"/>
                <a:sym typeface="Calibri"/>
              </a:rPr>
              <a:t>ٱ</a:t>
            </a:r>
            <a:r>
              <a:rPr lang="ar-MA">
                <a:latin typeface="Calibri"/>
                <a:ea typeface="Calibri"/>
                <a:cs typeface="Calibri"/>
                <a:sym typeface="Calibri"/>
              </a:rPr>
              <a:t>لَّتي تَخُصُّنَا في مِثْلِ هَذِهِ </a:t>
            </a:r>
            <a:r>
              <a:rPr lang="ar-MA" sz="2800" b="1">
                <a:latin typeface="Calibri"/>
                <a:ea typeface="Calibri"/>
                <a:cs typeface="Calibri"/>
                <a:sym typeface="Calibri"/>
              </a:rPr>
              <a:t>ٱ</a:t>
            </a:r>
            <a:r>
              <a:rPr lang="ar-MA">
                <a:latin typeface="Calibri"/>
                <a:ea typeface="Calibri"/>
                <a:cs typeface="Calibri"/>
                <a:sym typeface="Calibri"/>
              </a:rPr>
              <a:t>لمَتَاحِفِ، و بِصِفَتِنَا جِيلا جَدِيداً نَحْتَاجُ مُصَافَحَةَ </a:t>
            </a:r>
            <a:r>
              <a:rPr lang="ar-MA" sz="2800" b="1">
                <a:latin typeface="Calibri"/>
                <a:ea typeface="Calibri"/>
                <a:cs typeface="Calibri"/>
                <a:sym typeface="Calibri"/>
              </a:rPr>
              <a:t>ٱ</a:t>
            </a:r>
            <a:r>
              <a:rPr lang="ar-MA">
                <a:latin typeface="Calibri"/>
                <a:ea typeface="Calibri"/>
                <a:cs typeface="Calibri"/>
                <a:sym typeface="Calibri"/>
              </a:rPr>
              <a:t>لتَّارِيخ مِنْ أجْلِ </a:t>
            </a:r>
            <a:r>
              <a:rPr lang="ar-MA" sz="2800" b="1">
                <a:latin typeface="Calibri"/>
                <a:ea typeface="Calibri"/>
                <a:cs typeface="Calibri"/>
                <a:sym typeface="Calibri"/>
              </a:rPr>
              <a:t>ٱ</a:t>
            </a:r>
            <a:r>
              <a:rPr lang="ar-MA">
                <a:latin typeface="Calibri"/>
                <a:ea typeface="Calibri"/>
                <a:cs typeface="Calibri"/>
                <a:sym typeface="Calibri"/>
              </a:rPr>
              <a:t>لْإبْدَاعِ في صُنْعِ </a:t>
            </a:r>
            <a:r>
              <a:rPr lang="ar-MA" sz="2800" b="1">
                <a:latin typeface="Calibri"/>
                <a:ea typeface="Calibri"/>
                <a:cs typeface="Calibri"/>
                <a:sym typeface="Calibri"/>
              </a:rPr>
              <a:t>ٱ</a:t>
            </a:r>
            <a:r>
              <a:rPr lang="ar-MA">
                <a:latin typeface="Calibri"/>
                <a:ea typeface="Calibri"/>
                <a:cs typeface="Calibri"/>
                <a:sym typeface="Calibri"/>
              </a:rPr>
              <a:t>لْمُسْتقبَلِ، لَكِنَّنَا نَفْتَقِرُ إلى </a:t>
            </a:r>
            <a:r>
              <a:rPr lang="ar-MA" sz="2800" b="1">
                <a:latin typeface="Calibri"/>
                <a:ea typeface="Calibri"/>
                <a:cs typeface="Calibri"/>
                <a:sym typeface="Calibri"/>
              </a:rPr>
              <a:t>ٱ</a:t>
            </a:r>
            <a:r>
              <a:rPr lang="ar-MA">
                <a:latin typeface="Calibri"/>
                <a:ea typeface="Calibri"/>
                <a:cs typeface="Calibri"/>
                <a:sym typeface="Calibri"/>
              </a:rPr>
              <a:t>لتَّوْثِيقِ في بُلْدَانِنَا. اَلذّاكِرَةُ كانَتْ هَاجِسًا وَرَاءَ </a:t>
            </a:r>
            <a:r>
              <a:rPr lang="ar-MA" sz="2800" b="1">
                <a:latin typeface="Calibri"/>
                <a:ea typeface="Calibri"/>
                <a:cs typeface="Calibri"/>
                <a:sym typeface="Calibri"/>
              </a:rPr>
              <a:t>ٱ</a:t>
            </a:r>
            <a:r>
              <a:rPr lang="ar-MA">
                <a:latin typeface="Calibri"/>
                <a:ea typeface="Calibri"/>
                <a:cs typeface="Calibri"/>
                <a:sym typeface="Calibri"/>
              </a:rPr>
              <a:t>هْتِمَامِي بِصِنَاعَةِ </a:t>
            </a:r>
            <a:r>
              <a:rPr lang="ar-MA" sz="2800" b="1">
                <a:latin typeface="Calibri"/>
                <a:ea typeface="Calibri"/>
                <a:cs typeface="Calibri"/>
                <a:sym typeface="Calibri"/>
              </a:rPr>
              <a:t>ٱ</a:t>
            </a:r>
            <a:r>
              <a:rPr lang="ar-MA">
                <a:latin typeface="Calibri"/>
                <a:ea typeface="Calibri"/>
                <a:cs typeface="Calibri"/>
                <a:sym typeface="Calibri"/>
              </a:rPr>
              <a:t>لْوَثائِقيِّ، فَإذَا كَانَ رَصِيدُنَا مِنَ </a:t>
            </a:r>
            <a:r>
              <a:rPr lang="ar-MA" sz="2800" b="1">
                <a:latin typeface="Calibri"/>
                <a:ea typeface="Calibri"/>
                <a:cs typeface="Calibri"/>
                <a:sym typeface="Calibri"/>
              </a:rPr>
              <a:t>ٱ</a:t>
            </a:r>
            <a:r>
              <a:rPr lang="ar-MA">
                <a:latin typeface="Calibri"/>
                <a:ea typeface="Calibri"/>
                <a:cs typeface="Calibri"/>
                <a:sym typeface="Calibri"/>
              </a:rPr>
              <a:t>لْأرْشِيفِ </a:t>
            </a:r>
            <a:r>
              <a:rPr lang="ar-MA" sz="2800" b="1">
                <a:latin typeface="Calibri"/>
                <a:ea typeface="Calibri"/>
                <a:cs typeface="Calibri"/>
                <a:sym typeface="Calibri"/>
              </a:rPr>
              <a:t>ٱ</a:t>
            </a:r>
            <a:r>
              <a:rPr lang="ar-MA">
                <a:latin typeface="Calibri"/>
                <a:ea typeface="Calibri"/>
                <a:cs typeface="Calibri"/>
                <a:sym typeface="Calibri"/>
              </a:rPr>
              <a:t>لْمُصَوّر مَحْدُودًا، فَعَلَيْنَا أنْ نَصْنَعَهُ نَحْنُ. أَيْقَنْتُ أنّهُ يَجِبُ عَليْنَا أنْ نُوَثّقَ صُوَرَنَا بِمُفْرَدِنَا وأنْ نَعُودَ لِذَاكِرتِنَا، فَمَنْ لا ذَاكِرَةَ لَهُ لا مُسْتقبَلَ لَهُ.</a:t>
            </a:r>
            <a:endParaRPr sz="2400" b="1">
              <a:latin typeface="Calibri"/>
              <a:ea typeface="Calibri"/>
              <a:cs typeface="Calibri"/>
              <a:sym typeface="Calibri"/>
            </a:endParaRPr>
          </a:p>
          <a:p>
            <a:pPr marL="0" lvl="0" indent="0" algn="just" rtl="1">
              <a:lnSpc>
                <a:spcPct val="90000"/>
              </a:lnSpc>
              <a:spcBef>
                <a:spcPts val="1000"/>
              </a:spcBef>
              <a:spcAft>
                <a:spcPts val="0"/>
              </a:spcAft>
              <a:buClr>
                <a:schemeClr val="dk1"/>
              </a:buClr>
              <a:buSzPts val="3600"/>
              <a:buNone/>
            </a:pPr>
            <a:endParaRPr sz="3600"/>
          </a:p>
        </p:txBody>
      </p:sp>
      <p:sp>
        <p:nvSpPr>
          <p:cNvPr id="631" name="Google Shape;631;p28"/>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3/2</a:t>
            </a:r>
            <a:endParaRPr sz="2400" b="0" i="1" u="none" strike="noStrike" cap="non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29"/>
          <p:cNvSpPr txBox="1">
            <a:spLocks noGrp="1"/>
          </p:cNvSpPr>
          <p:nvPr>
            <p:ph type="body" idx="1"/>
          </p:nvPr>
        </p:nvSpPr>
        <p:spPr>
          <a:xfrm>
            <a:off x="2109025" y="164102"/>
            <a:ext cx="7440600" cy="569400"/>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0"/>
              </a:spcAft>
              <a:buClr>
                <a:schemeClr val="dk1"/>
              </a:buClr>
              <a:buSzPts val="3200"/>
              <a:buNone/>
            </a:pPr>
            <a:r>
              <a:rPr lang="ar-MA" sz="3100">
                <a:latin typeface="Calibri"/>
                <a:ea typeface="Calibri"/>
                <a:cs typeface="Calibri"/>
                <a:sym typeface="Calibri"/>
              </a:rPr>
              <a:t>قِصَّتِي مَعَ ٱلسِّينِمَا</a:t>
            </a:r>
            <a:endParaRPr sz="3600">
              <a:latin typeface="Calibri"/>
              <a:ea typeface="Calibri"/>
              <a:cs typeface="Calibri"/>
              <a:sym typeface="Calibri"/>
            </a:endParaRPr>
          </a:p>
        </p:txBody>
      </p:sp>
      <p:sp>
        <p:nvSpPr>
          <p:cNvPr id="638" name="Google Shape;638;p29"/>
          <p:cNvSpPr txBox="1">
            <a:spLocks noGrp="1"/>
          </p:cNvSpPr>
          <p:nvPr>
            <p:ph type="body" idx="2"/>
          </p:nvPr>
        </p:nvSpPr>
        <p:spPr>
          <a:xfrm>
            <a:off x="0" y="1065475"/>
            <a:ext cx="12192000" cy="5623200"/>
          </a:xfrm>
          <a:prstGeom prst="rect">
            <a:avLst/>
          </a:prstGeom>
          <a:noFill/>
          <a:ln>
            <a:noFill/>
          </a:ln>
        </p:spPr>
        <p:txBody>
          <a:bodyPr spcFirstLastPara="1" wrap="square" lIns="91425" tIns="45700" rIns="91425" bIns="45700" anchor="t" anchorCtr="0">
            <a:spAutoFit/>
          </a:bodyPr>
          <a:lstStyle/>
          <a:p>
            <a:pPr marL="0" lvl="0" indent="0" algn="just" rtl="1">
              <a:lnSpc>
                <a:spcPct val="90000"/>
              </a:lnSpc>
              <a:spcBef>
                <a:spcPts val="1000"/>
              </a:spcBef>
              <a:spcAft>
                <a:spcPts val="0"/>
              </a:spcAft>
              <a:buClr>
                <a:schemeClr val="dk1"/>
              </a:buClr>
              <a:buSzPts val="3000"/>
              <a:buNone/>
            </a:pPr>
            <a:r>
              <a:rPr lang="ar-MA">
                <a:latin typeface="Calibri"/>
                <a:ea typeface="Calibri"/>
                <a:cs typeface="Calibri"/>
                <a:sym typeface="Calibri"/>
              </a:rPr>
              <a:t>   حِينَ كُنْتُ أَدْرُسُ إِنْتَاجَ </a:t>
            </a:r>
            <a:r>
              <a:rPr lang="ar-MA" sz="2800" b="1">
                <a:latin typeface="Calibri"/>
                <a:ea typeface="Calibri"/>
                <a:cs typeface="Calibri"/>
                <a:sym typeface="Calibri"/>
              </a:rPr>
              <a:t>ٱ</a:t>
            </a:r>
            <a:r>
              <a:rPr lang="ar-MA">
                <a:latin typeface="Calibri"/>
                <a:ea typeface="Calibri"/>
                <a:cs typeface="Calibri"/>
                <a:sym typeface="Calibri"/>
              </a:rPr>
              <a:t>لْفِيلمِ </a:t>
            </a:r>
            <a:r>
              <a:rPr lang="ar-MA" sz="2800" b="1">
                <a:latin typeface="Calibri"/>
                <a:ea typeface="Calibri"/>
                <a:cs typeface="Calibri"/>
                <a:sym typeface="Calibri"/>
              </a:rPr>
              <a:t>ٱ</a:t>
            </a:r>
            <a:r>
              <a:rPr lang="ar-MA">
                <a:latin typeface="Calibri"/>
                <a:ea typeface="Calibri"/>
                <a:cs typeface="Calibri"/>
                <a:sym typeface="Calibri"/>
              </a:rPr>
              <a:t>لْوَثَائِقيّ في بَارِيسَ، كُنْتُ أحَاوِلُ جَاهِدَةً أنْ أمْزِجَ بَينَ مَهَارَاتي في </a:t>
            </a:r>
            <a:r>
              <a:rPr lang="ar-MA" sz="2800" b="1">
                <a:latin typeface="Calibri"/>
                <a:ea typeface="Calibri"/>
                <a:cs typeface="Calibri"/>
                <a:sym typeface="Calibri"/>
              </a:rPr>
              <a:t>ٱ</a:t>
            </a:r>
            <a:r>
              <a:rPr lang="ar-MA">
                <a:latin typeface="Calibri"/>
                <a:ea typeface="Calibri"/>
                <a:cs typeface="Calibri"/>
                <a:sym typeface="Calibri"/>
              </a:rPr>
              <a:t>لْفِيلمِ </a:t>
            </a:r>
            <a:r>
              <a:rPr lang="ar-MA" sz="2800" b="1">
                <a:latin typeface="Calibri"/>
                <a:ea typeface="Calibri"/>
                <a:cs typeface="Calibri"/>
                <a:sym typeface="Calibri"/>
              </a:rPr>
              <a:t>ٱ</a:t>
            </a:r>
            <a:r>
              <a:rPr lang="ar-MA">
                <a:latin typeface="Calibri"/>
                <a:ea typeface="Calibri"/>
                <a:cs typeface="Calibri"/>
                <a:sym typeface="Calibri"/>
              </a:rPr>
              <a:t>لرّوَائيِّ وتِلْكَ </a:t>
            </a:r>
            <a:r>
              <a:rPr lang="ar-MA" sz="2800" b="1">
                <a:latin typeface="Calibri"/>
                <a:ea typeface="Calibri"/>
                <a:cs typeface="Calibri"/>
                <a:sym typeface="Calibri"/>
              </a:rPr>
              <a:t>ٱ</a:t>
            </a:r>
            <a:r>
              <a:rPr lang="ar-MA">
                <a:latin typeface="Calibri"/>
                <a:ea typeface="Calibri"/>
                <a:cs typeface="Calibri"/>
                <a:sym typeface="Calibri"/>
              </a:rPr>
              <a:t>لْمَهَاراتِ </a:t>
            </a:r>
            <a:r>
              <a:rPr lang="ar-MA" sz="2800" b="1">
                <a:latin typeface="Calibri"/>
                <a:ea typeface="Calibri"/>
                <a:cs typeface="Calibri"/>
                <a:sym typeface="Calibri"/>
              </a:rPr>
              <a:t>ٱ</a:t>
            </a:r>
            <a:r>
              <a:rPr lang="ar-MA">
                <a:latin typeface="Calibri"/>
                <a:ea typeface="Calibri"/>
                <a:cs typeface="Calibri"/>
                <a:sym typeface="Calibri"/>
              </a:rPr>
              <a:t>لْجَدِيدَةِ </a:t>
            </a:r>
            <a:r>
              <a:rPr lang="ar-MA" sz="2800" b="1">
                <a:latin typeface="Calibri"/>
                <a:ea typeface="Calibri"/>
                <a:cs typeface="Calibri"/>
                <a:sym typeface="Calibri"/>
              </a:rPr>
              <a:t>ٱ</a:t>
            </a:r>
            <a:r>
              <a:rPr lang="ar-MA">
                <a:latin typeface="Calibri"/>
                <a:ea typeface="Calibri"/>
                <a:cs typeface="Calibri"/>
                <a:sym typeface="Calibri"/>
              </a:rPr>
              <a:t>لّتي اكْتسَبْتُهَا في صِنَاعَةِ </a:t>
            </a:r>
            <a:r>
              <a:rPr lang="ar-MA" sz="2800" b="1">
                <a:latin typeface="Calibri"/>
                <a:ea typeface="Calibri"/>
                <a:cs typeface="Calibri"/>
                <a:sym typeface="Calibri"/>
              </a:rPr>
              <a:t>ٱ</a:t>
            </a:r>
            <a:r>
              <a:rPr lang="ar-MA">
                <a:latin typeface="Calibri"/>
                <a:ea typeface="Calibri"/>
                <a:cs typeface="Calibri"/>
                <a:sym typeface="Calibri"/>
              </a:rPr>
              <a:t>لْفِيلمِ </a:t>
            </a:r>
            <a:r>
              <a:rPr lang="ar-MA" sz="2800" b="1">
                <a:latin typeface="Calibri"/>
                <a:ea typeface="Calibri"/>
                <a:cs typeface="Calibri"/>
                <a:sym typeface="Calibri"/>
              </a:rPr>
              <a:t>ٱ</a:t>
            </a:r>
            <a:r>
              <a:rPr lang="ar-MA">
                <a:latin typeface="Calibri"/>
                <a:ea typeface="Calibri"/>
                <a:cs typeface="Calibri"/>
                <a:sym typeface="Calibri"/>
              </a:rPr>
              <a:t>لْوَثَائِقيّ، فَكانتِ </a:t>
            </a:r>
            <a:r>
              <a:rPr lang="ar-MA" sz="2800" b="1">
                <a:latin typeface="Calibri"/>
                <a:ea typeface="Calibri"/>
                <a:cs typeface="Calibri"/>
                <a:sym typeface="Calibri"/>
              </a:rPr>
              <a:t>ٱ</a:t>
            </a:r>
            <a:r>
              <a:rPr lang="ar-MA">
                <a:latin typeface="Calibri"/>
                <a:ea typeface="Calibri"/>
                <a:cs typeface="Calibri"/>
                <a:sym typeface="Calibri"/>
              </a:rPr>
              <a:t>لنَّتِيجَةُ فِيلمَ تَخَرُّجٍ مِنَ </a:t>
            </a:r>
            <a:r>
              <a:rPr lang="ar-MA" sz="2800" b="1">
                <a:latin typeface="Calibri"/>
                <a:ea typeface="Calibri"/>
                <a:cs typeface="Calibri"/>
                <a:sym typeface="Calibri"/>
              </a:rPr>
              <a:t>ٱ</a:t>
            </a:r>
            <a:r>
              <a:rPr lang="ar-MA">
                <a:latin typeface="Calibri"/>
                <a:ea typeface="Calibri"/>
                <a:cs typeface="Calibri"/>
                <a:sym typeface="Calibri"/>
              </a:rPr>
              <a:t>لْمَدْرَسَةِ بِعُنوَان “</a:t>
            </a:r>
            <a:r>
              <a:rPr lang="ar-MA" b="1">
                <a:latin typeface="Calibri"/>
                <a:ea typeface="Calibri"/>
                <a:cs typeface="Calibri"/>
                <a:sym typeface="Calibri"/>
              </a:rPr>
              <a:t>جُمُعَةٌ مُبَارَكَةٌ</a:t>
            </a:r>
            <a:r>
              <a:rPr lang="ar-MA">
                <a:latin typeface="Calibri"/>
                <a:ea typeface="Calibri"/>
                <a:cs typeface="Calibri"/>
                <a:sym typeface="Calibri"/>
              </a:rPr>
              <a:t>” وهُوَ فِيلمٌ يَجْمَعُ بَيْنَ </a:t>
            </a:r>
            <a:r>
              <a:rPr lang="ar-MA" sz="2800" b="1">
                <a:latin typeface="Calibri"/>
                <a:ea typeface="Calibri"/>
                <a:cs typeface="Calibri"/>
                <a:sym typeface="Calibri"/>
              </a:rPr>
              <a:t>ٱ</a:t>
            </a:r>
            <a:r>
              <a:rPr lang="ar-MA">
                <a:latin typeface="Calibri"/>
                <a:ea typeface="Calibri"/>
                <a:cs typeface="Calibri"/>
                <a:sym typeface="Calibri"/>
              </a:rPr>
              <a:t>لْوَثَائِقِيِّ و</a:t>
            </a:r>
            <a:r>
              <a:rPr lang="ar-MA" sz="2800" b="1">
                <a:latin typeface="Calibri"/>
                <a:ea typeface="Calibri"/>
                <a:cs typeface="Calibri"/>
                <a:sym typeface="Calibri"/>
              </a:rPr>
              <a:t>ٱ</a:t>
            </a:r>
            <a:r>
              <a:rPr lang="ar-MA">
                <a:latin typeface="Calibri"/>
                <a:ea typeface="Calibri"/>
                <a:cs typeface="Calibri"/>
                <a:sym typeface="Calibri"/>
              </a:rPr>
              <a:t>لرِّوَائيّ. وقدْ حَازَ أَزْيَدَ مِنْ سِتَّ عَشْرَةَ جَائِزَةً في </a:t>
            </a:r>
            <a:r>
              <a:rPr lang="ar-MA" sz="2800" b="1">
                <a:latin typeface="Calibri"/>
                <a:ea typeface="Calibri"/>
                <a:cs typeface="Calibri"/>
                <a:sym typeface="Calibri"/>
              </a:rPr>
              <a:t>ٱ</a:t>
            </a:r>
            <a:r>
              <a:rPr lang="ar-MA">
                <a:latin typeface="Calibri"/>
                <a:ea typeface="Calibri"/>
                <a:cs typeface="Calibri"/>
                <a:sym typeface="Calibri"/>
              </a:rPr>
              <a:t>لْعَدِيدِ مِنَ </a:t>
            </a:r>
            <a:r>
              <a:rPr lang="ar-MA" sz="2800" b="1">
                <a:latin typeface="Calibri"/>
                <a:ea typeface="Calibri"/>
                <a:cs typeface="Calibri"/>
                <a:sym typeface="Calibri"/>
              </a:rPr>
              <a:t>ٱ</a:t>
            </a:r>
            <a:r>
              <a:rPr lang="ar-MA">
                <a:latin typeface="Calibri"/>
                <a:ea typeface="Calibri"/>
                <a:cs typeface="Calibri"/>
                <a:sym typeface="Calibri"/>
              </a:rPr>
              <a:t>لْمِهْرَجَاناتِ </a:t>
            </a:r>
            <a:r>
              <a:rPr lang="ar-MA" sz="2800" b="1">
                <a:latin typeface="Calibri"/>
                <a:ea typeface="Calibri"/>
                <a:cs typeface="Calibri"/>
                <a:sym typeface="Calibri"/>
              </a:rPr>
              <a:t>ٱ</a:t>
            </a:r>
            <a:r>
              <a:rPr lang="ar-MA">
                <a:latin typeface="Calibri"/>
                <a:ea typeface="Calibri"/>
                <a:cs typeface="Calibri"/>
                <a:sym typeface="Calibri"/>
              </a:rPr>
              <a:t>لدَّوْلِيّةِ، مِنْ جِيبُوتي إلَى </a:t>
            </a:r>
            <a:r>
              <a:rPr lang="ar-MA" sz="2800" b="1">
                <a:latin typeface="Calibri"/>
                <a:ea typeface="Calibri"/>
                <a:cs typeface="Calibri"/>
                <a:sym typeface="Calibri"/>
              </a:rPr>
              <a:t>ٱ</a:t>
            </a:r>
            <a:r>
              <a:rPr lang="ar-MA">
                <a:latin typeface="Calibri"/>
                <a:ea typeface="Calibri"/>
                <a:cs typeface="Calibri"/>
                <a:sym typeface="Calibri"/>
              </a:rPr>
              <a:t>لبرازيل. تَفاجَأْتُ بِتَجَاوُبِ </a:t>
            </a:r>
            <a:r>
              <a:rPr lang="ar-MA" sz="2800" b="1">
                <a:latin typeface="Calibri"/>
                <a:ea typeface="Calibri"/>
                <a:cs typeface="Calibri"/>
                <a:sym typeface="Calibri"/>
              </a:rPr>
              <a:t>ٱ</a:t>
            </a:r>
            <a:r>
              <a:rPr lang="ar-MA">
                <a:latin typeface="Calibri"/>
                <a:ea typeface="Calibri"/>
                <a:cs typeface="Calibri"/>
                <a:sym typeface="Calibri"/>
              </a:rPr>
              <a:t>لْجُمْهُورِ مَعَ قِصّةٍ بَسِيطةٍ لَمْ تُكَلِّفْنِي إِنْتَاجِيًّا غَيرَ بِضْعِ دُولارَاتٍ اسْتَعَنْتُ بهَا لِشِرَاءِ </a:t>
            </a:r>
            <a:r>
              <a:rPr lang="ar-MA" sz="2800" b="1">
                <a:latin typeface="Calibri"/>
                <a:ea typeface="Calibri"/>
                <a:cs typeface="Calibri"/>
                <a:sym typeface="Calibri"/>
              </a:rPr>
              <a:t>ٱ</a:t>
            </a:r>
            <a:r>
              <a:rPr lang="ar-MA">
                <a:latin typeface="Calibri"/>
                <a:ea typeface="Calibri"/>
                <a:cs typeface="Calibri"/>
                <a:sym typeface="Calibri"/>
              </a:rPr>
              <a:t>لدُّمَى </a:t>
            </a:r>
            <a:r>
              <a:rPr lang="ar-MA" sz="2800" b="1">
                <a:latin typeface="Calibri"/>
                <a:ea typeface="Calibri"/>
                <a:cs typeface="Calibri"/>
                <a:sym typeface="Calibri"/>
              </a:rPr>
              <a:t>ٱ</a:t>
            </a:r>
            <a:r>
              <a:rPr lang="ar-MA">
                <a:latin typeface="Calibri"/>
                <a:ea typeface="Calibri"/>
                <a:cs typeface="Calibri"/>
                <a:sym typeface="Calibri"/>
              </a:rPr>
              <a:t>لرُّوسِيّةِ </a:t>
            </a:r>
            <a:r>
              <a:rPr lang="ar-MA" sz="2800" b="1">
                <a:latin typeface="Calibri"/>
                <a:ea typeface="Calibri"/>
                <a:cs typeface="Calibri"/>
                <a:sym typeface="Calibri"/>
              </a:rPr>
              <a:t>ٱ</a:t>
            </a:r>
            <a:r>
              <a:rPr lang="ar-MA">
                <a:latin typeface="Calibri"/>
                <a:ea typeface="Calibri"/>
                <a:cs typeface="Calibri"/>
                <a:sym typeface="Calibri"/>
              </a:rPr>
              <a:t>لّتي </a:t>
            </a:r>
            <a:r>
              <a:rPr lang="ar-MA" sz="2800" b="1">
                <a:latin typeface="Calibri"/>
                <a:ea typeface="Calibri"/>
                <a:cs typeface="Calibri"/>
                <a:sym typeface="Calibri"/>
              </a:rPr>
              <a:t>ٱ</a:t>
            </a:r>
            <a:r>
              <a:rPr lang="ar-MA">
                <a:latin typeface="Calibri"/>
                <a:ea typeface="Calibri"/>
                <a:cs typeface="Calibri"/>
                <a:sym typeface="Calibri"/>
              </a:rPr>
              <a:t>عْتَمَدْتُهَا شَخْصِياتٍ لِلفِيلمِ. سَخّرْتُ كُلَّ طَاقَتِي لِلْكِتَابَةِ، وبَدَأْتُ حِينَهَا أعِي اتِّجَاهَ اخْتِيارِ الشّخْصِياتِ، و</a:t>
            </a:r>
            <a:r>
              <a:rPr lang="ar-MA" sz="2800" b="1">
                <a:latin typeface="Calibri"/>
                <a:ea typeface="Calibri"/>
                <a:cs typeface="Calibri"/>
                <a:sym typeface="Calibri"/>
              </a:rPr>
              <a:t>ٱ</a:t>
            </a:r>
            <a:r>
              <a:rPr lang="ar-MA">
                <a:latin typeface="Calibri"/>
                <a:ea typeface="Calibri"/>
                <a:cs typeface="Calibri"/>
                <a:sym typeface="Calibri"/>
              </a:rPr>
              <a:t>لْفَرْقَ بَيْنَ شَخْصِياتٍ تُؤجِّرُهَا لِلتَّمْثِيلِ وأُخْرَى وَاقِعِيَّةٍ تَسْرُدُ </a:t>
            </a:r>
            <a:r>
              <a:rPr lang="ar-MA" sz="2800" b="1">
                <a:latin typeface="Calibri"/>
                <a:ea typeface="Calibri"/>
                <a:cs typeface="Calibri"/>
                <a:sym typeface="Calibri"/>
              </a:rPr>
              <a:t>ٱ</a:t>
            </a:r>
            <a:r>
              <a:rPr lang="ar-MA">
                <a:latin typeface="Calibri"/>
                <a:ea typeface="Calibri"/>
                <a:cs typeface="Calibri"/>
                <a:sym typeface="Calibri"/>
              </a:rPr>
              <a:t>لْوَاقِعَ بِإحْسَاسٍ دُونَ </a:t>
            </a:r>
            <a:r>
              <a:rPr lang="ar-MA" sz="3200" b="1">
                <a:latin typeface="Calibri"/>
                <a:ea typeface="Calibri"/>
                <a:cs typeface="Calibri"/>
                <a:sym typeface="Calibri"/>
              </a:rPr>
              <a:t>ٱ</a:t>
            </a:r>
            <a:r>
              <a:rPr lang="ar-MA">
                <a:latin typeface="Calibri"/>
                <a:ea typeface="Calibri"/>
                <a:cs typeface="Calibri"/>
                <a:sym typeface="Calibri"/>
              </a:rPr>
              <a:t>نْتِظَارِ مُقَابِلٍ. وهَذَا هُوَ </a:t>
            </a:r>
            <a:r>
              <a:rPr lang="ar-MA" sz="2800" b="1">
                <a:latin typeface="Calibri"/>
                <a:ea typeface="Calibri"/>
                <a:cs typeface="Calibri"/>
                <a:sym typeface="Calibri"/>
              </a:rPr>
              <a:t>ٱ</a:t>
            </a:r>
            <a:r>
              <a:rPr lang="ar-MA">
                <a:latin typeface="Calibri"/>
                <a:ea typeface="Calibri"/>
                <a:cs typeface="Calibri"/>
                <a:sym typeface="Calibri"/>
              </a:rPr>
              <a:t>لْفَرْقُ </a:t>
            </a:r>
            <a:r>
              <a:rPr lang="ar-MA" sz="2800" b="1">
                <a:latin typeface="Calibri"/>
                <a:ea typeface="Calibri"/>
                <a:cs typeface="Calibri"/>
                <a:sym typeface="Calibri"/>
              </a:rPr>
              <a:t>ٱ</a:t>
            </a:r>
            <a:r>
              <a:rPr lang="ar-MA">
                <a:latin typeface="Calibri"/>
                <a:ea typeface="Calibri"/>
                <a:cs typeface="Calibri"/>
                <a:sym typeface="Calibri"/>
              </a:rPr>
              <a:t>لْجَمِيلُ </a:t>
            </a:r>
            <a:r>
              <a:rPr lang="ar-MA" sz="2800" b="1">
                <a:latin typeface="Calibri"/>
                <a:ea typeface="Calibri"/>
                <a:cs typeface="Calibri"/>
                <a:sym typeface="Calibri"/>
              </a:rPr>
              <a:t>ٱ</a:t>
            </a:r>
            <a:r>
              <a:rPr lang="ar-MA">
                <a:latin typeface="Calibri"/>
                <a:ea typeface="Calibri"/>
                <a:cs typeface="Calibri"/>
                <a:sym typeface="Calibri"/>
              </a:rPr>
              <a:t>لَّذِي يَصْنَعُهُ </a:t>
            </a:r>
            <a:r>
              <a:rPr lang="ar-MA" sz="2800" b="1">
                <a:latin typeface="Calibri"/>
                <a:ea typeface="Calibri"/>
                <a:cs typeface="Calibri"/>
                <a:sym typeface="Calibri"/>
              </a:rPr>
              <a:t>ٱ</a:t>
            </a:r>
            <a:r>
              <a:rPr lang="ar-MA">
                <a:latin typeface="Calibri"/>
                <a:ea typeface="Calibri"/>
                <a:cs typeface="Calibri"/>
                <a:sym typeface="Calibri"/>
              </a:rPr>
              <a:t>لْفِيلمُ </a:t>
            </a:r>
            <a:r>
              <a:rPr lang="ar-MA" sz="2800" b="1">
                <a:latin typeface="Calibri"/>
                <a:ea typeface="Calibri"/>
                <a:cs typeface="Calibri"/>
                <a:sym typeface="Calibri"/>
              </a:rPr>
              <a:t>ٱ</a:t>
            </a:r>
            <a:r>
              <a:rPr lang="ar-MA">
                <a:latin typeface="Calibri"/>
                <a:ea typeface="Calibri"/>
                <a:cs typeface="Calibri"/>
                <a:sym typeface="Calibri"/>
              </a:rPr>
              <a:t>لْوَثائِقيُّ حَيْثُ تُصْبِحُ </a:t>
            </a:r>
            <a:r>
              <a:rPr lang="ar-MA" sz="2800" b="1">
                <a:latin typeface="Calibri"/>
                <a:ea typeface="Calibri"/>
                <a:cs typeface="Calibri"/>
                <a:sym typeface="Calibri"/>
              </a:rPr>
              <a:t>ٱ</a:t>
            </a:r>
            <a:r>
              <a:rPr lang="ar-MA">
                <a:latin typeface="Calibri"/>
                <a:ea typeface="Calibri"/>
                <a:cs typeface="Calibri"/>
                <a:sym typeface="Calibri"/>
              </a:rPr>
              <a:t>لْكَوَالِيسُ في بَعْضِ </a:t>
            </a:r>
            <a:r>
              <a:rPr lang="ar-MA" sz="2800" b="1">
                <a:latin typeface="Calibri"/>
                <a:ea typeface="Calibri"/>
                <a:cs typeface="Calibri"/>
                <a:sym typeface="Calibri"/>
              </a:rPr>
              <a:t>ٱ</a:t>
            </a:r>
            <a:r>
              <a:rPr lang="ar-MA">
                <a:latin typeface="Calibri"/>
                <a:ea typeface="Calibri"/>
                <a:cs typeface="Calibri"/>
                <a:sym typeface="Calibri"/>
              </a:rPr>
              <a:t>لْأحْيَانِ هِيَ </a:t>
            </a:r>
            <a:r>
              <a:rPr lang="ar-MA" sz="3200" b="1">
                <a:latin typeface="Calibri"/>
                <a:ea typeface="Calibri"/>
                <a:cs typeface="Calibri"/>
                <a:sym typeface="Calibri"/>
              </a:rPr>
              <a:t>ٱ</a:t>
            </a:r>
            <a:r>
              <a:rPr lang="ar-MA">
                <a:latin typeface="Calibri"/>
                <a:ea typeface="Calibri"/>
                <a:cs typeface="Calibri"/>
                <a:sym typeface="Calibri"/>
              </a:rPr>
              <a:t>لفِيلمَ نَفسَهُ. تَعَلّمْتُ أيْضاً منْ خِلالِ عَمَلِي </a:t>
            </a:r>
            <a:r>
              <a:rPr lang="ar-MA" sz="2800" b="1">
                <a:latin typeface="Calibri"/>
                <a:ea typeface="Calibri"/>
                <a:cs typeface="Calibri"/>
                <a:sym typeface="Calibri"/>
              </a:rPr>
              <a:t>ٱ</a:t>
            </a:r>
            <a:r>
              <a:rPr lang="ar-MA">
                <a:latin typeface="Calibri"/>
                <a:ea typeface="Calibri"/>
                <a:cs typeface="Calibri"/>
                <a:sym typeface="Calibri"/>
              </a:rPr>
              <a:t>لتّدريبِيّ في </a:t>
            </a:r>
            <a:r>
              <a:rPr lang="ar-MA" sz="3200" b="1">
                <a:latin typeface="Calibri"/>
                <a:ea typeface="Calibri"/>
                <a:cs typeface="Calibri"/>
                <a:sym typeface="Calibri"/>
              </a:rPr>
              <a:t>ٱ</a:t>
            </a:r>
            <a:r>
              <a:rPr lang="ar-MA">
                <a:latin typeface="Calibri"/>
                <a:ea typeface="Calibri"/>
                <a:cs typeface="Calibri"/>
                <a:sym typeface="Calibri"/>
              </a:rPr>
              <a:t>لولايات </a:t>
            </a:r>
            <a:r>
              <a:rPr lang="ar-MA" sz="3200" b="1">
                <a:latin typeface="Calibri"/>
                <a:ea typeface="Calibri"/>
                <a:cs typeface="Calibri"/>
                <a:sym typeface="Calibri"/>
              </a:rPr>
              <a:t>ٱ</a:t>
            </a:r>
            <a:r>
              <a:rPr lang="ar-MA">
                <a:latin typeface="Calibri"/>
                <a:ea typeface="Calibri"/>
                <a:cs typeface="Calibri"/>
                <a:sym typeface="Calibri"/>
              </a:rPr>
              <a:t>لمتحدة </a:t>
            </a:r>
            <a:r>
              <a:rPr lang="ar-MA" sz="3200" b="1">
                <a:latin typeface="Calibri"/>
                <a:ea typeface="Calibri"/>
                <a:cs typeface="Calibri"/>
                <a:sym typeface="Calibri"/>
              </a:rPr>
              <a:t>ٱ</a:t>
            </a:r>
            <a:r>
              <a:rPr lang="ar-MA">
                <a:latin typeface="Calibri"/>
                <a:ea typeface="Calibri"/>
                <a:cs typeface="Calibri"/>
                <a:sym typeface="Calibri"/>
              </a:rPr>
              <a:t>لأمريكية أنّنَا لا يُمْكِنُ تَوَقّعُ كُلِّ شَيْءٍ وتَسْطِيرُهُ في </a:t>
            </a:r>
            <a:r>
              <a:rPr lang="ar-MA" sz="2800" b="1">
                <a:latin typeface="Calibri"/>
                <a:ea typeface="Calibri"/>
                <a:cs typeface="Calibri"/>
                <a:sym typeface="Calibri"/>
              </a:rPr>
              <a:t>ٱ</a:t>
            </a:r>
            <a:r>
              <a:rPr lang="ar-MA">
                <a:latin typeface="Calibri"/>
                <a:ea typeface="Calibri"/>
                <a:cs typeface="Calibri"/>
                <a:sym typeface="Calibri"/>
              </a:rPr>
              <a:t>لفِيلمِ </a:t>
            </a:r>
            <a:r>
              <a:rPr lang="ar-MA" sz="2800" b="1">
                <a:latin typeface="Calibri"/>
                <a:ea typeface="Calibri"/>
                <a:cs typeface="Calibri"/>
                <a:sym typeface="Calibri"/>
              </a:rPr>
              <a:t>ٱ</a:t>
            </a:r>
            <a:r>
              <a:rPr lang="ar-MA">
                <a:latin typeface="Calibri"/>
                <a:ea typeface="Calibri"/>
                <a:cs typeface="Calibri"/>
                <a:sym typeface="Calibri"/>
              </a:rPr>
              <a:t>لْوَثائِقيّ، وَلَعَلَّ هَدَايَا </a:t>
            </a:r>
            <a:r>
              <a:rPr lang="ar-MA" sz="3200" b="1">
                <a:latin typeface="Calibri"/>
                <a:ea typeface="Calibri"/>
                <a:cs typeface="Calibri"/>
                <a:sym typeface="Calibri"/>
              </a:rPr>
              <a:t>ٱ</a:t>
            </a:r>
            <a:r>
              <a:rPr lang="ar-MA">
                <a:latin typeface="Calibri"/>
                <a:ea typeface="Calibri"/>
                <a:cs typeface="Calibri"/>
                <a:sym typeface="Calibri"/>
              </a:rPr>
              <a:t>لتَّصْوِيرِ تَزِيدُ مِنْ مُتعَةِ </a:t>
            </a:r>
            <a:r>
              <a:rPr lang="ar-MA" sz="2800" b="1">
                <a:latin typeface="Calibri"/>
                <a:ea typeface="Calibri"/>
                <a:cs typeface="Calibri"/>
                <a:sym typeface="Calibri"/>
              </a:rPr>
              <a:t>ٱ</a:t>
            </a:r>
            <a:r>
              <a:rPr lang="ar-MA">
                <a:latin typeface="Calibri"/>
                <a:ea typeface="Calibri"/>
                <a:cs typeface="Calibri"/>
                <a:sym typeface="Calibri"/>
              </a:rPr>
              <a:t>لْإِثارةِ. كَمَا أَنَّنَا نَكْتَشِفُ عِنْدَ </a:t>
            </a:r>
            <a:r>
              <a:rPr lang="ar-MA" sz="2800" b="1">
                <a:latin typeface="Calibri"/>
                <a:ea typeface="Calibri"/>
                <a:cs typeface="Calibri"/>
                <a:sym typeface="Calibri"/>
              </a:rPr>
              <a:t>ٱ</a:t>
            </a:r>
            <a:r>
              <a:rPr lang="ar-MA">
                <a:latin typeface="Calibri"/>
                <a:ea typeface="Calibri"/>
                <a:cs typeface="Calibri"/>
                <a:sym typeface="Calibri"/>
              </a:rPr>
              <a:t>لتّوْلِيفِ أبْطَالاً جُدُدًا الْتَقَطَتْهُمُ </a:t>
            </a:r>
            <a:r>
              <a:rPr lang="ar-MA" sz="2800" b="1">
                <a:latin typeface="Calibri"/>
                <a:ea typeface="Calibri"/>
                <a:cs typeface="Calibri"/>
                <a:sym typeface="Calibri"/>
              </a:rPr>
              <a:t>ٱ</a:t>
            </a:r>
            <a:r>
              <a:rPr lang="ar-MA">
                <a:latin typeface="Calibri"/>
                <a:ea typeface="Calibri"/>
                <a:cs typeface="Calibri"/>
                <a:sym typeface="Calibri"/>
              </a:rPr>
              <a:t>لعَدَسَةُ بِعَفْوِيَّةٍ لِيَخْرُجُوا مِنَ </a:t>
            </a:r>
            <a:r>
              <a:rPr lang="ar-MA" sz="2800" b="1">
                <a:latin typeface="Calibri"/>
                <a:ea typeface="Calibri"/>
                <a:cs typeface="Calibri"/>
                <a:sym typeface="Calibri"/>
              </a:rPr>
              <a:t>ٱ</a:t>
            </a:r>
            <a:r>
              <a:rPr lang="ar-MA">
                <a:latin typeface="Calibri"/>
                <a:ea typeface="Calibri"/>
                <a:cs typeface="Calibri"/>
                <a:sym typeface="Calibri"/>
              </a:rPr>
              <a:t>لْعَتَمةِ ويَفْرِضُوا أَنْفُسَهُمْ بِقُوَّةٍ في صِنَاعَةِ فِيلمِ </a:t>
            </a:r>
            <a:r>
              <a:rPr lang="ar-MA" sz="2800" b="1">
                <a:latin typeface="Calibri"/>
                <a:ea typeface="Calibri"/>
                <a:cs typeface="Calibri"/>
                <a:sym typeface="Calibri"/>
              </a:rPr>
              <a:t>ٱ</a:t>
            </a:r>
            <a:r>
              <a:rPr lang="ar-MA">
                <a:latin typeface="Calibri"/>
                <a:ea typeface="Calibri"/>
                <a:cs typeface="Calibri"/>
                <a:sym typeface="Calibri"/>
              </a:rPr>
              <a:t>لْحَيَاةِ.</a:t>
            </a:r>
            <a:endParaRPr sz="2400">
              <a:latin typeface="Calibri"/>
              <a:ea typeface="Calibri"/>
              <a:cs typeface="Calibri"/>
              <a:sym typeface="Calibri"/>
            </a:endParaRPr>
          </a:p>
          <a:p>
            <a:pPr marL="0" lvl="0" indent="0" algn="ctr" rtl="1">
              <a:lnSpc>
                <a:spcPct val="90000"/>
              </a:lnSpc>
              <a:spcBef>
                <a:spcPts val="1000"/>
              </a:spcBef>
              <a:spcAft>
                <a:spcPts val="0"/>
              </a:spcAft>
              <a:buClr>
                <a:schemeClr val="dk1"/>
              </a:buClr>
              <a:buSzPts val="2400"/>
              <a:buNone/>
            </a:pPr>
            <a:r>
              <a:rPr lang="ar-MA" sz="2400" b="1">
                <a:latin typeface="Calibri"/>
                <a:ea typeface="Calibri"/>
                <a:cs typeface="Calibri"/>
                <a:sym typeface="Calibri"/>
              </a:rPr>
              <a:t>الجزيرة الوثائقية، من حوار الصحفي وسيم القربي مع المخرجة أسماء المدير بتاريخ 2017/05/08</a:t>
            </a:r>
            <a:endParaRPr sz="1800" b="1">
              <a:latin typeface="Calibri"/>
              <a:ea typeface="Calibri"/>
              <a:cs typeface="Calibri"/>
              <a:sym typeface="Calibri"/>
            </a:endParaRPr>
          </a:p>
        </p:txBody>
      </p:sp>
      <p:sp>
        <p:nvSpPr>
          <p:cNvPr id="639" name="Google Shape;639;p29"/>
          <p:cNvSpPr txBox="1"/>
          <p:nvPr/>
        </p:nvSpPr>
        <p:spPr>
          <a:xfrm>
            <a:off x="0" y="0"/>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3/3</a:t>
            </a:r>
            <a:endParaRPr sz="2400" b="0" i="1" u="none" strike="noStrike" cap="none">
              <a:solidFill>
                <a:srgbClr val="000000"/>
              </a:solidFill>
              <a:latin typeface="Calibri"/>
              <a:ea typeface="Calibri"/>
              <a:cs typeface="Calibri"/>
              <a:sym typeface="Calibri"/>
            </a:endParaRPr>
          </a:p>
        </p:txBody>
      </p:sp>
      <p:sp>
        <p:nvSpPr>
          <p:cNvPr id="640" name="Google Shape;640;p29"/>
          <p:cNvSpPr/>
          <p:nvPr/>
        </p:nvSpPr>
        <p:spPr>
          <a:xfrm>
            <a:off x="114300" y="1472054"/>
            <a:ext cx="1188720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br>
              <a:rPr lang="ar-MA" sz="1800" b="0" i="0" u="none" strike="noStrike" cap="none">
                <a:solidFill>
                  <a:schemeClr val="dk1"/>
                </a:solidFill>
                <a:latin typeface="Calibri"/>
                <a:ea typeface="Calibri"/>
                <a:cs typeface="Calibri"/>
                <a:sym typeface="Calibri"/>
              </a:rPr>
            </a:b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pic>
        <p:nvPicPr>
          <p:cNvPr id="645" name="Google Shape;645;p30"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646" name="Google Shape;646;p30"/>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47" name="Google Shape;647;p30"/>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222A35"/>
              </a:buClr>
              <a:buSzPts val="2000"/>
              <a:buFont typeface="Arial"/>
              <a:buNone/>
            </a:pPr>
            <a:r>
              <a:rPr lang="ar-MA" sz="2000" b="1" i="0" u="none" strike="noStrike" cap="none">
                <a:solidFill>
                  <a:srgbClr val="222A35"/>
                </a:solidFill>
                <a:latin typeface="Calibri"/>
                <a:ea typeface="Calibri"/>
                <a:cs typeface="Calibri"/>
                <a:sym typeface="Calibri"/>
              </a:rPr>
              <a:t>أقوم قراءتي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chemeClr val="dk1"/>
              </a:buClr>
              <a:buSzPts val="2000"/>
              <a:buFont typeface="Arial"/>
              <a:buNone/>
            </a:pPr>
            <a:endParaRPr sz="2000" b="1" i="0" u="none" strike="noStrike" cap="none">
              <a:solidFill>
                <a:srgbClr val="747474"/>
              </a:solidFill>
              <a:latin typeface="Calibri"/>
              <a:ea typeface="Calibri"/>
              <a:cs typeface="Calibri"/>
              <a:sym typeface="Calibri"/>
            </a:endParaRPr>
          </a:p>
        </p:txBody>
      </p:sp>
      <p:sp>
        <p:nvSpPr>
          <p:cNvPr id="648" name="Google Shape;648;p30"/>
          <p:cNvSpPr txBox="1"/>
          <p:nvPr/>
        </p:nvSpPr>
        <p:spPr>
          <a:xfrm>
            <a:off x="1650562" y="526710"/>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تقويم قراءاتهم ذاتيا </a:t>
            </a:r>
            <a:r>
              <a:rPr lang="ar-MA" sz="1400" b="0" i="1" u="none" strike="noStrike" cap="none">
                <a:solidFill>
                  <a:srgbClr val="AEAEAE"/>
                </a:solidFill>
                <a:latin typeface="Calibri"/>
                <a:ea typeface="Calibri"/>
                <a:cs typeface="Calibri"/>
                <a:sym typeface="Calibri"/>
              </a:rPr>
              <a:t>.</a:t>
            </a:r>
            <a:endParaRPr/>
          </a:p>
        </p:txBody>
      </p:sp>
      <p:pic>
        <p:nvPicPr>
          <p:cNvPr id="649" name="Google Shape;649;p30"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650" name="Google Shape;650;p30"/>
          <p:cNvSpPr txBox="1"/>
          <p:nvPr/>
        </p:nvSpPr>
        <p:spPr>
          <a:xfrm>
            <a:off x="3054927" y="1392382"/>
            <a:ext cx="7855528"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800" b="1" i="0" u="none" strike="noStrike" cap="none">
                <a:solidFill>
                  <a:schemeClr val="dk1"/>
                </a:solidFill>
                <a:latin typeface="Calibri"/>
                <a:ea typeface="Calibri"/>
                <a:cs typeface="Calibri"/>
                <a:sym typeface="Calibri"/>
              </a:rPr>
              <a:t>أَتَمَرَّنُ عَلَى قِرَاءَةِ فِقْرَةٍ وأُقَوِّمُ ذَاتِي:</a:t>
            </a:r>
            <a:endParaRPr sz="2800" b="1" i="0" u="none" strike="noStrike" cap="none">
              <a:solidFill>
                <a:schemeClr val="dk1"/>
              </a:solidFill>
              <a:latin typeface="Calibri"/>
              <a:ea typeface="Calibri"/>
              <a:cs typeface="Calibri"/>
              <a:sym typeface="Calibri"/>
            </a:endParaRPr>
          </a:p>
        </p:txBody>
      </p:sp>
      <p:graphicFrame>
        <p:nvGraphicFramePr>
          <p:cNvPr id="651" name="Google Shape;651;p30"/>
          <p:cNvGraphicFramePr/>
          <p:nvPr/>
        </p:nvGraphicFramePr>
        <p:xfrm>
          <a:off x="633845" y="2026227"/>
          <a:ext cx="3000000" cy="3000000"/>
        </p:xfrm>
        <a:graphic>
          <a:graphicData uri="http://schemas.openxmlformats.org/drawingml/2006/table">
            <a:tbl>
              <a:tblPr>
                <a:noFill/>
                <a:tableStyleId>{FAFD6BBE-A112-46B9-8F2B-214DEC46A9F6}</a:tableStyleId>
              </a:tblPr>
              <a:tblGrid>
                <a:gridCol w="2165475">
                  <a:extLst>
                    <a:ext uri="{9D8B030D-6E8A-4147-A177-3AD203B41FA5}">
                      <a16:colId xmlns:a16="http://schemas.microsoft.com/office/drawing/2014/main" val="20000"/>
                    </a:ext>
                  </a:extLst>
                </a:gridCol>
                <a:gridCol w="2165475">
                  <a:extLst>
                    <a:ext uri="{9D8B030D-6E8A-4147-A177-3AD203B41FA5}">
                      <a16:colId xmlns:a16="http://schemas.microsoft.com/office/drawing/2014/main" val="20001"/>
                    </a:ext>
                  </a:extLst>
                </a:gridCol>
                <a:gridCol w="2165475">
                  <a:extLst>
                    <a:ext uri="{9D8B030D-6E8A-4147-A177-3AD203B41FA5}">
                      <a16:colId xmlns:a16="http://schemas.microsoft.com/office/drawing/2014/main" val="20002"/>
                    </a:ext>
                  </a:extLst>
                </a:gridCol>
                <a:gridCol w="2165475">
                  <a:extLst>
                    <a:ext uri="{9D8B030D-6E8A-4147-A177-3AD203B41FA5}">
                      <a16:colId xmlns:a16="http://schemas.microsoft.com/office/drawing/2014/main" val="20003"/>
                    </a:ext>
                  </a:extLst>
                </a:gridCol>
                <a:gridCol w="2165475">
                  <a:extLst>
                    <a:ext uri="{9D8B030D-6E8A-4147-A177-3AD203B41FA5}">
                      <a16:colId xmlns:a16="http://schemas.microsoft.com/office/drawing/2014/main" val="20004"/>
                    </a:ext>
                  </a:extLst>
                </a:gridCol>
              </a:tblGrid>
              <a:tr h="1340425">
                <a:tc>
                  <a:txBody>
                    <a:bodyPr/>
                    <a:lstStyle/>
                    <a:p>
                      <a:pPr marL="0" marR="0" lvl="0" indent="0" algn="ctr" rtl="1">
                        <a:spcBef>
                          <a:spcPts val="0"/>
                        </a:spcBef>
                        <a:spcAft>
                          <a:spcPts val="0"/>
                        </a:spcAft>
                        <a:buNone/>
                      </a:pPr>
                      <a:r>
                        <a:rPr lang="ar-MA" sz="2800" b="1" u="none" strike="noStrike" cap="none">
                          <a:solidFill>
                            <a:schemeClr val="dk1"/>
                          </a:solidFill>
                          <a:latin typeface="Calibri"/>
                          <a:ea typeface="Calibri"/>
                          <a:cs typeface="Calibri"/>
                          <a:sym typeface="Calibri"/>
                        </a:rPr>
                        <a:t>هَلْ تَمَثَّلْتُ ﭐلْمَعَانِي؟</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spcBef>
                          <a:spcPts val="0"/>
                        </a:spcBef>
                        <a:spcAft>
                          <a:spcPts val="0"/>
                        </a:spcAft>
                        <a:buNone/>
                      </a:pPr>
                      <a:r>
                        <a:rPr lang="ar-MA" sz="2800" b="1" u="none" strike="noStrike" cap="none">
                          <a:solidFill>
                            <a:schemeClr val="dk1"/>
                          </a:solidFill>
                          <a:latin typeface="Calibri"/>
                          <a:ea typeface="Calibri"/>
                          <a:cs typeface="Calibri"/>
                          <a:sym typeface="Calibri"/>
                        </a:rPr>
                        <a:t>هَلِ احْتَرَمْتُ عَلَامَاتِ ﭐلتَّرْقِيمِ؟</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spcBef>
                          <a:spcPts val="0"/>
                        </a:spcBef>
                        <a:spcAft>
                          <a:spcPts val="0"/>
                        </a:spcAft>
                        <a:buNone/>
                      </a:pPr>
                      <a:r>
                        <a:rPr lang="ar-MA" sz="2800" b="1" u="none" strike="noStrike" cap="none">
                          <a:solidFill>
                            <a:schemeClr val="dk1"/>
                          </a:solidFill>
                          <a:latin typeface="Calibri"/>
                          <a:ea typeface="Calibri"/>
                          <a:cs typeface="Calibri"/>
                          <a:sym typeface="Calibri"/>
                        </a:rPr>
                        <a:t>عَدَدُ ﭐلْأَخْطَاءِ ﭐلْمُرْتَكَبَةِ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spcBef>
                          <a:spcPts val="0"/>
                        </a:spcBef>
                        <a:spcAft>
                          <a:spcPts val="0"/>
                        </a:spcAft>
                        <a:buNone/>
                      </a:pPr>
                      <a:r>
                        <a:rPr lang="ar-MA" sz="2800" b="1" u="none" strike="noStrike" cap="none">
                          <a:solidFill>
                            <a:schemeClr val="dk1"/>
                          </a:solidFill>
                          <a:latin typeface="Calibri"/>
                          <a:ea typeface="Calibri"/>
                          <a:cs typeface="Calibri"/>
                          <a:sym typeface="Calibri"/>
                        </a:rPr>
                        <a:t>الْمُدَّةُ ﭐلزَّمَنِيَّةُ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spcBef>
                          <a:spcPts val="0"/>
                        </a:spcBef>
                        <a:spcAft>
                          <a:spcPts val="0"/>
                        </a:spcAft>
                        <a:buNone/>
                      </a:pPr>
                      <a:r>
                        <a:rPr lang="ar-MA" sz="2800" b="1" u="none" strike="noStrike" cap="none">
                          <a:solidFill>
                            <a:schemeClr val="dk1"/>
                          </a:solidFill>
                          <a:latin typeface="Calibri"/>
                          <a:ea typeface="Calibri"/>
                          <a:cs typeface="Calibri"/>
                          <a:sym typeface="Calibri"/>
                        </a:rPr>
                        <a:t>عَدَدُ ﭐلْكَلِمَاتِ ﭐلْمَقْرُوءَةِ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192575">
                <a:tc>
                  <a:txBody>
                    <a:bodyPr/>
                    <a:lstStyle/>
                    <a:p>
                      <a:pPr marL="0" marR="0" lvl="0" indent="0" algn="r" rtl="1">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pic>
        <p:nvPicPr>
          <p:cNvPr id="656" name="Google Shape;656;p31"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657" name="Google Shape;657;p3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58" name="Google Shape;658;p31"/>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222A35"/>
              </a:buClr>
              <a:buSzPts val="2000"/>
              <a:buFont typeface="Arial"/>
              <a:buNone/>
            </a:pPr>
            <a:r>
              <a:rPr lang="ar-MA" sz="2000" b="1" i="0" u="none" strike="noStrike" cap="none">
                <a:solidFill>
                  <a:srgbClr val="222A35"/>
                </a:solidFill>
                <a:latin typeface="Calibri"/>
                <a:ea typeface="Calibri"/>
                <a:cs typeface="Calibri"/>
                <a:sym typeface="Calibri"/>
              </a:rPr>
              <a:t>تغذية راجعة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chemeClr val="dk1"/>
              </a:buClr>
              <a:buSzPts val="2000"/>
              <a:buFont typeface="Arial"/>
              <a:buNone/>
            </a:pPr>
            <a:endParaRPr sz="2000" b="1" i="0" u="none" strike="noStrike" cap="none">
              <a:solidFill>
                <a:srgbClr val="747474"/>
              </a:solidFill>
              <a:latin typeface="Calibri"/>
              <a:ea typeface="Calibri"/>
              <a:cs typeface="Calibri"/>
              <a:sym typeface="Calibri"/>
            </a:endParaRPr>
          </a:p>
        </p:txBody>
      </p:sp>
      <p:sp>
        <p:nvSpPr>
          <p:cNvPr id="659" name="Google Shape;659;p31"/>
          <p:cNvSpPr txBox="1"/>
          <p:nvPr/>
        </p:nvSpPr>
        <p:spPr>
          <a:xfrm>
            <a:off x="1406014" y="1419054"/>
            <a:ext cx="9144000" cy="2909130"/>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None/>
            </a:pPr>
            <a:r>
              <a:rPr lang="ar-MA" sz="3200" b="1" i="0" u="none" strike="noStrike" cap="non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sz="3200" b="1" i="0" u="none" strike="noStrike" cap="none">
              <a:solidFill>
                <a:srgbClr val="222A35"/>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grpSp>
        <p:nvGrpSpPr>
          <p:cNvPr id="664" name="Google Shape;664;p32"/>
          <p:cNvGrpSpPr/>
          <p:nvPr/>
        </p:nvGrpSpPr>
        <p:grpSpPr>
          <a:xfrm>
            <a:off x="5130955" y="1706886"/>
            <a:ext cx="6054377" cy="3711725"/>
            <a:chOff x="1715066" y="1103461"/>
            <a:chExt cx="5717724" cy="3124203"/>
          </a:xfrm>
        </p:grpSpPr>
        <p:sp>
          <p:nvSpPr>
            <p:cNvPr id="665" name="Google Shape;665;p32"/>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666" name="Google Shape;666;p32"/>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667" name="Google Shape;667;p32"/>
          <p:cNvSpPr txBox="1"/>
          <p:nvPr/>
        </p:nvSpPr>
        <p:spPr>
          <a:xfrm>
            <a:off x="5223539" y="2321004"/>
            <a:ext cx="5869200" cy="1661993"/>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3600" b="1" i="0" u="none" strike="noStrike" cap="none">
                <a:solidFill>
                  <a:srgbClr val="106585"/>
                </a:solidFill>
                <a:latin typeface="Calibri"/>
                <a:ea typeface="Calibri"/>
                <a:cs typeface="Calibri"/>
                <a:sym typeface="Calibri"/>
              </a:rPr>
              <a:t>الفهم الاستنتاجي</a:t>
            </a:r>
            <a:br>
              <a:rPr lang="ar-MA" sz="3600" b="0" i="0" u="none" strike="noStrike" cap="none">
                <a:solidFill>
                  <a:srgbClr val="106585"/>
                </a:solidFill>
                <a:latin typeface="Calibri"/>
                <a:ea typeface="Calibri"/>
                <a:cs typeface="Calibri"/>
                <a:sym typeface="Calibri"/>
              </a:rPr>
            </a:br>
            <a:r>
              <a:rPr lang="ar-MA" sz="3600" b="1" i="0" u="none" strike="noStrike" cap="none">
                <a:solidFill>
                  <a:srgbClr val="106585"/>
                </a:solidFill>
                <a:latin typeface="Calibri"/>
                <a:ea typeface="Calibri"/>
                <a:cs typeface="Calibri"/>
                <a:sym typeface="Calibri"/>
              </a:rPr>
              <a:t>استنتاج معلومات ضمنية من النص</a:t>
            </a:r>
            <a:br>
              <a:rPr lang="ar-MA" sz="3600" b="0" i="0" u="none" strike="noStrike" cap="none">
                <a:solidFill>
                  <a:srgbClr val="106585"/>
                </a:solidFill>
                <a:latin typeface="Calibri"/>
                <a:ea typeface="Calibri"/>
                <a:cs typeface="Calibri"/>
                <a:sym typeface="Calibri"/>
              </a:rPr>
            </a:br>
            <a:r>
              <a:rPr lang="ar-MA" sz="3600" b="0" i="0" u="none" strike="noStrike" cap="none">
                <a:solidFill>
                  <a:srgbClr val="106585"/>
                </a:solidFill>
                <a:latin typeface="Calibri"/>
                <a:ea typeface="Calibri"/>
                <a:cs typeface="Calibri"/>
                <a:sym typeface="Calibri"/>
              </a:rPr>
              <a:t>(25 دقيقة) </a:t>
            </a:r>
            <a:endParaRPr sz="3600" b="1" i="0" u="none" strike="noStrike" cap="none">
              <a:solidFill>
                <a:srgbClr val="44546A"/>
              </a:solidFill>
              <a:latin typeface="Calibri"/>
              <a:ea typeface="Calibri"/>
              <a:cs typeface="Calibri"/>
              <a:sym typeface="Calibri"/>
            </a:endParaRPr>
          </a:p>
        </p:txBody>
      </p:sp>
      <p:pic>
        <p:nvPicPr>
          <p:cNvPr id="668" name="Google Shape;668;p32" descr="‫المتجهات كتاب البحث المكبرة ، كتاب ، تحقق من المعلومات ، ابحث عن إجابات ، ،  ، ، عدسة مكبرة ، أوجد ، أو تكبير ، أو ابحث ، أو تحقق ،‬‎"/>
          <p:cNvPicPr preferRelativeResize="0"/>
          <p:nvPr/>
        </p:nvPicPr>
        <p:blipFill rotWithShape="1">
          <a:blip r:embed="rId3">
            <a:alphaModFix/>
          </a:blip>
          <a:srcRect/>
          <a:stretch/>
        </p:blipFill>
        <p:spPr>
          <a:xfrm>
            <a:off x="737420" y="2321004"/>
            <a:ext cx="3348601" cy="300852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grpSp>
        <p:nvGrpSpPr>
          <p:cNvPr id="673" name="Google Shape;673;p33"/>
          <p:cNvGrpSpPr/>
          <p:nvPr/>
        </p:nvGrpSpPr>
        <p:grpSpPr>
          <a:xfrm>
            <a:off x="812159" y="829917"/>
            <a:ext cx="10567685" cy="5198169"/>
            <a:chOff x="2184400" y="1402025"/>
            <a:chExt cx="7823200" cy="4942038"/>
          </a:xfrm>
        </p:grpSpPr>
        <p:sp>
          <p:nvSpPr>
            <p:cNvPr id="674" name="Google Shape;674;p33"/>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75" name="Google Shape;675;p3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الموجهة</a:t>
              </a:r>
              <a:endParaRPr/>
            </a:p>
            <a:p>
              <a:pPr marL="0" marR="0" lvl="0" indent="0" algn="ctr" rtl="0">
                <a:spcBef>
                  <a:spcPts val="0"/>
                </a:spcBef>
                <a:spcAft>
                  <a:spcPts val="0"/>
                </a:spcAft>
                <a:buNone/>
              </a:pPr>
              <a:r>
                <a:rPr lang="ar-MA" sz="4400" b="1" i="0" u="none" strike="noStrike" cap="none">
                  <a:solidFill>
                    <a:srgbClr val="0F9ED5"/>
                  </a:solidFill>
                  <a:latin typeface="Calibri"/>
                  <a:ea typeface="Calibri"/>
                  <a:cs typeface="Calibri"/>
                  <a:sym typeface="Calibri"/>
                </a:rPr>
                <a:t>10 دقائق</a:t>
              </a:r>
              <a:endParaRPr sz="4400" b="1" i="0" u="none" strike="noStrike" cap="none">
                <a:solidFill>
                  <a:srgbClr val="0F9ED5"/>
                </a:solidFill>
                <a:latin typeface="Calibri"/>
                <a:ea typeface="Calibri"/>
                <a:cs typeface="Calibri"/>
                <a:sym typeface="Calibri"/>
              </a:endParaRPr>
            </a:p>
          </p:txBody>
        </p:sp>
      </p:grpSp>
      <p:grpSp>
        <p:nvGrpSpPr>
          <p:cNvPr id="676" name="Google Shape;676;p33"/>
          <p:cNvGrpSpPr/>
          <p:nvPr/>
        </p:nvGrpSpPr>
        <p:grpSpPr>
          <a:xfrm>
            <a:off x="8796759" y="4917801"/>
            <a:ext cx="2425143" cy="936371"/>
            <a:chOff x="8796759" y="4917801"/>
            <a:chExt cx="2425142" cy="936370"/>
          </a:xfrm>
        </p:grpSpPr>
        <p:sp>
          <p:nvSpPr>
            <p:cNvPr id="677" name="Google Shape;677;p33"/>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78" name="Google Shape;678;p33"/>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3600" b="1" i="0" u="none" strike="noStrike" cap="none">
                <a:solidFill>
                  <a:srgbClr val="000000"/>
                </a:solidFill>
                <a:latin typeface="Calibri"/>
                <a:ea typeface="Calibri"/>
                <a:cs typeface="Calibri"/>
                <a:sym typeface="Calibri"/>
              </a:endParaRPr>
            </a:p>
          </p:txBody>
        </p:sp>
      </p:grpSp>
      <p:pic>
        <p:nvPicPr>
          <p:cNvPr id="679" name="Google Shape;679;p33"/>
          <p:cNvPicPr preferRelativeResize="0"/>
          <p:nvPr/>
        </p:nvPicPr>
        <p:blipFill rotWithShape="1">
          <a:blip r:embed="rId4">
            <a:alphaModFix/>
          </a:blip>
          <a:srcRect/>
          <a:stretch/>
        </p:blipFill>
        <p:spPr>
          <a:xfrm>
            <a:off x="4992506" y="1398207"/>
            <a:ext cx="2206989" cy="220698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684" name="Google Shape;684;p34"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685" name="Google Shape;685;p34"/>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86" name="Google Shape;686;p34"/>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نتعرف بعض عناصر السرد  مستثمرين مكتسباتنا في حصة الإنتاج الكتابي :</a:t>
            </a:r>
            <a:endParaRPr sz="1800" b="0" i="0" u="none" strike="noStrike" cap="none">
              <a:solidFill>
                <a:srgbClr val="000000"/>
              </a:solidFill>
              <a:latin typeface="Arial"/>
              <a:ea typeface="Arial"/>
              <a:cs typeface="Arial"/>
              <a:sym typeface="Arial"/>
            </a:endParaRPr>
          </a:p>
        </p:txBody>
      </p:sp>
      <p:sp>
        <p:nvSpPr>
          <p:cNvPr id="687" name="Google Shape;687;p34"/>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sp>
        <p:nvSpPr>
          <p:cNvPr id="688" name="Google Shape;688;p34"/>
          <p:cNvSpPr txBox="1"/>
          <p:nvPr/>
        </p:nvSpPr>
        <p:spPr>
          <a:xfrm>
            <a:off x="891525" y="1359508"/>
            <a:ext cx="10304206" cy="3816686"/>
          </a:xfrm>
          <a:prstGeom prst="rect">
            <a:avLst/>
          </a:prstGeom>
          <a:no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800" b="1" i="0" u="none" strike="noStrike" cap="none">
                <a:solidFill>
                  <a:srgbClr val="FF0000"/>
                </a:solidFill>
                <a:latin typeface="Arial"/>
                <a:ea typeface="Arial"/>
                <a:cs typeface="Arial"/>
                <a:sym typeface="Arial"/>
              </a:rPr>
              <a:t>تعرفنا سابقا عناصر السرد ، وعرفنا أنها تفيدنا في فهم النص والوصول إلى معانيه، سنسعى الآن إلى أن نحدد في النص : </a:t>
            </a:r>
            <a:endParaRPr/>
          </a:p>
          <a:p>
            <a:pPr marL="457200" marR="0" lvl="0" indent="-457200" algn="r" rtl="1">
              <a:lnSpc>
                <a:spcPct val="107000"/>
              </a:lnSpc>
              <a:spcBef>
                <a:spcPts val="80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الحدث الرئيس،</a:t>
            </a:r>
            <a:endParaRPr/>
          </a:p>
          <a:p>
            <a:pPr marL="457200" marR="0" lvl="0" indent="-457200" algn="r" rtl="1">
              <a:lnSpc>
                <a:spcPct val="107000"/>
              </a:lnSpc>
              <a:spcBef>
                <a:spcPts val="80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زمن وقوعه، </a:t>
            </a:r>
            <a:endParaRPr/>
          </a:p>
          <a:p>
            <a:pPr marL="457200" marR="0" lvl="0" indent="-457200" algn="r" rtl="1">
              <a:lnSpc>
                <a:spcPct val="107000"/>
              </a:lnSpc>
              <a:spcBef>
                <a:spcPts val="80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مكان وقوعه، </a:t>
            </a:r>
            <a:endParaRPr/>
          </a:p>
          <a:p>
            <a:pPr marL="457200" marR="0" lvl="0" indent="-457200" algn="r" rtl="1">
              <a:lnSpc>
                <a:spcPct val="107000"/>
              </a:lnSpc>
              <a:spcBef>
                <a:spcPts val="80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أسلوب السرد الذي اعتمده السارد.</a:t>
            </a:r>
            <a:endParaRPr sz="2800" b="1" i="0" u="none" strike="noStrike" cap="none">
              <a:solidFill>
                <a:schemeClr val="dk1"/>
              </a:solidFill>
              <a:latin typeface="Arial"/>
              <a:ea typeface="Arial"/>
              <a:cs typeface="Arial"/>
              <a:sym typeface="Arial"/>
            </a:endParaRPr>
          </a:p>
          <a:p>
            <a:pPr marL="0" marR="0" lvl="0" indent="0" algn="r" rtl="1">
              <a:lnSpc>
                <a:spcPct val="107000"/>
              </a:lnSpc>
              <a:spcBef>
                <a:spcPts val="800"/>
              </a:spcBef>
              <a:spcAft>
                <a:spcPts val="0"/>
              </a:spcAft>
              <a:buNone/>
            </a:pPr>
            <a:endParaRPr sz="2800" b="0" i="0" u="none" strike="noStrike" cap="none">
              <a:solidFill>
                <a:schemeClr val="dk1"/>
              </a:solidFill>
              <a:latin typeface="Arial"/>
              <a:ea typeface="Arial"/>
              <a:cs typeface="Arial"/>
              <a:sym typeface="Arial"/>
            </a:endParaRPr>
          </a:p>
        </p:txBody>
      </p:sp>
      <p:pic>
        <p:nvPicPr>
          <p:cNvPr id="689" name="Google Shape;689;p34"/>
          <p:cNvPicPr preferRelativeResize="0"/>
          <p:nvPr/>
        </p:nvPicPr>
        <p:blipFill rotWithShape="1">
          <a:blip r:embed="rId4">
            <a:alphaModFix/>
          </a:blip>
          <a:srcRect/>
          <a:stretch/>
        </p:blipFill>
        <p:spPr>
          <a:xfrm>
            <a:off x="94902" y="36580"/>
            <a:ext cx="730250" cy="7302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pic>
        <p:nvPicPr>
          <p:cNvPr id="694" name="Google Shape;694;p35"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695" name="Google Shape;695;p35"/>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96" name="Google Shape;696;p35"/>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نتعرف بعض عناصر السرد  مستثمرين مكتسباتنا في حصة الإنتاج الكتابي :</a:t>
            </a:r>
            <a:endParaRPr sz="1800" b="0" i="0" u="none" strike="noStrike" cap="none">
              <a:solidFill>
                <a:srgbClr val="000000"/>
              </a:solidFill>
              <a:latin typeface="Arial"/>
              <a:ea typeface="Arial"/>
              <a:cs typeface="Arial"/>
              <a:sym typeface="Arial"/>
            </a:endParaRPr>
          </a:p>
        </p:txBody>
      </p:sp>
      <p:sp>
        <p:nvSpPr>
          <p:cNvPr id="697" name="Google Shape;697;p35"/>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1">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يقدم  المدرس نماذج الأسئلة الموصلة إلى الأجوبة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بالمتعلمين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sp>
        <p:nvSpPr>
          <p:cNvPr id="698" name="Google Shape;698;p35"/>
          <p:cNvSpPr txBox="1"/>
          <p:nvPr/>
        </p:nvSpPr>
        <p:spPr>
          <a:xfrm>
            <a:off x="891525" y="1359508"/>
            <a:ext cx="10304206" cy="4791568"/>
          </a:xfrm>
          <a:prstGeom prst="rect">
            <a:avLst/>
          </a:prstGeom>
          <a:no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800" b="1" i="0" u="none" strike="noStrike" cap="none">
                <a:solidFill>
                  <a:srgbClr val="FF0000"/>
                </a:solidFill>
                <a:latin typeface="Arial"/>
                <a:ea typeface="Arial"/>
                <a:cs typeface="Arial"/>
                <a:sym typeface="Arial"/>
              </a:rPr>
              <a:t>تذكروا الأسئلة التي يتعين طرحها للاهتداء إلى الجواب: </a:t>
            </a:r>
            <a:endParaRPr/>
          </a:p>
          <a:p>
            <a:pPr marL="457200" marR="0" lvl="0" indent="-457200" algn="r" rtl="1">
              <a:lnSpc>
                <a:spcPct val="107000"/>
              </a:lnSpc>
              <a:spcBef>
                <a:spcPts val="80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الحدث الرئيس: </a:t>
            </a:r>
            <a:r>
              <a:rPr lang="ar-MA" sz="1800" b="0" i="0" u="none" strike="noStrike" cap="none">
                <a:solidFill>
                  <a:schemeClr val="dk1"/>
                </a:solidFill>
                <a:latin typeface="Arial"/>
                <a:ea typeface="Arial"/>
                <a:cs typeface="Arial"/>
                <a:sym typeface="Arial"/>
              </a:rPr>
              <a:t>ما الذي حدث في بداية القصة؟/  كيف أثّر هذا الحدث في الكاتبة؟/ ماذا قررت أن تفعل بعد هذه التجربة؟ ما الذي تغيّر في حياة الكاتبة بعد هذا الحدث؟كيف انهت التجربة؟ ...</a:t>
            </a:r>
            <a:endParaRPr sz="2800" b="1" i="0" u="none" strike="noStrike" cap="none">
              <a:solidFill>
                <a:srgbClr val="FF0000"/>
              </a:solidFill>
              <a:latin typeface="Arial"/>
              <a:ea typeface="Arial"/>
              <a:cs typeface="Arial"/>
              <a:sym typeface="Arial"/>
            </a:endParaRPr>
          </a:p>
          <a:p>
            <a:pPr marL="457200" marR="0" lvl="0" indent="-457200" algn="r" rtl="1">
              <a:lnSpc>
                <a:spcPct val="107000"/>
              </a:lnSpc>
              <a:spcBef>
                <a:spcPts val="80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زمن وقوعه: </a:t>
            </a:r>
            <a:r>
              <a:rPr lang="ar-MA" sz="1800" b="0" i="0" u="none" strike="noStrike" cap="none">
                <a:solidFill>
                  <a:schemeClr val="dk1"/>
                </a:solidFill>
                <a:latin typeface="Times New Roman"/>
                <a:ea typeface="Times New Roman"/>
                <a:cs typeface="Times New Roman"/>
                <a:sym typeface="Times New Roman"/>
              </a:rPr>
              <a:t>متى وقعت أحداث القصة؟/ هل الزمن طويل أم قصير؟ لحظة عابرة أم تجربة تمتد عبر سنوات؟/ هل الزمن في النص ماضٍ، حاضر، أم مستقبل؟</a:t>
            </a:r>
            <a:endParaRPr sz="2800" b="1" i="0" u="none" strike="noStrike" cap="none">
              <a:solidFill>
                <a:srgbClr val="FF0000"/>
              </a:solidFill>
              <a:latin typeface="Arial"/>
              <a:ea typeface="Arial"/>
              <a:cs typeface="Arial"/>
              <a:sym typeface="Arial"/>
            </a:endParaRPr>
          </a:p>
          <a:p>
            <a:pPr marL="457200" marR="0" lvl="0" indent="-457200" algn="r" rtl="1">
              <a:lnSpc>
                <a:spcPct val="115000"/>
              </a:lnSpc>
              <a:spcBef>
                <a:spcPts val="80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مكان وقوعه: </a:t>
            </a:r>
            <a:r>
              <a:rPr lang="ar-MA" sz="1800" b="0" i="0" u="none" strike="noStrike" cap="none">
                <a:solidFill>
                  <a:schemeClr val="dk1"/>
                </a:solidFill>
                <a:latin typeface="Times New Roman"/>
                <a:ea typeface="Times New Roman"/>
                <a:cs typeface="Times New Roman"/>
                <a:sym typeface="Times New Roman"/>
              </a:rPr>
              <a:t>أين وقعت الأحداث؟/ </a:t>
            </a:r>
            <a:r>
              <a:rPr lang="ar-MA" sz="1800" b="0" i="0" u="none" strike="noStrike" cap="none">
                <a:solidFill>
                  <a:schemeClr val="dk1"/>
                </a:solidFill>
                <a:latin typeface="Arial"/>
                <a:ea typeface="Arial"/>
                <a:cs typeface="Arial"/>
                <a:sym typeface="Arial"/>
              </a:rPr>
              <a:t>ما الأمكنة التي ورد ذكرها في النص؟/ </a:t>
            </a:r>
            <a:r>
              <a:rPr lang="ar-MA" sz="1800" b="0" i="0" u="none" strike="noStrike" cap="none">
                <a:solidFill>
                  <a:schemeClr val="dk1"/>
                </a:solidFill>
                <a:latin typeface="Times New Roman"/>
                <a:ea typeface="Times New Roman"/>
                <a:cs typeface="Times New Roman"/>
                <a:sym typeface="Times New Roman"/>
              </a:rPr>
              <a:t>كيف ساعد اختلاف الأمكنة على تطور تجربة الكاتبة؟</a:t>
            </a:r>
            <a:endParaRPr sz="2800" b="1" i="0" u="none" strike="noStrike" cap="none">
              <a:solidFill>
                <a:srgbClr val="FF0000"/>
              </a:solidFill>
              <a:latin typeface="Arial"/>
              <a:ea typeface="Arial"/>
              <a:cs typeface="Arial"/>
              <a:sym typeface="Arial"/>
            </a:endParaRPr>
          </a:p>
          <a:p>
            <a:pPr marL="457200" marR="0" lvl="0" indent="-457200" algn="r" rtl="1">
              <a:lnSpc>
                <a:spcPct val="107000"/>
              </a:lnSpc>
              <a:spcBef>
                <a:spcPts val="0"/>
              </a:spcBef>
              <a:spcAft>
                <a:spcPts val="0"/>
              </a:spcAft>
              <a:buClr>
                <a:srgbClr val="FF0000"/>
              </a:buClr>
              <a:buSzPts val="2800"/>
              <a:buFont typeface="Noto Sans Symbols"/>
              <a:buChar char="✔"/>
            </a:pPr>
            <a:r>
              <a:rPr lang="ar-MA" sz="2800" b="1" i="0" u="none" strike="noStrike" cap="none">
                <a:solidFill>
                  <a:srgbClr val="FF0000"/>
                </a:solidFill>
                <a:latin typeface="Arial"/>
                <a:ea typeface="Arial"/>
                <a:cs typeface="Arial"/>
                <a:sym typeface="Arial"/>
              </a:rPr>
              <a:t>أسلوب السرد الذي قُدِّمت به الأحداث: </a:t>
            </a:r>
            <a:r>
              <a:rPr lang="ar-MA" sz="1800" b="0" i="0" u="none" strike="noStrike" cap="none">
                <a:solidFill>
                  <a:schemeClr val="dk1"/>
                </a:solidFill>
                <a:latin typeface="Arial"/>
                <a:ea typeface="Arial"/>
                <a:cs typeface="Arial"/>
                <a:sym typeface="Arial"/>
              </a:rPr>
              <a:t>كيف نُقلت إلينا أحداث النص؟ هل من خلال شخصيات تتحدث فيما بينها، أم من خلال راوٍ يحكي ما حدث؟/ من الذي يروي الأحداث؟ /هل وردت في النص حوارات بين شخصيات؟/ هل ركّز الكاتب على وصف الأشخاص والأمكنة؟...</a:t>
            </a:r>
            <a:endParaRPr sz="2800" b="1" i="0" u="none" strike="noStrike" cap="none">
              <a:solidFill>
                <a:schemeClr val="dk1"/>
              </a:solidFill>
              <a:latin typeface="Arial"/>
              <a:ea typeface="Arial"/>
              <a:cs typeface="Arial"/>
              <a:sym typeface="Arial"/>
            </a:endParaRPr>
          </a:p>
          <a:p>
            <a:pPr marL="0" marR="0" lvl="0" indent="0" algn="r" rtl="1">
              <a:lnSpc>
                <a:spcPct val="107000"/>
              </a:lnSpc>
              <a:spcBef>
                <a:spcPts val="800"/>
              </a:spcBef>
              <a:spcAft>
                <a:spcPts val="0"/>
              </a:spcAft>
              <a:buNone/>
            </a:pPr>
            <a:endParaRPr sz="2800" b="0" i="0" u="none" strike="noStrike" cap="none">
              <a:solidFill>
                <a:schemeClr val="dk1"/>
              </a:solidFill>
              <a:latin typeface="Arial"/>
              <a:ea typeface="Arial"/>
              <a:cs typeface="Arial"/>
              <a:sym typeface="Arial"/>
            </a:endParaRPr>
          </a:p>
        </p:txBody>
      </p:sp>
      <p:pic>
        <p:nvPicPr>
          <p:cNvPr id="699" name="Google Shape;699;p35"/>
          <p:cNvPicPr preferRelativeResize="0"/>
          <p:nvPr/>
        </p:nvPicPr>
        <p:blipFill rotWithShape="1">
          <a:blip r:embed="rId4">
            <a:alphaModFix/>
          </a:blip>
          <a:srcRect/>
          <a:stretch/>
        </p:blipFill>
        <p:spPr>
          <a:xfrm>
            <a:off x="94902" y="36580"/>
            <a:ext cx="730250" cy="7302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704" name="Google Shape;704;p36"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05" name="Google Shape;705;p3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06" name="Google Shape;706;p36"/>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الحدث الرئيس</a:t>
            </a:r>
            <a:endParaRPr sz="1800" b="0" i="0" u="none" strike="noStrike" cap="none">
              <a:solidFill>
                <a:srgbClr val="000000"/>
              </a:solidFill>
              <a:latin typeface="Arial"/>
              <a:ea typeface="Arial"/>
              <a:cs typeface="Arial"/>
              <a:sym typeface="Arial"/>
            </a:endParaRPr>
          </a:p>
        </p:txBody>
      </p:sp>
      <p:sp>
        <p:nvSpPr>
          <p:cNvPr id="707" name="Google Shape;707;p36"/>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08" name="Google Shape;708;p36"/>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09" name="Google Shape;709;p36"/>
          <p:cNvSpPr txBox="1"/>
          <p:nvPr/>
        </p:nvSpPr>
        <p:spPr>
          <a:xfrm>
            <a:off x="1307690" y="2031958"/>
            <a:ext cx="9576620" cy="2844841"/>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07000"/>
              </a:lnSpc>
              <a:spcBef>
                <a:spcPts val="0"/>
              </a:spcBef>
              <a:spcAft>
                <a:spcPts val="0"/>
              </a:spcAft>
              <a:buNone/>
            </a:pPr>
            <a:r>
              <a:rPr lang="ar-MA" sz="2800" b="1" i="0" u="none" strike="noStrike" cap="none">
                <a:solidFill>
                  <a:schemeClr val="dk1"/>
                </a:solidFill>
                <a:latin typeface="Calibri"/>
                <a:ea typeface="Calibri"/>
                <a:cs typeface="Calibri"/>
                <a:sym typeface="Calibri"/>
              </a:rPr>
              <a:t>5 – مَا الحَدَثُ الرَّئِيسُ الَّذِي تدُورُ حَوْلَهُ القصة؟ ضع علامة × أمام الجواب الصحيح :</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 أ. حُزْنُ أَسْماء المُدير عَلى وَفَاةِ الرَّجُلِ صاحِبِ الصُّورَةِ.</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 ب. نَجَاحُ فِيلْمٍ وَثَائِقِيٍّ فِي مَهْرَجَانٍ دَوْلِيٍّ</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ج. رِحِلَةُ أَسْمَاءَ المُدِيرِ بحثا عن تحقيق شغفها بالفيلم الوثائقي </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 د. استكمال أسماء المدير تدريبها في أمريكا</a:t>
            </a:r>
            <a:endParaRPr sz="28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b="0" i="0" u="none" strike="noStrike" cap="none">
                <a:solidFill>
                  <a:srgbClr val="000000"/>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6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b="0" i="0" u="none" strike="noStrike" cap="none">
                <a:solidFill>
                  <a:schemeClr val="dk1"/>
                </a:solidFill>
                <a:latin typeface="Calibri"/>
                <a:ea typeface="Calibri"/>
                <a:cs typeface="Calibri"/>
                <a:sym typeface="Calibri"/>
              </a:rPr>
              <a: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pic>
        <p:nvPicPr>
          <p:cNvPr id="714" name="Google Shape;714;p37"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15" name="Google Shape;715;p3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16" name="Google Shape;716;p37"/>
          <p:cNvSpPr txBox="1"/>
          <p:nvPr/>
        </p:nvSpPr>
        <p:spPr>
          <a:xfrm>
            <a:off x="252633" y="135888"/>
            <a:ext cx="10885067" cy="630942"/>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الحدث الرئيس</a:t>
            </a:r>
            <a:endParaRPr sz="1800" b="0" i="0" u="none" strike="noStrike" cap="none">
              <a:solidFill>
                <a:srgbClr val="000000"/>
              </a:solidFill>
              <a:latin typeface="Arial"/>
              <a:ea typeface="Arial"/>
              <a:cs typeface="Arial"/>
              <a:sym typeface="Arial"/>
            </a:endParaRPr>
          </a:p>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 </a:t>
            </a:r>
            <a:endParaRPr sz="1800" b="0" i="0" u="none" strike="noStrike" cap="none">
              <a:solidFill>
                <a:srgbClr val="000000"/>
              </a:solidFill>
              <a:latin typeface="Arial"/>
              <a:ea typeface="Arial"/>
              <a:cs typeface="Arial"/>
              <a:sym typeface="Arial"/>
            </a:endParaRPr>
          </a:p>
        </p:txBody>
      </p:sp>
      <p:sp>
        <p:nvSpPr>
          <p:cNvPr id="717" name="Google Shape;717;p37"/>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18" name="Google Shape;718;p37"/>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19" name="Google Shape;719;p37"/>
          <p:cNvSpPr txBox="1"/>
          <p:nvPr/>
        </p:nvSpPr>
        <p:spPr>
          <a:xfrm>
            <a:off x="3368672" y="2209386"/>
            <a:ext cx="7647248"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0" i="0" u="none" strike="noStrike" cap="none">
                <a:solidFill>
                  <a:schemeClr val="dk1"/>
                </a:solidFill>
                <a:latin typeface="Calibri"/>
                <a:ea typeface="Calibri"/>
                <a:cs typeface="Calibri"/>
                <a:sym typeface="Calibri"/>
              </a:rPr>
              <a:t>........</a:t>
            </a:r>
            <a:r>
              <a:rPr lang="ar-MA" sz="2000" b="1" i="0" u="none" strike="noStrike" cap="none">
                <a:solidFill>
                  <a:schemeClr val="dk1"/>
                </a:solidFill>
                <a:latin typeface="Calibri"/>
                <a:ea typeface="Calibri"/>
                <a:cs typeface="Calibri"/>
                <a:sym typeface="Calibri"/>
              </a:rPr>
              <a:t>حِينَهَا قَرّرْتُ أنْ أسْلُكَ طَرِيقَ ٱلْفِيلمِ ٱلْوَثَائقِيّ… طَرِيقَ ٱلْبحْثِ عَنِ ٱلْوَثِيقَةِ وٱلزَّمَنِ</a:t>
            </a:r>
            <a:endParaRPr sz="2000" b="1" i="0" u="none" strike="noStrike" cap="none">
              <a:solidFill>
                <a:schemeClr val="dk1"/>
              </a:solidFill>
              <a:latin typeface="Calibri"/>
              <a:ea typeface="Calibri"/>
              <a:cs typeface="Calibri"/>
              <a:sym typeface="Calibri"/>
            </a:endParaRPr>
          </a:p>
        </p:txBody>
      </p:sp>
      <p:sp>
        <p:nvSpPr>
          <p:cNvPr id="720" name="Google Shape;720;p37"/>
          <p:cNvSpPr txBox="1"/>
          <p:nvPr/>
        </p:nvSpPr>
        <p:spPr>
          <a:xfrm>
            <a:off x="924979" y="3016126"/>
            <a:ext cx="10194560"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a:solidFill>
                  <a:schemeClr val="dk1"/>
                </a:solidFill>
                <a:latin typeface="Calibri"/>
                <a:ea typeface="Calibri"/>
                <a:cs typeface="Calibri"/>
                <a:sym typeface="Calibri"/>
              </a:rPr>
              <a:t>وبَعْدَ سِلْسِلَةٍ مِنَ ٱلاخْتِبَارَاتِ كانَ قبُولي لِدِرَاسَةِ ٱلتَّخصّصِ ٱلْوَثائقيِّ بٱلْمَدْرَسَةِ ٱلوَطَنِيَّةِ لِلصُّورَةِ وٱلصّوْتِ بِباريسَ </a:t>
            </a:r>
            <a:endParaRPr sz="2000" b="1" i="0" u="none" strike="noStrike" cap="none">
              <a:solidFill>
                <a:schemeClr val="dk1"/>
              </a:solidFill>
              <a:latin typeface="Calibri"/>
              <a:ea typeface="Calibri"/>
              <a:cs typeface="Calibri"/>
              <a:sym typeface="Calibri"/>
            </a:endParaRPr>
          </a:p>
        </p:txBody>
      </p:sp>
      <p:sp>
        <p:nvSpPr>
          <p:cNvPr id="721" name="Google Shape;721;p37"/>
          <p:cNvSpPr txBox="1"/>
          <p:nvPr/>
        </p:nvSpPr>
        <p:spPr>
          <a:xfrm>
            <a:off x="3559277" y="3822866"/>
            <a:ext cx="7266038"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a:solidFill>
                  <a:schemeClr val="dk1"/>
                </a:solidFill>
                <a:latin typeface="Calibri"/>
                <a:ea typeface="Calibri"/>
                <a:cs typeface="Calibri"/>
                <a:sym typeface="Calibri"/>
              </a:rPr>
              <a:t>تَعَلّمْتُ أيْضاً منْ خِلالِ عَمَلِي ٱلتّدريبِيّ في ٱلولايات ٱلمتحدة ٱلأمريكية ….</a:t>
            </a:r>
            <a:endParaRPr sz="2000" b="1" i="0" u="none" strike="noStrike" cap="none">
              <a:solidFill>
                <a:schemeClr val="dk1"/>
              </a:solidFill>
              <a:latin typeface="Calibri"/>
              <a:ea typeface="Calibri"/>
              <a:cs typeface="Calibri"/>
              <a:sym typeface="Calibri"/>
            </a:endParaRPr>
          </a:p>
        </p:txBody>
      </p:sp>
      <p:sp>
        <p:nvSpPr>
          <p:cNvPr id="722" name="Google Shape;722;p37"/>
          <p:cNvSpPr txBox="1"/>
          <p:nvPr/>
        </p:nvSpPr>
        <p:spPr>
          <a:xfrm>
            <a:off x="1120878" y="1504335"/>
            <a:ext cx="9802762"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a:solidFill>
                  <a:srgbClr val="FF0000"/>
                </a:solidFill>
                <a:latin typeface="Calibri"/>
                <a:ea typeface="Calibri"/>
                <a:cs typeface="Calibri"/>
                <a:sym typeface="Calibri"/>
              </a:rPr>
              <a:t>انتباه</a:t>
            </a:r>
            <a:r>
              <a:rPr lang="ar-MA" sz="2000" b="0" i="0" u="none" strike="noStrike" cap="none">
                <a:solidFill>
                  <a:schemeClr val="dk1"/>
                </a:solidFill>
                <a:latin typeface="Calibri"/>
                <a:ea typeface="Calibri"/>
                <a:cs typeface="Calibri"/>
                <a:sym typeface="Calibri"/>
              </a:rPr>
              <a:t> !  =نعيد قراءة مقاطع من النص بانتباه وتركيز، ونجيب عن الأسئلة: </a:t>
            </a:r>
            <a:endParaRPr sz="2000" b="0" i="0" u="none" strike="noStrike" cap="none">
              <a:solidFill>
                <a:schemeClr val="dk1"/>
              </a:solidFill>
              <a:latin typeface="Calibri"/>
              <a:ea typeface="Calibri"/>
              <a:cs typeface="Calibri"/>
              <a:sym typeface="Calibri"/>
            </a:endParaRPr>
          </a:p>
        </p:txBody>
      </p:sp>
      <p:sp>
        <p:nvSpPr>
          <p:cNvPr id="723" name="Google Shape;723;p37"/>
          <p:cNvSpPr txBox="1"/>
          <p:nvPr/>
        </p:nvSpPr>
        <p:spPr>
          <a:xfrm>
            <a:off x="360788" y="4629606"/>
            <a:ext cx="11116112"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0" i="0" u="none" strike="noStrike" cap="none">
                <a:solidFill>
                  <a:schemeClr val="dk1"/>
                </a:solidFill>
                <a:latin typeface="Arial"/>
                <a:ea typeface="Arial"/>
                <a:cs typeface="Arial"/>
                <a:sym typeface="Arial"/>
              </a:rPr>
              <a:t>ما الذي حدث في بداية القصة؟/  كيف أثّر هذا الحدث في الكاتبة؟/ ماذا قررت أن تفعل بعد هذه التجربة؟ ما الذي تغيّر في حياة الكاتبة بعد هذا الحدث؟كيف انهت التجربة؟ ...</a:t>
            </a: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pic>
        <p:nvPicPr>
          <p:cNvPr id="728" name="Google Shape;728;p38"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29" name="Google Shape;729;p38"/>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30" name="Google Shape;730;p38"/>
          <p:cNvSpPr txBox="1"/>
          <p:nvPr/>
        </p:nvSpPr>
        <p:spPr>
          <a:xfrm>
            <a:off x="252633" y="135888"/>
            <a:ext cx="10885067" cy="630942"/>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الحدث الرئيس</a:t>
            </a:r>
            <a:endParaRPr sz="1800" b="0" i="0" u="none" strike="noStrike" cap="none">
              <a:solidFill>
                <a:srgbClr val="000000"/>
              </a:solidFill>
              <a:latin typeface="Arial"/>
              <a:ea typeface="Arial"/>
              <a:cs typeface="Arial"/>
              <a:sym typeface="Arial"/>
            </a:endParaRPr>
          </a:p>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 </a:t>
            </a:r>
            <a:endParaRPr sz="1800" b="0" i="0" u="none" strike="noStrike" cap="none">
              <a:solidFill>
                <a:srgbClr val="000000"/>
              </a:solidFill>
              <a:latin typeface="Arial"/>
              <a:ea typeface="Arial"/>
              <a:cs typeface="Arial"/>
              <a:sym typeface="Arial"/>
            </a:endParaRPr>
          </a:p>
        </p:txBody>
      </p:sp>
      <p:sp>
        <p:nvSpPr>
          <p:cNvPr id="731" name="Google Shape;731;p38"/>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32" name="Google Shape;732;p38"/>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33" name="Google Shape;733;p38"/>
          <p:cNvSpPr txBox="1"/>
          <p:nvPr/>
        </p:nvSpPr>
        <p:spPr>
          <a:xfrm>
            <a:off x="1300794" y="1800721"/>
            <a:ext cx="9576620" cy="2844841"/>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07000"/>
              </a:lnSpc>
              <a:spcBef>
                <a:spcPts val="0"/>
              </a:spcBef>
              <a:spcAft>
                <a:spcPts val="0"/>
              </a:spcAft>
              <a:buNone/>
            </a:pPr>
            <a:r>
              <a:rPr lang="ar-MA" sz="2800" b="1" i="0" u="none" strike="noStrike" cap="none">
                <a:solidFill>
                  <a:schemeClr val="dk1"/>
                </a:solidFill>
                <a:latin typeface="Calibri"/>
                <a:ea typeface="Calibri"/>
                <a:cs typeface="Calibri"/>
                <a:sym typeface="Calibri"/>
              </a:rPr>
              <a:t>5 – مَا الحَدَثُ الرَّئِيسُ الَّذِي تدُورُ حَوْلَهُ القصة؟ ضع علامة × أمام الجواب الصحيح :</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 أ. حُزْنُ أَسْماءُ المُدير عَلى وَفَاةِ الرَّجُلِ صاحِبِ الصُّورَةِ.</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 ب. نَجَاحُ فِيلْمٍ وَثَائِقِيٍّ فِي مَهْرَجَانٍ دَوْلِيٍّ</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highlight>
                  <a:srgbClr val="FFFF00"/>
                </a:highlight>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ج. رِحِلَةُ أَسْمَاءَ المُدِيرِ بحثا عن تحقيق شغفها بالفيلم الوثائقي </a:t>
            </a:r>
            <a:br>
              <a:rPr lang="ar-MA" sz="2800" b="0" i="0" u="none" strike="noStrike" cap="none">
                <a:solidFill>
                  <a:schemeClr val="dk1"/>
                </a:solidFill>
                <a:latin typeface="Calibri"/>
                <a:ea typeface="Calibri"/>
                <a:cs typeface="Calibri"/>
                <a:sym typeface="Calibri"/>
              </a:rPr>
            </a:br>
            <a:r>
              <a:rPr lang="ar-MA" sz="2800" b="0" i="0" u="none" strike="noStrike" cap="none">
                <a:solidFill>
                  <a:schemeClr val="dk1"/>
                </a:solidFill>
                <a:latin typeface="Quattrocento Sans"/>
                <a:ea typeface="Quattrocento Sans"/>
                <a:cs typeface="Quattrocento Sans"/>
                <a:sym typeface="Quattrocento Sans"/>
              </a:rPr>
              <a:t>🔘</a:t>
            </a:r>
            <a:r>
              <a:rPr lang="ar-MA" sz="2800" b="0" i="0" u="none" strike="noStrike" cap="none">
                <a:solidFill>
                  <a:schemeClr val="dk1"/>
                </a:solidFill>
                <a:latin typeface="Calibri"/>
                <a:ea typeface="Calibri"/>
                <a:cs typeface="Calibri"/>
                <a:sym typeface="Calibri"/>
              </a:rPr>
              <a:t> د. استكمال أسماء المدير تدريبها في أمريكا</a:t>
            </a:r>
            <a:endParaRPr sz="28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b="0" i="0" u="none" strike="noStrike" cap="none">
                <a:solidFill>
                  <a:srgbClr val="000000"/>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6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b="0" i="0" u="none" strike="noStrike" cap="none">
                <a:solidFill>
                  <a:schemeClr val="dk1"/>
                </a:solidFill>
                <a:latin typeface="Calibri"/>
                <a:ea typeface="Calibri"/>
                <a:cs typeface="Calibri"/>
                <a:sym typeface="Calibri"/>
              </a:rPr>
              <a: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pic>
        <p:nvPicPr>
          <p:cNvPr id="738" name="Google Shape;738;p39"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39" name="Google Shape;739;p39"/>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40" name="Google Shape;740;p39"/>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مكان وقوع حدث</a:t>
            </a:r>
            <a:endParaRPr sz="1800" b="0" i="0" u="none" strike="noStrike" cap="none">
              <a:solidFill>
                <a:srgbClr val="000000"/>
              </a:solidFill>
              <a:latin typeface="Arial"/>
              <a:ea typeface="Arial"/>
              <a:cs typeface="Arial"/>
              <a:sym typeface="Arial"/>
            </a:endParaRPr>
          </a:p>
        </p:txBody>
      </p:sp>
      <p:sp>
        <p:nvSpPr>
          <p:cNvPr id="741" name="Google Shape;741;p39"/>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42" name="Google Shape;742;p39"/>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43" name="Google Shape;743;p39"/>
          <p:cNvSpPr txBox="1"/>
          <p:nvPr/>
        </p:nvSpPr>
        <p:spPr>
          <a:xfrm>
            <a:off x="1936955" y="1465005"/>
            <a:ext cx="9200745" cy="3519949"/>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1600" b="1" i="0" u="none" strike="noStrike" cap="none">
                <a:solidFill>
                  <a:schemeClr val="dk1"/>
                </a:solidFill>
                <a:latin typeface="Calibri"/>
                <a:ea typeface="Calibri"/>
                <a:cs typeface="Calibri"/>
                <a:sym typeface="Calibri"/>
              </a:rPr>
              <a:t>6</a:t>
            </a:r>
            <a:r>
              <a:rPr lang="ar-MA" sz="2400" b="1" i="0" u="none" strike="noStrike" cap="none">
                <a:solidFill>
                  <a:schemeClr val="dk1"/>
                </a:solidFill>
                <a:latin typeface="Calibri"/>
                <a:ea typeface="Calibri"/>
                <a:cs typeface="Calibri"/>
                <a:sym typeface="Calibri"/>
              </a:rPr>
              <a:t> – </a:t>
            </a:r>
            <a:r>
              <a:rPr lang="ar-MA" sz="2400" b="1" i="0" u="none" strike="noStrike" cap="none">
                <a:solidFill>
                  <a:schemeClr val="dk1"/>
                </a:solidFill>
                <a:highlight>
                  <a:srgbClr val="FFFF00"/>
                </a:highlight>
                <a:latin typeface="Calibri"/>
                <a:ea typeface="Calibri"/>
                <a:cs typeface="Calibri"/>
                <a:sym typeface="Calibri"/>
              </a:rPr>
              <a:t>أَيْنَ</a:t>
            </a:r>
            <a:r>
              <a:rPr lang="ar-MA" sz="2400" b="1" i="0" u="none" strike="noStrike" cap="none">
                <a:solidFill>
                  <a:schemeClr val="dk1"/>
                </a:solidFill>
                <a:latin typeface="Calibri"/>
                <a:ea typeface="Calibri"/>
                <a:cs typeface="Calibri"/>
                <a:sym typeface="Calibri"/>
              </a:rPr>
              <a:t> انْبَثَقَتْ فِكْرَةُ الاِهْتِمَامِ بِالتَّوْثِيقِ لَدَى أسْماء المُدير ؟</a:t>
            </a:r>
            <a:r>
              <a:rPr lang="ar-MA" sz="2400" b="0" i="0" u="none" strike="noStrike" cap="none">
                <a:solidFill>
                  <a:schemeClr val="dk1"/>
                </a:solidFill>
                <a:latin typeface="Calibri"/>
                <a:ea typeface="Calibri"/>
                <a:cs typeface="Calibri"/>
                <a:sym typeface="Calibri"/>
              </a:rPr>
              <a:t> ضع علامة × أمام الجواب الصحيح :</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أ. فِي أَحَدِ الأَسْتُودْيُوهَاتِ الفَرَنْسِيَّةِ</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ب. فِي مَهْرَجَانٍ دَوْلِيٍّ لِلأَفْلَامِ الوَثَائِقِيَّةِ</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ج. فِي قرية بالجنوب المغربي </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Calibri"/>
                <a:ea typeface="Calibri"/>
                <a:cs typeface="Calibri"/>
                <a:sym typeface="Calibri"/>
              </a:rPr>
              <a:t>د. فِي الوِلاَيَاتِ المُتَّحِدَةِ الأَمْرِيكِيَّةِ</a:t>
            </a:r>
            <a:endParaRPr sz="2400" b="0" i="0" u="none" strike="noStrike" cap="none">
              <a:solidFill>
                <a:schemeClr val="dk1"/>
              </a:solidFill>
              <a:latin typeface="Calibri"/>
              <a:ea typeface="Calibri"/>
              <a:cs typeface="Calibri"/>
              <a:sym typeface="Calibri"/>
            </a:endParaRPr>
          </a:p>
          <a:p>
            <a:pPr marL="0" marR="0" lvl="0" indent="0" algn="r" rtl="1">
              <a:lnSpc>
                <a:spcPct val="107000"/>
              </a:lnSpc>
              <a:spcBef>
                <a:spcPts val="1600"/>
              </a:spcBef>
              <a:spcAft>
                <a:spcPts val="0"/>
              </a:spcAft>
              <a:buNone/>
            </a:pPr>
            <a:r>
              <a:rPr lang="ar-MA" sz="1100" b="0" i="0" u="none" strike="noStrike" cap="none">
                <a:solidFill>
                  <a:srgbClr val="000000"/>
                </a:solidFill>
                <a:latin typeface="Calibri"/>
                <a:ea typeface="Calibri"/>
                <a:cs typeface="Calibri"/>
                <a:sym typeface="Calibri"/>
              </a:rPr>
              <a:t> </a:t>
            </a:r>
            <a:endParaRPr/>
          </a:p>
          <a:p>
            <a:pPr marL="0" marR="0" lvl="0" indent="0" algn="r" rtl="1">
              <a:lnSpc>
                <a:spcPct val="107000"/>
              </a:lnSpc>
              <a:spcBef>
                <a:spcPts val="1600"/>
              </a:spcBef>
              <a:spcAft>
                <a:spcPts val="0"/>
              </a:spcAft>
              <a:buNone/>
            </a:pPr>
            <a:endParaRPr sz="1100" b="0" i="0" u="none" strike="noStrike" cap="none">
              <a:solidFill>
                <a:srgbClr val="000000"/>
              </a:solidFill>
              <a:latin typeface="Calibri"/>
              <a:ea typeface="Calibri"/>
              <a:cs typeface="Calibri"/>
              <a:sym typeface="Calibri"/>
            </a:endParaRPr>
          </a:p>
          <a:p>
            <a:pPr marL="0" marR="0" lvl="0" indent="0" algn="r" rtl="1">
              <a:lnSpc>
                <a:spcPct val="107000"/>
              </a:lnSpc>
              <a:spcBef>
                <a:spcPts val="1600"/>
              </a:spcBef>
              <a:spcAft>
                <a:spcPts val="0"/>
              </a:spcAft>
              <a:buNone/>
            </a:pPr>
            <a:endParaRPr sz="1100" b="0" i="0" u="none" strike="noStrike" cap="none">
              <a:solidFill>
                <a:schemeClr val="dk1"/>
              </a:solidFill>
              <a:latin typeface="Calibri"/>
              <a:ea typeface="Calibri"/>
              <a:cs typeface="Calibri"/>
              <a:sym typeface="Calibri"/>
            </a:endParaRPr>
          </a:p>
          <a:p>
            <a:pPr marL="0" marR="0" lvl="0" indent="0" algn="r" rtl="1">
              <a:lnSpc>
                <a:spcPct val="150000"/>
              </a:lnSpc>
              <a:spcBef>
                <a:spcPts val="80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r" rtl="1">
              <a:lnSpc>
                <a:spcPct val="150000"/>
              </a:lnSpc>
              <a:spcBef>
                <a:spcPts val="800"/>
              </a:spcBef>
              <a:spcAft>
                <a:spcPts val="0"/>
              </a:spcAft>
              <a:buNone/>
            </a:pPr>
            <a:r>
              <a:rPr lang="ar-MA" sz="1200" b="0" i="0" u="none" strike="noStrike" cap="none">
                <a:solidFill>
                  <a:schemeClr val="dk1"/>
                </a:solidFill>
                <a:latin typeface="Calibri"/>
                <a:ea typeface="Calibri"/>
                <a:cs typeface="Calibri"/>
                <a:sym typeface="Calibri"/>
              </a:rPr>
              <a:t>                       </a:t>
            </a:r>
            <a:r>
              <a:rPr lang="ar-MA" sz="12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6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b="0" i="0" u="none" strike="noStrike" cap="none">
                <a:solidFill>
                  <a:schemeClr val="dk1"/>
                </a:solidFill>
                <a:latin typeface="Calibri"/>
                <a:ea typeface="Calibri"/>
                <a:cs typeface="Calibri"/>
                <a:sym typeface="Calibri"/>
              </a:rPr>
              <a:t>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pic>
        <p:nvPicPr>
          <p:cNvPr id="748" name="Google Shape;748;p40"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49" name="Google Shape;749;p40"/>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50" name="Google Shape;750;p40"/>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مكان وقوع حدث</a:t>
            </a:r>
            <a:endParaRPr sz="1800" b="0" i="0" u="none" strike="noStrike" cap="none">
              <a:solidFill>
                <a:srgbClr val="000000"/>
              </a:solidFill>
              <a:latin typeface="Arial"/>
              <a:ea typeface="Arial"/>
              <a:cs typeface="Arial"/>
              <a:sym typeface="Arial"/>
            </a:endParaRPr>
          </a:p>
        </p:txBody>
      </p:sp>
      <p:sp>
        <p:nvSpPr>
          <p:cNvPr id="751" name="Google Shape;751;p40"/>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52" name="Google Shape;752;p40"/>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53" name="Google Shape;753;p40"/>
          <p:cNvSpPr txBox="1"/>
          <p:nvPr/>
        </p:nvSpPr>
        <p:spPr>
          <a:xfrm>
            <a:off x="1741594" y="2362880"/>
            <a:ext cx="9200745"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400" b="0" i="0" u="none" strike="noStrike" cap="none">
                <a:solidFill>
                  <a:schemeClr val="dk1"/>
                </a:solidFill>
                <a:latin typeface="Calibri"/>
                <a:ea typeface="Calibri"/>
                <a:cs typeface="Calibri"/>
                <a:sym typeface="Calibri"/>
              </a:rPr>
              <a:t>حَدَثَ ذَلِكَ قَبْلَ سَنَوَاتٍ حِينَ كُنْتُ فِي </a:t>
            </a:r>
            <a:r>
              <a:rPr lang="ar-MA" sz="2400" b="0" i="0" u="none" strike="noStrike" cap="none">
                <a:solidFill>
                  <a:schemeClr val="dk1"/>
                </a:solidFill>
                <a:highlight>
                  <a:srgbClr val="00FFFF"/>
                </a:highlight>
                <a:latin typeface="Calibri"/>
                <a:ea typeface="Calibri"/>
                <a:cs typeface="Calibri"/>
                <a:sym typeface="Calibri"/>
              </a:rPr>
              <a:t>رِحْلةٍ إلَى ٱلْجَنُوبِ ٱلْمَغْرِبِيِّ</a:t>
            </a:r>
            <a:endParaRPr sz="2400" b="0" i="0" u="none" strike="noStrike" cap="none">
              <a:solidFill>
                <a:schemeClr val="dk1"/>
              </a:solidFill>
              <a:highlight>
                <a:srgbClr val="00FFFF"/>
              </a:highlight>
              <a:latin typeface="Arial"/>
              <a:ea typeface="Arial"/>
              <a:cs typeface="Arial"/>
              <a:sym typeface="Arial"/>
            </a:endParaRPr>
          </a:p>
        </p:txBody>
      </p:sp>
      <p:sp>
        <p:nvSpPr>
          <p:cNvPr id="754" name="Google Shape;754;p40"/>
          <p:cNvSpPr txBox="1"/>
          <p:nvPr/>
        </p:nvSpPr>
        <p:spPr>
          <a:xfrm>
            <a:off x="1631408" y="3673926"/>
            <a:ext cx="9421116" cy="373757"/>
          </a:xfrm>
          <a:prstGeom prst="rect">
            <a:avLst/>
          </a:prstGeom>
          <a:no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1800" b="0" i="0" u="none" strike="noStrike" cap="none">
                <a:solidFill>
                  <a:schemeClr val="dk1"/>
                </a:solidFill>
                <a:latin typeface="Times New Roman"/>
                <a:ea typeface="Times New Roman"/>
                <a:cs typeface="Times New Roman"/>
                <a:sym typeface="Times New Roman"/>
              </a:rPr>
              <a:t>أين وقعت الأحداث؟/ </a:t>
            </a:r>
            <a:r>
              <a:rPr lang="ar-MA" sz="1800" b="0" i="0" u="none" strike="noStrike" cap="none">
                <a:solidFill>
                  <a:schemeClr val="dk1"/>
                </a:solidFill>
                <a:latin typeface="Arial"/>
                <a:ea typeface="Arial"/>
                <a:cs typeface="Arial"/>
                <a:sym typeface="Arial"/>
              </a:rPr>
              <a:t>ما الأمكنة التي ورد ذكرها في النص؟ما المكان الذي اقترن بالحدث المشار إليه أعلاه؟….</a:t>
            </a:r>
            <a:endParaRPr sz="1800" b="0" i="0" u="none" strike="noStrike" cap="none">
              <a:solidFill>
                <a:schemeClr val="dk1"/>
              </a:solidFill>
              <a:latin typeface="Calibri"/>
              <a:ea typeface="Calibri"/>
              <a:cs typeface="Calibri"/>
              <a:sym typeface="Calibri"/>
            </a:endParaRPr>
          </a:p>
        </p:txBody>
      </p:sp>
      <p:sp>
        <p:nvSpPr>
          <p:cNvPr id="755" name="Google Shape;755;p40"/>
          <p:cNvSpPr txBox="1"/>
          <p:nvPr/>
        </p:nvSpPr>
        <p:spPr>
          <a:xfrm>
            <a:off x="1120878" y="1504335"/>
            <a:ext cx="9802762"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a:solidFill>
                  <a:srgbClr val="FF0000"/>
                </a:solidFill>
                <a:latin typeface="Calibri"/>
                <a:ea typeface="Calibri"/>
                <a:cs typeface="Calibri"/>
                <a:sym typeface="Calibri"/>
              </a:rPr>
              <a:t>انتباه</a:t>
            </a:r>
            <a:r>
              <a:rPr lang="ar-MA" sz="2000" b="0" i="0" u="none" strike="noStrike" cap="none">
                <a:solidFill>
                  <a:schemeClr val="dk1"/>
                </a:solidFill>
                <a:latin typeface="Calibri"/>
                <a:ea typeface="Calibri"/>
                <a:cs typeface="Calibri"/>
                <a:sym typeface="Calibri"/>
              </a:rPr>
              <a:t> !  =نعيد قراءة مقاطع من النص بانتباه وتركيز، ونجيب عن الأسئلة: </a:t>
            </a: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pic>
        <p:nvPicPr>
          <p:cNvPr id="760" name="Google Shape;760;p41"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61" name="Google Shape;761;p4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62" name="Google Shape;762;p41"/>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مكان وقوع حدث</a:t>
            </a:r>
            <a:endParaRPr sz="1800" b="0" i="0" u="none" strike="noStrike" cap="none">
              <a:solidFill>
                <a:srgbClr val="000000"/>
              </a:solidFill>
              <a:latin typeface="Arial"/>
              <a:ea typeface="Arial"/>
              <a:cs typeface="Arial"/>
              <a:sym typeface="Arial"/>
            </a:endParaRPr>
          </a:p>
        </p:txBody>
      </p:sp>
      <p:sp>
        <p:nvSpPr>
          <p:cNvPr id="763" name="Google Shape;763;p41"/>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64" name="Google Shape;764;p41"/>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65" name="Google Shape;765;p41"/>
          <p:cNvSpPr txBox="1"/>
          <p:nvPr/>
        </p:nvSpPr>
        <p:spPr>
          <a:xfrm>
            <a:off x="2143592" y="1239625"/>
            <a:ext cx="9200745" cy="3378121"/>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1600" b="1" i="0" u="none" strike="noStrike" cap="none">
                <a:solidFill>
                  <a:schemeClr val="dk1"/>
                </a:solidFill>
                <a:latin typeface="Calibri"/>
                <a:ea typeface="Calibri"/>
                <a:cs typeface="Calibri"/>
                <a:sym typeface="Calibri"/>
              </a:rPr>
              <a:t>6</a:t>
            </a:r>
            <a:r>
              <a:rPr lang="ar-MA" sz="2400" b="1" i="0" u="none" strike="noStrike" cap="none">
                <a:solidFill>
                  <a:schemeClr val="dk1"/>
                </a:solidFill>
                <a:latin typeface="Calibri"/>
                <a:ea typeface="Calibri"/>
                <a:cs typeface="Calibri"/>
                <a:sym typeface="Calibri"/>
              </a:rPr>
              <a:t> – أَيْنَ انْبَثَقَتْ فِكْرَةُ الاِهْتِمَامِ بِالتَّوْثِيقِ لَدَى أسْماء المُدير ؟</a:t>
            </a:r>
            <a:r>
              <a:rPr lang="ar-MA" sz="2400" b="0" i="0" u="none" strike="noStrike" cap="none">
                <a:solidFill>
                  <a:schemeClr val="dk1"/>
                </a:solidFill>
                <a:latin typeface="Calibri"/>
                <a:ea typeface="Calibri"/>
                <a:cs typeface="Calibri"/>
                <a:sym typeface="Calibri"/>
              </a:rPr>
              <a:t> ضع علامة × أمام الجواب الصحيح :</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أ. فِي أَحَدِ الأَسْتُودْيُوهَاتِ الفَرَنْسِيَّةِ</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ب. فِي مَهْرَجَانٍ دَوْلِيٍّ لِلأَفْلَامِ الوَثَائِقِيَّةِ</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highlight>
                  <a:srgbClr val="FFFF00"/>
                </a:highlight>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ج. فِي قرية بالجنوب المغربي </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Calibri"/>
                <a:ea typeface="Calibri"/>
                <a:cs typeface="Calibri"/>
                <a:sym typeface="Calibri"/>
              </a:rPr>
              <a:t>د. فِي الوِلاَيَاتِ المُتَّحِدَةِ الأَمْرِيكِيَّةِ</a:t>
            </a:r>
            <a:endParaRPr sz="2400" b="0" i="0" u="none" strike="noStrike" cap="none">
              <a:solidFill>
                <a:schemeClr val="dk1"/>
              </a:solidFill>
              <a:latin typeface="Calibri"/>
              <a:ea typeface="Calibri"/>
              <a:cs typeface="Calibri"/>
              <a:sym typeface="Calibri"/>
            </a:endParaRPr>
          </a:p>
          <a:p>
            <a:pPr marL="0" marR="0" lvl="0" indent="0" algn="r" rtl="1">
              <a:lnSpc>
                <a:spcPct val="107000"/>
              </a:lnSpc>
              <a:spcBef>
                <a:spcPts val="1600"/>
              </a:spcBef>
              <a:spcAft>
                <a:spcPts val="0"/>
              </a:spcAft>
              <a:buNone/>
            </a:pPr>
            <a:r>
              <a:rPr lang="ar-MA" sz="1100" b="0" i="0" u="none" strike="noStrike" cap="none">
                <a:solidFill>
                  <a:srgbClr val="000000"/>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50000"/>
              </a:lnSpc>
              <a:spcBef>
                <a:spcPts val="800"/>
              </a:spcBef>
              <a:spcAft>
                <a:spcPts val="0"/>
              </a:spcAft>
              <a:buNone/>
            </a:pPr>
            <a:r>
              <a:rPr lang="ar-MA" sz="1200" b="0" i="0" u="none" strike="noStrike" cap="none">
                <a:solidFill>
                  <a:schemeClr val="dk1"/>
                </a:solidFill>
                <a:latin typeface="Calibri"/>
                <a:ea typeface="Calibri"/>
                <a:cs typeface="Calibri"/>
                <a:sym typeface="Calibri"/>
              </a:rPr>
              <a:t>.                       </a:t>
            </a:r>
            <a:r>
              <a:rPr lang="ar-MA" sz="12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6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b="0" i="0" u="none" strike="noStrike" cap="none">
                <a:solidFill>
                  <a:schemeClr val="dk1"/>
                </a:solidFill>
                <a:latin typeface="Calibri"/>
                <a:ea typeface="Calibri"/>
                <a:cs typeface="Calibri"/>
                <a:sym typeface="Calibri"/>
              </a:rPr>
              <a:t>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pic>
        <p:nvPicPr>
          <p:cNvPr id="770" name="Google Shape;770;p42"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71" name="Google Shape;771;p42"/>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72" name="Google Shape;772;p42"/>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زمان وقوع حدث</a:t>
            </a:r>
            <a:endParaRPr sz="1800" b="0" i="0" u="none" strike="noStrike" cap="none">
              <a:solidFill>
                <a:srgbClr val="000000"/>
              </a:solidFill>
              <a:latin typeface="Arial"/>
              <a:ea typeface="Arial"/>
              <a:cs typeface="Arial"/>
              <a:sym typeface="Arial"/>
            </a:endParaRPr>
          </a:p>
        </p:txBody>
      </p:sp>
      <p:sp>
        <p:nvSpPr>
          <p:cNvPr id="773" name="Google Shape;773;p42"/>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74" name="Google Shape;774;p42"/>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75" name="Google Shape;775;p42"/>
          <p:cNvSpPr txBox="1"/>
          <p:nvPr/>
        </p:nvSpPr>
        <p:spPr>
          <a:xfrm>
            <a:off x="1913118" y="1239625"/>
            <a:ext cx="9340645" cy="3548041"/>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2400" b="0" i="0" u="none" strike="noStrike" cap="none">
                <a:solidFill>
                  <a:schemeClr val="dk1"/>
                </a:solidFill>
                <a:latin typeface="Times New Roman"/>
                <a:ea typeface="Times New Roman"/>
                <a:cs typeface="Times New Roman"/>
                <a:sym typeface="Times New Roman"/>
              </a:rPr>
              <a:t>7 ـ ضع علامة × أمام الجواب الصحيح : </a:t>
            </a:r>
            <a:r>
              <a:rPr lang="ar-MA" sz="2400" b="0" i="0" u="none" strike="noStrike" cap="none">
                <a:solidFill>
                  <a:schemeClr val="dk1"/>
                </a:solidFill>
                <a:highlight>
                  <a:srgbClr val="FFFF00"/>
                </a:highlight>
                <a:latin typeface="Times New Roman"/>
                <a:ea typeface="Times New Roman"/>
                <a:cs typeface="Times New Roman"/>
                <a:sym typeface="Times New Roman"/>
              </a:rPr>
              <a:t>متى</a:t>
            </a:r>
            <a:r>
              <a:rPr lang="ar-MA" sz="2400" b="0" i="0" u="none" strike="noStrike" cap="none">
                <a:solidFill>
                  <a:schemeClr val="dk1"/>
                </a:solidFill>
                <a:latin typeface="Times New Roman"/>
                <a:ea typeface="Times New Roman"/>
                <a:cs typeface="Times New Roman"/>
                <a:sym typeface="Times New Roman"/>
              </a:rPr>
              <a:t> تعلمت أسماء المدير أنه</a:t>
            </a:r>
            <a:r>
              <a:rPr lang="ar-MA" sz="2400" b="1" i="0" u="none" strike="noStrike" cap="none">
                <a:solidFill>
                  <a:schemeClr val="dk1"/>
                </a:solidFill>
                <a:latin typeface="Times New Roman"/>
                <a:ea typeface="Times New Roman"/>
                <a:cs typeface="Times New Roman"/>
                <a:sym typeface="Times New Roman"/>
              </a:rPr>
              <a:t> </a:t>
            </a:r>
            <a:r>
              <a:rPr lang="ar-MA" sz="2400" b="0" i="0" u="none" strike="noStrike" cap="none">
                <a:solidFill>
                  <a:schemeClr val="dk1"/>
                </a:solidFill>
                <a:latin typeface="Times New Roman"/>
                <a:ea typeface="Times New Roman"/>
                <a:cs typeface="Times New Roman"/>
                <a:sym typeface="Times New Roman"/>
              </a:rPr>
              <a:t>لا يمكنُ تَوقّعُ كُلِّ شَيءٍ وتَسطِيرهُ في الفِيلمِ الوَثائقيّ</a:t>
            </a:r>
            <a:r>
              <a:rPr lang="ar-MA" sz="2400" b="1" i="0" u="none" strike="noStrike" cap="none">
                <a:solidFill>
                  <a:schemeClr val="dk1"/>
                </a:solidFill>
                <a:latin typeface="Times New Roman"/>
                <a:ea typeface="Times New Roman"/>
                <a:cs typeface="Times New Roman"/>
                <a:sym typeface="Times New Roman"/>
              </a:rPr>
              <a:t> : </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أ. خِلالَ عَمَلِها عَلَى فِيلْمِهَا الأَوَّلِ فِي المَغْرِبِ</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ب. أَثْنَاءَ فَتْرَةِ التَّدْرِيبِ فِي الوِلاَيَاتِ المُتَّحِدَةِ الأَمْرِيكِيَّةِ</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ج. بَعْدَ الانْتِهَاءِ مِنْ تَصْوِيرِ الفِيلْمِ الوَثَائِقِيِّ</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د. أَثْنَاءَ دراستها الفيلم الوثائقي في باريسَ.</a:t>
            </a:r>
            <a:endParaRPr sz="2400" b="0" i="0" u="none" strike="noStrike" cap="none">
              <a:solidFill>
                <a:schemeClr val="dk1"/>
              </a:solidFill>
              <a:latin typeface="Times New Roman"/>
              <a:ea typeface="Times New Roman"/>
              <a:cs typeface="Times New Roman"/>
              <a:sym typeface="Times New Roman"/>
            </a:endParaRPr>
          </a:p>
          <a:p>
            <a:pPr marL="0" marR="0" lvl="0" indent="0" algn="r" rtl="1">
              <a:lnSpc>
                <a:spcPct val="150000"/>
              </a:lnSpc>
              <a:spcBef>
                <a:spcPts val="0"/>
              </a:spcBef>
              <a:spcAft>
                <a:spcPts val="0"/>
              </a:spcAft>
              <a:buNone/>
            </a:pPr>
            <a:r>
              <a:rPr lang="ar-MA" sz="2400" b="0" i="0" u="none" strike="noStrike" cap="none">
                <a:solidFill>
                  <a:schemeClr val="dk1"/>
                </a:solidFill>
                <a:latin typeface="Calibri"/>
                <a:ea typeface="Calibri"/>
                <a:cs typeface="Calibri"/>
                <a:sym typeface="Calibri"/>
              </a:rPr>
              <a:t>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pic>
        <p:nvPicPr>
          <p:cNvPr id="780" name="Google Shape;780;p43"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81" name="Google Shape;781;p43"/>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82" name="Google Shape;782;p43"/>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زمان وقوع حدث</a:t>
            </a:r>
            <a:endParaRPr sz="1800" b="0" i="0" u="none" strike="noStrike" cap="none">
              <a:solidFill>
                <a:srgbClr val="000000"/>
              </a:solidFill>
              <a:latin typeface="Arial"/>
              <a:ea typeface="Arial"/>
              <a:cs typeface="Arial"/>
              <a:sym typeface="Arial"/>
            </a:endParaRPr>
          </a:p>
        </p:txBody>
      </p:sp>
      <p:sp>
        <p:nvSpPr>
          <p:cNvPr id="783" name="Google Shape;783;p43"/>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84" name="Google Shape;784;p43"/>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85" name="Google Shape;785;p43"/>
          <p:cNvSpPr txBox="1"/>
          <p:nvPr/>
        </p:nvSpPr>
        <p:spPr>
          <a:xfrm>
            <a:off x="252633" y="2718062"/>
            <a:ext cx="11100619" cy="83099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400" b="0" i="0" u="none" strike="noStrike" cap="none">
                <a:solidFill>
                  <a:schemeClr val="dk1"/>
                </a:solidFill>
                <a:latin typeface="Calibri"/>
                <a:ea typeface="Calibri"/>
                <a:cs typeface="Calibri"/>
                <a:sym typeface="Calibri"/>
              </a:rPr>
              <a:t>تَعَلّمْتُ أيْضاً منْ </a:t>
            </a:r>
            <a:r>
              <a:rPr lang="ar-MA" sz="2400" b="0" i="0" u="none" strike="noStrike" cap="none">
                <a:solidFill>
                  <a:schemeClr val="dk1"/>
                </a:solidFill>
                <a:highlight>
                  <a:srgbClr val="00FFFF"/>
                </a:highlight>
                <a:latin typeface="Calibri"/>
                <a:ea typeface="Calibri"/>
                <a:cs typeface="Calibri"/>
                <a:sym typeface="Calibri"/>
              </a:rPr>
              <a:t>خِلالِ عَمَلِي </a:t>
            </a:r>
            <a:r>
              <a:rPr lang="ar-MA" sz="2400" b="1" i="0" u="none" strike="noStrike" cap="none">
                <a:solidFill>
                  <a:schemeClr val="dk1"/>
                </a:solidFill>
                <a:highlight>
                  <a:srgbClr val="00FFFF"/>
                </a:highlight>
                <a:latin typeface="Calibri"/>
                <a:ea typeface="Calibri"/>
                <a:cs typeface="Calibri"/>
                <a:sym typeface="Calibri"/>
              </a:rPr>
              <a:t>ٱ</a:t>
            </a:r>
            <a:r>
              <a:rPr lang="ar-MA" sz="2400" b="0" i="0" u="none" strike="noStrike" cap="none">
                <a:solidFill>
                  <a:schemeClr val="dk1"/>
                </a:solidFill>
                <a:highlight>
                  <a:srgbClr val="00FFFF"/>
                </a:highlight>
                <a:latin typeface="Calibri"/>
                <a:ea typeface="Calibri"/>
                <a:cs typeface="Calibri"/>
                <a:sym typeface="Calibri"/>
              </a:rPr>
              <a:t>لتّدريبِيّ </a:t>
            </a:r>
            <a:r>
              <a:rPr lang="ar-MA" sz="2400" b="0" i="0" u="none" strike="noStrike" cap="none">
                <a:solidFill>
                  <a:schemeClr val="dk1"/>
                </a:solidFill>
                <a:latin typeface="Calibri"/>
                <a:ea typeface="Calibri"/>
                <a:cs typeface="Calibri"/>
                <a:sym typeface="Calibri"/>
              </a:rPr>
              <a:t>في </a:t>
            </a:r>
            <a:r>
              <a:rPr lang="ar-MA" sz="2400" b="1" i="0" u="none" strike="noStrike" cap="none">
                <a:solidFill>
                  <a:schemeClr val="dk1"/>
                </a:solidFill>
                <a:latin typeface="Calibri"/>
                <a:ea typeface="Calibri"/>
                <a:cs typeface="Calibri"/>
                <a:sym typeface="Calibri"/>
              </a:rPr>
              <a:t>ٱ</a:t>
            </a:r>
            <a:r>
              <a:rPr lang="ar-MA" sz="2400" b="0" i="0" u="none" strike="noStrike" cap="none">
                <a:solidFill>
                  <a:schemeClr val="dk1"/>
                </a:solidFill>
                <a:latin typeface="Calibri"/>
                <a:ea typeface="Calibri"/>
                <a:cs typeface="Calibri"/>
                <a:sym typeface="Calibri"/>
              </a:rPr>
              <a:t>لولايات </a:t>
            </a:r>
            <a:r>
              <a:rPr lang="ar-MA" sz="2400" b="1" i="0" u="none" strike="noStrike" cap="none">
                <a:solidFill>
                  <a:schemeClr val="dk1"/>
                </a:solidFill>
                <a:latin typeface="Calibri"/>
                <a:ea typeface="Calibri"/>
                <a:cs typeface="Calibri"/>
                <a:sym typeface="Calibri"/>
              </a:rPr>
              <a:t>ٱ</a:t>
            </a:r>
            <a:r>
              <a:rPr lang="ar-MA" sz="2400" b="0" i="0" u="none" strike="noStrike" cap="none">
                <a:solidFill>
                  <a:schemeClr val="dk1"/>
                </a:solidFill>
                <a:latin typeface="Calibri"/>
                <a:ea typeface="Calibri"/>
                <a:cs typeface="Calibri"/>
                <a:sym typeface="Calibri"/>
              </a:rPr>
              <a:t>لمتحدة </a:t>
            </a:r>
            <a:r>
              <a:rPr lang="ar-MA" sz="2400" b="1" i="0" u="none" strike="noStrike" cap="none">
                <a:solidFill>
                  <a:schemeClr val="dk1"/>
                </a:solidFill>
                <a:latin typeface="Calibri"/>
                <a:ea typeface="Calibri"/>
                <a:cs typeface="Calibri"/>
                <a:sym typeface="Calibri"/>
              </a:rPr>
              <a:t>ٱ</a:t>
            </a:r>
            <a:r>
              <a:rPr lang="ar-MA" sz="2400" b="0" i="0" u="none" strike="noStrike" cap="none">
                <a:solidFill>
                  <a:schemeClr val="dk1"/>
                </a:solidFill>
                <a:latin typeface="Calibri"/>
                <a:ea typeface="Calibri"/>
                <a:cs typeface="Calibri"/>
                <a:sym typeface="Calibri"/>
              </a:rPr>
              <a:t>لأمريكية أنّنَا لا يُمْكِنُ تَوَقّعُ كُلِّ شَيْءٍ وتَسْطِيرُهُ في </a:t>
            </a:r>
            <a:r>
              <a:rPr lang="ar-MA" sz="2400" b="1" i="0" u="none" strike="noStrike" cap="none">
                <a:solidFill>
                  <a:schemeClr val="dk1"/>
                </a:solidFill>
                <a:latin typeface="Calibri"/>
                <a:ea typeface="Calibri"/>
                <a:cs typeface="Calibri"/>
                <a:sym typeface="Calibri"/>
              </a:rPr>
              <a:t>ٱ</a:t>
            </a:r>
            <a:r>
              <a:rPr lang="ar-MA" sz="2400" b="0" i="0" u="none" strike="noStrike" cap="none">
                <a:solidFill>
                  <a:schemeClr val="dk1"/>
                </a:solidFill>
                <a:latin typeface="Calibri"/>
                <a:ea typeface="Calibri"/>
                <a:cs typeface="Calibri"/>
                <a:sym typeface="Calibri"/>
              </a:rPr>
              <a:t>لفِيلمِ </a:t>
            </a:r>
            <a:r>
              <a:rPr lang="ar-MA" sz="2400" b="1" i="0" u="none" strike="noStrike" cap="none">
                <a:solidFill>
                  <a:schemeClr val="dk1"/>
                </a:solidFill>
                <a:latin typeface="Calibri"/>
                <a:ea typeface="Calibri"/>
                <a:cs typeface="Calibri"/>
                <a:sym typeface="Calibri"/>
              </a:rPr>
              <a:t>ٱ</a:t>
            </a:r>
            <a:r>
              <a:rPr lang="ar-MA" sz="2400" b="0" i="0" u="none" strike="noStrike" cap="none">
                <a:solidFill>
                  <a:schemeClr val="dk1"/>
                </a:solidFill>
                <a:latin typeface="Calibri"/>
                <a:ea typeface="Calibri"/>
                <a:cs typeface="Calibri"/>
                <a:sym typeface="Calibri"/>
              </a:rPr>
              <a:t>لْوَثائِقيّ، وَلَعَلَّ هَدَايَا </a:t>
            </a:r>
            <a:r>
              <a:rPr lang="ar-MA" sz="2400" b="1" i="0" u="none" strike="noStrike" cap="none">
                <a:solidFill>
                  <a:schemeClr val="dk1"/>
                </a:solidFill>
                <a:latin typeface="Calibri"/>
                <a:ea typeface="Calibri"/>
                <a:cs typeface="Calibri"/>
                <a:sym typeface="Calibri"/>
              </a:rPr>
              <a:t>ٱ</a:t>
            </a:r>
            <a:r>
              <a:rPr lang="ar-MA" sz="2400" b="0" i="0" u="none" strike="noStrike" cap="none">
                <a:solidFill>
                  <a:schemeClr val="dk1"/>
                </a:solidFill>
                <a:latin typeface="Calibri"/>
                <a:ea typeface="Calibri"/>
                <a:cs typeface="Calibri"/>
                <a:sym typeface="Calibri"/>
              </a:rPr>
              <a:t>لتَّصْوِيرِ تَزِيدُ مِنْ مُتعَةِ </a:t>
            </a:r>
            <a:r>
              <a:rPr lang="ar-MA" sz="2400" b="1" i="0" u="none" strike="noStrike" cap="none">
                <a:solidFill>
                  <a:schemeClr val="dk1"/>
                </a:solidFill>
                <a:latin typeface="Calibri"/>
                <a:ea typeface="Calibri"/>
                <a:cs typeface="Calibri"/>
                <a:sym typeface="Calibri"/>
              </a:rPr>
              <a:t>ٱ</a:t>
            </a:r>
            <a:r>
              <a:rPr lang="ar-MA" sz="2400" b="0" i="0" u="none" strike="noStrike" cap="none">
                <a:solidFill>
                  <a:schemeClr val="dk1"/>
                </a:solidFill>
                <a:latin typeface="Calibri"/>
                <a:ea typeface="Calibri"/>
                <a:cs typeface="Calibri"/>
                <a:sym typeface="Calibri"/>
              </a:rPr>
              <a:t>لْإِثارةِ. </a:t>
            </a:r>
            <a:endParaRPr sz="2400" b="0" i="0" u="none" strike="noStrike" cap="none">
              <a:solidFill>
                <a:schemeClr val="dk1"/>
              </a:solidFill>
              <a:latin typeface="Arial"/>
              <a:ea typeface="Arial"/>
              <a:cs typeface="Arial"/>
              <a:sym typeface="Arial"/>
            </a:endParaRPr>
          </a:p>
        </p:txBody>
      </p:sp>
      <p:sp>
        <p:nvSpPr>
          <p:cNvPr id="786" name="Google Shape;786;p43"/>
          <p:cNvSpPr txBox="1"/>
          <p:nvPr/>
        </p:nvSpPr>
        <p:spPr>
          <a:xfrm>
            <a:off x="595596" y="4362676"/>
            <a:ext cx="10658167" cy="670120"/>
          </a:xfrm>
          <a:prstGeom prst="rect">
            <a:avLst/>
          </a:prstGeom>
          <a:noFill/>
          <a:ln>
            <a:noFill/>
          </a:ln>
        </p:spPr>
        <p:txBody>
          <a:bodyPr spcFirstLastPara="1" wrap="square" lIns="91425" tIns="45700" rIns="91425" bIns="45700" anchor="t" anchorCtr="0">
            <a:spAutoFit/>
          </a:bodyPr>
          <a:lstStyle/>
          <a:p>
            <a:pPr marL="457200" marR="0" lvl="0" indent="-457200" algn="r" rtl="1">
              <a:lnSpc>
                <a:spcPct val="107000"/>
              </a:lnSpc>
              <a:spcBef>
                <a:spcPts val="0"/>
              </a:spcBef>
              <a:spcAft>
                <a:spcPts val="0"/>
              </a:spcAft>
              <a:buClr>
                <a:schemeClr val="dk1"/>
              </a:buClr>
              <a:buSzPts val="1800"/>
              <a:buFont typeface="Noto Sans Symbols"/>
              <a:buChar char="✔"/>
            </a:pPr>
            <a:r>
              <a:rPr lang="ar-MA" sz="1800" b="0" i="0" u="none" strike="noStrike" cap="none">
                <a:solidFill>
                  <a:schemeClr val="dk1"/>
                </a:solidFill>
                <a:latin typeface="Times New Roman"/>
                <a:ea typeface="Times New Roman"/>
                <a:cs typeface="Times New Roman"/>
                <a:sym typeface="Times New Roman"/>
              </a:rPr>
              <a:t>متى وقعت أحداث القصة؟/ هل الزمن طويل أم قصير؟ لحظة عابرة أم تجربة تمتد عبر سنوات؟/ هل الزمن في النص ماضٍ، حاضر، أم مستقبل؟ما الزمن المقرون بالحدث المشار إليه؟</a:t>
            </a:r>
            <a:endParaRPr sz="2800" b="1" i="0" u="none" strike="noStrike" cap="none">
              <a:solidFill>
                <a:srgbClr val="FF0000"/>
              </a:solidFill>
              <a:latin typeface="Arial"/>
              <a:ea typeface="Arial"/>
              <a:cs typeface="Arial"/>
              <a:sym typeface="Arial"/>
            </a:endParaRPr>
          </a:p>
        </p:txBody>
      </p:sp>
      <p:sp>
        <p:nvSpPr>
          <p:cNvPr id="787" name="Google Shape;787;p43"/>
          <p:cNvSpPr txBox="1"/>
          <p:nvPr/>
        </p:nvSpPr>
        <p:spPr>
          <a:xfrm>
            <a:off x="1120878" y="1504335"/>
            <a:ext cx="9802762"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a:solidFill>
                  <a:srgbClr val="FF0000"/>
                </a:solidFill>
                <a:latin typeface="Calibri"/>
                <a:ea typeface="Calibri"/>
                <a:cs typeface="Calibri"/>
                <a:sym typeface="Calibri"/>
              </a:rPr>
              <a:t>انتباه</a:t>
            </a:r>
            <a:r>
              <a:rPr lang="ar-MA" sz="2000" b="0" i="0" u="none" strike="noStrike" cap="none">
                <a:solidFill>
                  <a:schemeClr val="dk1"/>
                </a:solidFill>
                <a:latin typeface="Calibri"/>
                <a:ea typeface="Calibri"/>
                <a:cs typeface="Calibri"/>
                <a:sym typeface="Calibri"/>
              </a:rPr>
              <a:t> !  =نعيد قراءة مقاطع من النص بانتباه وتركيز، ونجيب عن الأسئلة: </a:t>
            </a: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pic>
        <p:nvPicPr>
          <p:cNvPr id="792" name="Google Shape;792;p44"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93" name="Google Shape;793;p44"/>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94" name="Google Shape;794;p44"/>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زمان وقوع حدث</a:t>
            </a:r>
            <a:endParaRPr sz="1800" b="0" i="0" u="none" strike="noStrike" cap="none">
              <a:solidFill>
                <a:srgbClr val="000000"/>
              </a:solidFill>
              <a:latin typeface="Arial"/>
              <a:ea typeface="Arial"/>
              <a:cs typeface="Arial"/>
              <a:sym typeface="Arial"/>
            </a:endParaRPr>
          </a:p>
        </p:txBody>
      </p:sp>
      <p:sp>
        <p:nvSpPr>
          <p:cNvPr id="795" name="Google Shape;795;p44"/>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796" name="Google Shape;796;p44"/>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797" name="Google Shape;797;p44"/>
          <p:cNvSpPr txBox="1"/>
          <p:nvPr/>
        </p:nvSpPr>
        <p:spPr>
          <a:xfrm>
            <a:off x="1913118" y="1239625"/>
            <a:ext cx="9340645" cy="3548041"/>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2400" b="0" i="0" u="none" strike="noStrike" cap="none">
                <a:solidFill>
                  <a:schemeClr val="dk1"/>
                </a:solidFill>
                <a:latin typeface="Times New Roman"/>
                <a:ea typeface="Times New Roman"/>
                <a:cs typeface="Times New Roman"/>
                <a:sym typeface="Times New Roman"/>
              </a:rPr>
              <a:t>7 ـ ضع علامة × أمام الجواب الصحيح : </a:t>
            </a:r>
            <a:r>
              <a:rPr lang="ar-MA" sz="2400" b="0" i="0" u="none" strike="noStrike" cap="none">
                <a:solidFill>
                  <a:schemeClr val="dk1"/>
                </a:solidFill>
                <a:highlight>
                  <a:srgbClr val="FFFF00"/>
                </a:highlight>
                <a:latin typeface="Times New Roman"/>
                <a:ea typeface="Times New Roman"/>
                <a:cs typeface="Times New Roman"/>
                <a:sym typeface="Times New Roman"/>
              </a:rPr>
              <a:t>متى</a:t>
            </a:r>
            <a:r>
              <a:rPr lang="ar-MA" sz="2400" b="0" i="0" u="none" strike="noStrike" cap="none">
                <a:solidFill>
                  <a:schemeClr val="dk1"/>
                </a:solidFill>
                <a:latin typeface="Times New Roman"/>
                <a:ea typeface="Times New Roman"/>
                <a:cs typeface="Times New Roman"/>
                <a:sym typeface="Times New Roman"/>
              </a:rPr>
              <a:t> تعلمت أسماء المدير أنه</a:t>
            </a:r>
            <a:r>
              <a:rPr lang="ar-MA" sz="2400" b="1" i="0" u="none" strike="noStrike" cap="none">
                <a:solidFill>
                  <a:schemeClr val="dk1"/>
                </a:solidFill>
                <a:latin typeface="Times New Roman"/>
                <a:ea typeface="Times New Roman"/>
                <a:cs typeface="Times New Roman"/>
                <a:sym typeface="Times New Roman"/>
              </a:rPr>
              <a:t> </a:t>
            </a:r>
            <a:r>
              <a:rPr lang="ar-MA" sz="2400" b="0" i="0" u="none" strike="noStrike" cap="none">
                <a:solidFill>
                  <a:schemeClr val="dk1"/>
                </a:solidFill>
                <a:latin typeface="Times New Roman"/>
                <a:ea typeface="Times New Roman"/>
                <a:cs typeface="Times New Roman"/>
                <a:sym typeface="Times New Roman"/>
              </a:rPr>
              <a:t>لا يمكنُ تَوقّعُ كُلِّ شَيءٍ وتَسطِيرهُ في الفِيلمِ الوَثائقيّ</a:t>
            </a:r>
            <a:r>
              <a:rPr lang="ar-MA" sz="2400" b="1" i="0" u="none" strike="noStrike" cap="none">
                <a:solidFill>
                  <a:schemeClr val="dk1"/>
                </a:solidFill>
                <a:latin typeface="Times New Roman"/>
                <a:ea typeface="Times New Roman"/>
                <a:cs typeface="Times New Roman"/>
                <a:sym typeface="Times New Roman"/>
              </a:rPr>
              <a:t> : </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أ. خِلالَ عَمَلِها عَلَى فِيلْمِهَا الأَوَّلِ فِي المَغْرِبِ</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ب. أَثْنَاءَ فَتْرَةِ التَّدْرِيبِ فِي الوِلاَيَاتِ المُتَّحِدَةِ الأَمْرِيكِيَّةِ</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ج. بَعْدَ الانْتِهَاءِ مِنْ تَصْوِيرِ الفِيلْمِ الوَثَائِقِيِّ</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highlight>
                  <a:srgbClr val="FFFF00"/>
                </a:highlight>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د. أَثْنَاءَ دراستها الفيلم الوثائقي في باريسَ.</a:t>
            </a:r>
            <a:endParaRPr sz="2400" b="0" i="0" u="none" strike="noStrike" cap="none">
              <a:solidFill>
                <a:schemeClr val="dk1"/>
              </a:solidFill>
              <a:latin typeface="Times New Roman"/>
              <a:ea typeface="Times New Roman"/>
              <a:cs typeface="Times New Roman"/>
              <a:sym typeface="Times New Roman"/>
            </a:endParaRPr>
          </a:p>
          <a:p>
            <a:pPr marL="0" marR="0" lvl="0" indent="0" algn="r" rtl="1">
              <a:lnSpc>
                <a:spcPct val="150000"/>
              </a:lnSpc>
              <a:spcBef>
                <a:spcPts val="0"/>
              </a:spcBef>
              <a:spcAft>
                <a:spcPts val="0"/>
              </a:spcAft>
              <a:buNone/>
            </a:pPr>
            <a:r>
              <a:rPr lang="ar-MA" sz="2400" b="0" i="0" u="none" strike="noStrike" cap="none">
                <a:solidFill>
                  <a:schemeClr val="dk1"/>
                </a:solidFill>
                <a:latin typeface="Calibri"/>
                <a:ea typeface="Calibri"/>
                <a:cs typeface="Calibri"/>
                <a:sym typeface="Calibri"/>
              </a:rPr>
              <a:t>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pic>
        <p:nvPicPr>
          <p:cNvPr id="802" name="Google Shape;802;p45"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03" name="Google Shape;803;p45"/>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04" name="Google Shape;804;p45"/>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أسلوب السرد المعتمد في النص: </a:t>
            </a:r>
            <a:endParaRPr sz="1800" b="0" i="0" u="none" strike="noStrike" cap="none">
              <a:solidFill>
                <a:srgbClr val="000000"/>
              </a:solidFill>
              <a:latin typeface="Arial"/>
              <a:ea typeface="Arial"/>
              <a:cs typeface="Arial"/>
              <a:sym typeface="Arial"/>
            </a:endParaRPr>
          </a:p>
        </p:txBody>
      </p:sp>
      <p:sp>
        <p:nvSpPr>
          <p:cNvPr id="805" name="Google Shape;805;p45"/>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806" name="Google Shape;806;p45"/>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807" name="Google Shape;807;p45"/>
          <p:cNvSpPr txBox="1"/>
          <p:nvPr/>
        </p:nvSpPr>
        <p:spPr>
          <a:xfrm>
            <a:off x="460027" y="1512611"/>
            <a:ext cx="10068232" cy="3275698"/>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2400" b="0" i="0" u="none" strike="noStrike" cap="none">
                <a:solidFill>
                  <a:schemeClr val="dk1"/>
                </a:solidFill>
                <a:highlight>
                  <a:srgbClr val="FFFF00"/>
                </a:highlight>
                <a:latin typeface="Times New Roman"/>
                <a:ea typeface="Times New Roman"/>
                <a:cs typeface="Times New Roman"/>
                <a:sym typeface="Times New Roman"/>
              </a:rPr>
              <a:t>8</a:t>
            </a:r>
            <a:r>
              <a:rPr lang="ar-MA" sz="2400" b="0" i="0" u="none" strike="noStrike" cap="none">
                <a:solidFill>
                  <a:schemeClr val="dk1"/>
                </a:solidFill>
                <a:latin typeface="Times New Roman"/>
                <a:ea typeface="Times New Roman"/>
                <a:cs typeface="Times New Roman"/>
                <a:sym typeface="Times New Roman"/>
              </a:rPr>
              <a:t> ضع علامة × أمام الجواب الصحيح :</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Times New Roman"/>
                <a:ea typeface="Times New Roman"/>
                <a:cs typeface="Times New Roman"/>
                <a:sym typeface="Times New Roman"/>
              </a:rPr>
              <a:t>يَتَمَيَّزُ النَّصُّ بِهَيْمَنَةِ أُسْلُوبِ</a:t>
            </a:r>
            <a:r>
              <a:rPr lang="ar-MA" sz="2400" b="0" i="0" u="none" strike="noStrike" cap="none">
                <a:solidFill>
                  <a:schemeClr val="dk1"/>
                </a:solidFill>
                <a:latin typeface="Calibri"/>
                <a:ea typeface="Calibri"/>
                <a:cs typeface="Calibri"/>
                <a:sym typeface="Calibri"/>
              </a:rPr>
              <a:t>:</a:t>
            </a:r>
            <a:endParaRPr sz="2400" b="0" i="0" u="none" strike="noStrike" cap="none">
              <a:solidFill>
                <a:schemeClr val="dk1"/>
              </a:solidFill>
              <a:latin typeface="Times New Roman"/>
              <a:ea typeface="Times New Roman"/>
              <a:cs typeface="Times New Roman"/>
              <a:sym typeface="Times New Roman"/>
            </a:endParaRPr>
          </a:p>
          <a:p>
            <a:pPr marL="0" marR="0" lvl="0" indent="0" algn="r" rtl="1">
              <a:lnSpc>
                <a:spcPct val="150000"/>
              </a:lnSpc>
              <a:spcBef>
                <a:spcPts val="0"/>
              </a:spcBef>
              <a:spcAft>
                <a:spcPts val="0"/>
              </a:spcAft>
              <a:buNone/>
            </a:pPr>
            <a:r>
              <a:rPr lang="ar-MA" sz="2400" b="0" i="0" u="none" strike="noStrike" cap="none">
                <a:solidFill>
                  <a:schemeClr val="dk1"/>
                </a:solidFill>
                <a:latin typeface="Times New Roman"/>
                <a:ea typeface="Times New Roman"/>
                <a:cs typeface="Times New Roman"/>
                <a:sym typeface="Times New Roman"/>
              </a:rPr>
              <a:t> </a:t>
            </a: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أ. الحِوَارِ بَيْنَ شَخْصِيَّتَيْنِ تَخَيُّلِيَّتَيْنِ</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ب. الوَصْفِ الدَّقِيقِ لِأَمْكِنَةِ التَّصْوِيرِ</a:t>
            </a:r>
            <a:br>
              <a:rPr lang="ar-MA" sz="2400" b="0"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ج. السَّرْدِ الذَّاتِيِّ لِتَجْرِبَةٍ وَاقِعِيَّةٍ</a:t>
            </a:r>
            <a:br>
              <a:rPr lang="ar-MA" sz="2400" b="1" i="0" u="none" strike="noStrike" cap="none">
                <a:solidFill>
                  <a:schemeClr val="dk1"/>
                </a:solidFill>
                <a:latin typeface="Calibri"/>
                <a:ea typeface="Calibri"/>
                <a:cs typeface="Calibri"/>
                <a:sym typeface="Calibri"/>
              </a:rPr>
            </a:br>
            <a:r>
              <a:rPr lang="ar-MA" sz="2400" b="0" i="0" u="none" strike="noStrike" cap="none">
                <a:solidFill>
                  <a:schemeClr val="dk1"/>
                </a:solidFill>
                <a:latin typeface="Quattrocento Sans"/>
                <a:ea typeface="Quattrocento Sans"/>
                <a:cs typeface="Quattrocento Sans"/>
                <a:sym typeface="Quattrocento Sans"/>
              </a:rPr>
              <a:t>🔘</a:t>
            </a:r>
            <a:r>
              <a:rPr lang="ar-MA" sz="2400" b="0" i="0" u="none" strike="noStrike" cap="none">
                <a:solidFill>
                  <a:schemeClr val="dk1"/>
                </a:solidFill>
                <a:latin typeface="Calibri"/>
                <a:ea typeface="Calibri"/>
                <a:cs typeface="Calibri"/>
                <a:sym typeface="Calibri"/>
              </a:rPr>
              <a:t> </a:t>
            </a:r>
            <a:r>
              <a:rPr lang="ar-MA" sz="2400" b="0" i="0" u="none" strike="noStrike" cap="none">
                <a:solidFill>
                  <a:schemeClr val="dk1"/>
                </a:solidFill>
                <a:latin typeface="Times New Roman"/>
                <a:ea typeface="Times New Roman"/>
                <a:cs typeface="Times New Roman"/>
                <a:sym typeface="Times New Roman"/>
              </a:rPr>
              <a:t>د. الإِخْبَارِ عَنْ وَقَائِعَ تَارِيخِيَّةٍ قَدِيمَةٍ</a:t>
            </a:r>
            <a:endParaRPr sz="2400" b="0" i="0" u="none" strike="noStrike" cap="none">
              <a:solidFill>
                <a:schemeClr val="dk1"/>
              </a:solidFill>
              <a:latin typeface="Times New Roman"/>
              <a:ea typeface="Times New Roman"/>
              <a:cs typeface="Times New Roman"/>
              <a:sym typeface="Times New Roman"/>
            </a:endParaRPr>
          </a:p>
          <a:p>
            <a:pPr marL="0" marR="0" lvl="0" indent="0" algn="r" rtl="1">
              <a:lnSpc>
                <a:spcPct val="107000"/>
              </a:lnSpc>
              <a:spcBef>
                <a:spcPts val="0"/>
              </a:spcBef>
              <a:spcAft>
                <a:spcPts val="0"/>
              </a:spcAft>
              <a:buNone/>
            </a:pPr>
            <a:r>
              <a:rPr lang="ar-MA" sz="1100" b="0" i="0" u="none" strike="noStrike" cap="none">
                <a:solidFill>
                  <a:srgbClr val="000000"/>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50000"/>
              </a:lnSpc>
              <a:spcBef>
                <a:spcPts val="800"/>
              </a:spcBef>
              <a:spcAft>
                <a:spcPts val="0"/>
              </a:spcAft>
              <a:buNone/>
            </a:pPr>
            <a:r>
              <a:rPr lang="ar-MA" sz="1200" b="0" i="0" u="none" strike="noStrike" cap="none">
                <a:solidFill>
                  <a:schemeClr val="dk1"/>
                </a:solidFill>
                <a:latin typeface="Calibri"/>
                <a:ea typeface="Calibri"/>
                <a:cs typeface="Calibri"/>
                <a:sym typeface="Calibri"/>
              </a:rPr>
              <a:t>.                       </a:t>
            </a:r>
            <a:r>
              <a:rPr lang="ar-MA" sz="12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600" b="1" i="0" u="none" strike="noStrike" cap="none">
                <a:solidFill>
                  <a:schemeClr val="dk1"/>
                </a:solidFill>
                <a:latin typeface="Calibri"/>
                <a:ea typeface="Calibri"/>
                <a:cs typeface="Calibri"/>
                <a:sym typeface="Calibri"/>
              </a:rPr>
              <a:t> </a:t>
            </a:r>
            <a:endParaRPr sz="1100" b="0" i="0" u="none" strike="noStrike" cap="none">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b="0" i="0" u="none" strike="noStrike" cap="none">
                <a:solidFill>
                  <a:schemeClr val="dk1"/>
                </a:solidFill>
                <a:latin typeface="Calibri"/>
                <a:ea typeface="Calibri"/>
                <a:cs typeface="Calibri"/>
                <a:sym typeface="Calibri"/>
              </a:rPr>
              <a:t>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pic>
        <p:nvPicPr>
          <p:cNvPr id="812" name="Google Shape;812;p46"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13" name="Google Shape;813;p4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14" name="Google Shape;814;p46"/>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i="0" u="none" strike="noStrike" cap="none">
                <a:solidFill>
                  <a:schemeClr val="dk1"/>
                </a:solidFill>
                <a:latin typeface="Calibri"/>
                <a:ea typeface="Calibri"/>
                <a:cs typeface="Calibri"/>
                <a:sym typeface="Calibri"/>
              </a:rPr>
              <a:t>نحدد أسلوب السرد المعتمد في النص: </a:t>
            </a:r>
            <a:endParaRPr sz="1800" b="0" i="0" u="none" strike="noStrike" cap="none">
              <a:solidFill>
                <a:srgbClr val="000000"/>
              </a:solidFill>
              <a:latin typeface="Arial"/>
              <a:ea typeface="Arial"/>
              <a:cs typeface="Arial"/>
              <a:sym typeface="Arial"/>
            </a:endParaRPr>
          </a:p>
        </p:txBody>
      </p:sp>
      <p:sp>
        <p:nvSpPr>
          <p:cNvPr id="815" name="Google Shape;815;p46"/>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الإجابة عن الأسئلة في </a:t>
            </a:r>
            <a:r>
              <a:rPr lang="ar-MA" sz="1400" b="0" i="0" u="none" strike="noStrike" cap="none">
                <a:solidFill>
                  <a:srgbClr val="323F4F"/>
                </a:solidFill>
                <a:highlight>
                  <a:srgbClr val="FFFF00"/>
                </a:highlight>
                <a:latin typeface="Calibri"/>
                <a:ea typeface="Calibri"/>
                <a:cs typeface="Calibri"/>
                <a:sym typeface="Calibri"/>
              </a:rPr>
              <a:t>ثنائيات</a:t>
            </a:r>
            <a:r>
              <a:rPr lang="ar-MA" sz="1400" b="0" i="0" u="none" strike="noStrike" cap="none">
                <a:solidFill>
                  <a:srgbClr val="323F4F"/>
                </a:solidFill>
                <a:latin typeface="Calibri"/>
                <a:ea typeface="Calibri"/>
                <a:cs typeface="Calibri"/>
                <a:sym typeface="Calibri"/>
              </a:rPr>
              <a:t> ، بعدها يمر بهم إلى التصحيح الجماعي مع التصريح بمنطق الاستدلال واستحضار المكتسبات</a:t>
            </a:r>
            <a:endParaRPr sz="1400" b="0" i="1" u="none" strike="noStrike" cap="none">
              <a:solidFill>
                <a:srgbClr val="AEAEAE"/>
              </a:solidFill>
              <a:latin typeface="Calibri"/>
              <a:ea typeface="Calibri"/>
              <a:cs typeface="Calibri"/>
              <a:sym typeface="Calibri"/>
            </a:endParaRPr>
          </a:p>
        </p:txBody>
      </p:sp>
      <p:pic>
        <p:nvPicPr>
          <p:cNvPr id="816" name="Google Shape;816;p46"/>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817" name="Google Shape;817;p46"/>
          <p:cNvSpPr txBox="1"/>
          <p:nvPr/>
        </p:nvSpPr>
        <p:spPr>
          <a:xfrm>
            <a:off x="9638044" y="2415060"/>
            <a:ext cx="144534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2400" b="0" i="0" u="none" strike="noStrike" cap="none">
                <a:solidFill>
                  <a:schemeClr val="dk1"/>
                </a:solidFill>
                <a:latin typeface="Calibri"/>
                <a:ea typeface="Calibri"/>
                <a:cs typeface="Calibri"/>
                <a:sym typeface="Calibri"/>
              </a:rPr>
              <a:t>بَدَأَتْ قِصَّتِي </a:t>
            </a:r>
            <a:endParaRPr sz="2400">
              <a:solidFill>
                <a:schemeClr val="dk1"/>
              </a:solidFill>
              <a:latin typeface="Calibri"/>
              <a:ea typeface="Calibri"/>
              <a:cs typeface="Calibri"/>
              <a:sym typeface="Calibri"/>
            </a:endParaRPr>
          </a:p>
        </p:txBody>
      </p:sp>
      <p:sp>
        <p:nvSpPr>
          <p:cNvPr id="818" name="Google Shape;818;p46"/>
          <p:cNvSpPr txBox="1"/>
          <p:nvPr/>
        </p:nvSpPr>
        <p:spPr>
          <a:xfrm>
            <a:off x="6959638" y="2486705"/>
            <a:ext cx="243839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2400">
                <a:solidFill>
                  <a:schemeClr val="dk1"/>
                </a:solidFill>
                <a:latin typeface="Calibri"/>
                <a:ea typeface="Calibri"/>
                <a:cs typeface="Calibri"/>
                <a:sym typeface="Calibri"/>
              </a:rPr>
              <a:t>كُنْتُ أُقلِّبُ دًفاتِري </a:t>
            </a:r>
            <a:endParaRPr sz="2400">
              <a:solidFill>
                <a:schemeClr val="dk1"/>
              </a:solidFill>
              <a:latin typeface="Calibri"/>
              <a:ea typeface="Calibri"/>
              <a:cs typeface="Calibri"/>
              <a:sym typeface="Calibri"/>
            </a:endParaRPr>
          </a:p>
        </p:txBody>
      </p:sp>
      <p:sp>
        <p:nvSpPr>
          <p:cNvPr id="819" name="Google Shape;819;p46"/>
          <p:cNvSpPr txBox="1"/>
          <p:nvPr/>
        </p:nvSpPr>
        <p:spPr>
          <a:xfrm>
            <a:off x="3692379" y="2611423"/>
            <a:ext cx="277628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2400">
                <a:solidFill>
                  <a:schemeClr val="dk1"/>
                </a:solidFill>
                <a:latin typeface="Calibri"/>
                <a:ea typeface="Calibri"/>
                <a:cs typeface="Calibri"/>
                <a:sym typeface="Calibri"/>
              </a:rPr>
              <a:t>اِسْتَوْقفَتْنِي هَذِهِ ٱلْحَادِثَةُ </a:t>
            </a:r>
            <a:endParaRPr sz="2400">
              <a:solidFill>
                <a:schemeClr val="dk1"/>
              </a:solidFill>
              <a:latin typeface="Calibri"/>
              <a:ea typeface="Calibri"/>
              <a:cs typeface="Calibri"/>
              <a:sym typeface="Calibri"/>
            </a:endParaRPr>
          </a:p>
        </p:txBody>
      </p:sp>
      <p:sp>
        <p:nvSpPr>
          <p:cNvPr id="820" name="Google Shape;820;p46"/>
          <p:cNvSpPr txBox="1"/>
          <p:nvPr/>
        </p:nvSpPr>
        <p:spPr>
          <a:xfrm>
            <a:off x="7541341" y="3388126"/>
            <a:ext cx="385910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2400">
                <a:solidFill>
                  <a:schemeClr val="dk1"/>
                </a:solidFill>
                <a:latin typeface="Calibri"/>
                <a:ea typeface="Calibri"/>
                <a:cs typeface="Calibri"/>
                <a:sym typeface="Calibri"/>
              </a:rPr>
              <a:t>قَرّرْتُ أنْ أسْلُكَ طَرِيقَ ٱلْفِيلمِ ٱلْوَثَائقِيّ</a:t>
            </a:r>
            <a:endParaRPr sz="2400">
              <a:solidFill>
                <a:schemeClr val="dk1"/>
              </a:solidFill>
              <a:latin typeface="Calibri"/>
              <a:ea typeface="Calibri"/>
              <a:cs typeface="Calibri"/>
              <a:sym typeface="Calibri"/>
            </a:endParaRPr>
          </a:p>
        </p:txBody>
      </p:sp>
      <p:sp>
        <p:nvSpPr>
          <p:cNvPr id="821" name="Google Shape;821;p46"/>
          <p:cNvSpPr txBox="1"/>
          <p:nvPr/>
        </p:nvSpPr>
        <p:spPr>
          <a:xfrm>
            <a:off x="4250411" y="3478686"/>
            <a:ext cx="288951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2400">
                <a:solidFill>
                  <a:schemeClr val="dk1"/>
                </a:solidFill>
                <a:latin typeface="Calibri"/>
                <a:ea typeface="Calibri"/>
                <a:cs typeface="Calibri"/>
                <a:sym typeface="Calibri"/>
              </a:rPr>
              <a:t>وَصَلْتُ إلى بَاريسَ </a:t>
            </a:r>
            <a:endParaRPr sz="2400">
              <a:solidFill>
                <a:schemeClr val="dk1"/>
              </a:solidFill>
              <a:latin typeface="Arial"/>
              <a:ea typeface="Arial"/>
              <a:cs typeface="Arial"/>
              <a:sym typeface="Arial"/>
            </a:endParaRPr>
          </a:p>
        </p:txBody>
      </p:sp>
      <p:sp>
        <p:nvSpPr>
          <p:cNvPr id="822" name="Google Shape;822;p46"/>
          <p:cNvSpPr txBox="1"/>
          <p:nvPr/>
        </p:nvSpPr>
        <p:spPr>
          <a:xfrm>
            <a:off x="1108614" y="2597257"/>
            <a:ext cx="277628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2400">
                <a:solidFill>
                  <a:schemeClr val="dk1"/>
                </a:solidFill>
                <a:latin typeface="Calibri"/>
                <a:ea typeface="Calibri"/>
                <a:cs typeface="Calibri"/>
                <a:sym typeface="Calibri"/>
              </a:rPr>
              <a:t>حِينَ كُنْتُ أَدْرُسُ </a:t>
            </a:r>
            <a:endParaRPr sz="2400">
              <a:solidFill>
                <a:schemeClr val="dk1"/>
              </a:solidFill>
              <a:latin typeface="Calibri"/>
              <a:ea typeface="Calibri"/>
              <a:cs typeface="Calibri"/>
              <a:sym typeface="Calibri"/>
            </a:endParaRPr>
          </a:p>
        </p:txBody>
      </p:sp>
      <p:sp>
        <p:nvSpPr>
          <p:cNvPr id="823" name="Google Shape;823;p46"/>
          <p:cNvSpPr txBox="1"/>
          <p:nvPr/>
        </p:nvSpPr>
        <p:spPr>
          <a:xfrm>
            <a:off x="1338063" y="3614413"/>
            <a:ext cx="17108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MA" sz="1800">
                <a:solidFill>
                  <a:schemeClr val="dk1"/>
                </a:solidFill>
                <a:latin typeface="Calibri"/>
                <a:ea typeface="Calibri"/>
                <a:cs typeface="Calibri"/>
                <a:sym typeface="Calibri"/>
              </a:rPr>
              <a:t>..........................</a:t>
            </a:r>
            <a:endParaRPr sz="1800">
              <a:solidFill>
                <a:schemeClr val="dk1"/>
              </a:solidFill>
              <a:latin typeface="Arial"/>
              <a:ea typeface="Arial"/>
              <a:cs typeface="Arial"/>
              <a:sym typeface="Arial"/>
            </a:endParaRPr>
          </a:p>
        </p:txBody>
      </p:sp>
      <p:sp>
        <p:nvSpPr>
          <p:cNvPr id="824" name="Google Shape;824;p46"/>
          <p:cNvSpPr txBox="1"/>
          <p:nvPr/>
        </p:nvSpPr>
        <p:spPr>
          <a:xfrm>
            <a:off x="722670" y="4567443"/>
            <a:ext cx="10245212" cy="92333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800">
                <a:solidFill>
                  <a:schemeClr val="dk1"/>
                </a:solidFill>
                <a:latin typeface="Arial"/>
                <a:ea typeface="Arial"/>
                <a:cs typeface="Arial"/>
                <a:sym typeface="Arial"/>
              </a:rPr>
              <a:t>كيف نُقلت إلينا أحداث النص؟ هل من خلال شخصيات تتحدث فيما بينها، أم من خلال راوٍ يحكي ما حدث؟/  هل وردت في النص حوارات بين شخصيات؟ هل ركّز الكاتب على وصف الأشخاص والأمكنة؟ </a:t>
            </a:r>
            <a:br>
              <a:rPr lang="ar-MA" sz="1800">
                <a:solidFill>
                  <a:schemeClr val="dk1"/>
                </a:solidFill>
                <a:latin typeface="Calibri"/>
                <a:ea typeface="Calibri"/>
                <a:cs typeface="Calibri"/>
                <a:sym typeface="Calibri"/>
              </a:rPr>
            </a:br>
            <a:endParaRPr sz="1800">
              <a:solidFill>
                <a:schemeClr val="dk1"/>
              </a:solidFill>
              <a:latin typeface="Arial"/>
              <a:ea typeface="Arial"/>
              <a:cs typeface="Arial"/>
              <a:sym typeface="Arial"/>
            </a:endParaRPr>
          </a:p>
        </p:txBody>
      </p:sp>
      <p:sp>
        <p:nvSpPr>
          <p:cNvPr id="825" name="Google Shape;825;p46"/>
          <p:cNvSpPr txBox="1"/>
          <p:nvPr/>
        </p:nvSpPr>
        <p:spPr>
          <a:xfrm>
            <a:off x="1071715" y="1424877"/>
            <a:ext cx="9802762"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a:solidFill>
                  <a:srgbClr val="FF0000"/>
                </a:solidFill>
                <a:latin typeface="Calibri"/>
                <a:ea typeface="Calibri"/>
                <a:cs typeface="Calibri"/>
                <a:sym typeface="Calibri"/>
              </a:rPr>
              <a:t>انتباه</a:t>
            </a:r>
            <a:r>
              <a:rPr lang="ar-MA" sz="2000">
                <a:solidFill>
                  <a:schemeClr val="dk1"/>
                </a:solidFill>
                <a:latin typeface="Calibri"/>
                <a:ea typeface="Calibri"/>
                <a:cs typeface="Calibri"/>
                <a:sym typeface="Calibri"/>
              </a:rPr>
              <a:t> !  =نعيد قراءة مقاطع من النص بانتباه وتركيز، ونجيب عن الأسئلة: </a:t>
            </a:r>
            <a:endParaRPr sz="20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pic>
        <p:nvPicPr>
          <p:cNvPr id="830" name="Google Shape;830;p47"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31" name="Google Shape;831;p4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32" name="Google Shape;832;p47"/>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أسلوب السرد المعتمد في النص : </a:t>
            </a:r>
            <a:endParaRPr sz="1800" b="0" i="0" u="none" strike="noStrike" cap="none">
              <a:solidFill>
                <a:srgbClr val="000000"/>
              </a:solidFill>
              <a:latin typeface="Arial"/>
              <a:ea typeface="Arial"/>
              <a:cs typeface="Arial"/>
              <a:sym typeface="Arial"/>
            </a:endParaRPr>
          </a:p>
        </p:txBody>
      </p:sp>
      <p:sp>
        <p:nvSpPr>
          <p:cNvPr id="833" name="Google Shape;833;p47"/>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الانتباه ، يشرح المقصود بتقنية السرد ويفسر ، يقدم أمثلة ، وينهي بخلاصة:</a:t>
            </a:r>
            <a:endParaRPr sz="1400" i="1">
              <a:solidFill>
                <a:srgbClr val="AEAEAE"/>
              </a:solidFill>
              <a:latin typeface="Calibri"/>
              <a:ea typeface="Calibri"/>
              <a:cs typeface="Calibri"/>
              <a:sym typeface="Calibri"/>
            </a:endParaRPr>
          </a:p>
        </p:txBody>
      </p:sp>
      <p:pic>
        <p:nvPicPr>
          <p:cNvPr id="834" name="Google Shape;834;p47"/>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835" name="Google Shape;835;p47"/>
          <p:cNvSpPr txBox="1"/>
          <p:nvPr/>
        </p:nvSpPr>
        <p:spPr>
          <a:xfrm>
            <a:off x="1185531" y="1791151"/>
            <a:ext cx="10068232" cy="3275698"/>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2400" b="0">
                <a:solidFill>
                  <a:schemeClr val="dk1"/>
                </a:solidFill>
                <a:highlight>
                  <a:srgbClr val="FFFF00"/>
                </a:highlight>
                <a:latin typeface="Times New Roman"/>
                <a:ea typeface="Times New Roman"/>
                <a:cs typeface="Times New Roman"/>
                <a:sym typeface="Times New Roman"/>
              </a:rPr>
              <a:t>8</a:t>
            </a:r>
            <a:r>
              <a:rPr lang="ar-MA" sz="2400" b="0">
                <a:solidFill>
                  <a:schemeClr val="dk1"/>
                </a:solidFill>
                <a:latin typeface="Times New Roman"/>
                <a:ea typeface="Times New Roman"/>
                <a:cs typeface="Times New Roman"/>
                <a:sym typeface="Times New Roman"/>
              </a:rPr>
              <a:t> ضع علامة × أمام الجواب الصحيح :</a:t>
            </a:r>
            <a:br>
              <a:rPr lang="ar-MA" sz="2400">
                <a:solidFill>
                  <a:schemeClr val="dk1"/>
                </a:solidFill>
                <a:latin typeface="Calibri"/>
                <a:ea typeface="Calibri"/>
                <a:cs typeface="Calibri"/>
                <a:sym typeface="Calibri"/>
              </a:rPr>
            </a:br>
            <a:r>
              <a:rPr lang="ar-MA" sz="2400" b="0">
                <a:solidFill>
                  <a:schemeClr val="dk1"/>
                </a:solidFill>
                <a:latin typeface="Times New Roman"/>
                <a:ea typeface="Times New Roman"/>
                <a:cs typeface="Times New Roman"/>
                <a:sym typeface="Times New Roman"/>
              </a:rPr>
              <a:t>يَتَمَيَّزُ النَّصُّ بِهَيْمَنَةِ أُسْلُوبِ</a:t>
            </a:r>
            <a:r>
              <a:rPr lang="ar-MA" sz="2400" b="0">
                <a:solidFill>
                  <a:schemeClr val="dk1"/>
                </a:solidFill>
                <a:latin typeface="Calibri"/>
                <a:ea typeface="Calibri"/>
                <a:cs typeface="Calibri"/>
                <a:sym typeface="Calibri"/>
              </a:rPr>
              <a:t>:</a:t>
            </a:r>
            <a:endParaRPr sz="2400">
              <a:solidFill>
                <a:schemeClr val="dk1"/>
              </a:solidFill>
              <a:latin typeface="Times New Roman"/>
              <a:ea typeface="Times New Roman"/>
              <a:cs typeface="Times New Roman"/>
              <a:sym typeface="Times New Roman"/>
            </a:endParaRPr>
          </a:p>
          <a:p>
            <a:pPr marL="0" marR="0" lvl="0" indent="0" algn="r" rtl="1">
              <a:lnSpc>
                <a:spcPct val="150000"/>
              </a:lnSpc>
              <a:spcBef>
                <a:spcPts val="0"/>
              </a:spcBef>
              <a:spcAft>
                <a:spcPts val="0"/>
              </a:spcAft>
              <a:buNone/>
            </a:pPr>
            <a:r>
              <a:rPr lang="ar-MA" sz="2400" b="0">
                <a:solidFill>
                  <a:schemeClr val="dk1"/>
                </a:solidFill>
                <a:latin typeface="Times New Roman"/>
                <a:ea typeface="Times New Roman"/>
                <a:cs typeface="Times New Roman"/>
                <a:sym typeface="Times New Roman"/>
              </a:rPr>
              <a:t> </a:t>
            </a:r>
            <a:r>
              <a:rPr lang="ar-MA" sz="2400">
                <a:solidFill>
                  <a:schemeClr val="dk1"/>
                </a:solidFill>
                <a:latin typeface="Quattrocento Sans"/>
                <a:ea typeface="Quattrocento Sans"/>
                <a:cs typeface="Quattrocento Sans"/>
                <a:sym typeface="Quattrocento Sans"/>
              </a:rPr>
              <a:t>🔘</a:t>
            </a:r>
            <a:r>
              <a:rPr lang="ar-MA" sz="2400">
                <a:solidFill>
                  <a:schemeClr val="dk1"/>
                </a:solidFill>
                <a:latin typeface="Calibri"/>
                <a:ea typeface="Calibri"/>
                <a:cs typeface="Calibri"/>
                <a:sym typeface="Calibri"/>
              </a:rPr>
              <a:t> </a:t>
            </a:r>
            <a:r>
              <a:rPr lang="ar-MA" sz="2400">
                <a:solidFill>
                  <a:schemeClr val="dk1"/>
                </a:solidFill>
                <a:latin typeface="Times New Roman"/>
                <a:ea typeface="Times New Roman"/>
                <a:cs typeface="Times New Roman"/>
                <a:sym typeface="Times New Roman"/>
              </a:rPr>
              <a:t>أ. الحِوَارِ بَيْنَ شَخْصِيَّتَيْنِ تَخَيُّلِيَّتَيْنِ</a:t>
            </a:r>
            <a:br>
              <a:rPr lang="ar-MA" sz="2400">
                <a:solidFill>
                  <a:schemeClr val="dk1"/>
                </a:solidFill>
                <a:latin typeface="Calibri"/>
                <a:ea typeface="Calibri"/>
                <a:cs typeface="Calibri"/>
                <a:sym typeface="Calibri"/>
              </a:rPr>
            </a:br>
            <a:r>
              <a:rPr lang="ar-MA" sz="2400">
                <a:solidFill>
                  <a:schemeClr val="dk1"/>
                </a:solidFill>
                <a:latin typeface="Quattrocento Sans"/>
                <a:ea typeface="Quattrocento Sans"/>
                <a:cs typeface="Quattrocento Sans"/>
                <a:sym typeface="Quattrocento Sans"/>
              </a:rPr>
              <a:t>🔘</a:t>
            </a:r>
            <a:r>
              <a:rPr lang="ar-MA" sz="2400">
                <a:solidFill>
                  <a:schemeClr val="dk1"/>
                </a:solidFill>
                <a:latin typeface="Calibri"/>
                <a:ea typeface="Calibri"/>
                <a:cs typeface="Calibri"/>
                <a:sym typeface="Calibri"/>
              </a:rPr>
              <a:t> </a:t>
            </a:r>
            <a:r>
              <a:rPr lang="ar-MA" sz="2400">
                <a:solidFill>
                  <a:schemeClr val="dk1"/>
                </a:solidFill>
                <a:latin typeface="Times New Roman"/>
                <a:ea typeface="Times New Roman"/>
                <a:cs typeface="Times New Roman"/>
                <a:sym typeface="Times New Roman"/>
              </a:rPr>
              <a:t>ب. الوَصْفِ الدَّقِيقِ لِأَمْكِنَةِ التَّصْوِيرِ</a:t>
            </a:r>
            <a:br>
              <a:rPr lang="ar-MA" sz="2400">
                <a:solidFill>
                  <a:schemeClr val="dk1"/>
                </a:solidFill>
                <a:latin typeface="Calibri"/>
                <a:ea typeface="Calibri"/>
                <a:cs typeface="Calibri"/>
                <a:sym typeface="Calibri"/>
              </a:rPr>
            </a:br>
            <a:r>
              <a:rPr lang="ar-MA" sz="2400">
                <a:solidFill>
                  <a:schemeClr val="dk1"/>
                </a:solidFill>
                <a:highlight>
                  <a:srgbClr val="FFFF00"/>
                </a:highlight>
                <a:latin typeface="Quattrocento Sans"/>
                <a:ea typeface="Quattrocento Sans"/>
                <a:cs typeface="Quattrocento Sans"/>
                <a:sym typeface="Quattrocento Sans"/>
              </a:rPr>
              <a:t>🔘</a:t>
            </a:r>
            <a:r>
              <a:rPr lang="ar-MA" sz="2400">
                <a:solidFill>
                  <a:schemeClr val="dk1"/>
                </a:solidFill>
                <a:latin typeface="Calibri"/>
                <a:ea typeface="Calibri"/>
                <a:cs typeface="Calibri"/>
                <a:sym typeface="Calibri"/>
              </a:rPr>
              <a:t> </a:t>
            </a:r>
            <a:r>
              <a:rPr lang="ar-MA" sz="2400" b="0">
                <a:solidFill>
                  <a:schemeClr val="dk1"/>
                </a:solidFill>
                <a:latin typeface="Times New Roman"/>
                <a:ea typeface="Times New Roman"/>
                <a:cs typeface="Times New Roman"/>
                <a:sym typeface="Times New Roman"/>
              </a:rPr>
              <a:t>ج. السَّرْدِ الذَّاتِيِّ لِتَجْرِبَةٍ وَاقِعِيَّةٍ</a:t>
            </a:r>
            <a:br>
              <a:rPr lang="ar-MA" sz="2400" b="1">
                <a:solidFill>
                  <a:schemeClr val="dk1"/>
                </a:solidFill>
                <a:latin typeface="Calibri"/>
                <a:ea typeface="Calibri"/>
                <a:cs typeface="Calibri"/>
                <a:sym typeface="Calibri"/>
              </a:rPr>
            </a:br>
            <a:r>
              <a:rPr lang="ar-MA" sz="2400">
                <a:solidFill>
                  <a:schemeClr val="dk1"/>
                </a:solidFill>
                <a:latin typeface="Quattrocento Sans"/>
                <a:ea typeface="Quattrocento Sans"/>
                <a:cs typeface="Quattrocento Sans"/>
                <a:sym typeface="Quattrocento Sans"/>
              </a:rPr>
              <a:t>🔘</a:t>
            </a:r>
            <a:r>
              <a:rPr lang="ar-MA" sz="2400">
                <a:solidFill>
                  <a:schemeClr val="dk1"/>
                </a:solidFill>
                <a:latin typeface="Calibri"/>
                <a:ea typeface="Calibri"/>
                <a:cs typeface="Calibri"/>
                <a:sym typeface="Calibri"/>
              </a:rPr>
              <a:t> </a:t>
            </a:r>
            <a:r>
              <a:rPr lang="ar-MA" sz="2400">
                <a:solidFill>
                  <a:schemeClr val="dk1"/>
                </a:solidFill>
                <a:latin typeface="Times New Roman"/>
                <a:ea typeface="Times New Roman"/>
                <a:cs typeface="Times New Roman"/>
                <a:sym typeface="Times New Roman"/>
              </a:rPr>
              <a:t>د. الإِخْبَارِ عَنْ وَقَائِعَ تَارِيخِيَّةٍ قَدِيمَةٍ</a:t>
            </a:r>
            <a:endParaRPr sz="2400">
              <a:solidFill>
                <a:schemeClr val="dk1"/>
              </a:solidFill>
              <a:latin typeface="Times New Roman"/>
              <a:ea typeface="Times New Roman"/>
              <a:cs typeface="Times New Roman"/>
              <a:sym typeface="Times New Roman"/>
            </a:endParaRPr>
          </a:p>
          <a:p>
            <a:pPr marL="0" marR="0" lvl="0" indent="0" algn="r" rtl="1">
              <a:lnSpc>
                <a:spcPct val="107000"/>
              </a:lnSpc>
              <a:spcBef>
                <a:spcPts val="0"/>
              </a:spcBef>
              <a:spcAft>
                <a:spcPts val="0"/>
              </a:spcAft>
              <a:buNone/>
            </a:pPr>
            <a:r>
              <a:rPr lang="ar-MA" sz="1100">
                <a:solidFill>
                  <a:srgbClr val="000000"/>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marR="0" lvl="0" indent="0" algn="r" rtl="1">
              <a:lnSpc>
                <a:spcPct val="150000"/>
              </a:lnSpc>
              <a:spcBef>
                <a:spcPts val="800"/>
              </a:spcBef>
              <a:spcAft>
                <a:spcPts val="0"/>
              </a:spcAft>
              <a:buNone/>
            </a:pPr>
            <a:r>
              <a:rPr lang="ar-MA" sz="1200">
                <a:solidFill>
                  <a:schemeClr val="dk1"/>
                </a:solidFill>
                <a:latin typeface="Calibri"/>
                <a:ea typeface="Calibri"/>
                <a:cs typeface="Calibri"/>
                <a:sym typeface="Calibri"/>
              </a:rPr>
              <a:t>.                       </a:t>
            </a:r>
            <a:r>
              <a:rPr lang="ar-MA" sz="1200" b="1">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600" b="1">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grpSp>
        <p:nvGrpSpPr>
          <p:cNvPr id="840" name="Google Shape;840;p48"/>
          <p:cNvGrpSpPr/>
          <p:nvPr/>
        </p:nvGrpSpPr>
        <p:grpSpPr>
          <a:xfrm>
            <a:off x="812159" y="829917"/>
            <a:ext cx="10567685" cy="5198169"/>
            <a:chOff x="2184400" y="1402025"/>
            <a:chExt cx="7823200" cy="4942038"/>
          </a:xfrm>
        </p:grpSpPr>
        <p:sp>
          <p:nvSpPr>
            <p:cNvPr id="841" name="Google Shape;841;p48"/>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842" name="Google Shape;842;p48"/>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1">
                <a:spcBef>
                  <a:spcPts val="0"/>
                </a:spcBef>
                <a:spcAft>
                  <a:spcPts val="0"/>
                </a:spcAft>
                <a:buNone/>
              </a:pPr>
              <a:r>
                <a:rPr lang="ar-MA" sz="4400" b="1" i="0" u="none" strike="noStrike" cap="none">
                  <a:solidFill>
                    <a:srgbClr val="92D050"/>
                  </a:solidFill>
                  <a:latin typeface="Calibri"/>
                  <a:ea typeface="Calibri"/>
                  <a:cs typeface="Calibri"/>
                  <a:sym typeface="Calibri"/>
                </a:rPr>
                <a:t>نمذجة</a:t>
              </a:r>
              <a:endParaRPr sz="4400" b="1">
                <a:solidFill>
                  <a:srgbClr val="92D050"/>
                </a:solidFill>
                <a:latin typeface="Calibri"/>
                <a:ea typeface="Calibri"/>
                <a:cs typeface="Calibri"/>
                <a:sym typeface="Calibri"/>
              </a:endParaRPr>
            </a:p>
          </p:txBody>
        </p:sp>
      </p:grpSp>
      <p:grpSp>
        <p:nvGrpSpPr>
          <p:cNvPr id="843" name="Google Shape;843;p48"/>
          <p:cNvGrpSpPr/>
          <p:nvPr/>
        </p:nvGrpSpPr>
        <p:grpSpPr>
          <a:xfrm>
            <a:off x="8664315" y="5002108"/>
            <a:ext cx="2351651" cy="708937"/>
            <a:chOff x="8664315" y="5002108"/>
            <a:chExt cx="2351650" cy="708937"/>
          </a:xfrm>
        </p:grpSpPr>
        <p:sp>
          <p:nvSpPr>
            <p:cNvPr id="844" name="Google Shape;844;p48"/>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845" name="Google Shape;845;p48"/>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3600" b="1">
                  <a:solidFill>
                    <a:srgbClr val="000000"/>
                  </a:solidFill>
                  <a:latin typeface="Calibri"/>
                  <a:ea typeface="Calibri"/>
                  <a:cs typeface="Calibri"/>
                  <a:sym typeface="Calibri"/>
                </a:rPr>
                <a:t>5 دقائق</a:t>
              </a:r>
              <a:endParaRPr/>
            </a:p>
          </p:txBody>
        </p:sp>
      </p:grpSp>
      <p:pic>
        <p:nvPicPr>
          <p:cNvPr id="846" name="Google Shape;846;p48"/>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pic>
        <p:nvPicPr>
          <p:cNvPr id="851" name="Google Shape;851;p49"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52" name="Google Shape;852;p49"/>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53" name="Google Shape;853;p49"/>
          <p:cNvSpPr txBox="1"/>
          <p:nvPr/>
        </p:nvSpPr>
        <p:spPr>
          <a:xfrm>
            <a:off x="252633" y="135888"/>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r>
              <a:rPr lang="ar-MA" sz="1800" b="1">
                <a:solidFill>
                  <a:srgbClr val="FF0000"/>
                </a:solidFill>
                <a:latin typeface="Calibri"/>
                <a:ea typeface="Calibri"/>
                <a:cs typeface="Calibri"/>
                <a:sym typeface="Calibri"/>
              </a:rPr>
              <a:t>نمذجة</a:t>
            </a:r>
            <a:endParaRPr sz="1800" b="0" i="0" u="none" strike="noStrike" cap="none">
              <a:solidFill>
                <a:srgbClr val="FF0000"/>
              </a:solidFill>
              <a:latin typeface="Arial"/>
              <a:ea typeface="Arial"/>
              <a:cs typeface="Arial"/>
              <a:sym typeface="Arial"/>
            </a:endParaRPr>
          </a:p>
        </p:txBody>
      </p:sp>
      <p:sp>
        <p:nvSpPr>
          <p:cNvPr id="854" name="Google Shape;854;p49"/>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الانتباه ، يشرح المقصود بتقنية السرد ويفسرها ، يقدم أمثلة ، وينهي بخلاصة:</a:t>
            </a:r>
            <a:endParaRPr sz="1400" i="1">
              <a:solidFill>
                <a:srgbClr val="AEAEAE"/>
              </a:solidFill>
              <a:latin typeface="Calibri"/>
              <a:ea typeface="Calibri"/>
              <a:cs typeface="Calibri"/>
              <a:sym typeface="Calibri"/>
            </a:endParaRPr>
          </a:p>
        </p:txBody>
      </p:sp>
      <p:pic>
        <p:nvPicPr>
          <p:cNvPr id="855" name="Google Shape;855;p49"/>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856" name="Google Shape;856;p49"/>
          <p:cNvSpPr txBox="1"/>
          <p:nvPr/>
        </p:nvSpPr>
        <p:spPr>
          <a:xfrm>
            <a:off x="825152" y="958390"/>
            <a:ext cx="10068232" cy="453191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2400">
                <a:solidFill>
                  <a:srgbClr val="000000"/>
                </a:solidFill>
                <a:highlight>
                  <a:srgbClr val="FFFF00"/>
                </a:highlight>
                <a:latin typeface="Times New Roman"/>
                <a:ea typeface="Times New Roman"/>
                <a:cs typeface="Times New Roman"/>
                <a:sym typeface="Times New Roman"/>
              </a:rPr>
              <a:t>ما معنى : تقنية السرد ؟ </a:t>
            </a:r>
            <a:endParaRPr/>
          </a:p>
          <a:p>
            <a:pPr marL="0" marR="0" lvl="0" indent="0" algn="r" rtl="1">
              <a:lnSpc>
                <a:spcPct val="150000"/>
              </a:lnSpc>
              <a:spcBef>
                <a:spcPts val="0"/>
              </a:spcBef>
              <a:spcAft>
                <a:spcPts val="0"/>
              </a:spcAft>
              <a:buNone/>
            </a:pPr>
            <a:r>
              <a:rPr lang="ar-MA" sz="2400">
                <a:solidFill>
                  <a:srgbClr val="000000"/>
                </a:solidFill>
                <a:latin typeface="Times New Roman"/>
                <a:ea typeface="Times New Roman"/>
                <a:cs typeface="Times New Roman"/>
                <a:sym typeface="Times New Roman"/>
              </a:rPr>
              <a:t> هي </a:t>
            </a:r>
            <a:r>
              <a:rPr lang="ar-MA" sz="1800" b="1">
                <a:solidFill>
                  <a:schemeClr val="dk1"/>
                </a:solidFill>
                <a:latin typeface="Calibri"/>
                <a:ea typeface="Calibri"/>
                <a:cs typeface="Calibri"/>
                <a:sym typeface="Calibri"/>
              </a:rPr>
              <a:t>كيفية تنظيم السارد للزمن داخل النصّ السردي</a:t>
            </a:r>
            <a:r>
              <a:rPr lang="ar-MA" sz="1800">
                <a:solidFill>
                  <a:schemeClr val="dk1"/>
                </a:solidFill>
                <a:latin typeface="Calibri"/>
                <a:ea typeface="Calibri"/>
                <a:cs typeface="Calibri"/>
                <a:sym typeface="Calibri"/>
              </a:rPr>
              <a:t> ، أي كيف رُويت أحداث القصة؟: </a:t>
            </a:r>
            <a:endParaRPr/>
          </a:p>
          <a:p>
            <a:pPr marL="0" marR="0" lvl="0" indent="0" algn="r" rtl="1">
              <a:lnSpc>
                <a:spcPct val="150000"/>
              </a:lnSpc>
              <a:spcBef>
                <a:spcPts val="0"/>
              </a:spcBef>
              <a:spcAft>
                <a:spcPts val="0"/>
              </a:spcAft>
              <a:buNone/>
            </a:pPr>
            <a:r>
              <a:rPr lang="ar-MA" sz="2400">
                <a:solidFill>
                  <a:schemeClr val="dk1"/>
                </a:solidFill>
                <a:latin typeface="Calibri"/>
                <a:ea typeface="Calibri"/>
                <a:cs typeface="Calibri"/>
                <a:sym typeface="Calibri"/>
              </a:rPr>
              <a:t>نتوصل إلى تحديدها من خلال طرح أسئلة من قبيل :</a:t>
            </a:r>
            <a:endParaRPr sz="2400">
              <a:solidFill>
                <a:schemeClr val="dk1"/>
              </a:solidFill>
              <a:latin typeface="Calibri"/>
              <a:ea typeface="Calibri"/>
              <a:cs typeface="Calibri"/>
              <a:sym typeface="Calibri"/>
            </a:endParaRPr>
          </a:p>
          <a:p>
            <a:pPr marL="342900" marR="0" lvl="0" indent="-342900" algn="r" rtl="1">
              <a:lnSpc>
                <a:spcPct val="115000"/>
              </a:lnSpc>
              <a:spcBef>
                <a:spcPts val="0"/>
              </a:spcBef>
              <a:spcAft>
                <a:spcPts val="0"/>
              </a:spcAft>
              <a:buClr>
                <a:schemeClr val="dk1"/>
              </a:buClr>
              <a:buSzPts val="2400"/>
              <a:buFont typeface="Courier New"/>
              <a:buChar char="o"/>
            </a:pPr>
            <a:r>
              <a:rPr lang="ar-MA" sz="2400">
                <a:solidFill>
                  <a:schemeClr val="dk1"/>
                </a:solidFill>
                <a:latin typeface="Calibri"/>
                <a:ea typeface="Calibri"/>
                <a:cs typeface="Calibri"/>
                <a:sym typeface="Calibri"/>
              </a:rPr>
              <a:t>هل بدأت القصة من البداية وتدرجت إلى النهاية؟</a:t>
            </a:r>
            <a:endParaRPr sz="2400">
              <a:solidFill>
                <a:schemeClr val="dk1"/>
              </a:solidFill>
              <a:latin typeface="Calibri"/>
              <a:ea typeface="Calibri"/>
              <a:cs typeface="Calibri"/>
              <a:sym typeface="Calibri"/>
            </a:endParaRPr>
          </a:p>
          <a:p>
            <a:pPr marL="342900" marR="0" lvl="0" indent="-342900" algn="r" rtl="1">
              <a:lnSpc>
                <a:spcPct val="115000"/>
              </a:lnSpc>
              <a:spcBef>
                <a:spcPts val="800"/>
              </a:spcBef>
              <a:spcAft>
                <a:spcPts val="0"/>
              </a:spcAft>
              <a:buClr>
                <a:schemeClr val="dk1"/>
              </a:buClr>
              <a:buSzPts val="2400"/>
              <a:buFont typeface="Courier New"/>
              <a:buChar char="o"/>
            </a:pPr>
            <a:r>
              <a:rPr lang="ar-MA" sz="2400">
                <a:solidFill>
                  <a:schemeClr val="dk1"/>
                </a:solidFill>
                <a:latin typeface="Calibri"/>
                <a:ea typeface="Calibri"/>
                <a:cs typeface="Calibri"/>
                <a:sym typeface="Calibri"/>
              </a:rPr>
              <a:t>أم بدأت من النهاية ثم عادت إلى البداية؟</a:t>
            </a:r>
            <a:endParaRPr sz="2400">
              <a:solidFill>
                <a:schemeClr val="dk1"/>
              </a:solidFill>
              <a:latin typeface="Calibri"/>
              <a:ea typeface="Calibri"/>
              <a:cs typeface="Calibri"/>
              <a:sym typeface="Calibri"/>
            </a:endParaRPr>
          </a:p>
          <a:p>
            <a:pPr marL="342900" marR="0" lvl="0" indent="-342900" algn="r" rtl="1">
              <a:lnSpc>
                <a:spcPct val="115000"/>
              </a:lnSpc>
              <a:spcBef>
                <a:spcPts val="800"/>
              </a:spcBef>
              <a:spcAft>
                <a:spcPts val="0"/>
              </a:spcAft>
              <a:buClr>
                <a:schemeClr val="dk1"/>
              </a:buClr>
              <a:buSzPts val="2400"/>
              <a:buFont typeface="Courier New"/>
              <a:buChar char="o"/>
            </a:pPr>
            <a:r>
              <a:rPr lang="ar-MA" sz="2400">
                <a:solidFill>
                  <a:schemeClr val="dk1"/>
                </a:solidFill>
                <a:latin typeface="Arial"/>
                <a:ea typeface="Arial"/>
                <a:cs typeface="Arial"/>
                <a:sym typeface="Arial"/>
              </a:rPr>
              <a:t>هل نلاحظ انتقالات في الزمن (من الماضي إلى الحاضر أو العكس)؟</a:t>
            </a:r>
            <a:r>
              <a:rPr lang="ar-MA" sz="2400">
                <a:solidFill>
                  <a:srgbClr val="000000"/>
                </a:solidFill>
                <a:latin typeface="Calibri"/>
                <a:ea typeface="Calibri"/>
                <a:cs typeface="Calibri"/>
                <a:sym typeface="Calibri"/>
              </a:rPr>
              <a:t> </a:t>
            </a:r>
            <a:endParaRPr/>
          </a:p>
          <a:p>
            <a:pPr marL="285750" marR="0" lvl="0" indent="-285750" algn="r" rtl="1">
              <a:spcBef>
                <a:spcPts val="800"/>
              </a:spcBef>
              <a:spcAft>
                <a:spcPts val="0"/>
              </a:spcAft>
              <a:buClr>
                <a:schemeClr val="dk1"/>
              </a:buClr>
              <a:buSzPts val="2400"/>
              <a:buFont typeface="Courier New"/>
              <a:buChar char="o"/>
            </a:pPr>
            <a:r>
              <a:rPr lang="ar-MA" sz="2400">
                <a:solidFill>
                  <a:schemeClr val="dk1"/>
                </a:solidFill>
                <a:latin typeface="Arial"/>
                <a:ea typeface="Arial"/>
                <a:cs typeface="Arial"/>
                <a:sym typeface="Arial"/>
              </a:rPr>
              <a:t>هل تسير الأحداث في تسلسل طبَعي (الحدث الأول ثم الثاني ثم الثالث)؟</a:t>
            </a:r>
            <a:endParaRPr sz="2400">
              <a:solidFill>
                <a:srgbClr val="000000"/>
              </a:solidFill>
              <a:latin typeface="Calibri"/>
              <a:ea typeface="Calibri"/>
              <a:cs typeface="Calibri"/>
              <a:sym typeface="Calibri"/>
            </a:endParaRPr>
          </a:p>
          <a:p>
            <a:pPr marL="285750" marR="0" lvl="0" indent="-285750" algn="r" rtl="1">
              <a:lnSpc>
                <a:spcPct val="107000"/>
              </a:lnSpc>
              <a:spcBef>
                <a:spcPts val="0"/>
              </a:spcBef>
              <a:spcAft>
                <a:spcPts val="0"/>
              </a:spcAft>
              <a:buClr>
                <a:schemeClr val="dk1"/>
              </a:buClr>
              <a:buSzPts val="2400"/>
              <a:buFont typeface="Courier New"/>
              <a:buChar char="o"/>
            </a:pPr>
            <a:r>
              <a:rPr lang="ar-MA" sz="2400" b="1">
                <a:solidFill>
                  <a:schemeClr val="dk1"/>
                </a:solidFill>
                <a:latin typeface="Calibri"/>
                <a:ea typeface="Calibri"/>
                <a:cs typeface="Calibri"/>
                <a:sym typeface="Calibri"/>
              </a:rPr>
              <a:t> </a:t>
            </a:r>
            <a:r>
              <a:rPr lang="ar-MA" sz="2400">
                <a:solidFill>
                  <a:schemeClr val="dk1"/>
                </a:solidFill>
                <a:latin typeface="Arial"/>
                <a:ea typeface="Arial"/>
                <a:cs typeface="Arial"/>
                <a:sym typeface="Arial"/>
              </a:rPr>
              <a:t>هل يتحدث السارد عن أحداث ستقع لاحقًا قبل زمنها؟</a:t>
            </a:r>
            <a:endParaRPr sz="2400">
              <a:solidFill>
                <a:schemeClr val="dk1"/>
              </a:solidFill>
              <a:latin typeface="Arial"/>
              <a:ea typeface="Arial"/>
              <a:cs typeface="Arial"/>
              <a:sym typeface="Arial"/>
            </a:endParaRPr>
          </a:p>
          <a:p>
            <a:pPr marL="285750" marR="0" lvl="0" indent="-285750" algn="r" rtl="1">
              <a:lnSpc>
                <a:spcPct val="107000"/>
              </a:lnSpc>
              <a:spcBef>
                <a:spcPts val="800"/>
              </a:spcBef>
              <a:spcAft>
                <a:spcPts val="0"/>
              </a:spcAft>
              <a:buClr>
                <a:schemeClr val="dk1"/>
              </a:buClr>
              <a:buSzPts val="2400"/>
              <a:buFont typeface="Courier New"/>
              <a:buChar char="o"/>
            </a:pPr>
            <a:r>
              <a:rPr lang="ar-MA"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a:p>
            <a:pPr marL="0" marR="0" lvl="0" indent="0" algn="r" rtl="1">
              <a:lnSpc>
                <a:spcPct val="107000"/>
              </a:lnSpc>
              <a:spcBef>
                <a:spcPts val="800"/>
              </a:spcBef>
              <a:spcAft>
                <a:spcPts val="0"/>
              </a:spcAft>
              <a:buNone/>
            </a:pPr>
            <a:r>
              <a:rPr lang="ar-MA" sz="1100">
                <a:solidFill>
                  <a:schemeClr val="dk1"/>
                </a:solidFill>
                <a:latin typeface="Calibri"/>
                <a:ea typeface="Calibri"/>
                <a:cs typeface="Calibri"/>
                <a:sym typeface="Calibri"/>
              </a:rPr>
              <a:t>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pic>
        <p:nvPicPr>
          <p:cNvPr id="861" name="Google Shape;861;p50"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62" name="Google Shape;862;p50"/>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63" name="Google Shape;863;p50"/>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864" name="Google Shape;864;p50"/>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الانتباه ، يشرح المقصود بتقنية السرد ويفسر ها، يقدم أمثلة ، وينهي بخلاصة:</a:t>
            </a:r>
            <a:endParaRPr sz="1400" i="1">
              <a:solidFill>
                <a:srgbClr val="AEAEAE"/>
              </a:solidFill>
              <a:latin typeface="Calibri"/>
              <a:ea typeface="Calibri"/>
              <a:cs typeface="Calibri"/>
              <a:sym typeface="Calibri"/>
            </a:endParaRPr>
          </a:p>
        </p:txBody>
      </p:sp>
      <p:pic>
        <p:nvPicPr>
          <p:cNvPr id="865" name="Google Shape;865;p50"/>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866" name="Google Shape;866;p50"/>
          <p:cNvSpPr txBox="1"/>
          <p:nvPr/>
        </p:nvSpPr>
        <p:spPr>
          <a:xfrm>
            <a:off x="1185531" y="1430338"/>
            <a:ext cx="10068232" cy="3682436"/>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None/>
            </a:pPr>
            <a:r>
              <a:rPr lang="ar-MA" sz="2400" b="1">
                <a:solidFill>
                  <a:srgbClr val="FF0000"/>
                </a:solidFill>
                <a:latin typeface="Times New Roman"/>
                <a:ea typeface="Times New Roman"/>
                <a:cs typeface="Times New Roman"/>
                <a:sym typeface="Times New Roman"/>
              </a:rPr>
              <a:t>نميز في تقنية سرد الأحداث بين : </a:t>
            </a:r>
            <a:endParaRPr/>
          </a:p>
          <a:p>
            <a:pPr marL="342900" marR="0" lvl="0" indent="-342900" algn="r" rtl="1">
              <a:lnSpc>
                <a:spcPct val="150000"/>
              </a:lnSpc>
              <a:spcBef>
                <a:spcPts val="0"/>
              </a:spcBef>
              <a:spcAft>
                <a:spcPts val="0"/>
              </a:spcAft>
              <a:buClr>
                <a:srgbClr val="000000"/>
              </a:buClr>
              <a:buSzPts val="2400"/>
              <a:buFont typeface="Noto Sans Symbols"/>
              <a:buChar char="❖"/>
            </a:pPr>
            <a:r>
              <a:rPr lang="ar-MA" sz="2400" b="1">
                <a:solidFill>
                  <a:srgbClr val="000000"/>
                </a:solidFill>
                <a:highlight>
                  <a:srgbClr val="00FFFF"/>
                </a:highlight>
                <a:latin typeface="Times New Roman"/>
                <a:ea typeface="Times New Roman"/>
                <a:cs typeface="Times New Roman"/>
                <a:sym typeface="Times New Roman"/>
              </a:rPr>
              <a:t>تقنية الترتيب الزمني الخطي </a:t>
            </a:r>
            <a:r>
              <a:rPr lang="ar-MA" sz="2400">
                <a:solidFill>
                  <a:srgbClr val="000000"/>
                </a:solidFill>
                <a:latin typeface="Times New Roman"/>
                <a:ea typeface="Times New Roman"/>
                <a:cs typeface="Times New Roman"/>
                <a:sym typeface="Times New Roman"/>
              </a:rPr>
              <a:t>= من البداية إلى النهاية بشكل متدرج</a:t>
            </a:r>
            <a:endParaRPr/>
          </a:p>
          <a:p>
            <a:pPr marL="342900" marR="0" lvl="0" indent="-342900" algn="r" rtl="1">
              <a:lnSpc>
                <a:spcPct val="150000"/>
              </a:lnSpc>
              <a:spcBef>
                <a:spcPts val="0"/>
              </a:spcBef>
              <a:spcAft>
                <a:spcPts val="0"/>
              </a:spcAft>
              <a:buClr>
                <a:srgbClr val="000000"/>
              </a:buClr>
              <a:buSzPts val="2400"/>
              <a:buFont typeface="Noto Sans Symbols"/>
              <a:buChar char="❖"/>
            </a:pPr>
            <a:r>
              <a:rPr lang="ar-MA" sz="2400" b="1">
                <a:solidFill>
                  <a:srgbClr val="000000"/>
                </a:solidFill>
                <a:highlight>
                  <a:srgbClr val="00FF00"/>
                </a:highlight>
                <a:latin typeface="Times New Roman"/>
                <a:ea typeface="Times New Roman"/>
                <a:cs typeface="Times New Roman"/>
                <a:sym typeface="Times New Roman"/>
              </a:rPr>
              <a:t>تقنية الاسترجاع </a:t>
            </a:r>
            <a:r>
              <a:rPr lang="ar-MA" sz="2400">
                <a:solidFill>
                  <a:srgbClr val="000000"/>
                </a:solidFill>
                <a:latin typeface="Times New Roman"/>
                <a:ea typeface="Times New Roman"/>
                <a:cs typeface="Times New Roman"/>
                <a:sym typeface="Times New Roman"/>
              </a:rPr>
              <a:t>، العودة إلى أحداث مرت في زمن ماض</a:t>
            </a:r>
            <a:endParaRPr/>
          </a:p>
          <a:p>
            <a:pPr marL="342900" marR="0" lvl="0" indent="-342900" algn="r" rtl="1">
              <a:lnSpc>
                <a:spcPct val="150000"/>
              </a:lnSpc>
              <a:spcBef>
                <a:spcPts val="0"/>
              </a:spcBef>
              <a:spcAft>
                <a:spcPts val="0"/>
              </a:spcAft>
              <a:buClr>
                <a:srgbClr val="000000"/>
              </a:buClr>
              <a:buSzPts val="2400"/>
              <a:buFont typeface="Noto Sans Symbols"/>
              <a:buChar char="❖"/>
            </a:pPr>
            <a:r>
              <a:rPr lang="ar-MA" sz="2400" b="1">
                <a:solidFill>
                  <a:srgbClr val="000000"/>
                </a:solidFill>
                <a:highlight>
                  <a:srgbClr val="FF00FF"/>
                </a:highlight>
                <a:latin typeface="Times New Roman"/>
                <a:ea typeface="Times New Roman"/>
                <a:cs typeface="Times New Roman"/>
                <a:sym typeface="Times New Roman"/>
              </a:rPr>
              <a:t>تقنية الاستباق</a:t>
            </a:r>
            <a:r>
              <a:rPr lang="ar-MA" sz="2400">
                <a:solidFill>
                  <a:srgbClr val="000000"/>
                </a:solidFill>
                <a:latin typeface="Times New Roman"/>
                <a:ea typeface="Times New Roman"/>
                <a:cs typeface="Times New Roman"/>
                <a:sym typeface="Times New Roman"/>
              </a:rPr>
              <a:t>، عكس الاسترجاع ، تعرض أحداثا ستقع في المستقبل ( لم تقع بعد) </a:t>
            </a:r>
            <a:endParaRPr/>
          </a:p>
          <a:p>
            <a:pPr marL="342900" marR="0" lvl="0" indent="-342900" algn="r" rtl="1">
              <a:lnSpc>
                <a:spcPct val="150000"/>
              </a:lnSpc>
              <a:spcBef>
                <a:spcPts val="0"/>
              </a:spcBef>
              <a:spcAft>
                <a:spcPts val="0"/>
              </a:spcAft>
              <a:buClr>
                <a:srgbClr val="000000"/>
              </a:buClr>
              <a:buSzPts val="2400"/>
              <a:buFont typeface="Noto Sans Symbols"/>
              <a:buChar char="❖"/>
            </a:pPr>
            <a:r>
              <a:rPr lang="ar-MA" sz="2400" b="1">
                <a:solidFill>
                  <a:srgbClr val="000000"/>
                </a:solidFill>
                <a:highlight>
                  <a:srgbClr val="DCE6F2"/>
                </a:highlight>
                <a:latin typeface="Times New Roman"/>
                <a:ea typeface="Times New Roman"/>
                <a:cs typeface="Times New Roman"/>
                <a:sym typeface="Times New Roman"/>
              </a:rPr>
              <a:t>تقنية التقطيع الزمني </a:t>
            </a:r>
            <a:r>
              <a:rPr lang="ar-MA" sz="2400">
                <a:solidFill>
                  <a:srgbClr val="000000"/>
                </a:solidFill>
                <a:latin typeface="Times New Roman"/>
                <a:ea typeface="Times New Roman"/>
                <a:cs typeface="Times New Roman"/>
                <a:sym typeface="Times New Roman"/>
              </a:rPr>
              <a:t>، ويقصد بها تلاعب السارد بخط الزمن الطبيعي للأحداث، حيث ينتقل بين الماضي والحاضر والمستقبل، أو يقدّم مشاهد من أزمنة متداخلة ومختلفة غير متتابعة.</a:t>
            </a:r>
            <a:endParaRPr sz="2400">
              <a:solidFill>
                <a:srgbClr val="000000"/>
              </a:solidFill>
              <a:latin typeface="Times New Roman"/>
              <a:ea typeface="Times New Roman"/>
              <a:cs typeface="Times New Roman"/>
              <a:sym typeface="Times New Roman"/>
            </a:endParaRPr>
          </a:p>
          <a:p>
            <a:pPr marL="0" marR="0" lvl="0" indent="0" algn="r" rtl="1">
              <a:lnSpc>
                <a:spcPct val="150000"/>
              </a:lnSpc>
              <a:spcBef>
                <a:spcPts val="0"/>
              </a:spcBef>
              <a:spcAft>
                <a:spcPts val="0"/>
              </a:spcAft>
              <a:buNone/>
            </a:pPr>
            <a:endParaRPr sz="2400">
              <a:solidFill>
                <a:srgbClr val="000000"/>
              </a:solidFill>
              <a:highlight>
                <a:srgbClr val="FFFF00"/>
              </a:highlight>
              <a:latin typeface="Times New Roman"/>
              <a:ea typeface="Times New Roman"/>
              <a:cs typeface="Times New Roman"/>
              <a:sym typeface="Times New Roman"/>
            </a:endParaRPr>
          </a:p>
          <a:p>
            <a:pPr marL="0" marR="0" lvl="0" indent="0" algn="r" rtl="1">
              <a:lnSpc>
                <a:spcPct val="107000"/>
              </a:lnSpc>
              <a:spcBef>
                <a:spcPts val="0"/>
              </a:spcBef>
              <a:spcAft>
                <a:spcPts val="0"/>
              </a:spcAft>
              <a:buNone/>
            </a:pPr>
            <a:r>
              <a:rPr lang="ar-MA" sz="1100">
                <a:solidFill>
                  <a:schemeClr val="dk1"/>
                </a:solidFill>
                <a:latin typeface="Calibri"/>
                <a:ea typeface="Calibri"/>
                <a:cs typeface="Calibri"/>
                <a:sym typeface="Calibri"/>
              </a:rPr>
              <a:t>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pic>
        <p:nvPicPr>
          <p:cNvPr id="871" name="Google Shape;871;p51"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72" name="Google Shape;872;p5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73" name="Google Shape;873;p51"/>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874" name="Google Shape;874;p51"/>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الانتباه ، يشرح المقصود بتقنية السرد ويفسرها ، يقدم أمثلة ، وينهي بخلاصة:</a:t>
            </a:r>
            <a:endParaRPr sz="1400" i="1">
              <a:solidFill>
                <a:srgbClr val="AEAEAE"/>
              </a:solidFill>
              <a:latin typeface="Calibri"/>
              <a:ea typeface="Calibri"/>
              <a:cs typeface="Calibri"/>
              <a:sym typeface="Calibri"/>
            </a:endParaRPr>
          </a:p>
        </p:txBody>
      </p:sp>
      <p:pic>
        <p:nvPicPr>
          <p:cNvPr id="875" name="Google Shape;875;p51"/>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876" name="Google Shape;876;p51"/>
          <p:cNvSpPr/>
          <p:nvPr/>
        </p:nvSpPr>
        <p:spPr>
          <a:xfrm>
            <a:off x="1348747" y="1806795"/>
            <a:ext cx="9309421" cy="1429622"/>
          </a:xfrm>
          <a:prstGeom prst="rect">
            <a:avLst/>
          </a:prstGeom>
          <a:noFill/>
          <a:ln>
            <a:noFill/>
          </a:ln>
        </p:spPr>
        <p:txBody>
          <a:bodyPr spcFirstLastPara="1" wrap="square" lIns="91425" tIns="45700" rIns="91425" bIns="45700" anchor="ctr" anchorCtr="0">
            <a:spAutoFit/>
          </a:bodyPr>
          <a:lstStyle/>
          <a:p>
            <a:pPr marL="0" marR="0" lvl="0" indent="0" algn="r" rtl="1">
              <a:lnSpc>
                <a:spcPct val="150000"/>
              </a:lnSpc>
              <a:spcBef>
                <a:spcPts val="0"/>
              </a:spcBef>
              <a:spcAft>
                <a:spcPts val="0"/>
              </a:spcAft>
              <a:buClr>
                <a:schemeClr val="dk1"/>
              </a:buClr>
              <a:buSzPts val="2000"/>
              <a:buFont typeface="Calibri"/>
              <a:buNone/>
            </a:pPr>
            <a:r>
              <a:rPr lang="ar-MA" sz="2000" b="1" i="0" u="none" strike="noStrike" cap="none">
                <a:solidFill>
                  <a:schemeClr val="dk1"/>
                </a:solidFill>
                <a:latin typeface="Calibri"/>
                <a:ea typeface="Calibri"/>
                <a:cs typeface="Calibri"/>
                <a:sym typeface="Calibri"/>
              </a:rPr>
              <a:t>استيقظتُ باكرًا في ذلك الصباح البارد، غسلتُ وجهي وارتديتُ معطفي بسرعة، ثم خرجتُ متوجهًا إلى المدرسة. في الطريق التقيتُ بصديقي آدم، فتبادلنا التحية وسرنا معًا نتحدث عن دروس الأمس. عندما دقّ الجرس دخلنا القسم وبدأ الأستاذ في شرح الدرس الجديد.</a:t>
            </a:r>
            <a:endParaRPr/>
          </a:p>
        </p:txBody>
      </p:sp>
      <p:sp>
        <p:nvSpPr>
          <p:cNvPr id="877" name="Google Shape;877;p51"/>
          <p:cNvSpPr txBox="1"/>
          <p:nvPr/>
        </p:nvSpPr>
        <p:spPr>
          <a:xfrm>
            <a:off x="3578942" y="1494503"/>
            <a:ext cx="5702710"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لا حظوا معي هذا المثال ، كيف نٌظِّمت فه الأحداث؟ : </a:t>
            </a:r>
            <a:endParaRPr sz="2000">
              <a:solidFill>
                <a:schemeClr val="dk1"/>
              </a:solidFill>
              <a:latin typeface="Calibri"/>
              <a:ea typeface="Calibri"/>
              <a:cs typeface="Calibri"/>
              <a:sym typeface="Calibri"/>
            </a:endParaRPr>
          </a:p>
        </p:txBody>
      </p:sp>
      <p:sp>
        <p:nvSpPr>
          <p:cNvPr id="878" name="Google Shape;878;p51"/>
          <p:cNvSpPr txBox="1"/>
          <p:nvPr/>
        </p:nvSpPr>
        <p:spPr>
          <a:xfrm>
            <a:off x="2779107" y="3571687"/>
            <a:ext cx="7379109" cy="2352952"/>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2000" b="1">
                <a:solidFill>
                  <a:srgbClr val="FF0000"/>
                </a:solidFill>
                <a:latin typeface="Calibri"/>
                <a:ea typeface="Calibri"/>
                <a:cs typeface="Calibri"/>
                <a:sym typeface="Calibri"/>
              </a:rPr>
              <a:t>لتحديد ذلك سأتبع الخطوات الآتية </a:t>
            </a:r>
            <a:r>
              <a:rPr lang="ar-MA" sz="2000" b="1">
                <a:solidFill>
                  <a:schemeClr val="dk1"/>
                </a:solidFill>
                <a:latin typeface="Calibri"/>
                <a:ea typeface="Calibri"/>
                <a:cs typeface="Calibri"/>
                <a:sym typeface="Calibri"/>
              </a:rPr>
              <a:t>: </a:t>
            </a:r>
            <a:endParaRPr/>
          </a:p>
          <a:p>
            <a:pPr marL="0" marR="0" lvl="0" indent="0" algn="r" rtl="1">
              <a:lnSpc>
                <a:spcPct val="150000"/>
              </a:lnSpc>
              <a:spcBef>
                <a:spcPts val="0"/>
              </a:spcBef>
              <a:spcAft>
                <a:spcPts val="0"/>
              </a:spcAft>
              <a:buNone/>
            </a:pPr>
            <a:r>
              <a:rPr lang="ar-MA" sz="2000" b="1">
                <a:solidFill>
                  <a:schemeClr val="dk1"/>
                </a:solidFill>
                <a:latin typeface="Calibri"/>
                <a:ea typeface="Calibri"/>
                <a:cs typeface="Calibri"/>
                <a:sym typeface="Calibri"/>
              </a:rPr>
              <a:t>سأقرأ المقطع السردي أولا ،</a:t>
            </a:r>
            <a:endParaRPr/>
          </a:p>
          <a:p>
            <a:pPr marL="0" marR="0" lvl="0" indent="0" algn="r" rtl="1">
              <a:lnSpc>
                <a:spcPct val="150000"/>
              </a:lnSpc>
              <a:spcBef>
                <a:spcPts val="0"/>
              </a:spcBef>
              <a:spcAft>
                <a:spcPts val="0"/>
              </a:spcAft>
              <a:buNone/>
            </a:pPr>
            <a:r>
              <a:rPr lang="ar-MA" sz="2000" b="1">
                <a:solidFill>
                  <a:schemeClr val="dk1"/>
                </a:solidFill>
                <a:latin typeface="Calibri"/>
                <a:ea typeface="Calibri"/>
                <a:cs typeface="Calibri"/>
                <a:sym typeface="Calibri"/>
              </a:rPr>
              <a:t> ثم أحدد الأحداث التي يتضمنها، </a:t>
            </a:r>
            <a:endParaRPr/>
          </a:p>
          <a:p>
            <a:pPr marL="0" marR="0" lvl="0" indent="0" algn="r" rtl="1">
              <a:lnSpc>
                <a:spcPct val="150000"/>
              </a:lnSpc>
              <a:spcBef>
                <a:spcPts val="0"/>
              </a:spcBef>
              <a:spcAft>
                <a:spcPts val="0"/>
              </a:spcAft>
              <a:buNone/>
            </a:pPr>
            <a:r>
              <a:rPr lang="ar-MA" sz="2000" b="1">
                <a:solidFill>
                  <a:schemeClr val="dk1"/>
                </a:solidFill>
                <a:latin typeface="Calibri"/>
                <a:ea typeface="Calibri"/>
                <a:cs typeface="Calibri"/>
                <a:sym typeface="Calibri"/>
              </a:rPr>
              <a:t>ثم أحدد العلاقة بين الأحداث زمنيا ومنطقيا</a:t>
            </a:r>
            <a:endParaRPr/>
          </a:p>
          <a:p>
            <a:pPr marL="0" marR="0" lvl="0" indent="0" algn="r" rtl="1">
              <a:lnSpc>
                <a:spcPct val="150000"/>
              </a:lnSpc>
              <a:spcBef>
                <a:spcPts val="0"/>
              </a:spcBef>
              <a:spcAft>
                <a:spcPts val="0"/>
              </a:spcAft>
              <a:buNone/>
            </a:pPr>
            <a:r>
              <a:rPr lang="ar-MA" sz="2000" b="1">
                <a:solidFill>
                  <a:schemeClr val="dk1"/>
                </a:solidFill>
                <a:latin typeface="Calibri"/>
                <a:ea typeface="Calibri"/>
                <a:cs typeface="Calibri"/>
                <a:sym typeface="Calibri"/>
              </a:rPr>
              <a:t> بعد ذلك أستنتج الجواب</a:t>
            </a:r>
            <a:endParaRPr sz="2000" b="1">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pic>
        <p:nvPicPr>
          <p:cNvPr id="883" name="Google Shape;883;p52"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84" name="Google Shape;884;p52"/>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85" name="Google Shape;885;p52"/>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886" name="Google Shape;886;p52"/>
          <p:cNvSpPr txBox="1"/>
          <p:nvPr/>
        </p:nvSpPr>
        <p:spPr>
          <a:xfrm>
            <a:off x="1741594" y="527802"/>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الانتباه ، يشرح المقصود بتقنية السرد ويفسرها ، يقدم أمثلة ، وينهي بخلاصة:</a:t>
            </a:r>
            <a:endParaRPr sz="1400" i="1">
              <a:solidFill>
                <a:srgbClr val="AEAEAE"/>
              </a:solidFill>
              <a:latin typeface="Calibri"/>
              <a:ea typeface="Calibri"/>
              <a:cs typeface="Calibri"/>
              <a:sym typeface="Calibri"/>
            </a:endParaRPr>
          </a:p>
        </p:txBody>
      </p:sp>
      <p:pic>
        <p:nvPicPr>
          <p:cNvPr id="887" name="Google Shape;887;p52"/>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888" name="Google Shape;888;p52"/>
          <p:cNvSpPr/>
          <p:nvPr/>
        </p:nvSpPr>
        <p:spPr>
          <a:xfrm>
            <a:off x="1348747" y="1806795"/>
            <a:ext cx="8300765" cy="1429622"/>
          </a:xfrm>
          <a:prstGeom prst="rect">
            <a:avLst/>
          </a:prstGeom>
          <a:noFill/>
          <a:ln>
            <a:noFill/>
          </a:ln>
        </p:spPr>
        <p:txBody>
          <a:bodyPr spcFirstLastPara="1" wrap="square" lIns="91425" tIns="45700" rIns="91425" bIns="45700" anchor="ctr" anchorCtr="0">
            <a:spAutoFit/>
          </a:bodyPr>
          <a:lstStyle/>
          <a:p>
            <a:pPr marL="0" marR="0" lvl="0" indent="0" algn="r" rtl="1">
              <a:lnSpc>
                <a:spcPct val="150000"/>
              </a:lnSpc>
              <a:spcBef>
                <a:spcPts val="0"/>
              </a:spcBef>
              <a:spcAft>
                <a:spcPts val="0"/>
              </a:spcAft>
              <a:buClr>
                <a:schemeClr val="dk1"/>
              </a:buClr>
              <a:buSzPts val="2000"/>
              <a:buFont typeface="Calibri"/>
              <a:buNone/>
            </a:pPr>
            <a:r>
              <a:rPr lang="ar-MA" sz="2000" b="1" i="0" u="none" strike="noStrike" cap="none">
                <a:solidFill>
                  <a:schemeClr val="dk1"/>
                </a:solidFill>
                <a:highlight>
                  <a:srgbClr val="FFFF00"/>
                </a:highlight>
                <a:latin typeface="Calibri"/>
                <a:ea typeface="Calibri"/>
                <a:cs typeface="Calibri"/>
                <a:sym typeface="Calibri"/>
              </a:rPr>
              <a:t>استيقظتُ</a:t>
            </a:r>
            <a:r>
              <a:rPr lang="ar-MA" sz="2000" b="1" i="0" u="none" strike="noStrike" cap="none">
                <a:solidFill>
                  <a:schemeClr val="dk1"/>
                </a:solidFill>
                <a:latin typeface="Calibri"/>
                <a:ea typeface="Calibri"/>
                <a:cs typeface="Calibri"/>
                <a:sym typeface="Calibri"/>
              </a:rPr>
              <a:t> باكرًا في ذلك الصباح البارد، </a:t>
            </a:r>
            <a:r>
              <a:rPr lang="ar-MA" sz="2000" b="1" i="0" u="none" strike="noStrike" cap="none">
                <a:solidFill>
                  <a:schemeClr val="dk1"/>
                </a:solidFill>
                <a:highlight>
                  <a:srgbClr val="FFFF00"/>
                </a:highlight>
                <a:latin typeface="Calibri"/>
                <a:ea typeface="Calibri"/>
                <a:cs typeface="Calibri"/>
                <a:sym typeface="Calibri"/>
              </a:rPr>
              <a:t>غسلتُ</a:t>
            </a:r>
            <a:r>
              <a:rPr lang="ar-MA" sz="2000" b="1" i="0" u="none" strike="noStrike" cap="none">
                <a:solidFill>
                  <a:schemeClr val="dk1"/>
                </a:solidFill>
                <a:latin typeface="Calibri"/>
                <a:ea typeface="Calibri"/>
                <a:cs typeface="Calibri"/>
                <a:sym typeface="Calibri"/>
              </a:rPr>
              <a:t> وجهي </a:t>
            </a:r>
            <a:r>
              <a:rPr lang="ar-MA" sz="2000" b="1" i="0" u="none" strike="noStrike" cap="none">
                <a:solidFill>
                  <a:schemeClr val="dk1"/>
                </a:solidFill>
                <a:highlight>
                  <a:srgbClr val="FFFF00"/>
                </a:highlight>
                <a:latin typeface="Calibri"/>
                <a:ea typeface="Calibri"/>
                <a:cs typeface="Calibri"/>
                <a:sym typeface="Calibri"/>
              </a:rPr>
              <a:t>وارتديتُ</a:t>
            </a:r>
            <a:r>
              <a:rPr lang="ar-MA" sz="2000" b="1" i="0" u="none" strike="noStrike" cap="none">
                <a:solidFill>
                  <a:schemeClr val="dk1"/>
                </a:solidFill>
                <a:latin typeface="Calibri"/>
                <a:ea typeface="Calibri"/>
                <a:cs typeface="Calibri"/>
                <a:sym typeface="Calibri"/>
              </a:rPr>
              <a:t> معطفي بسرعة، </a:t>
            </a:r>
            <a:r>
              <a:rPr lang="ar-MA" sz="2000" b="1" i="0" u="none" strike="noStrike" cap="none">
                <a:solidFill>
                  <a:schemeClr val="dk1"/>
                </a:solidFill>
                <a:highlight>
                  <a:srgbClr val="FFFF00"/>
                </a:highlight>
                <a:latin typeface="Calibri"/>
                <a:ea typeface="Calibri"/>
                <a:cs typeface="Calibri"/>
                <a:sym typeface="Calibri"/>
              </a:rPr>
              <a:t>ثم خرجتُ </a:t>
            </a:r>
            <a:r>
              <a:rPr lang="ar-MA" sz="2000" b="1" i="0" u="none" strike="noStrike" cap="none">
                <a:solidFill>
                  <a:schemeClr val="dk1"/>
                </a:solidFill>
                <a:latin typeface="Calibri"/>
                <a:ea typeface="Calibri"/>
                <a:cs typeface="Calibri"/>
                <a:sym typeface="Calibri"/>
              </a:rPr>
              <a:t>متوجهًا إلى المدرسة. في </a:t>
            </a:r>
            <a:r>
              <a:rPr lang="ar-MA" sz="2000" b="1" i="0" u="none" strike="noStrike" cap="none">
                <a:solidFill>
                  <a:schemeClr val="dk1"/>
                </a:solidFill>
                <a:highlight>
                  <a:srgbClr val="FFFF00"/>
                </a:highlight>
                <a:latin typeface="Calibri"/>
                <a:ea typeface="Calibri"/>
                <a:cs typeface="Calibri"/>
                <a:sym typeface="Calibri"/>
              </a:rPr>
              <a:t>الطريق التقيتُ </a:t>
            </a:r>
            <a:r>
              <a:rPr lang="ar-MA" sz="2000" b="1" i="0" u="none" strike="noStrike" cap="none">
                <a:solidFill>
                  <a:schemeClr val="dk1"/>
                </a:solidFill>
                <a:latin typeface="Calibri"/>
                <a:ea typeface="Calibri"/>
                <a:cs typeface="Calibri"/>
                <a:sym typeface="Calibri"/>
              </a:rPr>
              <a:t>بصديقي آدم، فتبادلنا التحية </a:t>
            </a:r>
            <a:r>
              <a:rPr lang="ar-MA" sz="2000" b="1" i="0" u="none" strike="noStrike" cap="none">
                <a:solidFill>
                  <a:schemeClr val="dk1"/>
                </a:solidFill>
                <a:highlight>
                  <a:srgbClr val="FFFF00"/>
                </a:highlight>
                <a:latin typeface="Calibri"/>
                <a:ea typeface="Calibri"/>
                <a:cs typeface="Calibri"/>
                <a:sym typeface="Calibri"/>
              </a:rPr>
              <a:t>وسرنا</a:t>
            </a:r>
            <a:r>
              <a:rPr lang="ar-MA" sz="2000" b="1" i="0" u="none" strike="noStrike" cap="none">
                <a:solidFill>
                  <a:schemeClr val="dk1"/>
                </a:solidFill>
                <a:latin typeface="Calibri"/>
                <a:ea typeface="Calibri"/>
                <a:cs typeface="Calibri"/>
                <a:sym typeface="Calibri"/>
              </a:rPr>
              <a:t> معًا نتحدث عن دروس الأمس. عندما دقّ الجرس </a:t>
            </a:r>
            <a:r>
              <a:rPr lang="ar-MA" sz="2000" b="1" i="0" u="none" strike="noStrike" cap="none">
                <a:solidFill>
                  <a:schemeClr val="dk1"/>
                </a:solidFill>
                <a:highlight>
                  <a:srgbClr val="FFFF00"/>
                </a:highlight>
                <a:latin typeface="Calibri"/>
                <a:ea typeface="Calibri"/>
                <a:cs typeface="Calibri"/>
                <a:sym typeface="Calibri"/>
              </a:rPr>
              <a:t>دخلنا القسم وبدأ الأستاذ </a:t>
            </a:r>
            <a:r>
              <a:rPr lang="ar-MA" sz="2000" b="1" i="0" u="none" strike="noStrike" cap="none">
                <a:solidFill>
                  <a:schemeClr val="dk1"/>
                </a:solidFill>
                <a:latin typeface="Calibri"/>
                <a:ea typeface="Calibri"/>
                <a:cs typeface="Calibri"/>
                <a:sym typeface="Calibri"/>
              </a:rPr>
              <a:t>في شرح الدرس الجديد.</a:t>
            </a:r>
            <a:endParaRPr/>
          </a:p>
        </p:txBody>
      </p:sp>
      <p:sp>
        <p:nvSpPr>
          <p:cNvPr id="889" name="Google Shape;889;p52"/>
          <p:cNvSpPr txBox="1"/>
          <p:nvPr/>
        </p:nvSpPr>
        <p:spPr>
          <a:xfrm>
            <a:off x="3578942" y="1494503"/>
            <a:ext cx="5702710"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لا حظوا معي هذا المثال ، كيف نظمت فيه الأحداث؟ : </a:t>
            </a:r>
            <a:endParaRPr sz="2000">
              <a:solidFill>
                <a:schemeClr val="dk1"/>
              </a:solidFill>
              <a:latin typeface="Calibri"/>
              <a:ea typeface="Calibri"/>
              <a:cs typeface="Calibri"/>
              <a:sym typeface="Calibri"/>
            </a:endParaRPr>
          </a:p>
        </p:txBody>
      </p:sp>
      <p:sp>
        <p:nvSpPr>
          <p:cNvPr id="890" name="Google Shape;890;p52"/>
          <p:cNvSpPr txBox="1"/>
          <p:nvPr/>
        </p:nvSpPr>
        <p:spPr>
          <a:xfrm>
            <a:off x="2406445" y="5464252"/>
            <a:ext cx="7379109"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400" b="1">
                <a:solidFill>
                  <a:schemeClr val="dk1"/>
                </a:solidFill>
                <a:highlight>
                  <a:srgbClr val="00FF00"/>
                </a:highlight>
                <a:latin typeface="Calibri"/>
                <a:ea typeface="Calibri"/>
                <a:cs typeface="Calibri"/>
                <a:sym typeface="Calibri"/>
              </a:rPr>
              <a:t>استنتاج</a:t>
            </a:r>
            <a:r>
              <a:rPr lang="ar-MA" sz="2000">
                <a:solidFill>
                  <a:schemeClr val="dk1"/>
                </a:solidFill>
                <a:latin typeface="Calibri"/>
                <a:ea typeface="Calibri"/>
                <a:cs typeface="Calibri"/>
                <a:sym typeface="Calibri"/>
              </a:rPr>
              <a:t> : حدث أول + حدث ثان + حدث ثالث ......بالتتابع =  </a:t>
            </a:r>
            <a:r>
              <a:rPr lang="ar-MA" sz="2000" b="1">
                <a:solidFill>
                  <a:srgbClr val="FF0000"/>
                </a:solidFill>
                <a:latin typeface="Calibri"/>
                <a:ea typeface="Calibri"/>
                <a:cs typeface="Calibri"/>
                <a:sym typeface="Calibri"/>
              </a:rPr>
              <a:t>تقنية التتابع</a:t>
            </a:r>
            <a:endParaRPr sz="2000" b="1">
              <a:solidFill>
                <a:srgbClr val="FF0000"/>
              </a:solidFill>
              <a:latin typeface="Calibri"/>
              <a:ea typeface="Calibri"/>
              <a:cs typeface="Calibri"/>
              <a:sym typeface="Calibri"/>
            </a:endParaRPr>
          </a:p>
        </p:txBody>
      </p:sp>
      <p:sp>
        <p:nvSpPr>
          <p:cNvPr id="891" name="Google Shape;891;p52"/>
          <p:cNvSpPr txBox="1"/>
          <p:nvPr/>
        </p:nvSpPr>
        <p:spPr>
          <a:xfrm>
            <a:off x="2503803" y="3667708"/>
            <a:ext cx="7379109" cy="132343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ما هو الحدث الأول ؟ </a:t>
            </a:r>
            <a:endParaRPr/>
          </a:p>
          <a:p>
            <a:pPr marL="0" marR="0" lvl="0" indent="0" algn="r" rtl="1">
              <a:spcBef>
                <a:spcPts val="0"/>
              </a:spcBef>
              <a:spcAft>
                <a:spcPts val="0"/>
              </a:spcAft>
              <a:buNone/>
            </a:pPr>
            <a:r>
              <a:rPr lang="ar-MA" sz="2000">
                <a:solidFill>
                  <a:schemeClr val="dk1"/>
                </a:solidFill>
                <a:latin typeface="Calibri"/>
                <a:ea typeface="Calibri"/>
                <a:cs typeface="Calibri"/>
                <a:sym typeface="Calibri"/>
              </a:rPr>
              <a:t>من قام به ؟ من قام به؟</a:t>
            </a:r>
            <a:endParaRPr/>
          </a:p>
          <a:p>
            <a:pPr marL="0" marR="0" lvl="0" indent="0" algn="r" rtl="1">
              <a:spcBef>
                <a:spcPts val="0"/>
              </a:spcBef>
              <a:spcAft>
                <a:spcPts val="0"/>
              </a:spcAft>
              <a:buNone/>
            </a:pPr>
            <a:r>
              <a:rPr lang="ar-MA" sz="2000">
                <a:solidFill>
                  <a:schemeClr val="dk1"/>
                </a:solidFill>
                <a:latin typeface="Calibri"/>
                <a:ea typeface="Calibri"/>
                <a:cs typeface="Calibri"/>
                <a:sym typeface="Calibri"/>
              </a:rPr>
              <a:t>ما هو الحدث الثاني ؟ من قام به ؟ متى وقع ؟ ما علاقته بالحدث الذي قبله ؟ ما علاقته بالحدث الذي بعده ؟ .......</a:t>
            </a:r>
            <a:endParaRPr sz="20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grpSp>
        <p:nvGrpSpPr>
          <p:cNvPr id="896" name="Google Shape;896;p53"/>
          <p:cNvGrpSpPr/>
          <p:nvPr/>
        </p:nvGrpSpPr>
        <p:grpSpPr>
          <a:xfrm>
            <a:off x="812159" y="829917"/>
            <a:ext cx="10567685" cy="5198169"/>
            <a:chOff x="2184400" y="1402025"/>
            <a:chExt cx="7823200" cy="4942038"/>
          </a:xfrm>
        </p:grpSpPr>
        <p:sp>
          <p:nvSpPr>
            <p:cNvPr id="897" name="Google Shape;897;p53"/>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898" name="Google Shape;898;p53"/>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1">
                <a:spcBef>
                  <a:spcPts val="0"/>
                </a:spcBef>
                <a:spcAft>
                  <a:spcPts val="0"/>
                </a:spcAft>
                <a:buNone/>
              </a:pPr>
              <a:r>
                <a:rPr lang="ar-MA" sz="4400" b="1" i="0" u="none" strike="noStrike" cap="none">
                  <a:solidFill>
                    <a:srgbClr val="92D050"/>
                  </a:solidFill>
                  <a:latin typeface="Calibri"/>
                  <a:ea typeface="Calibri"/>
                  <a:cs typeface="Calibri"/>
                  <a:sym typeface="Calibri"/>
                </a:rPr>
                <a:t>ممارسة موجهة ثنائية </a:t>
              </a:r>
              <a:endParaRPr sz="4400" b="1">
                <a:solidFill>
                  <a:srgbClr val="92D050"/>
                </a:solidFill>
                <a:latin typeface="Calibri"/>
                <a:ea typeface="Calibri"/>
                <a:cs typeface="Calibri"/>
                <a:sym typeface="Calibri"/>
              </a:endParaRPr>
            </a:p>
          </p:txBody>
        </p:sp>
      </p:grpSp>
      <p:grpSp>
        <p:nvGrpSpPr>
          <p:cNvPr id="899" name="Google Shape;899;p53"/>
          <p:cNvGrpSpPr/>
          <p:nvPr/>
        </p:nvGrpSpPr>
        <p:grpSpPr>
          <a:xfrm>
            <a:off x="8664315" y="5002108"/>
            <a:ext cx="2351651" cy="708937"/>
            <a:chOff x="8664315" y="5002108"/>
            <a:chExt cx="2351650" cy="708937"/>
          </a:xfrm>
        </p:grpSpPr>
        <p:sp>
          <p:nvSpPr>
            <p:cNvPr id="900" name="Google Shape;900;p53"/>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901" name="Google Shape;901;p53"/>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3600" b="1">
                  <a:solidFill>
                    <a:srgbClr val="000000"/>
                  </a:solidFill>
                  <a:latin typeface="Calibri"/>
                  <a:ea typeface="Calibri"/>
                  <a:cs typeface="Calibri"/>
                  <a:sym typeface="Calibri"/>
                </a:rPr>
                <a:t>5 دقائق</a:t>
              </a:r>
              <a:endParaRPr/>
            </a:p>
          </p:txBody>
        </p:sp>
      </p:grpSp>
      <p:pic>
        <p:nvPicPr>
          <p:cNvPr id="902" name="Google Shape;902;p53"/>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pic>
        <p:nvPicPr>
          <p:cNvPr id="907" name="Google Shape;907;p54"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08" name="Google Shape;908;p54"/>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09" name="Google Shape;909;p54"/>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910" name="Google Shape;910;p54"/>
          <p:cNvSpPr txBox="1"/>
          <p:nvPr/>
        </p:nvSpPr>
        <p:spPr>
          <a:xfrm>
            <a:off x="1150374" y="527802"/>
            <a:ext cx="1004535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في ثنائيات وتبادل التصحيح بعد ذلك يطلب من متعلم تقديم جوابه أمام التلاميذ مع التعليل والتفسير، ثم ينجز التصحيح على السبورة  </a:t>
            </a:r>
            <a:endParaRPr sz="1050">
              <a:solidFill>
                <a:schemeClr val="dk1"/>
              </a:solidFill>
              <a:latin typeface="Calibri"/>
              <a:ea typeface="Calibri"/>
              <a:cs typeface="Calibri"/>
              <a:sym typeface="Calibri"/>
            </a:endParaRPr>
          </a:p>
        </p:txBody>
      </p:sp>
      <p:pic>
        <p:nvPicPr>
          <p:cNvPr id="911" name="Google Shape;911;p54"/>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912" name="Google Shape;912;p54"/>
          <p:cNvSpPr/>
          <p:nvPr/>
        </p:nvSpPr>
        <p:spPr>
          <a:xfrm>
            <a:off x="1722372" y="2256433"/>
            <a:ext cx="9133949" cy="2943563"/>
          </a:xfrm>
          <a:prstGeom prst="rect">
            <a:avLst/>
          </a:prstGeom>
          <a:noFill/>
          <a:ln>
            <a:noFill/>
          </a:ln>
        </p:spPr>
        <p:txBody>
          <a:bodyPr spcFirstLastPara="1" wrap="square" lIns="91425" tIns="45700" rIns="91425" bIns="45700" anchor="ctr" anchorCtr="0">
            <a:spAutoFit/>
          </a:bodyPr>
          <a:lstStyle/>
          <a:p>
            <a:pPr marL="0" marR="0" lvl="0" indent="0" algn="just" rtl="1">
              <a:lnSpc>
                <a:spcPct val="200000"/>
              </a:lnSpc>
              <a:spcBef>
                <a:spcPts val="0"/>
              </a:spcBef>
              <a:spcAft>
                <a:spcPts val="0"/>
              </a:spcAft>
              <a:buClr>
                <a:schemeClr val="dk1"/>
              </a:buClr>
              <a:buSzPts val="2400"/>
              <a:buFont typeface="Calibri"/>
              <a:buNone/>
            </a:pPr>
            <a:r>
              <a:rPr lang="ar-MA" sz="2400" b="1">
                <a:solidFill>
                  <a:schemeClr val="dk1"/>
                </a:solidFill>
                <a:latin typeface="Calibri"/>
                <a:ea typeface="Calibri"/>
                <a:cs typeface="Calibri"/>
                <a:sym typeface="Calibri"/>
              </a:rPr>
              <a:t>كنتُ أجلس في قاعة الامتحان متوتّرًا، أحاول تذكّر ما حفظتُه الليلة الماضية، وفجأة تخيّلتُ لحظة إعلان النتائج، حين سأقف أمام اللوحة لأرى اسمي في المرتبة الأولى، ووجوه زملائي تبتسم لي، وأبي يربّت على كتفي بفخر. أعادني صوت المراقب إلى الحاضر، فابتسمتُ في سري وواصلتُ الإجابة بثقة</a:t>
            </a:r>
            <a:r>
              <a:rPr lang="ar-MA" sz="2000" b="1" i="0" u="none" strike="noStrike" cap="none">
                <a:solidFill>
                  <a:schemeClr val="dk1"/>
                </a:solidFill>
                <a:latin typeface="Calibri"/>
                <a:ea typeface="Calibri"/>
                <a:cs typeface="Calibri"/>
                <a:sym typeface="Calibri"/>
              </a:rPr>
              <a:t>.</a:t>
            </a:r>
            <a:endParaRPr/>
          </a:p>
        </p:txBody>
      </p:sp>
      <p:sp>
        <p:nvSpPr>
          <p:cNvPr id="913" name="Google Shape;913;p54"/>
          <p:cNvSpPr txBox="1"/>
          <p:nvPr/>
        </p:nvSpPr>
        <p:spPr>
          <a:xfrm>
            <a:off x="1868347" y="1803913"/>
            <a:ext cx="9133949"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استعملوا الخطوات التي اشتغلتُ بها وبيِّنوا التقنية التي  نظمت بها الأحداث في المقطع السردي الآتي  : </a:t>
            </a:r>
            <a:endParaRPr sz="2000">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pic>
        <p:nvPicPr>
          <p:cNvPr id="918" name="Google Shape;918;p55"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19" name="Google Shape;919;p55"/>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20" name="Google Shape;920;p55"/>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921" name="Google Shape;921;p55"/>
          <p:cNvSpPr txBox="1"/>
          <p:nvPr/>
        </p:nvSpPr>
        <p:spPr>
          <a:xfrm>
            <a:off x="1741594" y="527802"/>
            <a:ext cx="9454137"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في ثنائيات وتبادل التصحيح بعد ذلك يطلب من متعلم تقديم جوابه أمام التلاميذ مع التعليل وتفسير استبعاد بعض الاختيارات ، ثم ينجز التصحيح على السبورة  </a:t>
            </a:r>
            <a:endParaRPr sz="1050">
              <a:solidFill>
                <a:schemeClr val="dk1"/>
              </a:solidFill>
              <a:latin typeface="Calibri"/>
              <a:ea typeface="Calibri"/>
              <a:cs typeface="Calibri"/>
              <a:sym typeface="Calibri"/>
            </a:endParaRPr>
          </a:p>
        </p:txBody>
      </p:sp>
      <p:pic>
        <p:nvPicPr>
          <p:cNvPr id="922" name="Google Shape;922;p55"/>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923" name="Google Shape;923;p55"/>
          <p:cNvSpPr/>
          <p:nvPr/>
        </p:nvSpPr>
        <p:spPr>
          <a:xfrm>
            <a:off x="1584721" y="1456961"/>
            <a:ext cx="9454137" cy="2943563"/>
          </a:xfrm>
          <a:prstGeom prst="rect">
            <a:avLst/>
          </a:prstGeom>
          <a:noFill/>
          <a:ln>
            <a:noFill/>
          </a:ln>
        </p:spPr>
        <p:txBody>
          <a:bodyPr spcFirstLastPara="1" wrap="square" lIns="91425" tIns="45700" rIns="91425" bIns="45700" anchor="ctr" anchorCtr="0">
            <a:spAutoFit/>
          </a:bodyPr>
          <a:lstStyle/>
          <a:p>
            <a:pPr marL="0" marR="0" lvl="0" indent="0" algn="r" rtl="1">
              <a:lnSpc>
                <a:spcPct val="200000"/>
              </a:lnSpc>
              <a:spcBef>
                <a:spcPts val="0"/>
              </a:spcBef>
              <a:spcAft>
                <a:spcPts val="0"/>
              </a:spcAft>
              <a:buClr>
                <a:schemeClr val="dk1"/>
              </a:buClr>
              <a:buSzPts val="2400"/>
              <a:buFont typeface="Calibri"/>
              <a:buNone/>
            </a:pPr>
            <a:r>
              <a:rPr lang="ar-MA" sz="2400" b="1">
                <a:solidFill>
                  <a:schemeClr val="dk1"/>
                </a:solidFill>
                <a:highlight>
                  <a:srgbClr val="FFFF00"/>
                </a:highlight>
                <a:latin typeface="Calibri"/>
                <a:ea typeface="Calibri"/>
                <a:cs typeface="Calibri"/>
                <a:sym typeface="Calibri"/>
              </a:rPr>
              <a:t>كنتُ</a:t>
            </a:r>
            <a:r>
              <a:rPr lang="ar-MA" sz="2400" b="1">
                <a:solidFill>
                  <a:schemeClr val="dk1"/>
                </a:solidFill>
                <a:latin typeface="Calibri"/>
                <a:ea typeface="Calibri"/>
                <a:cs typeface="Calibri"/>
                <a:sym typeface="Calibri"/>
              </a:rPr>
              <a:t> أجلس في قاعة الامتحان متوتّرًا، أحاول تذكّر ما حفظتُه الليلة الماضية، وفجأة </a:t>
            </a:r>
            <a:r>
              <a:rPr lang="ar-MA" sz="2400" b="1">
                <a:solidFill>
                  <a:schemeClr val="dk1"/>
                </a:solidFill>
                <a:highlight>
                  <a:srgbClr val="FFFF00"/>
                </a:highlight>
                <a:latin typeface="Calibri"/>
                <a:ea typeface="Calibri"/>
                <a:cs typeface="Calibri"/>
                <a:sym typeface="Calibri"/>
              </a:rPr>
              <a:t>تخيّلت</a:t>
            </a:r>
            <a:r>
              <a:rPr lang="ar-MA" sz="2400" b="1">
                <a:solidFill>
                  <a:schemeClr val="dk1"/>
                </a:solidFill>
                <a:latin typeface="Calibri"/>
                <a:ea typeface="Calibri"/>
                <a:cs typeface="Calibri"/>
                <a:sym typeface="Calibri"/>
              </a:rPr>
              <a:t>ُ لحظة إعلان النتائج، حين </a:t>
            </a:r>
            <a:r>
              <a:rPr lang="ar-MA" sz="2400" b="1">
                <a:solidFill>
                  <a:schemeClr val="dk1"/>
                </a:solidFill>
                <a:highlight>
                  <a:srgbClr val="FFFF00"/>
                </a:highlight>
                <a:latin typeface="Calibri"/>
                <a:ea typeface="Calibri"/>
                <a:cs typeface="Calibri"/>
                <a:sym typeface="Calibri"/>
              </a:rPr>
              <a:t>سأقف أمام </a:t>
            </a:r>
            <a:r>
              <a:rPr lang="ar-MA" sz="2400" b="1">
                <a:solidFill>
                  <a:schemeClr val="dk1"/>
                </a:solidFill>
                <a:latin typeface="Calibri"/>
                <a:ea typeface="Calibri"/>
                <a:cs typeface="Calibri"/>
                <a:sym typeface="Calibri"/>
              </a:rPr>
              <a:t>اللوحة لأرى اسمي في المرتبة الأولى، ووجوه زملائي تبتسم لي، وأبي يربّت على كتفي بفخر. </a:t>
            </a:r>
            <a:r>
              <a:rPr lang="ar-MA" sz="2400" b="1">
                <a:solidFill>
                  <a:schemeClr val="dk1"/>
                </a:solidFill>
                <a:highlight>
                  <a:srgbClr val="FFFF00"/>
                </a:highlight>
                <a:latin typeface="Calibri"/>
                <a:ea typeface="Calibri"/>
                <a:cs typeface="Calibri"/>
                <a:sym typeface="Calibri"/>
              </a:rPr>
              <a:t>أعادني صوت المراقب إلى الحاضر</a:t>
            </a:r>
            <a:r>
              <a:rPr lang="ar-MA" sz="2400" b="1">
                <a:solidFill>
                  <a:schemeClr val="dk1"/>
                </a:solidFill>
                <a:latin typeface="Calibri"/>
                <a:ea typeface="Calibri"/>
                <a:cs typeface="Calibri"/>
                <a:sym typeface="Calibri"/>
              </a:rPr>
              <a:t>، فابتسمتُ في سري وواصلتُ الإجابة بثقة</a:t>
            </a:r>
            <a:r>
              <a:rPr lang="ar-MA" sz="2400" b="1" i="0" u="none" strike="noStrike" cap="none">
                <a:solidFill>
                  <a:schemeClr val="dk1"/>
                </a:solidFill>
                <a:latin typeface="Calibri"/>
                <a:ea typeface="Calibri"/>
                <a:cs typeface="Calibri"/>
                <a:sym typeface="Calibri"/>
              </a:rPr>
              <a:t>.</a:t>
            </a:r>
            <a:endParaRPr/>
          </a:p>
        </p:txBody>
      </p:sp>
      <p:sp>
        <p:nvSpPr>
          <p:cNvPr id="924" name="Google Shape;924;p55"/>
          <p:cNvSpPr txBox="1"/>
          <p:nvPr/>
        </p:nvSpPr>
        <p:spPr>
          <a:xfrm>
            <a:off x="1366685" y="4815846"/>
            <a:ext cx="9199790"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a:solidFill>
                  <a:schemeClr val="dk1"/>
                </a:solidFill>
                <a:highlight>
                  <a:srgbClr val="00FF00"/>
                </a:highlight>
                <a:latin typeface="Calibri"/>
                <a:ea typeface="Calibri"/>
                <a:cs typeface="Calibri"/>
                <a:sym typeface="Calibri"/>
              </a:rPr>
              <a:t>استنتاج  : </a:t>
            </a:r>
            <a:r>
              <a:rPr lang="ar-MA" sz="2000">
                <a:solidFill>
                  <a:schemeClr val="dk1"/>
                </a:solidFill>
                <a:latin typeface="Calibri"/>
                <a:ea typeface="Calibri"/>
                <a:cs typeface="Calibri"/>
                <a:sym typeface="Calibri"/>
              </a:rPr>
              <a:t>حدث أول في الحاضر + تخيل أحداث في </a:t>
            </a:r>
            <a:r>
              <a:rPr lang="ar-MA" sz="2000">
                <a:solidFill>
                  <a:srgbClr val="FF0000"/>
                </a:solidFill>
                <a:latin typeface="Calibri"/>
                <a:ea typeface="Calibri"/>
                <a:cs typeface="Calibri"/>
                <a:sym typeface="Calibri"/>
              </a:rPr>
              <a:t>المستقبل</a:t>
            </a:r>
            <a:r>
              <a:rPr lang="ar-MA" sz="2000">
                <a:solidFill>
                  <a:schemeClr val="dk1"/>
                </a:solidFill>
                <a:latin typeface="Calibri"/>
                <a:ea typeface="Calibri"/>
                <a:cs typeface="Calibri"/>
                <a:sym typeface="Calibri"/>
              </a:rPr>
              <a:t> + عودة إلى الحاضر =  </a:t>
            </a:r>
            <a:r>
              <a:rPr lang="ar-MA" sz="2000" b="1">
                <a:solidFill>
                  <a:srgbClr val="FF0000"/>
                </a:solidFill>
                <a:latin typeface="Calibri"/>
                <a:ea typeface="Calibri"/>
                <a:cs typeface="Calibri"/>
                <a:sym typeface="Calibri"/>
              </a:rPr>
              <a:t>تقنية الاستباق</a:t>
            </a:r>
            <a:endParaRPr sz="2000" b="1">
              <a:solidFill>
                <a:srgbClr val="FF0000"/>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pic>
        <p:nvPicPr>
          <p:cNvPr id="929" name="Google Shape;929;p56"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30" name="Google Shape;930;p5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31" name="Google Shape;931;p56"/>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932" name="Google Shape;932;p56"/>
          <p:cNvSpPr txBox="1"/>
          <p:nvPr/>
        </p:nvSpPr>
        <p:spPr>
          <a:xfrm>
            <a:off x="1150374" y="527802"/>
            <a:ext cx="1004535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في ثنائيات وتبادل التصحيح بعد ذلك يطلب من متعلم تقديم جوابه أمام التلاميذ مع التعليل والتفسير، ثم ينجز التصحيح على السبورة  </a:t>
            </a:r>
            <a:endParaRPr sz="1050">
              <a:solidFill>
                <a:schemeClr val="dk1"/>
              </a:solidFill>
              <a:latin typeface="Calibri"/>
              <a:ea typeface="Calibri"/>
              <a:cs typeface="Calibri"/>
              <a:sym typeface="Calibri"/>
            </a:endParaRPr>
          </a:p>
        </p:txBody>
      </p:sp>
      <p:pic>
        <p:nvPicPr>
          <p:cNvPr id="933" name="Google Shape;933;p56"/>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934" name="Google Shape;934;p56"/>
          <p:cNvSpPr/>
          <p:nvPr/>
        </p:nvSpPr>
        <p:spPr>
          <a:xfrm>
            <a:off x="1406013" y="2550697"/>
            <a:ext cx="9173060" cy="2204899"/>
          </a:xfrm>
          <a:prstGeom prst="rect">
            <a:avLst/>
          </a:prstGeom>
          <a:noFill/>
          <a:ln>
            <a:noFill/>
          </a:ln>
        </p:spPr>
        <p:txBody>
          <a:bodyPr spcFirstLastPara="1" wrap="square" lIns="91425" tIns="45700" rIns="91425" bIns="45700" anchor="ctr" anchorCtr="0">
            <a:spAutoFit/>
          </a:bodyPr>
          <a:lstStyle/>
          <a:p>
            <a:pPr marL="0" marR="0" lvl="0" indent="0" algn="just" rtl="1">
              <a:lnSpc>
                <a:spcPct val="200000"/>
              </a:lnSpc>
              <a:spcBef>
                <a:spcPts val="0"/>
              </a:spcBef>
              <a:spcAft>
                <a:spcPts val="0"/>
              </a:spcAft>
              <a:buClr>
                <a:schemeClr val="dk1"/>
              </a:buClr>
              <a:buSzPts val="2400"/>
              <a:buFont typeface="Calibri"/>
              <a:buNone/>
            </a:pPr>
            <a:r>
              <a:rPr lang="ar-MA" sz="2400" b="1">
                <a:solidFill>
                  <a:schemeClr val="dk1"/>
                </a:solidFill>
                <a:latin typeface="Calibri"/>
                <a:ea typeface="Calibri"/>
                <a:cs typeface="Calibri"/>
                <a:sym typeface="Calibri"/>
              </a:rPr>
              <a:t>جلستُ في ركن الحديقة أتأمّل ابني الصغير وهو يلعب بالكرة، وفجأة عادت بي الذاكرة إلى طفولتي البعيدة، حين كنتُ أركض في الأزقة الترابية حافي القدمين، ألاحق كرةً صنعناها من القماش البالي، وأسمع ضحكات أصدقائي تملأ المكان. كم تغيّر الزمن!</a:t>
            </a:r>
            <a:endParaRPr sz="2400" b="1">
              <a:solidFill>
                <a:schemeClr val="dk1"/>
              </a:solidFill>
              <a:latin typeface="Calibri"/>
              <a:ea typeface="Calibri"/>
              <a:cs typeface="Calibri"/>
              <a:sym typeface="Calibri"/>
            </a:endParaRPr>
          </a:p>
        </p:txBody>
      </p:sp>
      <p:sp>
        <p:nvSpPr>
          <p:cNvPr id="935" name="Google Shape;935;p56"/>
          <p:cNvSpPr txBox="1"/>
          <p:nvPr/>
        </p:nvSpPr>
        <p:spPr>
          <a:xfrm>
            <a:off x="1868347" y="1803913"/>
            <a:ext cx="9133949"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استعملوا الخطوات التي اشتغلت بها أنا  وبينوا التقنية التي  نظمت بها الأحداث في المقطع السردي الآتي  : </a:t>
            </a:r>
            <a:endParaRPr sz="2000">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pic>
        <p:nvPicPr>
          <p:cNvPr id="940" name="Google Shape;940;p57"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41" name="Google Shape;941;p5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42" name="Google Shape;942;p57"/>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943" name="Google Shape;943;p57"/>
          <p:cNvSpPr txBox="1"/>
          <p:nvPr/>
        </p:nvSpPr>
        <p:spPr>
          <a:xfrm>
            <a:off x="1150374" y="527802"/>
            <a:ext cx="1004535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في ثنائيات وتبادل التصحيح بعد ذلك يطلب من متعلم تقديم جوابه أمام التلاميذ مع التعليل والتفسير، ثم ينجز التصحيح على السبورة  </a:t>
            </a:r>
            <a:endParaRPr sz="1050">
              <a:solidFill>
                <a:schemeClr val="dk1"/>
              </a:solidFill>
              <a:latin typeface="Calibri"/>
              <a:ea typeface="Calibri"/>
              <a:cs typeface="Calibri"/>
              <a:sym typeface="Calibri"/>
            </a:endParaRPr>
          </a:p>
        </p:txBody>
      </p:sp>
      <p:pic>
        <p:nvPicPr>
          <p:cNvPr id="944" name="Google Shape;944;p57"/>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945" name="Google Shape;945;p57"/>
          <p:cNvSpPr/>
          <p:nvPr/>
        </p:nvSpPr>
        <p:spPr>
          <a:xfrm>
            <a:off x="1661653" y="2449079"/>
            <a:ext cx="9173060" cy="2204899"/>
          </a:xfrm>
          <a:prstGeom prst="rect">
            <a:avLst/>
          </a:prstGeom>
          <a:noFill/>
          <a:ln>
            <a:noFill/>
          </a:ln>
        </p:spPr>
        <p:txBody>
          <a:bodyPr spcFirstLastPara="1" wrap="square" lIns="91425" tIns="45700" rIns="91425" bIns="45700" anchor="ctr" anchorCtr="0">
            <a:spAutoFit/>
          </a:bodyPr>
          <a:lstStyle/>
          <a:p>
            <a:pPr marL="0" marR="0" lvl="0" indent="0" algn="just" rtl="1">
              <a:lnSpc>
                <a:spcPct val="200000"/>
              </a:lnSpc>
              <a:spcBef>
                <a:spcPts val="0"/>
              </a:spcBef>
              <a:spcAft>
                <a:spcPts val="0"/>
              </a:spcAft>
              <a:buClr>
                <a:schemeClr val="dk1"/>
              </a:buClr>
              <a:buSzPts val="2400"/>
              <a:buFont typeface="Calibri"/>
              <a:buNone/>
            </a:pPr>
            <a:r>
              <a:rPr lang="ar-MA" sz="2400">
                <a:solidFill>
                  <a:schemeClr val="dk1"/>
                </a:solidFill>
                <a:highlight>
                  <a:srgbClr val="FFFF00"/>
                </a:highlight>
                <a:latin typeface="Calibri"/>
                <a:ea typeface="Calibri"/>
                <a:cs typeface="Calibri"/>
                <a:sym typeface="Calibri"/>
              </a:rPr>
              <a:t>جلستُ</a:t>
            </a:r>
            <a:r>
              <a:rPr lang="ar-MA" sz="2400">
                <a:solidFill>
                  <a:schemeClr val="dk1"/>
                </a:solidFill>
                <a:latin typeface="Calibri"/>
                <a:ea typeface="Calibri"/>
                <a:cs typeface="Calibri"/>
                <a:sym typeface="Calibri"/>
              </a:rPr>
              <a:t> في ركن الحديقة أتأمّل ابني الصغير وهو يلعب بالكرة، وفجأة </a:t>
            </a:r>
            <a:r>
              <a:rPr lang="ar-MA" sz="2400">
                <a:solidFill>
                  <a:schemeClr val="dk1"/>
                </a:solidFill>
                <a:highlight>
                  <a:srgbClr val="FFFF00"/>
                </a:highlight>
                <a:latin typeface="Calibri"/>
                <a:ea typeface="Calibri"/>
                <a:cs typeface="Calibri"/>
                <a:sym typeface="Calibri"/>
              </a:rPr>
              <a:t>عادت بي الذاكرة إلى طفولتي البعيدة،</a:t>
            </a:r>
            <a:r>
              <a:rPr lang="ar-MA" sz="2400">
                <a:solidFill>
                  <a:schemeClr val="dk1"/>
                </a:solidFill>
                <a:latin typeface="Calibri"/>
                <a:ea typeface="Calibri"/>
                <a:cs typeface="Calibri"/>
                <a:sym typeface="Calibri"/>
              </a:rPr>
              <a:t> </a:t>
            </a:r>
            <a:r>
              <a:rPr lang="ar-MA" sz="2400">
                <a:solidFill>
                  <a:schemeClr val="dk1"/>
                </a:solidFill>
                <a:highlight>
                  <a:srgbClr val="FFFF00"/>
                </a:highlight>
                <a:latin typeface="Calibri"/>
                <a:ea typeface="Calibri"/>
                <a:cs typeface="Calibri"/>
                <a:sym typeface="Calibri"/>
              </a:rPr>
              <a:t>حين كنتُ أركض </a:t>
            </a:r>
            <a:r>
              <a:rPr lang="ar-MA" sz="2400">
                <a:solidFill>
                  <a:schemeClr val="dk1"/>
                </a:solidFill>
                <a:latin typeface="Calibri"/>
                <a:ea typeface="Calibri"/>
                <a:cs typeface="Calibri"/>
                <a:sym typeface="Calibri"/>
              </a:rPr>
              <a:t>في الأزقة الترابية حافي القدمين، </a:t>
            </a:r>
            <a:r>
              <a:rPr lang="ar-MA" sz="2400">
                <a:solidFill>
                  <a:schemeClr val="dk1"/>
                </a:solidFill>
                <a:highlight>
                  <a:srgbClr val="FFFF00"/>
                </a:highlight>
                <a:latin typeface="Calibri"/>
                <a:ea typeface="Calibri"/>
                <a:cs typeface="Calibri"/>
                <a:sym typeface="Calibri"/>
              </a:rPr>
              <a:t>ألاحق كرةً صنعناها </a:t>
            </a:r>
            <a:r>
              <a:rPr lang="ar-MA" sz="2400">
                <a:solidFill>
                  <a:schemeClr val="dk1"/>
                </a:solidFill>
                <a:latin typeface="Calibri"/>
                <a:ea typeface="Calibri"/>
                <a:cs typeface="Calibri"/>
                <a:sym typeface="Calibri"/>
              </a:rPr>
              <a:t>من القماش البالي، وأسمع ضحكات أصدقائي تملأ المكان. </a:t>
            </a:r>
            <a:r>
              <a:rPr lang="ar-MA" sz="2400">
                <a:solidFill>
                  <a:schemeClr val="dk1"/>
                </a:solidFill>
                <a:highlight>
                  <a:srgbClr val="FFFF00"/>
                </a:highlight>
                <a:latin typeface="Calibri"/>
                <a:ea typeface="Calibri"/>
                <a:cs typeface="Calibri"/>
                <a:sym typeface="Calibri"/>
              </a:rPr>
              <a:t>كم تغيّر الزمن</a:t>
            </a:r>
            <a:r>
              <a:rPr lang="ar-MA"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946" name="Google Shape;946;p57"/>
          <p:cNvSpPr txBox="1"/>
          <p:nvPr/>
        </p:nvSpPr>
        <p:spPr>
          <a:xfrm>
            <a:off x="1868347" y="1803913"/>
            <a:ext cx="9133949"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استعملوا الخطوات التي اشتغلت بها أنا  وبينوا التقنية التي  نظمت بها الأحداث في المقطع السردي الآتي  : </a:t>
            </a:r>
            <a:endParaRPr sz="2000">
              <a:solidFill>
                <a:schemeClr val="dk1"/>
              </a:solidFill>
              <a:latin typeface="Calibri"/>
              <a:ea typeface="Calibri"/>
              <a:cs typeface="Calibri"/>
              <a:sym typeface="Calibri"/>
            </a:endParaRPr>
          </a:p>
        </p:txBody>
      </p:sp>
      <p:sp>
        <p:nvSpPr>
          <p:cNvPr id="947" name="Google Shape;947;p57"/>
          <p:cNvSpPr txBox="1"/>
          <p:nvPr/>
        </p:nvSpPr>
        <p:spPr>
          <a:xfrm>
            <a:off x="1661654" y="4899034"/>
            <a:ext cx="8962540"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a:solidFill>
                  <a:schemeClr val="dk1"/>
                </a:solidFill>
                <a:highlight>
                  <a:srgbClr val="00FF00"/>
                </a:highlight>
                <a:latin typeface="Calibri"/>
                <a:ea typeface="Calibri"/>
                <a:cs typeface="Calibri"/>
                <a:sym typeface="Calibri"/>
              </a:rPr>
              <a:t>استنتاج : </a:t>
            </a:r>
            <a:r>
              <a:rPr lang="ar-MA" sz="2000">
                <a:solidFill>
                  <a:schemeClr val="dk1"/>
                </a:solidFill>
                <a:latin typeface="Calibri"/>
                <a:ea typeface="Calibri"/>
                <a:cs typeface="Calibri"/>
                <a:sym typeface="Calibri"/>
              </a:rPr>
              <a:t>حدث أول في الحاضر + تذكر أحداث وقعت في الطفولة + تحسر على ما فات =  </a:t>
            </a:r>
            <a:r>
              <a:rPr lang="ar-MA" sz="2000" b="1">
                <a:solidFill>
                  <a:srgbClr val="FF0000"/>
                </a:solidFill>
                <a:latin typeface="Calibri"/>
                <a:ea typeface="Calibri"/>
                <a:cs typeface="Calibri"/>
                <a:sym typeface="Calibri"/>
              </a:rPr>
              <a:t>تقنية الاسترجاع</a:t>
            </a:r>
            <a:endParaRPr sz="2000" b="1">
              <a:solidFill>
                <a:srgbClr val="FF0000"/>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grpSp>
        <p:nvGrpSpPr>
          <p:cNvPr id="952" name="Google Shape;952;p58"/>
          <p:cNvGrpSpPr/>
          <p:nvPr/>
        </p:nvGrpSpPr>
        <p:grpSpPr>
          <a:xfrm>
            <a:off x="812159" y="829917"/>
            <a:ext cx="10567685" cy="5198169"/>
            <a:chOff x="2184400" y="1402025"/>
            <a:chExt cx="7823200" cy="4942038"/>
          </a:xfrm>
        </p:grpSpPr>
        <p:sp>
          <p:nvSpPr>
            <p:cNvPr id="953" name="Google Shape;953;p58"/>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954" name="Google Shape;954;p58"/>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1">
                <a:spcBef>
                  <a:spcPts val="0"/>
                </a:spcBef>
                <a:spcAft>
                  <a:spcPts val="0"/>
                </a:spcAft>
                <a:buNone/>
              </a:pPr>
              <a:r>
                <a:rPr lang="ar-MA" sz="4400" b="1" i="0" u="none" strike="noStrike" cap="none">
                  <a:solidFill>
                    <a:srgbClr val="92D050"/>
                  </a:solidFill>
                  <a:latin typeface="Calibri"/>
                  <a:ea typeface="Calibri"/>
                  <a:cs typeface="Calibri"/>
                  <a:sym typeface="Calibri"/>
                </a:rPr>
                <a:t>ممارسة مستقلة</a:t>
              </a:r>
              <a:endParaRPr sz="4400" b="1">
                <a:solidFill>
                  <a:srgbClr val="92D050"/>
                </a:solidFill>
                <a:latin typeface="Calibri"/>
                <a:ea typeface="Calibri"/>
                <a:cs typeface="Calibri"/>
                <a:sym typeface="Calibri"/>
              </a:endParaRPr>
            </a:p>
          </p:txBody>
        </p:sp>
      </p:grpSp>
      <p:grpSp>
        <p:nvGrpSpPr>
          <p:cNvPr id="955" name="Google Shape;955;p58"/>
          <p:cNvGrpSpPr/>
          <p:nvPr/>
        </p:nvGrpSpPr>
        <p:grpSpPr>
          <a:xfrm>
            <a:off x="8664315" y="5002108"/>
            <a:ext cx="2351651" cy="708937"/>
            <a:chOff x="8664315" y="5002108"/>
            <a:chExt cx="2351650" cy="708937"/>
          </a:xfrm>
        </p:grpSpPr>
        <p:sp>
          <p:nvSpPr>
            <p:cNvPr id="956" name="Google Shape;956;p58"/>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957" name="Google Shape;957;p58"/>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3600" b="1">
                  <a:solidFill>
                    <a:srgbClr val="000000"/>
                  </a:solidFill>
                  <a:latin typeface="Calibri"/>
                  <a:ea typeface="Calibri"/>
                  <a:cs typeface="Calibri"/>
                  <a:sym typeface="Calibri"/>
                </a:rPr>
                <a:t>5 دقائق</a:t>
              </a:r>
              <a:endParaRPr/>
            </a:p>
          </p:txBody>
        </p:sp>
      </p:grpSp>
      <p:pic>
        <p:nvPicPr>
          <p:cNvPr id="958" name="Google Shape;958;p58"/>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pic>
        <p:nvPicPr>
          <p:cNvPr id="963" name="Google Shape;963;p59"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64" name="Google Shape;964;p59"/>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65" name="Google Shape;965;p59"/>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966" name="Google Shape;966;p59"/>
          <p:cNvSpPr txBox="1"/>
          <p:nvPr/>
        </p:nvSpPr>
        <p:spPr>
          <a:xfrm>
            <a:off x="1741594" y="527802"/>
            <a:ext cx="9454137"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بشكل مستقل لتحديد تقنية السرد المهيمن في نص قصتي مع السينما ، بعد انقضاء الوقت يطلب من متعلم تقديم جوابه أمام التلاميذ مع التعليل والتفسير، ويتلقى التغذية الراجعة من عند زملائه </a:t>
            </a:r>
            <a:endParaRPr sz="1050">
              <a:solidFill>
                <a:schemeClr val="dk1"/>
              </a:solidFill>
              <a:latin typeface="Calibri"/>
              <a:ea typeface="Calibri"/>
              <a:cs typeface="Calibri"/>
              <a:sym typeface="Calibri"/>
            </a:endParaRPr>
          </a:p>
        </p:txBody>
      </p:sp>
      <p:pic>
        <p:nvPicPr>
          <p:cNvPr id="967" name="Google Shape;967;p59"/>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968" name="Google Shape;968;p59"/>
          <p:cNvSpPr/>
          <p:nvPr/>
        </p:nvSpPr>
        <p:spPr>
          <a:xfrm>
            <a:off x="1584721" y="2617887"/>
            <a:ext cx="8300765" cy="621709"/>
          </a:xfrm>
          <a:prstGeom prst="rect">
            <a:avLst/>
          </a:prstGeom>
          <a:noFill/>
          <a:ln>
            <a:noFill/>
          </a:ln>
        </p:spPr>
        <p:txBody>
          <a:bodyPr spcFirstLastPara="1" wrap="square" lIns="91425" tIns="45700" rIns="91425" bIns="45700" anchor="ctr" anchorCtr="0">
            <a:spAutoFit/>
          </a:bodyPr>
          <a:lstStyle/>
          <a:p>
            <a:pPr marL="0" marR="0" lvl="0" indent="0" algn="r" rtl="1">
              <a:lnSpc>
                <a:spcPct val="200000"/>
              </a:lnSpc>
              <a:spcBef>
                <a:spcPts val="0"/>
              </a:spcBef>
              <a:spcAft>
                <a:spcPts val="0"/>
              </a:spcAft>
              <a:buClr>
                <a:schemeClr val="dk1"/>
              </a:buClr>
              <a:buSzPts val="2000"/>
              <a:buFont typeface="Calibri"/>
              <a:buNone/>
            </a:pPr>
            <a:r>
              <a:rPr lang="ar-MA" sz="2000" b="1">
                <a:solidFill>
                  <a:schemeClr val="dk1"/>
                </a:solidFill>
                <a:highlight>
                  <a:srgbClr val="FFFF00"/>
                </a:highlight>
                <a:latin typeface="Calibri"/>
                <a:ea typeface="Calibri"/>
                <a:cs typeface="Calibri"/>
                <a:sym typeface="Calibri"/>
              </a:rPr>
              <a:t>عودوا إلى النص القرائي وحددوا تقنية السرد المهيمنة فيه مستعملين الخطوات السابقة </a:t>
            </a:r>
            <a:endParaRPr sz="2000" b="1" i="0" u="none" strike="noStrike" cap="non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pic>
        <p:nvPicPr>
          <p:cNvPr id="973" name="Google Shape;973;p60"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74" name="Google Shape;974;p60"/>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75" name="Google Shape;975;p60"/>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976" name="Google Shape;976;p60"/>
          <p:cNvSpPr txBox="1"/>
          <p:nvPr/>
        </p:nvSpPr>
        <p:spPr>
          <a:xfrm>
            <a:off x="996269" y="455849"/>
            <a:ext cx="10199462"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بشكل مستقل لتحديد تقنية السرد المهيمن في نص "</a:t>
            </a:r>
            <a:r>
              <a:rPr lang="ar-MA" sz="1400" b="1">
                <a:solidFill>
                  <a:schemeClr val="dk1"/>
                </a:solidFill>
                <a:latin typeface="Calibri"/>
                <a:ea typeface="Calibri"/>
                <a:cs typeface="Calibri"/>
                <a:sym typeface="Calibri"/>
              </a:rPr>
              <a:t>قصتي مع السينما </a:t>
            </a:r>
            <a:r>
              <a:rPr lang="ar-MA" sz="1400">
                <a:solidFill>
                  <a:schemeClr val="dk1"/>
                </a:solidFill>
                <a:latin typeface="Calibri"/>
                <a:ea typeface="Calibri"/>
                <a:cs typeface="Calibri"/>
                <a:sym typeface="Calibri"/>
              </a:rPr>
              <a:t>"، بعد انقضاء الوقت يطلب من متعلم تقديم جوابه أمام التلاميذ مع التعليل وتفسير، ويتلقى التغذية الراجعة من زملائه </a:t>
            </a:r>
            <a:endParaRPr sz="1050">
              <a:solidFill>
                <a:schemeClr val="dk1"/>
              </a:solidFill>
              <a:latin typeface="Calibri"/>
              <a:ea typeface="Calibri"/>
              <a:cs typeface="Calibri"/>
              <a:sym typeface="Calibri"/>
            </a:endParaRPr>
          </a:p>
        </p:txBody>
      </p:sp>
      <p:pic>
        <p:nvPicPr>
          <p:cNvPr id="977" name="Google Shape;977;p60"/>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978" name="Google Shape;978;p60"/>
          <p:cNvSpPr txBox="1"/>
          <p:nvPr/>
        </p:nvSpPr>
        <p:spPr>
          <a:xfrm>
            <a:off x="2340077" y="1691148"/>
            <a:ext cx="8268929" cy="3736258"/>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15000"/>
              </a:lnSpc>
              <a:spcBef>
                <a:spcPts val="0"/>
              </a:spcBef>
              <a:spcAft>
                <a:spcPts val="0"/>
              </a:spcAft>
              <a:buNone/>
            </a:pPr>
            <a:r>
              <a:rPr lang="ar-MA" sz="2800" b="1">
                <a:solidFill>
                  <a:schemeClr val="dk1"/>
                </a:solidFill>
                <a:latin typeface="Calibri"/>
                <a:ea typeface="Calibri"/>
                <a:cs typeface="Calibri"/>
                <a:sym typeface="Calibri"/>
              </a:rPr>
              <a:t>9 ـ مَا التِّقْنِيَةُ الْمُهَيْمِنَةُ عَلَى طَرِيقَةِ عَرْضِ الأَحْدَاثِ فِي النَّصِّ؟</a:t>
            </a:r>
            <a:endParaRPr sz="2800" b="1">
              <a:solidFill>
                <a:schemeClr val="dk1"/>
              </a:solidFill>
              <a:latin typeface="Calibri"/>
              <a:ea typeface="Calibri"/>
              <a:cs typeface="Calibri"/>
              <a:sym typeface="Calibri"/>
            </a:endParaRPr>
          </a:p>
          <a:p>
            <a:pPr marL="0" marR="0" lvl="0" indent="0" algn="r" rtl="1">
              <a:lnSpc>
                <a:spcPct val="115000"/>
              </a:lnSpc>
              <a:spcBef>
                <a:spcPts val="800"/>
              </a:spcBef>
              <a:spcAft>
                <a:spcPts val="0"/>
              </a:spcAft>
              <a:buNone/>
            </a:pPr>
            <a:br>
              <a:rPr lang="ar-MA" sz="2800">
                <a:solidFill>
                  <a:schemeClr val="dk1"/>
                </a:solidFill>
                <a:latin typeface="Calibri"/>
                <a:ea typeface="Calibri"/>
                <a:cs typeface="Calibri"/>
                <a:sym typeface="Calibri"/>
              </a:rPr>
            </a:br>
            <a:r>
              <a:rPr lang="ar-MA" sz="2800">
                <a:solidFill>
                  <a:schemeClr val="dk1"/>
                </a:solidFill>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أ ـ الترتيب الزمني الخطي (من البداية إلى النهاية) </a:t>
            </a:r>
            <a:endParaRPr sz="2800">
              <a:solidFill>
                <a:schemeClr val="dk1"/>
              </a:solidFill>
              <a:latin typeface="Calibri"/>
              <a:ea typeface="Calibri"/>
              <a:cs typeface="Calibri"/>
              <a:sym typeface="Calibri"/>
            </a:endParaRPr>
          </a:p>
          <a:p>
            <a:pPr marL="0" marR="0" lvl="0" indent="0" algn="r" rtl="1">
              <a:lnSpc>
                <a:spcPct val="115000"/>
              </a:lnSpc>
              <a:spcBef>
                <a:spcPts val="800"/>
              </a:spcBef>
              <a:spcAft>
                <a:spcPts val="0"/>
              </a:spcAft>
              <a:buNone/>
            </a:pPr>
            <a:r>
              <a:rPr lang="ar-MA" sz="2800">
                <a:solidFill>
                  <a:schemeClr val="dk1"/>
                </a:solidFill>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ب ـ الاستباق (تقديم حدث قبل أوانه الزمني)</a:t>
            </a:r>
            <a:br>
              <a:rPr lang="ar-MA" sz="2800">
                <a:solidFill>
                  <a:schemeClr val="dk1"/>
                </a:solidFill>
                <a:latin typeface="Calibri"/>
                <a:ea typeface="Calibri"/>
                <a:cs typeface="Calibri"/>
                <a:sym typeface="Calibri"/>
              </a:rPr>
            </a:br>
            <a:r>
              <a:rPr lang="ar-MA" sz="2800">
                <a:solidFill>
                  <a:schemeClr val="dk1"/>
                </a:solidFill>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د ـ الاسترجاع (العودة إلى أحداث ماضية داخل السرد)</a:t>
            </a:r>
            <a:endParaRPr sz="2800">
              <a:solidFill>
                <a:schemeClr val="dk1"/>
              </a:solidFill>
              <a:latin typeface="Calibri"/>
              <a:ea typeface="Calibri"/>
              <a:cs typeface="Calibri"/>
              <a:sym typeface="Calibri"/>
            </a:endParaRPr>
          </a:p>
          <a:p>
            <a:pPr marL="0" marR="0" lvl="0" indent="0" algn="r" rtl="1">
              <a:lnSpc>
                <a:spcPct val="115000"/>
              </a:lnSpc>
              <a:spcBef>
                <a:spcPts val="800"/>
              </a:spcBef>
              <a:spcAft>
                <a:spcPts val="0"/>
              </a:spcAft>
              <a:buNone/>
            </a:pPr>
            <a:r>
              <a:rPr lang="ar-MA" sz="2800">
                <a:solidFill>
                  <a:schemeClr val="dk1"/>
                </a:solidFill>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ـ التقطيع الزمني (تداخل الأزمنة والتلاعب بها)</a:t>
            </a:r>
            <a:endParaRPr sz="2800">
              <a:solidFill>
                <a:schemeClr val="dk1"/>
              </a:solidFill>
              <a:latin typeface="Calibri"/>
              <a:ea typeface="Calibri"/>
              <a:cs typeface="Calibri"/>
              <a:sym typeface="Calibri"/>
            </a:endParaRPr>
          </a:p>
        </p:txBody>
      </p:sp>
      <p:sp>
        <p:nvSpPr>
          <p:cNvPr id="979" name="Google Shape;979;p60"/>
          <p:cNvSpPr txBox="1"/>
          <p:nvPr/>
        </p:nvSpPr>
        <p:spPr>
          <a:xfrm>
            <a:off x="491613" y="1219200"/>
            <a:ext cx="1249981" cy="707886"/>
          </a:xfrm>
          <a:prstGeom prst="rect">
            <a:avLst/>
          </a:prstGeom>
          <a:solidFill>
            <a:srgbClr val="BEF2C7"/>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الصفحة 26 من الكراسة</a:t>
            </a:r>
            <a:endParaRPr sz="2000">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pic>
        <p:nvPicPr>
          <p:cNvPr id="984" name="Google Shape;984;p61"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85" name="Google Shape;985;p6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86" name="Google Shape;986;p61"/>
          <p:cNvSpPr txBox="1"/>
          <p:nvPr/>
        </p:nvSpPr>
        <p:spPr>
          <a:xfrm>
            <a:off x="646570" y="88022"/>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نحدد تقنية السرد المهيمنة في النص: </a:t>
            </a:r>
            <a:endParaRPr sz="1800" b="0" i="0" u="none" strike="noStrike" cap="none">
              <a:solidFill>
                <a:srgbClr val="000000"/>
              </a:solidFill>
              <a:latin typeface="Arial"/>
              <a:ea typeface="Arial"/>
              <a:cs typeface="Arial"/>
              <a:sym typeface="Arial"/>
            </a:endParaRPr>
          </a:p>
        </p:txBody>
      </p:sp>
      <p:sp>
        <p:nvSpPr>
          <p:cNvPr id="987" name="Google Shape;987;p61"/>
          <p:cNvSpPr txBox="1"/>
          <p:nvPr/>
        </p:nvSpPr>
        <p:spPr>
          <a:xfrm>
            <a:off x="996269" y="455849"/>
            <a:ext cx="10199462"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بشكل مستقل لتحديد تقنية السرد المهيمن في نص "</a:t>
            </a:r>
            <a:r>
              <a:rPr lang="ar-MA" sz="1400" b="1">
                <a:solidFill>
                  <a:schemeClr val="dk1"/>
                </a:solidFill>
                <a:latin typeface="Calibri"/>
                <a:ea typeface="Calibri"/>
                <a:cs typeface="Calibri"/>
                <a:sym typeface="Calibri"/>
              </a:rPr>
              <a:t>قصتي مع السينما"، </a:t>
            </a:r>
            <a:r>
              <a:rPr lang="ar-MA" sz="1400">
                <a:solidFill>
                  <a:schemeClr val="dk1"/>
                </a:solidFill>
                <a:latin typeface="Calibri"/>
                <a:ea typeface="Calibri"/>
                <a:cs typeface="Calibri"/>
                <a:sym typeface="Calibri"/>
              </a:rPr>
              <a:t>بعد انقضاء الوقت يطلب من متعلم تقديم جوابه أمام التلاميذ مع التعليل وتفسير، ويتلقى التغذية الراجعة من عند زملائه </a:t>
            </a:r>
            <a:endParaRPr sz="1050">
              <a:solidFill>
                <a:schemeClr val="dk1"/>
              </a:solidFill>
              <a:latin typeface="Calibri"/>
              <a:ea typeface="Calibri"/>
              <a:cs typeface="Calibri"/>
              <a:sym typeface="Calibri"/>
            </a:endParaRPr>
          </a:p>
        </p:txBody>
      </p:sp>
      <p:pic>
        <p:nvPicPr>
          <p:cNvPr id="988" name="Google Shape;988;p61"/>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989" name="Google Shape;989;p61"/>
          <p:cNvSpPr txBox="1"/>
          <p:nvPr/>
        </p:nvSpPr>
        <p:spPr>
          <a:xfrm>
            <a:off x="2340077" y="1691148"/>
            <a:ext cx="8268929" cy="3736258"/>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1">
              <a:lnSpc>
                <a:spcPct val="115000"/>
              </a:lnSpc>
              <a:spcBef>
                <a:spcPts val="0"/>
              </a:spcBef>
              <a:spcAft>
                <a:spcPts val="0"/>
              </a:spcAft>
              <a:buNone/>
            </a:pPr>
            <a:r>
              <a:rPr lang="ar-MA" sz="2800" b="1">
                <a:solidFill>
                  <a:schemeClr val="dk1"/>
                </a:solidFill>
                <a:latin typeface="Calibri"/>
                <a:ea typeface="Calibri"/>
                <a:cs typeface="Calibri"/>
                <a:sym typeface="Calibri"/>
              </a:rPr>
              <a:t>9 ـ مَا التِّقْنِيَةُ الْمُهَيْمِنَةُ عَلَى طَرِيقَةِ عَرْضِ الأَحْدَاثِ فِي النَّصِّ؟</a:t>
            </a:r>
            <a:endParaRPr sz="2800" b="1">
              <a:solidFill>
                <a:schemeClr val="dk1"/>
              </a:solidFill>
              <a:latin typeface="Calibri"/>
              <a:ea typeface="Calibri"/>
              <a:cs typeface="Calibri"/>
              <a:sym typeface="Calibri"/>
            </a:endParaRPr>
          </a:p>
          <a:p>
            <a:pPr marL="0" marR="0" lvl="0" indent="0" algn="r" rtl="1">
              <a:lnSpc>
                <a:spcPct val="115000"/>
              </a:lnSpc>
              <a:spcBef>
                <a:spcPts val="800"/>
              </a:spcBef>
              <a:spcAft>
                <a:spcPts val="0"/>
              </a:spcAft>
              <a:buNone/>
            </a:pPr>
            <a:br>
              <a:rPr lang="ar-MA" sz="2800">
                <a:solidFill>
                  <a:schemeClr val="dk1"/>
                </a:solidFill>
                <a:latin typeface="Calibri"/>
                <a:ea typeface="Calibri"/>
                <a:cs typeface="Calibri"/>
                <a:sym typeface="Calibri"/>
              </a:rPr>
            </a:br>
            <a:r>
              <a:rPr lang="ar-MA" sz="2800">
                <a:solidFill>
                  <a:schemeClr val="dk1"/>
                </a:solidFill>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أ ـ الترتيب الزمني الخطي (من البداية إلى النهاية) </a:t>
            </a:r>
            <a:endParaRPr sz="2800">
              <a:solidFill>
                <a:schemeClr val="dk1"/>
              </a:solidFill>
              <a:latin typeface="Calibri"/>
              <a:ea typeface="Calibri"/>
              <a:cs typeface="Calibri"/>
              <a:sym typeface="Calibri"/>
            </a:endParaRPr>
          </a:p>
          <a:p>
            <a:pPr marL="0" marR="0" lvl="0" indent="0" algn="r" rtl="1">
              <a:lnSpc>
                <a:spcPct val="115000"/>
              </a:lnSpc>
              <a:spcBef>
                <a:spcPts val="800"/>
              </a:spcBef>
              <a:spcAft>
                <a:spcPts val="0"/>
              </a:spcAft>
              <a:buNone/>
            </a:pPr>
            <a:r>
              <a:rPr lang="ar-MA" sz="2800">
                <a:solidFill>
                  <a:schemeClr val="dk1"/>
                </a:solidFill>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ب ـ الاستباق (تقديم حدث قبل أوانه الزمني)</a:t>
            </a:r>
            <a:br>
              <a:rPr lang="ar-MA" sz="2800">
                <a:solidFill>
                  <a:schemeClr val="dk1"/>
                </a:solidFill>
                <a:latin typeface="Calibri"/>
                <a:ea typeface="Calibri"/>
                <a:cs typeface="Calibri"/>
                <a:sym typeface="Calibri"/>
              </a:rPr>
            </a:br>
            <a:r>
              <a:rPr lang="ar-MA" sz="2800">
                <a:solidFill>
                  <a:schemeClr val="dk1"/>
                </a:solidFill>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د ـ الاسترجاع (العودة إلى أحداث ماضية داخل السرد)</a:t>
            </a:r>
            <a:endParaRPr sz="2800">
              <a:solidFill>
                <a:schemeClr val="dk1"/>
              </a:solidFill>
              <a:latin typeface="Calibri"/>
              <a:ea typeface="Calibri"/>
              <a:cs typeface="Calibri"/>
              <a:sym typeface="Calibri"/>
            </a:endParaRPr>
          </a:p>
          <a:p>
            <a:pPr marL="0" marR="0" lvl="0" indent="0" algn="r" rtl="1">
              <a:lnSpc>
                <a:spcPct val="115000"/>
              </a:lnSpc>
              <a:spcBef>
                <a:spcPts val="800"/>
              </a:spcBef>
              <a:spcAft>
                <a:spcPts val="0"/>
              </a:spcAft>
              <a:buNone/>
            </a:pPr>
            <a:r>
              <a:rPr lang="ar-MA" sz="2800">
                <a:solidFill>
                  <a:schemeClr val="dk1"/>
                </a:solidFill>
                <a:highlight>
                  <a:srgbClr val="FFFF00"/>
                </a:highlight>
                <a:latin typeface="Quattrocento Sans"/>
                <a:ea typeface="Quattrocento Sans"/>
                <a:cs typeface="Quattrocento Sans"/>
                <a:sym typeface="Quattrocento Sans"/>
              </a:rPr>
              <a:t>❑</a:t>
            </a:r>
            <a:r>
              <a:rPr lang="ar-MA" sz="2800">
                <a:solidFill>
                  <a:schemeClr val="dk1"/>
                </a:solidFill>
                <a:latin typeface="Calibri"/>
                <a:ea typeface="Calibri"/>
                <a:cs typeface="Calibri"/>
                <a:sym typeface="Calibri"/>
              </a:rPr>
              <a:t>  ـ التقطيع الزمني (تداخل الأزمنة والتلاعب بها)</a:t>
            </a:r>
            <a:endParaRPr sz="2800">
              <a:solidFill>
                <a:schemeClr val="dk1"/>
              </a:solidFill>
              <a:latin typeface="Calibri"/>
              <a:ea typeface="Calibri"/>
              <a:cs typeface="Calibri"/>
              <a:sym typeface="Calibri"/>
            </a:endParaRPr>
          </a:p>
        </p:txBody>
      </p:sp>
      <p:sp>
        <p:nvSpPr>
          <p:cNvPr id="990" name="Google Shape;990;p61"/>
          <p:cNvSpPr txBox="1"/>
          <p:nvPr/>
        </p:nvSpPr>
        <p:spPr>
          <a:xfrm>
            <a:off x="491613" y="1219200"/>
            <a:ext cx="1249981" cy="707886"/>
          </a:xfrm>
          <a:prstGeom prst="rect">
            <a:avLst/>
          </a:prstGeom>
          <a:solidFill>
            <a:srgbClr val="BEF2C7"/>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الصفحة 26 من الكراسة</a:t>
            </a:r>
            <a:endParaRPr sz="2000">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pic>
        <p:nvPicPr>
          <p:cNvPr id="995" name="Google Shape;995;p62"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96" name="Google Shape;996;p62"/>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97" name="Google Shape;997;p62"/>
          <p:cNvSpPr txBox="1"/>
          <p:nvPr/>
        </p:nvSpPr>
        <p:spPr>
          <a:xfrm>
            <a:off x="310665" y="166165"/>
            <a:ext cx="10885067" cy="361637"/>
          </a:xfrm>
          <a:prstGeom prst="rect">
            <a:avLst/>
          </a:prstGeom>
          <a:noFill/>
          <a:ln>
            <a:noFill/>
          </a:ln>
        </p:spPr>
        <p:txBody>
          <a:bodyPr spcFirstLastPara="1" wrap="square" lIns="91425" tIns="45700" rIns="91425" bIns="45700" anchor="t" anchorCtr="0">
            <a:spAutoFit/>
          </a:bodyPr>
          <a:lstStyle/>
          <a:p>
            <a:pPr marL="0" marR="0" lvl="0" indent="0" algn="r" rtl="1">
              <a:lnSpc>
                <a:spcPct val="115277"/>
              </a:lnSpc>
              <a:spcBef>
                <a:spcPts val="0"/>
              </a:spcBef>
              <a:spcAft>
                <a:spcPts val="0"/>
              </a:spcAft>
              <a:buClr>
                <a:schemeClr val="dk1"/>
              </a:buClr>
              <a:buSzPts val="1800"/>
              <a:buFont typeface="Arial"/>
              <a:buNone/>
            </a:pPr>
            <a:r>
              <a:rPr lang="ar-MA" sz="1800" b="1">
                <a:solidFill>
                  <a:schemeClr val="dk1"/>
                </a:solidFill>
                <a:latin typeface="Calibri"/>
                <a:ea typeface="Calibri"/>
                <a:cs typeface="Calibri"/>
                <a:sym typeface="Calibri"/>
              </a:rPr>
              <a:t>أعبر عن رأيي</a:t>
            </a:r>
            <a:endParaRPr sz="1800" b="0" i="0" u="none" strike="noStrike" cap="none">
              <a:solidFill>
                <a:srgbClr val="000000"/>
              </a:solidFill>
              <a:latin typeface="Arial"/>
              <a:ea typeface="Arial"/>
              <a:cs typeface="Arial"/>
              <a:sym typeface="Arial"/>
            </a:endParaRPr>
          </a:p>
        </p:txBody>
      </p:sp>
      <p:sp>
        <p:nvSpPr>
          <p:cNvPr id="998" name="Google Shape;998;p62"/>
          <p:cNvSpPr txBox="1"/>
          <p:nvPr/>
        </p:nvSpPr>
        <p:spPr>
          <a:xfrm>
            <a:off x="658762" y="527802"/>
            <a:ext cx="1053697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a:solidFill>
                  <a:srgbClr val="323F4F"/>
                </a:solidFill>
                <a:latin typeface="Calibri"/>
                <a:ea typeface="Calibri"/>
                <a:cs typeface="Calibri"/>
                <a:sym typeface="Calibri"/>
              </a:rPr>
              <a:t>يدعو المدرس المتعلمين إلى </a:t>
            </a:r>
            <a:r>
              <a:rPr lang="ar-MA" sz="1400">
                <a:solidFill>
                  <a:schemeClr val="dk1"/>
                </a:solidFill>
                <a:latin typeface="Calibri"/>
                <a:ea typeface="Calibri"/>
                <a:cs typeface="Calibri"/>
                <a:sym typeface="Calibri"/>
              </a:rPr>
              <a:t>الاشتغال بشكل مستقل، بعد انقضاء الوقت يطلب من متعلم تقديم جوابه أمام التلاميذ مع التعليل وتفسير، ويتلقى التغذية الراجعة من  زملائه </a:t>
            </a:r>
            <a:endParaRPr sz="1050">
              <a:solidFill>
                <a:schemeClr val="dk1"/>
              </a:solidFill>
              <a:latin typeface="Calibri"/>
              <a:ea typeface="Calibri"/>
              <a:cs typeface="Calibri"/>
              <a:sym typeface="Calibri"/>
            </a:endParaRPr>
          </a:p>
        </p:txBody>
      </p:sp>
      <p:pic>
        <p:nvPicPr>
          <p:cNvPr id="999" name="Google Shape;999;p62"/>
          <p:cNvPicPr preferRelativeResize="0"/>
          <p:nvPr/>
        </p:nvPicPr>
        <p:blipFill rotWithShape="1">
          <a:blip r:embed="rId4">
            <a:alphaModFix/>
          </a:blip>
          <a:srcRect/>
          <a:stretch/>
        </p:blipFill>
        <p:spPr>
          <a:xfrm>
            <a:off x="94902" y="36580"/>
            <a:ext cx="730250" cy="730250"/>
          </a:xfrm>
          <a:prstGeom prst="rect">
            <a:avLst/>
          </a:prstGeom>
          <a:noFill/>
          <a:ln>
            <a:noFill/>
          </a:ln>
        </p:spPr>
      </p:pic>
      <p:sp>
        <p:nvSpPr>
          <p:cNvPr id="1000" name="Google Shape;1000;p62"/>
          <p:cNvSpPr txBox="1"/>
          <p:nvPr/>
        </p:nvSpPr>
        <p:spPr>
          <a:xfrm>
            <a:off x="10127227" y="1015449"/>
            <a:ext cx="1288025"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a:solidFill>
                  <a:schemeClr val="dk1"/>
                </a:solidFill>
                <a:latin typeface="Calibri"/>
                <a:ea typeface="Calibri"/>
                <a:cs typeface="Calibri"/>
                <a:sym typeface="Calibri"/>
              </a:rPr>
              <a:t>الصفحة 26 من الكراسة</a:t>
            </a:r>
            <a:endParaRPr sz="2000">
              <a:solidFill>
                <a:schemeClr val="dk1"/>
              </a:solidFill>
              <a:latin typeface="Calibri"/>
              <a:ea typeface="Calibri"/>
              <a:cs typeface="Calibri"/>
              <a:sym typeface="Calibri"/>
            </a:endParaRPr>
          </a:p>
        </p:txBody>
      </p:sp>
      <p:sp>
        <p:nvSpPr>
          <p:cNvPr id="1001" name="Google Shape;1001;p62"/>
          <p:cNvSpPr txBox="1"/>
          <p:nvPr/>
        </p:nvSpPr>
        <p:spPr>
          <a:xfrm>
            <a:off x="1111045" y="2537527"/>
            <a:ext cx="10026655" cy="170694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400" b="1">
                <a:solidFill>
                  <a:schemeClr val="dk1"/>
                </a:solidFill>
                <a:latin typeface="Times New Roman"/>
                <a:ea typeface="Times New Roman"/>
                <a:cs typeface="Times New Roman"/>
                <a:sym typeface="Times New Roman"/>
              </a:rPr>
              <a:t>- </a:t>
            </a:r>
            <a:r>
              <a:rPr lang="ar-MA" sz="2400" b="1">
                <a:solidFill>
                  <a:srgbClr val="000000"/>
                </a:solidFill>
                <a:latin typeface="Times New Roman"/>
                <a:ea typeface="Times New Roman"/>
                <a:cs typeface="Times New Roman"/>
                <a:sym typeface="Times New Roman"/>
              </a:rPr>
              <a:t>في نَظَرِكَ، مَا سِرُّ تَحْقِيقِ فِيلْم" جُمُعَةٌ مُبَارَكَةٌ" نَجَاحًا بَاهِراً؟</a:t>
            </a:r>
            <a:r>
              <a:rPr lang="ar-MA" sz="2400">
                <a:solidFill>
                  <a:schemeClr val="dk1"/>
                </a:solidFill>
                <a:latin typeface="Times New Roman"/>
                <a:ea typeface="Times New Roman"/>
                <a:cs typeface="Times New Roman"/>
                <a:sym typeface="Times New Roman"/>
              </a:rPr>
              <a:t> علل جوابك منطلقا مما فهمته من النص. </a:t>
            </a:r>
            <a:endParaRPr sz="2400">
              <a:solidFill>
                <a:schemeClr val="dk1"/>
              </a:solidFill>
              <a:latin typeface="Times New Roman"/>
              <a:ea typeface="Times New Roman"/>
              <a:cs typeface="Times New Roman"/>
              <a:sym typeface="Times New Roman"/>
            </a:endParaRPr>
          </a:p>
          <a:p>
            <a:pPr marL="0" marR="0" lvl="0" indent="0" algn="r" rtl="1">
              <a:lnSpc>
                <a:spcPct val="107000"/>
              </a:lnSpc>
              <a:spcBef>
                <a:spcPts val="0"/>
              </a:spcBef>
              <a:spcAft>
                <a:spcPts val="0"/>
              </a:spcAft>
              <a:buNone/>
            </a:pPr>
            <a:r>
              <a:rPr lang="ar-MA" sz="1800">
                <a:solidFill>
                  <a:schemeClr val="dk1"/>
                </a:solidFill>
                <a:latin typeface="Calibri"/>
                <a:ea typeface="Calibri"/>
                <a:cs typeface="Calibri"/>
                <a:sym typeface="Calibri"/>
              </a:rPr>
              <a:t>....................................................................................................................................................................................................................................................................................................................................................................................................................................................................................................................................</a:t>
            </a:r>
            <a:endParaRPr sz="140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grpSp>
        <p:nvGrpSpPr>
          <p:cNvPr id="1006" name="Google Shape;1006;p63"/>
          <p:cNvGrpSpPr/>
          <p:nvPr/>
        </p:nvGrpSpPr>
        <p:grpSpPr>
          <a:xfrm>
            <a:off x="812158" y="844906"/>
            <a:ext cx="10567685" cy="5198169"/>
            <a:chOff x="2184399" y="1402024"/>
            <a:chExt cx="7823200" cy="4942038"/>
          </a:xfrm>
        </p:grpSpPr>
        <p:sp>
          <p:nvSpPr>
            <p:cNvPr id="1007" name="Google Shape;1007;p63"/>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008" name="Google Shape;1008;p6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grpSp>
        <p:nvGrpSpPr>
          <p:cNvPr id="1009" name="Google Shape;1009;p63"/>
          <p:cNvGrpSpPr/>
          <p:nvPr/>
        </p:nvGrpSpPr>
        <p:grpSpPr>
          <a:xfrm>
            <a:off x="8559384" y="4917801"/>
            <a:ext cx="2662518" cy="936371"/>
            <a:chOff x="8559384" y="4917801"/>
            <a:chExt cx="2662517" cy="936370"/>
          </a:xfrm>
        </p:grpSpPr>
        <p:sp>
          <p:nvSpPr>
            <p:cNvPr id="1010" name="Google Shape;1010;p63"/>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1011" name="Google Shape;1011;p63"/>
            <p:cNvSpPr/>
            <p:nvPr/>
          </p:nvSpPr>
          <p:spPr>
            <a:xfrm>
              <a:off x="8559384" y="5060928"/>
              <a:ext cx="180670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600" b="1">
                  <a:solidFill>
                    <a:srgbClr val="000000"/>
                  </a:solidFill>
                  <a:latin typeface="Calibri"/>
                  <a:ea typeface="Calibri"/>
                  <a:cs typeface="Calibri"/>
                  <a:sym typeface="Calibri"/>
                </a:rPr>
                <a:t> 10دقائق</a:t>
              </a:r>
              <a:endParaRPr/>
            </a:p>
          </p:txBody>
        </p:sp>
      </p:grpSp>
      <p:sp>
        <p:nvSpPr>
          <p:cNvPr id="1012" name="Google Shape;1012;p63"/>
          <p:cNvSpPr txBox="1"/>
          <p:nvPr/>
        </p:nvSpPr>
        <p:spPr>
          <a:xfrm>
            <a:off x="2455648" y="3675675"/>
            <a:ext cx="7007087"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1013" name="Google Shape;1013;p63"/>
          <p:cNvPicPr preferRelativeResize="0"/>
          <p:nvPr/>
        </p:nvPicPr>
        <p:blipFill rotWithShape="1">
          <a:blip r:embed="rId4">
            <a:alphaModFix/>
          </a:blip>
          <a:srcRect/>
          <a:stretch/>
        </p:blipFill>
        <p:spPr>
          <a:xfrm>
            <a:off x="5287051" y="1448277"/>
            <a:ext cx="2084271" cy="208427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pic>
        <p:nvPicPr>
          <p:cNvPr id="1018" name="Google Shape;1018;p64" descr="Image générée"/>
          <p:cNvPicPr preferRelativeResize="0"/>
          <p:nvPr/>
        </p:nvPicPr>
        <p:blipFill rotWithShape="1">
          <a:blip r:embed="rId3">
            <a:alphaModFix/>
          </a:blip>
          <a:srcRect l="3539" t="24327" r="75793" b="61971"/>
          <a:stretch/>
        </p:blipFill>
        <p:spPr>
          <a:xfrm>
            <a:off x="11307258" y="9878"/>
            <a:ext cx="731494" cy="730250"/>
          </a:xfrm>
          <a:prstGeom prst="rect">
            <a:avLst/>
          </a:prstGeom>
          <a:noFill/>
          <a:ln>
            <a:noFill/>
          </a:ln>
        </p:spPr>
      </p:pic>
      <p:sp>
        <p:nvSpPr>
          <p:cNvPr id="1019" name="Google Shape;1019;p64"/>
          <p:cNvSpPr/>
          <p:nvPr/>
        </p:nvSpPr>
        <p:spPr>
          <a:xfrm>
            <a:off x="0" y="0"/>
            <a:ext cx="12192000" cy="6858000"/>
          </a:xfrm>
          <a:prstGeom prst="rect">
            <a:avLst/>
          </a:prstGeom>
          <a:noFill/>
          <a:ln w="76200" cap="flat" cmpd="sng">
            <a:solidFill>
              <a:srgbClr val="A98FC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020" name="Google Shape;1020;p64"/>
          <p:cNvSpPr txBox="1"/>
          <p:nvPr/>
        </p:nvSpPr>
        <p:spPr>
          <a:xfrm>
            <a:off x="0" y="55083"/>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a:solidFill>
                  <a:srgbClr val="757070"/>
                </a:solidFill>
                <a:latin typeface="Calibri"/>
                <a:ea typeface="Calibri"/>
                <a:cs typeface="Calibri"/>
                <a:sym typeface="Calibri"/>
              </a:rPr>
              <a:t>من يذكرني بما تعلمناه اليوم على مستوى الطلاقة؟</a:t>
            </a:r>
            <a:endParaRPr sz="1400">
              <a:solidFill>
                <a:srgbClr val="000000"/>
              </a:solidFill>
              <a:latin typeface="Arial"/>
              <a:ea typeface="Arial"/>
              <a:cs typeface="Arial"/>
              <a:sym typeface="Arial"/>
            </a:endParaRPr>
          </a:p>
        </p:txBody>
      </p:sp>
      <p:sp>
        <p:nvSpPr>
          <p:cNvPr id="1021" name="Google Shape;1021;p64"/>
          <p:cNvSpPr txBox="1"/>
          <p:nvPr/>
        </p:nvSpPr>
        <p:spPr>
          <a:xfrm>
            <a:off x="2163258" y="459871"/>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Play"/>
              <a:buNone/>
            </a:pPr>
            <a:r>
              <a:rPr lang="ar-MA" sz="1400">
                <a:solidFill>
                  <a:srgbClr val="AEABAB"/>
                </a:solidFill>
                <a:latin typeface="Play"/>
                <a:ea typeface="Play"/>
                <a:cs typeface="Play"/>
                <a:sym typeface="Play"/>
              </a:rPr>
              <a:t>يوجه المدرس  المتعلمين إلى تحديد ما تعلموه على مستوى الطلاقة</a:t>
            </a:r>
            <a:endParaRPr sz="1400">
              <a:solidFill>
                <a:srgbClr val="AEAEAE"/>
              </a:solidFill>
              <a:latin typeface="Play"/>
              <a:ea typeface="Play"/>
              <a:cs typeface="Play"/>
              <a:sym typeface="Play"/>
            </a:endParaRPr>
          </a:p>
        </p:txBody>
      </p:sp>
      <p:pic>
        <p:nvPicPr>
          <p:cNvPr id="1022" name="Google Shape;1022;p64" descr="Lever la main - Icônes mains et gestes gratuites"/>
          <p:cNvPicPr preferRelativeResize="0"/>
          <p:nvPr/>
        </p:nvPicPr>
        <p:blipFill rotWithShape="1">
          <a:blip r:embed="rId4">
            <a:alphaModFix/>
          </a:blip>
          <a:srcRect/>
          <a:stretch/>
        </p:blipFill>
        <p:spPr>
          <a:xfrm>
            <a:off x="0" y="9878"/>
            <a:ext cx="735012" cy="733425"/>
          </a:xfrm>
          <a:prstGeom prst="rect">
            <a:avLst/>
          </a:prstGeom>
          <a:noFill/>
          <a:ln>
            <a:noFill/>
          </a:ln>
        </p:spPr>
      </p:pic>
      <p:sp>
        <p:nvSpPr>
          <p:cNvPr id="1023" name="Google Shape;1023;p64"/>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تعلمنا اليوم:</a:t>
            </a:r>
            <a:endParaRPr sz="1400" b="0" i="0" u="none" strike="noStrike" cap="none">
              <a:solidFill>
                <a:srgbClr val="000000"/>
              </a:solidFill>
              <a:latin typeface="Arial"/>
              <a:ea typeface="Arial"/>
              <a:cs typeface="Arial"/>
              <a:sym typeface="Arial"/>
            </a:endParaRPr>
          </a:p>
        </p:txBody>
      </p:sp>
      <p:sp>
        <p:nvSpPr>
          <p:cNvPr id="1024" name="Google Shape;1024;p64"/>
          <p:cNvSpPr txBox="1"/>
          <p:nvPr/>
        </p:nvSpPr>
        <p:spPr>
          <a:xfrm>
            <a:off x="2163258" y="2693101"/>
            <a:ext cx="9509747" cy="671851"/>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None/>
            </a:pPr>
            <a:r>
              <a:rPr lang="ar-MA" sz="2800" b="1">
                <a:solidFill>
                  <a:schemeClr val="dk1"/>
                </a:solidFill>
                <a:latin typeface="Calibri"/>
                <a:ea typeface="Calibri"/>
                <a:cs typeface="Calibri"/>
                <a:sym typeface="Calibri"/>
              </a:rPr>
              <a:t>③</a:t>
            </a:r>
            <a:r>
              <a:rPr lang="ar-MA" sz="2800" b="1" i="0" u="none" strike="noStrike" cap="none">
                <a:solidFill>
                  <a:schemeClr val="dk1"/>
                </a:solidFill>
                <a:latin typeface="Calibri"/>
                <a:ea typeface="Calibri"/>
                <a:cs typeface="Calibri"/>
                <a:sym typeface="Calibri"/>
              </a:rPr>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3"/>
                                        </p:tgtEl>
                                        <p:attrNameLst>
                                          <p:attrName>style.visibility</p:attrName>
                                        </p:attrNameLst>
                                      </p:cBhvr>
                                      <p:to>
                                        <p:strVal val="visible"/>
                                      </p:to>
                                    </p:set>
                                    <p:animEffect transition="in" filter="fade">
                                      <p:cBhvr>
                                        <p:cTn id="7" dur="1000"/>
                                        <p:tgtEl>
                                          <p:spTgt spid="1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28"/>
        <p:cNvGrpSpPr/>
        <p:nvPr/>
      </p:nvGrpSpPr>
      <p:grpSpPr>
        <a:xfrm>
          <a:off x="0" y="0"/>
          <a:ext cx="0" cy="0"/>
          <a:chOff x="0" y="0"/>
          <a:chExt cx="0" cy="0"/>
        </a:xfrm>
      </p:grpSpPr>
      <p:pic>
        <p:nvPicPr>
          <p:cNvPr id="1029" name="Google Shape;1029;p65" descr="Image générée"/>
          <p:cNvPicPr preferRelativeResize="0"/>
          <p:nvPr/>
        </p:nvPicPr>
        <p:blipFill rotWithShape="1">
          <a:blip r:embed="rId3">
            <a:alphaModFix/>
          </a:blip>
          <a:srcRect l="3539" t="24327" r="75793" b="61971"/>
          <a:stretch/>
        </p:blipFill>
        <p:spPr>
          <a:xfrm>
            <a:off x="11307258" y="9878"/>
            <a:ext cx="731494" cy="730250"/>
          </a:xfrm>
          <a:prstGeom prst="rect">
            <a:avLst/>
          </a:prstGeom>
          <a:noFill/>
          <a:ln>
            <a:noFill/>
          </a:ln>
        </p:spPr>
      </p:pic>
      <p:sp>
        <p:nvSpPr>
          <p:cNvPr id="1030" name="Google Shape;1030;p65"/>
          <p:cNvSpPr/>
          <p:nvPr/>
        </p:nvSpPr>
        <p:spPr>
          <a:xfrm>
            <a:off x="0" y="0"/>
            <a:ext cx="12192000" cy="6858000"/>
          </a:xfrm>
          <a:prstGeom prst="rect">
            <a:avLst/>
          </a:prstGeom>
          <a:noFill/>
          <a:ln w="76200" cap="flat" cmpd="sng">
            <a:solidFill>
              <a:srgbClr val="A98FC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031" name="Google Shape;1031;p65"/>
          <p:cNvSpPr txBox="1"/>
          <p:nvPr/>
        </p:nvSpPr>
        <p:spPr>
          <a:xfrm>
            <a:off x="153248" y="-33382"/>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106585"/>
                </a:solidFill>
                <a:latin typeface="Calibri"/>
                <a:ea typeface="Calibri"/>
                <a:cs typeface="Calibri"/>
                <a:sym typeface="Calibri"/>
              </a:rPr>
              <a:t>التمرين  المنزلي: حدد تقنية السرد المعتمدة في كل مقطع من المقاطع الآتية:  </a:t>
            </a:r>
            <a:endParaRPr sz="1400" b="0" i="0" u="none" strike="noStrike" cap="none">
              <a:solidFill>
                <a:srgbClr val="000000"/>
              </a:solidFill>
              <a:latin typeface="Arial"/>
              <a:ea typeface="Arial"/>
              <a:cs typeface="Arial"/>
              <a:sym typeface="Arial"/>
            </a:endParaRPr>
          </a:p>
        </p:txBody>
      </p:sp>
      <p:sp>
        <p:nvSpPr>
          <p:cNvPr id="1032" name="Google Shape;1032;p65"/>
          <p:cNvSpPr txBox="1"/>
          <p:nvPr/>
        </p:nvSpPr>
        <p:spPr>
          <a:xfrm>
            <a:off x="2307486" y="331543"/>
            <a:ext cx="9144000" cy="441967"/>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chemeClr val="dk1"/>
              </a:buClr>
              <a:buSzPts val="1600"/>
              <a:buFont typeface="Calibri"/>
              <a:buNone/>
            </a:pPr>
            <a:r>
              <a:rPr lang="ar-MA" sz="1600" i="0">
                <a:solidFill>
                  <a:schemeClr val="dk1"/>
                </a:solidFill>
                <a:latin typeface="Calibri"/>
                <a:ea typeface="Calibri"/>
                <a:cs typeface="Calibri"/>
                <a:sym typeface="Calibri"/>
              </a:rPr>
              <a:t>يوجه المدرس  المتعلمين إلى قراءة المقاطع في البيت وتحديد تقنية السرد المعتمدة في مقطع مع التعليل,</a:t>
            </a:r>
            <a:endParaRPr sz="1600">
              <a:solidFill>
                <a:srgbClr val="AEAEAE"/>
              </a:solidFill>
              <a:latin typeface="Calibri"/>
              <a:ea typeface="Calibri"/>
              <a:cs typeface="Calibri"/>
              <a:sym typeface="Calibri"/>
            </a:endParaRPr>
          </a:p>
        </p:txBody>
      </p:sp>
      <p:pic>
        <p:nvPicPr>
          <p:cNvPr id="1033" name="Google Shape;1033;p65" descr="Lever la main - Icônes mains et gestes gratuites"/>
          <p:cNvPicPr preferRelativeResize="0"/>
          <p:nvPr/>
        </p:nvPicPr>
        <p:blipFill rotWithShape="1">
          <a:blip r:embed="rId4">
            <a:alphaModFix/>
          </a:blip>
          <a:srcRect/>
          <a:stretch/>
        </p:blipFill>
        <p:spPr>
          <a:xfrm>
            <a:off x="0" y="9878"/>
            <a:ext cx="735012" cy="733425"/>
          </a:xfrm>
          <a:prstGeom prst="rect">
            <a:avLst/>
          </a:prstGeom>
          <a:noFill/>
          <a:ln>
            <a:noFill/>
          </a:ln>
        </p:spPr>
      </p:pic>
      <p:sp>
        <p:nvSpPr>
          <p:cNvPr id="1034" name="Google Shape;1034;p65"/>
          <p:cNvSpPr txBox="1"/>
          <p:nvPr/>
        </p:nvSpPr>
        <p:spPr>
          <a:xfrm>
            <a:off x="353961" y="987653"/>
            <a:ext cx="11583734" cy="92333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800">
                <a:solidFill>
                  <a:schemeClr val="dk1"/>
                </a:solidFill>
                <a:latin typeface="Arial"/>
                <a:ea typeface="Arial"/>
                <a:cs typeface="Arial"/>
                <a:sym typeface="Arial"/>
              </a:rPr>
              <a:t>استيقظتُ مع أول خيطٍ للفجر، ثم غسلت وجهي وتهيّأت للخروج. بعد ذلك تناولتُ فطوري على عجل، فكان عليّ أن ألحق بالحافلة التي تمرّ في السابعة تمامًا. وصلتُ إلى المحطة قبل دقائق، وما إن ظهرت الحافلة حتى صعدتُ وجلست قرب النافذة. تحرّكنا ببطء في شوارع المدينة التي بدأت تستيقظ، ومع كل منعطف كنتُ أشعر بأن يومي ينطلق خطوةً بعد أخرى,</a:t>
            </a:r>
            <a:endParaRPr sz="1800">
              <a:solidFill>
                <a:schemeClr val="dk1"/>
              </a:solidFill>
              <a:latin typeface="Arial"/>
              <a:ea typeface="Arial"/>
              <a:cs typeface="Arial"/>
              <a:sym typeface="Arial"/>
            </a:endParaRPr>
          </a:p>
        </p:txBody>
      </p:sp>
      <p:sp>
        <p:nvSpPr>
          <p:cNvPr id="1035" name="Google Shape;1035;p65"/>
          <p:cNvSpPr txBox="1"/>
          <p:nvPr/>
        </p:nvSpPr>
        <p:spPr>
          <a:xfrm>
            <a:off x="570938" y="2651506"/>
            <a:ext cx="11238271" cy="1200329"/>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1800">
                <a:solidFill>
                  <a:schemeClr val="dk1"/>
                </a:solidFill>
                <a:latin typeface="Arial"/>
                <a:ea typeface="Arial"/>
                <a:cs typeface="Arial"/>
                <a:sym typeface="Arial"/>
              </a:rPr>
              <a:t>في صباح ذلك اليوم البارد، كنتُ أجلس قرب النافذة أراقب الشارع الخالي، وأتساءل كيف ستبدو حياتي بعد عامٍ من الآن. </a:t>
            </a:r>
            <a:r>
              <a:rPr lang="ar-MA" sz="1800" b="1">
                <a:solidFill>
                  <a:schemeClr val="dk1"/>
                </a:solidFill>
                <a:latin typeface="Arial"/>
                <a:ea typeface="Arial"/>
                <a:cs typeface="Arial"/>
                <a:sym typeface="Arial"/>
              </a:rPr>
              <a:t>تخيّلت نفسي أعود من مدينة أخرى</a:t>
            </a:r>
            <a:r>
              <a:rPr lang="ar-MA" sz="1800">
                <a:solidFill>
                  <a:schemeClr val="dk1"/>
                </a:solidFill>
                <a:latin typeface="Arial"/>
                <a:ea typeface="Arial"/>
                <a:cs typeface="Arial"/>
                <a:sym typeface="Arial"/>
              </a:rPr>
              <a:t>، أحمل حقيبة جديدة وقلبًا أكثر نضجًا. ولكن هذا التخيل لم يلبث أن اختفى حين </a:t>
            </a:r>
            <a:r>
              <a:rPr lang="ar-MA" sz="1800" b="1">
                <a:solidFill>
                  <a:schemeClr val="dk1"/>
                </a:solidFill>
                <a:latin typeface="Arial"/>
                <a:ea typeface="Arial"/>
                <a:cs typeface="Arial"/>
                <a:sym typeface="Arial"/>
              </a:rPr>
              <a:t>قَفَزَتْ إلى ذهني صورةٌ قديمة</a:t>
            </a:r>
            <a:r>
              <a:rPr lang="ar-MA" sz="1800">
                <a:solidFill>
                  <a:schemeClr val="dk1"/>
                </a:solidFill>
                <a:latin typeface="Arial"/>
                <a:ea typeface="Arial"/>
                <a:cs typeface="Arial"/>
                <a:sym typeface="Arial"/>
              </a:rPr>
              <a:t>: يوم غادرتُ المدرسة غاضبًا لأن معلّمي لم يفهم قلقي، وكيف عدتُ إلى البيت يومها أجرّ خطواتي باكياً. ابتسمتُ رغم كل شيء؛ فبين ذلك الماضي الذي جرحني، وذلك المستقبل الذي أنتظره، كان الحاضر يطلّ عليّ من النافذة نفسها، يذكّرني بأن الحياة ليست زمناً واحداً، بل </a:t>
            </a:r>
            <a:r>
              <a:rPr lang="ar-MA" sz="1800" b="1">
                <a:solidFill>
                  <a:schemeClr val="dk1"/>
                </a:solidFill>
                <a:latin typeface="Arial"/>
                <a:ea typeface="Arial"/>
                <a:cs typeface="Arial"/>
                <a:sym typeface="Arial"/>
              </a:rPr>
              <a:t>قطعٌ تتشابك، بعضها ولّى وبعضها لم يأتِ بعد</a:t>
            </a:r>
            <a:endParaRPr sz="1800">
              <a:solidFill>
                <a:schemeClr val="dk1"/>
              </a:solidFill>
              <a:latin typeface="Arial"/>
              <a:ea typeface="Arial"/>
              <a:cs typeface="Arial"/>
              <a:sym typeface="Arial"/>
            </a:endParaRPr>
          </a:p>
        </p:txBody>
      </p:sp>
      <p:sp>
        <p:nvSpPr>
          <p:cNvPr id="1036" name="Google Shape;1036;p65"/>
          <p:cNvSpPr txBox="1"/>
          <p:nvPr/>
        </p:nvSpPr>
        <p:spPr>
          <a:xfrm>
            <a:off x="570938" y="4454671"/>
            <a:ext cx="11149780" cy="120032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800">
                <a:solidFill>
                  <a:schemeClr val="dk1"/>
                </a:solidFill>
                <a:latin typeface="Arial"/>
                <a:ea typeface="Arial"/>
                <a:cs typeface="Arial"/>
                <a:sym typeface="Arial"/>
              </a:rPr>
              <a:t>كنتُ أتمشّى في الساحة المهجورة عصراً حين لفتت انتباهي شجرة التوت القديمة. توقّفتُ أمامها طويلاً، وفجأةً </a:t>
            </a:r>
            <a:r>
              <a:rPr lang="ar-MA" sz="1800" b="1">
                <a:solidFill>
                  <a:schemeClr val="dk1"/>
                </a:solidFill>
                <a:latin typeface="Arial"/>
                <a:ea typeface="Arial"/>
                <a:cs typeface="Arial"/>
                <a:sym typeface="Arial"/>
              </a:rPr>
              <a:t>انفتح في داخلي بابُ ذكرى بعيدة</a:t>
            </a:r>
            <a:r>
              <a:rPr lang="ar-MA" sz="1800">
                <a:solidFill>
                  <a:schemeClr val="dk1"/>
                </a:solidFill>
                <a:latin typeface="Arial"/>
                <a:ea typeface="Arial"/>
                <a:cs typeface="Arial"/>
                <a:sym typeface="Arial"/>
              </a:rPr>
              <a:t>؛ تذكّرتُ يوم كنتُ صبياً صغيراً أسرق التوت من أغصانها مع أصدقائي، ونضحك بأعلى أصواتنا قبل أن يطاردنا الحارس العجوز بعصاه الطويلة. </a:t>
            </a:r>
            <a:r>
              <a:rPr lang="ar-MA" sz="1800" b="1">
                <a:solidFill>
                  <a:schemeClr val="dk1"/>
                </a:solidFill>
                <a:latin typeface="Arial"/>
                <a:ea typeface="Arial"/>
                <a:cs typeface="Arial"/>
                <a:sym typeface="Arial"/>
              </a:rPr>
              <a:t>كان ذلك اليوم أحد أسعد لحظات طفولتي</a:t>
            </a:r>
            <a:r>
              <a:rPr lang="ar-MA" sz="1800">
                <a:solidFill>
                  <a:schemeClr val="dk1"/>
                </a:solidFill>
                <a:latin typeface="Arial"/>
                <a:ea typeface="Arial"/>
                <a:cs typeface="Arial"/>
                <a:sym typeface="Arial"/>
              </a:rPr>
              <a:t>، يومٌ ما زال طعمه حاضراً رغم مرور السنين. ثم عدتُ إلى واقعي، وتأملتُ الشجرة من جديد وقد نال منها الزمن، تماماً كما نال من طفولتنا</a:t>
            </a:r>
            <a:endParaRPr sz="1800">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1040"/>
        <p:cNvGrpSpPr/>
        <p:nvPr/>
      </p:nvGrpSpPr>
      <p:grpSpPr>
        <a:xfrm>
          <a:off x="0" y="0"/>
          <a:ext cx="0" cy="0"/>
          <a:chOff x="0" y="0"/>
          <a:chExt cx="0" cy="0"/>
        </a:xfrm>
      </p:grpSpPr>
      <p:grpSp>
        <p:nvGrpSpPr>
          <p:cNvPr id="1041" name="Google Shape;1041;p66"/>
          <p:cNvGrpSpPr/>
          <p:nvPr/>
        </p:nvGrpSpPr>
        <p:grpSpPr>
          <a:xfrm>
            <a:off x="812158" y="844906"/>
            <a:ext cx="10567685" cy="5198169"/>
            <a:chOff x="2184399" y="1402024"/>
            <a:chExt cx="7823200" cy="4942038"/>
          </a:xfrm>
        </p:grpSpPr>
        <p:sp>
          <p:nvSpPr>
            <p:cNvPr id="1042" name="Google Shape;1042;p66"/>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043" name="Google Shape;1043;p6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pic>
        <p:nvPicPr>
          <p:cNvPr id="1044" name="Google Shape;1044;p66"/>
          <p:cNvPicPr preferRelativeResize="0"/>
          <p:nvPr/>
        </p:nvPicPr>
        <p:blipFill rotWithShape="1">
          <a:blip r:embed="rId3">
            <a:alphaModFix/>
          </a:blip>
          <a:srcRect/>
          <a:stretch/>
        </p:blipFill>
        <p:spPr>
          <a:xfrm>
            <a:off x="1155219" y="1906970"/>
            <a:ext cx="2797349" cy="2644919"/>
          </a:xfrm>
          <a:prstGeom prst="rect">
            <a:avLst/>
          </a:prstGeom>
          <a:noFill/>
          <a:ln>
            <a:noFill/>
          </a:ln>
        </p:spPr>
      </p:pic>
      <p:sp>
        <p:nvSpPr>
          <p:cNvPr id="1045" name="Google Shape;1045;p66"/>
          <p:cNvSpPr txBox="1"/>
          <p:nvPr/>
        </p:nvSpPr>
        <p:spPr>
          <a:xfrm>
            <a:off x="946948" y="5181599"/>
            <a:ext cx="1029810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0" i="0">
                <a:solidFill>
                  <a:srgbClr val="000000"/>
                </a:solidFill>
                <a:latin typeface="Inter"/>
                <a:ea typeface="Inter"/>
                <a:cs typeface="Inter"/>
                <a:sym typeface="Inter"/>
              </a:rPr>
              <a:t>إلى الحصة القادمة!</a:t>
            </a:r>
            <a:endParaRPr/>
          </a:p>
        </p:txBody>
      </p:sp>
      <p:grpSp>
        <p:nvGrpSpPr>
          <p:cNvPr id="1046" name="Google Shape;1046;p66"/>
          <p:cNvGrpSpPr/>
          <p:nvPr/>
        </p:nvGrpSpPr>
        <p:grpSpPr>
          <a:xfrm>
            <a:off x="6115549" y="1902899"/>
            <a:ext cx="3044407" cy="2644919"/>
            <a:chOff x="1622947" y="0"/>
            <a:chExt cx="3044407" cy="2644919"/>
          </a:xfrm>
        </p:grpSpPr>
        <p:sp>
          <p:nvSpPr>
            <p:cNvPr id="1047" name="Google Shape;1047;p66"/>
            <p:cNvSpPr/>
            <p:nvPr/>
          </p:nvSpPr>
          <p:spPr>
            <a:xfrm>
              <a:off x="1622947" y="0"/>
              <a:ext cx="2644919" cy="2644919"/>
            </a:xfrm>
            <a:prstGeom prst="triangle">
              <a:avLst>
                <a:gd name="adj" fmla="val 50000"/>
              </a:avLst>
            </a:prstGeom>
            <a:solidFill>
              <a:srgbClr val="E97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66"/>
            <p:cNvSpPr/>
            <p:nvPr/>
          </p:nvSpPr>
          <p:spPr>
            <a:xfrm>
              <a:off x="2945407" y="265912"/>
              <a:ext cx="1719197" cy="626101"/>
            </a:xfrm>
            <a:prstGeom prst="roundRect">
              <a:avLst>
                <a:gd name="adj" fmla="val 16667"/>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66"/>
            <p:cNvSpPr txBox="1"/>
            <p:nvPr/>
          </p:nvSpPr>
          <p:spPr>
            <a:xfrm>
              <a:off x="2975971" y="296476"/>
              <a:ext cx="1658069" cy="564973"/>
            </a:xfrm>
            <a:prstGeom prst="rect">
              <a:avLst/>
            </a:prstGeom>
            <a:noFill/>
            <a:ln>
              <a:noFill/>
            </a:ln>
          </p:spPr>
          <p:txBody>
            <a:bodyPr spcFirstLastPara="1" wrap="square" lIns="53325" tIns="53325" rIns="53325" bIns="53325" anchor="ctr" anchorCtr="0">
              <a:noAutofit/>
            </a:bodyPr>
            <a:lstStyle/>
            <a:p>
              <a:pPr marL="0" marR="0" lvl="0" indent="0" algn="ctr" rtl="1">
                <a:lnSpc>
                  <a:spcPct val="90000"/>
                </a:lnSpc>
                <a:spcBef>
                  <a:spcPts val="0"/>
                </a:spcBef>
                <a:spcAft>
                  <a:spcPts val="0"/>
                </a:spcAft>
                <a:buClr>
                  <a:schemeClr val="dk1"/>
                </a:buClr>
                <a:buSzPts val="1400"/>
                <a:buFont typeface="Calibri"/>
                <a:buNone/>
              </a:pPr>
              <a:r>
                <a:rPr lang="ar-MA" sz="1400" b="1">
                  <a:solidFill>
                    <a:schemeClr val="dk1"/>
                  </a:solidFill>
                  <a:latin typeface="Calibri"/>
                  <a:ea typeface="Calibri"/>
                  <a:cs typeface="Calibri"/>
                  <a:sym typeface="Calibri"/>
                </a:rPr>
                <a:t>اعد النشاط …باستخدام الخطوات</a:t>
              </a:r>
              <a:endParaRPr sz="1400" b="1">
                <a:solidFill>
                  <a:schemeClr val="dk1"/>
                </a:solidFill>
                <a:latin typeface="Calibri"/>
                <a:ea typeface="Calibri"/>
                <a:cs typeface="Calibri"/>
                <a:sym typeface="Calibri"/>
              </a:endParaRPr>
            </a:p>
          </p:txBody>
        </p:sp>
        <p:sp>
          <p:nvSpPr>
            <p:cNvPr id="1050" name="Google Shape;1050;p66"/>
            <p:cNvSpPr/>
            <p:nvPr/>
          </p:nvSpPr>
          <p:spPr>
            <a:xfrm>
              <a:off x="2948157" y="991437"/>
              <a:ext cx="1719197" cy="626101"/>
            </a:xfrm>
            <a:prstGeom prst="roundRect">
              <a:avLst>
                <a:gd name="adj" fmla="val 16667"/>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66"/>
            <p:cNvSpPr txBox="1"/>
            <p:nvPr/>
          </p:nvSpPr>
          <p:spPr>
            <a:xfrm>
              <a:off x="2978721" y="1022001"/>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r>
                <a:rPr lang="ar-MA" sz="1400" b="1">
                  <a:solidFill>
                    <a:schemeClr val="dk1"/>
                  </a:solidFill>
                  <a:latin typeface="Calibri"/>
                  <a:ea typeface="Calibri"/>
                  <a:cs typeface="Calibri"/>
                  <a:sym typeface="Calibri"/>
                </a:rPr>
                <a:t>………..</a:t>
              </a:r>
              <a:endParaRPr sz="1400" b="1">
                <a:solidFill>
                  <a:schemeClr val="dk1"/>
                </a:solidFill>
                <a:latin typeface="Calibri"/>
                <a:ea typeface="Calibri"/>
                <a:cs typeface="Calibri"/>
                <a:sym typeface="Calibri"/>
              </a:endParaRPr>
            </a:p>
          </p:txBody>
        </p:sp>
        <p:sp>
          <p:nvSpPr>
            <p:cNvPr id="1052" name="Google Shape;1052;p66"/>
            <p:cNvSpPr/>
            <p:nvPr/>
          </p:nvSpPr>
          <p:spPr>
            <a:xfrm>
              <a:off x="2945407" y="1674641"/>
              <a:ext cx="1719197" cy="626101"/>
            </a:xfrm>
            <a:prstGeom prst="roundRect">
              <a:avLst>
                <a:gd name="adj" fmla="val 16667"/>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66"/>
            <p:cNvSpPr txBox="1"/>
            <p:nvPr/>
          </p:nvSpPr>
          <p:spPr>
            <a:xfrm>
              <a:off x="2975971" y="1705205"/>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a:solidFill>
                  <a:schemeClr val="dk1"/>
                </a:solidFill>
                <a:latin typeface="Calibri"/>
                <a:ea typeface="Calibri"/>
                <a:cs typeface="Calibri"/>
                <a:sym typeface="Calibri"/>
              </a:endParaRPr>
            </a:p>
          </p:txBody>
        </p:sp>
      </p:grpSp>
      <p:sp>
        <p:nvSpPr>
          <p:cNvPr id="1054" name="Google Shape;1054;p66"/>
          <p:cNvSpPr txBox="1"/>
          <p:nvPr/>
        </p:nvSpPr>
        <p:spPr>
          <a:xfrm>
            <a:off x="946948" y="947237"/>
            <a:ext cx="1029810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i="1">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4445</Words>
  <Application>Microsoft Office PowerPoint</Application>
  <PresentationFormat>Grand écran</PresentationFormat>
  <Paragraphs>388</Paragraphs>
  <Slides>66</Slides>
  <Notes>66</Notes>
  <HiddenSlides>4</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66</vt:i4>
      </vt:variant>
    </vt:vector>
  </HeadingPairs>
  <TitlesOfParts>
    <vt:vector size="81" baseType="lpstr">
      <vt:lpstr>Times New Roman</vt:lpstr>
      <vt:lpstr>Poppins ExtraBold</vt:lpstr>
      <vt:lpstr>Arial Rounded</vt:lpstr>
      <vt:lpstr>Play</vt:lpstr>
      <vt:lpstr>Courier New</vt:lpstr>
      <vt:lpstr>Quattrocento Sans</vt:lpstr>
      <vt:lpstr>Noto Sans Symbols</vt:lpstr>
      <vt:lpstr>Calibri</vt:lpstr>
      <vt:lpstr>Simplified Arabic</vt:lpstr>
      <vt:lpstr>Georgia</vt:lpstr>
      <vt:lpstr>Dosis</vt:lpstr>
      <vt:lpstr>Inter</vt:lpstr>
      <vt:lpstr>Arial</vt:lpstr>
      <vt:lpstr>1_Thème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أهلا وسهلا متعلمي الأعزاء، سنتبادل المعلومات : ما هو الممثل المفضل لديك؟ ولماذا؟ </vt:lpstr>
      <vt:lpstr>Présentation PowerPoint</vt:lpstr>
      <vt:lpstr>Présentation PowerPoint</vt:lpstr>
      <vt:lpstr>الآن، دعونا نتحقق معًا من الواجبات المنزلية التي طلبت منكم إنجازها لنتأكد من مدى اجتهادكم.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يشرح المدرس ضوابط القراءة بطلاقة</vt:lpstr>
      <vt:lpstr>Présentation PowerPoint</vt:lpstr>
      <vt:lpstr>يشرح المدرس ضوابط القراءة بطلاقة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1</cp:revision>
  <dcterms:created xsi:type="dcterms:W3CDTF">2025-11-03T10:55:47Z</dcterms:created>
  <dcterms:modified xsi:type="dcterms:W3CDTF">2025-11-18T21:37:28Z</dcterms:modified>
</cp:coreProperties>
</file>