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</p:sldMasterIdLst>
  <p:notesMasterIdLst>
    <p:notesMasterId r:id="rId57"/>
  </p:notesMasterIdLst>
  <p:sldIdLst>
    <p:sldId id="322" r:id="rId3"/>
    <p:sldId id="2147483635" r:id="rId4"/>
    <p:sldId id="2147483641" r:id="rId5"/>
    <p:sldId id="955" r:id="rId6"/>
    <p:sldId id="263" r:id="rId7"/>
    <p:sldId id="288" r:id="rId8"/>
    <p:sldId id="298" r:id="rId9"/>
    <p:sldId id="2147483637" r:id="rId10"/>
    <p:sldId id="307" r:id="rId11"/>
    <p:sldId id="308" r:id="rId12"/>
    <p:sldId id="2147483636" r:id="rId13"/>
    <p:sldId id="300" r:id="rId14"/>
    <p:sldId id="287" r:id="rId15"/>
    <p:sldId id="301" r:id="rId16"/>
    <p:sldId id="302" r:id="rId17"/>
    <p:sldId id="2147483638" r:id="rId18"/>
    <p:sldId id="269" r:id="rId19"/>
    <p:sldId id="351" r:id="rId20"/>
    <p:sldId id="344" r:id="rId21"/>
    <p:sldId id="273" r:id="rId22"/>
    <p:sldId id="276" r:id="rId23"/>
    <p:sldId id="285" r:id="rId24"/>
    <p:sldId id="266" r:id="rId25"/>
    <p:sldId id="2147483647" r:id="rId26"/>
    <p:sldId id="259" r:id="rId27"/>
    <p:sldId id="292" r:id="rId28"/>
    <p:sldId id="279" r:id="rId29"/>
    <p:sldId id="271" r:id="rId30"/>
    <p:sldId id="290" r:id="rId31"/>
    <p:sldId id="338" r:id="rId32"/>
    <p:sldId id="262" r:id="rId33"/>
    <p:sldId id="270" r:id="rId34"/>
    <p:sldId id="256" r:id="rId35"/>
    <p:sldId id="260" r:id="rId36"/>
    <p:sldId id="272" r:id="rId37"/>
    <p:sldId id="257" r:id="rId38"/>
    <p:sldId id="274" r:id="rId39"/>
    <p:sldId id="261" r:id="rId40"/>
    <p:sldId id="258" r:id="rId41"/>
    <p:sldId id="265" r:id="rId42"/>
    <p:sldId id="317" r:id="rId43"/>
    <p:sldId id="264" r:id="rId44"/>
    <p:sldId id="275" r:id="rId45"/>
    <p:sldId id="277" r:id="rId46"/>
    <p:sldId id="348" r:id="rId47"/>
    <p:sldId id="268" r:id="rId48"/>
    <p:sldId id="278" r:id="rId49"/>
    <p:sldId id="321" r:id="rId50"/>
    <p:sldId id="280" r:id="rId51"/>
    <p:sldId id="350" r:id="rId52"/>
    <p:sldId id="316" r:id="rId53"/>
    <p:sldId id="320" r:id="rId54"/>
    <p:sldId id="267" r:id="rId55"/>
    <p:sldId id="281" r:id="rId56"/>
  </p:sldIdLst>
  <p:sldSz cx="12192000" cy="6858000"/>
  <p:notesSz cx="6858000" cy="9144000"/>
  <p:embeddedFontLst>
    <p:embeddedFont>
      <p:font typeface="Aptos" panose="020B0004020202020204" pitchFamily="34" charset="0"/>
      <p:regular r:id="rId58"/>
      <p:bold r:id="rId59"/>
      <p:italic r:id="rId60"/>
      <p:boldItalic r:id="rId61"/>
    </p:embeddedFont>
    <p:embeddedFont>
      <p:font typeface="Calibri" panose="020F0502020204030204" pitchFamily="34" charset="0"/>
      <p:regular r:id="rId62"/>
      <p:bold r:id="rId63"/>
    </p:embeddedFont>
    <p:embeddedFont>
      <p:font typeface="Dosis" pitchFamily="2" charset="0"/>
      <p:regular r:id="rId64"/>
      <p:bold r:id="rId65"/>
    </p:embeddedFont>
    <p:embeddedFont>
      <p:font typeface="Georgia" panose="02040502050405020303" pitchFamily="18" charset="0"/>
      <p:regular r:id="rId66"/>
      <p:bold r:id="rId67"/>
      <p:italic r:id="rId68"/>
      <p:boldItalic r:id="rId69"/>
    </p:embeddedFont>
    <p:embeddedFont>
      <p:font typeface="Inter" panose="020B0604020202020204" charset="0"/>
      <p:regular r:id="rId70"/>
      <p:bold r:id="rId71"/>
      <p:italic r:id="rId72"/>
      <p:boldItalic r:id="rId73"/>
    </p:embeddedFont>
    <p:embeddedFont>
      <p:font typeface="Noto Sans Symbols" panose="020B0604020202020204" charset="0"/>
      <p:regular r:id="rId74"/>
      <p:bold r:id="rId75"/>
    </p:embeddedFont>
    <p:embeddedFont>
      <p:font typeface="Simplified Arabic" panose="02020603050405020304" pitchFamily="18" charset="-78"/>
      <p:regular r:id="rId76"/>
      <p:bold r:id="rId7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5" roundtripDataSignature="AMtx7mjntLxIcP0txebxtN+xxknSQCWM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15FD07-0FC1-414B-9AE4-B8FEC320CED6}">
  <a:tblStyle styleId="{B015FD07-0FC1-414B-9AE4-B8FEC320CED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viewProps" Target="viewProp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74" Type="http://schemas.openxmlformats.org/officeDocument/2006/relationships/font" Target="fonts/font17.fntdata"/><Relationship Id="rId5" Type="http://schemas.openxmlformats.org/officeDocument/2006/relationships/slide" Target="slides/slide3.xml"/><Relationship Id="rId61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font" Target="fonts/font20.fntdata"/><Relationship Id="rId11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11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19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9.fntdata"/><Relationship Id="rId7" Type="http://schemas.openxmlformats.org/officeDocument/2006/relationships/slide" Target="slides/slide5.xml"/><Relationship Id="rId71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font" Target="fonts/font9.fntdata"/><Relationship Id="rId11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ar-M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fr-FR"/>
          </a:p>
        </p:txBody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>
          <a:extLst>
            <a:ext uri="{FF2B5EF4-FFF2-40B4-BE49-F238E27FC236}">
              <a16:creationId xmlns:a16="http://schemas.microsoft.com/office/drawing/2014/main" id="{20E3F636-8058-EA46-D740-08E566F96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9d66b1cee0_0_447:notes">
            <a:extLst>
              <a:ext uri="{FF2B5EF4-FFF2-40B4-BE49-F238E27FC236}">
                <a16:creationId xmlns:a16="http://schemas.microsoft.com/office/drawing/2014/main" id="{74615894-7D1A-8726-6249-EB36FEFAFF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g39d66b1cee0_0_447:notes">
            <a:extLst>
              <a:ext uri="{FF2B5EF4-FFF2-40B4-BE49-F238E27FC236}">
                <a16:creationId xmlns:a16="http://schemas.microsoft.com/office/drawing/2014/main" id="{8CCBA26A-67C8-F8BF-54D8-09DA197D2A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096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>
          <a:extLst>
            <a:ext uri="{FF2B5EF4-FFF2-40B4-BE49-F238E27FC236}">
              <a16:creationId xmlns:a16="http://schemas.microsoft.com/office/drawing/2014/main" id="{2512519B-5CAF-A8DF-9B81-5DC741E4A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9d66b1cee0_0_447:notes">
            <a:extLst>
              <a:ext uri="{FF2B5EF4-FFF2-40B4-BE49-F238E27FC236}">
                <a16:creationId xmlns:a16="http://schemas.microsoft.com/office/drawing/2014/main" id="{1A7F124D-D2C3-A5A9-85D0-411A0382A7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g39d66b1cee0_0_447:notes">
            <a:extLst>
              <a:ext uri="{FF2B5EF4-FFF2-40B4-BE49-F238E27FC236}">
                <a16:creationId xmlns:a16="http://schemas.microsoft.com/office/drawing/2014/main" id="{2B72A1BF-5FF4-4294-5CBC-6489F1ABF3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152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d52039f3b7_0_1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2" name="Google Shape;392;g2d52039f3b7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0D788993-1AD9-DC46-CEA5-CA4925B21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>
            <a:extLst>
              <a:ext uri="{FF2B5EF4-FFF2-40B4-BE49-F238E27FC236}">
                <a16:creationId xmlns:a16="http://schemas.microsoft.com/office/drawing/2014/main" id="{78271789-842A-09C6-BF09-ECF846F53A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>
            <a:extLst>
              <a:ext uri="{FF2B5EF4-FFF2-40B4-BE49-F238E27FC236}">
                <a16:creationId xmlns:a16="http://schemas.microsoft.com/office/drawing/2014/main" id="{3A3FEDCC-47E1-C4CB-2D2F-FDEB72D8A0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312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9FC5B4AA-3CFC-9D07-838F-A87343429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>
            <a:extLst>
              <a:ext uri="{FF2B5EF4-FFF2-40B4-BE49-F238E27FC236}">
                <a16:creationId xmlns:a16="http://schemas.microsoft.com/office/drawing/2014/main" id="{FFBE4D9B-FCA8-C6A9-EC57-B1B44928C4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>
            <a:extLst>
              <a:ext uri="{FF2B5EF4-FFF2-40B4-BE49-F238E27FC236}">
                <a16:creationId xmlns:a16="http://schemas.microsoft.com/office/drawing/2014/main" id="{CA1D8D70-A339-7B7A-2FB2-C7CE42BB72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791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3" name="Google Shape;46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8" name="Google Shape;86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B5685AC6-326B-3D51-340D-6C30F9203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>
            <a:extLst>
              <a:ext uri="{FF2B5EF4-FFF2-40B4-BE49-F238E27FC236}">
                <a16:creationId xmlns:a16="http://schemas.microsoft.com/office/drawing/2014/main" id="{1FCD7F4E-F8EC-AB9A-74B0-CD8C861214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>
            <a:extLst>
              <a:ext uri="{FF2B5EF4-FFF2-40B4-BE49-F238E27FC236}">
                <a16:creationId xmlns:a16="http://schemas.microsoft.com/office/drawing/2014/main" id="{CD146D22-94AD-7AF7-4CBF-A6E7820027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483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>
          <a:extLst>
            <a:ext uri="{FF2B5EF4-FFF2-40B4-BE49-F238E27FC236}">
              <a16:creationId xmlns:a16="http://schemas.microsoft.com/office/drawing/2014/main" id="{5B23B254-3463-0039-EF97-06E07612D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08c7719696_0_1:notes">
            <a:extLst>
              <a:ext uri="{FF2B5EF4-FFF2-40B4-BE49-F238E27FC236}">
                <a16:creationId xmlns:a16="http://schemas.microsoft.com/office/drawing/2014/main" id="{A113FDB4-0F8B-C35F-4377-1608BD069B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1" name="Google Shape;831;g308c7719696_0_1:notes">
            <a:extLst>
              <a:ext uri="{FF2B5EF4-FFF2-40B4-BE49-F238E27FC236}">
                <a16:creationId xmlns:a16="http://schemas.microsoft.com/office/drawing/2014/main" id="{6E1F3060-9C99-98D9-4ADF-04357140A0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389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3117994fe5d_0_5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28" name="Google Shape;728;g3117994fe5d_0_5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9" name="Google Shape;729;g3117994fe5d_0_5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>
          <a:extLst>
            <a:ext uri="{FF2B5EF4-FFF2-40B4-BE49-F238E27FC236}">
              <a16:creationId xmlns:a16="http://schemas.microsoft.com/office/drawing/2014/main" id="{8B16B807-FBA3-0C57-E841-3E25D03FD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08c7719696_0_1:notes">
            <a:extLst>
              <a:ext uri="{FF2B5EF4-FFF2-40B4-BE49-F238E27FC236}">
                <a16:creationId xmlns:a16="http://schemas.microsoft.com/office/drawing/2014/main" id="{ED1F1A4B-8E53-F00B-E4AD-CB9BB1B2C8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1" name="Google Shape;831;g308c7719696_0_1:notes">
            <a:extLst>
              <a:ext uri="{FF2B5EF4-FFF2-40B4-BE49-F238E27FC236}">
                <a16:creationId xmlns:a16="http://schemas.microsoft.com/office/drawing/2014/main" id="{BFAF9356-CCA2-D1E3-7FAD-616C80E308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1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9" name="Google Shape;839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40" name="Google Shape;840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/>
              <a:t>26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>
          <a:extLst>
            <a:ext uri="{FF2B5EF4-FFF2-40B4-BE49-F238E27FC236}">
              <a16:creationId xmlns:a16="http://schemas.microsoft.com/office/drawing/2014/main" id="{82EDD402-C9DF-A98B-5B66-1FE5148F1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44:notes">
            <a:extLst>
              <a:ext uri="{FF2B5EF4-FFF2-40B4-BE49-F238E27FC236}">
                <a16:creationId xmlns:a16="http://schemas.microsoft.com/office/drawing/2014/main" id="{69901B7C-FFA6-E330-C580-DE4161535D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9" name="Google Shape;839;p44:notes">
            <a:extLst>
              <a:ext uri="{FF2B5EF4-FFF2-40B4-BE49-F238E27FC236}">
                <a16:creationId xmlns:a16="http://schemas.microsoft.com/office/drawing/2014/main" id="{B9718AD1-2C78-DD9E-4DD8-3ED3B7C67D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0" name="Google Shape;840;p44:notes">
            <a:extLst>
              <a:ext uri="{FF2B5EF4-FFF2-40B4-BE49-F238E27FC236}">
                <a16:creationId xmlns:a16="http://schemas.microsoft.com/office/drawing/2014/main" id="{97EB185F-54AA-8065-AA62-1ECEB1F07B7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8256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2221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4" name="Google Shape;78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6" name="Google Shape;916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6" name="Google Shape;916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922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>
          <a:extLst>
            <a:ext uri="{FF2B5EF4-FFF2-40B4-BE49-F238E27FC236}">
              <a16:creationId xmlns:a16="http://schemas.microsoft.com/office/drawing/2014/main" id="{A3024669-68CC-FEDA-E4A5-8928A60E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73:notes">
            <a:extLst>
              <a:ext uri="{FF2B5EF4-FFF2-40B4-BE49-F238E27FC236}">
                <a16:creationId xmlns:a16="http://schemas.microsoft.com/office/drawing/2014/main" id="{B650F475-D0A3-38EC-20F6-1F32215AFE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6" name="Google Shape;916;p73:notes">
            <a:extLst>
              <a:ext uri="{FF2B5EF4-FFF2-40B4-BE49-F238E27FC236}">
                <a16:creationId xmlns:a16="http://schemas.microsoft.com/office/drawing/2014/main" id="{F9A29572-4A8B-48FB-D1E7-2A6DC51B84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3219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>
          <a:extLst>
            <a:ext uri="{FF2B5EF4-FFF2-40B4-BE49-F238E27FC236}">
              <a16:creationId xmlns:a16="http://schemas.microsoft.com/office/drawing/2014/main" id="{A3024669-68CC-FEDA-E4A5-8928A60E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73:notes">
            <a:extLst>
              <a:ext uri="{FF2B5EF4-FFF2-40B4-BE49-F238E27FC236}">
                <a16:creationId xmlns:a16="http://schemas.microsoft.com/office/drawing/2014/main" id="{B650F475-D0A3-38EC-20F6-1F32215AFE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6" name="Google Shape;916;p73:notes">
            <a:extLst>
              <a:ext uri="{FF2B5EF4-FFF2-40B4-BE49-F238E27FC236}">
                <a16:creationId xmlns:a16="http://schemas.microsoft.com/office/drawing/2014/main" id="{F9A29572-4A8B-48FB-D1E7-2A6DC51B84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6580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0" name="Google Shape;75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6" name="Google Shape;956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6" name="Google Shape;956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404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54</a:t>
            </a:fld>
            <a:endParaRPr lang="fr-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790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svg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svg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27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69" name="Google Shape;69;p11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1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31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1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1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D8E2F3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7" name="Google Shape;107;p1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8" name="Google Shape;108;p1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174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</p:spPr>
        <p:txBody>
          <a:bodyPr>
            <a:noAutofit/>
          </a:bodyPr>
          <a:lstStyle>
            <a:lvl1pPr algn="r">
              <a:defRPr sz="1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 algn="r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46359" y="590324"/>
            <a:ext cx="10250160" cy="321521"/>
          </a:xfrm>
        </p:spPr>
        <p:txBody>
          <a:bodyPr>
            <a:noAutofit/>
          </a:bodyPr>
          <a:lstStyle>
            <a:lvl1pPr algn="r" rtl="1">
              <a:buFont typeface="Arial" panose="020B0604020202020204" pitchFamily="34" charset="0"/>
              <a:buChar char="•"/>
              <a:defRPr sz="140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11484657" y="200308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187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11497837" y="168985"/>
            <a:ext cx="498854" cy="499972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Espace réservé du contenu 12">
            <a:extLst>
              <a:ext uri="{FF2B5EF4-FFF2-40B4-BE49-F238E27FC236}">
                <a16:creationId xmlns:a16="http://schemas.microsoft.com/office/drawing/2014/main" id="{539111FA-275E-F679-4A1A-262CD46977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4581" y="1192778"/>
            <a:ext cx="11179175" cy="5389563"/>
          </a:xfrm>
        </p:spPr>
        <p:txBody>
          <a:bodyPr>
            <a:normAutofit/>
          </a:bodyPr>
          <a:lstStyle>
            <a:lvl1pPr algn="r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ABE0F52A-1E32-AD1A-19BA-C834A28BB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</p:spPr>
        <p:txBody>
          <a:bodyPr>
            <a:noAutofit/>
          </a:bodyPr>
          <a:lstStyle>
            <a:lvl1pPr algn="r">
              <a:defRPr sz="1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2" name="Espace réservé du contenu 14">
            <a:extLst>
              <a:ext uri="{FF2B5EF4-FFF2-40B4-BE49-F238E27FC236}">
                <a16:creationId xmlns:a16="http://schemas.microsoft.com/office/drawing/2014/main" id="{97411FC4-CF84-F1B5-96B8-48E2C82F761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46359" y="590324"/>
            <a:ext cx="10250160" cy="321521"/>
          </a:xfrm>
        </p:spPr>
        <p:txBody>
          <a:bodyPr>
            <a:noAutofit/>
          </a:bodyPr>
          <a:lstStyle>
            <a:lvl1pPr algn="r" rtl="1">
              <a:buFont typeface="Arial" panose="020B0604020202020204" pitchFamily="34" charset="0"/>
              <a:buChar char="•"/>
              <a:defRPr sz="140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0858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38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6" name="Google Shape;56;p38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274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3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8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MA" sz="4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افتتاح الحصة</a:t>
            </a:r>
            <a:endParaRPr sz="4400" b="1" i="0" u="none" strike="noStrike" cap="none">
              <a:solidFill>
                <a:srgbClr val="F19D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8"/>
          <p:cNvSpPr txBox="1">
            <a:spLocks noGrp="1"/>
          </p:cNvSpPr>
          <p:nvPr>
            <p:ph type="body" idx="1"/>
          </p:nvPr>
        </p:nvSpPr>
        <p:spPr>
          <a:xfrm>
            <a:off x="8686801" y="5236960"/>
            <a:ext cx="1598732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250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قابل للتعدي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 rtl="1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 </a:t>
            </a:r>
            <a:r>
              <a:rPr lang="fr-FR" dirty="0"/>
              <a:t>..</a:t>
            </a:r>
            <a:r>
              <a:rPr lang="ar-MA" dirty="0"/>
              <a:t> </a:t>
            </a:r>
            <a:r>
              <a:rPr lang="fr-FR" dirty="0"/>
              <a:t> </a:t>
            </a:r>
            <a:r>
              <a:rPr lang="ar-MA" dirty="0"/>
              <a:t>دقيقة  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549407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النمذجة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</a:rPr>
              <a:t>النمذجة</a:t>
            </a:r>
            <a:endParaRPr lang="fr-FR" sz="4400" b="1" dirty="0">
              <a:solidFill>
                <a:srgbClr val="C00000"/>
              </a:solidFill>
              <a:latin typeface="Calibri" panose="020F0502020204030204"/>
            </a:endParaRP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04201" y="5236960"/>
            <a:ext cx="2081332" cy="503301"/>
          </a:xfrm>
        </p:spPr>
        <p:txBody>
          <a:bodyPr anchor="ctr">
            <a:noAutofit/>
          </a:bodyPr>
          <a:lstStyle>
            <a:lvl1pPr algn="r" rtl="1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 ..  دقيقة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746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حديث غير رسم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9993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حديث غير رسمي</a:t>
            </a:r>
            <a:endParaRPr lang="fr-FR" sz="5400" b="1" kern="0" dirty="0">
              <a:solidFill>
                <a:srgbClr val="F19D1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 rtl="1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  </a:t>
            </a:r>
            <a:r>
              <a:rPr lang="fr-FR" dirty="0"/>
              <a:t>..</a:t>
            </a:r>
            <a:r>
              <a:rPr lang="ar-MA" dirty="0"/>
              <a:t> </a:t>
            </a:r>
            <a:r>
              <a:rPr lang="fr-FR" dirty="0"/>
              <a:t> </a:t>
            </a:r>
            <a:r>
              <a:rPr lang="ar-MA" dirty="0"/>
              <a:t>دقيقة  </a:t>
            </a:r>
            <a:endParaRPr lang="fr-FR" dirty="0"/>
          </a:p>
        </p:txBody>
      </p:sp>
      <p:pic>
        <p:nvPicPr>
          <p:cNvPr id="3" name="Image 17">
            <a:extLst>
              <a:ext uri="{FF2B5EF4-FFF2-40B4-BE49-F238E27FC236}">
                <a16:creationId xmlns:a16="http://schemas.microsoft.com/office/drawing/2014/main" id="{9E41B293-06C3-31CE-BE3E-A25E6363B6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889"/>
          <a:stretch/>
        </p:blipFill>
        <p:spPr>
          <a:xfrm>
            <a:off x="902886" y="2065568"/>
            <a:ext cx="3021413" cy="3298301"/>
          </a:xfrm>
          <a:prstGeom prst="rect">
            <a:avLst/>
          </a:prstGeom>
        </p:spPr>
      </p:pic>
      <p:sp>
        <p:nvSpPr>
          <p:cNvPr id="4" name="Freeform 17">
            <a:extLst>
              <a:ext uri="{FF2B5EF4-FFF2-40B4-BE49-F238E27FC236}">
                <a16:creationId xmlns:a16="http://schemas.microsoft.com/office/drawing/2014/main" id="{A30982FE-4800-1ED3-A939-7B22BEDB96C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019235" y="1994010"/>
            <a:ext cx="668491" cy="658367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742B0440-56FB-37C2-832C-92F182ED9378}"/>
              </a:ext>
            </a:extLst>
          </p:cNvPr>
          <p:cNvSpPr>
            <a:spLocks/>
          </p:cNvSpPr>
          <p:nvPr userDrawn="1"/>
        </p:nvSpPr>
        <p:spPr bwMode="auto">
          <a:xfrm rot="220151">
            <a:off x="2293520" y="2187361"/>
            <a:ext cx="564995" cy="593434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722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هيكلة الحصة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384;p11">
            <a:extLst>
              <a:ext uri="{FF2B5EF4-FFF2-40B4-BE49-F238E27FC236}">
                <a16:creationId xmlns:a16="http://schemas.microsoft.com/office/drawing/2014/main" id="{AFD8F6C0-97D2-A4DB-1D3D-00D7426CFAB0}"/>
              </a:ext>
            </a:extLst>
          </p:cNvPr>
          <p:cNvSpPr/>
          <p:nvPr userDrawn="1"/>
        </p:nvSpPr>
        <p:spPr>
          <a:xfrm>
            <a:off x="5500020" y="429828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lang="ar-MA" sz="3200" b="1" i="0" u="none" strike="noStrike" kern="1200" cap="none" spc="0" baseline="0" noProof="0" dirty="0">
                <a:solidFill>
                  <a:srgbClr val="44546A"/>
                </a:solidFill>
                <a:uFillTx/>
                <a:latin typeface="Calibri"/>
                <a:ea typeface="+mn-ea"/>
                <a:cs typeface="Arial"/>
                <a:sym typeface="Calibri"/>
              </a:rPr>
              <a:t>هيكلة الحصة</a:t>
            </a:r>
            <a:endParaRPr sz="3200" b="1" i="0" u="none" strike="noStrike" kern="1200" cap="none" spc="0" baseline="0" noProof="0" dirty="0">
              <a:solidFill>
                <a:srgbClr val="44546A"/>
              </a:solidFill>
              <a:uFillTx/>
              <a:latin typeface="Calibri"/>
              <a:ea typeface="+mn-ea"/>
              <a:cs typeface="Arial"/>
              <a:sym typeface="Calibri"/>
            </a:endParaRPr>
          </a:p>
        </p:txBody>
      </p:sp>
      <p:pic>
        <p:nvPicPr>
          <p:cNvPr id="19" name="Picture 2" descr="Image générée">
            <a:extLst>
              <a:ext uri="{FF2B5EF4-FFF2-40B4-BE49-F238E27FC236}">
                <a16:creationId xmlns:a16="http://schemas.microsoft.com/office/drawing/2014/main" id="{E6070E77-5D91-2F5E-4FCE-F3CEAB1C562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266255" y="17863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251;p28">
            <a:extLst>
              <a:ext uri="{FF2B5EF4-FFF2-40B4-BE49-F238E27FC236}">
                <a16:creationId xmlns:a16="http://schemas.microsoft.com/office/drawing/2014/main" id="{5E081C7A-23CB-F4B2-682A-3BB8946E08A7}"/>
              </a:ext>
            </a:extLst>
          </p:cNvPr>
          <p:cNvSpPr/>
          <p:nvPr/>
        </p:nvSpPr>
        <p:spPr>
          <a:xfrm>
            <a:off x="1357756" y="1413164"/>
            <a:ext cx="9407226" cy="4073236"/>
          </a:xfrm>
          <a:custGeom>
            <a:avLst>
              <a:gd name="f0" fmla="val 148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FFFFFF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DEEF5A0D-BA11-7CD8-1FBB-32896D83156C}"/>
              </a:ext>
            </a:extLst>
          </p:cNvPr>
          <p:cNvSpPr/>
          <p:nvPr/>
        </p:nvSpPr>
        <p:spPr>
          <a:xfrm>
            <a:off x="1593283" y="1662545"/>
            <a:ext cx="8950037" cy="3560620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FFFFFF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F7D348-776F-4D7D-C310-0FFCF5BC9EBF}"/>
              </a:ext>
            </a:extLst>
          </p:cNvPr>
          <p:cNvGrpSpPr/>
          <p:nvPr userDrawn="1"/>
        </p:nvGrpSpPr>
        <p:grpSpPr>
          <a:xfrm>
            <a:off x="1727870" y="1914415"/>
            <a:ext cx="8585152" cy="548005"/>
            <a:chOff x="2156845" y="1060636"/>
            <a:chExt cx="5246201" cy="411004"/>
          </a:xfrm>
        </p:grpSpPr>
        <p:sp>
          <p:nvSpPr>
            <p:cNvPr id="7" name="Google Shape;276;p28">
              <a:extLst>
                <a:ext uri="{FF2B5EF4-FFF2-40B4-BE49-F238E27FC236}">
                  <a16:creationId xmlns:a16="http://schemas.microsoft.com/office/drawing/2014/main" id="{5EAB11A8-BD01-C376-CFE0-F58AFFA72812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78;p28">
              <a:extLst>
                <a:ext uri="{FF2B5EF4-FFF2-40B4-BE49-F238E27FC236}">
                  <a16:creationId xmlns:a16="http://schemas.microsoft.com/office/drawing/2014/main" id="{E20C289B-96E2-E6F5-C380-0978883F59AA}"/>
                </a:ext>
              </a:extLst>
            </p:cNvPr>
            <p:cNvSpPr/>
            <p:nvPr/>
          </p:nvSpPr>
          <p:spPr>
            <a:xfrm>
              <a:off x="2173655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" name="Google Shape;275;p28">
              <a:extLst>
                <a:ext uri="{FF2B5EF4-FFF2-40B4-BE49-F238E27FC236}">
                  <a16:creationId xmlns:a16="http://schemas.microsoft.com/office/drawing/2014/main" id="{2E44366A-CF59-DDBD-8F48-9E043EB2EB0B}"/>
                </a:ext>
              </a:extLst>
            </p:cNvPr>
            <p:cNvSpPr/>
            <p:nvPr/>
          </p:nvSpPr>
          <p:spPr>
            <a:xfrm>
              <a:off x="7029051" y="1128589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</p:grpSp>
      <p:sp>
        <p:nvSpPr>
          <p:cNvPr id="11" name="Google Shape;276;p28">
            <a:extLst>
              <a:ext uri="{FF2B5EF4-FFF2-40B4-BE49-F238E27FC236}">
                <a16:creationId xmlns:a16="http://schemas.microsoft.com/office/drawing/2014/main" id="{FC4C7945-74AB-9B1B-E501-73EE18C73FB4}"/>
              </a:ext>
            </a:extLst>
          </p:cNvPr>
          <p:cNvSpPr/>
          <p:nvPr userDrawn="1"/>
        </p:nvSpPr>
        <p:spPr>
          <a:xfrm>
            <a:off x="1727871" y="2740793"/>
            <a:ext cx="8585151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9CDD6BA-A89F-0F3A-CF4D-5CF74E7FB677}"/>
              </a:ext>
            </a:extLst>
          </p:cNvPr>
          <p:cNvGrpSpPr/>
          <p:nvPr userDrawn="1"/>
        </p:nvGrpSpPr>
        <p:grpSpPr>
          <a:xfrm>
            <a:off x="1727870" y="3567172"/>
            <a:ext cx="8585152" cy="548005"/>
            <a:chOff x="2156845" y="1060636"/>
            <a:chExt cx="5230662" cy="411004"/>
          </a:xfrm>
        </p:grpSpPr>
        <p:sp>
          <p:nvSpPr>
            <p:cNvPr id="15" name="Google Shape;276;p28">
              <a:extLst>
                <a:ext uri="{FF2B5EF4-FFF2-40B4-BE49-F238E27FC236}">
                  <a16:creationId xmlns:a16="http://schemas.microsoft.com/office/drawing/2014/main" id="{39088B4F-EF24-6B40-5FD7-CB8BA73357FD}"/>
                </a:ext>
              </a:extLst>
            </p:cNvPr>
            <p:cNvSpPr/>
            <p:nvPr/>
          </p:nvSpPr>
          <p:spPr>
            <a:xfrm>
              <a:off x="2156845" y="1060636"/>
              <a:ext cx="5230662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278;p28">
              <a:extLst>
                <a:ext uri="{FF2B5EF4-FFF2-40B4-BE49-F238E27FC236}">
                  <a16:creationId xmlns:a16="http://schemas.microsoft.com/office/drawing/2014/main" id="{5079C899-8F81-59EC-C74F-ADB63754A339}"/>
                </a:ext>
              </a:extLst>
            </p:cNvPr>
            <p:cNvSpPr/>
            <p:nvPr/>
          </p:nvSpPr>
          <p:spPr>
            <a:xfrm>
              <a:off x="2173605" y="1060872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4" name="Google Shape;275;p28">
              <a:extLst>
                <a:ext uri="{FF2B5EF4-FFF2-40B4-BE49-F238E27FC236}">
                  <a16:creationId xmlns:a16="http://schemas.microsoft.com/office/drawing/2014/main" id="{B8A3F35E-B041-93FC-B0C1-1195D0083869}"/>
                </a:ext>
              </a:extLst>
            </p:cNvPr>
            <p:cNvSpPr/>
            <p:nvPr/>
          </p:nvSpPr>
          <p:spPr>
            <a:xfrm>
              <a:off x="7022854" y="112589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277A013-A45D-6F49-2975-E68695BEA8DA}"/>
              </a:ext>
            </a:extLst>
          </p:cNvPr>
          <p:cNvGrpSpPr/>
          <p:nvPr userDrawn="1"/>
        </p:nvGrpSpPr>
        <p:grpSpPr>
          <a:xfrm>
            <a:off x="1727870" y="4432982"/>
            <a:ext cx="8557644" cy="548008"/>
            <a:chOff x="2181743" y="1049983"/>
            <a:chExt cx="5221155" cy="411004"/>
          </a:xfrm>
        </p:grpSpPr>
        <p:sp>
          <p:nvSpPr>
            <p:cNvPr id="21" name="Google Shape;276;p28">
              <a:extLst>
                <a:ext uri="{FF2B5EF4-FFF2-40B4-BE49-F238E27FC236}">
                  <a16:creationId xmlns:a16="http://schemas.microsoft.com/office/drawing/2014/main" id="{2732F590-53C3-5C44-FED7-8EDE186D8362}"/>
                </a:ext>
              </a:extLst>
            </p:cNvPr>
            <p:cNvSpPr/>
            <p:nvPr/>
          </p:nvSpPr>
          <p:spPr>
            <a:xfrm>
              <a:off x="2181743" y="1049983"/>
              <a:ext cx="5221155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5;p28">
              <a:extLst>
                <a:ext uri="{FF2B5EF4-FFF2-40B4-BE49-F238E27FC236}">
                  <a16:creationId xmlns:a16="http://schemas.microsoft.com/office/drawing/2014/main" id="{6F13239F-8DB9-944C-AA45-ACC764B18727}"/>
                </a:ext>
              </a:extLst>
            </p:cNvPr>
            <p:cNvSpPr/>
            <p:nvPr/>
          </p:nvSpPr>
          <p:spPr>
            <a:xfrm>
              <a:off x="7071105" y="1107283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26" name="Text Placeholder 59">
            <a:extLst>
              <a:ext uri="{FF2B5EF4-FFF2-40B4-BE49-F238E27FC236}">
                <a16:creationId xmlns:a16="http://schemas.microsoft.com/office/drawing/2014/main" id="{2D6FDE8E-9615-9E05-F568-F1873FAF5A7B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543375" y="1954844"/>
            <a:ext cx="1212286" cy="460800"/>
          </a:xfrm>
        </p:spPr>
        <p:txBody>
          <a:bodyPr>
            <a:normAutofit/>
          </a:bodyPr>
          <a:lstStyle>
            <a:lvl1pPr algn="r" rtl="1"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 10دقائق</a:t>
            </a:r>
            <a:endParaRPr lang="fr-FR" dirty="0"/>
          </a:p>
        </p:txBody>
      </p:sp>
      <p:sp>
        <p:nvSpPr>
          <p:cNvPr id="28" name="Text Placeholder 59">
            <a:extLst>
              <a:ext uri="{FF2B5EF4-FFF2-40B4-BE49-F238E27FC236}">
                <a16:creationId xmlns:a16="http://schemas.microsoft.com/office/drawing/2014/main" id="{7DF02EAC-ED72-916A-5E5E-535B95FC9A73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558155" y="2784394"/>
            <a:ext cx="5044338" cy="460800"/>
          </a:xfrm>
        </p:spPr>
        <p:txBody>
          <a:bodyPr>
            <a:normAutofit/>
          </a:bodyPr>
          <a:lstStyle>
            <a:lvl1pPr algn="r" rtl="1"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أكتسب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Text Placeholder 59">
            <a:extLst>
              <a:ext uri="{FF2B5EF4-FFF2-40B4-BE49-F238E27FC236}">
                <a16:creationId xmlns:a16="http://schemas.microsoft.com/office/drawing/2014/main" id="{BA6AAA0D-98B6-2DFF-58DA-236A8AF6E8B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558155" y="3621380"/>
            <a:ext cx="5044338" cy="460800"/>
          </a:xfrm>
        </p:spPr>
        <p:txBody>
          <a:bodyPr>
            <a:normAutofit/>
          </a:bodyPr>
          <a:lstStyle>
            <a:lvl1pPr algn="r" rtl="1"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أطبق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Text Placeholder 59">
            <a:extLst>
              <a:ext uri="{FF2B5EF4-FFF2-40B4-BE49-F238E27FC236}">
                <a16:creationId xmlns:a16="http://schemas.microsoft.com/office/drawing/2014/main" id="{DA9A1411-16FC-452A-933A-88A8EF74C813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558155" y="1963761"/>
            <a:ext cx="5044339" cy="460800"/>
          </a:xfrm>
        </p:spPr>
        <p:txBody>
          <a:bodyPr>
            <a:normAutofit/>
          </a:bodyPr>
          <a:lstStyle>
            <a:lvl1pPr algn="r" rtl="1"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" name="Text Placeholder 59">
            <a:extLst>
              <a:ext uri="{FF2B5EF4-FFF2-40B4-BE49-F238E27FC236}">
                <a16:creationId xmlns:a16="http://schemas.microsoft.com/office/drawing/2014/main" id="{56B89A21-69EB-C235-2025-D389A096FA3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491895" y="2837871"/>
            <a:ext cx="1263765" cy="460800"/>
          </a:xfrm>
        </p:spPr>
        <p:txBody>
          <a:bodyPr>
            <a:normAutofit/>
          </a:bodyPr>
          <a:lstStyle>
            <a:lvl1pPr algn="r" rtl="1"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15 دقائق</a:t>
            </a:r>
            <a:endParaRPr lang="fr-FR" dirty="0"/>
          </a:p>
        </p:txBody>
      </p:sp>
      <p:sp>
        <p:nvSpPr>
          <p:cNvPr id="37" name="Text Placeholder 59">
            <a:extLst>
              <a:ext uri="{FF2B5EF4-FFF2-40B4-BE49-F238E27FC236}">
                <a16:creationId xmlns:a16="http://schemas.microsoft.com/office/drawing/2014/main" id="{9755BE96-F37E-B517-D812-A5D2070F5330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43374" y="3621380"/>
            <a:ext cx="1278748" cy="460800"/>
          </a:xfrm>
        </p:spPr>
        <p:txBody>
          <a:bodyPr>
            <a:normAutofit/>
          </a:bodyPr>
          <a:lstStyle>
            <a:lvl1pPr algn="r" rtl="1"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 10 دقائق</a:t>
            </a:r>
            <a:endParaRPr lang="fr-FR" dirty="0"/>
          </a:p>
        </p:txBody>
      </p:sp>
      <p:sp>
        <p:nvSpPr>
          <p:cNvPr id="39" name="Google Shape;278;p28">
            <a:extLst>
              <a:ext uri="{FF2B5EF4-FFF2-40B4-BE49-F238E27FC236}">
                <a16:creationId xmlns:a16="http://schemas.microsoft.com/office/drawing/2014/main" id="{FBAEACA9-5BDB-1466-4C0F-471AB446323F}"/>
              </a:ext>
            </a:extLst>
          </p:cNvPr>
          <p:cNvSpPr/>
          <p:nvPr userDrawn="1"/>
        </p:nvSpPr>
        <p:spPr>
          <a:xfrm>
            <a:off x="1750744" y="4417789"/>
            <a:ext cx="639616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40" name="Text Placeholder 59">
            <a:extLst>
              <a:ext uri="{FF2B5EF4-FFF2-40B4-BE49-F238E27FC236}">
                <a16:creationId xmlns:a16="http://schemas.microsoft.com/office/drawing/2014/main" id="{5F64F81A-D235-FE6C-0DA2-E92551CE03F7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2475559" y="4476586"/>
            <a:ext cx="1280099" cy="460800"/>
          </a:xfrm>
        </p:spPr>
        <p:txBody>
          <a:bodyPr>
            <a:normAutofit/>
          </a:bodyPr>
          <a:lstStyle>
            <a:lvl1pPr algn="r" rtl="1"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5 دقائق</a:t>
            </a:r>
            <a:endParaRPr lang="fr-FR" dirty="0"/>
          </a:p>
        </p:txBody>
      </p:sp>
      <p:sp>
        <p:nvSpPr>
          <p:cNvPr id="41" name="Text Placeholder 59">
            <a:extLst>
              <a:ext uri="{FF2B5EF4-FFF2-40B4-BE49-F238E27FC236}">
                <a16:creationId xmlns:a16="http://schemas.microsoft.com/office/drawing/2014/main" id="{2EDA4A82-BFC0-7B00-AAE6-B2DEC56D741F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4528561" y="4481761"/>
            <a:ext cx="5091127" cy="460800"/>
          </a:xfrm>
        </p:spPr>
        <p:txBody>
          <a:bodyPr>
            <a:normAutofit/>
          </a:bodyPr>
          <a:lstStyle>
            <a:lvl1pPr algn="r" rtl="1"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275;p28">
            <a:extLst>
              <a:ext uri="{FF2B5EF4-FFF2-40B4-BE49-F238E27FC236}">
                <a16:creationId xmlns:a16="http://schemas.microsoft.com/office/drawing/2014/main" id="{CD567A08-3591-2022-126A-FADCBCD31CDA}"/>
              </a:ext>
            </a:extLst>
          </p:cNvPr>
          <p:cNvSpPr/>
          <p:nvPr userDrawn="1"/>
        </p:nvSpPr>
        <p:spPr>
          <a:xfrm>
            <a:off x="9772907" y="2801706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2" name="Google Shape;278;p28">
            <a:extLst>
              <a:ext uri="{FF2B5EF4-FFF2-40B4-BE49-F238E27FC236}">
                <a16:creationId xmlns:a16="http://schemas.microsoft.com/office/drawing/2014/main" id="{81D15028-9129-B4B3-0EBD-E24485A51857}"/>
              </a:ext>
            </a:extLst>
          </p:cNvPr>
          <p:cNvSpPr/>
          <p:nvPr userDrawn="1"/>
        </p:nvSpPr>
        <p:spPr>
          <a:xfrm>
            <a:off x="1740097" y="2744359"/>
            <a:ext cx="637722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chemeClr val="accent6">
                <a:lumMod val="40000"/>
                <a:lumOff val="60000"/>
              </a:schemeClr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06917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1_Diapositive de titr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1" name="Google Shape;51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grpSp>
        <p:nvGrpSpPr>
          <p:cNvPr id="54" name="Google Shape;54;p84"/>
          <p:cNvGrpSpPr/>
          <p:nvPr/>
        </p:nvGrpSpPr>
        <p:grpSpPr>
          <a:xfrm>
            <a:off x="0" y="-26503"/>
            <a:ext cx="12192000" cy="6858001"/>
            <a:chOff x="0" y="0"/>
            <a:chExt cx="13716000" cy="10287000"/>
          </a:xfrm>
        </p:grpSpPr>
        <p:sp>
          <p:nvSpPr>
            <p:cNvPr id="55" name="Google Shape;55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6" name="Google Shape;56;p84"/>
            <p:cNvSpPr/>
            <p:nvPr/>
          </p:nvSpPr>
          <p:spPr>
            <a:xfrm>
              <a:off x="304801" y="920109"/>
              <a:ext cx="13106399" cy="9160152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7" name="Google Shape;57;p84"/>
            <p:cNvSpPr/>
            <p:nvPr/>
          </p:nvSpPr>
          <p:spPr>
            <a:xfrm>
              <a:off x="304801" y="310242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50"/>
                <a:buFont typeface="Calibri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8" name="Google Shape;58;p84"/>
          <p:cNvSpPr/>
          <p:nvPr/>
        </p:nvSpPr>
        <p:spPr>
          <a:xfrm flipH="1">
            <a:off x="11353800" y="36322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endParaRPr sz="1350" b="1" i="0" u="none" strike="noStrike" cap="non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" name="Google Shape;59;p84"/>
          <p:cNvSpPr txBox="1">
            <a:spLocks noGrp="1"/>
          </p:cNvSpPr>
          <p:nvPr>
            <p:ph type="title"/>
          </p:nvPr>
        </p:nvSpPr>
        <p:spPr>
          <a:xfrm>
            <a:off x="1192696" y="52389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  <a:defRPr sz="1800" b="0" i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5307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Diapositive de titr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9" name="Google Shape;119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grpSp>
        <p:nvGrpSpPr>
          <p:cNvPr id="122" name="Google Shape;122;p86"/>
          <p:cNvGrpSpPr/>
          <p:nvPr/>
        </p:nvGrpSpPr>
        <p:grpSpPr>
          <a:xfrm>
            <a:off x="0" y="-26503"/>
            <a:ext cx="12192000" cy="6858001"/>
            <a:chOff x="0" y="0"/>
            <a:chExt cx="13716000" cy="10287000"/>
          </a:xfrm>
        </p:grpSpPr>
        <p:sp>
          <p:nvSpPr>
            <p:cNvPr id="123" name="Google Shape;123;p8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" name="Google Shape;124;p86"/>
            <p:cNvSpPr/>
            <p:nvPr/>
          </p:nvSpPr>
          <p:spPr>
            <a:xfrm>
              <a:off x="304801" y="920109"/>
              <a:ext cx="13106399" cy="9160152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86"/>
            <p:cNvSpPr/>
            <p:nvPr/>
          </p:nvSpPr>
          <p:spPr>
            <a:xfrm>
              <a:off x="304801" y="310242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" name="Google Shape;126;p86"/>
          <p:cNvSpPr/>
          <p:nvPr/>
        </p:nvSpPr>
        <p:spPr>
          <a:xfrm flipH="1">
            <a:off x="11353800" y="36322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1" i="0" u="none" strike="noStrike" cap="non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7" name="Google Shape;127;p86"/>
          <p:cNvSpPr txBox="1">
            <a:spLocks noGrp="1"/>
          </p:cNvSpPr>
          <p:nvPr>
            <p:ph type="title"/>
          </p:nvPr>
        </p:nvSpPr>
        <p:spPr>
          <a:xfrm>
            <a:off x="1192696" y="52389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  <a:defRPr sz="1800" b="0" i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9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95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95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95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27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143" name="Google Shape;143;p9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31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8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9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D8E2F3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9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10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0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81" name="Google Shape;181;p10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82" name="Google Shape;182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354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B">
  <p:cSld name="Slide PB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5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0" name="Google Shape;180;p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1" name="Google Shape;181;p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2" name="Google Shape;182;p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183" name="Google Shape;183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512" y="603261"/>
            <a:ext cx="501290" cy="468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352"/>
              </a:srgbClr>
            </a:outerShdw>
          </a:effectLst>
        </p:spPr>
      </p:pic>
      <p:sp>
        <p:nvSpPr>
          <p:cNvPr id="184" name="Google Shape;184;p5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5" name="Google Shape;185;p56" descr="Image générée"/>
          <p:cNvPicPr preferRelativeResize="0"/>
          <p:nvPr/>
        </p:nvPicPr>
        <p:blipFill rotWithShape="1">
          <a:blip r:embed="rId3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56"/>
          <p:cNvSpPr txBox="1">
            <a:spLocks noGrp="1"/>
          </p:cNvSpPr>
          <p:nvPr>
            <p:ph type="title"/>
          </p:nvPr>
        </p:nvSpPr>
        <p:spPr>
          <a:xfrm>
            <a:off x="968558" y="31730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56"/>
          <p:cNvSpPr txBox="1">
            <a:spLocks noGrp="1"/>
          </p:cNvSpPr>
          <p:nvPr>
            <p:ph type="body" idx="2"/>
          </p:nvPr>
        </p:nvSpPr>
        <p:spPr>
          <a:xfrm>
            <a:off x="965589" y="57574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  <a:defRPr sz="11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0098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A">
  <p:cSld name="Slide PA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6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97" name="Google Shape;197;p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8" name="Google Shape;198;p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9" name="Google Shape;199;p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1"/>
                <a:buFont typeface="Arial"/>
                <a:buNone/>
              </a:pPr>
              <a:endParaRPr sz="1351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200" name="Google Shape;200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2097" y="464909"/>
            <a:ext cx="699712" cy="699714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61"/>
          <p:cNvSpPr txBox="1"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1800" b="1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61"/>
          <p:cNvSpPr txBox="1">
            <a:spLocks noGrp="1"/>
          </p:cNvSpPr>
          <p:nvPr>
            <p:ph type="body" idx="2"/>
          </p:nvPr>
        </p:nvSpPr>
        <p:spPr>
          <a:xfrm>
            <a:off x="1146359" y="590324"/>
            <a:ext cx="10250160" cy="32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140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4" name="Google Shape;204;p61" descr="Image générée"/>
          <p:cNvPicPr preferRelativeResize="0"/>
          <p:nvPr/>
        </p:nvPicPr>
        <p:blipFill rotWithShape="1">
          <a:blip r:embed="rId3">
            <a:alphaModFix/>
          </a:blip>
          <a:srcRect l="6026" t="25226" r="75345" b="62431"/>
          <a:stretch/>
        </p:blipFill>
        <p:spPr>
          <a:xfrm>
            <a:off x="11484657" y="200308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3120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906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400" b="1" kern="0" dirty="0">
                <a:solidFill>
                  <a:srgbClr val="F19D19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61401" y="5229083"/>
            <a:ext cx="1698752" cy="503301"/>
          </a:xfrm>
        </p:spPr>
        <p:txBody>
          <a:bodyPr anchor="ctr">
            <a:noAutofit/>
          </a:bodyPr>
          <a:lstStyle>
            <a:lvl1pPr algn="r" rtl="1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 ..  دقيقة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8675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الممارسة الجماعية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ar-MA" sz="4400" b="1" dirty="0">
                  <a:solidFill>
                    <a:srgbClr val="0F9ED5"/>
                  </a:solidFill>
                  <a:latin typeface="Calibri" panose="020F0502020204030204"/>
                </a:rPr>
                <a:t>الممارسة الجماعية</a:t>
              </a:r>
              <a:endParaRPr lang="fr-FR" sz="4400" b="1" dirty="0">
                <a:solidFill>
                  <a:srgbClr val="0F9ED5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50201" y="5236960"/>
            <a:ext cx="2335332" cy="503301"/>
          </a:xfrm>
        </p:spPr>
        <p:txBody>
          <a:bodyPr anchor="ctr">
            <a:noAutofit/>
          </a:bodyPr>
          <a:lstStyle>
            <a:lvl1pPr algn="r" rtl="1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 ..  دقيقة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5875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6" name="Picture 3" descr="Image générée">
            <a:extLst>
              <a:ext uri="{FF2B5EF4-FFF2-40B4-BE49-F238E27FC236}">
                <a16:creationId xmlns:a16="http://schemas.microsoft.com/office/drawing/2014/main" id="{1C269767-1776-7892-98BB-466196D3A44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11484657" y="200308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7FA5B814-C475-06AE-7AC6-DB7266BFB5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8558" y="317301"/>
            <a:ext cx="10529279" cy="267549"/>
          </a:xfrm>
        </p:spPr>
        <p:txBody>
          <a:bodyPr>
            <a:noAutofit/>
          </a:bodyPr>
          <a:lstStyle>
            <a:lvl1pPr algn="r"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14">
            <a:extLst>
              <a:ext uri="{FF2B5EF4-FFF2-40B4-BE49-F238E27FC236}">
                <a16:creationId xmlns:a16="http://schemas.microsoft.com/office/drawing/2014/main" id="{A4A6FDCF-D576-2CC5-BF55-D396EB96C45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65589" y="575745"/>
            <a:ext cx="10529279" cy="267549"/>
          </a:xfrm>
        </p:spPr>
        <p:txBody>
          <a:bodyPr>
            <a:noAutofit/>
          </a:bodyPr>
          <a:lstStyle>
            <a:lvl1pPr algn="r" rtl="1">
              <a:buFont typeface="Arial" panose="020B0604020202020204" pitchFamily="34" charset="0"/>
              <a:buNone/>
              <a:defRPr sz="110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9472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قابل للتعديل">
  <p:cSld name="1_قابل للتعديل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2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84" name="Google Shape;84;p12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2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" name="Google Shape;86;p12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29"/>
          <p:cNvSpPr txBox="1">
            <a:spLocks noGrp="1"/>
          </p:cNvSpPr>
          <p:nvPr>
            <p:ph type="body" idx="2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4400" b="1" i="0" u="none" strike="noStrike" cap="non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3268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</a:rPr>
              <a:t>النمذجة</a:t>
            </a:r>
            <a:endParaRPr lang="fr-FR" sz="4400" b="1" dirty="0">
              <a:solidFill>
                <a:srgbClr val="C00000"/>
              </a:solidFill>
              <a:latin typeface="Calibri" panose="020F0502020204030204"/>
            </a:endParaRP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04201" y="5236960"/>
            <a:ext cx="2081332" cy="503301"/>
          </a:xfrm>
        </p:spPr>
        <p:txBody>
          <a:bodyPr anchor="ctr">
            <a:noAutofit/>
          </a:bodyPr>
          <a:lstStyle>
            <a:lvl1pPr algn="r" rtl="1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ar-MA" dirty="0"/>
              <a:t> ..  دقيقة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1492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7" y="464909"/>
            <a:ext cx="699712" cy="699714"/>
          </a:xfrm>
          <a:prstGeom prst="rect">
            <a:avLst/>
          </a:prstGeom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D35F0093-42C6-FFF4-7D30-E2A23C57C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</p:spPr>
        <p:txBody>
          <a:bodyPr>
            <a:noAutofit/>
          </a:bodyPr>
          <a:lstStyle>
            <a:lvl1pPr algn="r">
              <a:defRPr sz="1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1BB93511-3F31-49AC-9CA8-58FDDB1E912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 algn="r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B6C29C04-11F1-5127-693B-B4A09D63D51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46359" y="590324"/>
            <a:ext cx="10250160" cy="321521"/>
          </a:xfrm>
        </p:spPr>
        <p:txBody>
          <a:bodyPr>
            <a:noAutofit/>
          </a:bodyPr>
          <a:lstStyle>
            <a:lvl1pPr algn="r" rtl="1">
              <a:buFont typeface="Arial" panose="020B0604020202020204" pitchFamily="34" charset="0"/>
              <a:buChar char="•"/>
              <a:defRPr sz="140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4" name="Picture 3" descr="Image générée">
            <a:extLst>
              <a:ext uri="{FF2B5EF4-FFF2-40B4-BE49-F238E27FC236}">
                <a16:creationId xmlns:a16="http://schemas.microsoft.com/office/drawing/2014/main" id="{A33348F5-B829-4861-61E7-67623FD8D9E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11484657" y="200308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0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6" name="Picture 3" descr="Image générée">
            <a:extLst>
              <a:ext uri="{FF2B5EF4-FFF2-40B4-BE49-F238E27FC236}">
                <a16:creationId xmlns:a16="http://schemas.microsoft.com/office/drawing/2014/main" id="{A3B1BC94-8C74-DC3E-C94E-FA0EDCA1F58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11484657" y="200308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19940F21-568F-259A-8617-AD5A2D161A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8558" y="317301"/>
            <a:ext cx="10529279" cy="267549"/>
          </a:xfrm>
        </p:spPr>
        <p:txBody>
          <a:bodyPr>
            <a:noAutofit/>
          </a:bodyPr>
          <a:lstStyle>
            <a:lvl1pPr algn="r"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14">
            <a:extLst>
              <a:ext uri="{FF2B5EF4-FFF2-40B4-BE49-F238E27FC236}">
                <a16:creationId xmlns:a16="http://schemas.microsoft.com/office/drawing/2014/main" id="{071AA4B7-B4B5-B166-405A-6932EEEFFF4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65589" y="575745"/>
            <a:ext cx="10529279" cy="267549"/>
          </a:xfrm>
        </p:spPr>
        <p:txBody>
          <a:bodyPr>
            <a:noAutofit/>
          </a:bodyPr>
          <a:lstStyle>
            <a:lvl1pPr algn="r" rtl="1">
              <a:buFont typeface="Arial" panose="020B0604020202020204" pitchFamily="34" charset="0"/>
              <a:buNone/>
              <a:defRPr sz="110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40930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706" r:id="rId10"/>
    <p:sldLayoutId id="2147483713" r:id="rId11"/>
    <p:sldLayoutId id="2147483714" r:id="rId12"/>
    <p:sldLayoutId id="2147483716" r:id="rId13"/>
    <p:sldLayoutId id="2147483717" r:id="rId14"/>
    <p:sldLayoutId id="2147483723" r:id="rId15"/>
    <p:sldLayoutId id="2147483731" r:id="rId16"/>
    <p:sldLayoutId id="2147483741" r:id="rId17"/>
    <p:sldLayoutId id="2147483742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8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711" r:id="rId11"/>
    <p:sldLayoutId id="2147483727" r:id="rId12"/>
    <p:sldLayoutId id="2147483728" r:id="rId13"/>
    <p:sldLayoutId id="2147483729" r:id="rId14"/>
    <p:sldLayoutId id="2147483734" r:id="rId15"/>
    <p:sldLayoutId id="2147483735" r:id="rId16"/>
    <p:sldLayoutId id="2147483743" r:id="rId17"/>
    <p:sldLayoutId id="2147483744" r:id="rId18"/>
    <p:sldLayoutId id="2147483745" r:id="rId19"/>
    <p:sldLayoutId id="2147483746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21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microsoft.com/office/2007/relationships/hdphoto" Target="../media/hdphoto5.wdp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3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E3545328-1474-7FCA-E119-8F6C10054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22" y="3218691"/>
            <a:ext cx="3081981" cy="2311486"/>
          </a:xfrm>
          <a:prstGeom prst="rect">
            <a:avLst/>
          </a:prstGeom>
        </p:spPr>
      </p:pic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06077" y="3475422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الوحدة الأولى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06077" y="4374434"/>
            <a:ext cx="6625147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497788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الأسبوع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 algn="r" rtl="1"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مَادَّةُ ﭐللُّغَةِ ﭐلْعَرَبِيَّةِ</a:t>
            </a:r>
            <a:endParaRPr lang="ar-MA" sz="6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1200" dirty="0">
                  <a:solidFill>
                    <a:srgbClr val="FFFFFF"/>
                  </a:solidFill>
                  <a:latin typeface="Calibri" panose="020F0502020204030204" pitchFamily="34" charset="0"/>
                  <a:ea typeface="Dosis"/>
                  <a:cs typeface="Calibri" panose="020F0502020204030204" pitchFamily="34" charset="0"/>
                </a:rPr>
                <a:t>الثالثة</a:t>
              </a:r>
              <a:r>
                <a:rPr lang="ar-MA" sz="2400" b="1" i="0" u="none" strike="noStrike" kern="1200" cap="none" spc="0" baseline="0" dirty="0">
                  <a:solidFill>
                    <a:srgbClr val="FFFFFF"/>
                  </a:solidFill>
                  <a:uFillTx/>
                  <a:latin typeface="Calibri" panose="020F0502020204030204" pitchFamily="34" charset="0"/>
                  <a:ea typeface="Dosis"/>
                  <a:cs typeface="Calibri" panose="020F0502020204030204" pitchFamily="34" charset="0"/>
                </a:rPr>
                <a:t>  </a:t>
              </a:r>
            </a:p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i="0" u="none" strike="noStrike" kern="1200" cap="none" spc="0" baseline="0" dirty="0">
                  <a:solidFill>
                    <a:srgbClr val="FFFFFF"/>
                  </a:solidFill>
                  <a:uFillTx/>
                  <a:latin typeface="Arial" pitchFamily="34"/>
                  <a:ea typeface="Dosis"/>
                  <a:cs typeface="Arial" pitchFamily="34"/>
                </a:rPr>
                <a:t>إعدادي</a:t>
              </a:r>
            </a:p>
          </p:txBody>
        </p:sp>
      </p:grp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الحصة</a:t>
            </a:r>
            <a:r>
              <a:rPr lang="fr-FR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: 4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id="{328AD07A-2BE8-E8A4-C02B-B9C4DE22C9E7}"/>
              </a:ext>
            </a:extLst>
          </p:cNvPr>
          <p:cNvSpPr/>
          <p:nvPr/>
        </p:nvSpPr>
        <p:spPr>
          <a:xfrm>
            <a:off x="4773976" y="5144692"/>
            <a:ext cx="6657247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                       </a:t>
            </a: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id="{61109EE3-7AB9-A65B-8940-341C607461A7}"/>
              </a:ext>
            </a:extLst>
          </p:cNvPr>
          <p:cNvSpPr txBox="1"/>
          <p:nvPr/>
        </p:nvSpPr>
        <p:spPr>
          <a:xfrm>
            <a:off x="9758500" y="5229922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الحصة: 1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id="{93D21B39-1633-4036-1A1C-A89F17307FFF}"/>
              </a:ext>
            </a:extLst>
          </p:cNvPr>
          <p:cNvSpPr/>
          <p:nvPr/>
        </p:nvSpPr>
        <p:spPr>
          <a:xfrm>
            <a:off x="9729809" y="5219531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5236149" y="3575995"/>
            <a:ext cx="4266862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الْحِرَفُ</a:t>
            </a:r>
          </a:p>
        </p:txBody>
      </p:sp>
      <p:sp>
        <p:nvSpPr>
          <p:cNvPr id="14" name="Google Shape;777;p100">
            <a:extLst>
              <a:ext uri="{FF2B5EF4-FFF2-40B4-BE49-F238E27FC236}">
                <a16:creationId xmlns:a16="http://schemas.microsoft.com/office/drawing/2014/main" id="{B061001E-C319-678E-9780-36CCEC5BF150}"/>
              </a:ext>
            </a:extLst>
          </p:cNvPr>
          <p:cNvSpPr/>
          <p:nvPr/>
        </p:nvSpPr>
        <p:spPr>
          <a:xfrm>
            <a:off x="4806077" y="2682482"/>
            <a:ext cx="6595601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779;p100">
            <a:extLst>
              <a:ext uri="{FF2B5EF4-FFF2-40B4-BE49-F238E27FC236}">
                <a16:creationId xmlns:a16="http://schemas.microsoft.com/office/drawing/2014/main" id="{48D4A471-6B41-2192-2F3F-89C5CB6D8B2A}"/>
              </a:ext>
            </a:extLst>
          </p:cNvPr>
          <p:cNvSpPr txBox="1"/>
          <p:nvPr/>
        </p:nvSpPr>
        <p:spPr>
          <a:xfrm>
            <a:off x="9845068" y="2741378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المرحلة</a:t>
            </a:r>
            <a:r>
              <a:rPr lang="fr-FR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</a:t>
            </a: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5</a:t>
            </a:r>
            <a:endParaRPr lang="ar-MA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779;p100">
            <a:extLst>
              <a:ext uri="{FF2B5EF4-FFF2-40B4-BE49-F238E27FC236}">
                <a16:creationId xmlns:a16="http://schemas.microsoft.com/office/drawing/2014/main" id="{14D308F6-5533-8135-AA5D-F522B423BAAB}"/>
              </a:ext>
            </a:extLst>
          </p:cNvPr>
          <p:cNvSpPr txBox="1"/>
          <p:nvPr/>
        </p:nvSpPr>
        <p:spPr>
          <a:xfrm>
            <a:off x="5079257" y="2765513"/>
            <a:ext cx="4727890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الْمِهَنُ والْحِرَفُ</a:t>
            </a:r>
          </a:p>
        </p:txBody>
      </p:sp>
      <p:sp>
        <p:nvSpPr>
          <p:cNvPr id="20" name="Google Shape;780;p100">
            <a:extLst>
              <a:ext uri="{FF2B5EF4-FFF2-40B4-BE49-F238E27FC236}">
                <a16:creationId xmlns:a16="http://schemas.microsoft.com/office/drawing/2014/main" id="{4415FF52-2AD7-7436-4E10-154169CB7FDC}"/>
              </a:ext>
            </a:extLst>
          </p:cNvPr>
          <p:cNvSpPr/>
          <p:nvPr/>
        </p:nvSpPr>
        <p:spPr>
          <a:xfrm>
            <a:off x="9645301" y="2821182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779;p100">
            <a:extLst>
              <a:ext uri="{FF2B5EF4-FFF2-40B4-BE49-F238E27FC236}">
                <a16:creationId xmlns:a16="http://schemas.microsoft.com/office/drawing/2014/main" id="{BBF1E82C-B7CC-24A2-0D2D-7CDD297AD1BF}"/>
              </a:ext>
            </a:extLst>
          </p:cNvPr>
          <p:cNvSpPr txBox="1"/>
          <p:nvPr/>
        </p:nvSpPr>
        <p:spPr>
          <a:xfrm>
            <a:off x="5236149" y="4476335"/>
            <a:ext cx="4727890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الثاني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726A4E-098C-6958-AE89-DC5D8BFDB969}"/>
              </a:ext>
            </a:extLst>
          </p:cNvPr>
          <p:cNvSpPr txBox="1"/>
          <p:nvPr/>
        </p:nvSpPr>
        <p:spPr>
          <a:xfrm>
            <a:off x="4934318" y="5058414"/>
            <a:ext cx="4741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الطلاقة والفهم (ح2) </a:t>
            </a:r>
          </a:p>
          <a:p>
            <a:pPr algn="ctr" rtl="1"/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لندعم نساء المغرب الحرفيات المبدعات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356;p1">
            <a:extLst>
              <a:ext uri="{FF2B5EF4-FFF2-40B4-BE49-F238E27FC236}">
                <a16:creationId xmlns:a16="http://schemas.microsoft.com/office/drawing/2014/main" id="{1E264C8F-E368-E9C3-B54F-126443B505CB}"/>
              </a:ext>
            </a:extLst>
          </p:cNvPr>
          <p:cNvSpPr/>
          <p:nvPr/>
        </p:nvSpPr>
        <p:spPr>
          <a:xfrm>
            <a:off x="917856" y="5766741"/>
            <a:ext cx="2451295" cy="740566"/>
          </a:xfrm>
          <a:prstGeom prst="rect">
            <a:avLst/>
          </a:prstGeom>
          <a:solidFill>
            <a:srgbClr val="D0CECE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الصفحتان: </a:t>
            </a:r>
            <a:r>
              <a:rPr lang="ar-MA" sz="24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71</a:t>
            </a: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من كراسة المتعلم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2511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77AA73CD-A2B1-A328-3E36-2B727DBAC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2">
            <a:extLst>
              <a:ext uri="{FF2B5EF4-FFF2-40B4-BE49-F238E27FC236}">
                <a16:creationId xmlns:a16="http://schemas.microsoft.com/office/drawing/2014/main" id="{B2883A13-2559-D444-3F7C-E23C270DE28F}"/>
              </a:ext>
            </a:extLst>
          </p:cNvPr>
          <p:cNvSpPr txBox="1"/>
          <p:nvPr/>
        </p:nvSpPr>
        <p:spPr>
          <a:xfrm>
            <a:off x="2151695" y="1298921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algn="r" defTabSz="1219170" rtl="1">
              <a:buClr>
                <a:srgbClr val="44546A"/>
              </a:buClr>
              <a:buSzPts val="1500"/>
            </a:pPr>
            <a:r>
              <a:rPr lang="ar-S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صفحات خاصة بالأستاذ(ة)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52">
            <a:extLst>
              <a:ext uri="{FF2B5EF4-FFF2-40B4-BE49-F238E27FC236}">
                <a16:creationId xmlns:a16="http://schemas.microsoft.com/office/drawing/2014/main" id="{D5837EAE-20AD-99EF-2B3E-CEB7C82C0EDD}"/>
              </a:ext>
            </a:extLst>
          </p:cNvPr>
          <p:cNvSpPr txBox="1"/>
          <p:nvPr/>
        </p:nvSpPr>
        <p:spPr>
          <a:xfrm>
            <a:off x="2151695" y="2226131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algn="r" defTabSz="1219170" rtl="1">
              <a:buClr>
                <a:srgbClr val="44546A"/>
              </a:buClr>
              <a:buSzPts val="1500"/>
            </a:pPr>
            <a:r>
              <a:rPr lang="ar-S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نمذجة المهمة من طرف الأستاذ (شرح بصوت مرتفع)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318;p52" descr="Image générée">
            <a:extLst>
              <a:ext uri="{FF2B5EF4-FFF2-40B4-BE49-F238E27FC236}">
                <a16:creationId xmlns:a16="http://schemas.microsoft.com/office/drawing/2014/main" id="{D1CD87F2-F7CE-22E5-D7E3-165D069217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3545" r="71114" b="60700"/>
          <a:stretch/>
        </p:blipFill>
        <p:spPr>
          <a:xfrm>
            <a:off x="10496362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22;p52">
            <a:extLst>
              <a:ext uri="{FF2B5EF4-FFF2-40B4-BE49-F238E27FC236}">
                <a16:creationId xmlns:a16="http://schemas.microsoft.com/office/drawing/2014/main" id="{54E6DE26-E2E1-A2A4-43DE-C403B5362AE2}"/>
              </a:ext>
            </a:extLst>
          </p:cNvPr>
          <p:cNvSpPr txBox="1"/>
          <p:nvPr/>
        </p:nvSpPr>
        <p:spPr>
          <a:xfrm>
            <a:off x="2151695" y="3159518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algn="r" defTabSz="1219170" rtl="1">
              <a:buClr>
                <a:srgbClr val="44546A"/>
              </a:buClr>
              <a:buSzPts val="1500"/>
            </a:pPr>
            <a:r>
              <a:rPr lang="ar-S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تعليمات أو شروحات للتلاميذ – خارج إطار النمذجة (بصوت مرتفع)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32;p53">
            <a:extLst>
              <a:ext uri="{FF2B5EF4-FFF2-40B4-BE49-F238E27FC236}">
                <a16:creationId xmlns:a16="http://schemas.microsoft.com/office/drawing/2014/main" id="{4CCC0828-7E80-9A7F-53E4-4E9A4213E0B4}"/>
              </a:ext>
            </a:extLst>
          </p:cNvPr>
          <p:cNvSpPr txBox="1"/>
          <p:nvPr/>
        </p:nvSpPr>
        <p:spPr>
          <a:xfrm>
            <a:off x="2151695" y="4005511"/>
            <a:ext cx="824120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algn="r" defTabSz="1219170" rtl="1">
              <a:buClr>
                <a:srgbClr val="44546A"/>
              </a:buClr>
              <a:buSzPts val="1600"/>
            </a:pPr>
            <a:r>
              <a:rPr lang="ar-S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التذكير بميثاق القسم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8" name="Google Shape;336;p53">
            <a:extLst>
              <a:ext uri="{FF2B5EF4-FFF2-40B4-BE49-F238E27FC236}">
                <a16:creationId xmlns:a16="http://schemas.microsoft.com/office/drawing/2014/main" id="{B50E3D5D-D7AD-F82B-67DC-7DB302EC5C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31721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291;p51">
            <a:extLst>
              <a:ext uri="{FF2B5EF4-FFF2-40B4-BE49-F238E27FC236}">
                <a16:creationId xmlns:a16="http://schemas.microsoft.com/office/drawing/2014/main" id="{F00333A0-6453-2E49-949E-6472F7A92683}"/>
              </a:ext>
            </a:extLst>
          </p:cNvPr>
          <p:cNvSpPr/>
          <p:nvPr/>
        </p:nvSpPr>
        <p:spPr>
          <a:xfrm>
            <a:off x="3721103" y="87258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algn="r" defTabSz="1219170" rtl="1">
              <a:buClr>
                <a:srgbClr val="44546A"/>
              </a:buClr>
              <a:buSzPts val="2400"/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أيقونات مخصصة للأستاذ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ED093D4-5700-EC0C-1F50-022022B950B2}"/>
              </a:ext>
            </a:extLst>
          </p:cNvPr>
          <p:cNvGrpSpPr/>
          <p:nvPr/>
        </p:nvGrpSpPr>
        <p:grpSpPr>
          <a:xfrm>
            <a:off x="10657636" y="2019636"/>
            <a:ext cx="814489" cy="699291"/>
            <a:chOff x="277892" y="2322046"/>
            <a:chExt cx="828656" cy="786827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3A065145-272B-2708-F6F1-248403A3073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DB213ECF-8A17-F2A6-DE3D-1F1E43965200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72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D6B0A181-334F-0A62-0BFB-E79E14F44A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657635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2">
            <a:extLst>
              <a:ext uri="{FF2B5EF4-FFF2-40B4-BE49-F238E27FC236}">
                <a16:creationId xmlns:a16="http://schemas.microsoft.com/office/drawing/2014/main" id="{94ECFE8F-F414-2BBE-BC04-81B2DB84A94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01998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7" name="Google Shape;332;p53">
            <a:extLst>
              <a:ext uri="{FF2B5EF4-FFF2-40B4-BE49-F238E27FC236}">
                <a16:creationId xmlns:a16="http://schemas.microsoft.com/office/drawing/2014/main" id="{EE1FD77A-3ADF-D04D-724F-140666A15318}"/>
              </a:ext>
            </a:extLst>
          </p:cNvPr>
          <p:cNvSpPr txBox="1"/>
          <p:nvPr/>
        </p:nvSpPr>
        <p:spPr>
          <a:xfrm>
            <a:off x="2064863" y="5034031"/>
            <a:ext cx="8328032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algn="r" defTabSz="1219170" rtl="1">
              <a:buClr>
                <a:srgbClr val="44546A"/>
              </a:buClr>
              <a:buSzPts val="1600"/>
            </a:pPr>
            <a:r>
              <a:rPr lang="ar-S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تصحيح التمرين المنزلي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021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4404A920-C090-452F-B5C5-0EBA5A5A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4;p53">
            <a:extLst>
              <a:ext uri="{FF2B5EF4-FFF2-40B4-BE49-F238E27FC236}">
                <a16:creationId xmlns:a16="http://schemas.microsoft.com/office/drawing/2014/main" id="{12B7D81D-9A82-DA8D-D601-716E82EF882D}"/>
              </a:ext>
            </a:extLst>
          </p:cNvPr>
          <p:cNvSpPr txBox="1"/>
          <p:nvPr/>
        </p:nvSpPr>
        <p:spPr>
          <a:xfrm>
            <a:off x="1830625" y="4599181"/>
            <a:ext cx="8677479" cy="40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algn="r" defTabSz="121917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fr-FR" sz="2000" b="1" kern="0" dirty="0">
                <a:solidFill>
                  <a:srgbClr val="44546A"/>
                </a:solidFill>
                <a:latin typeface="Calibri"/>
                <a:cs typeface="Calibri"/>
                <a:sym typeface="Arial"/>
              </a:rPr>
              <a:t>يشتغل التلاميذ بشكل مستقل</a:t>
            </a:r>
            <a:endParaRPr lang="fr-FR" altLang="fr-FR" sz="2000" kern="0" dirty="0">
              <a:solidFill>
                <a:srgbClr val="000000"/>
              </a:solidFill>
              <a:latin typeface="Arial" panose="020B0604020202020204" pitchFamily="34" charset="0"/>
              <a:cs typeface="Arial"/>
              <a:sym typeface="Arial"/>
            </a:endParaRPr>
          </a:p>
        </p:txBody>
      </p:sp>
      <p:pic>
        <p:nvPicPr>
          <p:cNvPr id="6" name="Google Shape;338;p53">
            <a:extLst>
              <a:ext uri="{FF2B5EF4-FFF2-40B4-BE49-F238E27FC236}">
                <a16:creationId xmlns:a16="http://schemas.microsoft.com/office/drawing/2014/main" id="{99CA0589-7987-D756-C1CC-B03EEF031C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72427" y="4507781"/>
            <a:ext cx="613620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35;p53">
            <a:extLst>
              <a:ext uri="{FF2B5EF4-FFF2-40B4-BE49-F238E27FC236}">
                <a16:creationId xmlns:a16="http://schemas.microsoft.com/office/drawing/2014/main" id="{E8B537E3-58E7-D06E-9589-1154AEC609C9}"/>
              </a:ext>
            </a:extLst>
          </p:cNvPr>
          <p:cNvSpPr txBox="1"/>
          <p:nvPr/>
        </p:nvSpPr>
        <p:spPr>
          <a:xfrm>
            <a:off x="1830625" y="3830265"/>
            <a:ext cx="867747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algn="r" defTabSz="1219170" rtl="1">
              <a:buClr>
                <a:srgbClr val="44546A"/>
              </a:buClr>
              <a:buSzPts val="1600"/>
            </a:pPr>
            <a:r>
              <a:rPr lang="ar-SA" altLang="fr-FR" sz="2000" b="1" kern="0" dirty="0">
                <a:solidFill>
                  <a:srgbClr val="44546A"/>
                </a:solidFill>
                <a:latin typeface="Calibri"/>
                <a:cs typeface="Calibri"/>
                <a:sym typeface="Arial"/>
              </a:rPr>
              <a:t>يشتغل التلاميذ في ثنائيات</a:t>
            </a:r>
            <a:endParaRPr lang="fr-FR" altLang="fr-FR" sz="2000" b="1" kern="0" dirty="0">
              <a:solidFill>
                <a:srgbClr val="44546A"/>
              </a:solidFill>
              <a:latin typeface="Calibri"/>
              <a:cs typeface="Calibri"/>
              <a:sym typeface="Arial"/>
            </a:endParaRPr>
          </a:p>
        </p:txBody>
      </p:sp>
      <p:pic>
        <p:nvPicPr>
          <p:cNvPr id="7" name="Google Shape;339;p53">
            <a:extLst>
              <a:ext uri="{FF2B5EF4-FFF2-40B4-BE49-F238E27FC236}">
                <a16:creationId xmlns:a16="http://schemas.microsoft.com/office/drawing/2014/main" id="{DDA38603-9FD0-5873-CE31-15062339C8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92884" y="3752370"/>
            <a:ext cx="551667" cy="498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89;p51">
            <a:extLst>
              <a:ext uri="{FF2B5EF4-FFF2-40B4-BE49-F238E27FC236}">
                <a16:creationId xmlns:a16="http://schemas.microsoft.com/office/drawing/2014/main" id="{A512D62E-50A4-C4D3-B8D7-731106EA1EE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96173" y="2319672"/>
            <a:ext cx="556939" cy="4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90;p51">
            <a:extLst>
              <a:ext uri="{FF2B5EF4-FFF2-40B4-BE49-F238E27FC236}">
                <a16:creationId xmlns:a16="http://schemas.microsoft.com/office/drawing/2014/main" id="{6265C85C-3A24-7175-028A-B405CA5EF11B}"/>
              </a:ext>
            </a:extLst>
          </p:cNvPr>
          <p:cNvSpPr txBox="1"/>
          <p:nvPr/>
        </p:nvSpPr>
        <p:spPr>
          <a:xfrm>
            <a:off x="1842082" y="2449852"/>
            <a:ext cx="867747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spAutoFit/>
          </a:bodyPr>
          <a:lstStyle/>
          <a:p>
            <a:pPr algn="r" defTabSz="1219170" rtl="1">
              <a:buClr>
                <a:srgbClr val="000000"/>
              </a:buClr>
            </a:pPr>
            <a:r>
              <a:rPr lang="ar-S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يستمع التلاميذ للأستاذ بتركيز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93;p51">
            <a:extLst>
              <a:ext uri="{FF2B5EF4-FFF2-40B4-BE49-F238E27FC236}">
                <a16:creationId xmlns:a16="http://schemas.microsoft.com/office/drawing/2014/main" id="{38D3624C-E4A9-466D-7528-C354FFD89792}"/>
              </a:ext>
            </a:extLst>
          </p:cNvPr>
          <p:cNvSpPr txBox="1"/>
          <p:nvPr/>
        </p:nvSpPr>
        <p:spPr>
          <a:xfrm>
            <a:off x="1830624" y="1694487"/>
            <a:ext cx="8677478" cy="40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spAutoFit/>
          </a:bodyPr>
          <a:lstStyle/>
          <a:p>
            <a:pPr algn="r" defTabSz="1219170" rtl="1">
              <a:buClr>
                <a:srgbClr val="000000"/>
              </a:buClr>
            </a:pPr>
            <a:r>
              <a:rPr lang="ar-S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يرفع التلاميذ أيديهم للمشاركة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294;p51" descr="Lever la main - Icônes mains et gestes gratuites">
            <a:extLst>
              <a:ext uri="{FF2B5EF4-FFF2-40B4-BE49-F238E27FC236}">
                <a16:creationId xmlns:a16="http://schemas.microsoft.com/office/drawing/2014/main" id="{21E3C786-5C04-37E1-0217-CBE21366D16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63298" y="1692132"/>
            <a:ext cx="540887" cy="42630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33;p53">
            <a:extLst>
              <a:ext uri="{FF2B5EF4-FFF2-40B4-BE49-F238E27FC236}">
                <a16:creationId xmlns:a16="http://schemas.microsoft.com/office/drawing/2014/main" id="{984AC82D-389F-7373-6774-A4078B78B27D}"/>
              </a:ext>
            </a:extLst>
          </p:cNvPr>
          <p:cNvSpPr txBox="1"/>
          <p:nvPr/>
        </p:nvSpPr>
        <p:spPr>
          <a:xfrm>
            <a:off x="1848762" y="1040371"/>
            <a:ext cx="8677478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algn="r" defTabSz="1219170" rtl="1">
              <a:buClr>
                <a:srgbClr val="44546A"/>
              </a:buClr>
              <a:buSzPts val="1600"/>
            </a:pPr>
            <a:r>
              <a:rPr lang="ar-S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يستعمل التلاميذ اللوحات للإجابة</a:t>
            </a: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5978DD5-318A-3F16-AECB-860607D32046}"/>
              </a:ext>
            </a:extLst>
          </p:cNvPr>
          <p:cNvGrpSpPr/>
          <p:nvPr/>
        </p:nvGrpSpPr>
        <p:grpSpPr>
          <a:xfrm>
            <a:off x="10772075" y="916351"/>
            <a:ext cx="632111" cy="603600"/>
            <a:chOff x="779845" y="4335989"/>
            <a:chExt cx="442253" cy="575842"/>
          </a:xfrm>
        </p:grpSpPr>
        <p:pic>
          <p:nvPicPr>
            <p:cNvPr id="2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A49B9A76-6535-3AE5-BC9D-739EFE81502C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18242" t="9344" r="18458" b="23864"/>
            <a:stretch/>
          </p:blipFill>
          <p:spPr>
            <a:xfrm>
              <a:off x="779845" y="4335989"/>
              <a:ext cx="442253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F11E36-0025-C3F4-CFF1-8372D4951514}"/>
                </a:ext>
              </a:extLst>
            </p:cNvPr>
            <p:cNvSpPr/>
            <p:nvPr/>
          </p:nvSpPr>
          <p:spPr>
            <a:xfrm>
              <a:off x="1078544" y="4438901"/>
              <a:ext cx="126559" cy="89253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fr-FR" sz="1867" kern="0" dirty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</p:grpSp>
      <p:sp>
        <p:nvSpPr>
          <p:cNvPr id="37" name="Google Shape;295;p51">
            <a:extLst>
              <a:ext uri="{FF2B5EF4-FFF2-40B4-BE49-F238E27FC236}">
                <a16:creationId xmlns:a16="http://schemas.microsoft.com/office/drawing/2014/main" id="{D697CEA9-64C8-7CC4-9A62-C872FF15F975}"/>
              </a:ext>
            </a:extLst>
          </p:cNvPr>
          <p:cNvSpPr txBox="1"/>
          <p:nvPr/>
        </p:nvSpPr>
        <p:spPr>
          <a:xfrm>
            <a:off x="1830626" y="3116028"/>
            <a:ext cx="8677478" cy="40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spAutoFit/>
          </a:bodyPr>
          <a:lstStyle/>
          <a:p>
            <a:pPr algn="r" defTabSz="1219170" rtl="1">
              <a:buClr>
                <a:srgbClr val="000000"/>
              </a:buClr>
            </a:pPr>
            <a:r>
              <a:rPr lang="ar-S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يسجّل التلاميذ ما ينبغي تسجيله على دفاترهم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952E4744-072C-513B-756C-AE0DA46B1D50}"/>
              </a:ext>
            </a:extLst>
          </p:cNvPr>
          <p:cNvGrpSpPr/>
          <p:nvPr/>
        </p:nvGrpSpPr>
        <p:grpSpPr>
          <a:xfrm>
            <a:off x="10824282" y="3014983"/>
            <a:ext cx="551667" cy="471961"/>
            <a:chOff x="10280460" y="4850932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64852FB5-3F0D-3729-FC3D-0C53A049F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10280460" y="4967823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34116C93-BDC5-384F-AE20-60234D0F0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10456526" y="4850932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41" name="Google Shape;291;p51">
            <a:extLst>
              <a:ext uri="{FF2B5EF4-FFF2-40B4-BE49-F238E27FC236}">
                <a16:creationId xmlns:a16="http://schemas.microsoft.com/office/drawing/2014/main" id="{88F57F45-EEF4-CF02-1883-FB25B1F1C701}"/>
              </a:ext>
            </a:extLst>
          </p:cNvPr>
          <p:cNvSpPr/>
          <p:nvPr/>
        </p:nvSpPr>
        <p:spPr>
          <a:xfrm>
            <a:off x="3523676" y="81409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algn="r" defTabSz="1219170" rtl="1">
              <a:buClr>
                <a:srgbClr val="44546A"/>
              </a:buClr>
              <a:buSzPts val="2400"/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أيقونات مخصصة للتلاميذ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335;p53">
            <a:extLst>
              <a:ext uri="{FF2B5EF4-FFF2-40B4-BE49-F238E27FC236}">
                <a16:creationId xmlns:a16="http://schemas.microsoft.com/office/drawing/2014/main" id="{CCAF46D7-9D20-7525-4F08-B73A468B6D08}"/>
              </a:ext>
            </a:extLst>
          </p:cNvPr>
          <p:cNvSpPr txBox="1"/>
          <p:nvPr/>
        </p:nvSpPr>
        <p:spPr>
          <a:xfrm>
            <a:off x="1830624" y="5298757"/>
            <a:ext cx="867748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algn="r" defTabSz="1219170" rtl="1">
              <a:buClr>
                <a:srgbClr val="44546A"/>
              </a:buClr>
              <a:buSzPts val="1600"/>
            </a:pPr>
            <a:r>
              <a:rPr lang="ar-S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يقوم التلاميذ إلى السبورة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BAB5C24D-1786-0BEE-AD11-9FC6968F2D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0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4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937601" y="446738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الوحدة</a:t>
            </a:r>
            <a:r>
              <a:rPr lang="fr-FR" sz="3200" b="1" i="0" u="none" strike="noStrike" kern="120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 </a:t>
            </a:r>
            <a:r>
              <a:rPr lang="ar-MA" sz="3200" b="1" i="0" u="none" strike="noStrike" kern="1200" cap="none" spc="0" baseline="0" dirty="0" err="1">
                <a:solidFill>
                  <a:srgbClr val="44546A"/>
                </a:solidFill>
                <a:uFillTx/>
                <a:latin typeface="Calibri"/>
                <a:cs typeface="Arial"/>
              </a:rPr>
              <a:t>الديدكتيكية</a:t>
            </a:r>
            <a:r>
              <a:rPr lang="ar-MA" sz="3200" b="1" i="0" u="none" strike="noStrike" kern="120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:</a:t>
            </a:r>
            <a:endParaRPr lang="fr-FR" sz="3200" b="1" i="0" u="none" strike="noStrike" kern="1200" cap="none" spc="0" baseline="0" dirty="0">
              <a:solidFill>
                <a:srgbClr val="44546A"/>
              </a:solidFill>
              <a:uFillTx/>
              <a:latin typeface="Calibri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6014542" y="2099609"/>
            <a:ext cx="5972645" cy="2634863"/>
            <a:chOff x="4161265" y="1553611"/>
            <a:chExt cx="6586684" cy="2634863"/>
          </a:xfrm>
        </p:grpSpPr>
        <p:sp>
          <p:nvSpPr>
            <p:cNvPr id="3" name="Rectangle : coins arrondis 18 - 3">
              <a:extLst>
                <a:ext uri="{FF2B5EF4-FFF2-40B4-BE49-F238E27FC236}">
                  <a16:creationId xmlns:a16="http://schemas.microsoft.com/office/drawing/2014/main" id="{E7125ABE-93C9-34A7-EC4C-E28F434EFB62}"/>
                </a:ext>
              </a:extLst>
            </p:cNvPr>
            <p:cNvSpPr/>
            <p:nvPr/>
          </p:nvSpPr>
          <p:spPr>
            <a:xfrm>
              <a:off x="4161265" y="1553611"/>
              <a:ext cx="4621663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adFill flip="none" rotWithShape="1"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1"/>
              <a:tileRect/>
            </a:gra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1" tIns="34271" rIns="68571" bIns="34271" anchor="ctr" anchorCtr="0" compatLnSpc="1">
              <a:noAutofit/>
            </a:bodyPr>
            <a:lstStyle/>
            <a:p>
              <a:pPr algn="ctr" defTabSz="685783" rtl="1"/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أستمع بتركيز وأفهم: الحرف اليدوية في المغرب</a:t>
              </a:r>
              <a:endPara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Rectangle : coins arrondis 18 - 3">
              <a:extLst>
                <a:ext uri="{FF2B5EF4-FFF2-40B4-BE49-F238E27FC236}">
                  <a16:creationId xmlns:a16="http://schemas.microsoft.com/office/drawing/2014/main" id="{5C84E3F9-EF5C-6B44-F6A3-C91E2579D4C5}"/>
                </a:ext>
              </a:extLst>
            </p:cNvPr>
            <p:cNvSpPr/>
            <p:nvPr/>
          </p:nvSpPr>
          <p:spPr>
            <a:xfrm>
              <a:off x="8949242" y="3441299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adFill flip="none" rotWithShape="1"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1"/>
              <a:tileRect/>
            </a:gra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1" tIns="34271" rIns="68571" bIns="34271" anchor="ctr" anchorCtr="0" compatLnSpc="1">
              <a:noAutofit/>
            </a:bodyPr>
            <a:lstStyle/>
            <a:p>
              <a:pPr algn="ctr" defTabSz="685783"/>
              <a:r>
                <a:rPr lang="ar-MA" sz="24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</a:t>
              </a:r>
              <a:endPara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Rectangle : coins arrondis 18 - 3">
              <a:extLst>
                <a:ext uri="{FF2B5EF4-FFF2-40B4-BE49-F238E27FC236}">
                  <a16:creationId xmlns:a16="http://schemas.microsoft.com/office/drawing/2014/main" id="{F7E750AB-D1FD-A7E1-396E-64DB59D87636}"/>
                </a:ext>
              </a:extLst>
            </p:cNvPr>
            <p:cNvSpPr/>
            <p:nvPr/>
          </p:nvSpPr>
          <p:spPr>
            <a:xfrm>
              <a:off x="4299350" y="3462605"/>
              <a:ext cx="4483578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adFill flip="none" rotWithShape="1"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1"/>
              <a:tileRect/>
            </a:gra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1" tIns="34271" rIns="68571" bIns="34271" anchor="ctr" anchorCtr="0" compatLnSpc="1">
              <a:noAutofit/>
            </a:bodyPr>
            <a:lstStyle/>
            <a:p>
              <a:pPr algn="ctr" defTabSz="685783"/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أتحدث: أفسر اختيار حرفة من الحرف</a:t>
              </a:r>
              <a:endPara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 : coins arrondis 18 - 3">
              <a:extLst>
                <a:ext uri="{FF2B5EF4-FFF2-40B4-BE49-F238E27FC236}">
                  <a16:creationId xmlns:a16="http://schemas.microsoft.com/office/drawing/2014/main" id="{ACEE7100-E846-B31E-4E40-E4C90CED74BD}"/>
                </a:ext>
              </a:extLst>
            </p:cNvPr>
            <p:cNvSpPr/>
            <p:nvPr/>
          </p:nvSpPr>
          <p:spPr>
            <a:xfrm>
              <a:off x="8949242" y="156455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adFill flip="none" rotWithShape="1"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1"/>
              <a:tileRect/>
            </a:gra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1" tIns="34271" rIns="68571" bIns="34271" anchor="ctr" anchorCtr="0" compatLnSpc="1">
              <a:noAutofit/>
            </a:bodyPr>
            <a:lstStyle/>
            <a:p>
              <a:pPr algn="ctr" defTabSz="685783"/>
              <a:r>
                <a:rPr lang="ar-MA" sz="20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1867A7A4-94C0-3F25-90FC-D9C5427B6C57}"/>
                </a:ext>
              </a:extLst>
            </p:cNvPr>
            <p:cNvSpPr/>
            <p:nvPr/>
          </p:nvSpPr>
          <p:spPr>
            <a:xfrm>
              <a:off x="8949242" y="245858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adFill flip="none" rotWithShape="1"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1"/>
              <a:tileRect/>
            </a:gra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1" tIns="34271" rIns="68571" bIns="34271" anchor="ctr" anchorCtr="0" compatLnSpc="1">
              <a:noAutofit/>
            </a:bodyPr>
            <a:lstStyle/>
            <a:p>
              <a:pPr algn="ctr" defTabSz="685783" rtl="1"/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fr-FR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</a:t>
              </a:r>
              <a:endPara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111B0A63-0547-5E24-0F8D-78E2186A2009}"/>
                </a:ext>
              </a:extLst>
            </p:cNvPr>
            <p:cNvSpPr/>
            <p:nvPr/>
          </p:nvSpPr>
          <p:spPr>
            <a:xfrm>
              <a:off x="4299350" y="2481605"/>
              <a:ext cx="4483578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adFill flip="none" rotWithShape="1">
              <a:gsLst>
                <a:gs pos="0">
                  <a:srgbClr val="94CFB7"/>
                </a:gs>
                <a:gs pos="50000">
                  <a:srgbClr val="BFE0D2"/>
                </a:gs>
                <a:gs pos="100000">
                  <a:srgbClr val="E0EFE9"/>
                </a:gs>
              </a:gsLst>
              <a:lin ang="0" scaled="1"/>
              <a:tileRect/>
            </a:gra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1" tIns="34271" rIns="68571" bIns="34271" anchor="ctr" anchorCtr="0" compatLnSpc="1">
              <a:noAutofit/>
            </a:bodyPr>
            <a:lstStyle/>
            <a:p>
              <a:pPr algn="ctr" defTabSz="685783"/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الظواهر اللغوية : الاستدراك</a:t>
              </a:r>
              <a:endPara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6130654" y="1311586"/>
            <a:ext cx="5890794" cy="6270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الأسبوع الأول</a:t>
            </a:r>
            <a:endParaRPr lang="fr-FR" sz="32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6A8C4-6D2E-08FE-380E-BBAACF41B61A}"/>
              </a:ext>
            </a:extLst>
          </p:cNvPr>
          <p:cNvSpPr/>
          <p:nvPr/>
        </p:nvSpPr>
        <p:spPr>
          <a:xfrm>
            <a:off x="123748" y="1311586"/>
            <a:ext cx="5890794" cy="6270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الأسبوع الثاني</a:t>
            </a:r>
            <a:endParaRPr lang="fr-FR" sz="3200" b="1" dirty="0"/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391D9FDF-DC37-C5F3-2A11-BDC24ACC28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266255" y="17863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: Rounded Corners 11">
            <a:extLst>
              <a:ext uri="{FF2B5EF4-FFF2-40B4-BE49-F238E27FC236}">
                <a16:creationId xmlns:a16="http://schemas.microsoft.com/office/drawing/2014/main" id="{8B6D9A02-8B10-6B31-2CC7-C8FEF8D7E740}"/>
              </a:ext>
            </a:extLst>
          </p:cNvPr>
          <p:cNvSpPr/>
          <p:nvPr/>
        </p:nvSpPr>
        <p:spPr>
          <a:xfrm>
            <a:off x="-190136" y="1934680"/>
            <a:ext cx="6177458" cy="976025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4" name="Rectangle : coins arrondis 18 - 3">
            <a:extLst>
              <a:ext uri="{FF2B5EF4-FFF2-40B4-BE49-F238E27FC236}">
                <a16:creationId xmlns:a16="http://schemas.microsoft.com/office/drawing/2014/main" id="{F9A3CDC3-707D-2378-436F-1D52A189304C}"/>
              </a:ext>
            </a:extLst>
          </p:cNvPr>
          <p:cNvSpPr/>
          <p:nvPr/>
        </p:nvSpPr>
        <p:spPr>
          <a:xfrm>
            <a:off x="6041762" y="4993021"/>
            <a:ext cx="432128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الطلاقة والفهم:</a:t>
            </a:r>
          </a:p>
          <a:p>
            <a:pPr algn="ctr" defTabSz="685783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لِنَدْعَمْ نِسَاءَ ﭐلْمَغْرِبِ ﭐلْحِرَفِيَّاتِ ﭐلْمُبْدِعَاتِ. (ح1)</a:t>
            </a:r>
            <a:endParaRPr lang="fr-FR" sz="20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 : coins arrondis 18 - 3">
            <a:extLst>
              <a:ext uri="{FF2B5EF4-FFF2-40B4-BE49-F238E27FC236}">
                <a16:creationId xmlns:a16="http://schemas.microsoft.com/office/drawing/2014/main" id="{07C2A8BA-4526-5D5A-E090-97A6A477C5A7}"/>
              </a:ext>
            </a:extLst>
          </p:cNvPr>
          <p:cNvSpPr/>
          <p:nvPr/>
        </p:nvSpPr>
        <p:spPr>
          <a:xfrm>
            <a:off x="10425392" y="4993022"/>
            <a:ext cx="1631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4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 : coins arrondis 18 - 3">
            <a:extLst>
              <a:ext uri="{FF2B5EF4-FFF2-40B4-BE49-F238E27FC236}">
                <a16:creationId xmlns:a16="http://schemas.microsoft.com/office/drawing/2014/main" id="{95A9A18D-D5DC-8099-DE36-AE5B2E2BFA70}"/>
              </a:ext>
            </a:extLst>
          </p:cNvPr>
          <p:cNvSpPr/>
          <p:nvPr/>
        </p:nvSpPr>
        <p:spPr>
          <a:xfrm>
            <a:off x="4356298" y="2110550"/>
            <a:ext cx="1631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92D050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5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 : coins arrondis 18 - 3">
            <a:extLst>
              <a:ext uri="{FF2B5EF4-FFF2-40B4-BE49-F238E27FC236}">
                <a16:creationId xmlns:a16="http://schemas.microsoft.com/office/drawing/2014/main" id="{F30FC279-36DB-6477-AFC6-1793604E5EF7}"/>
              </a:ext>
            </a:extLst>
          </p:cNvPr>
          <p:cNvSpPr/>
          <p:nvPr/>
        </p:nvSpPr>
        <p:spPr>
          <a:xfrm>
            <a:off x="4356298" y="3093267"/>
            <a:ext cx="1631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6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 : coins arrondis 18 - 3">
            <a:extLst>
              <a:ext uri="{FF2B5EF4-FFF2-40B4-BE49-F238E27FC236}">
                <a16:creationId xmlns:a16="http://schemas.microsoft.com/office/drawing/2014/main" id="{8B4D1E08-071B-5731-CDF4-002CCE9F7C45}"/>
              </a:ext>
            </a:extLst>
          </p:cNvPr>
          <p:cNvSpPr/>
          <p:nvPr/>
        </p:nvSpPr>
        <p:spPr>
          <a:xfrm>
            <a:off x="4383518" y="3987296"/>
            <a:ext cx="1631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7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 : coins arrondis 18 - 3">
            <a:extLst>
              <a:ext uri="{FF2B5EF4-FFF2-40B4-BE49-F238E27FC236}">
                <a16:creationId xmlns:a16="http://schemas.microsoft.com/office/drawing/2014/main" id="{82B8B411-C1E9-4E31-0A6C-2838648118A2}"/>
              </a:ext>
            </a:extLst>
          </p:cNvPr>
          <p:cNvSpPr/>
          <p:nvPr/>
        </p:nvSpPr>
        <p:spPr>
          <a:xfrm>
            <a:off x="4338001" y="4989601"/>
            <a:ext cx="1631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8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 : coins arrondis 18 - 3">
            <a:extLst>
              <a:ext uri="{FF2B5EF4-FFF2-40B4-BE49-F238E27FC236}">
                <a16:creationId xmlns:a16="http://schemas.microsoft.com/office/drawing/2014/main" id="{575D0DDF-22C1-2C06-248E-A699A713349D}"/>
              </a:ext>
            </a:extLst>
          </p:cNvPr>
          <p:cNvSpPr/>
          <p:nvPr/>
        </p:nvSpPr>
        <p:spPr>
          <a:xfrm>
            <a:off x="204813" y="2082341"/>
            <a:ext cx="4065600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92D050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الطلاقة والفهم: لِنَدْعَمْ نِسَاءَ ﭐلْمَغْرِبِ ﭐلْحِرَفِيَّاتِ ﭐلْمُبْدِعَاتِ.(ح2)</a:t>
            </a:r>
          </a:p>
        </p:txBody>
      </p:sp>
      <p:sp>
        <p:nvSpPr>
          <p:cNvPr id="41" name="Rectangle : coins arrondis 18 - 3">
            <a:extLst>
              <a:ext uri="{FF2B5EF4-FFF2-40B4-BE49-F238E27FC236}">
                <a16:creationId xmlns:a16="http://schemas.microsoft.com/office/drawing/2014/main" id="{14C7D416-722A-3B81-987B-AFCD47D0E5ED}"/>
              </a:ext>
            </a:extLst>
          </p:cNvPr>
          <p:cNvSpPr/>
          <p:nvPr/>
        </p:nvSpPr>
        <p:spPr>
          <a:xfrm>
            <a:off x="214482" y="3093266"/>
            <a:ext cx="4065600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الإنتاج الكتابي ح 1 </a:t>
            </a:r>
          </a:p>
          <a:p>
            <a:pPr algn="ctr" defTabSz="685783"/>
            <a:r>
              <a:rPr lang="a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إنتاج نص توجيهي 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 : coins arrondis 18 - 3">
            <a:extLst>
              <a:ext uri="{FF2B5EF4-FFF2-40B4-BE49-F238E27FC236}">
                <a16:creationId xmlns:a16="http://schemas.microsoft.com/office/drawing/2014/main" id="{379F29A2-ACD9-0AD3-D580-ADF58910212E}"/>
              </a:ext>
            </a:extLst>
          </p:cNvPr>
          <p:cNvSpPr/>
          <p:nvPr/>
        </p:nvSpPr>
        <p:spPr>
          <a:xfrm>
            <a:off x="192706" y="4063124"/>
            <a:ext cx="4065600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الإنتاج الكتابي ح 2 </a:t>
            </a:r>
          </a:p>
          <a:p>
            <a:pPr algn="ctr" defTabSz="685783" rtl="1"/>
            <a:r>
              <a:rPr lang="a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إنتاج نص توجيهي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 : coins arrondis 18 - 3">
            <a:extLst>
              <a:ext uri="{FF2B5EF4-FFF2-40B4-BE49-F238E27FC236}">
                <a16:creationId xmlns:a16="http://schemas.microsoft.com/office/drawing/2014/main" id="{766044F0-5CFE-8157-9E44-17C2FCAABF69}"/>
              </a:ext>
            </a:extLst>
          </p:cNvPr>
          <p:cNvSpPr/>
          <p:nvPr/>
        </p:nvSpPr>
        <p:spPr>
          <a:xfrm>
            <a:off x="174428" y="5024194"/>
            <a:ext cx="4065600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a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الدعم والتقويم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2AE2F5-00D0-D322-D82A-12A0BB876B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8</a:t>
            </a:r>
            <a:r>
              <a:rPr lang="ar-MA" dirty="0"/>
              <a:t> دقائق</a:t>
            </a:r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BD758-0B26-2EF0-9687-0CE1115F50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MA" dirty="0">
                <a:solidFill>
                  <a:schemeClr val="dk2"/>
                </a:solidFill>
              </a:rPr>
              <a:t>القراءة : القراءة بطلاقة</a:t>
            </a:r>
            <a:endParaRPr lang="ar-MA" dirty="0"/>
          </a:p>
          <a:p>
            <a:endParaRPr lang="ar-MA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8CFB63-0BA9-40EE-EA3E-F4A775EEE3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pPr indent="-406400">
              <a:buSzPct val="126126"/>
            </a:pPr>
            <a:r>
              <a:rPr lang="ar-MA" sz="2400" dirty="0">
                <a:solidFill>
                  <a:schemeClr val="dk2"/>
                </a:solidFill>
              </a:rPr>
              <a:t>الفهم الاستنتاجي والتعبير عن رأي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E1DE97-2030-65DD-A72C-7B13613323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5349" y="1885165"/>
            <a:ext cx="5044339" cy="460800"/>
          </a:xfrm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F486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افتتاح الحصة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0F486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B697DE-D479-330B-D925-5B0334BE5AF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15</a:t>
            </a:r>
            <a:r>
              <a:rPr lang="ar-MA" dirty="0"/>
              <a:t> دقيقة</a:t>
            </a:r>
            <a:endParaRPr lang="fr-F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2BF2F17-C563-8327-74B1-E7551FC381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25</a:t>
            </a:r>
            <a:r>
              <a:rPr lang="ar-MA" dirty="0"/>
              <a:t> دقيقة</a:t>
            </a:r>
            <a:endParaRPr lang="fr-FR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885A03-38C0-713A-60E8-15C90E9D083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MA" dirty="0"/>
              <a:t>7 دقائق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7C51C3D-0493-B201-DFFE-2637DD066C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MA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اختتام الحصة</a:t>
            </a:r>
            <a:endParaRPr lang="ar-MA" b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419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d52039f3b7_0_160"/>
          <p:cNvSpPr txBox="1">
            <a:spLocks noGrp="1"/>
          </p:cNvSpPr>
          <p:nvPr>
            <p:ph type="body" idx="1"/>
          </p:nvPr>
        </p:nvSpPr>
        <p:spPr>
          <a:xfrm>
            <a:off x="8686801" y="5236960"/>
            <a:ext cx="1598732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45720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r>
              <a:rPr lang="ar-MA" dirty="0"/>
              <a:t>5 دقائق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C6C5CF-9329-FBFF-754B-8213C010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مَرْحَبًا بِكُمْ. هَلْ أَنْتُمْ مُسْتَعِدُّونَ لِنَبْدَأَ حِصَّتَنَا؟ هَيَّا بِنَا لِنَنْطَلِقْ!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875FD42-FFA9-07F9-B699-8D9EBCF53FB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98"/>
          <a:stretch>
            <a:fillRect/>
          </a:stretch>
        </p:blipFill>
        <p:spPr>
          <a:xfrm>
            <a:off x="2258461" y="1342118"/>
            <a:ext cx="7675078" cy="4492624"/>
          </a:xfrm>
        </p:spPr>
      </p:pic>
      <p:pic>
        <p:nvPicPr>
          <p:cNvPr id="3" name="Google Shape;656;p54">
            <a:extLst>
              <a:ext uri="{FF2B5EF4-FFF2-40B4-BE49-F238E27FC236}">
                <a16:creationId xmlns:a16="http://schemas.microsoft.com/office/drawing/2014/main" id="{A3FCEE46-C4F3-CE0B-F18B-E69C73A82B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15238" y="210537"/>
            <a:ext cx="591916" cy="59191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62867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CC8CA-4C4B-1318-F7BC-FA7E1B88A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4">
            <a:extLst>
              <a:ext uri="{FF2B5EF4-FFF2-40B4-BE49-F238E27FC236}">
                <a16:creationId xmlns:a16="http://schemas.microsoft.com/office/drawing/2014/main" id="{9A9E8752-E97D-DFDE-E7B7-4102C6B1AAF3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2" name="Rectangle : coins arrondis 10">
              <a:extLst>
                <a:ext uri="{FF2B5EF4-FFF2-40B4-BE49-F238E27FC236}">
                  <a16:creationId xmlns:a16="http://schemas.microsoft.com/office/drawing/2014/main" id="{7F716621-37D5-4507-73D9-F0126D4BEF4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Rectangle 18">
              <a:extLst>
                <a:ext uri="{FF2B5EF4-FFF2-40B4-BE49-F238E27FC236}">
                  <a16:creationId xmlns:a16="http://schemas.microsoft.com/office/drawing/2014/main" id="{9B7CEFA5-94A0-133D-3627-B89D3F95D52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9">
              <a:extLst>
                <a:ext uri="{FF2B5EF4-FFF2-40B4-BE49-F238E27FC236}">
                  <a16:creationId xmlns:a16="http://schemas.microsoft.com/office/drawing/2014/main" id="{AA5CF957-F6BE-9203-5E31-4629D0BE243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Box 6">
            <a:extLst>
              <a:ext uri="{FF2B5EF4-FFF2-40B4-BE49-F238E27FC236}">
                <a16:creationId xmlns:a16="http://schemas.microsoft.com/office/drawing/2014/main" id="{9B5B100B-96E8-4403-EA94-A629F2338761}"/>
              </a:ext>
            </a:extLst>
          </p:cNvPr>
          <p:cNvSpPr txBox="1"/>
          <p:nvPr/>
        </p:nvSpPr>
        <p:spPr>
          <a:xfrm>
            <a:off x="5361614" y="2407852"/>
            <a:ext cx="5447895" cy="7362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نشاط اعتيادي</a:t>
            </a:r>
            <a:endParaRPr lang="fr-FR" sz="4000" b="1" kern="0" dirty="0">
              <a:solidFill>
                <a:srgbClr val="F19D19"/>
              </a:solidFill>
              <a:latin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212A0C-5975-AE5F-9B1B-F2AD698F3F08}"/>
              </a:ext>
            </a:extLst>
          </p:cNvPr>
          <p:cNvSpPr txBox="1"/>
          <p:nvPr/>
        </p:nvSpPr>
        <p:spPr>
          <a:xfrm>
            <a:off x="5064323" y="3992449"/>
            <a:ext cx="6042479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133" i="1" dirty="0">
                <a:solidFill>
                  <a:schemeClr val="bg1">
                    <a:lumMod val="50000"/>
                  </a:schemeClr>
                </a:solidFill>
              </a:rPr>
              <a:t>دقيقة </a:t>
            </a:r>
            <a:endParaRPr lang="fr-FR" sz="2133" i="1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fr-FR" sz="2133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 descr="Une image contenant dessin humoristique, habits, garçon, Dessin d’enfant&#10;&#10;Le contenu généré par l’IA peut être incorrect.">
            <a:extLst>
              <a:ext uri="{FF2B5EF4-FFF2-40B4-BE49-F238E27FC236}">
                <a16:creationId xmlns:a16="http://schemas.microsoft.com/office/drawing/2014/main" id="{22BD3D63-8B05-748C-8619-74395F143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70" y="1727822"/>
            <a:ext cx="3207836" cy="301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85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>
          <a:extLst>
            <a:ext uri="{FF2B5EF4-FFF2-40B4-BE49-F238E27FC236}">
              <a16:creationId xmlns:a16="http://schemas.microsoft.com/office/drawing/2014/main" id="{6400053A-3177-E13F-6F03-32A42834D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B1FE417-FDA3-FF25-CC78-9B04A645D686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32646D0-CBA8-B217-38A1-CEC7E710A6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1A6BEA-E1DD-299F-7FDA-69C266AD6F08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Google Shape;391;g2d52039f3b7_0_81">
            <a:extLst>
              <a:ext uri="{FF2B5EF4-FFF2-40B4-BE49-F238E27FC236}">
                <a16:creationId xmlns:a16="http://schemas.microsoft.com/office/drawing/2014/main" id="{5C333B73-9ED4-0289-92DB-CF1E38633A8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746" y="6328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23;p14">
            <a:extLst>
              <a:ext uri="{FF2B5EF4-FFF2-40B4-BE49-F238E27FC236}">
                <a16:creationId xmlns:a16="http://schemas.microsoft.com/office/drawing/2014/main" id="{D18C06FB-C7A8-B983-AEB1-5E452A53EC18}"/>
              </a:ext>
            </a:extLst>
          </p:cNvPr>
          <p:cNvSpPr txBox="1"/>
          <p:nvPr/>
        </p:nvSpPr>
        <p:spPr>
          <a:xfrm>
            <a:off x="2710865" y="111513"/>
            <a:ext cx="8644935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النشاط الاعتيادي: نقدم تعليقا مناسبا على الصورتين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422;p14">
            <a:extLst>
              <a:ext uri="{FF2B5EF4-FFF2-40B4-BE49-F238E27FC236}">
                <a16:creationId xmlns:a16="http://schemas.microsoft.com/office/drawing/2014/main" id="{B69141C6-BA1D-5234-6F96-4B4750480ED0}"/>
              </a:ext>
            </a:extLst>
          </p:cNvPr>
          <p:cNvSpPr txBox="1">
            <a:spLocks/>
          </p:cNvSpPr>
          <p:nvPr/>
        </p:nvSpPr>
        <p:spPr>
          <a:xfrm>
            <a:off x="1192696" y="36802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757070"/>
              </a:buClr>
              <a:buSzPts val="1800"/>
              <a:buFont typeface="Calibri"/>
              <a:buNone/>
            </a:pP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يطلب المدرس من المتعلمين تقديم تعليق مناسب  على الصورتين</a:t>
            </a:r>
          </a:p>
        </p:txBody>
      </p:sp>
      <p:pic>
        <p:nvPicPr>
          <p:cNvPr id="4098" name="Picture 2" descr="‫صادرات الصناعة التقليدية المغربية تسجل نموا بـ 16 في المائة خلال 2016 –  لكم-lakome2‬‎">
            <a:extLst>
              <a:ext uri="{FF2B5EF4-FFF2-40B4-BE49-F238E27FC236}">
                <a16:creationId xmlns:a16="http://schemas.microsoft.com/office/drawing/2014/main" id="{3C57AF18-5873-2FA9-AA4E-0D15D163C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842166"/>
            <a:ext cx="411434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‫يدويات نسائية - حرفنا‬‎">
            <a:extLst>
              <a:ext uri="{FF2B5EF4-FFF2-40B4-BE49-F238E27FC236}">
                <a16:creationId xmlns:a16="http://schemas.microsoft.com/office/drawing/2014/main" id="{975AA91B-35CB-467C-DD00-8D2E3F7B1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52" y="1842167"/>
            <a:ext cx="4159046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65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>
          <a:extLst>
            <a:ext uri="{FF2B5EF4-FFF2-40B4-BE49-F238E27FC236}">
              <a16:creationId xmlns:a16="http://schemas.microsoft.com/office/drawing/2014/main" id="{6FDB1F4C-308A-1424-8F97-844FAAF01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73A29C18-59CE-6965-6FDF-BD936A198F8E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3B530DCA-00E7-B9AA-05D6-7B76096DD6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F96A1C1-5042-D0B1-2B6C-60EF95599A6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B6AE04FC-5A7B-4349-3831-DAE3946E0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269;p14">
            <a:extLst>
              <a:ext uri="{FF2B5EF4-FFF2-40B4-BE49-F238E27FC236}">
                <a16:creationId xmlns:a16="http://schemas.microsoft.com/office/drawing/2014/main" id="{5E30436F-650D-2B92-41CA-E5FF21B71545}"/>
              </a:ext>
            </a:extLst>
          </p:cNvPr>
          <p:cNvSpPr txBox="1"/>
          <p:nvPr/>
        </p:nvSpPr>
        <p:spPr>
          <a:xfrm>
            <a:off x="1337188" y="2051332"/>
            <a:ext cx="8977862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SzPts val="2400"/>
            </a:pPr>
            <a:r>
              <a:rPr lang="ar-MA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تمثل الصورتان </a:t>
            </a:r>
            <a:r>
              <a:rPr lang="ar-MA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</a:t>
            </a:r>
          </a:p>
        </p:txBody>
      </p:sp>
      <p:sp>
        <p:nvSpPr>
          <p:cNvPr id="10" name="Google Shape;422;p14">
            <a:extLst>
              <a:ext uri="{FF2B5EF4-FFF2-40B4-BE49-F238E27FC236}">
                <a16:creationId xmlns:a16="http://schemas.microsoft.com/office/drawing/2014/main" id="{CE9A8CFE-15DD-12E1-868B-75E370226526}"/>
              </a:ext>
            </a:extLst>
          </p:cNvPr>
          <p:cNvSpPr txBox="1">
            <a:spLocks/>
          </p:cNvSpPr>
          <p:nvPr/>
        </p:nvSpPr>
        <p:spPr>
          <a:xfrm>
            <a:off x="1192696" y="36802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757070"/>
              </a:buClr>
              <a:buSzPts val="1800"/>
              <a:buFont typeface="Calibri"/>
              <a:buNone/>
            </a:pP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يطلب المدرس من المتعلمين تقديم تعليق  آخر مناسب  على القولة</a:t>
            </a:r>
          </a:p>
        </p:txBody>
      </p:sp>
      <p:sp>
        <p:nvSpPr>
          <p:cNvPr id="11" name="Google Shape;423;p14">
            <a:extLst>
              <a:ext uri="{FF2B5EF4-FFF2-40B4-BE49-F238E27FC236}">
                <a16:creationId xmlns:a16="http://schemas.microsoft.com/office/drawing/2014/main" id="{A07B7B28-89BE-A9FC-48CB-E960E61DFC5D}"/>
              </a:ext>
            </a:extLst>
          </p:cNvPr>
          <p:cNvSpPr txBox="1"/>
          <p:nvPr/>
        </p:nvSpPr>
        <p:spPr>
          <a:xfrm>
            <a:off x="2718612" y="102046"/>
            <a:ext cx="8644935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النشاط الاعتيادي: نقدم تعليقا مناسبا في جملة على قولة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2025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5EA6C-69E5-C42D-92BE-4DDD79CE8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086745B3-6C1B-8764-65D5-CB6A2713C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  <p:grpSp>
        <p:nvGrpSpPr>
          <p:cNvPr id="8" name="Group 14">
            <a:extLst>
              <a:ext uri="{FF2B5EF4-FFF2-40B4-BE49-F238E27FC236}">
                <a16:creationId xmlns:a16="http://schemas.microsoft.com/office/drawing/2014/main" id="{52BA451A-9A83-C7C4-CAF3-89F6D10D282F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137A8D1-11AA-C03F-EB39-A07E32AEBE61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Rectangle 18">
              <a:extLst>
                <a:ext uri="{FF2B5EF4-FFF2-40B4-BE49-F238E27FC236}">
                  <a16:creationId xmlns:a16="http://schemas.microsoft.com/office/drawing/2014/main" id="{26858EE5-8B11-BE98-4ECF-19EC6C5F2D1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9">
              <a:extLst>
                <a:ext uri="{FF2B5EF4-FFF2-40B4-BE49-F238E27FC236}">
                  <a16:creationId xmlns:a16="http://schemas.microsoft.com/office/drawing/2014/main" id="{968ECA29-4F0C-7C28-E368-2AB5662A0B1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Box 6">
            <a:extLst>
              <a:ext uri="{FF2B5EF4-FFF2-40B4-BE49-F238E27FC236}">
                <a16:creationId xmlns:a16="http://schemas.microsoft.com/office/drawing/2014/main" id="{72D95F8B-5B42-CFFC-A276-9B7F4BC72A9E}"/>
              </a:ext>
            </a:extLst>
          </p:cNvPr>
          <p:cNvSpPr txBox="1"/>
          <p:nvPr/>
        </p:nvSpPr>
        <p:spPr>
          <a:xfrm>
            <a:off x="5195818" y="2376625"/>
            <a:ext cx="5869201" cy="745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fr-FR" sz="3733" b="1" dirty="0">
              <a:solidFill>
                <a:srgbClr val="F19D19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758978-1602-B81F-AA21-044576F00C90}"/>
              </a:ext>
            </a:extLst>
          </p:cNvPr>
          <p:cNvSpPr txBox="1"/>
          <p:nvPr/>
        </p:nvSpPr>
        <p:spPr>
          <a:xfrm>
            <a:off x="4944733" y="3736044"/>
            <a:ext cx="6042479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133" i="1" dirty="0">
                <a:solidFill>
                  <a:schemeClr val="bg1">
                    <a:lumMod val="50000"/>
                  </a:schemeClr>
                </a:solidFill>
              </a:rPr>
              <a:t>دقيقتان</a:t>
            </a:r>
            <a:endParaRPr lang="fr-FR" sz="2133" i="1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fr-FR" sz="2133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617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2D6AD3-ED06-9F61-DAEB-5B3B6DBD1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kern="0" dirty="0">
                <a:solidFill>
                  <a:srgbClr val="757070"/>
                </a:solidFill>
                <a:cs typeface="Calibri"/>
              </a:rPr>
              <a:t>الآن، دعونا نتحقق معًا من الواجبات المنزلية التي طلب منكم إنجازها، لنتأكد من مدى اجتهادكم وفهمكم للدرس.</a:t>
            </a:r>
            <a:br>
              <a:rPr lang="en-US" dirty="0">
                <a:solidFill>
                  <a:srgbClr val="757070"/>
                </a:solidFill>
                <a:ea typeface="Calibri"/>
                <a:cs typeface="Calibri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E3AFDE-0817-9C88-24EA-C771BA2A29D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ar-SA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 المدرس مدى إنجاز المتعلمين للواجبات المنزلية( يكفي المدرس بعينة من المتعلمين في كل حصة).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713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38BCF4-86BF-366B-52F1-7F627B92A3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336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55090-3A46-6A3F-EED3-653D1D327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من يذكرنا بمعنى هذ الضابط الذي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ينبغي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الالتزام به داخل الفصل؟</a:t>
            </a:r>
            <a:endParaRPr lang="fr-M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F6AFFF-E01E-6242-7928-ED5795B13BC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buSzPct val="90000"/>
            </a:pPr>
            <a:r>
              <a:rPr lang="ar-MA" dirty="0"/>
              <a:t>يختار المدرس 3 متعلمين 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1989E1-16D7-A556-4197-21E0A9537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360" y="2324764"/>
            <a:ext cx="8291279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35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55090-3A46-6A3F-EED3-653D1D327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من يذكرنا بمعنى هذ الضابط الذي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ينبغي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الالتزام به داخل الفصل؟</a:t>
            </a:r>
            <a:endParaRPr lang="fr-M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F6AFFF-E01E-6242-7928-ED5795B13BC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buSzPct val="90000"/>
            </a:pPr>
            <a:r>
              <a:rPr lang="ar-MA" dirty="0"/>
              <a:t>يختار المدرس 3 متعلمين 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1989E1-16D7-A556-4197-21E0A9537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360" y="2324764"/>
            <a:ext cx="8291279" cy="17558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9C42CF-462A-F9D5-782B-1E01466F08C8}"/>
              </a:ext>
            </a:extLst>
          </p:cNvPr>
          <p:cNvSpPr txBox="1"/>
          <p:nvPr/>
        </p:nvSpPr>
        <p:spPr>
          <a:xfrm>
            <a:off x="1748011" y="4314251"/>
            <a:ext cx="1998489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7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أشارك بنشاط.</a:t>
            </a:r>
          </a:p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أرفع يدي للمشاركة.</a:t>
            </a:r>
          </a:p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186;p114">
            <a:extLst>
              <a:ext uri="{FF2B5EF4-FFF2-40B4-BE49-F238E27FC236}">
                <a16:creationId xmlns:a16="http://schemas.microsoft.com/office/drawing/2014/main" id="{58796D7B-13A5-6541-107E-A02ED15A5764}"/>
              </a:ext>
            </a:extLst>
          </p:cNvPr>
          <p:cNvSpPr txBox="1"/>
          <p:nvPr/>
        </p:nvSpPr>
        <p:spPr>
          <a:xfrm>
            <a:off x="6096000" y="4274112"/>
            <a:ext cx="4854820" cy="9925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r" defTabSz="91437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أنتبه عندما يتحدث أستاذي، وأصغي بعناية لحديث زملائي وزميلاتي</a:t>
            </a:r>
          </a:p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أنتبه عندما يجيب زملائي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52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08BBE-AF5F-50D6-684B-F2D2141F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4">
            <a:extLst>
              <a:ext uri="{FF2B5EF4-FFF2-40B4-BE49-F238E27FC236}">
                <a16:creationId xmlns:a16="http://schemas.microsoft.com/office/drawing/2014/main" id="{1F848815-31E2-53AB-48FD-3FA0CFDC4DD5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2" name="Rectangle : coins arrondis 10">
              <a:extLst>
                <a:ext uri="{FF2B5EF4-FFF2-40B4-BE49-F238E27FC236}">
                  <a16:creationId xmlns:a16="http://schemas.microsoft.com/office/drawing/2014/main" id="{752C1F13-C376-05E2-4B97-A45758010CB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Rectangle 18">
              <a:extLst>
                <a:ext uri="{FF2B5EF4-FFF2-40B4-BE49-F238E27FC236}">
                  <a16:creationId xmlns:a16="http://schemas.microsoft.com/office/drawing/2014/main" id="{62DA9CA6-0DF1-6253-3B17-2DCDFAE4CE8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9">
              <a:extLst>
                <a:ext uri="{FF2B5EF4-FFF2-40B4-BE49-F238E27FC236}">
                  <a16:creationId xmlns:a16="http://schemas.microsoft.com/office/drawing/2014/main" id="{5108FB0A-5ADA-75CD-2343-86E751ECE95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Box 6">
            <a:extLst>
              <a:ext uri="{FF2B5EF4-FFF2-40B4-BE49-F238E27FC236}">
                <a16:creationId xmlns:a16="http://schemas.microsoft.com/office/drawing/2014/main" id="{4BA5EA1D-E99E-81CD-8199-6CFFAE3305A7}"/>
              </a:ext>
            </a:extLst>
          </p:cNvPr>
          <p:cNvSpPr txBox="1"/>
          <p:nvPr/>
        </p:nvSpPr>
        <p:spPr>
          <a:xfrm>
            <a:off x="5103228" y="2502426"/>
            <a:ext cx="5869201" cy="6708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التصريح بالأهداف</a:t>
            </a:r>
            <a:endParaRPr lang="fr-FR" sz="3733" b="1" dirty="0">
              <a:solidFill>
                <a:srgbClr val="F19D19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21B81-C816-6FC1-34C7-F64AF4791BCD}"/>
              </a:ext>
            </a:extLst>
          </p:cNvPr>
          <p:cNvSpPr txBox="1"/>
          <p:nvPr/>
        </p:nvSpPr>
        <p:spPr>
          <a:xfrm>
            <a:off x="4944735" y="4240107"/>
            <a:ext cx="604247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133" i="1" dirty="0">
                <a:solidFill>
                  <a:schemeClr val="bg1">
                    <a:lumMod val="50000"/>
                  </a:schemeClr>
                </a:solidFill>
              </a:rPr>
              <a:t>دقيقتان</a:t>
            </a:r>
            <a:endParaRPr lang="fr-FR" sz="2133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6877F7-3B54-EC6A-3BE2-B80CF249F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20" y="1708359"/>
            <a:ext cx="2975420" cy="337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31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6267" y="2291572"/>
            <a:ext cx="706437" cy="706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91782" y="4201447"/>
            <a:ext cx="706437" cy="708025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17"/>
          <p:cNvSpPr/>
          <p:nvPr/>
        </p:nvSpPr>
        <p:spPr>
          <a:xfrm>
            <a:off x="909298" y="2199148"/>
            <a:ext cx="9408659" cy="11684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قراءة مقطع من النص بطلاقة</a:t>
            </a:r>
            <a:endParaRPr sz="2400" b="0" i="0" u="none" strike="noStrike" cap="none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8" name="Google Shape;46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349" y="196207"/>
            <a:ext cx="579438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17"/>
          <p:cNvSpPr txBox="1"/>
          <p:nvPr/>
        </p:nvSpPr>
        <p:spPr>
          <a:xfrm>
            <a:off x="2718612" y="322079"/>
            <a:ext cx="8644935" cy="375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عند نهاية  هذه الحصة ستتمكنون من: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7"/>
          <p:cNvSpPr txBox="1">
            <a:spLocks noGrp="1"/>
          </p:cNvSpPr>
          <p:nvPr>
            <p:ph type="title"/>
          </p:nvPr>
        </p:nvSpPr>
        <p:spPr>
          <a:xfrm>
            <a:off x="1093787" y="608028"/>
            <a:ext cx="1016158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800"/>
              <a:buFont typeface="Calibri"/>
              <a:buNone/>
            </a:pPr>
            <a:r>
              <a:rPr lang="ar-MA" sz="18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يصرح </a:t>
            </a:r>
            <a:r>
              <a:rPr lang="ar-MA">
                <a:solidFill>
                  <a:srgbClr val="BFBFBF"/>
                </a:solidFill>
              </a:rPr>
              <a:t>المدرس </a:t>
            </a:r>
            <a:r>
              <a:rPr lang="ar-MA" sz="18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بأهداف الحصة بكل وضوح:</a:t>
            </a:r>
            <a:endParaRPr/>
          </a:p>
        </p:txBody>
      </p:sp>
      <p:sp>
        <p:nvSpPr>
          <p:cNvPr id="471" name="Google Shape;471;p17"/>
          <p:cNvSpPr/>
          <p:nvPr/>
        </p:nvSpPr>
        <p:spPr>
          <a:xfrm>
            <a:off x="909298" y="4302932"/>
            <a:ext cx="9408659" cy="708024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الفهم الاستنتاجي للنص</a:t>
            </a:r>
            <a:r>
              <a:rPr lang="ar-MA" sz="1800" b="1" i="0" u="none" strike="noStrike" cap="none" dirty="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000" b="0" i="0" u="none" strike="noStrike" cap="none" dirty="0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r" rtl="1">
              <a:buSzPts val="2000"/>
              <a:buFont typeface="Noto Sans Symbols"/>
              <a:buChar char="▪"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استنتاج معان ضمنية من نص </a:t>
            </a:r>
            <a:r>
              <a:rPr lang="ar-M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" لندعم نساء المغرب الحرفيات المبدعات"</a:t>
            </a:r>
          </a:p>
          <a:p>
            <a:pPr marL="342900" lvl="0" indent="-342900" algn="r" rtl="1">
              <a:buSzPts val="2000"/>
              <a:buFont typeface="Noto Sans Symbols"/>
              <a:buChar char="▪"/>
            </a:pPr>
            <a:r>
              <a:rPr lang="ar-M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التعبير</a:t>
            </a:r>
            <a:r>
              <a:rPr lang="ar-MA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عن</a:t>
            </a:r>
            <a:r>
              <a:rPr lang="ar-MA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رأي</a:t>
            </a:r>
            <a:r>
              <a:rPr lang="ar-MA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في</a:t>
            </a:r>
            <a:r>
              <a:rPr lang="ar-MA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مضمون</a:t>
            </a:r>
            <a:r>
              <a:rPr lang="ar-MA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النص</a:t>
            </a:r>
            <a:r>
              <a:rPr lang="ar-MA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أو</a:t>
            </a:r>
            <a:r>
              <a:rPr lang="ar-MA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شيء</a:t>
            </a:r>
            <a:r>
              <a:rPr lang="ar-MA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من</a:t>
            </a:r>
            <a:r>
              <a:rPr lang="ar-MA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i="0" u="none" strike="noStrike" cap="none" dirty="0" err="1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متعلقاته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4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6BA087-55D3-F1F6-240A-D4EFC82CAC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ar-MA" dirty="0"/>
              <a:t>10  دقائق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84A9C-FDAC-DB02-1208-ED8B180871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rtl="1"/>
            <a:r>
              <a:rPr lang="ar-MA" dirty="0"/>
              <a:t>النشاط الأول:</a:t>
            </a:r>
          </a:p>
          <a:p>
            <a:r>
              <a:rPr lang="ar-MA" dirty="0"/>
              <a:t>القراءة بطلاقة</a:t>
            </a:r>
            <a:endParaRPr lang="fr-FR" dirty="0"/>
          </a:p>
        </p:txBody>
      </p:sp>
      <p:pic>
        <p:nvPicPr>
          <p:cNvPr id="4" name="Google Shape;668;g3117994fe5d_0_0">
            <a:extLst>
              <a:ext uri="{FF2B5EF4-FFF2-40B4-BE49-F238E27FC236}">
                <a16:creationId xmlns:a16="http://schemas.microsoft.com/office/drawing/2014/main" id="{99BD3639-DEC4-3C0D-6DC2-ED4C9ABCA3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75835"/>
          <a:stretch/>
        </p:blipFill>
        <p:spPr>
          <a:xfrm>
            <a:off x="1006668" y="1264192"/>
            <a:ext cx="3380469" cy="40638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6332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4626DE-1015-9D5E-1F8D-C702E6E035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ar-MA" dirty="0"/>
              <a:t>دقيقتان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82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28522-EF7F-8553-5ACC-5F74D3FD4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56;p54">
            <a:extLst>
              <a:ext uri="{FF2B5EF4-FFF2-40B4-BE49-F238E27FC236}">
                <a16:creationId xmlns:a16="http://schemas.microsoft.com/office/drawing/2014/main" id="{1834DECB-0A9D-9049-A57C-113047CC00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21058" y="216734"/>
            <a:ext cx="591916" cy="5919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EC7B18-7361-D454-7841-7501FF15C4C6}"/>
              </a:ext>
            </a:extLst>
          </p:cNvPr>
          <p:cNvSpPr txBox="1"/>
          <p:nvPr/>
        </p:nvSpPr>
        <p:spPr>
          <a:xfrm>
            <a:off x="2180080" y="2313075"/>
            <a:ext cx="8956964" cy="2018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فقرة من النص بتوظيف</a:t>
            </a:r>
          </a:p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شبكة التقويم الذاتي</a:t>
            </a:r>
          </a:p>
        </p:txBody>
      </p:sp>
      <p:sp>
        <p:nvSpPr>
          <p:cNvPr id="11" name="Google Shape;725;p45">
            <a:extLst>
              <a:ext uri="{FF2B5EF4-FFF2-40B4-BE49-F238E27FC236}">
                <a16:creationId xmlns:a16="http://schemas.microsoft.com/office/drawing/2014/main" id="{92B2FEC2-9A26-FDF5-37F5-7789F20268E8}"/>
              </a:ext>
            </a:extLst>
          </p:cNvPr>
          <p:cNvSpPr txBox="1"/>
          <p:nvPr/>
        </p:nvSpPr>
        <p:spPr>
          <a:xfrm>
            <a:off x="5263666" y="147204"/>
            <a:ext cx="60960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0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نتدرب على القراءة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723;p45">
            <a:extLst>
              <a:ext uri="{FF2B5EF4-FFF2-40B4-BE49-F238E27FC236}">
                <a16:creationId xmlns:a16="http://schemas.microsoft.com/office/drawing/2014/main" id="{E55EA764-69F0-8785-CE0F-4A1B208D2E17}"/>
              </a:ext>
            </a:extLst>
          </p:cNvPr>
          <p:cNvSpPr txBox="1">
            <a:spLocks/>
          </p:cNvSpPr>
          <p:nvPr/>
        </p:nvSpPr>
        <p:spPr>
          <a:xfrm>
            <a:off x="1198562" y="50553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1800" b="1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Clr>
                <a:srgbClr val="AEABAB"/>
              </a:buClr>
              <a:buSzPts val="1400"/>
            </a:pPr>
            <a:r>
              <a:rPr lang="ar-MA" sz="1400" dirty="0">
                <a:solidFill>
                  <a:srgbClr val="AEABAB"/>
                </a:solidFill>
              </a:rPr>
              <a:t>يقرأ المدرس الجمل قراءة سليمة محترما مخرج حرف الضاد والتقاء الساكنين ، ويشرح قواعد القراءة وينبه التلاميذ إلى بعض الأخطاء الشائعة، ثم يطلب منهم أن يقرأوا بعده مراعين القواعد مع تقديم التغذية الراجعة الفورية</a:t>
            </a:r>
          </a:p>
        </p:txBody>
      </p:sp>
    </p:spTree>
    <p:extLst>
      <p:ext uri="{BB962C8B-B14F-4D97-AF65-F5344CB8AC3E}">
        <p14:creationId xmlns:p14="http://schemas.microsoft.com/office/powerpoint/2010/main" val="108605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" name="Google Shape;870;p6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71" name="Google Shape;871;p6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905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6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600"/>
                <a:buFont typeface="Arial"/>
                <a:buNone/>
              </a:pPr>
              <a:endParaRPr sz="5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600"/>
                <a:buFont typeface="Arial"/>
                <a:buNone/>
              </a:pPr>
              <a:endParaRPr sz="5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F9ED5"/>
                </a:buClr>
                <a:buSzPts val="4400"/>
                <a:buFont typeface="Calibri"/>
                <a:buNone/>
              </a:pPr>
              <a:r>
                <a:rPr lang="ar-MA" sz="4400" b="1" i="0" u="none" strike="noStrike" cap="none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الممارسة الموجهة الجماعية</a:t>
              </a:r>
              <a:endParaRPr sz="4400" b="1" i="0" u="none" strike="noStrike" cap="none">
                <a:solidFill>
                  <a:srgbClr val="0F9ED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3" name="Google Shape;873;p67"/>
          <p:cNvGrpSpPr/>
          <p:nvPr/>
        </p:nvGrpSpPr>
        <p:grpSpPr>
          <a:xfrm>
            <a:off x="8796759" y="4917801"/>
            <a:ext cx="2425143" cy="936371"/>
            <a:chOff x="8796759" y="4917801"/>
            <a:chExt cx="2425142" cy="936370"/>
          </a:xfrm>
        </p:grpSpPr>
        <p:sp>
          <p:nvSpPr>
            <p:cNvPr id="874" name="Google Shape;874;p67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67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76" name="Google Shape;876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67"/>
          <p:cNvSpPr/>
          <p:nvPr/>
        </p:nvSpPr>
        <p:spPr>
          <a:xfrm>
            <a:off x="8664315" y="5060928"/>
            <a:ext cx="1701772" cy="65011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ar-MA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 دقائق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>
          <a:extLst>
            <a:ext uri="{FF2B5EF4-FFF2-40B4-BE49-F238E27FC236}">
              <a16:creationId xmlns:a16="http://schemas.microsoft.com/office/drawing/2014/main" id="{4C31B9FB-47A7-5403-86DD-1473F239D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75B1CF1-4648-8DBF-4431-E068602D2EC5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39276465-A169-2B7E-DF60-08B17C75C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2E3ACA-9000-5ECC-C26B-FC8BAD1AADE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re 2">
            <a:extLst>
              <a:ext uri="{FF2B5EF4-FFF2-40B4-BE49-F238E27FC236}">
                <a16:creationId xmlns:a16="http://schemas.microsoft.com/office/drawing/2014/main" id="{F7555F52-9CDF-1000-5409-E71AA282495B}"/>
              </a:ext>
            </a:extLst>
          </p:cNvPr>
          <p:cNvSpPr txBox="1">
            <a:spLocks/>
          </p:cNvSpPr>
          <p:nvPr/>
        </p:nvSpPr>
        <p:spPr>
          <a:xfrm>
            <a:off x="828465" y="134156"/>
            <a:ext cx="10529279" cy="26754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1800" b="1" dirty="0">
                <a:solidFill>
                  <a:srgbClr val="222A35"/>
                </a:solidFill>
                <a:latin typeface="Calibri"/>
                <a:cs typeface="Calibri"/>
              </a:rPr>
              <a:t>القراءة الجهرية</a:t>
            </a:r>
            <a:br>
              <a:rPr lang="ar-MA" dirty="0">
                <a:solidFill>
                  <a:srgbClr val="222A35"/>
                </a:solidFill>
                <a:latin typeface="Calibri"/>
                <a:cs typeface="Calibri"/>
              </a:rPr>
            </a:br>
            <a:br>
              <a:rPr lang="ar-MA" dirty="0"/>
            </a:br>
            <a:endParaRPr lang="fr-FR" dirty="0"/>
          </a:p>
        </p:txBody>
      </p:sp>
      <p:sp>
        <p:nvSpPr>
          <p:cNvPr id="6" name="Google Shape;723;p45">
            <a:extLst>
              <a:ext uri="{FF2B5EF4-FFF2-40B4-BE49-F238E27FC236}">
                <a16:creationId xmlns:a16="http://schemas.microsoft.com/office/drawing/2014/main" id="{69A8A2DD-B292-613C-802D-4C3363E8F2CD}"/>
              </a:ext>
            </a:extLst>
          </p:cNvPr>
          <p:cNvSpPr txBox="1">
            <a:spLocks/>
          </p:cNvSpPr>
          <p:nvPr/>
        </p:nvSpPr>
        <p:spPr>
          <a:xfrm>
            <a:off x="1269816" y="394993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1800" b="1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Clr>
                <a:srgbClr val="AEABAB"/>
              </a:buClr>
              <a:buSzPts val="1400"/>
            </a:pPr>
            <a:endParaRPr lang="ar-MA" sz="1400" dirty="0">
              <a:solidFill>
                <a:srgbClr val="AEABA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5DBE254-EA95-B1C7-21B0-F3F5619BB681}"/>
              </a:ext>
            </a:extLst>
          </p:cNvPr>
          <p:cNvSpPr txBox="1"/>
          <p:nvPr/>
        </p:nvSpPr>
        <p:spPr>
          <a:xfrm>
            <a:off x="2180080" y="2313075"/>
            <a:ext cx="8956964" cy="2018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فقرة من النص بتوظيف شبكة التقويم الذاتي</a:t>
            </a:r>
          </a:p>
        </p:txBody>
      </p:sp>
      <p:pic>
        <p:nvPicPr>
          <p:cNvPr id="9" name="Picture 2" descr="Lever la main - Icônes mains et gestes gratuites">
            <a:extLst>
              <a:ext uri="{FF2B5EF4-FFF2-40B4-BE49-F238E27FC236}">
                <a16:creationId xmlns:a16="http://schemas.microsoft.com/office/drawing/2014/main" id="{44AD17CB-4A79-E3FF-45E1-9551F4E67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53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>
          <a:extLst>
            <a:ext uri="{FF2B5EF4-FFF2-40B4-BE49-F238E27FC236}">
              <a16:creationId xmlns:a16="http://schemas.microsoft.com/office/drawing/2014/main" id="{B23829CA-7923-2C77-E89D-D330FF14D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308c7719696_0_1">
            <a:extLst>
              <a:ext uri="{FF2B5EF4-FFF2-40B4-BE49-F238E27FC236}">
                <a16:creationId xmlns:a16="http://schemas.microsoft.com/office/drawing/2014/main" id="{39ECB10C-B777-7445-D681-0877B6E8B8CC}"/>
              </a:ext>
            </a:extLst>
          </p:cNvPr>
          <p:cNvSpPr txBox="1"/>
          <p:nvPr/>
        </p:nvSpPr>
        <p:spPr>
          <a:xfrm>
            <a:off x="0" y="26647"/>
            <a:ext cx="136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i="1" dirty="0">
                <a:latin typeface="Calibri"/>
                <a:ea typeface="Calibri"/>
                <a:cs typeface="Calibri"/>
                <a:sym typeface="Calibri"/>
              </a:rPr>
              <a:t>3/1</a:t>
            </a: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690;g30c7fe860a1_0_0">
            <a:extLst>
              <a:ext uri="{FF2B5EF4-FFF2-40B4-BE49-F238E27FC236}">
                <a16:creationId xmlns:a16="http://schemas.microsoft.com/office/drawing/2014/main" id="{63A8D5D2-412C-DEFD-F7C2-F5BFBC848A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46910" y="164100"/>
            <a:ext cx="7917872" cy="732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lvl="0" indent="0" algn="ctr" rtl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chemeClr val="dk1"/>
              </a:buClr>
              <a:buSzPts val="3600"/>
              <a:buNone/>
            </a:pPr>
            <a:r>
              <a:rPr lang="ar-MA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لِنَدْعَمْ نِسَاءَ ﭐلْمَغْرِبِ ﭐلْحِرَفِيَّاتِ ﭐلْمُبْدِعَاتِ.</a:t>
            </a:r>
          </a:p>
        </p:txBody>
      </p:sp>
      <p:sp>
        <p:nvSpPr>
          <p:cNvPr id="8" name="Google Shape;691;g30c7fe860a1_0_0">
            <a:extLst>
              <a:ext uri="{FF2B5EF4-FFF2-40B4-BE49-F238E27FC236}">
                <a16:creationId xmlns:a16="http://schemas.microsoft.com/office/drawing/2014/main" id="{69A880B6-4C8D-E85D-34AA-17D8D60DBB8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0" y="1163097"/>
            <a:ext cx="8042564" cy="682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lvl="0" indent="0" algn="just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ar-MA" dirty="0">
                <a:latin typeface="Calibri"/>
                <a:ea typeface="Calibri"/>
                <a:cs typeface="Calibri"/>
                <a:sym typeface="Calibri"/>
              </a:rPr>
              <a:t>   </a:t>
            </a:r>
          </a:p>
        </p:txBody>
      </p:sp>
      <p:pic>
        <p:nvPicPr>
          <p:cNvPr id="2" name="Image 1" descr="‫الحرف اليدوية النسائية بالمجتمع الحساني الواقع والآفاق – بوابة الرابطة  المحمدية للعلماء‬‎">
            <a:extLst>
              <a:ext uri="{FF2B5EF4-FFF2-40B4-BE49-F238E27FC236}">
                <a16:creationId xmlns:a16="http://schemas.microsoft.com/office/drawing/2014/main" id="{E24CC954-D5FF-112D-F835-08974C69F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42" y="1845295"/>
            <a:ext cx="3769076" cy="34125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1DE8A3D-2240-95AD-CD80-341939227BBE}"/>
              </a:ext>
            </a:extLst>
          </p:cNvPr>
          <p:cNvSpPr txBox="1"/>
          <p:nvPr/>
        </p:nvSpPr>
        <p:spPr>
          <a:xfrm>
            <a:off x="266382" y="1259976"/>
            <a:ext cx="7917871" cy="4988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تُعَدُّ ﭐلْمَعْرِفَةُ ﭐلتَّقْلِيدِيَّةُ،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ﭐلْمَعْرُوفَةُ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أَيْضًا بالْحِرَفِ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ﭐلْيَدَوِيَّةِ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، كَنْزًا ثَمِينًا تَحْتَفِظُ بِهِ نِسَاءُ ﭐلْمَغْرِبِ. هَذِهِ ﭐلْمَعْرِفَةُ لَيْسَتْ مَهَارَةً فَحَسْبُ، بَلْ هِيَ جِسْرٌ يَرْبِطُ بَيْنَ ﭐلْمَاضِي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وَﭐلْحَاضِرِ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، بَيْنَ جِبَالِ ﭐلْمَغْرِبِ وَسُهُولِهِ، وَبَيْنَ شَوَاطِئِهِ وَأَعْمَاقِ وَاحَاتِهِ، وَبَيْنَ بَاحَاتِ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ﭐلْمَنَازِلِ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ﭐلْعَتِيقَةِ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وَصَالُونَاتِ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ﭐلْإِقَامَاتِ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ﭐلْحَدِيثَةِ</a:t>
            </a:r>
            <a:r>
              <a:rPr lang="ar-M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505935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117994fe5d_0_551"/>
          <p:cNvSpPr txBox="1"/>
          <p:nvPr/>
        </p:nvSpPr>
        <p:spPr>
          <a:xfrm>
            <a:off x="1778418" y="242459"/>
            <a:ext cx="9407525" cy="32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 الان حان دوركم. نقرأ النص مراعين ضوابط الطلاقة؟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g3117994fe5d_0_551"/>
          <p:cNvSpPr/>
          <p:nvPr/>
        </p:nvSpPr>
        <p:spPr>
          <a:xfrm>
            <a:off x="2709863" y="1557338"/>
            <a:ext cx="6945312" cy="869950"/>
          </a:xfrm>
          <a:prstGeom prst="roundRect">
            <a:avLst>
              <a:gd name="adj" fmla="val 16667"/>
            </a:avLst>
          </a:prstGeom>
          <a:solidFill>
            <a:srgbClr val="C5F5E8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أَضَعُ أصبعي تَحْتَ كُلِّ كَلِمَةٍ أَقْرَؤُها</a:t>
            </a:r>
            <a:endParaRPr sz="2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g3117994fe5d_0_551"/>
          <p:cNvSpPr/>
          <p:nvPr/>
        </p:nvSpPr>
        <p:spPr>
          <a:xfrm>
            <a:off x="2709863" y="2808288"/>
            <a:ext cx="6945312" cy="871537"/>
          </a:xfrm>
          <a:prstGeom prst="roundRect">
            <a:avLst>
              <a:gd name="adj" fmla="val 16667"/>
            </a:avLst>
          </a:prstGeom>
          <a:solidFill>
            <a:srgbClr val="C5F5E8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أَصِلُ قِراءَةَ ٱلْكَلِماتِ بَعْضِها بِبَعْضٍ؛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g3117994fe5d_0_551"/>
          <p:cNvSpPr/>
          <p:nvPr/>
        </p:nvSpPr>
        <p:spPr>
          <a:xfrm>
            <a:off x="2709863" y="4060825"/>
            <a:ext cx="6945312" cy="869950"/>
          </a:xfrm>
          <a:prstGeom prst="roundRect">
            <a:avLst>
              <a:gd name="adj" fmla="val 16667"/>
            </a:avLst>
          </a:prstGeom>
          <a:solidFill>
            <a:srgbClr val="C5F5E8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أَلْتَزِمُ ٱلْوَقْفَ عِنْدَ عَلاماتِ ٱلتَّرْقيمِ؛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g3117994fe5d_0_551"/>
          <p:cNvSpPr/>
          <p:nvPr/>
        </p:nvSpPr>
        <p:spPr>
          <a:xfrm>
            <a:off x="2709863" y="5311775"/>
            <a:ext cx="6945312" cy="871538"/>
          </a:xfrm>
          <a:prstGeom prst="roundRect">
            <a:avLst>
              <a:gd name="adj" fmla="val 16667"/>
            </a:avLst>
          </a:prstGeom>
          <a:solidFill>
            <a:srgbClr val="C5F5E8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741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أُحاوِلُ تَمَثُّلَ  ٱلْكَلِماتِ بَدَلَ تَهَجّيها.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g3117994fe5d_0_551"/>
          <p:cNvSpPr/>
          <p:nvPr/>
        </p:nvSpPr>
        <p:spPr>
          <a:xfrm>
            <a:off x="10045700" y="1557338"/>
            <a:ext cx="1122363" cy="86995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g3117994fe5d_0_551"/>
          <p:cNvSpPr/>
          <p:nvPr/>
        </p:nvSpPr>
        <p:spPr>
          <a:xfrm>
            <a:off x="10045700" y="2808288"/>
            <a:ext cx="1122363" cy="87153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g3117994fe5d_0_551"/>
          <p:cNvSpPr/>
          <p:nvPr/>
        </p:nvSpPr>
        <p:spPr>
          <a:xfrm>
            <a:off x="10045700" y="4060825"/>
            <a:ext cx="1122363" cy="86995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g3117994fe5d_0_551"/>
          <p:cNvSpPr/>
          <p:nvPr/>
        </p:nvSpPr>
        <p:spPr>
          <a:xfrm>
            <a:off x="10045700" y="5311775"/>
            <a:ext cx="1122363" cy="87153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g3117994fe5d_0_551"/>
          <p:cNvSpPr txBox="1">
            <a:spLocks noGrp="1"/>
          </p:cNvSpPr>
          <p:nvPr>
            <p:ph type="title"/>
          </p:nvPr>
        </p:nvSpPr>
        <p:spPr>
          <a:xfrm>
            <a:off x="1101967" y="51749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ar-MA" sz="1400">
                <a:solidFill>
                  <a:srgbClr val="323F4F"/>
                </a:solidFill>
              </a:rPr>
              <a:t>يشرح المدرس ضوابط القراءة بطلاقة</a:t>
            </a:r>
            <a:endParaRPr sz="1400">
              <a:solidFill>
                <a:srgbClr val="323F4F"/>
              </a:solidFill>
            </a:endParaRPr>
          </a:p>
        </p:txBody>
      </p:sp>
      <p:pic>
        <p:nvPicPr>
          <p:cNvPr id="741" name="Google Shape;741;g3117994fe5d_0_5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589" y="197422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>
          <a:extLst>
            <a:ext uri="{FF2B5EF4-FFF2-40B4-BE49-F238E27FC236}">
              <a16:creationId xmlns:a16="http://schemas.microsoft.com/office/drawing/2014/main" id="{5268308C-243B-952F-AE5D-E1E000BB4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308c7719696_0_1">
            <a:extLst>
              <a:ext uri="{FF2B5EF4-FFF2-40B4-BE49-F238E27FC236}">
                <a16:creationId xmlns:a16="http://schemas.microsoft.com/office/drawing/2014/main" id="{96BEC444-22CF-3505-564D-97DED6ED6F90}"/>
              </a:ext>
            </a:extLst>
          </p:cNvPr>
          <p:cNvSpPr txBox="1"/>
          <p:nvPr/>
        </p:nvSpPr>
        <p:spPr>
          <a:xfrm>
            <a:off x="0" y="26647"/>
            <a:ext cx="136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i="1" dirty="0">
                <a:latin typeface="Calibri"/>
                <a:ea typeface="Calibri"/>
                <a:cs typeface="Calibri"/>
                <a:sym typeface="Calibri"/>
              </a:rPr>
              <a:t>3/1</a:t>
            </a:r>
            <a:endParaRPr sz="24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690;g30c7fe860a1_0_0">
            <a:extLst>
              <a:ext uri="{FF2B5EF4-FFF2-40B4-BE49-F238E27FC236}">
                <a16:creationId xmlns:a16="http://schemas.microsoft.com/office/drawing/2014/main" id="{C67B4AF2-4250-B311-D406-C8422F4081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46910" y="164100"/>
            <a:ext cx="7917872" cy="732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lvl="0" indent="0" algn="ctr" rtl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chemeClr val="dk1"/>
              </a:buClr>
              <a:buSzPts val="3600"/>
              <a:buNone/>
            </a:pPr>
            <a:r>
              <a:rPr lang="ar-MA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لِنَدْعَمْ نِسَاءَ ﭐلْمَغْرِبِ ﭐلْحِرَفِيَّاتِ ﭐلْمُبْدِعَاتِ.</a:t>
            </a:r>
          </a:p>
        </p:txBody>
      </p:sp>
      <p:sp>
        <p:nvSpPr>
          <p:cNvPr id="8" name="Google Shape;691;g30c7fe860a1_0_0">
            <a:extLst>
              <a:ext uri="{FF2B5EF4-FFF2-40B4-BE49-F238E27FC236}">
                <a16:creationId xmlns:a16="http://schemas.microsoft.com/office/drawing/2014/main" id="{F3E3DF3D-23F5-B3CC-3FDF-4EAD5B36209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0" y="1163097"/>
            <a:ext cx="8042564" cy="682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lvl="0" indent="0" algn="just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ar-MA" dirty="0">
                <a:latin typeface="Calibri"/>
                <a:ea typeface="Calibri"/>
                <a:cs typeface="Calibri"/>
                <a:sym typeface="Calibri"/>
              </a:rPr>
              <a:t>   </a:t>
            </a:r>
          </a:p>
        </p:txBody>
      </p:sp>
      <p:pic>
        <p:nvPicPr>
          <p:cNvPr id="2" name="Image 1" descr="‫الحرف اليدوية النسائية بالمجتمع الحساني الواقع والآفاق – بوابة الرابطة  المحمدية للعلماء‬‎">
            <a:extLst>
              <a:ext uri="{FF2B5EF4-FFF2-40B4-BE49-F238E27FC236}">
                <a16:creationId xmlns:a16="http://schemas.microsoft.com/office/drawing/2014/main" id="{512E4EB3-B9EB-EB32-D400-0119A2108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42" y="1845295"/>
            <a:ext cx="3769076" cy="34125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E878D24-C3D8-B875-D130-9AE059BF240A}"/>
              </a:ext>
            </a:extLst>
          </p:cNvPr>
          <p:cNvSpPr txBox="1"/>
          <p:nvPr/>
        </p:nvSpPr>
        <p:spPr>
          <a:xfrm>
            <a:off x="266382" y="1259976"/>
            <a:ext cx="7917871" cy="4988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تُعَدُّ ﭐلْمَعْرِفَةُ ﭐلتَّقْلِيدِيَّةُ،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ﭐلْمَعْرُوفَةُ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أَيْضًا بالْحِرَفِ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ﭐلْيَدَوِيَّةِ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، كَنْزًا ثَمِينًا تَحْتَفِظُ بِهِ نِسَاءُ ﭐلْمَغْرِبِ. هَذِهِ ﭐلْمَعْرِفَةُ لَيْسَتْ مَهَارَةً فَحَسْبُ، بَلْ هِيَ جِسْرٌ يَرْبِطُ بَيْنَ ﭐلْمَاضِي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وَﭐلْحَاضِرِ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، بَيْنَ جِبَالِ ﭐلْمَغْرِبِ وَسُهُولِهِ، وَبَيْنَ شَوَاطِئِهِ وَأَعْمَاقِ وَاحَاتِهِ، وَبَيْنَ بَاحَاتِ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ﭐلْمَنَازِلِ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ﭐلْعَتِيقَةِ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وَصَالُونَاتِ </a:t>
            </a:r>
            <a:r>
              <a:rPr lang="ar-SA" sz="36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ﭐلْإِقَامَاتِ</a:t>
            </a:r>
            <a:r>
              <a:rPr lang="ar-S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ﭐلْحَدِيثَةِ</a:t>
            </a:r>
            <a:r>
              <a:rPr lang="ar-MA" sz="36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202864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44"/>
          <p:cNvSpPr txBox="1">
            <a:spLocks noGrp="1"/>
          </p:cNvSpPr>
          <p:nvPr>
            <p:ph type="body" idx="2"/>
          </p:nvPr>
        </p:nvSpPr>
        <p:spPr>
          <a:xfrm>
            <a:off x="0" y="1046240"/>
            <a:ext cx="12192000" cy="487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   أَيُّهَا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ﭐلْقَارِئُ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إِدْرِكْ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أَنَّ كُلَّ مُنْتَجٍ تَصْنَعُهُ أَيَادٍ مَغْرِبِيَّةٌ، مِنَ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ﭐلتَّطْرِيزِ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إِلَى ﭐلشَّبْكَةِ، وَمِنَ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ﭐلْفَخَّارِ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إِلَى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ﭐلْجُلُودِ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وَمِنَ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ﭐلسَّجَّادِ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إِلَى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ﭐلْمُجَوْهَرَاتِ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يَحْمِلُ قِيمَةً اقْتِصَادِيَّةً وَجَمَالِيَّةً، وَيُجَسِّدُ قِصَصَ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ﭐلنِّسَاءِ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ﭐلْمَغْرِبِيَّاتِ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وَإِبْدَاعَهُنَّ وَشَجَاعَتَهُنَّ وَتَضْحِيَاتِهِنَّ. هَذِهِ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ﭐلْمُنْتَجَاتُ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تُمَثِّلُ ثَرْوَةً وَطَنِيَّةً حَقِيقِيَّةً، وَأَدَاةً اقْتِصَادِيَّةً مُهِمَّةً لِدَعْمِ ﭐلْأُسَرِ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وَﭐلْمُجْتَمَعَاتِ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ﭐلْمَحَلِّيَّةِ.</a:t>
            </a:r>
          </a:p>
          <a:p>
            <a:pPr marL="0" lvl="0" indent="0" algn="just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   إِنَّ ﭐلْمَعْرِفَةَ ﭐلَّتِي تَمْتَلِكُهَا نِسَاءُ ﭐلْمَغْرِبِ لَيْسَتْ مُكْتَسَبَةً فِي مُؤَسَّسَاتِ ﭐلتَّدْرِيبِ فَقَطْ، بَلْ تَطَوَّرَتْ وَانْتَقَلَتْ عَبْرَ ﭐلْأَجْيَالِ دَاخِلَ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ﭐلْعَائِلَةِ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وَﭐلْجَمَاعَةِ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. فَكُنْ عَلَى وَعْيٍ بِأَنَّ دَعْمَكَ لِهَذِهِ ﭐلْمَعْرِفَةِ يُسْهِمُ فِي تَمْكِينِ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ﭐلنِّسَاءِ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وَتَعْزِيزِ قِيَادَتِهِنَّ،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وﭐلْحِفَاظِ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عَلَى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ﭐلتُّرَاثِ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ﭐلثَّقَافِيِّ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وَﭐلِاقْتِصَادِيِّ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لِلْبِلَادِ.</a:t>
            </a:r>
          </a:p>
        </p:txBody>
      </p:sp>
      <p:sp>
        <p:nvSpPr>
          <p:cNvPr id="844" name="Google Shape;844;p44"/>
          <p:cNvSpPr txBox="1"/>
          <p:nvPr/>
        </p:nvSpPr>
        <p:spPr>
          <a:xfrm>
            <a:off x="0" y="0"/>
            <a:ext cx="136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ar-MA" sz="2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3/2</a:t>
            </a:r>
            <a:endParaRPr sz="2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690;g30c7fe860a1_0_0">
            <a:extLst>
              <a:ext uri="{FF2B5EF4-FFF2-40B4-BE49-F238E27FC236}">
                <a16:creationId xmlns:a16="http://schemas.microsoft.com/office/drawing/2014/main" id="{4A19F875-2C1F-61B3-436B-8B767211FF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46910" y="164100"/>
            <a:ext cx="7917872" cy="732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lvl="0" indent="0" algn="ctr" rtl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chemeClr val="dk1"/>
              </a:buClr>
              <a:buSzPts val="3600"/>
              <a:buNone/>
            </a:pPr>
            <a:r>
              <a:rPr lang="ar-MA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لِنَدْعَمْ نِسَاءَ ﭐلْمَغْرِبِ ﭐلْحِرَفِيَّاتِ ﭐلْمُبْدِعَاتِ.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>
          <a:extLst>
            <a:ext uri="{FF2B5EF4-FFF2-40B4-BE49-F238E27FC236}">
              <a16:creationId xmlns:a16="http://schemas.microsoft.com/office/drawing/2014/main" id="{444C7E9F-37A0-9B10-D1D6-59A85A84F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44">
            <a:extLst>
              <a:ext uri="{FF2B5EF4-FFF2-40B4-BE49-F238E27FC236}">
                <a16:creationId xmlns:a16="http://schemas.microsoft.com/office/drawing/2014/main" id="{E7DCBCB7-5B1F-E927-37EF-A15B54034A0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0" y="972273"/>
            <a:ext cx="12192000" cy="57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  تَعَلَّمْ كَيْفَ تَسْتَخْدِم هَذِهِ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ﭐلْحِرَفَ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ﭐلتَّقْلِيدِيَّةَ فِي حَيَاتِكَ ﭐليَوْمِيَّةِ أَوْ فِي مَشْرُوعِكَ ﭐلصَّغِيرِ، وَادْعَمْ جُهُودَ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ﭐلنِّسَاءِ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فِي تَنْظِيمِ أَنْشِطَتِهِنَّ ضِمْنَ جَمْعِيَّاتٍ حِرَفِيَّةٍ لِتَطْوِيرِ مَهَارَاتِهِنَّ وَرَبْطِهَا بِالِاقْتِصَادِ ﭐلْوَطَنِيِّ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وَﭐلْمَحَلِّيِّ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. فَالْمَسْأَلَةُ لَمْ تَعُدْ رَفَاهِيَّةً، بَلْ ضَرُورَةً أَكْثَرَ مِنْ أَيِّ وَقْتٍ مَضَى.</a:t>
            </a:r>
          </a:p>
          <a:p>
            <a:pPr marL="0" lvl="0" indent="0" algn="just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   تَذَكَّرْ أَنَّ إِنْجَازَ هَذِهِ ﭐلْأَعْمَالِ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ﭐلرَّائِعَةِ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يَتَطَلَّبُ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ﭐلذَّوْقَ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وَﭐلْخَيَالَ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وَﭐلْإِبْدَاعَ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وَﭐلْمَهَارَةَ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وَﭐلْوَقْتَ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وَﭐلْجُهْدَ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وَأَنَّ إِتْقَانَهَا يَحْتَاجُ إِلَى تَدْرِيبٍ مُسْتَمِرٍّ وَصَبْرٍ. اِحْرِصْ عَلَى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ﭐحْتِرَامِ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هَذَا ﭐلْجُهْدِ وَتَشْجِيعِ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ﭐلنِّسَاءِ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عَلَى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ﭐلِاسْتِمْرَارِ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فَالرَّوَابِطُ ﭐلَّتِي تَجْمَعُهُنَّ مَبْنِيَّةٌ عَلَى ﭐلتَّعَاوُنِ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وَﭐلتَّآزُرِ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وَهِيَ أَسَاسُ نَجَاحِ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ﭐلْحِرَفِ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ﭐلتَّقْلِيدِيَّةِ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وَﭐسْتِمْرَارِهَا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just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   اِدْعَمِ ﭐلْمَرْأَةَ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ﭐلْحِرَفِيَّةَ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وَشَارِكْ فِي ﭐلحِفَاظِ عَلَى هَذَا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ﭐلْإِرْثِ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ﭐلثَّمِينِ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، فَذَلِكَ لَنْ يَعُودَ بِالنَّفْعِ عَلَى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ﭐلنِّسَاءِ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فَحَسْبُ، بَلْ عَلَى ﭐلْمُجْتَمَعِ كُلِّهِ، وَعَلَى تَعْزِيزِ </a:t>
            </a:r>
            <a:r>
              <a:rPr lang="ar-MA" sz="2800" dirty="0" err="1">
                <a:latin typeface="Calibri"/>
                <a:ea typeface="Calibri"/>
                <a:cs typeface="Calibri"/>
                <a:sym typeface="Calibri"/>
              </a:rPr>
              <a:t>ﭐقْتِصَادِنَا</a:t>
            </a: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وَثَقَافَتِنَا وَكَرَامَتِنَا ﭐلْوَطَنِيَّةِ.</a:t>
            </a:r>
          </a:p>
          <a:p>
            <a:pPr marL="0" lvl="0" indent="0" algn="ct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rPr lang="ar-MA" sz="2800" dirty="0"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ar-MA" sz="2400" b="1" dirty="0">
                <a:latin typeface="Calibri"/>
                <a:ea typeface="Calibri"/>
                <a:cs typeface="Calibri"/>
                <a:sym typeface="Calibri"/>
              </a:rPr>
              <a:t>فوزية طالوت </a:t>
            </a:r>
            <a:r>
              <a:rPr lang="ar-MA" sz="2400" b="1" dirty="0" err="1">
                <a:latin typeface="Calibri"/>
                <a:ea typeface="Calibri"/>
                <a:cs typeface="Calibri"/>
                <a:sym typeface="Calibri"/>
              </a:rPr>
              <a:t>المكناسي</a:t>
            </a:r>
            <a:r>
              <a:rPr lang="ar-MA" sz="2400" b="1" dirty="0">
                <a:latin typeface="Calibri"/>
                <a:ea typeface="Calibri"/>
                <a:cs typeface="Calibri"/>
                <a:sym typeface="Calibri"/>
              </a:rPr>
              <a:t>، مجلة فرح، عدد 2 فبراير (بتصرف) </a:t>
            </a:r>
            <a:endParaRPr lang="ar-MA" sz="2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44">
            <a:extLst>
              <a:ext uri="{FF2B5EF4-FFF2-40B4-BE49-F238E27FC236}">
                <a16:creationId xmlns:a16="http://schemas.microsoft.com/office/drawing/2014/main" id="{22C10997-FAAE-54CE-62EC-C4CCECF2D6C2}"/>
              </a:ext>
            </a:extLst>
          </p:cNvPr>
          <p:cNvSpPr txBox="1"/>
          <p:nvPr/>
        </p:nvSpPr>
        <p:spPr>
          <a:xfrm>
            <a:off x="0" y="0"/>
            <a:ext cx="136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ar-MA" sz="2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3/3</a:t>
            </a:r>
            <a:endParaRPr sz="2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690;g30c7fe860a1_0_0">
            <a:extLst>
              <a:ext uri="{FF2B5EF4-FFF2-40B4-BE49-F238E27FC236}">
                <a16:creationId xmlns:a16="http://schemas.microsoft.com/office/drawing/2014/main" id="{E9AB5488-E118-0066-572A-3AFADBBC70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46910" y="164100"/>
            <a:ext cx="7917872" cy="732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lvl="0" indent="0" algn="ctr" rtl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chemeClr val="dk1"/>
              </a:buClr>
              <a:buSzPts val="3600"/>
              <a:buNone/>
            </a:pPr>
            <a:r>
              <a:rPr lang="ar-MA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لِنَدْعَمْ نِسَاءَ ﭐلْمَغْرِبِ ﭐلْحِرَفِيَّاتِ ﭐلْمُبْدِعَاتِ.</a:t>
            </a:r>
          </a:p>
        </p:txBody>
      </p:sp>
    </p:spTree>
    <p:extLst>
      <p:ext uri="{BB962C8B-B14F-4D97-AF65-F5344CB8AC3E}">
        <p14:creationId xmlns:p14="http://schemas.microsoft.com/office/powerpoint/2010/main" val="1877180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-6896" y="987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A13A03CE-D6D1-A173-0C06-49D4E260E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>
              <a:lnSpc>
                <a:spcPts val="2075"/>
              </a:lnSpc>
              <a:spcBef>
                <a:spcPct val="0"/>
              </a:spcBef>
              <a:buNone/>
            </a:pPr>
            <a:r>
              <a:rPr lang="ar-MA" sz="2000" b="1" i="0" u="none" strike="noStrike" cap="none" dirty="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أقوم قراءتي : </a:t>
            </a:r>
            <a:endParaRPr lang="ar-MA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r" rtl="1" eaLnBrk="1" hangingPunct="1">
              <a:lnSpc>
                <a:spcPts val="2075"/>
              </a:lnSpc>
              <a:spcBef>
                <a:spcPct val="0"/>
              </a:spcBef>
              <a:buFontTx/>
              <a:buNone/>
            </a:pPr>
            <a:endParaRPr lang="ar-MA" altLang="fr-FR" sz="2000" b="1" dirty="0">
              <a:solidFill>
                <a:schemeClr val="bg2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3179747B-5AB6-AC93-6343-5D39343E6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0562" y="526710"/>
            <a:ext cx="960120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dirty="0">
                <a:solidFill>
                  <a:srgbClr val="323F4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يدعو المدرس المتعلمين إلى تقويم قراءاتهم ذاتيا </a:t>
            </a:r>
            <a:r>
              <a:rPr lang="ar-MA" altLang="fr-FR" sz="1400" i="1" dirty="0">
                <a:solidFill>
                  <a:schemeClr val="bg2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7E3A028E-2577-BF0D-2A92-2F88C831C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1" y="34992"/>
            <a:ext cx="7350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E44682D-2A7B-81EF-E18D-3ABA4E45DA66}"/>
              </a:ext>
            </a:extLst>
          </p:cNvPr>
          <p:cNvSpPr txBox="1"/>
          <p:nvPr/>
        </p:nvSpPr>
        <p:spPr>
          <a:xfrm>
            <a:off x="3054927" y="1392382"/>
            <a:ext cx="7855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أَتَمَرَّنُ عَلَى قِرَاءَةِ فِقْرَةٍ وأُقَوِّمُ ذَاتِي: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4474537-C7B0-01C7-787E-2E6891CDE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329948"/>
              </p:ext>
            </p:extLst>
          </p:nvPr>
        </p:nvGraphicFramePr>
        <p:xfrm>
          <a:off x="633845" y="2026227"/>
          <a:ext cx="10827330" cy="2532993"/>
        </p:xfrm>
        <a:graphic>
          <a:graphicData uri="http://schemas.openxmlformats.org/drawingml/2006/table">
            <a:tbl>
              <a:tblPr firstRow="1" bandRow="1"/>
              <a:tblGrid>
                <a:gridCol w="2165466">
                  <a:extLst>
                    <a:ext uri="{9D8B030D-6E8A-4147-A177-3AD203B41FA5}">
                      <a16:colId xmlns:a16="http://schemas.microsoft.com/office/drawing/2014/main" val="3574224399"/>
                    </a:ext>
                  </a:extLst>
                </a:gridCol>
                <a:gridCol w="2165466">
                  <a:extLst>
                    <a:ext uri="{9D8B030D-6E8A-4147-A177-3AD203B41FA5}">
                      <a16:colId xmlns:a16="http://schemas.microsoft.com/office/drawing/2014/main" val="2541828901"/>
                    </a:ext>
                  </a:extLst>
                </a:gridCol>
                <a:gridCol w="2165466">
                  <a:extLst>
                    <a:ext uri="{9D8B030D-6E8A-4147-A177-3AD203B41FA5}">
                      <a16:colId xmlns:a16="http://schemas.microsoft.com/office/drawing/2014/main" val="2108883681"/>
                    </a:ext>
                  </a:extLst>
                </a:gridCol>
                <a:gridCol w="2165466">
                  <a:extLst>
                    <a:ext uri="{9D8B030D-6E8A-4147-A177-3AD203B41FA5}">
                      <a16:colId xmlns:a16="http://schemas.microsoft.com/office/drawing/2014/main" val="4080666983"/>
                    </a:ext>
                  </a:extLst>
                </a:gridCol>
                <a:gridCol w="2165466">
                  <a:extLst>
                    <a:ext uri="{9D8B030D-6E8A-4147-A177-3AD203B41FA5}">
                      <a16:colId xmlns:a16="http://schemas.microsoft.com/office/drawing/2014/main" val="709785634"/>
                    </a:ext>
                  </a:extLst>
                </a:gridCol>
              </a:tblGrid>
              <a:tr h="1340428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هَلْ تَمَثَّلْتُ ﭐلْمَعَانِي؟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هَلِ احْتَرَمْتُ عَلَامَاتِ ﭐلتَّرْقِيمِ؟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ﭐلْأَخْطَاءِ ﭐلْمُرْتَكَبَةِ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الْمُدَّةُ ﭐلزَّمَنِيَّةُ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ﭐلْكَلِمَاتِ ﭐلْمَقْرُوءَةِ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66446"/>
                  </a:ext>
                </a:extLst>
              </a:tr>
              <a:tr h="1192565">
                <a:tc>
                  <a:txBody>
                    <a:bodyPr/>
                    <a:lstStyle/>
                    <a:p>
                      <a:pPr algn="r" rtl="1"/>
                      <a:endParaRPr lang="fr-FR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3820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7480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26" descr="Image générée"/>
          <p:cNvPicPr preferRelativeResize="0"/>
          <p:nvPr/>
        </p:nvPicPr>
        <p:blipFill rotWithShape="1">
          <a:blip r:embed="rId3">
            <a:alphaModFix/>
          </a:blip>
          <a:srcRect l="3539" t="24327" r="75793" b="61971"/>
          <a:stretch/>
        </p:blipFill>
        <p:spPr>
          <a:xfrm>
            <a:off x="11253763" y="9878"/>
            <a:ext cx="784989" cy="783654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26"/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>
            <a:solidFill>
              <a:srgbClr val="0F9E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26"/>
          <p:cNvSpPr txBox="1"/>
          <p:nvPr/>
        </p:nvSpPr>
        <p:spPr>
          <a:xfrm>
            <a:off x="1337188" y="110718"/>
            <a:ext cx="10029660" cy="63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تغذية راجعة 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26"/>
          <p:cNvSpPr txBox="1"/>
          <p:nvPr/>
        </p:nvSpPr>
        <p:spPr>
          <a:xfrm>
            <a:off x="1406014" y="1419054"/>
            <a:ext cx="9144000" cy="2909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ينهي المدرس نشاط القراءة بطلاقة بتقديم  تغذية راجعة عامة، ينبه فيها المتعلمين إلى بعض الأخطاء، ويطلب منهم المداومة على القراءة في البيوت لأجل تجويد قراءاتهم وتجاوز مشاكلهم.  </a:t>
            </a:r>
            <a:endParaRPr sz="3200" b="1" i="0" u="none" strike="noStrike" cap="none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75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ar-MA" dirty="0"/>
              <a:t>25 دقيقة</a:t>
            </a:r>
            <a:endParaRPr dirty="0"/>
          </a:p>
        </p:txBody>
      </p:sp>
      <p:sp>
        <p:nvSpPr>
          <p:cNvPr id="942" name="Google Shape;942;p75"/>
          <p:cNvSpPr txBox="1">
            <a:spLocks noGrp="1"/>
          </p:cNvSpPr>
          <p:nvPr>
            <p:ph type="body" idx="2"/>
          </p:nvPr>
        </p:nvSpPr>
        <p:spPr>
          <a:xfrm>
            <a:off x="5025418" y="2695186"/>
            <a:ext cx="5869201" cy="72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ar-MA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الفهم الاستنتاجي</a:t>
            </a:r>
            <a:br>
              <a:rPr lang="ar-MA" b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pic>
        <p:nvPicPr>
          <p:cNvPr id="943" name="Google Shape;943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4308" y="1480269"/>
            <a:ext cx="3157928" cy="3157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B31CF4-7EB6-13F3-C6E6-CADAF94F1E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MA" dirty="0"/>
              <a:t>5 دقائق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1261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82;p177">
            <a:extLst>
              <a:ext uri="{FF2B5EF4-FFF2-40B4-BE49-F238E27FC236}">
                <a16:creationId xmlns:a16="http://schemas.microsoft.com/office/drawing/2014/main" id="{927682E3-9BE4-DD07-D2A7-5BF3D549CA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618958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جماعيا للإجابة عن السؤال، مع التصريح بسيرورة الإنجاز</a:t>
            </a:r>
            <a:endParaRPr i="0" dirty="0"/>
          </a:p>
        </p:txBody>
      </p:sp>
      <p:sp>
        <p:nvSpPr>
          <p:cNvPr id="6" name="Google Shape;883;p177">
            <a:extLst>
              <a:ext uri="{FF2B5EF4-FFF2-40B4-BE49-F238E27FC236}">
                <a16:creationId xmlns:a16="http://schemas.microsoft.com/office/drawing/2014/main" id="{1E58B205-550C-FEAD-5EC3-F823B9CAEEE8}"/>
              </a:ext>
            </a:extLst>
          </p:cNvPr>
          <p:cNvSpPr txBox="1"/>
          <p:nvPr/>
        </p:nvSpPr>
        <p:spPr>
          <a:xfrm>
            <a:off x="1125499" y="243400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أستنتج عناصر النص التوجيهي: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610;p57">
            <a:extLst>
              <a:ext uri="{FF2B5EF4-FFF2-40B4-BE49-F238E27FC236}">
                <a16:creationId xmlns:a16="http://schemas.microsoft.com/office/drawing/2014/main" id="{FF519CA8-F22F-5013-7E81-6F054D307C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8445" y="182054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0637D5-9B0E-FC95-A0E9-6001B1E6A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22" y="2065205"/>
            <a:ext cx="11169445" cy="27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62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82;p177">
            <a:extLst>
              <a:ext uri="{FF2B5EF4-FFF2-40B4-BE49-F238E27FC236}">
                <a16:creationId xmlns:a16="http://schemas.microsoft.com/office/drawing/2014/main" id="{927682E3-9BE4-DD07-D2A7-5BF3D549CA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618958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جماعيا للإجابة عن السؤال، مع التصريح بسيرورة الإنجاز</a:t>
            </a:r>
            <a:endParaRPr i="0" dirty="0"/>
          </a:p>
        </p:txBody>
      </p:sp>
      <p:sp>
        <p:nvSpPr>
          <p:cNvPr id="6" name="Google Shape;883;p177">
            <a:extLst>
              <a:ext uri="{FF2B5EF4-FFF2-40B4-BE49-F238E27FC236}">
                <a16:creationId xmlns:a16="http://schemas.microsoft.com/office/drawing/2014/main" id="{1E58B205-550C-FEAD-5EC3-F823B9CAEEE8}"/>
              </a:ext>
            </a:extLst>
          </p:cNvPr>
          <p:cNvSpPr txBox="1"/>
          <p:nvPr/>
        </p:nvSpPr>
        <p:spPr>
          <a:xfrm>
            <a:off x="1125499" y="243400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أستنتج عناصر النص التوجيهي: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610;p57">
            <a:extLst>
              <a:ext uri="{FF2B5EF4-FFF2-40B4-BE49-F238E27FC236}">
                <a16:creationId xmlns:a16="http://schemas.microsoft.com/office/drawing/2014/main" id="{FF519CA8-F22F-5013-7E81-6F054D307C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8445" y="182054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CE15CDD-4C62-13BF-1AFD-CF059ECA8F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323233"/>
              </p:ext>
            </p:extLst>
          </p:nvPr>
        </p:nvGraphicFramePr>
        <p:xfrm>
          <a:off x="678427" y="1431462"/>
          <a:ext cx="10017186" cy="4807580"/>
        </p:xfrm>
        <a:graphic>
          <a:graphicData uri="http://schemas.openxmlformats.org/drawingml/2006/table">
            <a:tbl>
              <a:tblPr rtl="1" firstRow="1" firstCol="1" bandRow="1">
                <a:tableStyleId>{B015FD07-0FC1-414B-9AE4-B8FEC320CED6}</a:tableStyleId>
              </a:tblPr>
              <a:tblGrid>
                <a:gridCol w="2813257">
                  <a:extLst>
                    <a:ext uri="{9D8B030D-6E8A-4147-A177-3AD203B41FA5}">
                      <a16:colId xmlns:a16="http://schemas.microsoft.com/office/drawing/2014/main" val="2153156670"/>
                    </a:ext>
                  </a:extLst>
                </a:gridCol>
                <a:gridCol w="2536906">
                  <a:extLst>
                    <a:ext uri="{9D8B030D-6E8A-4147-A177-3AD203B41FA5}">
                      <a16:colId xmlns:a16="http://schemas.microsoft.com/office/drawing/2014/main" val="2576926389"/>
                    </a:ext>
                  </a:extLst>
                </a:gridCol>
                <a:gridCol w="2436314">
                  <a:extLst>
                    <a:ext uri="{9D8B030D-6E8A-4147-A177-3AD203B41FA5}">
                      <a16:colId xmlns:a16="http://schemas.microsoft.com/office/drawing/2014/main" val="2302316769"/>
                    </a:ext>
                  </a:extLst>
                </a:gridCol>
                <a:gridCol w="2230709">
                  <a:extLst>
                    <a:ext uri="{9D8B030D-6E8A-4147-A177-3AD203B41FA5}">
                      <a16:colId xmlns:a16="http://schemas.microsoft.com/office/drawing/2014/main" val="2561955105"/>
                    </a:ext>
                  </a:extLst>
                </a:gridCol>
              </a:tblGrid>
              <a:tr h="148454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0" dirty="0">
                          <a:effectLst/>
                        </a:rPr>
                        <a:t>المقدمة (تقديم فكرة عامة أو مشكلة)</a:t>
                      </a:r>
                      <a:r>
                        <a:rPr lang="fr-FR" sz="2000" b="1" kern="0" dirty="0">
                          <a:effectLst/>
                        </a:rPr>
                        <a:t>.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0" dirty="0">
                          <a:effectLst/>
                        </a:rPr>
                        <a:t>العرض(عرض أسباب أو معطيات داعمة)</a:t>
                      </a:r>
                      <a:r>
                        <a:rPr lang="fr-FR" sz="2000" b="1" kern="0" dirty="0">
                          <a:effectLst/>
                        </a:rPr>
                        <a:t>.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0">
                          <a:effectLst/>
                        </a:rPr>
                        <a:t>التوجيه (توجيه القارئ إلى الفعل المطلوب)</a:t>
                      </a:r>
                      <a:r>
                        <a:rPr lang="fr-FR" sz="2000" b="1" kern="0">
                          <a:effectLst/>
                        </a:rPr>
                        <a:t>.</a:t>
                      </a:r>
                      <a:endParaRPr lang="fr-FR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0" dirty="0">
                          <a:effectLst/>
                        </a:rPr>
                        <a:t>الخاتمة (تلخيص للتوجيه)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1863100"/>
                  </a:ext>
                </a:extLst>
              </a:tr>
              <a:tr h="332303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0" dirty="0">
                          <a:solidFill>
                            <a:schemeClr val="tx1"/>
                          </a:solidFill>
                          <a:effectLst/>
                        </a:rPr>
                        <a:t>قدّمت الكاتبة أهمية الحرف التقليدية المغربية باعتبارها كنزًا ثقافيًا يربط الماضي بالحاضر ويحفظ هوية المغرب</a:t>
                      </a:r>
                      <a:r>
                        <a:rPr lang="fr-FR" sz="2000" kern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fr-F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i="0" u="none" strike="noStrike" kern="0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بيّنت الكاتبة القيمة الاقتصادية والجمالية للحرف التقليدية، ودورها في تمكين النساء ودعم الأسر والمجتمعات المحلية، كما أوضحت أن هذه المعارف تنتقل عبر الأجيال وتحتاج إلى دعم ومساندة</a:t>
                      </a:r>
                      <a:r>
                        <a:rPr lang="fr-FR" sz="1400" kern="0" dirty="0">
                          <a:effectLst/>
                        </a:rPr>
                        <a:t>.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ar-SA" sz="2000" b="1" i="0" u="none" strike="noStrike" kern="0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دعت الكاتبة القارئ إلى دعم المرأة الحرفية المغربية، وتشجيع المنتوجات التقليدية، والمساهمة في الحفاظ على التراث الثقافي الوطني</a:t>
                      </a:r>
                      <a:endParaRPr lang="fr-FR" sz="2000" b="1" i="0" u="none" strike="noStrike" kern="0" cap="none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ar-SA" sz="2000" b="1" i="0" u="none" strike="noStrike" kern="0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ختمت الكاتبة بالتأكيد على أن دعم المرأة الحرفية ليس رفاهية بل ضرورة اقتصادية وثقافية تعود بالنفع على المجتمع كله</a:t>
                      </a:r>
                      <a:r>
                        <a:rPr lang="fr-FR" sz="2000" b="1" i="0" u="none" strike="noStrike" kern="0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8463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6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E06F05-6E16-35C1-54A8-F08544B50D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MA" dirty="0"/>
              <a:t>8 دقائق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92930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3A635-45B3-1840-B700-08C49E929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87;p58" descr="Lever la main - Icônes mains et gestes gratuites">
            <a:extLst>
              <a:ext uri="{FF2B5EF4-FFF2-40B4-BE49-F238E27FC236}">
                <a16:creationId xmlns:a16="http://schemas.microsoft.com/office/drawing/2014/main" id="{2279D255-1BD4-639D-A936-4CE97C582A5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889" y="196916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82;p177">
            <a:extLst>
              <a:ext uri="{FF2B5EF4-FFF2-40B4-BE49-F238E27FC236}">
                <a16:creationId xmlns:a16="http://schemas.microsoft.com/office/drawing/2014/main" id="{8213FD04-1ED7-2917-416B-B5AC6D1D6E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587785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يشرح المدرس أمام أنظار التلاميذ كيفية إنجاز المهمة ويصرح  بسيرورة الإنجاز</a:t>
            </a:r>
            <a:endParaRPr i="0" dirty="0"/>
          </a:p>
        </p:txBody>
      </p:sp>
      <p:sp>
        <p:nvSpPr>
          <p:cNvPr id="5" name="Google Shape;883;p177">
            <a:extLst>
              <a:ext uri="{FF2B5EF4-FFF2-40B4-BE49-F238E27FC236}">
                <a16:creationId xmlns:a16="http://schemas.microsoft.com/office/drawing/2014/main" id="{09477207-CBF1-A65D-D95C-576B3B641ECD}"/>
              </a:ext>
            </a:extLst>
          </p:cNvPr>
          <p:cNvSpPr txBox="1"/>
          <p:nvPr/>
        </p:nvSpPr>
        <p:spPr>
          <a:xfrm>
            <a:off x="1125499" y="212227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نتتبع استراتيجيات التوجيه المعتمد في النص :  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6A65B1-E65C-28D4-0D46-2AE2E755F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91" y="1402582"/>
            <a:ext cx="11128328" cy="405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7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A20F6-C993-B806-C2CF-092F13820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82;p177">
            <a:extLst>
              <a:ext uri="{FF2B5EF4-FFF2-40B4-BE49-F238E27FC236}">
                <a16:creationId xmlns:a16="http://schemas.microsoft.com/office/drawing/2014/main" id="{49B1BC8F-6955-132F-AF49-9C8838002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618958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يشرح المدرس أمام أنظار التلاميذ كيفية إنجاز المهمة ويصرح  بسيرورة الإنجاز</a:t>
            </a:r>
            <a:endParaRPr i="0" dirty="0"/>
          </a:p>
        </p:txBody>
      </p:sp>
      <p:sp>
        <p:nvSpPr>
          <p:cNvPr id="6" name="Google Shape;883;p177">
            <a:extLst>
              <a:ext uri="{FF2B5EF4-FFF2-40B4-BE49-F238E27FC236}">
                <a16:creationId xmlns:a16="http://schemas.microsoft.com/office/drawing/2014/main" id="{660D9C8B-187F-D13D-80F2-D00FF4F82661}"/>
              </a:ext>
            </a:extLst>
          </p:cNvPr>
          <p:cNvSpPr txBox="1"/>
          <p:nvPr/>
        </p:nvSpPr>
        <p:spPr>
          <a:xfrm>
            <a:off x="1125499" y="243400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نتتبع استراتيجيات التوجيه المعتمد في النص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610;p57">
            <a:extLst>
              <a:ext uri="{FF2B5EF4-FFF2-40B4-BE49-F238E27FC236}">
                <a16:creationId xmlns:a16="http://schemas.microsoft.com/office/drawing/2014/main" id="{0E3F0A86-D98F-122E-4548-1D0861B2EAE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8445" y="18205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8E70B7-6A67-75E6-5A0A-8DD4FEB15416}"/>
              </a:ext>
            </a:extLst>
          </p:cNvPr>
          <p:cNvSpPr txBox="1"/>
          <p:nvPr/>
        </p:nvSpPr>
        <p:spPr>
          <a:xfrm>
            <a:off x="953728" y="3228677"/>
            <a:ext cx="45989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استراتيجيات التوجيه في النص التوجيهي</a:t>
            </a:r>
            <a:r>
              <a:rPr lang="ar-MA" sz="20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:</a:t>
            </a:r>
            <a:br>
              <a:rPr lang="ar-MA" sz="20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ar-MA" sz="20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الأسلوب الذي يستعمله الكاتب لإقناع القارئ وتوجيهه إلى القيام بأمر ما أو الابتعاد عنه، وذلك باستعمال وسائل لغوية </a:t>
            </a:r>
            <a:r>
              <a:rPr lang="ar-MA" sz="2000" b="1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وحجاجية</a:t>
            </a:r>
            <a:r>
              <a:rPr lang="ar-MA" sz="20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مختلفة مثل النصح، والأمر، والنهي، والتحذير، والترغيب، والتعليل، والاستشهاد</a:t>
            </a:r>
            <a:endParaRPr lang="fr-FR" sz="2000" b="1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14EF84-DAD0-0112-49B8-11DBB9E59104}"/>
              </a:ext>
            </a:extLst>
          </p:cNvPr>
          <p:cNvSpPr txBox="1"/>
          <p:nvPr/>
        </p:nvSpPr>
        <p:spPr>
          <a:xfrm>
            <a:off x="6238459" y="2875277"/>
            <a:ext cx="551410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التوجيه</a:t>
            </a:r>
            <a:r>
              <a:rPr lang="ar-MA" sz="20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:</a:t>
            </a:r>
            <a:br>
              <a:rPr lang="ar-MA" sz="20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ar-MA" sz="20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هو نمط تعبيري يهدف إلى إرشاد المتلقي وتوجيه سلوكه أو أفكاره نحو أمر معيّن، باستعمال وسائل لغوية مختلفة؛ بقصد التأثير فيه ودفعه إلى القيام بسلوك مرغوب أو تجنّب سلوك غير مرغوب</a:t>
            </a:r>
            <a:endParaRPr lang="fr-FR" sz="2000" b="1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0D56FD-DC4F-5CE3-A8AE-B09458767A6C}"/>
              </a:ext>
            </a:extLst>
          </p:cNvPr>
          <p:cNvSpPr txBox="1"/>
          <p:nvPr/>
        </p:nvSpPr>
        <p:spPr>
          <a:xfrm>
            <a:off x="1028696" y="1465513"/>
            <a:ext cx="9540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للإجابة عن السؤال ، نتبع الخطوات الآتية : </a:t>
            </a:r>
          </a:p>
          <a:p>
            <a:pPr algn="r" rtl="1"/>
            <a:r>
              <a:rPr lang="ar-MA" sz="24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نعرف أولا المقصود بالتوجيه ، ثم نعرف الاستراتيجية التوجيهية ، ونبحث في النص عن مؤشرات نصية ثم نصوغ الجواب </a:t>
            </a:r>
            <a:endParaRPr lang="fr-FR" sz="2400" b="1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506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35E70-525B-6A2E-9606-4EC21DCD4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87;p58" descr="Lever la main - Icônes mains et gestes gratuites">
            <a:extLst>
              <a:ext uri="{FF2B5EF4-FFF2-40B4-BE49-F238E27FC236}">
                <a16:creationId xmlns:a16="http://schemas.microsoft.com/office/drawing/2014/main" id="{455CCE61-5370-AF54-B87C-66A8416CE57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889" y="196916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82;p177">
            <a:extLst>
              <a:ext uri="{FF2B5EF4-FFF2-40B4-BE49-F238E27FC236}">
                <a16:creationId xmlns:a16="http://schemas.microsoft.com/office/drawing/2014/main" id="{B921CF06-936A-30E9-9DEE-5CA40E83DC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587785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يشرح المدرس أمام أنظار التلاميذ كيفية إنجاز المهمة ويصرح  بسيرورة الإنجاز</a:t>
            </a:r>
            <a:endParaRPr i="0" dirty="0"/>
          </a:p>
        </p:txBody>
      </p:sp>
      <p:sp>
        <p:nvSpPr>
          <p:cNvPr id="5" name="Google Shape;883;p177">
            <a:extLst>
              <a:ext uri="{FF2B5EF4-FFF2-40B4-BE49-F238E27FC236}">
                <a16:creationId xmlns:a16="http://schemas.microsoft.com/office/drawing/2014/main" id="{C167F9B0-7D71-0958-E738-C563A0DC6888}"/>
              </a:ext>
            </a:extLst>
          </p:cNvPr>
          <p:cNvSpPr txBox="1"/>
          <p:nvPr/>
        </p:nvSpPr>
        <p:spPr>
          <a:xfrm>
            <a:off x="1125499" y="212227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نتتبع استراتيجيات التوجيه المعتمد في النص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F806B42-4FD0-CE21-99CC-C4E1F06BA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181262"/>
              </p:ext>
            </p:extLst>
          </p:nvPr>
        </p:nvGraphicFramePr>
        <p:xfrm>
          <a:off x="737418" y="1354254"/>
          <a:ext cx="9964994" cy="4235514"/>
        </p:xfrm>
        <a:graphic>
          <a:graphicData uri="http://schemas.openxmlformats.org/drawingml/2006/table">
            <a:tbl>
              <a:tblPr rtl="1" firstRow="1" firstCol="1" bandRow="1">
                <a:tableStyleId>{B015FD07-0FC1-414B-9AE4-B8FEC320CED6}</a:tableStyleId>
              </a:tblPr>
              <a:tblGrid>
                <a:gridCol w="2476404">
                  <a:extLst>
                    <a:ext uri="{9D8B030D-6E8A-4147-A177-3AD203B41FA5}">
                      <a16:colId xmlns:a16="http://schemas.microsoft.com/office/drawing/2014/main" val="1661419858"/>
                    </a:ext>
                  </a:extLst>
                </a:gridCol>
                <a:gridCol w="2504994">
                  <a:extLst>
                    <a:ext uri="{9D8B030D-6E8A-4147-A177-3AD203B41FA5}">
                      <a16:colId xmlns:a16="http://schemas.microsoft.com/office/drawing/2014/main" val="3393647306"/>
                    </a:ext>
                  </a:extLst>
                </a:gridCol>
                <a:gridCol w="4983596">
                  <a:extLst>
                    <a:ext uri="{9D8B030D-6E8A-4147-A177-3AD203B41FA5}">
                      <a16:colId xmlns:a16="http://schemas.microsoft.com/office/drawing/2014/main" val="37798523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>
                          <a:effectLst/>
                        </a:rPr>
                        <a:t>الاستراتيجية</a:t>
                      </a:r>
                      <a:endParaRPr lang="fr-FR" sz="2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>
                          <a:effectLst/>
                        </a:rPr>
                        <a:t>تعريفها </a:t>
                      </a:r>
                      <a:endParaRPr lang="fr-FR" sz="2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 dirty="0">
                          <a:effectLst/>
                        </a:rPr>
                        <a:t>المثال من النص</a:t>
                      </a:r>
                      <a:endParaRPr lang="fr-FR" sz="2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7380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>
                          <a:effectLst/>
                        </a:rPr>
                        <a:t>الأمر </a:t>
                      </a:r>
                      <a:endParaRPr lang="fr-FR" sz="2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>
                          <a:effectLst/>
                        </a:rPr>
                        <a:t>توجيه المتلقي إلى القيام بفعل معين باستعمال صيغة الأمر</a:t>
                      </a:r>
                      <a:r>
                        <a:rPr lang="fr-FR" sz="2400" b="1" kern="0">
                          <a:effectLst/>
                        </a:rPr>
                        <a:t>.</a:t>
                      </a:r>
                      <a:endParaRPr lang="fr-FR" sz="2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0" dirty="0">
                          <a:effectLst/>
                        </a:rPr>
                        <a:t>"</a:t>
                      </a:r>
                      <a:r>
                        <a:rPr lang="ar-SA" sz="2400" b="1" kern="0" dirty="0">
                          <a:effectLst/>
                        </a:rPr>
                        <a:t>تَعَلَّمْ كَيْفَ تَسْتَخْدِم هَذِهِ الْحِرَفَ التَّقْلِيدِيَّةَ</a:t>
                      </a:r>
                      <a:r>
                        <a:rPr lang="ar-MA" sz="2400" b="1" kern="0" dirty="0">
                          <a:effectLst/>
                        </a:rPr>
                        <a:t>"</a:t>
                      </a:r>
                      <a:r>
                        <a:rPr lang="ar-SA" sz="2400" b="1" kern="0" dirty="0">
                          <a:effectLst/>
                        </a:rPr>
                        <a:t> ـ </a:t>
                      </a:r>
                      <a:r>
                        <a:rPr lang="ar-MA" sz="2400" b="1" kern="0" dirty="0">
                          <a:effectLst/>
                        </a:rPr>
                        <a:t>"</a:t>
                      </a:r>
                      <a:r>
                        <a:rPr lang="ar-SA" sz="2400" b="1" kern="0" dirty="0">
                          <a:effectLst/>
                        </a:rPr>
                        <a:t>اِدْعَمِ الْمَرْأَةَ الْحِرَفِيَّةَ</a:t>
                      </a:r>
                      <a:r>
                        <a:rPr lang="ar-MA" sz="2400" b="1" kern="0" dirty="0">
                          <a:effectLst/>
                        </a:rPr>
                        <a:t>"</a:t>
                      </a:r>
                      <a:endParaRPr lang="fr-FR" sz="2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4770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>
                          <a:effectLst/>
                        </a:rPr>
                        <a:t>النصح والإرشاد</a:t>
                      </a:r>
                      <a:endParaRPr lang="fr-FR" sz="2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>
                          <a:effectLst/>
                        </a:rPr>
                        <a:t>تقديم توجيهات وإرشادات تساعد المتلقي على تبني سلوك إيجابي</a:t>
                      </a:r>
                      <a:endParaRPr lang="fr-FR" sz="2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 dirty="0">
                          <a:effectLst/>
                        </a:rPr>
                        <a:t>وَاحْرِصْ عَلَى احْتِرَامِ هَذَا الْجُهْدِ» ـ </a:t>
                      </a:r>
                      <a:r>
                        <a:rPr lang="ar-MA" sz="2400" b="1" kern="0" dirty="0">
                          <a:effectLst/>
                        </a:rPr>
                        <a:t>"</a:t>
                      </a:r>
                      <a:r>
                        <a:rPr lang="ar-SA" sz="2400" b="1" kern="0" dirty="0">
                          <a:effectLst/>
                        </a:rPr>
                        <a:t>شَارِكْ فِي الْحِفَاظِ عَلَى هَذَا الْإِرْثِ الثَّمِينِ</a:t>
                      </a:r>
                      <a:r>
                        <a:rPr lang="ar-MA" sz="2400" b="1" kern="0" dirty="0">
                          <a:effectLst/>
                        </a:rPr>
                        <a:t>"</a:t>
                      </a:r>
                      <a:endParaRPr lang="fr-FR" sz="2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0063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>
                          <a:effectLst/>
                        </a:rPr>
                        <a:t> التحفيز والإغراء</a:t>
                      </a:r>
                      <a:endParaRPr lang="fr-FR" sz="2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0">
                          <a:effectLst/>
                        </a:rPr>
                        <a:t>تشجيع المتلقي وترغيبه بإبراز الفوائد والمكاسب</a:t>
                      </a:r>
                      <a:endParaRPr lang="fr-FR" sz="2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0" dirty="0">
                          <a:effectLst/>
                        </a:rPr>
                        <a:t>"</a:t>
                      </a:r>
                      <a:r>
                        <a:rPr lang="ar-SA" sz="2400" b="1" kern="0" dirty="0">
                          <a:effectLst/>
                        </a:rPr>
                        <a:t>يَحْمِلُ قِيمَةً اقْتِصَادِيَّةً وَجَمَالِيَّةً</a:t>
                      </a:r>
                      <a:r>
                        <a:rPr lang="ar-MA" sz="2400" b="1" kern="0" dirty="0">
                          <a:effectLst/>
                        </a:rPr>
                        <a:t>"</a:t>
                      </a:r>
                      <a:r>
                        <a:rPr lang="ar-SA" sz="2400" b="1" kern="0" dirty="0">
                          <a:effectLst/>
                        </a:rPr>
                        <a:t> ـ «يُسْهِمُ فِي تَمْكِينِ النِّسَاءِ وَتَعْزِيزِ الِاقْتِصَادِ</a:t>
                      </a:r>
                      <a:r>
                        <a:rPr lang="ar-MA" sz="2400" b="1" kern="0" dirty="0">
                          <a:effectLst/>
                        </a:rPr>
                        <a:t>"</a:t>
                      </a:r>
                      <a:endParaRPr lang="fr-FR" sz="2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2509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5004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DF7ED-A317-4E47-563A-71AA0DD0F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78CB6140-9D34-57D7-A4EA-E058ADC73D7D}"/>
              </a:ext>
            </a:extLst>
          </p:cNvPr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11FB1B7D-2971-B96B-1801-FF1973C5D478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27A7D4A-0894-1ED8-F2A1-C0D044EB306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srgbClr val="1D6FA9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1D6FA9"/>
                </a:solidFill>
                <a:latin typeface="Calibri" panose="020F0502020204030204"/>
              </a:endParaRPr>
            </a:p>
            <a:p>
              <a:pPr algn="ctr" defTabSz="1219170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4400" b="1" kern="0" dirty="0">
                  <a:solidFill>
                    <a:srgbClr val="1D6FA9"/>
                  </a:solidFill>
                  <a:latin typeface="Calibri"/>
                  <a:cs typeface="Calibri"/>
                </a:rPr>
                <a:t>الممارسة الثنائية</a:t>
              </a:r>
              <a:endParaRPr lang="ar-MA" sz="4400" b="1" kern="0" dirty="0">
                <a:solidFill>
                  <a:srgbClr val="1D6FA9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8ED72A32-52F0-E56F-11BF-F7BB7526425C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Image 7" descr="Une image contenant habits, Dessin d’enfant, table, meubles&#10;&#10;Le contenu généré par l’IA peut être incorrect.">
            <a:extLst>
              <a:ext uri="{FF2B5EF4-FFF2-40B4-BE49-F238E27FC236}">
                <a16:creationId xmlns:a16="http://schemas.microsoft.com/office/drawing/2014/main" id="{E9D85CB1-CE01-8F4A-1485-457E1B94E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148" y="1570044"/>
            <a:ext cx="2149140" cy="2149140"/>
          </a:xfrm>
          <a:prstGeom prst="rect">
            <a:avLst/>
          </a:prstGeom>
        </p:spPr>
      </p:pic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EF36028B-B135-4BA2-C633-AE744560102E}"/>
              </a:ext>
            </a:extLst>
          </p:cNvPr>
          <p:cNvSpPr/>
          <p:nvPr/>
        </p:nvSpPr>
        <p:spPr>
          <a:xfrm>
            <a:off x="5455920" y="1152495"/>
            <a:ext cx="1280160" cy="732768"/>
          </a:xfrm>
          <a:prstGeom prst="cloudCallout">
            <a:avLst/>
          </a:prstGeom>
          <a:solidFill>
            <a:srgbClr val="F9F1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تساءلت ما إذا...</a:t>
            </a:r>
            <a:endParaRPr lang="fr-FR" sz="1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7465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35E70-525B-6A2E-9606-4EC21DCD4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87;p58" descr="Lever la main - Icônes mains et gestes gratuites">
            <a:extLst>
              <a:ext uri="{FF2B5EF4-FFF2-40B4-BE49-F238E27FC236}">
                <a16:creationId xmlns:a16="http://schemas.microsoft.com/office/drawing/2014/main" id="{455CCE61-5370-AF54-B87C-66A8416CE57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889" y="196916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82;p177">
            <a:extLst>
              <a:ext uri="{FF2B5EF4-FFF2-40B4-BE49-F238E27FC236}">
                <a16:creationId xmlns:a16="http://schemas.microsoft.com/office/drawing/2014/main" id="{B921CF06-936A-30E9-9DEE-5CA40E83DC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587785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ثنائيا  للإجابة عن السؤال، مع التصريح بسيرورة الإنجاز</a:t>
            </a:r>
            <a:endParaRPr i="0" dirty="0"/>
          </a:p>
        </p:txBody>
      </p:sp>
      <p:sp>
        <p:nvSpPr>
          <p:cNvPr id="5" name="Google Shape;883;p177">
            <a:extLst>
              <a:ext uri="{FF2B5EF4-FFF2-40B4-BE49-F238E27FC236}">
                <a16:creationId xmlns:a16="http://schemas.microsoft.com/office/drawing/2014/main" id="{C167F9B0-7D71-0958-E738-C563A0DC6888}"/>
              </a:ext>
            </a:extLst>
          </p:cNvPr>
          <p:cNvSpPr txBox="1"/>
          <p:nvPr/>
        </p:nvSpPr>
        <p:spPr>
          <a:xfrm>
            <a:off x="940543" y="196916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نتتبع استراتيجيات التوجيه المعتمد في النص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F806B42-4FD0-CE21-99CC-C4E1F06BA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70610"/>
              </p:ext>
            </p:extLst>
          </p:nvPr>
        </p:nvGraphicFramePr>
        <p:xfrm>
          <a:off x="980900" y="1992860"/>
          <a:ext cx="9748764" cy="2687447"/>
        </p:xfrm>
        <a:graphic>
          <a:graphicData uri="http://schemas.openxmlformats.org/drawingml/2006/table">
            <a:tbl>
              <a:tblPr rtl="1" firstRow="1" firstCol="1" bandRow="1">
                <a:tableStyleId>{B015FD07-0FC1-414B-9AE4-B8FEC320CED6}</a:tableStyleId>
              </a:tblPr>
              <a:tblGrid>
                <a:gridCol w="2422668">
                  <a:extLst>
                    <a:ext uri="{9D8B030D-6E8A-4147-A177-3AD203B41FA5}">
                      <a16:colId xmlns:a16="http://schemas.microsoft.com/office/drawing/2014/main" val="1661419858"/>
                    </a:ext>
                  </a:extLst>
                </a:gridCol>
                <a:gridCol w="2450638">
                  <a:extLst>
                    <a:ext uri="{9D8B030D-6E8A-4147-A177-3AD203B41FA5}">
                      <a16:colId xmlns:a16="http://schemas.microsoft.com/office/drawing/2014/main" val="3393647306"/>
                    </a:ext>
                  </a:extLst>
                </a:gridCol>
                <a:gridCol w="4875458">
                  <a:extLst>
                    <a:ext uri="{9D8B030D-6E8A-4147-A177-3AD203B41FA5}">
                      <a16:colId xmlns:a16="http://schemas.microsoft.com/office/drawing/2014/main" val="37798523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الاستراتيجية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تعريفها 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المثال من النص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7380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 dirty="0">
                          <a:effectLst/>
                        </a:rPr>
                        <a:t>التعليل </a:t>
                      </a:r>
                      <a:endParaRPr lang="fr-F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.................................................................................</a:t>
                      </a:r>
                      <a:endParaRPr lang="fr-F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0" dirty="0">
                          <a:effectLst/>
                        </a:rPr>
                        <a:t>........................................................................................................................................................................................</a:t>
                      </a:r>
                      <a:endParaRPr lang="fr-F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5963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الاستمالة العاطفية</a:t>
                      </a:r>
                      <a:r>
                        <a:rPr lang="fr-FR" sz="2400" kern="0">
                          <a:effectLst/>
                        </a:rPr>
                        <a:t>.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0" dirty="0">
                          <a:effectLst/>
                        </a:rPr>
                        <a:t>..........................................................................................</a:t>
                      </a:r>
                      <a:endParaRPr lang="fr-F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kern="0" dirty="0">
                          <a:effectLst/>
                        </a:rPr>
                        <a:t>..........................................................................................................................................................................................</a:t>
                      </a:r>
                      <a:endParaRPr lang="fr-F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161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022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35E70-525B-6A2E-9606-4EC21DCD4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87;p58" descr="Lever la main - Icônes mains et gestes gratuites">
            <a:extLst>
              <a:ext uri="{FF2B5EF4-FFF2-40B4-BE49-F238E27FC236}">
                <a16:creationId xmlns:a16="http://schemas.microsoft.com/office/drawing/2014/main" id="{455CCE61-5370-AF54-B87C-66A8416CE57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889" y="196916"/>
            <a:ext cx="735012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82;p177">
            <a:extLst>
              <a:ext uri="{FF2B5EF4-FFF2-40B4-BE49-F238E27FC236}">
                <a16:creationId xmlns:a16="http://schemas.microsoft.com/office/drawing/2014/main" id="{B921CF06-936A-30E9-9DEE-5CA40E83DC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95" y="510073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ثنائيا  للإجابة عن السؤال، مع التصريح بسيرورة الإنجاز</a:t>
            </a:r>
            <a:endParaRPr i="0" dirty="0"/>
          </a:p>
        </p:txBody>
      </p:sp>
      <p:sp>
        <p:nvSpPr>
          <p:cNvPr id="5" name="Google Shape;883;p177">
            <a:extLst>
              <a:ext uri="{FF2B5EF4-FFF2-40B4-BE49-F238E27FC236}">
                <a16:creationId xmlns:a16="http://schemas.microsoft.com/office/drawing/2014/main" id="{C167F9B0-7D71-0958-E738-C563A0DC6888}"/>
              </a:ext>
            </a:extLst>
          </p:cNvPr>
          <p:cNvSpPr txBox="1"/>
          <p:nvPr/>
        </p:nvSpPr>
        <p:spPr>
          <a:xfrm>
            <a:off x="1155800" y="74230"/>
            <a:ext cx="10054500" cy="732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106585"/>
              </a:buClr>
              <a:buSzPts val="2000"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نتتبع استراتيجيات التوجيه المعتمد في النص</a:t>
            </a:r>
          </a:p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F806B42-4FD0-CE21-99CC-C4E1F06BA3FC}"/>
              </a:ext>
            </a:extLst>
          </p:cNvPr>
          <p:cNvGraphicFramePr>
            <a:graphicFrameLocks noGrp="1"/>
          </p:cNvGraphicFramePr>
          <p:nvPr/>
        </p:nvGraphicFramePr>
        <p:xfrm>
          <a:off x="980900" y="1992860"/>
          <a:ext cx="9748764" cy="2687447"/>
        </p:xfrm>
        <a:graphic>
          <a:graphicData uri="http://schemas.openxmlformats.org/drawingml/2006/table">
            <a:tbl>
              <a:tblPr rtl="1" firstRow="1" firstCol="1" bandRow="1">
                <a:tableStyleId>{B015FD07-0FC1-414B-9AE4-B8FEC320CED6}</a:tableStyleId>
              </a:tblPr>
              <a:tblGrid>
                <a:gridCol w="2422668">
                  <a:extLst>
                    <a:ext uri="{9D8B030D-6E8A-4147-A177-3AD203B41FA5}">
                      <a16:colId xmlns:a16="http://schemas.microsoft.com/office/drawing/2014/main" val="1661419858"/>
                    </a:ext>
                  </a:extLst>
                </a:gridCol>
                <a:gridCol w="2450638">
                  <a:extLst>
                    <a:ext uri="{9D8B030D-6E8A-4147-A177-3AD203B41FA5}">
                      <a16:colId xmlns:a16="http://schemas.microsoft.com/office/drawing/2014/main" val="3393647306"/>
                    </a:ext>
                  </a:extLst>
                </a:gridCol>
                <a:gridCol w="4875458">
                  <a:extLst>
                    <a:ext uri="{9D8B030D-6E8A-4147-A177-3AD203B41FA5}">
                      <a16:colId xmlns:a16="http://schemas.microsoft.com/office/drawing/2014/main" val="37798523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الاستراتيجية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تعريفها 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المثال من النص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7380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التعليل 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تقديم أسباب وحجج تبرر التوجيه وتقنع المتلقي به</a:t>
                      </a:r>
                      <a:r>
                        <a:rPr lang="fr-FR" sz="2400" kern="0">
                          <a:effectLst/>
                        </a:rPr>
                        <a:t>.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 dirty="0">
                          <a:effectLst/>
                        </a:rPr>
                        <a:t>لِأَنَّ إِتْقَانَهَا يَحْتَاجُ إِلَى تَدْرِيبٍ مُسْتَمِرٍّ وَصَبْرٍ» ـ «فَذَلِكَ لَنْ يَعُودَ بِالنَّفْعِ عَلَى النِّسَاءِ فَحَسْبُ، بَلْ عَلَى الْمُجْتَمَعِ كُلِّهِ</a:t>
                      </a:r>
                      <a:r>
                        <a:rPr lang="fr-FR" sz="2400" kern="0" dirty="0">
                          <a:effectLst/>
                        </a:rPr>
                        <a:t>».</a:t>
                      </a:r>
                      <a:endParaRPr lang="fr-F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5963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الاستمالة العاطفية</a:t>
                      </a:r>
                      <a:r>
                        <a:rPr lang="fr-FR" sz="2400" kern="0">
                          <a:effectLst/>
                        </a:rPr>
                        <a:t>.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>
                          <a:effectLst/>
                        </a:rPr>
                        <a:t>التأثير في مشاعر المتلقي لإقناعه بالموقف المطلوب</a:t>
                      </a:r>
                      <a:r>
                        <a:rPr lang="fr-FR" sz="2400" kern="0">
                          <a:effectLst/>
                        </a:rPr>
                        <a:t>.</a:t>
                      </a:r>
                      <a:endParaRPr lang="fr-F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0" dirty="0">
                          <a:effectLst/>
                        </a:rPr>
                        <a:t>كَنْزًا ثَمِينًا تَحْتَفِظُ بِهِ هُوِيَّةُ الْمَغْرِبِ» ـ «قِصَصُ النِّسَاءِ الْمَغْرِبِيَّاتِ وَإِبْدَاعُهُنَّ وَتَضْحِيَاتُهُنَّ</a:t>
                      </a:r>
                      <a:r>
                        <a:rPr lang="fr-FR" sz="2400" kern="0" dirty="0">
                          <a:effectLst/>
                        </a:rPr>
                        <a:t>».</a:t>
                      </a:r>
                      <a:endParaRPr lang="fr-F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161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99683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177">
            <a:extLst>
              <a:ext uri="{FF2B5EF4-FFF2-40B4-BE49-F238E27FC236}">
                <a16:creationId xmlns:a16="http://schemas.microsoft.com/office/drawing/2014/main" id="{5AC92EBD-F01B-BF3E-A1CE-6801945D49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618958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ثنائيا  للإجابة عن السؤال، مع التصريح بسيرورة الإنجاز</a:t>
            </a:r>
            <a:endParaRPr i="0" dirty="0"/>
          </a:p>
        </p:txBody>
      </p:sp>
      <p:sp>
        <p:nvSpPr>
          <p:cNvPr id="7" name="Google Shape;883;p177">
            <a:extLst>
              <a:ext uri="{FF2B5EF4-FFF2-40B4-BE49-F238E27FC236}">
                <a16:creationId xmlns:a16="http://schemas.microsoft.com/office/drawing/2014/main" id="{BB974CEE-C0EB-7D89-3E7A-6B4D2040227F}"/>
              </a:ext>
            </a:extLst>
          </p:cNvPr>
          <p:cNvSpPr txBox="1"/>
          <p:nvPr/>
        </p:nvSpPr>
        <p:spPr>
          <a:xfrm>
            <a:off x="1125499" y="243400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نميز  بين الرأي والحقيقة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DC8744-3873-12D2-85B3-5ACCB2687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06" y="1274344"/>
            <a:ext cx="10884310" cy="430931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177">
            <a:extLst>
              <a:ext uri="{FF2B5EF4-FFF2-40B4-BE49-F238E27FC236}">
                <a16:creationId xmlns:a16="http://schemas.microsoft.com/office/drawing/2014/main" id="{5AC92EBD-F01B-BF3E-A1CE-6801945D49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618958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ثنائيا  للإجابة عن السؤال، مع التصريح بسيرورة الإنجاز</a:t>
            </a:r>
            <a:endParaRPr i="0" dirty="0"/>
          </a:p>
        </p:txBody>
      </p:sp>
      <p:sp>
        <p:nvSpPr>
          <p:cNvPr id="7" name="Google Shape;883;p177">
            <a:extLst>
              <a:ext uri="{FF2B5EF4-FFF2-40B4-BE49-F238E27FC236}">
                <a16:creationId xmlns:a16="http://schemas.microsoft.com/office/drawing/2014/main" id="{BB974CEE-C0EB-7D89-3E7A-6B4D2040227F}"/>
              </a:ext>
            </a:extLst>
          </p:cNvPr>
          <p:cNvSpPr txBox="1"/>
          <p:nvPr/>
        </p:nvSpPr>
        <p:spPr>
          <a:xfrm>
            <a:off x="1125499" y="243400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نميز بين الرأي والحقيقة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DC8744-3873-12D2-85B3-5ACCB2687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91" y="1370116"/>
            <a:ext cx="10884310" cy="43093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29EA40C-5A7D-EB62-0C48-809FD88EFBA4}"/>
              </a:ext>
            </a:extLst>
          </p:cNvPr>
          <p:cNvSpPr txBox="1"/>
          <p:nvPr/>
        </p:nvSpPr>
        <p:spPr>
          <a:xfrm>
            <a:off x="1184492" y="3588774"/>
            <a:ext cx="74725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X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033E753-D314-3F42-4F00-C14A675CA5DE}"/>
              </a:ext>
            </a:extLst>
          </p:cNvPr>
          <p:cNvSpPr txBox="1"/>
          <p:nvPr/>
        </p:nvSpPr>
        <p:spPr>
          <a:xfrm>
            <a:off x="2236839" y="4999703"/>
            <a:ext cx="74725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X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DE9D9F-7273-F47C-EB1D-ACC9226576AE}"/>
              </a:ext>
            </a:extLst>
          </p:cNvPr>
          <p:cNvSpPr txBox="1"/>
          <p:nvPr/>
        </p:nvSpPr>
        <p:spPr>
          <a:xfrm>
            <a:off x="2236838" y="2718619"/>
            <a:ext cx="74725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X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9941EA-8CCB-1348-2BC1-18087BCB099C}"/>
              </a:ext>
            </a:extLst>
          </p:cNvPr>
          <p:cNvSpPr txBox="1"/>
          <p:nvPr/>
        </p:nvSpPr>
        <p:spPr>
          <a:xfrm>
            <a:off x="2236839" y="4340942"/>
            <a:ext cx="74725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X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3BD282-FDE8-90E2-186B-6D6EFBDD6E89}"/>
              </a:ext>
            </a:extLst>
          </p:cNvPr>
          <p:cNvSpPr txBox="1"/>
          <p:nvPr/>
        </p:nvSpPr>
        <p:spPr>
          <a:xfrm>
            <a:off x="1730477" y="5938684"/>
            <a:ext cx="92718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تذكير</a:t>
            </a:r>
            <a:r>
              <a:rPr lang="ar-MA" dirty="0"/>
              <a:t> : </a:t>
            </a:r>
            <a:r>
              <a:rPr lang="ar-MA" sz="1600" b="1" dirty="0"/>
              <a:t>الرأي</a:t>
            </a:r>
            <a:r>
              <a:rPr lang="ar-MA" dirty="0"/>
              <a:t>: ما يحمل حكما شخصيا أو دعوة أو تقييما يمكن الاتفاق أو الاختلاف معه ، </a:t>
            </a:r>
            <a:r>
              <a:rPr lang="ar-MA" b="1" dirty="0"/>
              <a:t>الحقيقة</a:t>
            </a:r>
            <a:r>
              <a:rPr lang="ar-MA" dirty="0"/>
              <a:t>: ما يمكن التحقق منه وإثباته بالواقع أو بالملاحظة.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47915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>
          <a:extLst>
            <a:ext uri="{FF2B5EF4-FFF2-40B4-BE49-F238E27FC236}">
              <a16:creationId xmlns:a16="http://schemas.microsoft.com/office/drawing/2014/main" id="{EEF18D28-6B65-3695-1098-059295AFA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82;p177">
            <a:extLst>
              <a:ext uri="{FF2B5EF4-FFF2-40B4-BE49-F238E27FC236}">
                <a16:creationId xmlns:a16="http://schemas.microsoft.com/office/drawing/2014/main" id="{22CC92C0-78E1-3B5C-E151-2B7E488D3B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618958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ثنائيا  للإجابة عن السؤال، مع التصريح بسيرورة الإنجاز</a:t>
            </a:r>
            <a:endParaRPr i="0" dirty="0"/>
          </a:p>
        </p:txBody>
      </p:sp>
      <p:sp>
        <p:nvSpPr>
          <p:cNvPr id="5" name="Google Shape;883;p177">
            <a:extLst>
              <a:ext uri="{FF2B5EF4-FFF2-40B4-BE49-F238E27FC236}">
                <a16:creationId xmlns:a16="http://schemas.microsoft.com/office/drawing/2014/main" id="{817D01D7-2486-DBD0-63D4-9604FEFE4734}"/>
              </a:ext>
            </a:extLst>
          </p:cNvPr>
          <p:cNvSpPr txBox="1"/>
          <p:nvPr/>
        </p:nvSpPr>
        <p:spPr>
          <a:xfrm>
            <a:off x="1125499" y="243400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نستنتج خصائص النص التوجيهي :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233B61-48E3-0B4D-B9C4-3FF988DA9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52" y="1678542"/>
            <a:ext cx="11257935" cy="350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825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>
          <a:extLst>
            <a:ext uri="{FF2B5EF4-FFF2-40B4-BE49-F238E27FC236}">
              <a16:creationId xmlns:a16="http://schemas.microsoft.com/office/drawing/2014/main" id="{EEF18D28-6B65-3695-1098-059295AFA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82;p177">
            <a:extLst>
              <a:ext uri="{FF2B5EF4-FFF2-40B4-BE49-F238E27FC236}">
                <a16:creationId xmlns:a16="http://schemas.microsoft.com/office/drawing/2014/main" id="{22CC92C0-78E1-3B5C-E151-2B7E488D3B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618958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ثنائيا للإجابة عن السؤال، مع التصريح بسيرورة الإنجاز</a:t>
            </a:r>
            <a:endParaRPr i="0" dirty="0"/>
          </a:p>
        </p:txBody>
      </p:sp>
      <p:sp>
        <p:nvSpPr>
          <p:cNvPr id="5" name="Google Shape;883;p177">
            <a:extLst>
              <a:ext uri="{FF2B5EF4-FFF2-40B4-BE49-F238E27FC236}">
                <a16:creationId xmlns:a16="http://schemas.microsoft.com/office/drawing/2014/main" id="{817D01D7-2486-DBD0-63D4-9604FEFE4734}"/>
              </a:ext>
            </a:extLst>
          </p:cNvPr>
          <p:cNvSpPr txBox="1"/>
          <p:nvPr/>
        </p:nvSpPr>
        <p:spPr>
          <a:xfrm>
            <a:off x="1125499" y="243400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نستنتج خصائص النص التوجيهي 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233B61-48E3-0B4D-B9C4-3FF988DA9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52" y="1678542"/>
            <a:ext cx="11257935" cy="35009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8A1486-BA96-7C40-12E4-F1B07027A1BC}"/>
              </a:ext>
            </a:extLst>
          </p:cNvPr>
          <p:cNvSpPr txBox="1"/>
          <p:nvPr/>
        </p:nvSpPr>
        <p:spPr>
          <a:xfrm>
            <a:off x="6258232" y="4036141"/>
            <a:ext cx="43753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X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B0E1FE-256C-1367-F188-13C0618203CF}"/>
              </a:ext>
            </a:extLst>
          </p:cNvPr>
          <p:cNvSpPr txBox="1"/>
          <p:nvPr/>
        </p:nvSpPr>
        <p:spPr>
          <a:xfrm>
            <a:off x="581891" y="3136612"/>
            <a:ext cx="44736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0686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2" name="Google Shape;752;p3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53" name="Google Shape;753;p3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905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274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32"/>
            <p:cNvSpPr/>
            <p:nvPr/>
          </p:nvSpPr>
          <p:spPr>
            <a:xfrm>
              <a:off x="2284184" y="1499311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Arial"/>
                <a:buNone/>
                <a:tabLst/>
                <a:defRPr/>
              </a:pPr>
              <a:endPara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2D050"/>
                </a:buClr>
                <a:buSzPts val="4400"/>
                <a:buFont typeface="Calibri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الممارسة المستقلة</a:t>
              </a:r>
              <a:endParaRPr kumimoji="0" sz="44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5" name="Google Shape;755;p32"/>
          <p:cNvGrpSpPr/>
          <p:nvPr/>
        </p:nvGrpSpPr>
        <p:grpSpPr>
          <a:xfrm>
            <a:off x="8664315" y="5002108"/>
            <a:ext cx="2351651" cy="708937"/>
            <a:chOff x="8664315" y="5002108"/>
            <a:chExt cx="2351650" cy="708937"/>
          </a:xfrm>
        </p:grpSpPr>
        <p:sp>
          <p:nvSpPr>
            <p:cNvPr id="756" name="Google Shape;756;p32"/>
            <p:cNvSpPr/>
            <p:nvPr/>
          </p:nvSpPr>
          <p:spPr>
            <a:xfrm>
              <a:off x="10366087" y="5002108"/>
              <a:ext cx="649878" cy="649879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32"/>
            <p:cNvSpPr/>
            <p:nvPr/>
          </p:nvSpPr>
          <p:spPr>
            <a:xfrm>
              <a:off x="8664315" y="5060928"/>
              <a:ext cx="1701771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Calibri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4 دقائق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58" name="Google Shape;758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C54C4-BF5E-B004-EB16-5C788A208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 générée">
            <a:extLst>
              <a:ext uri="{FF2B5EF4-FFF2-40B4-BE49-F238E27FC236}">
                <a16:creationId xmlns:a16="http://schemas.microsoft.com/office/drawing/2014/main" id="{CAE50A97-6D5A-7E81-C896-31E26F5B84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218921" y="63476"/>
            <a:ext cx="498102" cy="47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1CFE12E0-1EB4-1A11-49FB-A58FAE901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6360" y="547791"/>
            <a:ext cx="1002966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dirty="0">
                <a:solidFill>
                  <a:srgbClr val="AEABAB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يدعو المدرس المتعلمين إلى الإجابة عن السؤالين 4و5 فرديا مع تصريحهم بسيرورة إجابتهم، ثم ينقلون الإجابة في دفاترهم </a:t>
            </a:r>
            <a:endParaRPr lang="ar-MA" altLang="fr-FR" sz="1400" i="1" dirty="0">
              <a:solidFill>
                <a:schemeClr val="bg2">
                  <a:lumMod val="7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502;p71">
            <a:extLst>
              <a:ext uri="{FF2B5EF4-FFF2-40B4-BE49-F238E27FC236}">
                <a16:creationId xmlns:a16="http://schemas.microsoft.com/office/drawing/2014/main" id="{E1B4E6AA-8EFD-7659-D2F3-9F32C279C2BA}"/>
              </a:ext>
            </a:extLst>
          </p:cNvPr>
          <p:cNvSpPr txBox="1"/>
          <p:nvPr/>
        </p:nvSpPr>
        <p:spPr>
          <a:xfrm>
            <a:off x="-118143" y="176498"/>
            <a:ext cx="11298238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dirty="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أبدي رأيي</a:t>
            </a:r>
            <a:r>
              <a:rPr lang="ar-MA" sz="2000" b="1" i="0" u="none" strike="noStrike" cap="none" dirty="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D6515B-07FF-E97B-2B21-C1578A5F4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812" y="1157287"/>
            <a:ext cx="6810375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86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C54C4-BF5E-B004-EB16-5C788A208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 générée">
            <a:extLst>
              <a:ext uri="{FF2B5EF4-FFF2-40B4-BE49-F238E27FC236}">
                <a16:creationId xmlns:a16="http://schemas.microsoft.com/office/drawing/2014/main" id="{CAE50A97-6D5A-7E81-C896-31E26F5B84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218921" y="63476"/>
            <a:ext cx="498102" cy="47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1CFE12E0-1EB4-1A11-49FB-A58FAE901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6360" y="547791"/>
            <a:ext cx="1002966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09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9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9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>
              <a:buNone/>
            </a:pPr>
            <a:r>
              <a:rPr lang="ar-MA" sz="1400" dirty="0">
                <a:solidFill>
                  <a:srgbClr val="AEABAB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يدعو المدرس المتعلمين إلى الإجابة عن السؤالين 4و5 فرديا مع تصريحهم بسيرورة إجابتهم، ثم ينقلون الإجابة في دفاترهم </a:t>
            </a:r>
            <a:endParaRPr lang="ar-MA" altLang="fr-FR" sz="1400" i="1" dirty="0">
              <a:solidFill>
                <a:schemeClr val="bg2">
                  <a:lumMod val="7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502;p71">
            <a:extLst>
              <a:ext uri="{FF2B5EF4-FFF2-40B4-BE49-F238E27FC236}">
                <a16:creationId xmlns:a16="http://schemas.microsoft.com/office/drawing/2014/main" id="{E1B4E6AA-8EFD-7659-D2F3-9F32C279C2BA}"/>
              </a:ext>
            </a:extLst>
          </p:cNvPr>
          <p:cNvSpPr txBox="1"/>
          <p:nvPr/>
        </p:nvSpPr>
        <p:spPr>
          <a:xfrm>
            <a:off x="-118143" y="176498"/>
            <a:ext cx="11298238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dirty="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أبدي رأيي</a:t>
            </a:r>
            <a:r>
              <a:rPr lang="ar-MA" sz="2000" b="1" i="0" u="none" strike="noStrike" cap="none" dirty="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D6515B-07FF-E97B-2B21-C1578A5F4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812" y="1157287"/>
            <a:ext cx="6810375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774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Google Shape;958;p74" descr="Image générée"/>
          <p:cNvPicPr preferRelativeResize="0"/>
          <p:nvPr/>
        </p:nvPicPr>
        <p:blipFill rotWithShape="1">
          <a:blip r:embed="rId3">
            <a:alphaModFix/>
          </a:blip>
          <a:srcRect l="3381" t="42118" r="70997" b="41629"/>
          <a:stretch/>
        </p:blipFill>
        <p:spPr>
          <a:xfrm>
            <a:off x="196061" y="16634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82;p177">
            <a:extLst>
              <a:ext uri="{FF2B5EF4-FFF2-40B4-BE49-F238E27FC236}">
                <a16:creationId xmlns:a16="http://schemas.microsoft.com/office/drawing/2014/main" id="{AE3EB9C3-583F-9694-12C3-17C1512FAA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618958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جماعيا للإجابة عن السؤال، مع التصريح بسيرورة الإنجاز</a:t>
            </a:r>
            <a:endParaRPr i="0" dirty="0"/>
          </a:p>
        </p:txBody>
      </p:sp>
      <p:sp>
        <p:nvSpPr>
          <p:cNvPr id="5" name="Google Shape;883;p177">
            <a:extLst>
              <a:ext uri="{FF2B5EF4-FFF2-40B4-BE49-F238E27FC236}">
                <a16:creationId xmlns:a16="http://schemas.microsoft.com/office/drawing/2014/main" id="{DA794F27-2E36-52A0-1C50-ED0509EB6E7A}"/>
              </a:ext>
            </a:extLst>
          </p:cNvPr>
          <p:cNvSpPr txBox="1"/>
          <p:nvPr/>
        </p:nvSpPr>
        <p:spPr>
          <a:xfrm>
            <a:off x="1125499" y="243400"/>
            <a:ext cx="10054500" cy="41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أقترح حلولا: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4F0A26-7CCE-D55F-54C6-934CE9EEF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240" y="1276350"/>
            <a:ext cx="10579508" cy="43053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Google Shape;958;p74" descr="Image générée"/>
          <p:cNvPicPr preferRelativeResize="0"/>
          <p:nvPr/>
        </p:nvPicPr>
        <p:blipFill rotWithShape="1">
          <a:blip r:embed="rId3">
            <a:alphaModFix/>
          </a:blip>
          <a:srcRect l="3381" t="42118" r="70997" b="41629"/>
          <a:stretch/>
        </p:blipFill>
        <p:spPr>
          <a:xfrm>
            <a:off x="196061" y="166346"/>
            <a:ext cx="498102" cy="4739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82;p177">
            <a:extLst>
              <a:ext uri="{FF2B5EF4-FFF2-40B4-BE49-F238E27FC236}">
                <a16:creationId xmlns:a16="http://schemas.microsoft.com/office/drawing/2014/main" id="{AE3EB9C3-583F-9694-12C3-17C1512FAA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891" y="618958"/>
            <a:ext cx="10771805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ar-MA" i="0" dirty="0"/>
              <a:t>يوجه المدرس  المتعلمين إلى الاشتغال جماعيا للإجابة عن السؤال، مع التصريح بسيرورة الإنجاز</a:t>
            </a:r>
            <a:endParaRPr i="0" dirty="0"/>
          </a:p>
        </p:txBody>
      </p:sp>
      <p:sp>
        <p:nvSpPr>
          <p:cNvPr id="5" name="Google Shape;883;p177">
            <a:extLst>
              <a:ext uri="{FF2B5EF4-FFF2-40B4-BE49-F238E27FC236}">
                <a16:creationId xmlns:a16="http://schemas.microsoft.com/office/drawing/2014/main" id="{DA794F27-2E36-52A0-1C50-ED0509EB6E7A}"/>
              </a:ext>
            </a:extLst>
          </p:cNvPr>
          <p:cNvSpPr txBox="1"/>
          <p:nvPr/>
        </p:nvSpPr>
        <p:spPr>
          <a:xfrm>
            <a:off x="1127744" y="146681"/>
            <a:ext cx="10054500" cy="732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106585"/>
              </a:buClr>
              <a:buSzPts val="2000"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أقترح حلولا:</a:t>
            </a:r>
          </a:p>
          <a:p>
            <a:pPr marL="0" marR="0" lvl="0" indent="0" algn="r" rtl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4F0A26-7CCE-D55F-54C6-934CE9EEF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240" y="1276350"/>
            <a:ext cx="10579508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2462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330E88-74FB-D1D3-CDBC-DE7BEB4337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MA" dirty="0"/>
              <a:t>5 دقائق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8466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05B09B3-3D28-9FFE-58D2-AB0655F9D33E}"/>
              </a:ext>
            </a:extLst>
          </p:cNvPr>
          <p:cNvSpPr txBox="1"/>
          <p:nvPr/>
        </p:nvSpPr>
        <p:spPr>
          <a:xfrm>
            <a:off x="2163258" y="2693101"/>
            <a:ext cx="9509747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195263" algn="r" rtl="1">
              <a:lnSpc>
                <a:spcPct val="150000"/>
              </a:lnSpc>
              <a:buClr>
                <a:schemeClr val="dk1"/>
              </a:buClr>
              <a:buSzPts val="3200"/>
            </a:pPr>
            <a:r>
              <a:rPr lang="ar-MA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</a:t>
            </a:r>
          </a:p>
        </p:txBody>
      </p:sp>
      <p:sp>
        <p:nvSpPr>
          <p:cNvPr id="5" name="Google Shape;1078;p74">
            <a:extLst>
              <a:ext uri="{FF2B5EF4-FFF2-40B4-BE49-F238E27FC236}">
                <a16:creationId xmlns:a16="http://schemas.microsoft.com/office/drawing/2014/main" id="{EA50C101-7F95-A147-C1D7-14E6A594F4EB}"/>
              </a:ext>
            </a:extLst>
          </p:cNvPr>
          <p:cNvSpPr/>
          <p:nvPr/>
        </p:nvSpPr>
        <p:spPr>
          <a:xfrm>
            <a:off x="5114992" y="1607936"/>
            <a:ext cx="6388100" cy="96202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تعلمنا اليوم: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BE445C4C-ECE2-0440-5BDA-4FEBE61AA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0" y="179615"/>
            <a:ext cx="11298238" cy="39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r" rtl="1">
              <a:lnSpc>
                <a:spcPct val="103750"/>
              </a:lnSpc>
              <a:spcBef>
                <a:spcPts val="0"/>
              </a:spcBef>
              <a:buClr>
                <a:srgbClr val="757070"/>
              </a:buClr>
              <a:buSzPts val="2000"/>
              <a:buNone/>
            </a:pPr>
            <a:r>
              <a:rPr lang="ar-MA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من يذكرني بما تعلمناه اليوم على مستوى الطلاقة؟</a:t>
            </a:r>
            <a:endParaRPr lang="ar-MA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C33CC0D0-A286-2071-1F9A-1B93743C3CEF}"/>
              </a:ext>
            </a:extLst>
          </p:cNvPr>
          <p:cNvSpPr txBox="1">
            <a:spLocks/>
          </p:cNvSpPr>
          <p:nvPr/>
        </p:nvSpPr>
        <p:spPr>
          <a:xfrm>
            <a:off x="2163258" y="577737"/>
            <a:ext cx="9144000" cy="30188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MA" sz="1400" dirty="0">
                <a:solidFill>
                  <a:srgbClr val="AEABAB"/>
                </a:solidFill>
              </a:rPr>
              <a:t>يوجه المدرس  المتعلمين إلى تحديد ما تعلموه على مستوى الطلاقة</a:t>
            </a:r>
            <a:endParaRPr lang="fr-FR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36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16FBC-C082-E974-8F94-11356A9CE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3">
            <a:extLst>
              <a:ext uri="{FF2B5EF4-FFF2-40B4-BE49-F238E27FC236}">
                <a16:creationId xmlns:a16="http://schemas.microsoft.com/office/drawing/2014/main" id="{451374E6-E1BA-C72C-A2F2-2071D7F6E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0" y="179615"/>
            <a:ext cx="11298238" cy="39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r" rtl="1">
              <a:lnSpc>
                <a:spcPct val="103750"/>
              </a:lnSpc>
              <a:spcBef>
                <a:spcPts val="0"/>
              </a:spcBef>
              <a:buClr>
                <a:srgbClr val="757070"/>
              </a:buClr>
              <a:buSzPts val="2000"/>
              <a:buNone/>
            </a:pPr>
            <a:r>
              <a:rPr lang="ar-MA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نلخص مضمون النص شفهيا</a:t>
            </a: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C5EE656F-02F8-F09D-38BA-11B5534D2F4E}"/>
              </a:ext>
            </a:extLst>
          </p:cNvPr>
          <p:cNvSpPr txBox="1">
            <a:spLocks/>
          </p:cNvSpPr>
          <p:nvPr/>
        </p:nvSpPr>
        <p:spPr>
          <a:xfrm>
            <a:off x="2163258" y="577737"/>
            <a:ext cx="9144000" cy="30188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يوجه المدرس  المتعلمين إلى تلخيص مضمون النص شفهيا بشكل فردي، ويعبرون عما </a:t>
            </a:r>
            <a:r>
              <a:rPr lang="ar-MA" sz="1400" dirty="0" err="1">
                <a:solidFill>
                  <a:srgbClr val="AEAB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استفادوه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النص</a:t>
            </a:r>
          </a:p>
        </p:txBody>
      </p:sp>
      <p:pic>
        <p:nvPicPr>
          <p:cNvPr id="3" name="Google Shape;1088;g3078cc62912_0_0">
            <a:extLst>
              <a:ext uri="{FF2B5EF4-FFF2-40B4-BE49-F238E27FC236}">
                <a16:creationId xmlns:a16="http://schemas.microsoft.com/office/drawing/2014/main" id="{6F691296-FAC9-8B8E-FDDC-DB4325646FA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56675" y="1962425"/>
            <a:ext cx="2652475" cy="31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086;g3078cc62912_0_0">
            <a:extLst>
              <a:ext uri="{FF2B5EF4-FFF2-40B4-BE49-F238E27FC236}">
                <a16:creationId xmlns:a16="http://schemas.microsoft.com/office/drawing/2014/main" id="{D2EC1506-30AB-5E0D-A37C-F4D07858B61E}"/>
              </a:ext>
            </a:extLst>
          </p:cNvPr>
          <p:cNvSpPr/>
          <p:nvPr/>
        </p:nvSpPr>
        <p:spPr>
          <a:xfrm>
            <a:off x="872676" y="1183000"/>
            <a:ext cx="10592400" cy="4102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1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حصيلتي: نلخص مضمون النص شفهيا</a:t>
            </a:r>
            <a:endParaRPr sz="2800" b="1" i="0" u="none" strike="noStrike" cap="none" dirty="0">
              <a:solidFill>
                <a:schemeClr val="dk1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367715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DA8DAE-0D18-3DC2-6BB7-4E3EF77B8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</p:spPr>
        <p:txBody>
          <a:bodyPr/>
          <a:lstStyle/>
          <a:p>
            <a:r>
              <a:rPr lang="ar-MA" dirty="0"/>
              <a:t>قبل توديعكم، أدعوكم إلى الإجابة عن هذا السؤال في منازلكم: </a:t>
            </a:r>
            <a:br>
              <a:rPr lang="ar-MA" dirty="0"/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BA64234-2C7C-CADB-B5F5-EA6561E5407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247677" y="544595"/>
            <a:ext cx="10250160" cy="321521"/>
          </a:xfrm>
        </p:spPr>
        <p:txBody>
          <a:bodyPr>
            <a:noAutofit/>
          </a:bodyPr>
          <a:lstStyle/>
          <a:p>
            <a:pPr marL="50800" indent="0" algn="r" rtl="1">
              <a:buNone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يوجه المدرس  المتعلمين إلى تلخيص مضمون النص في حدود سبعة أسطر</a:t>
            </a:r>
          </a:p>
        </p:txBody>
      </p:sp>
      <p:pic>
        <p:nvPicPr>
          <p:cNvPr id="6" name="Google Shape;656;p54">
            <a:extLst>
              <a:ext uri="{FF2B5EF4-FFF2-40B4-BE49-F238E27FC236}">
                <a16:creationId xmlns:a16="http://schemas.microsoft.com/office/drawing/2014/main" id="{0F293CF1-B3CA-BA48-4D78-39A141CCA6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63283" y="512692"/>
            <a:ext cx="591916" cy="5919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2EA19FF9-446A-0132-473D-BC798DF4342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092819" y="1325681"/>
            <a:ext cx="996918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 فقرة توجيهية من ستة إلى سبعة أسطر تدعو فيها زملاءك إلى: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المحافظة على المنتوجات التقليدية المغربية،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وتشجيع الحرفيين المحليين، </a:t>
            </a:r>
          </a:p>
          <a:p>
            <a:pPr algn="r" rtl="1"/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موظفًا: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أسلوب أمر،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وأسلوب نهي،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وتعليلًا واحدًا على الأقل</a:t>
            </a:r>
          </a:p>
        </p:txBody>
      </p:sp>
    </p:spTree>
    <p:extLst>
      <p:ext uri="{BB962C8B-B14F-4D97-AF65-F5344CB8AC3E}">
        <p14:creationId xmlns:p14="http://schemas.microsoft.com/office/powerpoint/2010/main" val="28335380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3188B-1AED-338B-3519-F2527EFC4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515F1-CD26-CFE8-D0EB-69A845021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</p:spPr>
        <p:txBody>
          <a:bodyPr/>
          <a:lstStyle/>
          <a:p>
            <a:pPr rtl="1"/>
            <a:r>
              <a:rPr lang="ar-MA" dirty="0">
                <a:solidFill>
                  <a:prstClr val="black"/>
                </a:solidFill>
                <a:latin typeface="Calibri" panose="020F0502020204030204"/>
              </a:rPr>
              <a:t>وَصَلْنَا إِلَى نِهَايَةِ </a:t>
            </a:r>
            <a:r>
              <a:rPr lang="ar-MA" dirty="0" err="1">
                <a:solidFill>
                  <a:prstClr val="black"/>
                </a:solidFill>
                <a:latin typeface="Calibri" panose="020F0502020204030204"/>
              </a:rPr>
              <a:t>ٱلْحصَّةِ</a:t>
            </a:r>
            <a:r>
              <a:rPr lang="ar-MA" dirty="0">
                <a:solidFill>
                  <a:prstClr val="black"/>
                </a:solidFill>
                <a:latin typeface="Calibri" panose="020F0502020204030204"/>
              </a:rPr>
              <a:t>. لَا تَنْسَوْا مُرَاجَعَةَ دُرُوسِكُمْ، وَإِنْجَازَ وَاجِبَاتِكُمْ.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108B6F0C-FAF2-08E2-7F2C-DAF5467128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24022" y="372721"/>
            <a:ext cx="940281" cy="88904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ZoneTexte 7">
            <a:extLst>
              <a:ext uri="{FF2B5EF4-FFF2-40B4-BE49-F238E27FC236}">
                <a16:creationId xmlns:a16="http://schemas.microsoft.com/office/drawing/2014/main" id="{93B83CBB-97F2-9E03-0550-FC0BF9CDE194}"/>
              </a:ext>
            </a:extLst>
          </p:cNvPr>
          <p:cNvSpPr txBox="1"/>
          <p:nvPr/>
        </p:nvSpPr>
        <p:spPr>
          <a:xfrm>
            <a:off x="1084146" y="2259444"/>
            <a:ext cx="10298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0" i="0" dirty="0">
                <a:solidFill>
                  <a:srgbClr val="000000"/>
                </a:solidFill>
                <a:effectLst/>
                <a:latin typeface="Inter"/>
              </a:rPr>
              <a:t>إلى الحصة القادمة.</a:t>
            </a:r>
          </a:p>
        </p:txBody>
      </p:sp>
    </p:spTree>
    <p:extLst>
      <p:ext uri="{BB962C8B-B14F-4D97-AF65-F5344CB8AC3E}">
        <p14:creationId xmlns:p14="http://schemas.microsoft.com/office/powerpoint/2010/main" val="2822773566"/>
      </p:ext>
    </p:extLst>
  </p:cSld>
  <p:clrMapOvr>
    <a:masterClrMapping/>
  </p:clrMapOvr>
</p:sld>
</file>

<file path=ppt/theme/theme1.xml><?xml version="1.0" encoding="utf-8"?>
<a:theme xmlns:a="http://schemas.openxmlformats.org/drawingml/2006/main" name="5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3826</TotalTime>
  <Words>1828</Words>
  <Application>Microsoft Office PowerPoint</Application>
  <PresentationFormat>Grand écran</PresentationFormat>
  <Paragraphs>260</Paragraphs>
  <Slides>54</Slides>
  <Notes>25</Notes>
  <HiddenSlides>3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54</vt:i4>
      </vt:variant>
    </vt:vector>
  </HeadingPairs>
  <TitlesOfParts>
    <vt:vector size="65" baseType="lpstr">
      <vt:lpstr>Aptos</vt:lpstr>
      <vt:lpstr>Simplified Arabic</vt:lpstr>
      <vt:lpstr>Dosis</vt:lpstr>
      <vt:lpstr>Inter</vt:lpstr>
      <vt:lpstr>Arial</vt:lpstr>
      <vt:lpstr>Georgia</vt:lpstr>
      <vt:lpstr>Arial Rounded</vt:lpstr>
      <vt:lpstr>Noto Sans Symbols</vt:lpstr>
      <vt:lpstr>Calibri</vt:lpstr>
      <vt:lpstr>5_Thème Office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مَرْحَبًا بِكُمْ. هَلْ أَنْتُمْ مُسْتَعِدُّونَ لِنَبْدَأَ حِصَّتَنَا؟ هَيَّا بِنَا لِنَنْطَلِقْ!</vt:lpstr>
      <vt:lpstr>Présentation PowerPoint</vt:lpstr>
      <vt:lpstr>Présentation PowerPoint</vt:lpstr>
      <vt:lpstr>Présentation PowerPoint</vt:lpstr>
      <vt:lpstr>Présentation PowerPoint</vt:lpstr>
      <vt:lpstr>الآن، دعونا نتحقق معًا من الواجبات المنزلية التي طلب منكم إنجازها، لنتأكد من مدى اجتهادكم وفهمكم للدرس. </vt:lpstr>
      <vt:lpstr>Présentation PowerPoint</vt:lpstr>
      <vt:lpstr>من يذكرنا بمعنى هذ الضابط الذي ينبغي الالتزام به داخل الفصل؟</vt:lpstr>
      <vt:lpstr>من يذكرنا بمعنى هذ الضابط الذي ينبغي الالتزام به داخل الفصل؟</vt:lpstr>
      <vt:lpstr>Présentation PowerPoint</vt:lpstr>
      <vt:lpstr>يصرح المدرس بأهداف الحصة بكل وضوح: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يشرح المدرس ضوابط القراءة بطلاقة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يوجه المدرس  المتعلمين إلى الاشتغال جماعيا للإجابة عن السؤال، مع التصريح بسيرورة الإنجاز</vt:lpstr>
      <vt:lpstr>يوجه المدرس  المتعلمين إلى الاشتغال جماعيا للإجابة عن السؤال، مع التصريح بسيرورة الإنجاز</vt:lpstr>
      <vt:lpstr>Présentation PowerPoint</vt:lpstr>
      <vt:lpstr>يشرح المدرس أمام أنظار التلاميذ كيفية إنجاز المهمة ويصرح  بسيرورة الإنجاز</vt:lpstr>
      <vt:lpstr>يشرح المدرس أمام أنظار التلاميذ كيفية إنجاز المهمة ويصرح  بسيرورة الإنجاز</vt:lpstr>
      <vt:lpstr>يشرح المدرس أمام أنظار التلاميذ كيفية إنجاز المهمة ويصرح  بسيرورة الإنجاز</vt:lpstr>
      <vt:lpstr>Présentation PowerPoint</vt:lpstr>
      <vt:lpstr>يوجه المدرس  المتعلمين إلى الاشتغال ثنائيا  للإجابة عن السؤال، مع التصريح بسيرورة الإنجاز</vt:lpstr>
      <vt:lpstr>يوجه المدرس  المتعلمين إلى الاشتغال ثنائيا  للإجابة عن السؤال، مع التصريح بسيرورة الإنجاز</vt:lpstr>
      <vt:lpstr>يوجه المدرس  المتعلمين إلى الاشتغال ثنائيا  للإجابة عن السؤال، مع التصريح بسيرورة الإنجاز</vt:lpstr>
      <vt:lpstr>يوجه المدرس  المتعلمين إلى الاشتغال ثنائيا  للإجابة عن السؤال، مع التصريح بسيرورة الإنجاز</vt:lpstr>
      <vt:lpstr>يوجه المدرس  المتعلمين إلى الاشتغال ثنائيا  للإجابة عن السؤال، مع التصريح بسيرورة الإنجاز</vt:lpstr>
      <vt:lpstr>يوجه المدرس  المتعلمين إلى الاشتغال ثنائيا للإجابة عن السؤال، مع التصريح بسيرورة الإنجاز</vt:lpstr>
      <vt:lpstr>Présentation PowerPoint</vt:lpstr>
      <vt:lpstr>Présentation PowerPoint</vt:lpstr>
      <vt:lpstr>Présentation PowerPoint</vt:lpstr>
      <vt:lpstr>يوجه المدرس  المتعلمين إلى الاشتغال جماعيا للإجابة عن السؤال، مع التصريح بسيرورة الإنجاز</vt:lpstr>
      <vt:lpstr>يوجه المدرس  المتعلمين إلى الاشتغال جماعيا للإجابة عن السؤال، مع التصريح بسيرورة الإنجاز</vt:lpstr>
      <vt:lpstr>Présentation PowerPoint</vt:lpstr>
      <vt:lpstr>Présentation PowerPoint</vt:lpstr>
      <vt:lpstr>Présentation PowerPoint</vt:lpstr>
      <vt:lpstr>قبل توديعكم، أدعوكم إلى الإجابة عن هذا السؤال في منازلكم:  </vt:lpstr>
      <vt:lpstr>وَصَلْنَا إِلَى نِهَايَةِ ٱلْحصَّةِ. لَا تَنْسَوْا مُرَاجَعَةَ دُرُوسِكُمْ، وَإِنْجَازَ وَاجِبَاتِكُمْ.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PC</dc:creator>
  <cp:lastModifiedBy>admin</cp:lastModifiedBy>
  <cp:revision>131</cp:revision>
  <dcterms:created xsi:type="dcterms:W3CDTF">2024-03-27T23:20:55Z</dcterms:created>
  <dcterms:modified xsi:type="dcterms:W3CDTF">2026-05-16T17:34:02Z</dcterms:modified>
</cp:coreProperties>
</file>