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80"/>
  </p:notesMasterIdLst>
  <p:sldIdLst>
    <p:sldId id="322" r:id="rId3"/>
    <p:sldId id="2147483635" r:id="rId4"/>
    <p:sldId id="2147483641" r:id="rId5"/>
    <p:sldId id="955" r:id="rId6"/>
    <p:sldId id="280" r:id="rId7"/>
    <p:sldId id="288" r:id="rId8"/>
    <p:sldId id="298" r:id="rId9"/>
    <p:sldId id="2147483637" r:id="rId10"/>
    <p:sldId id="307" r:id="rId11"/>
    <p:sldId id="308" r:id="rId12"/>
    <p:sldId id="2147483636" r:id="rId13"/>
    <p:sldId id="300" r:id="rId14"/>
    <p:sldId id="287" r:id="rId15"/>
    <p:sldId id="301" r:id="rId16"/>
    <p:sldId id="302" r:id="rId17"/>
    <p:sldId id="2147483638" r:id="rId18"/>
    <p:sldId id="303" r:id="rId19"/>
    <p:sldId id="258" r:id="rId20"/>
    <p:sldId id="260" r:id="rId21"/>
    <p:sldId id="342" r:id="rId22"/>
    <p:sldId id="328" r:id="rId23"/>
    <p:sldId id="277" r:id="rId24"/>
    <p:sldId id="278" r:id="rId25"/>
    <p:sldId id="282" r:id="rId26"/>
    <p:sldId id="312" r:id="rId27"/>
    <p:sldId id="313" r:id="rId28"/>
    <p:sldId id="304" r:id="rId29"/>
    <p:sldId id="316" r:id="rId30"/>
    <p:sldId id="261" r:id="rId31"/>
    <p:sldId id="265" r:id="rId32"/>
    <p:sldId id="297" r:id="rId33"/>
    <p:sldId id="256" r:id="rId34"/>
    <p:sldId id="296" r:id="rId35"/>
    <p:sldId id="295" r:id="rId36"/>
    <p:sldId id="351" r:id="rId37"/>
    <p:sldId id="344" r:id="rId38"/>
    <p:sldId id="2147483644" r:id="rId39"/>
    <p:sldId id="264" r:id="rId40"/>
    <p:sldId id="284" r:id="rId41"/>
    <p:sldId id="268" r:id="rId42"/>
    <p:sldId id="273" r:id="rId43"/>
    <p:sldId id="276" r:id="rId44"/>
    <p:sldId id="285" r:id="rId45"/>
    <p:sldId id="259" r:id="rId46"/>
    <p:sldId id="343" r:id="rId47"/>
    <p:sldId id="2147483647" r:id="rId48"/>
    <p:sldId id="263" r:id="rId49"/>
    <p:sldId id="292" r:id="rId50"/>
    <p:sldId id="279" r:id="rId51"/>
    <p:sldId id="266" r:id="rId52"/>
    <p:sldId id="269" r:id="rId53"/>
    <p:sldId id="271" r:id="rId54"/>
    <p:sldId id="290" r:id="rId55"/>
    <p:sldId id="345" r:id="rId56"/>
    <p:sldId id="262" r:id="rId57"/>
    <p:sldId id="270" r:id="rId58"/>
    <p:sldId id="272" r:id="rId59"/>
    <p:sldId id="257" r:id="rId60"/>
    <p:sldId id="274" r:id="rId61"/>
    <p:sldId id="347" r:id="rId62"/>
    <p:sldId id="317" r:id="rId63"/>
    <p:sldId id="275" r:id="rId64"/>
    <p:sldId id="348" r:id="rId65"/>
    <p:sldId id="267" r:id="rId66"/>
    <p:sldId id="321" r:id="rId67"/>
    <p:sldId id="291" r:id="rId68"/>
    <p:sldId id="293" r:id="rId69"/>
    <p:sldId id="349" r:id="rId70"/>
    <p:sldId id="289" r:id="rId71"/>
    <p:sldId id="294" r:id="rId72"/>
    <p:sldId id="350" r:id="rId73"/>
    <p:sldId id="331" r:id="rId74"/>
    <p:sldId id="332" r:id="rId75"/>
    <p:sldId id="283" r:id="rId76"/>
    <p:sldId id="335" r:id="rId77"/>
    <p:sldId id="336" r:id="rId78"/>
    <p:sldId id="337" r:id="rId79"/>
  </p:sldIdLst>
  <p:sldSz cx="12192000" cy="6858000"/>
  <p:notesSz cx="6858000" cy="9144000"/>
  <p:embeddedFontLst>
    <p:embeddedFont>
      <p:font typeface="Aptos" panose="020B0004020202020204" pitchFamily="34" charset="0"/>
      <p:regular r:id="rId81"/>
      <p:bold r:id="rId82"/>
      <p:italic r:id="rId83"/>
      <p:boldItalic r:id="rId84"/>
    </p:embeddedFont>
    <p:embeddedFont>
      <p:font typeface="Calibri" panose="020F0502020204030204" pitchFamily="34" charset="0"/>
      <p:regular r:id="rId85"/>
      <p:bold r:id="rId86"/>
    </p:embeddedFont>
    <p:embeddedFont>
      <p:font typeface="Dosis" pitchFamily="2" charset="0"/>
      <p:regular r:id="rId87"/>
      <p:bold r:id="rId88"/>
    </p:embeddedFont>
    <p:embeddedFont>
      <p:font typeface="Georgia" panose="02040502050405020303" pitchFamily="18" charset="0"/>
      <p:regular r:id="rId89"/>
      <p:bold r:id="rId90"/>
      <p:italic r:id="rId91"/>
      <p:boldItalic r:id="rId92"/>
    </p:embeddedFont>
    <p:embeddedFont>
      <p:font typeface="Inter" panose="020B0604020202020204" charset="0"/>
      <p:regular r:id="rId93"/>
      <p:bold r:id="rId94"/>
      <p:italic r:id="rId95"/>
      <p:boldItalic r:id="rId96"/>
    </p:embeddedFont>
    <p:embeddedFont>
      <p:font typeface="Simplified Arabic" panose="02020603050405020304" pitchFamily="18" charset="-78"/>
      <p:regular r:id="rId97"/>
      <p:bold r:id="rId9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5" roundtripDataSignature="AMtx7mjntLxIcP0txebxtN+xxknSQCWM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015FD07-0FC1-414B-9AE4-B8FEC320CED6}">
  <a:tblStyle styleId="{B015FD07-0FC1-414B-9AE4-B8FEC320CED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font" Target="fonts/font10.fntdata"/><Relationship Id="rId95" Type="http://schemas.openxmlformats.org/officeDocument/2006/relationships/font" Target="fonts/font15.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8" Type="http://schemas.openxmlformats.org/officeDocument/2006/relationships/theme" Target="theme/theme1.xml"/><Relationship Id="rId80" Type="http://schemas.openxmlformats.org/officeDocument/2006/relationships/notesMaster" Target="notesMasters/notesMaster1.xml"/><Relationship Id="rId85" Type="http://schemas.openxmlformats.org/officeDocument/2006/relationships/font" Target="fonts/font5.fntdata"/><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font" Target="fonts/font11.fntdata"/><Relationship Id="rId96"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7.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7.fntdata"/><Relationship Id="rId115" Type="http://customschemas.google.com/relationships/presentationmetadata" Target="metadata"/><Relationship Id="rId61" Type="http://schemas.openxmlformats.org/officeDocument/2006/relationships/slide" Target="slides/slide59.xml"/><Relationship Id="rId82"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3.fntdata"/><Relationship Id="rId98" Type="http://schemas.openxmlformats.org/officeDocument/2006/relationships/font" Target="fonts/font18.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txBody>
          <a:bodyPr/>
          <a:lstStyle/>
          <a:p>
            <a:endParaRPr lang="fr-FR"/>
          </a:p>
        </p:txBody>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d52039f3b7_0_1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g2d52039f3b7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0D788993-1AD9-DC46-CEA5-CA4925B21526}"/>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78271789-842A-09C6-BF09-ECF846F53A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3A3FEDCC-47E1-C4CB-2D2F-FDEB72D8A0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69312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9FC5B4AA-3CFC-9D07-838F-A8734342922B}"/>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FFBE4D9B-FCA8-C6A9-EC57-B1B44928C4C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A1D8D70-A339-7B7A-2FB2-C7CE42BB72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5679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7470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F4809E9B-75AE-3F1B-843F-9784B0892FA2}"/>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0FA72E8C-CEB8-C0D4-CA54-B904D8A567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DB5561B5-DFE5-D75A-3F27-A2E9BF4A1F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58317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96A03B8-975D-9D2C-4FA0-6F964678DB3A}"/>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E46052F1-ACC2-BA50-7E44-750062C61D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210BF3AD-4727-BAA5-8C11-F8E7F5D02B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57220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65D47A69-460A-2C85-F24A-29F443707DF0}"/>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38DE350A-2651-4C98-A599-5CB512FF38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96C4A6C-3342-84F5-FE71-493D44C9B57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639434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8253D3E7-E868-674C-FAFD-D0EEA5AD1506}"/>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7CAEA5F8-1DE0-23E0-735F-B8924616AEE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72EDCD8-CD42-AE6E-FBD9-766192CD859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237088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26E4E4C0-DDBA-8FD0-BF9C-8CE5A6F80F4F}"/>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DBF212D7-B84E-E14B-D8DD-71CCBB94F8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D02ECDD9-702E-385B-B72C-C7735314F82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810649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39ED37F7-B8B1-BD85-2A04-5F9B34FB6808}"/>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3C04DB96-6910-C9FE-3D6C-98B3419BAE8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2C87CA9A-E628-0203-012B-934849B64AC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903977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5EA208F8-185E-78C8-5FD7-6396A56836B8}"/>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07EEA82E-6E57-A5A5-85B3-490CF74D35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F8D527FF-15BC-1B3A-F0EF-6D299E6752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654910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D73C6318-B686-486C-B2B7-4C3949177590}"/>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3CA17E4E-4DD1-AEFE-0F50-85087FA5AB5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0D5BA733-A9A0-F536-0543-2B04A6797EC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096226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A6ABB39B-FF6F-64DD-C99B-43CA850A1FBE}"/>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10935118-8BF8-41DB-01C9-7312278164F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0B4AE956-65B5-C3E8-F8C7-571FCB9094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4094708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9FD771C0-7939-5542-69E7-D1DC8DA66D9A}"/>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9EB0E4E6-6129-D617-8491-485C4E34D2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BD0E3777-E265-12D7-5E8F-8F731E734B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062987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F95E03F-4F5D-A0F6-8F49-58FF550C01B4}"/>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9E2FC41A-8BBD-E919-3D18-430290C8D6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B1D022DF-FDCA-EC4B-5F74-7558196E8B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402589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5685AC6-326B-3D51-340D-6C30F92036C4}"/>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1FCD7F4E-F8EC-AB9A-74B0-CD8C861214A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D146D22-94AD-7AF7-4CBF-A6E7820027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993483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8B16B807-FBA3-0C57-E841-3E25D03FDC17}"/>
            </a:ext>
          </a:extLst>
        </p:cNvPr>
        <p:cNvGrpSpPr/>
        <p:nvPr/>
      </p:nvGrpSpPr>
      <p:grpSpPr>
        <a:xfrm>
          <a:off x="0" y="0"/>
          <a:ext cx="0" cy="0"/>
          <a:chOff x="0" y="0"/>
          <a:chExt cx="0" cy="0"/>
        </a:xfrm>
      </p:grpSpPr>
      <p:sp>
        <p:nvSpPr>
          <p:cNvPr id="830" name="Google Shape;830;g308c7719696_0_1:notes">
            <a:extLst>
              <a:ext uri="{FF2B5EF4-FFF2-40B4-BE49-F238E27FC236}">
                <a16:creationId xmlns:a16="http://schemas.microsoft.com/office/drawing/2014/main" id="{ED1F1A4B-8E53-F00B-E4AD-CB9BB1B2C82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g308c7719696_0_1:notes">
            <a:extLst>
              <a:ext uri="{FF2B5EF4-FFF2-40B4-BE49-F238E27FC236}">
                <a16:creationId xmlns:a16="http://schemas.microsoft.com/office/drawing/2014/main" id="{BFAF9356-CCA2-D1E3-7FAD-616C80E308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672113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3" name="Google Shape;68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3117994fe5d_0_5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fr-FR"/>
          </a:p>
        </p:txBody>
      </p:sp>
      <p:sp>
        <p:nvSpPr>
          <p:cNvPr id="728" name="Google Shape;728;g3117994fe5d_0_5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729" name="Google Shape;729;g3117994fe5d_0_5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ar-MA" sz="1400" b="0" i="0" u="none" strike="noStrike" cap="none">
                <a:solidFill>
                  <a:schemeClr val="dk1"/>
                </a:solidFill>
                <a:latin typeface="Calibri"/>
                <a:ea typeface="Calibri"/>
                <a:cs typeface="Calibri"/>
                <a:sym typeface="Calibri"/>
              </a:rPr>
              <a:t>46</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D46BF55C-BA5D-7461-BCD5-17E9001CBA2D}"/>
            </a:ext>
          </a:extLst>
        </p:cNvPr>
        <p:cNvGrpSpPr/>
        <p:nvPr/>
      </p:nvGrpSpPr>
      <p:grpSpPr>
        <a:xfrm>
          <a:off x="0" y="0"/>
          <a:ext cx="0" cy="0"/>
          <a:chOff x="0" y="0"/>
          <a:chExt cx="0" cy="0"/>
        </a:xfrm>
      </p:grpSpPr>
      <p:sp>
        <p:nvSpPr>
          <p:cNvPr id="830" name="Google Shape;830;g308c7719696_0_1:notes">
            <a:extLst>
              <a:ext uri="{FF2B5EF4-FFF2-40B4-BE49-F238E27FC236}">
                <a16:creationId xmlns:a16="http://schemas.microsoft.com/office/drawing/2014/main" id="{0C20DABB-5EF1-2C8C-540D-C7774BFE2D2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g308c7719696_0_1:notes">
            <a:extLst>
              <a:ext uri="{FF2B5EF4-FFF2-40B4-BE49-F238E27FC236}">
                <a16:creationId xmlns:a16="http://schemas.microsoft.com/office/drawing/2014/main" id="{63692D2A-8F57-E684-6166-C02C4E7CD4D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5912529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40" name="Google Shape;840;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48</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a16="http://schemas.microsoft.com/office/drawing/2014/main" id="{82EDD402-C9DF-A98B-5B66-1FE5148F17F4}"/>
            </a:ext>
          </a:extLst>
        </p:cNvPr>
        <p:cNvGrpSpPr/>
        <p:nvPr/>
      </p:nvGrpSpPr>
      <p:grpSpPr>
        <a:xfrm>
          <a:off x="0" y="0"/>
          <a:ext cx="0" cy="0"/>
          <a:chOff x="0" y="0"/>
          <a:chExt cx="0" cy="0"/>
        </a:xfrm>
      </p:grpSpPr>
      <p:sp>
        <p:nvSpPr>
          <p:cNvPr id="838" name="Google Shape;838;p44:notes">
            <a:extLst>
              <a:ext uri="{FF2B5EF4-FFF2-40B4-BE49-F238E27FC236}">
                <a16:creationId xmlns:a16="http://schemas.microsoft.com/office/drawing/2014/main" id="{69901B7C-FFA6-E330-C580-DE4161535D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a:extLst>
              <a:ext uri="{FF2B5EF4-FFF2-40B4-BE49-F238E27FC236}">
                <a16:creationId xmlns:a16="http://schemas.microsoft.com/office/drawing/2014/main" id="{B9718AD1-2C78-DD9E-4DD8-3ED3B7C67D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44:notes">
            <a:extLst>
              <a:ext uri="{FF2B5EF4-FFF2-40B4-BE49-F238E27FC236}">
                <a16:creationId xmlns:a16="http://schemas.microsoft.com/office/drawing/2014/main" id="{97EB185F-54AA-8065-AA62-1ECEB1F07B7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49</a:t>
            </a:fld>
            <a:endParaRPr/>
          </a:p>
        </p:txBody>
      </p:sp>
    </p:spTree>
    <p:extLst>
      <p:ext uri="{BB962C8B-B14F-4D97-AF65-F5344CB8AC3E}">
        <p14:creationId xmlns:p14="http://schemas.microsoft.com/office/powerpoint/2010/main" val="5282563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a16="http://schemas.microsoft.com/office/drawing/2014/main" id="{9FDFB725-F0E0-D656-3ECE-F2D0AF49A73C}"/>
            </a:ext>
          </a:extLst>
        </p:cNvPr>
        <p:cNvGrpSpPr/>
        <p:nvPr/>
      </p:nvGrpSpPr>
      <p:grpSpPr>
        <a:xfrm>
          <a:off x="0" y="0"/>
          <a:ext cx="0" cy="0"/>
          <a:chOff x="0" y="0"/>
          <a:chExt cx="0" cy="0"/>
        </a:xfrm>
      </p:grpSpPr>
      <p:sp>
        <p:nvSpPr>
          <p:cNvPr id="838" name="Google Shape;838;p44:notes">
            <a:extLst>
              <a:ext uri="{FF2B5EF4-FFF2-40B4-BE49-F238E27FC236}">
                <a16:creationId xmlns:a16="http://schemas.microsoft.com/office/drawing/2014/main" id="{342385F5-BA65-602F-1AF3-131B94B9196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a:extLst>
              <a:ext uri="{FF2B5EF4-FFF2-40B4-BE49-F238E27FC236}">
                <a16:creationId xmlns:a16="http://schemas.microsoft.com/office/drawing/2014/main" id="{81477752-7852-B6EA-7FC8-1976F8C5864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44:notes">
            <a:extLst>
              <a:ext uri="{FF2B5EF4-FFF2-40B4-BE49-F238E27FC236}">
                <a16:creationId xmlns:a16="http://schemas.microsoft.com/office/drawing/2014/main" id="{ADE5E109-A193-7346-0D52-5F337079555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50</a:t>
            </a:fld>
            <a:endParaRPr/>
          </a:p>
        </p:txBody>
      </p:sp>
    </p:spTree>
    <p:extLst>
      <p:ext uri="{BB962C8B-B14F-4D97-AF65-F5344CB8AC3E}">
        <p14:creationId xmlns:p14="http://schemas.microsoft.com/office/powerpoint/2010/main" val="628210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a16="http://schemas.microsoft.com/office/drawing/2014/main" id="{8FA2D4D5-A5A0-0FB1-7D0F-9A2C44C62C34}"/>
            </a:ext>
          </a:extLst>
        </p:cNvPr>
        <p:cNvGrpSpPr/>
        <p:nvPr/>
      </p:nvGrpSpPr>
      <p:grpSpPr>
        <a:xfrm>
          <a:off x="0" y="0"/>
          <a:ext cx="0" cy="0"/>
          <a:chOff x="0" y="0"/>
          <a:chExt cx="0" cy="0"/>
        </a:xfrm>
      </p:grpSpPr>
      <p:sp>
        <p:nvSpPr>
          <p:cNvPr id="838" name="Google Shape;838;p44:notes">
            <a:extLst>
              <a:ext uri="{FF2B5EF4-FFF2-40B4-BE49-F238E27FC236}">
                <a16:creationId xmlns:a16="http://schemas.microsoft.com/office/drawing/2014/main" id="{AA3ACE35-0646-E4CC-1F27-6E0F7883481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a:extLst>
              <a:ext uri="{FF2B5EF4-FFF2-40B4-BE49-F238E27FC236}">
                <a16:creationId xmlns:a16="http://schemas.microsoft.com/office/drawing/2014/main" id="{8763ADC0-F7FF-76C0-2329-1010640F4BB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44:notes">
            <a:extLst>
              <a:ext uri="{FF2B5EF4-FFF2-40B4-BE49-F238E27FC236}">
                <a16:creationId xmlns:a16="http://schemas.microsoft.com/office/drawing/2014/main" id="{E42D83B9-1A5C-D506-1304-7F5FA4FCD84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51</a:t>
            </a:fld>
            <a:endParaRPr/>
          </a:p>
        </p:txBody>
      </p:sp>
    </p:spTree>
    <p:extLst>
      <p:ext uri="{BB962C8B-B14F-4D97-AF65-F5344CB8AC3E}">
        <p14:creationId xmlns:p14="http://schemas.microsoft.com/office/powerpoint/2010/main" val="4014931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304222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4" name="Google Shape;78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7" name="Google Shape;71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a:extLst>
            <a:ext uri="{FF2B5EF4-FFF2-40B4-BE49-F238E27FC236}">
              <a16:creationId xmlns:a16="http://schemas.microsoft.com/office/drawing/2014/main" id="{A3024669-68CC-FEDA-E4A5-8928A60E486A}"/>
            </a:ext>
          </a:extLst>
        </p:cNvPr>
        <p:cNvGrpSpPr/>
        <p:nvPr/>
      </p:nvGrpSpPr>
      <p:grpSpPr>
        <a:xfrm>
          <a:off x="0" y="0"/>
          <a:ext cx="0" cy="0"/>
          <a:chOff x="0" y="0"/>
          <a:chExt cx="0" cy="0"/>
        </a:xfrm>
      </p:grpSpPr>
      <p:sp>
        <p:nvSpPr>
          <p:cNvPr id="915" name="Google Shape;915;p73:notes">
            <a:extLst>
              <a:ext uri="{FF2B5EF4-FFF2-40B4-BE49-F238E27FC236}">
                <a16:creationId xmlns:a16="http://schemas.microsoft.com/office/drawing/2014/main" id="{B650F475-D0A3-38EC-20F6-1F32215AFE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a:extLst>
              <a:ext uri="{FF2B5EF4-FFF2-40B4-BE49-F238E27FC236}">
                <a16:creationId xmlns:a16="http://schemas.microsoft.com/office/drawing/2014/main" id="{F9A29572-4A8B-48FB-D1E7-2A6DC51B84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862321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0" name="Google Shape;75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0EB5275C-23DD-566F-CA39-3A2DAD7A6223}"/>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906E2480-2672-2859-731F-0C9A585C55C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32CBA17D-CED1-190B-5CBC-0344709B5C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299950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7D43DCE0-1135-5DCF-3E75-C03C24237404}"/>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C5229CA3-B5E1-ABC2-BBA9-88BAC2C0BF0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6F459DC0-708C-E871-DC58-3B59510559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1836485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2A0AF54B-37D1-58C0-F8ED-046A27470499}"/>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6602A1FD-EEA1-7197-1165-C3E03CC118E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04E2D5C7-0FDE-EAAD-7827-4971F330CF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7385751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226249A1-B1A1-2116-C0A4-3E7B47374541}"/>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290EB6EE-7C68-1A5B-B880-F9147D8889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055468D3-172D-B96B-9535-6E37802C15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3382061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826D773-C722-5F06-366B-1D6BBA9CC8DF}"/>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DE1036A2-6AAC-FAA7-7BFA-17B2489FF2D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687C80E9-C1A9-601E-C3AA-94C4885BBCD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607405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11ca762b20_0_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11ca762b2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6" name="Google Shape;1056;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a:extLst>
            <a:ext uri="{FF2B5EF4-FFF2-40B4-BE49-F238E27FC236}">
              <a16:creationId xmlns:a16="http://schemas.microsoft.com/office/drawing/2014/main" id="{887A6A3D-4BC0-3388-7027-78A3E41C707F}"/>
            </a:ext>
          </a:extLst>
        </p:cNvPr>
        <p:cNvGrpSpPr/>
        <p:nvPr/>
      </p:nvGrpSpPr>
      <p:grpSpPr>
        <a:xfrm>
          <a:off x="0" y="0"/>
          <a:ext cx="0" cy="0"/>
          <a:chOff x="0" y="0"/>
          <a:chExt cx="0" cy="0"/>
        </a:xfrm>
      </p:grpSpPr>
      <p:sp>
        <p:nvSpPr>
          <p:cNvPr id="1047" name="Google Shape;1047;g311ca762b20_0_20:notes">
            <a:extLst>
              <a:ext uri="{FF2B5EF4-FFF2-40B4-BE49-F238E27FC236}">
                <a16:creationId xmlns:a16="http://schemas.microsoft.com/office/drawing/2014/main" id="{1E3D8FA1-2506-083E-E511-56FEDC1FD7E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11ca762b20_0_20:notes">
            <a:extLst>
              <a:ext uri="{FF2B5EF4-FFF2-40B4-BE49-F238E27FC236}">
                <a16:creationId xmlns:a16="http://schemas.microsoft.com/office/drawing/2014/main" id="{44319C09-AD21-7D3B-2B6B-565B8A2677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4730182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0" name="Google Shape;1080;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8" name="Google Shape;108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6" name="Google Shape;109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6.svg"/><Relationship Id="rId2" Type="http://schemas.openxmlformats.org/officeDocument/2006/relationships/image" Target="../media/image8.gi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gif"/><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7"/>
        <p:cNvGrpSpPr/>
        <p:nvPr/>
      </p:nvGrpSpPr>
      <p:grpSpPr>
        <a:xfrm>
          <a:off x="0" y="0"/>
          <a:ext cx="0" cy="0"/>
          <a:chOff x="0" y="0"/>
          <a:chExt cx="0" cy="0"/>
        </a:xfrm>
      </p:grpSpPr>
      <p:sp>
        <p:nvSpPr>
          <p:cNvPr id="18" name="Google Shape;18;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4"/>
        <p:cNvGrpSpPr/>
        <p:nvPr/>
      </p:nvGrpSpPr>
      <p:grpSpPr>
        <a:xfrm>
          <a:off x="0" y="0"/>
          <a:ext cx="0" cy="0"/>
          <a:chOff x="0" y="0"/>
          <a:chExt cx="0" cy="0"/>
        </a:xfrm>
      </p:grpSpPr>
      <p:sp>
        <p:nvSpPr>
          <p:cNvPr id="65" name="Google Shape;65;p11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6" name="Google Shape;66;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69" name="Google Shape;69;p11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 name="Google Shape;70;p11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1" name="Google Shape;71;p11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3" name="Google Shape;73;p11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74"/>
        <p:cNvGrpSpPr/>
        <p:nvPr/>
      </p:nvGrpSpPr>
      <p:grpSpPr>
        <a:xfrm>
          <a:off x="0" y="0"/>
          <a:ext cx="0" cy="0"/>
          <a:chOff x="0" y="0"/>
          <a:chExt cx="0" cy="0"/>
        </a:xfrm>
      </p:grpSpPr>
      <p:sp>
        <p:nvSpPr>
          <p:cNvPr id="75" name="Google Shape;75;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7" name="Google Shape;77;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80"/>
        <p:cNvGrpSpPr/>
        <p:nvPr/>
      </p:nvGrpSpPr>
      <p:grpSpPr>
        <a:xfrm>
          <a:off x="0" y="0"/>
          <a:ext cx="0" cy="0"/>
          <a:chOff x="0" y="0"/>
          <a:chExt cx="0" cy="0"/>
        </a:xfrm>
      </p:grpSpPr>
      <p:sp>
        <p:nvSpPr>
          <p:cNvPr id="81" name="Google Shape;81;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86"/>
        <p:cNvGrpSpPr/>
        <p:nvPr/>
      </p:nvGrpSpPr>
      <p:grpSpPr>
        <a:xfrm>
          <a:off x="0" y="0"/>
          <a:ext cx="0" cy="0"/>
          <a:chOff x="0" y="0"/>
          <a:chExt cx="0" cy="0"/>
        </a:xfrm>
      </p:grpSpPr>
      <p:sp>
        <p:nvSpPr>
          <p:cNvPr id="87" name="Google Shape;87;p1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9" name="Google Shape;89;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92"/>
        <p:cNvGrpSpPr/>
        <p:nvPr/>
      </p:nvGrpSpPr>
      <p:grpSpPr>
        <a:xfrm>
          <a:off x="0" y="0"/>
          <a:ext cx="0" cy="0"/>
          <a:chOff x="0" y="0"/>
          <a:chExt cx="0" cy="0"/>
        </a:xfrm>
      </p:grpSpPr>
      <p:sp>
        <p:nvSpPr>
          <p:cNvPr id="93" name="Google Shape;93;p1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9"/>
        <p:cNvGrpSpPr/>
        <p:nvPr/>
      </p:nvGrpSpPr>
      <p:grpSpPr>
        <a:xfrm>
          <a:off x="0" y="0"/>
          <a:ext cx="0" cy="0"/>
          <a:chOff x="0" y="0"/>
          <a:chExt cx="0" cy="0"/>
        </a:xfrm>
      </p:grpSpPr>
      <p:sp>
        <p:nvSpPr>
          <p:cNvPr id="100" name="Google Shape;100;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04"/>
        <p:cNvGrpSpPr/>
        <p:nvPr/>
      </p:nvGrpSpPr>
      <p:grpSpPr>
        <a:xfrm>
          <a:off x="0" y="0"/>
          <a:ext cx="0" cy="0"/>
          <a:chOff x="0" y="0"/>
          <a:chExt cx="0" cy="0"/>
        </a:xfrm>
      </p:grpSpPr>
      <p:sp>
        <p:nvSpPr>
          <p:cNvPr id="105" name="Google Shape;105;p1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7" name="Google Shape;107;p1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8" name="Google Shape;108;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248174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187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830858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ructure de la séance">
  <p:cSld name="structure de la séance">
    <p:bg>
      <p:bgPr>
        <a:solidFill>
          <a:srgbClr val="DCE6F2"/>
        </a:solidFill>
        <a:effectLst/>
      </p:bgPr>
    </p:bg>
    <p:spTree>
      <p:nvGrpSpPr>
        <p:cNvPr id="1" name="Shape 21"/>
        <p:cNvGrpSpPr/>
        <p:nvPr/>
      </p:nvGrpSpPr>
      <p:grpSpPr>
        <a:xfrm>
          <a:off x="0" y="0"/>
          <a:ext cx="0" cy="0"/>
          <a:chOff x="0" y="0"/>
          <a:chExt cx="0" cy="0"/>
        </a:xfrm>
      </p:grpSpPr>
      <p:sp>
        <p:nvSpPr>
          <p:cNvPr id="22" name="Google Shape;22;p37"/>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23" name="Google Shape;23;p37"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24" name="Google Shape;24;p37"/>
          <p:cNvSpPr/>
          <p:nvPr/>
        </p:nvSpPr>
        <p:spPr>
          <a:xfrm>
            <a:off x="1593283" y="1662544"/>
            <a:ext cx="8950037" cy="4172319"/>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grpSp>
        <p:nvGrpSpPr>
          <p:cNvPr id="25" name="Google Shape;25;p37"/>
          <p:cNvGrpSpPr/>
          <p:nvPr/>
        </p:nvGrpSpPr>
        <p:grpSpPr>
          <a:xfrm>
            <a:off x="1727870" y="1914415"/>
            <a:ext cx="8585152" cy="548005"/>
            <a:chOff x="2156845" y="1060636"/>
            <a:chExt cx="5246201" cy="411004"/>
          </a:xfrm>
        </p:grpSpPr>
        <p:sp>
          <p:nvSpPr>
            <p:cNvPr id="26" name="Google Shape;26;p37"/>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27" name="Google Shape;27;p37"/>
            <p:cNvSpPr/>
            <p:nvPr/>
          </p:nvSpPr>
          <p:spPr>
            <a:xfrm>
              <a:off x="2173655"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28" name="Google Shape;28;p37"/>
            <p:cNvSpPr/>
            <p:nvPr/>
          </p:nvSpPr>
          <p:spPr>
            <a:xfrm>
              <a:off x="7029051" y="1128589"/>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grpSp>
      <p:sp>
        <p:nvSpPr>
          <p:cNvPr id="29" name="Google Shape;29;p37"/>
          <p:cNvSpPr/>
          <p:nvPr/>
        </p:nvSpPr>
        <p:spPr>
          <a:xfrm>
            <a:off x="1727871" y="2740793"/>
            <a:ext cx="8585151" cy="548005"/>
          </a:xfrm>
          <a:custGeom>
            <a:avLst/>
            <a:gdLst/>
            <a:ahLst/>
            <a:cxnLst/>
            <a:rect l="l" t="t" r="r" b="b"/>
            <a:pathLst>
              <a:path w="120000" h="120000" extrusionOk="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grpSp>
        <p:nvGrpSpPr>
          <p:cNvPr id="30" name="Google Shape;30;p37"/>
          <p:cNvGrpSpPr/>
          <p:nvPr/>
        </p:nvGrpSpPr>
        <p:grpSpPr>
          <a:xfrm>
            <a:off x="1727870" y="3567172"/>
            <a:ext cx="8585152" cy="548005"/>
            <a:chOff x="2156845" y="1060636"/>
            <a:chExt cx="5230662" cy="411004"/>
          </a:xfrm>
        </p:grpSpPr>
        <p:sp>
          <p:nvSpPr>
            <p:cNvPr id="31" name="Google Shape;31;p37"/>
            <p:cNvSpPr/>
            <p:nvPr/>
          </p:nvSpPr>
          <p:spPr>
            <a:xfrm>
              <a:off x="2156845" y="1060636"/>
              <a:ext cx="5230662" cy="411004"/>
            </a:xfrm>
            <a:custGeom>
              <a:avLst/>
              <a:gdLst/>
              <a:ahLst/>
              <a:cxnLst/>
              <a:rect l="l" t="t" r="r" b="b"/>
              <a:pathLst>
                <a:path w="120000" h="120000" extrusionOk="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2" name="Google Shape;32;p37"/>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33" name="Google Shape;33;p37"/>
            <p:cNvSpPr/>
            <p:nvPr/>
          </p:nvSpPr>
          <p:spPr>
            <a:xfrm>
              <a:off x="7022854" y="112589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34" name="Google Shape;34;p37"/>
          <p:cNvGrpSpPr/>
          <p:nvPr/>
        </p:nvGrpSpPr>
        <p:grpSpPr>
          <a:xfrm>
            <a:off x="1727870" y="5111865"/>
            <a:ext cx="8557644" cy="548008"/>
            <a:chOff x="2181743" y="1049983"/>
            <a:chExt cx="5221155" cy="411004"/>
          </a:xfrm>
        </p:grpSpPr>
        <p:sp>
          <p:nvSpPr>
            <p:cNvPr id="35" name="Google Shape;35;p37"/>
            <p:cNvSpPr/>
            <p:nvPr/>
          </p:nvSpPr>
          <p:spPr>
            <a:xfrm>
              <a:off x="2181743" y="1049983"/>
              <a:ext cx="5221155" cy="411004"/>
            </a:xfrm>
            <a:custGeom>
              <a:avLst/>
              <a:gdLst/>
              <a:ahLst/>
              <a:cxnLst/>
              <a:rect l="l" t="t" r="r" b="b"/>
              <a:pathLst>
                <a:path w="120000" h="120000" extrusionOk="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6" name="Google Shape;36;p37"/>
            <p:cNvSpPr/>
            <p:nvPr/>
          </p:nvSpPr>
          <p:spPr>
            <a:xfrm>
              <a:off x="7071105" y="1107283"/>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5</a:t>
              </a:r>
              <a:endParaRPr sz="1467" b="0" i="0" u="none" strike="noStrike" cap="none">
                <a:solidFill>
                  <a:srgbClr val="000000"/>
                </a:solidFill>
                <a:latin typeface="Calibri"/>
                <a:ea typeface="Calibri"/>
                <a:cs typeface="Calibri"/>
                <a:sym typeface="Calibri"/>
              </a:endParaRPr>
            </a:p>
          </p:txBody>
        </p:sp>
      </p:grpSp>
      <p:sp>
        <p:nvSpPr>
          <p:cNvPr id="37" name="Google Shape;37;p3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8" name="Google Shape;38;p3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9" name="Google Shape;39;p3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grpSp>
        <p:nvGrpSpPr>
          <p:cNvPr id="40" name="Google Shape;40;p37"/>
          <p:cNvGrpSpPr/>
          <p:nvPr/>
        </p:nvGrpSpPr>
        <p:grpSpPr>
          <a:xfrm>
            <a:off x="1755378" y="4326602"/>
            <a:ext cx="8557643" cy="548005"/>
            <a:chOff x="2156845" y="1060636"/>
            <a:chExt cx="5213902" cy="411004"/>
          </a:xfrm>
        </p:grpSpPr>
        <p:sp>
          <p:nvSpPr>
            <p:cNvPr id="41" name="Google Shape;41;p37"/>
            <p:cNvSpPr/>
            <p:nvPr/>
          </p:nvSpPr>
          <p:spPr>
            <a:xfrm>
              <a:off x="2156845" y="1060636"/>
              <a:ext cx="5213902" cy="411004"/>
            </a:xfrm>
            <a:custGeom>
              <a:avLst/>
              <a:gdLst/>
              <a:ahLst/>
              <a:cxnLst/>
              <a:rect l="l" t="t" r="r" b="b"/>
              <a:pathLst>
                <a:path w="120000" h="120000" extrusionOk="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42" name="Google Shape;42;p37"/>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43" name="Google Shape;43;p37"/>
            <p:cNvSpPr/>
            <p:nvPr/>
          </p:nvSpPr>
          <p:spPr>
            <a:xfrm>
              <a:off x="7022244" y="111347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44" name="Google Shape;44;p37"/>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5" name="Google Shape;45;p37"/>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6" name="Google Shape;46;p37"/>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7" name="Google Shape;47;p37"/>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8" name="Google Shape;48;p37"/>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9" name="Google Shape;49;p37"/>
          <p:cNvSpPr/>
          <p:nvPr/>
        </p:nvSpPr>
        <p:spPr>
          <a:xfrm>
            <a:off x="1750744" y="5096672"/>
            <a:ext cx="639616"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50" name="Google Shape;50;p37"/>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1" name="Google Shape;51;p37"/>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2" name="Google Shape;52;p37"/>
          <p:cNvSpPr/>
          <p:nvPr/>
        </p:nvSpPr>
        <p:spPr>
          <a:xfrm>
            <a:off x="9772907" y="2801706"/>
            <a:ext cx="395203" cy="3952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53" name="Google Shape;53;p37"/>
          <p:cNvSpPr/>
          <p:nvPr/>
        </p:nvSpPr>
        <p:spPr>
          <a:xfrm>
            <a:off x="1740097" y="2744359"/>
            <a:ext cx="637722"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Tree>
    <p:extLst>
      <p:ext uri="{BB962C8B-B14F-4D97-AF65-F5344CB8AC3E}">
        <p14:creationId xmlns:p14="http://schemas.microsoft.com/office/powerpoint/2010/main" val="1733076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38"/>
          <p:cNvGrpSpPr/>
          <p:nvPr/>
        </p:nvGrpSpPr>
        <p:grpSpPr>
          <a:xfrm>
            <a:off x="812158" y="844906"/>
            <a:ext cx="10567685" cy="5198169"/>
            <a:chOff x="2184399" y="1402024"/>
            <a:chExt cx="7823200" cy="4942038"/>
          </a:xfrm>
        </p:grpSpPr>
        <p:sp>
          <p:nvSpPr>
            <p:cNvPr id="56" name="Google Shape;56;p38"/>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 name="Google Shape;57;p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sp>
        <p:nvSpPr>
          <p:cNvPr id="58" name="Google Shape;58;p3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9" name="Google Shape;59;p38"/>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60" name="Google Shape;60;p38"/>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61" name="Google Shape;61;p38"/>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62" name="Google Shape;62;p38"/>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23250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549407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70"/>
        <p:cNvGrpSpPr/>
        <p:nvPr/>
      </p:nvGrpSpPr>
      <p:grpSpPr>
        <a:xfrm>
          <a:off x="0" y="0"/>
          <a:ext cx="0" cy="0"/>
          <a:chOff x="0" y="0"/>
          <a:chExt cx="0" cy="0"/>
        </a:xfrm>
      </p:grpSpPr>
      <p:grpSp>
        <p:nvGrpSpPr>
          <p:cNvPr id="171" name="Google Shape;171;p55"/>
          <p:cNvGrpSpPr/>
          <p:nvPr/>
        </p:nvGrpSpPr>
        <p:grpSpPr>
          <a:xfrm>
            <a:off x="812159" y="829917"/>
            <a:ext cx="10567685" cy="5198169"/>
            <a:chOff x="2184400" y="1402025"/>
            <a:chExt cx="7823200" cy="4942038"/>
          </a:xfrm>
        </p:grpSpPr>
        <p:sp>
          <p:nvSpPr>
            <p:cNvPr id="172" name="Google Shape;172;p55"/>
            <p:cNvSpPr/>
            <p:nvPr/>
          </p:nvSpPr>
          <p:spPr>
            <a:xfrm>
              <a:off x="2184400" y="1402025"/>
              <a:ext cx="7823200" cy="4942038"/>
            </a:xfrm>
            <a:prstGeom prst="roundRect">
              <a:avLst>
                <a:gd name="adj" fmla="val 2665"/>
              </a:avLst>
            </a:prstGeom>
            <a:solidFill>
              <a:srgbClr val="0070C0"/>
            </a:solidFill>
            <a:ln w="25400" cap="flat" cmpd="sng">
              <a:solidFill>
                <a:srgbClr val="0070C0"/>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73" name="Google Shape;173;p5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174" name="Google Shape;174;p55"/>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75" name="Google Shape;175;p55"/>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76" name="Google Shape;176;p55"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177" name="Google Shape;177;p55"/>
          <p:cNvSpPr/>
          <p:nvPr/>
        </p:nvSpPr>
        <p:spPr>
          <a:xfrm>
            <a:off x="5455920" y="1269999"/>
            <a:ext cx="1097280" cy="615263"/>
          </a:xfrm>
          <a:prstGeom prst="cloudCallout">
            <a:avLst>
              <a:gd name="adj1" fmla="val -22817"/>
              <a:gd name="adj2" fmla="val 83298"/>
            </a:avLst>
          </a:prstGeom>
          <a:solidFill>
            <a:srgbClr val="F9F1DC"/>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578513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78"/>
        <p:cNvGrpSpPr/>
        <p:nvPr/>
      </p:nvGrpSpPr>
      <p:grpSpPr>
        <a:xfrm>
          <a:off x="0" y="0"/>
          <a:ext cx="0" cy="0"/>
          <a:chOff x="0" y="0"/>
          <a:chExt cx="0" cy="0"/>
        </a:xfrm>
      </p:grpSpPr>
      <p:grpSp>
        <p:nvGrpSpPr>
          <p:cNvPr id="179" name="Google Shape;179;p56"/>
          <p:cNvGrpSpPr/>
          <p:nvPr/>
        </p:nvGrpSpPr>
        <p:grpSpPr>
          <a:xfrm>
            <a:off x="0" y="1"/>
            <a:ext cx="12192000" cy="6858001"/>
            <a:chOff x="0" y="0"/>
            <a:chExt cx="13716000" cy="10287000"/>
          </a:xfrm>
        </p:grpSpPr>
        <p:sp>
          <p:nvSpPr>
            <p:cNvPr id="180" name="Google Shape;180;p56"/>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1" name="Google Shape;181;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2" name="Google Shape;182;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83" name="Google Shape;183;p56"/>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84" name="Google Shape;184;p5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85" name="Google Shape;185;p5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86" name="Google Shape;186;p5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69617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88"/>
        <p:cNvGrpSpPr/>
        <p:nvPr/>
      </p:nvGrpSpPr>
      <p:grpSpPr>
        <a:xfrm>
          <a:off x="0" y="0"/>
          <a:ext cx="0" cy="0"/>
          <a:chOff x="0" y="0"/>
          <a:chExt cx="0" cy="0"/>
        </a:xfrm>
      </p:grpSpPr>
      <p:grpSp>
        <p:nvGrpSpPr>
          <p:cNvPr id="189" name="Google Shape;189;p59"/>
          <p:cNvGrpSpPr/>
          <p:nvPr/>
        </p:nvGrpSpPr>
        <p:grpSpPr>
          <a:xfrm>
            <a:off x="812159" y="829917"/>
            <a:ext cx="10567685" cy="5198169"/>
            <a:chOff x="2184400" y="1402025"/>
            <a:chExt cx="7823200" cy="4942038"/>
          </a:xfrm>
        </p:grpSpPr>
        <p:sp>
          <p:nvSpPr>
            <p:cNvPr id="190" name="Google Shape;190;p59"/>
            <p:cNvSpPr/>
            <p:nvPr/>
          </p:nvSpPr>
          <p:spPr>
            <a:xfrm>
              <a:off x="2184400" y="1402025"/>
              <a:ext cx="7823200" cy="4942038"/>
            </a:xfrm>
            <a:prstGeom prst="roundRect">
              <a:avLst>
                <a:gd name="adj" fmla="val 2665"/>
              </a:avLst>
            </a:prstGeom>
            <a:solidFill>
              <a:srgbClr val="8BC145"/>
            </a:solidFill>
            <a:ln w="25400" cap="flat" cmpd="sng">
              <a:solidFill>
                <a:srgbClr val="8BC14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91" name="Google Shape;191;p5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192" name="Google Shape;192;p59"/>
          <p:cNvSpPr/>
          <p:nvPr/>
        </p:nvSpPr>
        <p:spPr>
          <a:xfrm>
            <a:off x="10366088" y="5002108"/>
            <a:ext cx="649878" cy="649879"/>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93" name="Google Shape;193;p59"/>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194" name="Google Shape;194;p59"/>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993554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5"/>
        <p:cNvGrpSpPr/>
        <p:nvPr/>
      </p:nvGrpSpPr>
      <p:grpSpPr>
        <a:xfrm>
          <a:off x="0" y="0"/>
          <a:ext cx="0" cy="0"/>
          <a:chOff x="0" y="0"/>
          <a:chExt cx="0" cy="0"/>
        </a:xfrm>
      </p:grpSpPr>
      <p:grpSp>
        <p:nvGrpSpPr>
          <p:cNvPr id="196" name="Google Shape;196;p61"/>
          <p:cNvGrpSpPr/>
          <p:nvPr/>
        </p:nvGrpSpPr>
        <p:grpSpPr>
          <a:xfrm>
            <a:off x="0" y="1"/>
            <a:ext cx="12192000" cy="6858001"/>
            <a:chOff x="0" y="0"/>
            <a:chExt cx="13716000" cy="10287000"/>
          </a:xfrm>
        </p:grpSpPr>
        <p:sp>
          <p:nvSpPr>
            <p:cNvPr id="197" name="Google Shape;197;p6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8" name="Google Shape;198;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9" name="Google Shape;199;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00" name="Google Shape;200;p6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201" name="Google Shape;20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3" name="Google Shape;20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04" name="Google Shape;204;p6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423878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النمذجة">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3317746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حديث غير رسمي">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99931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00" b="1" kern="0" dirty="0">
                <a:solidFill>
                  <a:srgbClr val="F19D19"/>
                </a:solidFill>
                <a:latin typeface="Calibri" panose="020F0502020204030204" pitchFamily="34" charset="0"/>
                <a:cs typeface="Calibri" panose="020F0502020204030204" pitchFamily="34" charset="0"/>
              </a:rPr>
              <a:t>حديث غير رسمي</a:t>
            </a:r>
            <a:endParaRPr lang="fr-FR" sz="5400" b="1" kern="0" dirty="0">
              <a:solidFill>
                <a:srgbClr val="F19D19"/>
              </a:solidFill>
              <a:latin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3" name="Image 17">
            <a:extLst>
              <a:ext uri="{FF2B5EF4-FFF2-40B4-BE49-F238E27FC236}">
                <a16:creationId xmlns:a16="http://schemas.microsoft.com/office/drawing/2014/main" id="{9E41B293-06C3-31CE-BE3E-A25E6363B69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6" y="2065568"/>
            <a:ext cx="3021413" cy="3298301"/>
          </a:xfrm>
          <a:prstGeom prst="rect">
            <a:avLst/>
          </a:prstGeom>
        </p:spPr>
      </p:pic>
      <p:sp>
        <p:nvSpPr>
          <p:cNvPr id="4" name="Freeform 17">
            <a:extLst>
              <a:ext uri="{FF2B5EF4-FFF2-40B4-BE49-F238E27FC236}">
                <a16:creationId xmlns:a16="http://schemas.microsoft.com/office/drawing/2014/main" id="{A30982FE-4800-1ED3-A939-7B22BEDB96C5}"/>
              </a:ext>
            </a:extLst>
          </p:cNvPr>
          <p:cNvSpPr>
            <a:spLocks noEditPoints="1"/>
          </p:cNvSpPr>
          <p:nvPr userDrawn="1"/>
        </p:nvSpPr>
        <p:spPr bwMode="auto">
          <a:xfrm>
            <a:off x="20192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5" name="Freeform 18">
            <a:extLst>
              <a:ext uri="{FF2B5EF4-FFF2-40B4-BE49-F238E27FC236}">
                <a16:creationId xmlns:a16="http://schemas.microsoft.com/office/drawing/2014/main" id="{742B0440-56FB-37C2-832C-92F182ED9378}"/>
              </a:ext>
            </a:extLst>
          </p:cNvPr>
          <p:cNvSpPr>
            <a:spLocks/>
          </p:cNvSpPr>
          <p:nvPr userDrawn="1"/>
        </p:nvSpPr>
        <p:spPr bwMode="auto">
          <a:xfrm rot="220151">
            <a:off x="22935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2870722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Titre 10">
            <a:extLst>
              <a:ext uri="{FF2B5EF4-FFF2-40B4-BE49-F238E27FC236}">
                <a16:creationId xmlns:a16="http://schemas.microsoft.com/office/drawing/2014/main" id="{11088A98-E611-4BF2-AC2E-882BFA7C4CB0}"/>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0BE3AC1C-D0DE-978B-FF2A-1A540CABBBC1}"/>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534371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163"/>
        <p:cNvGrpSpPr/>
        <p:nvPr/>
      </p:nvGrpSpPr>
      <p:grpSpPr>
        <a:xfrm>
          <a:off x="0" y="0"/>
          <a:ext cx="0" cy="0"/>
          <a:chOff x="0" y="0"/>
          <a:chExt cx="0" cy="0"/>
        </a:xfrm>
      </p:grpSpPr>
      <p:grpSp>
        <p:nvGrpSpPr>
          <p:cNvPr id="164" name="Google Shape;164;p54"/>
          <p:cNvGrpSpPr/>
          <p:nvPr/>
        </p:nvGrpSpPr>
        <p:grpSpPr>
          <a:xfrm>
            <a:off x="812159" y="829917"/>
            <a:ext cx="10567685" cy="5198169"/>
            <a:chOff x="2184400" y="1402025"/>
            <a:chExt cx="7823200" cy="4942038"/>
          </a:xfrm>
        </p:grpSpPr>
        <p:sp>
          <p:nvSpPr>
            <p:cNvPr id="165" name="Google Shape;165;p54"/>
            <p:cNvSpPr/>
            <p:nvPr/>
          </p:nvSpPr>
          <p:spPr>
            <a:xfrm>
              <a:off x="2184400" y="1402025"/>
              <a:ext cx="7823200" cy="4942038"/>
            </a:xfrm>
            <a:prstGeom prst="roundRect">
              <a:avLst>
                <a:gd name="adj" fmla="val 2665"/>
              </a:avLst>
            </a:prstGeom>
            <a:solidFill>
              <a:srgbClr val="0F9ED5"/>
            </a:solidFill>
            <a:ln w="25400" cap="flat" cmpd="sng">
              <a:solidFill>
                <a:srgbClr val="0F9ED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66" name="Google Shape;166;p5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167" name="Google Shape;167;p54"/>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68" name="Google Shape;168;p54"/>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169" name="Google Shape;169;p54"/>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184559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17"/>
        <p:cNvGrpSpPr/>
        <p:nvPr/>
      </p:nvGrpSpPr>
      <p:grpSpPr>
        <a:xfrm>
          <a:off x="0" y="0"/>
          <a:ext cx="0" cy="0"/>
          <a:chOff x="0" y="0"/>
          <a:chExt cx="0" cy="0"/>
        </a:xfrm>
      </p:grpSpPr>
      <p:sp>
        <p:nvSpPr>
          <p:cNvPr id="118" name="Google Shape;118;p8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9" name="Google Shape;119;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122" name="Google Shape;122;p86"/>
          <p:cNvGrpSpPr/>
          <p:nvPr/>
        </p:nvGrpSpPr>
        <p:grpSpPr>
          <a:xfrm>
            <a:off x="0" y="-26503"/>
            <a:ext cx="12192000" cy="6858001"/>
            <a:chOff x="0" y="0"/>
            <a:chExt cx="13716000" cy="10287000"/>
          </a:xfrm>
        </p:grpSpPr>
        <p:sp>
          <p:nvSpPr>
            <p:cNvPr id="123" name="Google Shape;123;p86"/>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4" name="Google Shape;124;p86"/>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5" name="Google Shape;125;p86"/>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126" name="Google Shape;126;p86"/>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127" name="Google Shape;127;p86"/>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28"/>
        <p:cNvGrpSpPr/>
        <p:nvPr/>
      </p:nvGrpSpPr>
      <p:grpSpPr>
        <a:xfrm>
          <a:off x="0" y="0"/>
          <a:ext cx="0" cy="0"/>
          <a:chOff x="0" y="0"/>
          <a:chExt cx="0" cy="0"/>
        </a:xfrm>
      </p:grpSpPr>
      <p:sp>
        <p:nvSpPr>
          <p:cNvPr id="129" name="Google Shape;129;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32"/>
        <p:cNvGrpSpPr/>
        <p:nvPr/>
      </p:nvGrpSpPr>
      <p:grpSpPr>
        <a:xfrm>
          <a:off x="0" y="0"/>
          <a:ext cx="0" cy="0"/>
          <a:chOff x="0" y="0"/>
          <a:chExt cx="0" cy="0"/>
        </a:xfrm>
      </p:grpSpPr>
      <p:sp>
        <p:nvSpPr>
          <p:cNvPr id="133" name="Google Shape;133;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4" name="Google Shape;134;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 name="Google Shape;135;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 name="Google Shape;136;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38"/>
        <p:cNvGrpSpPr/>
        <p:nvPr/>
      </p:nvGrpSpPr>
      <p:grpSpPr>
        <a:xfrm>
          <a:off x="0" y="0"/>
          <a:ext cx="0" cy="0"/>
          <a:chOff x="0" y="0"/>
          <a:chExt cx="0" cy="0"/>
        </a:xfrm>
      </p:grpSpPr>
      <p:sp>
        <p:nvSpPr>
          <p:cNvPr id="139" name="Google Shape;139;p9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0" name="Google Shape;140;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143" name="Google Shape;143;p9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4" name="Google Shape;144;p9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5" name="Google Shape;145;p98"/>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9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98"/>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148"/>
        <p:cNvGrpSpPr/>
        <p:nvPr/>
      </p:nvGrpSpPr>
      <p:grpSpPr>
        <a:xfrm>
          <a:off x="0" y="0"/>
          <a:ext cx="0" cy="0"/>
          <a:chOff x="0" y="0"/>
          <a:chExt cx="0" cy="0"/>
        </a:xfrm>
      </p:grpSpPr>
      <p:sp>
        <p:nvSpPr>
          <p:cNvPr id="149" name="Google Shape;149;p9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9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1" name="Google Shape;151;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54"/>
        <p:cNvGrpSpPr/>
        <p:nvPr/>
      </p:nvGrpSpPr>
      <p:grpSpPr>
        <a:xfrm>
          <a:off x="0" y="0"/>
          <a:ext cx="0" cy="0"/>
          <a:chOff x="0" y="0"/>
          <a:chExt cx="0" cy="0"/>
        </a:xfrm>
      </p:grpSpPr>
      <p:sp>
        <p:nvSpPr>
          <p:cNvPr id="155" name="Google Shape;155;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160"/>
        <p:cNvGrpSpPr/>
        <p:nvPr/>
      </p:nvGrpSpPr>
      <p:grpSpPr>
        <a:xfrm>
          <a:off x="0" y="0"/>
          <a:ext cx="0" cy="0"/>
          <a:chOff x="0" y="0"/>
          <a:chExt cx="0" cy="0"/>
        </a:xfrm>
      </p:grpSpPr>
      <p:sp>
        <p:nvSpPr>
          <p:cNvPr id="161" name="Google Shape;161;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63" name="Google Shape;163;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66"/>
        <p:cNvGrpSpPr/>
        <p:nvPr/>
      </p:nvGrpSpPr>
      <p:grpSpPr>
        <a:xfrm>
          <a:off x="0" y="0"/>
          <a:ext cx="0" cy="0"/>
          <a:chOff x="0" y="0"/>
          <a:chExt cx="0" cy="0"/>
        </a:xfrm>
      </p:grpSpPr>
      <p:sp>
        <p:nvSpPr>
          <p:cNvPr id="167" name="Google Shape;167;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173"/>
        <p:cNvGrpSpPr/>
        <p:nvPr/>
      </p:nvGrpSpPr>
      <p:grpSpPr>
        <a:xfrm>
          <a:off x="0" y="0"/>
          <a:ext cx="0" cy="0"/>
          <a:chOff x="0" y="0"/>
          <a:chExt cx="0" cy="0"/>
        </a:xfrm>
      </p:grpSpPr>
      <p:sp>
        <p:nvSpPr>
          <p:cNvPr id="174" name="Google Shape;174;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78"/>
        <p:cNvGrpSpPr/>
        <p:nvPr/>
      </p:nvGrpSpPr>
      <p:grpSpPr>
        <a:xfrm>
          <a:off x="0" y="0"/>
          <a:ext cx="0" cy="0"/>
          <a:chOff x="0" y="0"/>
          <a:chExt cx="0" cy="0"/>
        </a:xfrm>
      </p:grpSpPr>
      <p:sp>
        <p:nvSpPr>
          <p:cNvPr id="179" name="Google Shape;179;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10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1" name="Google Shape;181;p10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2" name="Google Shape;182;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4235409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9969314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78"/>
        <p:cNvGrpSpPr/>
        <p:nvPr/>
      </p:nvGrpSpPr>
      <p:grpSpPr>
        <a:xfrm>
          <a:off x="0" y="0"/>
          <a:ext cx="0" cy="0"/>
          <a:chOff x="0" y="0"/>
          <a:chExt cx="0" cy="0"/>
        </a:xfrm>
      </p:grpSpPr>
      <p:grpSp>
        <p:nvGrpSpPr>
          <p:cNvPr id="179" name="Google Shape;179;p56"/>
          <p:cNvGrpSpPr/>
          <p:nvPr/>
        </p:nvGrpSpPr>
        <p:grpSpPr>
          <a:xfrm>
            <a:off x="0" y="1"/>
            <a:ext cx="12192000" cy="6858001"/>
            <a:chOff x="0" y="0"/>
            <a:chExt cx="13716000" cy="10287000"/>
          </a:xfrm>
        </p:grpSpPr>
        <p:sp>
          <p:nvSpPr>
            <p:cNvPr id="180" name="Google Shape;180;p56"/>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1" name="Google Shape;181;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2" name="Google Shape;182;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83" name="Google Shape;183;p56"/>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84" name="Google Shape;184;p5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85" name="Google Shape;185;p5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86" name="Google Shape;186;p5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1330098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5"/>
        <p:cNvGrpSpPr/>
        <p:nvPr/>
      </p:nvGrpSpPr>
      <p:grpSpPr>
        <a:xfrm>
          <a:off x="0" y="0"/>
          <a:ext cx="0" cy="0"/>
          <a:chOff x="0" y="0"/>
          <a:chExt cx="0" cy="0"/>
        </a:xfrm>
      </p:grpSpPr>
      <p:grpSp>
        <p:nvGrpSpPr>
          <p:cNvPr id="196" name="Google Shape;196;p61"/>
          <p:cNvGrpSpPr/>
          <p:nvPr/>
        </p:nvGrpSpPr>
        <p:grpSpPr>
          <a:xfrm>
            <a:off x="0" y="1"/>
            <a:ext cx="12192000" cy="6858001"/>
            <a:chOff x="0" y="0"/>
            <a:chExt cx="13716000" cy="10287000"/>
          </a:xfrm>
        </p:grpSpPr>
        <p:sp>
          <p:nvSpPr>
            <p:cNvPr id="197" name="Google Shape;197;p6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8" name="Google Shape;198;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9" name="Google Shape;199;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00" name="Google Shape;200;p6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201" name="Google Shape;20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3" name="Google Shape;20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04" name="Google Shape;204;p6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8731204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661401" y="5229083"/>
            <a:ext cx="169875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708675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227"/>
        <p:cNvGrpSpPr/>
        <p:nvPr/>
      </p:nvGrpSpPr>
      <p:grpSpPr>
        <a:xfrm>
          <a:off x="0" y="0"/>
          <a:ext cx="0" cy="0"/>
          <a:chOff x="0" y="0"/>
          <a:chExt cx="0" cy="0"/>
        </a:xfrm>
      </p:grpSpPr>
      <p:grpSp>
        <p:nvGrpSpPr>
          <p:cNvPr id="228" name="Google Shape;228;p63"/>
          <p:cNvGrpSpPr/>
          <p:nvPr/>
        </p:nvGrpSpPr>
        <p:grpSpPr>
          <a:xfrm>
            <a:off x="0" y="1"/>
            <a:ext cx="12192000" cy="6858001"/>
            <a:chOff x="0" y="0"/>
            <a:chExt cx="13716000" cy="10287000"/>
          </a:xfrm>
        </p:grpSpPr>
        <p:sp>
          <p:nvSpPr>
            <p:cNvPr id="229" name="Google Shape;229;p6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30" name="Google Shape;230;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31" name="Google Shape;231;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32" name="Google Shape;232;p63"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233" name="Google Shape;233;p6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63"/>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55817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الممارسة الجماعية">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8058758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7FA5B814-C475-06AE-7AC6-DB7266BFB5F3}"/>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4">
            <a:extLst>
              <a:ext uri="{FF2B5EF4-FFF2-40B4-BE49-F238E27FC236}">
                <a16:creationId xmlns:a16="http://schemas.microsoft.com/office/drawing/2014/main" id="{A4A6FDCF-D576-2CC5-BF55-D396EB96C45B}"/>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249472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8" r:id="rId6"/>
    <p:sldLayoutId id="2147483659" r:id="rId7"/>
    <p:sldLayoutId id="2147483660" r:id="rId8"/>
    <p:sldLayoutId id="2147483661" r:id="rId9"/>
    <p:sldLayoutId id="2147483706" r:id="rId10"/>
    <p:sldLayoutId id="2147483713" r:id="rId11"/>
    <p:sldLayoutId id="2147483714" r:id="rId12"/>
    <p:sldLayoutId id="2147483715" r:id="rId13"/>
    <p:sldLayoutId id="2147483716" r:id="rId14"/>
    <p:sldLayoutId id="2147483717" r:id="rId15"/>
    <p:sldLayoutId id="2147483719" r:id="rId16"/>
    <p:sldLayoutId id="2147483720" r:id="rId17"/>
    <p:sldLayoutId id="2147483721" r:id="rId18"/>
    <p:sldLayoutId id="2147483722" r:id="rId19"/>
    <p:sldLayoutId id="2147483723" r:id="rId20"/>
    <p:sldLayoutId id="2147483731" r:id="rId21"/>
    <p:sldLayoutId id="2147483733" r:id="rId22"/>
    <p:sldLayoutId id="2147483740"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111"/>
        <p:cNvGrpSpPr/>
        <p:nvPr/>
      </p:nvGrpSpPr>
      <p:grpSpPr>
        <a:xfrm>
          <a:off x="0" y="0"/>
          <a:ext cx="0" cy="0"/>
          <a:chOff x="0" y="0"/>
          <a:chExt cx="0" cy="0"/>
        </a:xfrm>
      </p:grpSpPr>
      <p:sp>
        <p:nvSpPr>
          <p:cNvPr id="112" name="Google Shape;112;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3" name="Google Shape;113;p8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5" name="Google Shape;115;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6" name="Google Shape;116;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711" r:id="rId11"/>
    <p:sldLayoutId id="2147483724" r:id="rId12"/>
    <p:sldLayoutId id="2147483727" r:id="rId13"/>
    <p:sldLayoutId id="2147483728" r:id="rId14"/>
    <p:sldLayoutId id="2147483729" r:id="rId15"/>
    <p:sldLayoutId id="2147483730" r:id="rId16"/>
    <p:sldLayoutId id="2147483734" r:id="rId17"/>
    <p:sldLayoutId id="214748373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23.png"/><Relationship Id="rId4" Type="http://schemas.openxmlformats.org/officeDocument/2006/relationships/image" Target="../media/image10.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4.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png"/><Relationship Id="rId11" Type="http://schemas.microsoft.com/office/2007/relationships/hdphoto" Target="../media/hdphoto4.wdp"/><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22.xml"/><Relationship Id="rId4" Type="http://schemas.openxmlformats.org/officeDocument/2006/relationships/image" Target="../media/image45.svg"/></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34.xm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1.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1.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1.xml"/></Relationships>
</file>

<file path=ppt/slides/_rels/slide6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6.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9.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37.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37.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37.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37.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34.xml"/><Relationship Id="rId4"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34.xml"/><Relationship Id="rId4"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_rels/slide7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E3545328-1474-7FCA-E119-8F6C10054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22" y="3218691"/>
            <a:ext cx="3081981" cy="2311486"/>
          </a:xfrm>
          <a:prstGeom prst="rect">
            <a:avLst/>
          </a:prstGeom>
        </p:spPr>
      </p:pic>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4">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06077" y="347542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الثانية</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06077" y="4374434"/>
            <a:ext cx="66251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497788"/>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rtl="1">
              <a:buSzPts val="5400"/>
            </a:pPr>
            <a:r>
              <a:rPr lang="ar-MA" sz="6000" b="1" dirty="0">
                <a:solidFill>
                  <a:srgbClr val="002060"/>
                </a:solidFill>
                <a:ea typeface="Calibri"/>
                <a:cs typeface="Calibri"/>
                <a:sym typeface="Calibri"/>
              </a:rPr>
              <a:t>مَادَّةُ ﭐللُّغَةِ ﭐلْعَرَبِيَّةِ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5">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kern="1200" dirty="0">
                  <a:solidFill>
                    <a:srgbClr val="FFFFFF"/>
                  </a:solidFill>
                  <a:latin typeface="Calibri" panose="020F0502020204030204" pitchFamily="34" charset="0"/>
                  <a:ea typeface="Dosis"/>
                  <a:cs typeface="Calibri" panose="020F0502020204030204" pitchFamily="34" charset="0"/>
                </a:rPr>
                <a:t>الثالثة</a:t>
              </a: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  </a:t>
              </a: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 : 4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773976" y="5144692"/>
            <a:ext cx="66572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r>
              <a:rPr lang="ar-MA" sz="2400" b="1" kern="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758500" y="5229922"/>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الحصة: 4</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729809" y="5219531"/>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75995"/>
            <a:ext cx="4266862"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مِهَنُ المُستقبل</a:t>
            </a:r>
          </a:p>
        </p:txBody>
      </p:sp>
      <p:sp>
        <p:nvSpPr>
          <p:cNvPr id="14" name="Google Shape;777;p100">
            <a:extLst>
              <a:ext uri="{FF2B5EF4-FFF2-40B4-BE49-F238E27FC236}">
                <a16:creationId xmlns:a16="http://schemas.microsoft.com/office/drawing/2014/main" id="{B061001E-C319-678E-9780-36CCEC5BF150}"/>
              </a:ext>
            </a:extLst>
          </p:cNvPr>
          <p:cNvSpPr/>
          <p:nvPr/>
        </p:nvSpPr>
        <p:spPr>
          <a:xfrm>
            <a:off x="4806077" y="2682482"/>
            <a:ext cx="6595601"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8" name="Google Shape;779;p100">
            <a:extLst>
              <a:ext uri="{FF2B5EF4-FFF2-40B4-BE49-F238E27FC236}">
                <a16:creationId xmlns:a16="http://schemas.microsoft.com/office/drawing/2014/main" id="{48D4A471-6B41-2192-2F3F-89C5CB6D8B2A}"/>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a:t>
            </a:r>
            <a:r>
              <a:rPr lang="fr-FR" sz="2400" b="1" dirty="0">
                <a:solidFill>
                  <a:srgbClr val="FFFFFF"/>
                </a:solidFill>
                <a:latin typeface="Calibri"/>
                <a:ea typeface="Calibri"/>
                <a:cs typeface="Calibri"/>
              </a:rPr>
              <a:t>  </a:t>
            </a:r>
            <a:r>
              <a:rPr lang="ar-MA" sz="2400" b="1" dirty="0">
                <a:solidFill>
                  <a:srgbClr val="FFFFFF"/>
                </a:solidFill>
                <a:latin typeface="Calibri"/>
                <a:ea typeface="Calibri"/>
                <a:cs typeface="Calibri"/>
              </a:rPr>
              <a:t> 5</a:t>
            </a:r>
            <a:endParaRPr lang="ar-MA" sz="2400" b="1" i="0" u="none" strike="noStrike" kern="1200" cap="none" spc="0" baseline="0" dirty="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14D308F6-5533-8135-AA5D-F522B423BAAB}"/>
              </a:ext>
            </a:extLst>
          </p:cNvPr>
          <p:cNvSpPr txBox="1"/>
          <p:nvPr/>
        </p:nvSpPr>
        <p:spPr>
          <a:xfrm>
            <a:off x="5079257" y="2765513"/>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الْمِهَنُ والْحِرَفُ</a:t>
            </a: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47633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الأول</a:t>
            </a:r>
          </a:p>
        </p:txBody>
      </p:sp>
      <p:sp>
        <p:nvSpPr>
          <p:cNvPr id="13" name="ZoneTexte 12">
            <a:extLst>
              <a:ext uri="{FF2B5EF4-FFF2-40B4-BE49-F238E27FC236}">
                <a16:creationId xmlns:a16="http://schemas.microsoft.com/office/drawing/2014/main" id="{BE726A4E-098C-6958-AE89-DC5D8BFDB969}"/>
              </a:ext>
            </a:extLst>
          </p:cNvPr>
          <p:cNvSpPr txBox="1"/>
          <p:nvPr/>
        </p:nvSpPr>
        <p:spPr>
          <a:xfrm>
            <a:off x="4934318" y="5058414"/>
            <a:ext cx="4741005" cy="830997"/>
          </a:xfrm>
          <a:prstGeom prst="rect">
            <a:avLst/>
          </a:prstGeom>
          <a:noFill/>
        </p:spPr>
        <p:txBody>
          <a:bodyPr wrap="square" rtlCol="0">
            <a:spAutoFit/>
          </a:bodyPr>
          <a:lstStyle/>
          <a:p>
            <a:pPr algn="ctr" rtl="1"/>
            <a:r>
              <a:rPr lang="ar-MA" sz="2400" b="1" dirty="0">
                <a:latin typeface="Calibri" panose="020F0502020204030204" pitchFamily="34" charset="0"/>
                <a:ea typeface="Calibri" panose="020F0502020204030204" pitchFamily="34" charset="0"/>
                <a:cs typeface="Calibri" panose="020F0502020204030204" pitchFamily="34" charset="0"/>
              </a:rPr>
              <a:t>الطلاقة والفهم (ح1) </a:t>
            </a:r>
          </a:p>
          <a:p>
            <a:pPr algn="ctr" rtl="1"/>
            <a:r>
              <a:rPr lang="ar-MA" sz="2400" b="1" dirty="0">
                <a:latin typeface="Calibri" panose="020F0502020204030204" pitchFamily="34" charset="0"/>
                <a:ea typeface="Calibri" panose="020F0502020204030204" pitchFamily="34" charset="0"/>
                <a:cs typeface="Calibri" panose="020F0502020204030204" pitchFamily="34" charset="0"/>
              </a:rPr>
              <a:t>اَلْآفَاقُ ﭐلْمُسْتَقْبَلِيَّةُ لِسُوقِ ﭐلْعَمَلِ</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356;p1">
            <a:extLst>
              <a:ext uri="{FF2B5EF4-FFF2-40B4-BE49-F238E27FC236}">
                <a16:creationId xmlns:a16="http://schemas.microsoft.com/office/drawing/2014/main" id="{1E264C8F-E368-E9C3-B54F-126443B505CB}"/>
              </a:ext>
            </a:extLst>
          </p:cNvPr>
          <p:cNvSpPr/>
          <p:nvPr/>
        </p:nvSpPr>
        <p:spPr>
          <a:xfrm>
            <a:off x="917856" y="5766741"/>
            <a:ext cx="2451295" cy="740566"/>
          </a:xfrm>
          <a:prstGeom prst="rect">
            <a:avLst/>
          </a:prstGeom>
          <a:solidFill>
            <a:srgbClr val="D0CECE"/>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الصفحتان: </a:t>
            </a:r>
            <a:r>
              <a:rPr lang="ar-MA" sz="2400" b="1" i="0" u="none" strike="noStrike" cap="none" dirty="0">
                <a:solidFill>
                  <a:srgbClr val="FF0000"/>
                </a:solidFill>
                <a:latin typeface="Calibri"/>
                <a:ea typeface="Calibri"/>
                <a:cs typeface="Calibri"/>
                <a:sym typeface="Calibri"/>
              </a:rPr>
              <a:t>85</a:t>
            </a:r>
            <a:r>
              <a:rPr lang="ar-MA" sz="2400" b="1" i="0" u="none" strike="noStrike" cap="none" dirty="0">
                <a:solidFill>
                  <a:schemeClr val="dk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من كراسة المتعلم</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251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txBody>
            <a:bodyPr/>
            <a:lstStyle/>
            <a:p>
              <a:endParaRPr lang="fr-FR"/>
            </a:p>
          </p:txBody>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014542" y="2099609"/>
            <a:ext cx="5972645" cy="2634863"/>
            <a:chOff x="4161265" y="1553611"/>
            <a:chExt cx="6586684" cy="2634863"/>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161265" y="1553611"/>
              <a:ext cx="4621663"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أستمع بتركيز وأفهم: هل أنتم جاهزون للمستقبل؟</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أفسر اختيار مهنة/وظيفة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 المقابلة</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Rounded Corners 11">
            <a:extLst>
              <a:ext uri="{FF2B5EF4-FFF2-40B4-BE49-F238E27FC236}">
                <a16:creationId xmlns:a16="http://schemas.microsoft.com/office/drawing/2014/main" id="{8B6D9A02-8B10-6B31-2CC7-C8FEF8D7E740}"/>
              </a:ext>
            </a:extLst>
          </p:cNvPr>
          <p:cNvSpPr/>
          <p:nvPr/>
        </p:nvSpPr>
        <p:spPr>
          <a:xfrm>
            <a:off x="5987322" y="4885289"/>
            <a:ext cx="6177458"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4" name="Rectangle : coins arrondis 18 - 3">
            <a:extLst>
              <a:ext uri="{FF2B5EF4-FFF2-40B4-BE49-F238E27FC236}">
                <a16:creationId xmlns:a16="http://schemas.microsoft.com/office/drawing/2014/main" id="{F9A3CDC3-707D-2378-436F-1D52A189304C}"/>
              </a:ext>
            </a:extLst>
          </p:cNvPr>
          <p:cNvSpPr/>
          <p:nvPr/>
        </p:nvSpPr>
        <p:spPr>
          <a:xfrm>
            <a:off x="6041762" y="4993021"/>
            <a:ext cx="432128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الطلاقة والفهم:</a:t>
            </a:r>
          </a:p>
          <a:p>
            <a:pPr algn="ctr" defTabSz="685783"/>
            <a:r>
              <a:rPr lang="ar-MA" sz="2000" b="1" dirty="0">
                <a:latin typeface="Calibri" panose="020F0502020204030204" pitchFamily="34" charset="0"/>
                <a:ea typeface="Calibri" panose="020F0502020204030204" pitchFamily="34" charset="0"/>
                <a:cs typeface="Calibri" panose="020F0502020204030204" pitchFamily="34" charset="0"/>
              </a:rPr>
              <a:t> اَلْآفَاقُ ﭐلْمُسْتَقْبَلِيَّةُ لِسُوقِ ﭐلْعَمَلِ. (ح1)</a:t>
            </a:r>
            <a:endParaRPr lang="fr-FR" sz="2000" b="1"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07C2A8BA-4526-5D5A-E090-97A6A477C5A7}"/>
              </a:ext>
            </a:extLst>
          </p:cNvPr>
          <p:cNvSpPr/>
          <p:nvPr/>
        </p:nvSpPr>
        <p:spPr>
          <a:xfrm>
            <a:off x="10425392" y="4993022"/>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4</a:t>
            </a:r>
            <a:endParaRPr lang="fr-FR" sz="2400" b="1" dirty="0">
              <a:solidFill>
                <a:prstClr val="black"/>
              </a:solidFill>
              <a:latin typeface="Calibri" panose="020F0502020204030204" pitchFamily="34" charset="0"/>
              <a:cs typeface="Calibri" panose="020F0502020204030204" pitchFamily="34" charset="0"/>
            </a:endParaRPr>
          </a:p>
        </p:txBody>
      </p:sp>
      <p:sp>
        <p:nvSpPr>
          <p:cNvPr id="36" name="Rectangle : coins arrondis 18 - 3">
            <a:extLst>
              <a:ext uri="{FF2B5EF4-FFF2-40B4-BE49-F238E27FC236}">
                <a16:creationId xmlns:a16="http://schemas.microsoft.com/office/drawing/2014/main" id="{95A9A18D-D5DC-8099-DE36-AE5B2E2BFA70}"/>
              </a:ext>
            </a:extLst>
          </p:cNvPr>
          <p:cNvSpPr/>
          <p:nvPr/>
        </p:nvSpPr>
        <p:spPr>
          <a:xfrm>
            <a:off x="4356298" y="2110550"/>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5</a:t>
            </a:r>
            <a:endParaRPr lang="fr-FR" sz="2400" b="1" dirty="0">
              <a:solidFill>
                <a:prstClr val="black"/>
              </a:solidFill>
              <a:latin typeface="Calibri" panose="020F0502020204030204" pitchFamily="34" charset="0"/>
              <a:cs typeface="Calibri" panose="020F0502020204030204" pitchFamily="34" charset="0"/>
            </a:endParaRPr>
          </a:p>
        </p:txBody>
      </p:sp>
      <p:sp>
        <p:nvSpPr>
          <p:cNvPr id="37" name="Rectangle : coins arrondis 18 - 3">
            <a:extLst>
              <a:ext uri="{FF2B5EF4-FFF2-40B4-BE49-F238E27FC236}">
                <a16:creationId xmlns:a16="http://schemas.microsoft.com/office/drawing/2014/main" id="{F30FC279-36DB-6477-AFC6-1793604E5EF7}"/>
              </a:ext>
            </a:extLst>
          </p:cNvPr>
          <p:cNvSpPr/>
          <p:nvPr/>
        </p:nvSpPr>
        <p:spPr>
          <a:xfrm>
            <a:off x="4356298" y="309326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6</a:t>
            </a:r>
            <a:endParaRPr lang="fr-FR" sz="2400" b="1" dirty="0">
              <a:solidFill>
                <a:prstClr val="black"/>
              </a:solidFill>
              <a:latin typeface="Calibri" panose="020F0502020204030204" pitchFamily="34" charset="0"/>
              <a:cs typeface="Calibri" panose="020F0502020204030204" pitchFamily="34" charset="0"/>
            </a:endParaRPr>
          </a:p>
        </p:txBody>
      </p:sp>
      <p:sp>
        <p:nvSpPr>
          <p:cNvPr id="38" name="Rectangle : coins arrondis 18 - 3">
            <a:extLst>
              <a:ext uri="{FF2B5EF4-FFF2-40B4-BE49-F238E27FC236}">
                <a16:creationId xmlns:a16="http://schemas.microsoft.com/office/drawing/2014/main" id="{8B4D1E08-071B-5731-CDF4-002CCE9F7C45}"/>
              </a:ext>
            </a:extLst>
          </p:cNvPr>
          <p:cNvSpPr/>
          <p:nvPr/>
        </p:nvSpPr>
        <p:spPr>
          <a:xfrm>
            <a:off x="4383518" y="3987296"/>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7</a:t>
            </a:r>
            <a:endParaRPr lang="fr-FR" sz="2400" b="1" dirty="0">
              <a:solidFill>
                <a:prstClr val="black"/>
              </a:solidFill>
              <a:latin typeface="Calibri" panose="020F0502020204030204" pitchFamily="34" charset="0"/>
              <a:cs typeface="Calibri" panose="020F0502020204030204" pitchFamily="34" charset="0"/>
            </a:endParaRPr>
          </a:p>
        </p:txBody>
      </p:sp>
      <p:sp>
        <p:nvSpPr>
          <p:cNvPr id="39" name="Rectangle : coins arrondis 18 - 3">
            <a:extLst>
              <a:ext uri="{FF2B5EF4-FFF2-40B4-BE49-F238E27FC236}">
                <a16:creationId xmlns:a16="http://schemas.microsoft.com/office/drawing/2014/main" id="{82B8B411-C1E9-4E31-0A6C-2838648118A2}"/>
              </a:ext>
            </a:extLst>
          </p:cNvPr>
          <p:cNvSpPr/>
          <p:nvPr/>
        </p:nvSpPr>
        <p:spPr>
          <a:xfrm>
            <a:off x="4338001" y="4989601"/>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8</a:t>
            </a:r>
            <a:endParaRPr lang="fr-FR" sz="2400" b="1" dirty="0">
              <a:solidFill>
                <a:prstClr val="black"/>
              </a:solidFill>
              <a:latin typeface="Calibri" panose="020F0502020204030204" pitchFamily="34" charset="0"/>
              <a:cs typeface="Calibri" panose="020F0502020204030204" pitchFamily="34" charset="0"/>
            </a:endParaRPr>
          </a:p>
        </p:txBody>
      </p:sp>
      <p:sp>
        <p:nvSpPr>
          <p:cNvPr id="40" name="Rectangle : coins arrondis 18 - 3">
            <a:extLst>
              <a:ext uri="{FF2B5EF4-FFF2-40B4-BE49-F238E27FC236}">
                <a16:creationId xmlns:a16="http://schemas.microsoft.com/office/drawing/2014/main" id="{575D0DDF-22C1-2C06-248E-A699A713349D}"/>
              </a:ext>
            </a:extLst>
          </p:cNvPr>
          <p:cNvSpPr/>
          <p:nvPr/>
        </p:nvSpPr>
        <p:spPr>
          <a:xfrm>
            <a:off x="204813" y="208234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الطلاقة والفهم: اَلْآفَاقُ ﭐلْمُسْتَقْبَلِيَّةُ لِسُوقِ ﭐلْعَمَلِ.(ح2)</a:t>
            </a:r>
          </a:p>
        </p:txBody>
      </p:sp>
      <p:sp>
        <p:nvSpPr>
          <p:cNvPr id="41" name="Rectangle : coins arrondis 18 - 3">
            <a:extLst>
              <a:ext uri="{FF2B5EF4-FFF2-40B4-BE49-F238E27FC236}">
                <a16:creationId xmlns:a16="http://schemas.microsoft.com/office/drawing/2014/main" id="{14C7D416-722A-3B81-987B-AFCD47D0E5ED}"/>
              </a:ext>
            </a:extLst>
          </p:cNvPr>
          <p:cNvSpPr/>
          <p:nvPr/>
        </p:nvSpPr>
        <p:spPr>
          <a:xfrm>
            <a:off x="214482" y="3093266"/>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a:t>
            </a:r>
          </a:p>
          <a:p>
            <a:pPr algn="ctr" defTabSz="685783"/>
            <a:r>
              <a:rPr lang="ar-MA" sz="2000" dirty="0">
                <a:solidFill>
                  <a:prstClr val="black"/>
                </a:solidFill>
                <a:latin typeface="Calibri" panose="020F0502020204030204" pitchFamily="34" charset="0"/>
                <a:cs typeface="Calibri" panose="020F0502020204030204" pitchFamily="34" charset="0"/>
              </a:rPr>
              <a:t>إنتاج نص توجيهي </a:t>
            </a:r>
            <a:endParaRPr lang="fr-FR" sz="2000" dirty="0">
              <a:solidFill>
                <a:prstClr val="black"/>
              </a:solidFill>
              <a:latin typeface="Calibri" panose="020F0502020204030204" pitchFamily="34" charset="0"/>
              <a:cs typeface="Calibri" panose="020F0502020204030204" pitchFamily="34" charset="0"/>
            </a:endParaRPr>
          </a:p>
        </p:txBody>
      </p:sp>
      <p:sp>
        <p:nvSpPr>
          <p:cNvPr id="42" name="Rectangle : coins arrondis 18 - 3">
            <a:extLst>
              <a:ext uri="{FF2B5EF4-FFF2-40B4-BE49-F238E27FC236}">
                <a16:creationId xmlns:a16="http://schemas.microsoft.com/office/drawing/2014/main" id="{379F29A2-ACD9-0AD3-D580-ADF58910212E}"/>
              </a:ext>
            </a:extLst>
          </p:cNvPr>
          <p:cNvSpPr/>
          <p:nvPr/>
        </p:nvSpPr>
        <p:spPr>
          <a:xfrm>
            <a:off x="192706" y="406312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a:t>
            </a:r>
          </a:p>
          <a:p>
            <a:pPr algn="ctr" defTabSz="685783" rtl="1"/>
            <a:r>
              <a:rPr lang="ar-MA" sz="2000" dirty="0">
                <a:solidFill>
                  <a:prstClr val="black"/>
                </a:solidFill>
                <a:latin typeface="Calibri" panose="020F0502020204030204" pitchFamily="34" charset="0"/>
                <a:cs typeface="Calibri" panose="020F0502020204030204" pitchFamily="34" charset="0"/>
              </a:rPr>
              <a:t>إنتاج نص توجيهي</a:t>
            </a:r>
            <a:endParaRPr lang="fr-FR" sz="2000" dirty="0">
              <a:solidFill>
                <a:prstClr val="black"/>
              </a:solidFill>
              <a:latin typeface="Calibri" panose="020F0502020204030204" pitchFamily="34" charset="0"/>
              <a:cs typeface="Calibri" panose="020F0502020204030204" pitchFamily="34" charset="0"/>
            </a:endParaRPr>
          </a:p>
        </p:txBody>
      </p:sp>
      <p:sp>
        <p:nvSpPr>
          <p:cNvPr id="43" name="Rectangle : coins arrondis 18 - 3">
            <a:extLst>
              <a:ext uri="{FF2B5EF4-FFF2-40B4-BE49-F238E27FC236}">
                <a16:creationId xmlns:a16="http://schemas.microsoft.com/office/drawing/2014/main" id="{766044F0-5CFE-8157-9E44-17C2FCAABF69}"/>
              </a:ext>
            </a:extLst>
          </p:cNvPr>
          <p:cNvSpPr/>
          <p:nvPr/>
        </p:nvSpPr>
        <p:spPr>
          <a:xfrm>
            <a:off x="174428" y="502419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8"/>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5 دقائق</a:t>
            </a:r>
            <a:endParaRPr/>
          </a:p>
        </p:txBody>
      </p:sp>
      <p:sp>
        <p:nvSpPr>
          <p:cNvPr id="381" name="Google Shape;381;p68"/>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اكتساب المعجم وتوظيفه</a:t>
            </a:r>
            <a:endParaRPr/>
          </a:p>
          <a:p>
            <a:pPr marL="457200" lvl="0" indent="-406400" algn="r" rtl="1">
              <a:lnSpc>
                <a:spcPct val="90000"/>
              </a:lnSpc>
              <a:spcBef>
                <a:spcPts val="1000"/>
              </a:spcBef>
              <a:spcAft>
                <a:spcPts val="0"/>
              </a:spcAft>
              <a:buSzPct val="126126"/>
              <a:buNone/>
            </a:pPr>
            <a:endParaRPr/>
          </a:p>
        </p:txBody>
      </p:sp>
      <p:sp>
        <p:nvSpPr>
          <p:cNvPr id="382" name="Google Shape;382;p68"/>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القراءة : القراءة بطلاقة</a:t>
            </a:r>
            <a:endParaRPr/>
          </a:p>
          <a:p>
            <a:pPr marL="457200" lvl="0" indent="-406400" algn="r" rtl="1">
              <a:lnSpc>
                <a:spcPct val="90000"/>
              </a:lnSpc>
              <a:spcBef>
                <a:spcPts val="1000"/>
              </a:spcBef>
              <a:spcAft>
                <a:spcPts val="0"/>
              </a:spcAft>
              <a:buSzPct val="126126"/>
              <a:buNone/>
            </a:pPr>
            <a:endParaRPr/>
          </a:p>
        </p:txBody>
      </p:sp>
      <p:sp>
        <p:nvSpPr>
          <p:cNvPr id="383" name="Google Shape;383;p68"/>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افتتاح الحصة</a:t>
            </a:r>
            <a:endParaRPr dirty="0"/>
          </a:p>
        </p:txBody>
      </p:sp>
      <p:sp>
        <p:nvSpPr>
          <p:cNvPr id="384" name="Google Shape;384;p68"/>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fontScale="85000" lnSpcReduction="20000"/>
          </a:bodyPr>
          <a:lstStyle/>
          <a:p>
            <a:pPr marL="457200" lvl="0" indent="-406400" algn="r" rtl="1">
              <a:lnSpc>
                <a:spcPct val="90000"/>
              </a:lnSpc>
              <a:spcBef>
                <a:spcPts val="1000"/>
              </a:spcBef>
              <a:spcAft>
                <a:spcPts val="0"/>
              </a:spcAft>
              <a:buSzPct val="137254"/>
              <a:buNone/>
            </a:pPr>
            <a:r>
              <a:rPr lang="ar-MA">
                <a:solidFill>
                  <a:schemeClr val="dk2"/>
                </a:solidFill>
                <a:latin typeface="Calibri"/>
                <a:ea typeface="Calibri"/>
                <a:cs typeface="Calibri"/>
                <a:sym typeface="Calibri"/>
              </a:rPr>
              <a:t>الفهم المباشر : استخراج معلومات صريحة من النص</a:t>
            </a:r>
            <a:endParaRPr>
              <a:solidFill>
                <a:srgbClr val="106585"/>
              </a:solidFill>
              <a:latin typeface="Calibri"/>
              <a:ea typeface="Calibri"/>
              <a:cs typeface="Calibri"/>
              <a:sym typeface="Calibri"/>
            </a:endParaRPr>
          </a:p>
          <a:p>
            <a:pPr marL="457200" lvl="0" indent="-406400" algn="r" rtl="1">
              <a:lnSpc>
                <a:spcPct val="90000"/>
              </a:lnSpc>
              <a:spcBef>
                <a:spcPts val="1000"/>
              </a:spcBef>
              <a:spcAft>
                <a:spcPts val="0"/>
              </a:spcAft>
              <a:buSzPct val="137254"/>
              <a:buNone/>
            </a:pPr>
            <a:endParaRPr/>
          </a:p>
        </p:txBody>
      </p:sp>
      <p:sp>
        <p:nvSpPr>
          <p:cNvPr id="385" name="Google Shape;385;p68"/>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386" name="Google Shape;386;p68"/>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10 دقائق</a:t>
            </a:r>
            <a:endParaRPr dirty="0"/>
          </a:p>
        </p:txBody>
      </p:sp>
      <p:sp>
        <p:nvSpPr>
          <p:cNvPr id="387" name="Google Shape;387;p68"/>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20 دقيقة</a:t>
            </a:r>
            <a:endParaRPr/>
          </a:p>
        </p:txBody>
      </p:sp>
      <p:sp>
        <p:nvSpPr>
          <p:cNvPr id="388" name="Google Shape;388;p68"/>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389" name="Google Shape;389;p68"/>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اختتام الحصة</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d52039f3b7_0_16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5 دقائق</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15238" y="210537"/>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400053A-3177-E13F-6F03-32A42834DF7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B1FE417-FDA3-FF25-CC78-9B04A645D686}"/>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32646D0-CBA8-B217-38A1-CEC7E710A63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1A6BEA-E1DD-299F-7FDA-69C266AD6F0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4" name="Google Shape;391;g2d52039f3b7_0_81">
            <a:extLst>
              <a:ext uri="{FF2B5EF4-FFF2-40B4-BE49-F238E27FC236}">
                <a16:creationId xmlns:a16="http://schemas.microsoft.com/office/drawing/2014/main" id="{5C333B73-9ED4-0289-92DB-CF1E38633A88}"/>
              </a:ext>
            </a:extLst>
          </p:cNvPr>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7" name="Google Shape;423;p14">
            <a:extLst>
              <a:ext uri="{FF2B5EF4-FFF2-40B4-BE49-F238E27FC236}">
                <a16:creationId xmlns:a16="http://schemas.microsoft.com/office/drawing/2014/main" id="{D18C06FB-C7A8-B983-AEB1-5E452A53EC18}"/>
              </a:ext>
            </a:extLst>
          </p:cNvPr>
          <p:cNvSpPr txBox="1"/>
          <p:nvPr/>
        </p:nvSpPr>
        <p:spPr>
          <a:xfrm>
            <a:off x="2710865" y="111513"/>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dirty="0">
              <a:solidFill>
                <a:srgbClr val="106585"/>
              </a:solidFill>
              <a:latin typeface="Calibri"/>
              <a:ea typeface="Calibri"/>
              <a:cs typeface="Calibri"/>
              <a:sym typeface="Calibri"/>
            </a:endParaRPr>
          </a:p>
        </p:txBody>
      </p:sp>
      <p:sp>
        <p:nvSpPr>
          <p:cNvPr id="8" name="Google Shape;424;p14">
            <a:extLst>
              <a:ext uri="{FF2B5EF4-FFF2-40B4-BE49-F238E27FC236}">
                <a16:creationId xmlns:a16="http://schemas.microsoft.com/office/drawing/2014/main" id="{2549FDE1-13BF-7867-57EB-A6F881233814}"/>
              </a:ext>
            </a:extLst>
          </p:cNvPr>
          <p:cNvSpPr txBox="1"/>
          <p:nvPr/>
        </p:nvSpPr>
        <p:spPr>
          <a:xfrm>
            <a:off x="1413865" y="968172"/>
            <a:ext cx="9350477" cy="1200288"/>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3200"/>
              <a:buFont typeface="Arial"/>
              <a:buNone/>
            </a:pPr>
            <a:r>
              <a:rPr lang="ar-MA" sz="4000" b="1" i="0" u="none" strike="noStrike" cap="none" dirty="0">
                <a:solidFill>
                  <a:schemeClr val="dk1"/>
                </a:solidFill>
                <a:latin typeface="Calibri"/>
                <a:ea typeface="Calibri"/>
                <a:cs typeface="Calibri"/>
                <a:sym typeface="Calibri"/>
              </a:rPr>
              <a:t>قولة:</a:t>
            </a: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endParaRPr sz="3200" b="1" i="0" u="none" strike="noStrike" cap="none" dirty="0">
              <a:solidFill>
                <a:schemeClr val="dk1"/>
              </a:solidFill>
              <a:latin typeface="Calibri"/>
              <a:ea typeface="Calibri"/>
              <a:cs typeface="Calibri"/>
              <a:sym typeface="Calibri"/>
            </a:endParaRPr>
          </a:p>
        </p:txBody>
      </p:sp>
      <p:sp>
        <p:nvSpPr>
          <p:cNvPr id="12" name="Google Shape;422;p14">
            <a:extLst>
              <a:ext uri="{FF2B5EF4-FFF2-40B4-BE49-F238E27FC236}">
                <a16:creationId xmlns:a16="http://schemas.microsoft.com/office/drawing/2014/main" id="{B69141C6-BA1D-5234-6F96-4B4750480ED0}"/>
              </a:ext>
            </a:extLst>
          </p:cNvPr>
          <p:cNvSpPr txBox="1">
            <a:spLocks/>
          </p:cNvSpPr>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757070"/>
              </a:buClr>
              <a:buSzPts val="1800"/>
              <a:buFont typeface="Calibri"/>
              <a:buNone/>
            </a:pPr>
            <a:r>
              <a:rPr lang="ar-MA" dirty="0">
                <a:latin typeface="Calibri" panose="020F0502020204030204" pitchFamily="34" charset="0"/>
                <a:ea typeface="Calibri" panose="020F0502020204030204" pitchFamily="34" charset="0"/>
                <a:cs typeface="Calibri" panose="020F0502020204030204" pitchFamily="34" charset="0"/>
              </a:rPr>
              <a:t>يطلب المدرس من المتعلمين تقديم تعليق  آخر مناسب  على القولة</a:t>
            </a:r>
          </a:p>
        </p:txBody>
      </p:sp>
      <p:sp>
        <p:nvSpPr>
          <p:cNvPr id="9" name="Rectangle : en biseau 8">
            <a:extLst>
              <a:ext uri="{FF2B5EF4-FFF2-40B4-BE49-F238E27FC236}">
                <a16:creationId xmlns:a16="http://schemas.microsoft.com/office/drawing/2014/main" id="{3D991E3A-025B-DBFC-8566-9162B3504A8C}"/>
              </a:ext>
            </a:extLst>
          </p:cNvPr>
          <p:cNvSpPr/>
          <p:nvPr/>
        </p:nvSpPr>
        <p:spPr>
          <a:xfrm>
            <a:off x="1652154" y="2059672"/>
            <a:ext cx="8312727" cy="3227227"/>
          </a:xfrm>
          <a:prstGeom prst="beve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سوق الشغل ينبني على: المهارة، والتجدد، والقدرة على التأقلم مع المتغيرات السريعة.</a:t>
            </a:r>
          </a:p>
        </p:txBody>
      </p:sp>
    </p:spTree>
    <p:extLst>
      <p:ext uri="{BB962C8B-B14F-4D97-AF65-F5344CB8AC3E}">
        <p14:creationId xmlns:p14="http://schemas.microsoft.com/office/powerpoint/2010/main" val="130765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FDB1F4C-308A-1424-8F97-844FAAF013D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3A29C18-59CE-6965-6FDF-BD936A198F8E}"/>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B530DCA-00E7-B9AA-05D6-7B76096DD62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F96A1C1-5042-D0B1-2B6C-60EF95599A6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1" name="Picture 2" descr="Lever la main - Icônes mains et gestes gratuites">
            <a:extLst>
              <a:ext uri="{FF2B5EF4-FFF2-40B4-BE49-F238E27FC236}">
                <a16:creationId xmlns:a16="http://schemas.microsoft.com/office/drawing/2014/main" id="{B6AE04FC-5A7B-4349-3831-DAE3946E00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Google Shape;269;p14">
            <a:extLst>
              <a:ext uri="{FF2B5EF4-FFF2-40B4-BE49-F238E27FC236}">
                <a16:creationId xmlns:a16="http://schemas.microsoft.com/office/drawing/2014/main" id="{5E30436F-650D-2B92-41CA-E5FF21B71545}"/>
              </a:ext>
            </a:extLst>
          </p:cNvPr>
          <p:cNvSpPr txBox="1"/>
          <p:nvPr/>
        </p:nvSpPr>
        <p:spPr>
          <a:xfrm>
            <a:off x="1337188" y="2051332"/>
            <a:ext cx="8977862" cy="830956"/>
          </a:xfrm>
          <a:prstGeom prst="rect">
            <a:avLst/>
          </a:prstGeom>
          <a:noFill/>
          <a:ln>
            <a:noFill/>
          </a:ln>
        </p:spPr>
        <p:txBody>
          <a:bodyPr spcFirstLastPara="1" wrap="square" lIns="91425" tIns="45700" rIns="91425" bIns="45700" anchor="t" anchorCtr="0">
            <a:spAutoFit/>
          </a:bodyPr>
          <a:lstStyle/>
          <a:p>
            <a:pPr lvl="0" algn="ctr" rtl="1">
              <a:lnSpc>
                <a:spcPct val="150000"/>
              </a:lnSpc>
              <a:buSzPts val="2400"/>
            </a:pPr>
            <a:r>
              <a:rPr lang="ar-MA" sz="3200" b="1" dirty="0">
                <a:solidFill>
                  <a:schemeClr val="dk1"/>
                </a:solidFill>
                <a:latin typeface="Calibri"/>
                <a:ea typeface="Calibri"/>
                <a:cs typeface="Calibri"/>
                <a:sym typeface="Calibri"/>
              </a:rPr>
              <a:t>الجواب هو</a:t>
            </a:r>
            <a:r>
              <a:rPr lang="ar-MA" sz="2000" b="1">
                <a:solidFill>
                  <a:schemeClr val="dk1"/>
                </a:solidFill>
                <a:latin typeface="Calibri"/>
                <a:ea typeface="Calibri"/>
                <a:cs typeface="Calibri"/>
                <a:sym typeface="Calibri"/>
              </a:rPr>
              <a:t>: .......................................................................................................</a:t>
            </a:r>
            <a:endParaRPr lang="ar-MA" sz="2000" b="1" dirty="0">
              <a:solidFill>
                <a:schemeClr val="dk1"/>
              </a:solidFill>
              <a:latin typeface="Calibri"/>
              <a:ea typeface="Calibri"/>
              <a:cs typeface="Calibri"/>
              <a:sym typeface="Calibri"/>
            </a:endParaRPr>
          </a:p>
        </p:txBody>
      </p:sp>
      <p:sp>
        <p:nvSpPr>
          <p:cNvPr id="10" name="Google Shape;422;p14">
            <a:extLst>
              <a:ext uri="{FF2B5EF4-FFF2-40B4-BE49-F238E27FC236}">
                <a16:creationId xmlns:a16="http://schemas.microsoft.com/office/drawing/2014/main" id="{CE9A8CFE-15DD-12E1-868B-75E370226526}"/>
              </a:ext>
            </a:extLst>
          </p:cNvPr>
          <p:cNvSpPr txBox="1">
            <a:spLocks/>
          </p:cNvSpPr>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757070"/>
              </a:buClr>
              <a:buSzPts val="1800"/>
              <a:buFont typeface="Calibri"/>
              <a:buNone/>
            </a:pPr>
            <a:r>
              <a:rPr lang="ar-MA" dirty="0">
                <a:latin typeface="Calibri" panose="020F0502020204030204" pitchFamily="34" charset="0"/>
                <a:ea typeface="Calibri" panose="020F0502020204030204" pitchFamily="34" charset="0"/>
                <a:cs typeface="Calibri" panose="020F0502020204030204" pitchFamily="34" charset="0"/>
              </a:rPr>
              <a:t>يطلب المدرس من المتعلمين تقديم تعليق  آخر مناسب  على القولة</a:t>
            </a:r>
          </a:p>
        </p:txBody>
      </p:sp>
      <p:sp>
        <p:nvSpPr>
          <p:cNvPr id="11" name="Google Shape;423;p14">
            <a:extLst>
              <a:ext uri="{FF2B5EF4-FFF2-40B4-BE49-F238E27FC236}">
                <a16:creationId xmlns:a16="http://schemas.microsoft.com/office/drawing/2014/main" id="{A07B7B28-89BE-A9FC-48CB-E960E61DFC5D}"/>
              </a:ext>
            </a:extLst>
          </p:cNvPr>
          <p:cNvSpPr txBox="1"/>
          <p:nvPr/>
        </p:nvSpPr>
        <p:spPr>
          <a:xfrm>
            <a:off x="2718612" y="102046"/>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452025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spTree>
    <p:extLst>
      <p:ext uri="{BB962C8B-B14F-4D97-AF65-F5344CB8AC3E}">
        <p14:creationId xmlns:p14="http://schemas.microsoft.com/office/powerpoint/2010/main" val="27471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38BCF4-86BF-366B-52F1-7F627B92A3DF}"/>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47333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a:xfrm>
            <a:off x="1396951" y="411286"/>
            <a:ext cx="10250160" cy="321521"/>
          </a:xfrm>
        </p:spPr>
        <p:txBody>
          <a:bodyPr/>
          <a:lstStyle/>
          <a:p>
            <a:pPr marL="50800" indent="0">
              <a:buNone/>
            </a:pPr>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38871" y="1822235"/>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38871" y="3251461"/>
            <a:ext cx="707602" cy="707602"/>
          </a:xfrm>
          <a:prstGeom prst="rect">
            <a:avLst/>
          </a:prstGeom>
          <a:noFill/>
          <a:ln>
            <a:noFill/>
          </a:ln>
        </p:spPr>
      </p:pic>
      <p:sp>
        <p:nvSpPr>
          <p:cNvPr id="9" name="Google Shape;1209;p11">
            <a:extLst>
              <a:ext uri="{FF2B5EF4-FFF2-40B4-BE49-F238E27FC236}">
                <a16:creationId xmlns:a16="http://schemas.microsoft.com/office/drawing/2014/main" id="{D1A93991-F710-D293-9D95-2DBBB4FF5D8D}"/>
              </a:ext>
            </a:extLst>
          </p:cNvPr>
          <p:cNvSpPr/>
          <p:nvPr/>
        </p:nvSpPr>
        <p:spPr>
          <a:xfrm>
            <a:off x="530941" y="3195730"/>
            <a:ext cx="984364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SzPts val="2000"/>
            </a:pPr>
            <a:r>
              <a:rPr lang="ar-MA" sz="2000" b="1">
                <a:solidFill>
                  <a:srgbClr val="106585"/>
                </a:solidFill>
                <a:latin typeface="Calibri"/>
                <a:ea typeface="Calibri"/>
                <a:cs typeface="Calibri"/>
                <a:sym typeface="Calibri"/>
              </a:rPr>
              <a:t>قراءة مقطع من النص بطلاقة في حدود دقيقة.</a:t>
            </a:r>
            <a:endParaRPr lang="ar-MA" sz="1500" dirty="0"/>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203565" y="214147"/>
            <a:ext cx="591916" cy="591916"/>
          </a:xfrm>
          <a:prstGeom prst="rect">
            <a:avLst/>
          </a:prstGeom>
          <a:noFill/>
          <a:ln cap="flat">
            <a:noFill/>
          </a:ln>
        </p:spPr>
      </p:pic>
      <p:pic>
        <p:nvPicPr>
          <p:cNvPr id="10" name="Google Shape;1208;p11">
            <a:extLst>
              <a:ext uri="{FF2B5EF4-FFF2-40B4-BE49-F238E27FC236}">
                <a16:creationId xmlns:a16="http://schemas.microsoft.com/office/drawing/2014/main" id="{BA662318-F2DF-BCC8-9035-0ABA352234F4}"/>
              </a:ext>
            </a:extLst>
          </p:cNvPr>
          <p:cNvPicPr preferRelativeResize="0"/>
          <p:nvPr/>
        </p:nvPicPr>
        <p:blipFill rotWithShape="1">
          <a:blip r:embed="rId2">
            <a:alphaModFix/>
          </a:blip>
          <a:srcRect/>
          <a:stretch/>
        </p:blipFill>
        <p:spPr>
          <a:xfrm>
            <a:off x="10538871" y="4426886"/>
            <a:ext cx="707602" cy="707602"/>
          </a:xfrm>
          <a:prstGeom prst="rect">
            <a:avLst/>
          </a:prstGeom>
          <a:noFill/>
          <a:ln>
            <a:noFill/>
          </a:ln>
        </p:spPr>
      </p:pic>
      <p:sp>
        <p:nvSpPr>
          <p:cNvPr id="13" name="Google Shape;305;p37">
            <a:extLst>
              <a:ext uri="{FF2B5EF4-FFF2-40B4-BE49-F238E27FC236}">
                <a16:creationId xmlns:a16="http://schemas.microsoft.com/office/drawing/2014/main" id="{49951230-FCE5-43D1-D136-07F8D01E8A80}"/>
              </a:ext>
            </a:extLst>
          </p:cNvPr>
          <p:cNvSpPr/>
          <p:nvPr/>
        </p:nvSpPr>
        <p:spPr>
          <a:xfrm>
            <a:off x="459240" y="4426886"/>
            <a:ext cx="10079631" cy="1168400"/>
          </a:xfrm>
          <a:prstGeom prst="roundRect">
            <a:avLst>
              <a:gd name="adj" fmla="val 16667"/>
            </a:avLst>
          </a:prstGeom>
          <a:solidFill>
            <a:srgbClr val="F2F2F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lgn="r" rtl="1">
              <a:buClr>
                <a:srgbClr val="106585"/>
              </a:buClr>
              <a:buSzPts val="2000"/>
            </a:pPr>
            <a:r>
              <a:rPr lang="ar-MA" sz="2400" b="1" dirty="0">
                <a:solidFill>
                  <a:srgbClr val="106585"/>
                </a:solidFill>
                <a:latin typeface="Calibri"/>
                <a:ea typeface="Calibri"/>
                <a:cs typeface="Calibri"/>
                <a:sym typeface="Calibri"/>
              </a:rPr>
              <a:t>الفهم الصريح للنص:</a:t>
            </a:r>
          </a:p>
          <a:p>
            <a:pPr lvl="0" algn="r" rtl="1">
              <a:buClr>
                <a:srgbClr val="106585"/>
              </a:buClr>
              <a:buSzPts val="2000"/>
            </a:pPr>
            <a:r>
              <a:rPr lang="ar-MA" sz="2400" b="1" dirty="0">
                <a:solidFill>
                  <a:srgbClr val="106585"/>
                </a:solidFill>
                <a:latin typeface="Calibri"/>
                <a:ea typeface="Calibri"/>
                <a:cs typeface="Calibri"/>
                <a:sym typeface="Calibri"/>
              </a:rPr>
              <a:t> استخراج معلومات صريحة من نص "اَلْآفَاقُ ﭐلْمُسْتَقْبَلِيَّةُ لِسُوقِ ﭐلْعَمَلِ." (ح1)</a:t>
            </a:r>
          </a:p>
          <a:p>
            <a:pPr lvl="0" algn="r" rtl="1">
              <a:buClr>
                <a:srgbClr val="106585"/>
              </a:buClr>
              <a:buSzPts val="2000"/>
            </a:pPr>
            <a:endParaRPr lang="ar-MA" sz="1600" dirty="0"/>
          </a:p>
          <a:p>
            <a:pPr marR="0" lvl="0" algn="r" rtl="1">
              <a:lnSpc>
                <a:spcPct val="100000"/>
              </a:lnSpc>
              <a:spcBef>
                <a:spcPts val="0"/>
              </a:spcBef>
              <a:spcAft>
                <a:spcPts val="0"/>
              </a:spcAft>
              <a:buClr>
                <a:srgbClr val="000000"/>
              </a:buClr>
              <a:buSzPts val="2000"/>
            </a:pPr>
            <a:endParaRPr sz="2400" b="1" i="0" u="none" strike="noStrike" cap="none" dirty="0">
              <a:solidFill>
                <a:srgbClr val="106585"/>
              </a:solidFill>
              <a:latin typeface="Calibri"/>
              <a:ea typeface="Calibri"/>
              <a:cs typeface="Calibri"/>
              <a:sym typeface="Calibri"/>
            </a:endParaRPr>
          </a:p>
        </p:txBody>
      </p:sp>
      <p:sp>
        <p:nvSpPr>
          <p:cNvPr id="8" name="Google Shape;1207;p11">
            <a:extLst>
              <a:ext uri="{FF2B5EF4-FFF2-40B4-BE49-F238E27FC236}">
                <a16:creationId xmlns:a16="http://schemas.microsoft.com/office/drawing/2014/main" id="{9A3FF03A-0CF1-010B-2F16-B21E294AB74B}"/>
              </a:ext>
            </a:extLst>
          </p:cNvPr>
          <p:cNvSpPr/>
          <p:nvPr/>
        </p:nvSpPr>
        <p:spPr>
          <a:xfrm>
            <a:off x="530942" y="1262714"/>
            <a:ext cx="9843646" cy="1661441"/>
          </a:xfrm>
          <a:prstGeom prst="roundRect">
            <a:avLst>
              <a:gd name="adj" fmla="val 16667"/>
            </a:avLst>
          </a:prstGeom>
          <a:solidFill>
            <a:schemeClr val="bg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r" rtl="1">
              <a:buClr>
                <a:srgbClr val="106585"/>
              </a:buClr>
              <a:buSzPts val="2000"/>
            </a:pPr>
            <a:r>
              <a:rPr lang="ar-MA" sz="2400" b="1" dirty="0">
                <a:solidFill>
                  <a:srgbClr val="106585"/>
                </a:solidFill>
                <a:latin typeface="Calibri"/>
                <a:ea typeface="Calibri"/>
                <a:cs typeface="Calibri"/>
                <a:sym typeface="Calibri"/>
              </a:rPr>
              <a:t>اكتساب معجم وتوظيفه:</a:t>
            </a:r>
          </a:p>
          <a:p>
            <a:pPr marL="95250" lvl="0" algn="just" rtl="1">
              <a:buClr>
                <a:srgbClr val="106585"/>
              </a:buClr>
              <a:buSzPts val="2100"/>
            </a:pPr>
            <a:r>
              <a:rPr lang="ar-MA" sz="2400" b="1" dirty="0">
                <a:solidFill>
                  <a:srgbClr val="FF0000"/>
                </a:solidFill>
                <a:latin typeface="Calibri"/>
                <a:ea typeface="Calibri"/>
                <a:cs typeface="Calibri"/>
                <a:sym typeface="Calibri"/>
              </a:rPr>
              <a:t>مفردات:</a:t>
            </a:r>
            <a:r>
              <a:rPr lang="ar-MA" sz="2400" dirty="0">
                <a:solidFill>
                  <a:srgbClr val="106585"/>
                </a:solidFill>
                <a:latin typeface="Calibri"/>
                <a:ea typeface="Calibri"/>
                <a:cs typeface="Calibri"/>
                <a:sym typeface="Calibri"/>
              </a:rPr>
              <a:t>– التجارة الإلكترونية– السيارات ذاتية الدفع - الهجمات الإلكترونية  - المجال الواعد - إعادة تشكيل...   </a:t>
            </a:r>
          </a:p>
          <a:p>
            <a:pPr marL="95250" lvl="0" algn="just" rtl="1">
              <a:buClr>
                <a:srgbClr val="106585"/>
              </a:buClr>
              <a:buSzPts val="2100"/>
            </a:pPr>
            <a:r>
              <a:rPr lang="ar-MA" sz="2400" b="1" dirty="0">
                <a:solidFill>
                  <a:srgbClr val="FF0000"/>
                </a:solidFill>
                <a:latin typeface="Calibri"/>
                <a:ea typeface="Calibri"/>
                <a:cs typeface="Calibri"/>
                <a:sym typeface="Calibri"/>
              </a:rPr>
              <a:t>أفعال الكلام:</a:t>
            </a:r>
            <a:r>
              <a:rPr lang="ar-MA" sz="2400" b="1" dirty="0">
                <a:solidFill>
                  <a:srgbClr val="106585"/>
                </a:solidFill>
                <a:latin typeface="Calibri"/>
                <a:ea typeface="Calibri"/>
                <a:cs typeface="Calibri"/>
                <a:sym typeface="Calibri"/>
              </a:rPr>
              <a:t> </a:t>
            </a:r>
            <a:r>
              <a:rPr lang="ar-MA" sz="2400" dirty="0">
                <a:solidFill>
                  <a:srgbClr val="106585"/>
                </a:solidFill>
                <a:latin typeface="Calibri"/>
                <a:ea typeface="Calibri"/>
                <a:cs typeface="Calibri"/>
                <a:sym typeface="Calibri"/>
              </a:rPr>
              <a:t>عبارات تدل على:</a:t>
            </a:r>
            <a:r>
              <a:rPr lang="fr-FR" sz="2400" dirty="0">
                <a:solidFill>
                  <a:srgbClr val="106585"/>
                </a:solidFill>
                <a:latin typeface="Calibri"/>
                <a:ea typeface="Calibri"/>
                <a:cs typeface="Calibri"/>
                <a:sym typeface="Calibri"/>
              </a:rPr>
              <a:t> </a:t>
            </a:r>
            <a:r>
              <a:rPr lang="ar-MA" sz="2400" dirty="0">
                <a:solidFill>
                  <a:srgbClr val="106585"/>
                </a:solidFill>
                <a:latin typeface="Calibri"/>
                <a:ea typeface="Calibri"/>
                <a:cs typeface="Calibri"/>
                <a:sym typeface="Calibri"/>
              </a:rPr>
              <a:t> الاحتمال – السببية والتعليل</a:t>
            </a: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1908215"/>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dirty="0">
                <a:solidFill>
                  <a:srgbClr val="44546A"/>
                </a:solidFill>
                <a:latin typeface="Calibri"/>
                <a:cs typeface="Calibri"/>
              </a:rPr>
              <a:t>القراءة</a:t>
            </a:r>
            <a:r>
              <a:rPr lang="ar-MA" sz="9600" dirty="0"/>
              <a:t> </a:t>
            </a:r>
            <a:r>
              <a:rPr lang="ar-MA" sz="4800" b="1" dirty="0">
                <a:solidFill>
                  <a:srgbClr val="44546A"/>
                </a:solidFill>
                <a:latin typeface="Calibri"/>
                <a:cs typeface="Calibri"/>
              </a:rPr>
              <a:t>الصامتة</a:t>
            </a:r>
            <a:br>
              <a:rPr lang="ar-MA" sz="9600" dirty="0"/>
            </a:br>
            <a:r>
              <a:rPr lang="ar-MA" sz="2800" b="1" dirty="0">
                <a:solidFill>
                  <a:srgbClr val="44546A"/>
                </a:solidFill>
                <a:latin typeface="Calibri"/>
                <a:cs typeface="Calibri"/>
              </a:rPr>
              <a:t>(دقيقتان)</a:t>
            </a:r>
            <a:endParaRPr lang="fr-FR" sz="2800" b="1" dirty="0">
              <a:solidFill>
                <a:srgbClr val="44546A"/>
              </a:solidFill>
              <a:latin typeface="Calibri"/>
              <a:cs typeface="Calibri"/>
            </a:endParaRPr>
          </a:p>
        </p:txBody>
      </p:sp>
      <p:pic>
        <p:nvPicPr>
          <p:cNvPr id="1026" name="Picture 2" descr="‫تعلم القراءة... أهم طرق واستراتيجيات تعلم القراءة التي تساعد المعلم والأهل  في تعليم الطفل‬‎">
            <a:extLst>
              <a:ext uri="{FF2B5EF4-FFF2-40B4-BE49-F238E27FC236}">
                <a16:creationId xmlns:a16="http://schemas.microsoft.com/office/drawing/2014/main" id="{6647C0BF-8655-FCCE-767B-3C7A43CF1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13" y="2064774"/>
            <a:ext cx="3294114" cy="335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54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3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491" name="Google Shape;491;p3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92" name="Google Shape;492;p31"/>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قراءة النص قراءة صامتة: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493" name="Google Shape;493;p31"/>
          <p:cNvSpPr txBox="1"/>
          <p:nvPr/>
        </p:nvSpPr>
        <p:spPr>
          <a:xfrm>
            <a:off x="1652563" y="494995"/>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a:t>
            </a:r>
            <a:r>
              <a:rPr lang="ar-MA" sz="1400" b="0" i="0" u="none" strike="noStrike" cap="none">
                <a:solidFill>
                  <a:srgbClr val="323F4F"/>
                </a:solidFill>
                <a:latin typeface="Calibri"/>
                <a:ea typeface="Calibri"/>
                <a:cs typeface="Calibri"/>
                <a:sym typeface="Calibri"/>
              </a:rPr>
              <a:t> المدرس من المتعلمين قراءة أجزاء متفرقة من النص قراءة صامتة ملتزمين قواعد القراءة السليمة</a:t>
            </a:r>
            <a:endParaRPr sz="1400" b="0" i="1" u="none" strike="noStrike" cap="none">
              <a:solidFill>
                <a:srgbClr val="323F4F"/>
              </a:solidFill>
              <a:latin typeface="Calibri"/>
              <a:ea typeface="Calibri"/>
              <a:cs typeface="Calibri"/>
              <a:sym typeface="Calibri"/>
            </a:endParaRPr>
          </a:p>
        </p:txBody>
      </p:sp>
      <p:pic>
        <p:nvPicPr>
          <p:cNvPr id="494" name="Google Shape;494;p31"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495" name="Google Shape;495;p31"/>
          <p:cNvSpPr txBox="1"/>
          <p:nvPr/>
        </p:nvSpPr>
        <p:spPr>
          <a:xfrm>
            <a:off x="2025445" y="1236252"/>
            <a:ext cx="7777200" cy="2862282"/>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000"/>
              <a:buFont typeface="Arial"/>
              <a:buNone/>
            </a:pPr>
            <a:br>
              <a:rPr lang="ar-MA" sz="2000" b="1" i="0" u="none" strike="noStrike" cap="none" dirty="0">
                <a:solidFill>
                  <a:srgbClr val="222A35"/>
                </a:solidFill>
                <a:latin typeface="Calibri"/>
                <a:ea typeface="Calibri"/>
                <a:cs typeface="Calibri"/>
                <a:sym typeface="Calibri"/>
              </a:rPr>
            </a:br>
            <a:r>
              <a:rPr lang="ar-MA" sz="2000" b="1" i="0" u="none" strike="noStrike" cap="none" dirty="0">
                <a:solidFill>
                  <a:srgbClr val="222A35"/>
                </a:solidFill>
                <a:latin typeface="Calibri"/>
                <a:ea typeface="Calibri"/>
                <a:cs typeface="Calibri"/>
                <a:sym typeface="Calibri"/>
              </a:rPr>
              <a:t>يقرأ المتعلمون أجزاء متفرقة من النص قراءة صامتة فردية، قصد تكوين تصور أولي عن مضمونه العام، تمهيدًا للفهم والتحليل الجماعي ، بغاية تمكينهم من بناء تمثلات أولية حول النص وتنمية قدراتهم على الفهم الذاتي والتركيز، استعدادًا للتفاعل القرائي اللاحق.</a:t>
            </a:r>
            <a:endParaRPr sz="1400" b="0" i="0" u="none" strike="noStrike" cap="none" dirty="0">
              <a:solidFill>
                <a:srgbClr val="000000"/>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 </a:t>
            </a:r>
            <a:endParaRPr sz="2000" b="1" i="0" u="none" strike="noStrike" cap="none" dirty="0">
              <a:solidFill>
                <a:srgbClr val="222A35"/>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fr-FR" dirty="0"/>
              <a:t>10</a:t>
            </a:r>
            <a:r>
              <a:rPr lang="ar-MA" dirty="0"/>
              <a:t>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p:txBody>
          <a:bodyPr/>
          <a:lstStyle/>
          <a:p>
            <a:r>
              <a:rPr lang="ar-MA" dirty="0"/>
              <a:t>اكتساب معجم وتوظيفه</a:t>
            </a:r>
            <a:endParaRPr lang="fr-FR" dirty="0"/>
          </a:p>
        </p:txBody>
      </p:sp>
      <p:pic>
        <p:nvPicPr>
          <p:cNvPr id="6" name="Picture 5">
            <a:extLst>
              <a:ext uri="{FF2B5EF4-FFF2-40B4-BE49-F238E27FC236}">
                <a16:creationId xmlns:a16="http://schemas.microsoft.com/office/drawing/2014/main" id="{880CD043-37C6-2BD5-83B9-66F36AF32A0B}"/>
              </a:ext>
            </a:extLst>
          </p:cNvPr>
          <p:cNvPicPr>
            <a:picLocks noChangeAspect="1"/>
          </p:cNvPicPr>
          <p:nvPr/>
        </p:nvPicPr>
        <p:blipFill>
          <a:blip r:embed="rId2"/>
          <a:stretch>
            <a:fillRect/>
          </a:stretch>
        </p:blipFill>
        <p:spPr>
          <a:xfrm>
            <a:off x="1072663" y="1620716"/>
            <a:ext cx="3241430" cy="3241430"/>
          </a:xfrm>
          <a:prstGeom prst="rect">
            <a:avLst/>
          </a:prstGeom>
        </p:spPr>
      </p:pic>
    </p:spTree>
    <p:extLst>
      <p:ext uri="{BB962C8B-B14F-4D97-AF65-F5344CB8AC3E}">
        <p14:creationId xmlns:p14="http://schemas.microsoft.com/office/powerpoint/2010/main" val="3795759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30614"/>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 لَهَا صِلَةٌ بمهن المستقبل</a:t>
            </a: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799569" y="454584"/>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10" name="Google Shape;526;p21">
            <a:extLst>
              <a:ext uri="{FF2B5EF4-FFF2-40B4-BE49-F238E27FC236}">
                <a16:creationId xmlns:a16="http://schemas.microsoft.com/office/drawing/2014/main" id="{7ABD685A-47B9-B932-CE83-7F9DF4241585}"/>
              </a:ext>
            </a:extLst>
          </p:cNvPr>
          <p:cNvSpPr txBox="1"/>
          <p:nvPr/>
        </p:nvSpPr>
        <p:spPr>
          <a:xfrm>
            <a:off x="1024774" y="1130528"/>
            <a:ext cx="10004493" cy="3970277"/>
          </a:xfrm>
          <a:prstGeom prst="rect">
            <a:avLst/>
          </a:prstGeom>
          <a:noFill/>
          <a:ln>
            <a:noFill/>
          </a:ln>
        </p:spPr>
        <p:txBody>
          <a:bodyPr spcFirstLastPara="1" wrap="square" lIns="91425" tIns="45700" rIns="91425" bIns="45700" anchor="t" anchorCtr="0">
            <a:spAutoFit/>
          </a:bodyPr>
          <a:lstStyle/>
          <a:p>
            <a:pPr lvl="0" algn="ctr" rtl="1">
              <a:lnSpc>
                <a:spcPct val="150000"/>
              </a:lnSpc>
              <a:buClr>
                <a:schemeClr val="dk1"/>
              </a:buClr>
              <a:buSzPts val="3200"/>
            </a:pPr>
            <a:r>
              <a:rPr lang="ar-MA" sz="2800" b="1" i="0" u="none" strike="noStrike" cap="none" dirty="0">
                <a:solidFill>
                  <a:schemeClr val="dk1"/>
                </a:solidFill>
                <a:latin typeface="Calibri"/>
                <a:ea typeface="Calibri"/>
                <a:cs typeface="Calibri"/>
                <a:sym typeface="Calibri"/>
              </a:rPr>
              <a:t>أُعَرِّفُ </a:t>
            </a:r>
            <a:r>
              <a:rPr lang="ar-MA" sz="2800" b="1" dirty="0">
                <a:solidFill>
                  <a:schemeClr val="dk1"/>
                </a:solidFill>
                <a:latin typeface="Calibri"/>
                <a:ea typeface="Calibri"/>
                <a:cs typeface="Calibri"/>
                <a:sym typeface="Calibri"/>
              </a:rPr>
              <a:t>ﭐ</a:t>
            </a:r>
            <a:r>
              <a:rPr lang="ar-MA" sz="2800" b="1" i="0" u="none" strike="noStrike" cap="none" dirty="0">
                <a:solidFill>
                  <a:schemeClr val="dk1"/>
                </a:solidFill>
                <a:latin typeface="Calibri"/>
                <a:ea typeface="Calibri"/>
                <a:cs typeface="Calibri"/>
                <a:sym typeface="Calibri"/>
              </a:rPr>
              <a:t>لْمُفْرَدَاتِ ﭐلْآتِيةَ وأُوَظِّفُهَا فِي جُمَلٍ مُفِيدَةٍ لَهَا صِلَةٌ بمهن المستقبل</a:t>
            </a:r>
            <a:r>
              <a:rPr lang="ar-MA" sz="2800" b="1" dirty="0">
                <a:solidFill>
                  <a:schemeClr val="dk1"/>
                </a:solidFill>
                <a:latin typeface="Calibri"/>
                <a:ea typeface="Calibri"/>
                <a:cs typeface="Calibri"/>
                <a:sym typeface="Calibri"/>
              </a:rPr>
              <a:t>: </a:t>
            </a:r>
          </a:p>
          <a:p>
            <a:pPr algn="ctr" rtl="1">
              <a:lnSpc>
                <a:spcPct val="150000"/>
              </a:lnSpc>
              <a:buClr>
                <a:schemeClr val="dk1"/>
              </a:buClr>
              <a:buSzPts val="3200"/>
            </a:pPr>
            <a:r>
              <a:rPr lang="ar-MA" sz="2800" b="1" dirty="0">
                <a:solidFill>
                  <a:srgbClr val="FF0000"/>
                </a:solidFill>
                <a:latin typeface="Calibri"/>
                <a:ea typeface="Calibri"/>
                <a:cs typeface="Calibri"/>
                <a:sym typeface="Calibri"/>
              </a:rPr>
              <a:t> –</a:t>
            </a:r>
            <a:r>
              <a:rPr lang="fr-FR" sz="2800" b="1" dirty="0">
                <a:solidFill>
                  <a:srgbClr val="FF0000"/>
                </a:solidFill>
                <a:latin typeface="Calibri"/>
                <a:ea typeface="Calibri"/>
                <a:cs typeface="Calibri"/>
                <a:sym typeface="Calibri"/>
              </a:rPr>
              <a:t> </a:t>
            </a: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التجارة الإلكترونية</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ctr" rtl="1">
              <a:lnSpc>
                <a:spcPct val="150000"/>
              </a:lnSpc>
              <a:buClr>
                <a:schemeClr val="dk1"/>
              </a:buClr>
              <a:buSzPts val="3200"/>
            </a:pPr>
            <a:r>
              <a:rPr lang="ar-MA" sz="2800" b="1" dirty="0">
                <a:solidFill>
                  <a:srgbClr val="FF0000"/>
                </a:solidFill>
                <a:latin typeface="Calibri"/>
                <a:ea typeface="Calibri"/>
                <a:cs typeface="Calibri"/>
                <a:sym typeface="Calibri"/>
              </a:rPr>
              <a:t>– </a:t>
            </a: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السيارات ذاتية الدفع</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ctr" rtl="1">
              <a:lnSpc>
                <a:spcPct val="150000"/>
              </a:lnSpc>
              <a:buClr>
                <a:schemeClr val="dk1"/>
              </a:buClr>
              <a:buSzPts val="3200"/>
            </a:pPr>
            <a:r>
              <a:rPr lang="ar-MA" sz="2800" b="1" dirty="0">
                <a:solidFill>
                  <a:srgbClr val="FF0000"/>
                </a:solidFill>
                <a:latin typeface="Calibri"/>
                <a:ea typeface="Calibri"/>
                <a:cs typeface="Calibri"/>
                <a:sym typeface="Calibri"/>
              </a:rPr>
              <a:t>- </a:t>
            </a: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الهجمات الإلكترونية</a:t>
            </a:r>
            <a:endPar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ctr" rtl="1">
              <a:lnSpc>
                <a:spcPct val="150000"/>
              </a:lnSpc>
              <a:buClr>
                <a:schemeClr val="dk1"/>
              </a:buClr>
              <a:buSzPts val="3200"/>
            </a:pPr>
            <a:r>
              <a:rPr lang="ar-MA" sz="2800" b="1" dirty="0">
                <a:solidFill>
                  <a:srgbClr val="FF0000"/>
                </a:solidFill>
                <a:latin typeface="Calibri"/>
                <a:ea typeface="Calibri"/>
                <a:cs typeface="Calibri"/>
                <a:sym typeface="Calibri"/>
              </a:rPr>
              <a:t>- </a:t>
            </a: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المجال الواعد</a:t>
            </a:r>
          </a:p>
          <a:p>
            <a:pPr algn="ctr" rtl="1">
              <a:lnSpc>
                <a:spcPct val="150000"/>
              </a:lnSpc>
              <a:buClr>
                <a:schemeClr val="dk1"/>
              </a:buClr>
              <a:buSzPts val="3200"/>
            </a:pPr>
            <a:r>
              <a:rPr lang="ar-MA" sz="2800" b="1" dirty="0">
                <a:solidFill>
                  <a:srgbClr val="FF0000"/>
                </a:solidFill>
                <a:latin typeface="Calibri"/>
                <a:ea typeface="Calibri"/>
                <a:cs typeface="Calibri"/>
                <a:sym typeface="Calibri"/>
              </a:rPr>
              <a:t> - إعادة تشكيل...</a:t>
            </a:r>
          </a:p>
        </p:txBody>
      </p:sp>
      <p:pic>
        <p:nvPicPr>
          <p:cNvPr id="17" name="Google Shape;585;g30ee332adca_0_58">
            <a:extLst>
              <a:ext uri="{FF2B5EF4-FFF2-40B4-BE49-F238E27FC236}">
                <a16:creationId xmlns:a16="http://schemas.microsoft.com/office/drawing/2014/main" id="{02441FE8-A1E7-0616-9F2E-A50DF6CDA992}"/>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Tree>
    <p:extLst>
      <p:ext uri="{BB962C8B-B14F-4D97-AF65-F5344CB8AC3E}">
        <p14:creationId xmlns:p14="http://schemas.microsoft.com/office/powerpoint/2010/main" val="230018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17"/>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3 دقائق</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D47C484-4609-1676-993F-38F3832D3437}"/>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2E35B379-E5F5-C54E-1DD3-F09E4F0308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8940346-495C-AE4F-D099-B0A6B211B5B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Google Shape;585;g30ee332adca_0_58">
            <a:extLst>
              <a:ext uri="{FF2B5EF4-FFF2-40B4-BE49-F238E27FC236}">
                <a16:creationId xmlns:a16="http://schemas.microsoft.com/office/drawing/2014/main" id="{087D6F8F-FC8A-886C-FF16-3FC6172CEA4A}"/>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
        <p:nvSpPr>
          <p:cNvPr id="6" name="Ellipse 5">
            <a:extLst>
              <a:ext uri="{FF2B5EF4-FFF2-40B4-BE49-F238E27FC236}">
                <a16:creationId xmlns:a16="http://schemas.microsoft.com/office/drawing/2014/main" id="{8847DB6D-0C16-5D7D-0ED9-EC25232E540D}"/>
              </a:ext>
            </a:extLst>
          </p:cNvPr>
          <p:cNvSpPr/>
          <p:nvPr/>
        </p:nvSpPr>
        <p:spPr>
          <a:xfrm>
            <a:off x="3688773" y="951689"/>
            <a:ext cx="4333009"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التجارة الإلكترونية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BA6AFD8D-67CB-0AEA-B7A2-8F3E195AC04F}"/>
              </a:ext>
            </a:extLst>
          </p:cNvPr>
          <p:cNvSpPr txBox="1"/>
          <p:nvPr/>
        </p:nvSpPr>
        <p:spPr>
          <a:xfrm>
            <a:off x="2107630" y="2851990"/>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8" name="TextBox 13">
            <a:extLst>
              <a:ext uri="{FF2B5EF4-FFF2-40B4-BE49-F238E27FC236}">
                <a16:creationId xmlns:a16="http://schemas.microsoft.com/office/drawing/2014/main" id="{B2C350EE-1BA4-F853-E6A2-145094096131}"/>
              </a:ext>
            </a:extLst>
          </p:cNvPr>
          <p:cNvSpPr txBox="1">
            <a:spLocks noChangeArrowheads="1"/>
          </p:cNvSpPr>
          <p:nvPr/>
        </p:nvSpPr>
        <p:spPr bwMode="auto">
          <a:xfrm>
            <a:off x="799569" y="141891"/>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2" name="TextBox 6">
            <a:extLst>
              <a:ext uri="{FF2B5EF4-FFF2-40B4-BE49-F238E27FC236}">
                <a16:creationId xmlns:a16="http://schemas.microsoft.com/office/drawing/2014/main" id="{C94B36F8-1D78-8396-C9AF-391A52E0E284}"/>
              </a:ext>
            </a:extLst>
          </p:cNvPr>
          <p:cNvSpPr txBox="1">
            <a:spLocks noChangeArrowheads="1"/>
          </p:cNvSpPr>
          <p:nvPr/>
        </p:nvSpPr>
        <p:spPr bwMode="auto">
          <a:xfrm>
            <a:off x="841133"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3665791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1F4170F-626A-398A-BE67-750B006FB36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BFF1742F-88E5-2A05-F2DE-FEF06D0E2099}"/>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E9FF6CC-E309-7E1B-CA65-E6EF1A23A2A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0FEA598-A607-75DC-1864-28FFAAE905DF}"/>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Lever la main - Icônes mains et gestes gratuites">
            <a:extLst>
              <a:ext uri="{FF2B5EF4-FFF2-40B4-BE49-F238E27FC236}">
                <a16:creationId xmlns:a16="http://schemas.microsoft.com/office/drawing/2014/main" id="{F0996199-2203-33EA-75CB-60AAD0D40A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B19264B5-9E17-EE8A-806E-132A5897D2FF}"/>
              </a:ext>
            </a:extLst>
          </p:cNvPr>
          <p:cNvSpPr txBox="1"/>
          <p:nvPr/>
        </p:nvSpPr>
        <p:spPr>
          <a:xfrm>
            <a:off x="1400740" y="2536056"/>
            <a:ext cx="9384729"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نشاط تجاري عبر الإنترنت.</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تنتعش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التجارة الإلكترونية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في فترات الأزمة.</a:t>
            </a: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3">
            <a:extLst>
              <a:ext uri="{FF2B5EF4-FFF2-40B4-BE49-F238E27FC236}">
                <a16:creationId xmlns:a16="http://schemas.microsoft.com/office/drawing/2014/main" id="{71CB2AEC-2D84-E575-E6C5-16287608A124}"/>
              </a:ext>
            </a:extLst>
          </p:cNvPr>
          <p:cNvSpPr txBox="1">
            <a:spLocks noChangeArrowheads="1"/>
          </p:cNvSpPr>
          <p:nvPr/>
        </p:nvSpPr>
        <p:spPr bwMode="auto">
          <a:xfrm>
            <a:off x="747614" y="12110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2" name="TextBox 6">
            <a:extLst>
              <a:ext uri="{FF2B5EF4-FFF2-40B4-BE49-F238E27FC236}">
                <a16:creationId xmlns:a16="http://schemas.microsoft.com/office/drawing/2014/main" id="{097B1A3A-40F4-75E8-6B07-FD5425D99608}"/>
              </a:ext>
            </a:extLst>
          </p:cNvPr>
          <p:cNvSpPr txBox="1">
            <a:spLocks noChangeArrowheads="1"/>
          </p:cNvSpPr>
          <p:nvPr/>
        </p:nvSpPr>
        <p:spPr bwMode="auto">
          <a:xfrm>
            <a:off x="789178" y="47536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7" name="Ellipse 6">
            <a:extLst>
              <a:ext uri="{FF2B5EF4-FFF2-40B4-BE49-F238E27FC236}">
                <a16:creationId xmlns:a16="http://schemas.microsoft.com/office/drawing/2014/main" id="{82E04B4E-90C7-05AF-3910-16B318380043}"/>
              </a:ext>
            </a:extLst>
          </p:cNvPr>
          <p:cNvSpPr/>
          <p:nvPr/>
        </p:nvSpPr>
        <p:spPr>
          <a:xfrm>
            <a:off x="3688773" y="951689"/>
            <a:ext cx="4333009"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التجارة الإلكترونية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7450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106AD4D-17A9-E335-2737-81FE6FA75BD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C54FA61-E708-CBE8-1518-A5DCA4D4F3BD}"/>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95A4D810-9148-7807-D889-E35CEFD9AE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7BC3936-EF03-7D7A-989C-72AC3087AC0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Google Shape;585;g30ee332adca_0_58">
            <a:extLst>
              <a:ext uri="{FF2B5EF4-FFF2-40B4-BE49-F238E27FC236}">
                <a16:creationId xmlns:a16="http://schemas.microsoft.com/office/drawing/2014/main" id="{A6376702-15CD-5101-08DD-3D167702C982}"/>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
        <p:nvSpPr>
          <p:cNvPr id="6" name="Ellipse 5">
            <a:extLst>
              <a:ext uri="{FF2B5EF4-FFF2-40B4-BE49-F238E27FC236}">
                <a16:creationId xmlns:a16="http://schemas.microsoft.com/office/drawing/2014/main" id="{65AE5FA4-A495-AA55-ABED-0481FD87564D}"/>
              </a:ext>
            </a:extLst>
          </p:cNvPr>
          <p:cNvSpPr/>
          <p:nvPr/>
        </p:nvSpPr>
        <p:spPr>
          <a:xfrm>
            <a:off x="3553691" y="951689"/>
            <a:ext cx="5070764"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السيارات ذاتية الدفع</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F0D60A03-C221-BD4C-B00E-2F62DC0A2771}"/>
              </a:ext>
            </a:extLst>
          </p:cNvPr>
          <p:cNvSpPr txBox="1"/>
          <p:nvPr/>
        </p:nvSpPr>
        <p:spPr>
          <a:xfrm>
            <a:off x="2107630" y="2831208"/>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13" name="TextBox 13">
            <a:extLst>
              <a:ext uri="{FF2B5EF4-FFF2-40B4-BE49-F238E27FC236}">
                <a16:creationId xmlns:a16="http://schemas.microsoft.com/office/drawing/2014/main" id="{1CADC024-A9FB-2452-4D6F-AB094D4F3CD0}"/>
              </a:ext>
            </a:extLst>
          </p:cNvPr>
          <p:cNvSpPr txBox="1">
            <a:spLocks noChangeArrowheads="1"/>
          </p:cNvSpPr>
          <p:nvPr/>
        </p:nvSpPr>
        <p:spPr bwMode="auto">
          <a:xfrm>
            <a:off x="778787" y="141891"/>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4" name="TextBox 6">
            <a:extLst>
              <a:ext uri="{FF2B5EF4-FFF2-40B4-BE49-F238E27FC236}">
                <a16:creationId xmlns:a16="http://schemas.microsoft.com/office/drawing/2014/main" id="{5331CB38-0C72-EC1C-71DF-03B8306E7FFE}"/>
              </a:ext>
            </a:extLst>
          </p:cNvPr>
          <p:cNvSpPr txBox="1">
            <a:spLocks noChangeArrowheads="1"/>
          </p:cNvSpPr>
          <p:nvPr/>
        </p:nvSpPr>
        <p:spPr bwMode="auto">
          <a:xfrm>
            <a:off x="820351"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3731950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398CBC3-685C-1DD3-8D91-FBA571A9ADC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A5935C19-3836-F575-AF5B-AB1162B5C423}"/>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E92BEB3-0487-53C0-2816-E7872AAEE61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6FD09CD-BF55-5542-E305-48984DDB831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Lever la main - Icônes mains et gestes gratuites">
            <a:extLst>
              <a:ext uri="{FF2B5EF4-FFF2-40B4-BE49-F238E27FC236}">
                <a16:creationId xmlns:a16="http://schemas.microsoft.com/office/drawing/2014/main" id="{91AD111D-25AC-8575-E344-9E8FC3F391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AA346520-742C-F138-F11E-216D931587DF}"/>
              </a:ext>
            </a:extLst>
          </p:cNvPr>
          <p:cNvSpPr txBox="1"/>
          <p:nvPr/>
        </p:nvSpPr>
        <p:spPr>
          <a:xfrm>
            <a:off x="540328" y="2364449"/>
            <a:ext cx="10640289" cy="2232021"/>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هِيَ مركبات ذكية قادرة على السير والتنقل دون تدخل بشري مباشر .</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تُعَدُّ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السياراتُ ذاتيةُ الدفعِ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من أهمِّ الابتكاراتِ الحديثةِ التي تُسَهِّلُ حياةَ الإنسانِ.</a:t>
            </a:r>
          </a:p>
        </p:txBody>
      </p:sp>
      <p:sp>
        <p:nvSpPr>
          <p:cNvPr id="6" name="TextBox 13">
            <a:extLst>
              <a:ext uri="{FF2B5EF4-FFF2-40B4-BE49-F238E27FC236}">
                <a16:creationId xmlns:a16="http://schemas.microsoft.com/office/drawing/2014/main" id="{6D985E94-4762-BCAD-02BF-6034777B1970}"/>
              </a:ext>
            </a:extLst>
          </p:cNvPr>
          <p:cNvSpPr txBox="1">
            <a:spLocks noChangeArrowheads="1"/>
          </p:cNvSpPr>
          <p:nvPr/>
        </p:nvSpPr>
        <p:spPr bwMode="auto">
          <a:xfrm>
            <a:off x="758005" y="13150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2" name="TextBox 6">
            <a:extLst>
              <a:ext uri="{FF2B5EF4-FFF2-40B4-BE49-F238E27FC236}">
                <a16:creationId xmlns:a16="http://schemas.microsoft.com/office/drawing/2014/main" id="{7E3745C1-5492-73A8-E705-FD62DFD9B253}"/>
              </a:ext>
            </a:extLst>
          </p:cNvPr>
          <p:cNvSpPr txBox="1">
            <a:spLocks noChangeArrowheads="1"/>
          </p:cNvSpPr>
          <p:nvPr/>
        </p:nvSpPr>
        <p:spPr bwMode="auto">
          <a:xfrm>
            <a:off x="799569" y="48575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7" name="Ellipse 6">
            <a:extLst>
              <a:ext uri="{FF2B5EF4-FFF2-40B4-BE49-F238E27FC236}">
                <a16:creationId xmlns:a16="http://schemas.microsoft.com/office/drawing/2014/main" id="{912EC3E5-7A1C-8ACD-0239-C508F1C8BDB2}"/>
              </a:ext>
            </a:extLst>
          </p:cNvPr>
          <p:cNvSpPr/>
          <p:nvPr/>
        </p:nvSpPr>
        <p:spPr>
          <a:xfrm>
            <a:off x="3553691" y="951689"/>
            <a:ext cx="5070764"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السيارات ذاتية الدفع</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4616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50"/>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20000"/>
          </a:bodyPr>
          <a:lstStyle/>
          <a:p>
            <a:pPr indent="-406400">
              <a:buSzPct val="108108"/>
            </a:pPr>
            <a:r>
              <a:rPr lang="ar-MA" dirty="0"/>
              <a:t>3 دقائق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1A14A1CA-AA10-D178-D9F9-72623C1ABCA5}"/>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02787F5-D835-CFB9-44BD-A6D151CB8285}"/>
              </a:ext>
            </a:extLst>
          </p:cNvPr>
          <p:cNvSpPr txBox="1"/>
          <p:nvPr/>
        </p:nvSpPr>
        <p:spPr>
          <a:xfrm>
            <a:off x="1941377" y="2630220"/>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4" name="Ellipse 3">
            <a:extLst>
              <a:ext uri="{FF2B5EF4-FFF2-40B4-BE49-F238E27FC236}">
                <a16:creationId xmlns:a16="http://schemas.microsoft.com/office/drawing/2014/main" id="{CC4DB9AD-1DFB-AA5A-FFCE-0C3FA2EC680F}"/>
              </a:ext>
            </a:extLst>
          </p:cNvPr>
          <p:cNvSpPr/>
          <p:nvPr/>
        </p:nvSpPr>
        <p:spPr>
          <a:xfrm>
            <a:off x="3096491" y="951689"/>
            <a:ext cx="5237018"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الهجمات الإلكترونية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13">
            <a:extLst>
              <a:ext uri="{FF2B5EF4-FFF2-40B4-BE49-F238E27FC236}">
                <a16:creationId xmlns:a16="http://schemas.microsoft.com/office/drawing/2014/main" id="{AAF9362F-7FEE-9E9C-2480-79180CBF536B}"/>
              </a:ext>
            </a:extLst>
          </p:cNvPr>
          <p:cNvSpPr txBox="1">
            <a:spLocks noChangeArrowheads="1"/>
          </p:cNvSpPr>
          <p:nvPr/>
        </p:nvSpPr>
        <p:spPr bwMode="auto">
          <a:xfrm>
            <a:off x="768396" y="21462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7" name="TextBox 6">
            <a:extLst>
              <a:ext uri="{FF2B5EF4-FFF2-40B4-BE49-F238E27FC236}">
                <a16:creationId xmlns:a16="http://schemas.microsoft.com/office/drawing/2014/main" id="{92C7E6BA-F04E-506F-4B44-A911BA046FD7}"/>
              </a:ext>
            </a:extLst>
          </p:cNvPr>
          <p:cNvSpPr txBox="1">
            <a:spLocks noChangeArrowheads="1"/>
          </p:cNvSpPr>
          <p:nvPr/>
        </p:nvSpPr>
        <p:spPr bwMode="auto">
          <a:xfrm>
            <a:off x="809960" y="568885"/>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2119700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E01B4306-0134-2BDE-B111-0EA17694520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9EDA8A1D-ABA3-95AA-22C0-ED0985B43398}"/>
              </a:ext>
            </a:extLst>
          </p:cNvPr>
          <p:cNvSpPr txBox="1"/>
          <p:nvPr/>
        </p:nvSpPr>
        <p:spPr>
          <a:xfrm>
            <a:off x="581891" y="2338627"/>
            <a:ext cx="10778084" cy="2970685"/>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محاولات اختراق الأنظمة أو الشبكات أو الأجهزة الرقمية بهدف سرقة المعلومات أو إتلافها أو تعطيل الخدمات.</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تُشكِّلُ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الهجماتُ الإلكترونيةُ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خطرًا كبيرًا على أمنِ المعلوماتِ في العصرِ الحديثِ.</a:t>
            </a:r>
          </a:p>
        </p:txBody>
      </p:sp>
      <p:sp>
        <p:nvSpPr>
          <p:cNvPr id="4" name="TextBox 13">
            <a:extLst>
              <a:ext uri="{FF2B5EF4-FFF2-40B4-BE49-F238E27FC236}">
                <a16:creationId xmlns:a16="http://schemas.microsoft.com/office/drawing/2014/main" id="{EBEAD788-42A3-09C4-C65D-58E09B675687}"/>
              </a:ext>
            </a:extLst>
          </p:cNvPr>
          <p:cNvSpPr txBox="1">
            <a:spLocks noChangeArrowheads="1"/>
          </p:cNvSpPr>
          <p:nvPr/>
        </p:nvSpPr>
        <p:spPr bwMode="auto">
          <a:xfrm>
            <a:off x="799569" y="21462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7" name="TextBox 6">
            <a:extLst>
              <a:ext uri="{FF2B5EF4-FFF2-40B4-BE49-F238E27FC236}">
                <a16:creationId xmlns:a16="http://schemas.microsoft.com/office/drawing/2014/main" id="{0F9CEBD8-46E5-5B0B-DB3E-47F115F79DB5}"/>
              </a:ext>
            </a:extLst>
          </p:cNvPr>
          <p:cNvSpPr txBox="1">
            <a:spLocks noChangeArrowheads="1"/>
          </p:cNvSpPr>
          <p:nvPr/>
        </p:nvSpPr>
        <p:spPr bwMode="auto">
          <a:xfrm>
            <a:off x="841133" y="568885"/>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2" name="Ellipse 1">
            <a:extLst>
              <a:ext uri="{FF2B5EF4-FFF2-40B4-BE49-F238E27FC236}">
                <a16:creationId xmlns:a16="http://schemas.microsoft.com/office/drawing/2014/main" id="{5298C708-00A1-00E2-89DC-C297B174E033}"/>
              </a:ext>
            </a:extLst>
          </p:cNvPr>
          <p:cNvSpPr/>
          <p:nvPr/>
        </p:nvSpPr>
        <p:spPr>
          <a:xfrm>
            <a:off x="3096491" y="951689"/>
            <a:ext cx="5237018"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الهجمات الإلكترونية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0747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7"/>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rmAutofit fontScale="92500" lnSpcReduction="20000"/>
          </a:bodyPr>
          <a:lstStyle/>
          <a:p>
            <a:pPr indent="-406400">
              <a:buSzPct val="108108"/>
            </a:pPr>
            <a:r>
              <a:rPr lang="ar-MA" dirty="0"/>
              <a:t>3 دقائق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C34DA94A-6BD3-E30E-FA20-DD958AB6F15F}"/>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27BDD023-ED88-9BD3-25B2-C053C85A978F}"/>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2" name="Ellipse 1">
            <a:extLst>
              <a:ext uri="{FF2B5EF4-FFF2-40B4-BE49-F238E27FC236}">
                <a16:creationId xmlns:a16="http://schemas.microsoft.com/office/drawing/2014/main" id="{A4980424-F41E-85C4-EAA7-E2F42A51E7CC}"/>
              </a:ext>
            </a:extLst>
          </p:cNvPr>
          <p:cNvSpPr/>
          <p:nvPr/>
        </p:nvSpPr>
        <p:spPr>
          <a:xfrm>
            <a:off x="4104409" y="951689"/>
            <a:ext cx="4156364"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المجال الواعد</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6C2A7A1F-3117-3D56-FD2E-3AB0414A3AA8}"/>
              </a:ext>
            </a:extLst>
          </p:cNvPr>
          <p:cNvSpPr txBox="1"/>
          <p:nvPr/>
        </p:nvSpPr>
        <p:spPr>
          <a:xfrm>
            <a:off x="2190757" y="2773428"/>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4" name="TextBox 13">
            <a:extLst>
              <a:ext uri="{FF2B5EF4-FFF2-40B4-BE49-F238E27FC236}">
                <a16:creationId xmlns:a16="http://schemas.microsoft.com/office/drawing/2014/main" id="{48855F32-D295-8931-55CD-2CB971AE19C8}"/>
              </a:ext>
            </a:extLst>
          </p:cNvPr>
          <p:cNvSpPr txBox="1">
            <a:spLocks noChangeArrowheads="1"/>
          </p:cNvSpPr>
          <p:nvPr/>
        </p:nvSpPr>
        <p:spPr bwMode="auto">
          <a:xfrm>
            <a:off x="778787" y="204237"/>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6" name="TextBox 6">
            <a:extLst>
              <a:ext uri="{FF2B5EF4-FFF2-40B4-BE49-F238E27FC236}">
                <a16:creationId xmlns:a16="http://schemas.microsoft.com/office/drawing/2014/main" id="{0C19DAD6-90CA-E163-EEE2-EF0CCB07D264}"/>
              </a:ext>
            </a:extLst>
          </p:cNvPr>
          <p:cNvSpPr txBox="1">
            <a:spLocks noChangeArrowheads="1"/>
          </p:cNvSpPr>
          <p:nvPr/>
        </p:nvSpPr>
        <p:spPr bwMode="auto">
          <a:xfrm>
            <a:off x="820351" y="558494"/>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1840988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AC42018E-C280-1415-6146-EFEB2582B325}"/>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0CAE9B46-2396-72AC-C3FB-6568AB953C4E}"/>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2" name="ZoneTexte 1">
            <a:extLst>
              <a:ext uri="{FF2B5EF4-FFF2-40B4-BE49-F238E27FC236}">
                <a16:creationId xmlns:a16="http://schemas.microsoft.com/office/drawing/2014/main" id="{CA30DAF5-2BCC-5BDB-EBD8-AD6A1FA202E2}"/>
              </a:ext>
            </a:extLst>
          </p:cNvPr>
          <p:cNvSpPr txBox="1"/>
          <p:nvPr/>
        </p:nvSpPr>
        <p:spPr>
          <a:xfrm>
            <a:off x="405245" y="2312989"/>
            <a:ext cx="10661073"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مجال أو قطاع يُتوقَّع له أن يحقق نموًّا وتطورًا كبيرين في المستقبل.</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المجالُ الواعدُ في عصرِ التكنولوجيا هو الذكاءُ الاصطناعيُّ.</a:t>
            </a:r>
          </a:p>
        </p:txBody>
      </p:sp>
      <p:sp>
        <p:nvSpPr>
          <p:cNvPr id="4" name="TextBox 13">
            <a:extLst>
              <a:ext uri="{FF2B5EF4-FFF2-40B4-BE49-F238E27FC236}">
                <a16:creationId xmlns:a16="http://schemas.microsoft.com/office/drawing/2014/main" id="{5BAC8942-6E30-1DAB-464C-3376093F5847}"/>
              </a:ext>
            </a:extLst>
          </p:cNvPr>
          <p:cNvSpPr txBox="1">
            <a:spLocks noChangeArrowheads="1"/>
          </p:cNvSpPr>
          <p:nvPr/>
        </p:nvSpPr>
        <p:spPr bwMode="auto">
          <a:xfrm>
            <a:off x="789178" y="22501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6" name="TextBox 6">
            <a:extLst>
              <a:ext uri="{FF2B5EF4-FFF2-40B4-BE49-F238E27FC236}">
                <a16:creationId xmlns:a16="http://schemas.microsoft.com/office/drawing/2014/main" id="{8F5F1E3C-421F-51A0-DCA9-D5F6CACF6490}"/>
              </a:ext>
            </a:extLst>
          </p:cNvPr>
          <p:cNvSpPr txBox="1">
            <a:spLocks noChangeArrowheads="1"/>
          </p:cNvSpPr>
          <p:nvPr/>
        </p:nvSpPr>
        <p:spPr bwMode="auto">
          <a:xfrm>
            <a:off x="830742" y="57927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7" name="Ellipse 6">
            <a:extLst>
              <a:ext uri="{FF2B5EF4-FFF2-40B4-BE49-F238E27FC236}">
                <a16:creationId xmlns:a16="http://schemas.microsoft.com/office/drawing/2014/main" id="{E4575C42-8144-98AD-16EE-3A77D4A4C2D3}"/>
              </a:ext>
            </a:extLst>
          </p:cNvPr>
          <p:cNvSpPr/>
          <p:nvPr/>
        </p:nvSpPr>
        <p:spPr>
          <a:xfrm>
            <a:off x="4104409" y="951689"/>
            <a:ext cx="4156364"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المجال الواعد</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7653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981A92BE-D830-80EB-E2CD-43A38A141117}"/>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5B6A90DF-8709-9C7B-25ED-5D18F065C7FE}"/>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2" name="ZoneTexte 1">
            <a:extLst>
              <a:ext uri="{FF2B5EF4-FFF2-40B4-BE49-F238E27FC236}">
                <a16:creationId xmlns:a16="http://schemas.microsoft.com/office/drawing/2014/main" id="{AA97F3CB-4C2A-EA6A-191A-2DB20AC14BA5}"/>
              </a:ext>
            </a:extLst>
          </p:cNvPr>
          <p:cNvSpPr txBox="1"/>
          <p:nvPr/>
        </p:nvSpPr>
        <p:spPr>
          <a:xfrm>
            <a:off x="1425098" y="2312989"/>
            <a:ext cx="9316220"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4" name="TextBox 13">
            <a:extLst>
              <a:ext uri="{FF2B5EF4-FFF2-40B4-BE49-F238E27FC236}">
                <a16:creationId xmlns:a16="http://schemas.microsoft.com/office/drawing/2014/main" id="{3B6A2395-9BA6-B4DC-3A4C-AA6BC68DDEB4}"/>
              </a:ext>
            </a:extLst>
          </p:cNvPr>
          <p:cNvSpPr txBox="1">
            <a:spLocks noChangeArrowheads="1"/>
          </p:cNvSpPr>
          <p:nvPr/>
        </p:nvSpPr>
        <p:spPr bwMode="auto">
          <a:xfrm>
            <a:off x="789178" y="22501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6" name="TextBox 6">
            <a:extLst>
              <a:ext uri="{FF2B5EF4-FFF2-40B4-BE49-F238E27FC236}">
                <a16:creationId xmlns:a16="http://schemas.microsoft.com/office/drawing/2014/main" id="{0097D167-14D5-6DF1-A54E-9BD79EE1843C}"/>
              </a:ext>
            </a:extLst>
          </p:cNvPr>
          <p:cNvSpPr txBox="1">
            <a:spLocks noChangeArrowheads="1"/>
          </p:cNvSpPr>
          <p:nvPr/>
        </p:nvSpPr>
        <p:spPr bwMode="auto">
          <a:xfrm>
            <a:off x="830742" y="57927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7" name="Ellipse 6">
            <a:extLst>
              <a:ext uri="{FF2B5EF4-FFF2-40B4-BE49-F238E27FC236}">
                <a16:creationId xmlns:a16="http://schemas.microsoft.com/office/drawing/2014/main" id="{62B9B0AC-68CF-33CC-CD11-0BD127332A8E}"/>
              </a:ext>
            </a:extLst>
          </p:cNvPr>
          <p:cNvSpPr/>
          <p:nvPr/>
        </p:nvSpPr>
        <p:spPr>
          <a:xfrm>
            <a:off x="4104409" y="951689"/>
            <a:ext cx="4156364"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إعادة تشكيل...</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81572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EC90088D-B828-A63D-8DEB-2F4C8A6F8B5A}"/>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58A70255-2FCA-16DC-4FC7-2A4A955BE8AC}"/>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3" name="ZoneTexte 2">
            <a:extLst>
              <a:ext uri="{FF2B5EF4-FFF2-40B4-BE49-F238E27FC236}">
                <a16:creationId xmlns:a16="http://schemas.microsoft.com/office/drawing/2014/main" id="{86AC7C55-FE87-C7B3-EF48-68644110C6E3}"/>
              </a:ext>
            </a:extLst>
          </p:cNvPr>
          <p:cNvSpPr txBox="1"/>
          <p:nvPr/>
        </p:nvSpPr>
        <p:spPr>
          <a:xfrm>
            <a:off x="820351" y="2773428"/>
            <a:ext cx="10734340" cy="2232021"/>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عملية تغيير شكل مادة أو شيء ما أو تنظيمه بطريقة جديدة</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تُساعدُ إعادةُ تشكيلِ الموادِّ القديمةِ إلى تحويلها منتجاتٍ جديدةً ذات استخداماتٍ مختلفة.</a:t>
            </a:r>
          </a:p>
        </p:txBody>
      </p:sp>
      <p:sp>
        <p:nvSpPr>
          <p:cNvPr id="4" name="TextBox 13">
            <a:extLst>
              <a:ext uri="{FF2B5EF4-FFF2-40B4-BE49-F238E27FC236}">
                <a16:creationId xmlns:a16="http://schemas.microsoft.com/office/drawing/2014/main" id="{2A2E501E-9F56-5CBB-44E7-DADDE9C8DACC}"/>
              </a:ext>
            </a:extLst>
          </p:cNvPr>
          <p:cNvSpPr txBox="1">
            <a:spLocks noChangeArrowheads="1"/>
          </p:cNvSpPr>
          <p:nvPr/>
        </p:nvSpPr>
        <p:spPr bwMode="auto">
          <a:xfrm>
            <a:off x="778787" y="204237"/>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6" name="TextBox 6">
            <a:extLst>
              <a:ext uri="{FF2B5EF4-FFF2-40B4-BE49-F238E27FC236}">
                <a16:creationId xmlns:a16="http://schemas.microsoft.com/office/drawing/2014/main" id="{8A6F39BF-1241-EC44-9994-600B27854203}"/>
              </a:ext>
            </a:extLst>
          </p:cNvPr>
          <p:cNvSpPr txBox="1">
            <a:spLocks noChangeArrowheads="1"/>
          </p:cNvSpPr>
          <p:nvPr/>
        </p:nvSpPr>
        <p:spPr bwMode="auto">
          <a:xfrm>
            <a:off x="820351" y="558494"/>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7" name="Ellipse 6">
            <a:extLst>
              <a:ext uri="{FF2B5EF4-FFF2-40B4-BE49-F238E27FC236}">
                <a16:creationId xmlns:a16="http://schemas.microsoft.com/office/drawing/2014/main" id="{E6411393-5CAF-D8CC-9478-8929517D81D1}"/>
              </a:ext>
            </a:extLst>
          </p:cNvPr>
          <p:cNvSpPr/>
          <p:nvPr/>
        </p:nvSpPr>
        <p:spPr>
          <a:xfrm>
            <a:off x="4104409" y="951689"/>
            <a:ext cx="4156364"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إعادة تشكيل...</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7372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6BA087-55D3-F1F6-240A-D4EFC82CACF4}"/>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71684A9C-FDAC-DB02-1208-ED8B180871CD}"/>
              </a:ext>
            </a:extLst>
          </p:cNvPr>
          <p:cNvSpPr>
            <a:spLocks noGrp="1"/>
          </p:cNvSpPr>
          <p:nvPr>
            <p:ph type="body" sz="quarter" idx="11"/>
          </p:nvPr>
        </p:nvSpPr>
        <p:spPr/>
        <p:txBody>
          <a:bodyPr/>
          <a:lstStyle/>
          <a:p>
            <a:pPr rtl="1"/>
            <a:r>
              <a:rPr lang="ar-MA" dirty="0"/>
              <a:t>النشاط الأول:</a:t>
            </a:r>
          </a:p>
          <a:p>
            <a:r>
              <a:rPr lang="ar-MA" dirty="0"/>
              <a:t>القراءة بطلاقة</a:t>
            </a:r>
            <a:endParaRPr lang="fr-FR" dirty="0"/>
          </a:p>
        </p:txBody>
      </p:sp>
      <p:pic>
        <p:nvPicPr>
          <p:cNvPr id="4" name="Google Shape;668;g3117994fe5d_0_0">
            <a:extLst>
              <a:ext uri="{FF2B5EF4-FFF2-40B4-BE49-F238E27FC236}">
                <a16:creationId xmlns:a16="http://schemas.microsoft.com/office/drawing/2014/main" id="{99BD3639-DEC4-3C0D-6DC2-ED4C9ABCA3AB}"/>
              </a:ext>
            </a:extLst>
          </p:cNvPr>
          <p:cNvPicPr preferRelativeResize="0"/>
          <p:nvPr/>
        </p:nvPicPr>
        <p:blipFill rotWithShape="1">
          <a:blip r:embed="rId2">
            <a:alphaModFix/>
          </a:blip>
          <a:srcRect l="75835"/>
          <a:stretch/>
        </p:blipFill>
        <p:spPr>
          <a:xfrm>
            <a:off x="1006668" y="1264192"/>
            <a:ext cx="3380469" cy="4063893"/>
          </a:xfrm>
          <a:prstGeom prst="rect">
            <a:avLst/>
          </a:prstGeom>
          <a:noFill/>
          <a:ln>
            <a:noFill/>
          </a:ln>
        </p:spPr>
      </p:pic>
    </p:spTree>
    <p:extLst>
      <p:ext uri="{BB962C8B-B14F-4D97-AF65-F5344CB8AC3E}">
        <p14:creationId xmlns:p14="http://schemas.microsoft.com/office/powerpoint/2010/main" val="1226332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626DE-1015-9D5E-1F8D-C702E6E03525}"/>
              </a:ext>
            </a:extLst>
          </p:cNvPr>
          <p:cNvSpPr>
            <a:spLocks noGrp="1"/>
          </p:cNvSpPr>
          <p:nvPr>
            <p:ph type="body" sz="quarter" idx="10"/>
          </p:nvPr>
        </p:nvSpPr>
        <p:spPr/>
        <p:txBody>
          <a:bodyPr/>
          <a:lstStyle/>
          <a:p>
            <a:r>
              <a:rPr lang="ar-MA" dirty="0"/>
              <a:t>دقيقتان</a:t>
            </a:r>
            <a:endParaRPr lang="fr-FR" dirty="0"/>
          </a:p>
        </p:txBody>
      </p:sp>
    </p:spTree>
    <p:extLst>
      <p:ext uri="{BB962C8B-B14F-4D97-AF65-F5344CB8AC3E}">
        <p14:creationId xmlns:p14="http://schemas.microsoft.com/office/powerpoint/2010/main" val="24582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23810527-9AF3-6D01-BC1A-0AD3FD6515BB}"/>
              </a:ext>
            </a:extLst>
          </p:cNvPr>
          <p:cNvSpPr>
            <a:spLocks noGrp="1"/>
          </p:cNvSpPr>
          <p:nvPr>
            <p:ph type="title"/>
          </p:nvPr>
        </p:nvSpPr>
        <p:spPr>
          <a:xfrm>
            <a:off x="929229" y="549516"/>
            <a:ext cx="10529279" cy="267549"/>
          </a:xfrm>
        </p:spPr>
        <p:txBody>
          <a:bodyPr/>
          <a:lstStyle/>
          <a:p>
            <a:r>
              <a:rPr lang="ar-MA"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pic>
        <p:nvPicPr>
          <p:cNvPr id="2" name="Google Shape;656;p54">
            <a:extLst>
              <a:ext uri="{FF2B5EF4-FFF2-40B4-BE49-F238E27FC236}">
                <a16:creationId xmlns:a16="http://schemas.microsoft.com/office/drawing/2014/main" id="{8AC08DC1-CE09-F1F3-3AD1-9508F361CDCD}"/>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sp>
        <p:nvSpPr>
          <p:cNvPr id="8" name="ZoneTexte 7">
            <a:extLst>
              <a:ext uri="{FF2B5EF4-FFF2-40B4-BE49-F238E27FC236}">
                <a16:creationId xmlns:a16="http://schemas.microsoft.com/office/drawing/2014/main" id="{F72134ED-1D97-72A6-0FCD-61C7A9766894}"/>
              </a:ext>
            </a:extLst>
          </p:cNvPr>
          <p:cNvSpPr txBox="1"/>
          <p:nvPr/>
        </p:nvSpPr>
        <p:spPr>
          <a:xfrm>
            <a:off x="1681316" y="1209368"/>
            <a:ext cx="8809703" cy="523220"/>
          </a:xfrm>
          <a:prstGeom prst="rect">
            <a:avLst/>
          </a:prstGeom>
          <a:noFill/>
        </p:spPr>
        <p:txBody>
          <a:bodyPr wrap="square" rtlCol="0">
            <a:spAutoFit/>
          </a:bodyPr>
          <a:lstStyle/>
          <a:p>
            <a:pPr algn="ctr" rtl="1"/>
            <a:r>
              <a:rPr lang="ar-MA" sz="2800" b="1" dirty="0">
                <a:latin typeface="Calibri" panose="020F0502020204030204" pitchFamily="34" charset="0"/>
                <a:ea typeface="Calibri" panose="020F0502020204030204" pitchFamily="34" charset="0"/>
                <a:cs typeface="Calibri" panose="020F0502020204030204" pitchFamily="34" charset="0"/>
              </a:rPr>
              <a:t>تدريب المتعلمين على النطق السليم للكلمات:</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6">
            <a:extLst>
              <a:ext uri="{FF2B5EF4-FFF2-40B4-BE49-F238E27FC236}">
                <a16:creationId xmlns:a16="http://schemas.microsoft.com/office/drawing/2014/main" id="{D90BD588-5E12-070A-C239-38C9650433D8}"/>
              </a:ext>
            </a:extLst>
          </p:cNvPr>
          <p:cNvSpPr txBox="1">
            <a:spLocks noChangeArrowheads="1"/>
          </p:cNvSpPr>
          <p:nvPr/>
        </p:nvSpPr>
        <p:spPr bwMode="auto">
          <a:xfrm>
            <a:off x="674292" y="683291"/>
            <a:ext cx="105884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sz="1400" i="1" dirty="0">
                <a:solidFill>
                  <a:schemeClr val="bg2">
                    <a:lumMod val="75000"/>
                  </a:schemeClr>
                </a:solidFill>
                <a:ea typeface="Calibri" panose="020F0502020204030204" pitchFamily="34" charset="0"/>
                <a:cs typeface="Calibri" panose="020F0502020204030204" pitchFamily="34" charset="0"/>
              </a:rPr>
              <a:t>يقرأ الأستاذ كلمتين من النص قراءة جهرية سليمة، ويقف عند هما لتمييز نطقهما السليم، مع تقديم أمثلة وأمثلة مخالفة والتصريح بسيرورة الإنجاز </a:t>
            </a:r>
            <a:endParaRPr lang="ar-MA" altLang="fr-FR" sz="1400" i="1" dirty="0">
              <a:solidFill>
                <a:schemeClr val="bg2">
                  <a:lumMod val="75000"/>
                </a:schemeClr>
              </a:solidFill>
              <a:cs typeface="Calibri" panose="020F0502020204030204" pitchFamily="34" charset="0"/>
            </a:endParaRPr>
          </a:p>
        </p:txBody>
      </p:sp>
      <p:graphicFrame>
        <p:nvGraphicFramePr>
          <p:cNvPr id="5" name="Tableau 4">
            <a:extLst>
              <a:ext uri="{FF2B5EF4-FFF2-40B4-BE49-F238E27FC236}">
                <a16:creationId xmlns:a16="http://schemas.microsoft.com/office/drawing/2014/main" id="{AD167B8E-7378-C5CD-E3CF-DC10326DC482}"/>
              </a:ext>
            </a:extLst>
          </p:cNvPr>
          <p:cNvGraphicFramePr>
            <a:graphicFrameLocks noGrp="1"/>
          </p:cNvGraphicFramePr>
          <p:nvPr>
            <p:extLst>
              <p:ext uri="{D42A27DB-BD31-4B8C-83A1-F6EECF244321}">
                <p14:modId xmlns:p14="http://schemas.microsoft.com/office/powerpoint/2010/main" val="3160936954"/>
              </p:ext>
            </p:extLst>
          </p:nvPr>
        </p:nvGraphicFramePr>
        <p:xfrm>
          <a:off x="2032000" y="2316480"/>
          <a:ext cx="8128000" cy="1308927"/>
        </p:xfrm>
        <a:graphic>
          <a:graphicData uri="http://schemas.openxmlformats.org/drawingml/2006/table">
            <a:tbl>
              <a:tblPr firstRow="1" bandRow="1">
                <a:tableStyleId>{B015FD07-0FC1-414B-9AE4-B8FEC320CED6}</a:tableStyleId>
              </a:tblPr>
              <a:tblGrid>
                <a:gridCol w="4064000">
                  <a:extLst>
                    <a:ext uri="{9D8B030D-6E8A-4147-A177-3AD203B41FA5}">
                      <a16:colId xmlns:a16="http://schemas.microsoft.com/office/drawing/2014/main" val="2079068259"/>
                    </a:ext>
                  </a:extLst>
                </a:gridCol>
                <a:gridCol w="4064000">
                  <a:extLst>
                    <a:ext uri="{9D8B030D-6E8A-4147-A177-3AD203B41FA5}">
                      <a16:colId xmlns:a16="http://schemas.microsoft.com/office/drawing/2014/main" val="1214326643"/>
                    </a:ext>
                  </a:extLst>
                </a:gridCol>
              </a:tblGrid>
              <a:tr h="370840">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ﭐلْمُهَدَّدَةِ</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ﭐلْوَظَائِفِ</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765786"/>
                  </a:ext>
                </a:extLst>
              </a:tr>
              <a:tr h="370840">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ﭐلضَّخْمَةِ</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ﭐلنَّظِيفَةِ</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004568"/>
                  </a:ext>
                </a:extLst>
              </a:tr>
              <a:tr h="370840">
                <a:tc>
                  <a:txBody>
                    <a:bodyPr/>
                    <a:lstStyle/>
                    <a:p>
                      <a:pPr algn="ctr" rtl="1">
                        <a:lnSpc>
                          <a:spcPct val="107000"/>
                        </a:lnSpc>
                        <a:spcAft>
                          <a:spcPts val="800"/>
                        </a:spcAft>
                        <a:buNone/>
                      </a:pPr>
                      <a:r>
                        <a:rPr lang="ar-SA" sz="2800" b="1" dirty="0">
                          <a:solidFill>
                            <a:schemeClr val="tx1"/>
                          </a:solidFill>
                          <a:effectLst/>
                          <a:latin typeface="Calibri" panose="020F0502020204030204" pitchFamily="34" charset="0"/>
                          <a:ea typeface="Calibri" panose="020F0502020204030204" pitchFamily="34" charset="0"/>
                        </a:rPr>
                        <a:t>ﭐلْأَنْظِمَةِ</a:t>
                      </a:r>
                      <a:endParaRPr lang="fr-FR" sz="2000" b="1"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b="1" dirty="0">
                          <a:solidFill>
                            <a:schemeClr val="tx1"/>
                          </a:solidFill>
                          <a:effectLst/>
                          <a:latin typeface="Calibri" panose="020F0502020204030204" pitchFamily="34" charset="0"/>
                          <a:ea typeface="Calibri" panose="020F0502020204030204" pitchFamily="34" charset="0"/>
                        </a:rPr>
                        <a:t>ﭐلْمُتَجَدِّدَةِ</a:t>
                      </a:r>
                      <a:endParaRPr lang="fr-FR" sz="2000" b="1"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2437445"/>
                  </a:ext>
                </a:extLst>
              </a:tr>
            </a:tbl>
          </a:graphicData>
        </a:graphic>
      </p:graphicFrame>
    </p:spTree>
    <p:extLst>
      <p:ext uri="{BB962C8B-B14F-4D97-AF65-F5344CB8AC3E}">
        <p14:creationId xmlns:p14="http://schemas.microsoft.com/office/powerpoint/2010/main" val="1666952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991BB-023F-6969-321C-9449C68C5ECC}"/>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3DDDFBC-30EE-D904-E55D-478A041236F3}"/>
              </a:ext>
            </a:extLst>
          </p:cNvPr>
          <p:cNvSpPr>
            <a:spLocks noGrp="1"/>
          </p:cNvSpPr>
          <p:nvPr>
            <p:ph type="title"/>
          </p:nvPr>
        </p:nvSpPr>
        <p:spPr>
          <a:xfrm>
            <a:off x="929229" y="549516"/>
            <a:ext cx="10529279" cy="267549"/>
          </a:xfrm>
        </p:spPr>
        <p:txBody>
          <a:bodyPr/>
          <a:lstStyle/>
          <a:p>
            <a:r>
              <a:rPr lang="ar-MA"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pic>
        <p:nvPicPr>
          <p:cNvPr id="2" name="Google Shape;656;p54">
            <a:extLst>
              <a:ext uri="{FF2B5EF4-FFF2-40B4-BE49-F238E27FC236}">
                <a16:creationId xmlns:a16="http://schemas.microsoft.com/office/drawing/2014/main" id="{9BC182A0-A761-0515-B3F8-D0E829BB896C}"/>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graphicFrame>
        <p:nvGraphicFramePr>
          <p:cNvPr id="4" name="Tableau 3">
            <a:extLst>
              <a:ext uri="{FF2B5EF4-FFF2-40B4-BE49-F238E27FC236}">
                <a16:creationId xmlns:a16="http://schemas.microsoft.com/office/drawing/2014/main" id="{2655FADD-7B0E-0351-7C68-E752801F192A}"/>
              </a:ext>
            </a:extLst>
          </p:cNvPr>
          <p:cNvGraphicFramePr>
            <a:graphicFrameLocks noGrp="1"/>
          </p:cNvGraphicFramePr>
          <p:nvPr>
            <p:extLst>
              <p:ext uri="{D42A27DB-BD31-4B8C-83A1-F6EECF244321}">
                <p14:modId xmlns:p14="http://schemas.microsoft.com/office/powerpoint/2010/main" val="3550579941"/>
              </p:ext>
            </p:extLst>
          </p:nvPr>
        </p:nvGraphicFramePr>
        <p:xfrm>
          <a:off x="2032000" y="2316480"/>
          <a:ext cx="8128000" cy="1308927"/>
        </p:xfrm>
        <a:graphic>
          <a:graphicData uri="http://schemas.openxmlformats.org/drawingml/2006/table">
            <a:tbl>
              <a:tblPr firstRow="1" bandRow="1">
                <a:tableStyleId>{B015FD07-0FC1-414B-9AE4-B8FEC320CED6}</a:tableStyleId>
              </a:tblPr>
              <a:tblGrid>
                <a:gridCol w="4064000">
                  <a:extLst>
                    <a:ext uri="{9D8B030D-6E8A-4147-A177-3AD203B41FA5}">
                      <a16:colId xmlns:a16="http://schemas.microsoft.com/office/drawing/2014/main" val="2079068259"/>
                    </a:ext>
                  </a:extLst>
                </a:gridCol>
                <a:gridCol w="4064000">
                  <a:extLst>
                    <a:ext uri="{9D8B030D-6E8A-4147-A177-3AD203B41FA5}">
                      <a16:colId xmlns:a16="http://schemas.microsoft.com/office/drawing/2014/main" val="1214326643"/>
                    </a:ext>
                  </a:extLst>
                </a:gridCol>
              </a:tblGrid>
              <a:tr h="370840">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ﭐلْمُهَدَّدَةِ</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ﭐلْوَظَائِفِ</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765786"/>
                  </a:ext>
                </a:extLst>
              </a:tr>
              <a:tr h="370840">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ﭐلضَّخْمَةِ</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b="1">
                          <a:solidFill>
                            <a:schemeClr val="tx1"/>
                          </a:solidFill>
                          <a:effectLst/>
                          <a:latin typeface="Calibri" panose="020F0502020204030204" pitchFamily="34" charset="0"/>
                          <a:ea typeface="Calibri" panose="020F0502020204030204" pitchFamily="34" charset="0"/>
                        </a:rPr>
                        <a:t>ﭐلنَّظِيفَةِ</a:t>
                      </a:r>
                      <a:endParaRPr lang="fr-FR" sz="2000" b="1">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004568"/>
                  </a:ext>
                </a:extLst>
              </a:tr>
              <a:tr h="370840">
                <a:tc>
                  <a:txBody>
                    <a:bodyPr/>
                    <a:lstStyle/>
                    <a:p>
                      <a:pPr algn="ctr" rtl="1">
                        <a:lnSpc>
                          <a:spcPct val="107000"/>
                        </a:lnSpc>
                        <a:spcAft>
                          <a:spcPts val="800"/>
                        </a:spcAft>
                        <a:buNone/>
                      </a:pPr>
                      <a:r>
                        <a:rPr lang="ar-SA" sz="2800" b="1" dirty="0">
                          <a:solidFill>
                            <a:schemeClr val="tx1"/>
                          </a:solidFill>
                          <a:effectLst/>
                          <a:latin typeface="Calibri" panose="020F0502020204030204" pitchFamily="34" charset="0"/>
                          <a:ea typeface="Calibri" panose="020F0502020204030204" pitchFamily="34" charset="0"/>
                        </a:rPr>
                        <a:t>ﭐلْأَنْظِمَةِ</a:t>
                      </a:r>
                      <a:endParaRPr lang="fr-FR" sz="2000" b="1"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b="1" dirty="0">
                          <a:solidFill>
                            <a:schemeClr val="tx1"/>
                          </a:solidFill>
                          <a:effectLst/>
                          <a:latin typeface="Calibri" panose="020F0502020204030204" pitchFamily="34" charset="0"/>
                          <a:ea typeface="Calibri" panose="020F0502020204030204" pitchFamily="34" charset="0"/>
                        </a:rPr>
                        <a:t>ﭐلْمُتَجَدِّدَةِ</a:t>
                      </a:r>
                      <a:endParaRPr lang="fr-FR" sz="2000" b="1"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2437445"/>
                  </a:ext>
                </a:extLst>
              </a:tr>
            </a:tbl>
          </a:graphicData>
        </a:graphic>
      </p:graphicFrame>
      <p:sp>
        <p:nvSpPr>
          <p:cNvPr id="8" name="ZoneTexte 7">
            <a:extLst>
              <a:ext uri="{FF2B5EF4-FFF2-40B4-BE49-F238E27FC236}">
                <a16:creationId xmlns:a16="http://schemas.microsoft.com/office/drawing/2014/main" id="{BE2CDD35-D98E-0628-54A3-16AE87DA6A45}"/>
              </a:ext>
            </a:extLst>
          </p:cNvPr>
          <p:cNvSpPr txBox="1"/>
          <p:nvPr/>
        </p:nvSpPr>
        <p:spPr>
          <a:xfrm>
            <a:off x="1681316" y="1209368"/>
            <a:ext cx="8809703" cy="523220"/>
          </a:xfrm>
          <a:prstGeom prst="rect">
            <a:avLst/>
          </a:prstGeom>
          <a:noFill/>
        </p:spPr>
        <p:txBody>
          <a:bodyPr wrap="square" rtlCol="0">
            <a:spAutoFit/>
          </a:bodyPr>
          <a:lstStyle/>
          <a:p>
            <a:pPr algn="ctr" rtl="1"/>
            <a:r>
              <a:rPr lang="ar-MA" sz="2800" b="1" dirty="0">
                <a:latin typeface="Calibri" panose="020F0502020204030204" pitchFamily="34" charset="0"/>
                <a:ea typeface="Calibri" panose="020F0502020204030204" pitchFamily="34" charset="0"/>
                <a:cs typeface="Calibri" panose="020F0502020204030204" pitchFamily="34" charset="0"/>
              </a:rPr>
              <a:t>تدريب المتعلمين على النطق السليم للكلمات:</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6">
            <a:extLst>
              <a:ext uri="{FF2B5EF4-FFF2-40B4-BE49-F238E27FC236}">
                <a16:creationId xmlns:a16="http://schemas.microsoft.com/office/drawing/2014/main" id="{C9F8F1B7-BA2C-45CC-1F0A-5FB70C6E4879}"/>
              </a:ext>
            </a:extLst>
          </p:cNvPr>
          <p:cNvSpPr txBox="1">
            <a:spLocks noChangeArrowheads="1"/>
          </p:cNvSpPr>
          <p:nvPr/>
        </p:nvSpPr>
        <p:spPr bwMode="auto">
          <a:xfrm>
            <a:off x="674292" y="683291"/>
            <a:ext cx="105884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sz="1400" i="1" dirty="0">
                <a:solidFill>
                  <a:schemeClr val="bg2">
                    <a:lumMod val="75000"/>
                  </a:schemeClr>
                </a:solidFill>
                <a:ea typeface="Calibri" panose="020F0502020204030204" pitchFamily="34" charset="0"/>
                <a:cs typeface="Calibri" panose="020F0502020204030204" pitchFamily="34" charset="0"/>
              </a:rPr>
              <a:t>يقرأ الأستاذ كلمتين من النص قراءة جهرية سليمة، ويقف عند هما لتمييز نطقهما السليم، مع تقديم أمثلة وأمثلة مخالفة والتصريح بسيرورة الإنجاز </a:t>
            </a:r>
            <a:endParaRPr lang="ar-MA" altLang="fr-FR" sz="1400" i="1" dirty="0">
              <a:solidFill>
                <a:schemeClr val="bg2">
                  <a:lumMod val="75000"/>
                </a:schemeClr>
              </a:solidFill>
              <a:cs typeface="Calibri" panose="020F0502020204030204" pitchFamily="34" charset="0"/>
            </a:endParaRPr>
          </a:p>
        </p:txBody>
      </p:sp>
    </p:spTree>
    <p:extLst>
      <p:ext uri="{BB962C8B-B14F-4D97-AF65-F5344CB8AC3E}">
        <p14:creationId xmlns:p14="http://schemas.microsoft.com/office/powerpoint/2010/main" val="1843493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0E479CD-872F-3CF7-AF13-C54516F646F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20E5FFF-D73B-EFAB-C5A7-DF8238F9C2DC}"/>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11459F-4183-74BC-BD80-AF01A1461A3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DAE187C-BE68-B82E-F322-7E3DAF45D483}"/>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Titre 2">
            <a:extLst>
              <a:ext uri="{FF2B5EF4-FFF2-40B4-BE49-F238E27FC236}">
                <a16:creationId xmlns:a16="http://schemas.microsoft.com/office/drawing/2014/main" id="{2B551916-A946-362F-B468-A1DD07E4422F}"/>
              </a:ext>
            </a:extLst>
          </p:cNvPr>
          <p:cNvSpPr txBox="1">
            <a:spLocks/>
          </p:cNvSpPr>
          <p:nvPr/>
        </p:nvSpPr>
        <p:spPr>
          <a:xfrm>
            <a:off x="828465" y="134156"/>
            <a:ext cx="10529279" cy="2675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1800" b="1"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sp>
        <p:nvSpPr>
          <p:cNvPr id="14" name="Google Shape;723;p45">
            <a:extLst>
              <a:ext uri="{FF2B5EF4-FFF2-40B4-BE49-F238E27FC236}">
                <a16:creationId xmlns:a16="http://schemas.microsoft.com/office/drawing/2014/main" id="{B81E3D1E-4B84-336D-5DDB-A821900C3220}"/>
              </a:ext>
            </a:extLst>
          </p:cNvPr>
          <p:cNvSpPr txBox="1">
            <a:spLocks/>
          </p:cNvSpPr>
          <p:nvPr/>
        </p:nvSpPr>
        <p:spPr>
          <a:xfrm>
            <a:off x="1269816" y="35559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المتعلمون </a:t>
            </a:r>
            <a:r>
              <a:rPr lang="ar-MA" sz="1400" dirty="0">
                <a:solidFill>
                  <a:srgbClr val="AEABAB"/>
                </a:solidFill>
                <a:highlight>
                  <a:srgbClr val="FFFF00"/>
                </a:highlight>
              </a:rPr>
              <a:t>جماعيا</a:t>
            </a:r>
            <a:r>
              <a:rPr lang="ar-MA" sz="1400" dirty="0">
                <a:solidFill>
                  <a:srgbClr val="AEABAB"/>
                </a:solidFill>
              </a:rPr>
              <a:t> </a:t>
            </a:r>
            <a:r>
              <a:rPr lang="ar-MA" sz="1400" dirty="0">
                <a:solidFill>
                  <a:srgbClr val="AEABAB"/>
                </a:solidFill>
                <a:highlight>
                  <a:srgbClr val="FFFF00"/>
                </a:highlight>
              </a:rPr>
              <a:t>فثنائيا</a:t>
            </a:r>
            <a:r>
              <a:rPr lang="ar-MA" sz="1400" dirty="0">
                <a:solidFill>
                  <a:srgbClr val="AEABAB"/>
                </a:solidFill>
              </a:rPr>
              <a:t> ثم </a:t>
            </a:r>
            <a:r>
              <a:rPr lang="ar-MA" sz="1400" dirty="0">
                <a:solidFill>
                  <a:srgbClr val="AEABAB"/>
                </a:solidFill>
                <a:highlight>
                  <a:srgbClr val="FFFF00"/>
                </a:highlight>
              </a:rPr>
              <a:t>فرديا </a:t>
            </a:r>
            <a:r>
              <a:rPr lang="ar-MA" sz="1400" dirty="0">
                <a:solidFill>
                  <a:srgbClr val="AEABAB"/>
                </a:solidFill>
              </a:rPr>
              <a:t>عبارتين قراءة جهرية سليمة، ويوضحون معايير القراءة السليمة</a:t>
            </a:r>
          </a:p>
        </p:txBody>
      </p:sp>
      <p:sp>
        <p:nvSpPr>
          <p:cNvPr id="5" name="ZoneTexte 4">
            <a:extLst>
              <a:ext uri="{FF2B5EF4-FFF2-40B4-BE49-F238E27FC236}">
                <a16:creationId xmlns:a16="http://schemas.microsoft.com/office/drawing/2014/main" id="{EE48AE75-6967-FA84-5C28-3F4E9F55EBFE}"/>
              </a:ext>
            </a:extLst>
          </p:cNvPr>
          <p:cNvSpPr txBox="1"/>
          <p:nvPr/>
        </p:nvSpPr>
        <p:spPr>
          <a:xfrm>
            <a:off x="786581" y="1506830"/>
            <a:ext cx="10497946" cy="3098925"/>
          </a:xfrm>
          <a:prstGeom prst="rect">
            <a:avLst/>
          </a:prstGeom>
          <a:noFill/>
        </p:spPr>
        <p:txBody>
          <a:bodyPr wrap="square" rtlCol="0">
            <a:spAutoFit/>
          </a:bodyPr>
          <a:lstStyle/>
          <a:p>
            <a:pPr marL="685800" lvl="0" indent="-457200" algn="just" rtl="1">
              <a:lnSpc>
                <a:spcPct val="150000"/>
              </a:lnSpc>
              <a:spcBef>
                <a:spcPts val="1000"/>
              </a:spcBef>
              <a:buSzPts val="2400"/>
              <a:buFont typeface="Wingdings" panose="05000000000000000000" pitchFamily="2" charset="2"/>
              <a:buChar char="v"/>
            </a:pPr>
            <a:r>
              <a:rPr lang="ar-MA" sz="3200" b="1" dirty="0">
                <a:latin typeface="Calibri"/>
                <a:ea typeface="Calibri"/>
                <a:cs typeface="Calibri"/>
                <a:sym typeface="Calibri"/>
              </a:rPr>
              <a:t>ــ يُمْكِنُ لِلشَّرِكَاتِ ﭐلْآنَ ﭐسْتِخْدَام حُلُولٍ لِتَنْظِيمِ ﭐلْعَمَلِ </a:t>
            </a:r>
            <a:r>
              <a:rPr lang="ar-MA" sz="3200" b="1" dirty="0" err="1">
                <a:latin typeface="Calibri"/>
                <a:ea typeface="Calibri"/>
                <a:cs typeface="Calibri"/>
                <a:sym typeface="Calibri"/>
              </a:rPr>
              <a:t>ﭐلْمُعْتَادِ</a:t>
            </a:r>
            <a:r>
              <a:rPr lang="ar-MA" sz="3200" b="1" dirty="0">
                <a:latin typeface="Calibri"/>
                <a:ea typeface="Calibri"/>
                <a:cs typeface="Calibri"/>
                <a:sym typeface="Calibri"/>
              </a:rPr>
              <a:t>، مِمَّا يُقَلِّلُ مِنَ ﭐلْحَاجَةِ إِلَى ﭐلْمُوَظَّفِينَ </a:t>
            </a:r>
            <a:r>
              <a:rPr lang="ar-MA" sz="3200" b="1" dirty="0" err="1">
                <a:latin typeface="Calibri"/>
                <a:ea typeface="Calibri"/>
                <a:cs typeface="Calibri"/>
                <a:sym typeface="Calibri"/>
              </a:rPr>
              <a:t>ﭐلْبَشَرِيِّينَ</a:t>
            </a:r>
            <a:r>
              <a:rPr lang="ar-MA" sz="3200" b="1" dirty="0">
                <a:latin typeface="Calibri"/>
                <a:ea typeface="Calibri"/>
                <a:cs typeface="Calibri"/>
                <a:sym typeface="Calibri"/>
              </a:rPr>
              <a:t>.</a:t>
            </a:r>
          </a:p>
          <a:p>
            <a:pPr marL="685800" lvl="0" indent="-457200" algn="just" rtl="1">
              <a:lnSpc>
                <a:spcPct val="150000"/>
              </a:lnSpc>
              <a:spcBef>
                <a:spcPts val="1000"/>
              </a:spcBef>
              <a:buSzPts val="2400"/>
              <a:buFont typeface="Wingdings" panose="05000000000000000000" pitchFamily="2" charset="2"/>
              <a:buChar char="v"/>
            </a:pPr>
            <a:r>
              <a:rPr lang="ar-MA" sz="3200" b="1" dirty="0">
                <a:latin typeface="Calibri"/>
                <a:ea typeface="Calibri"/>
                <a:cs typeface="Calibri"/>
                <a:sym typeface="Calibri"/>
              </a:rPr>
              <a:t>ـ تَزْدَادُ ﭐلْحَاجَةُ إِلَى مِهْنِيِّينَ مُتَخَصِّصِينَ فِي مَجَالاتِ ﭐلطَّاقَةِ ﭐلشَّمْسِيَّةِ وطَاقَةِ </a:t>
            </a:r>
            <a:r>
              <a:rPr lang="ar-MA" sz="3200" b="1" dirty="0" err="1">
                <a:latin typeface="Calibri"/>
                <a:ea typeface="Calibri"/>
                <a:cs typeface="Calibri"/>
                <a:sym typeface="Calibri"/>
              </a:rPr>
              <a:t>ﭐلرِّيَاحِ</a:t>
            </a:r>
            <a:r>
              <a:rPr lang="ar-MA" sz="3200" b="1" dirty="0">
                <a:latin typeface="Calibri"/>
                <a:ea typeface="Calibri"/>
                <a:cs typeface="Calibri"/>
                <a:sym typeface="Calibri"/>
              </a:rPr>
              <a:t> </a:t>
            </a:r>
            <a:r>
              <a:rPr lang="ar-MA" sz="3200" b="1" dirty="0" err="1">
                <a:latin typeface="Calibri"/>
                <a:ea typeface="Calibri"/>
                <a:cs typeface="Calibri"/>
                <a:sym typeface="Calibri"/>
              </a:rPr>
              <a:t>وﭐلطَّاقَاتِ</a:t>
            </a:r>
            <a:r>
              <a:rPr lang="ar-MA" sz="3200" b="1" dirty="0">
                <a:latin typeface="Calibri"/>
                <a:ea typeface="Calibri"/>
                <a:cs typeface="Calibri"/>
                <a:sym typeface="Calibri"/>
              </a:rPr>
              <a:t> ﭐلْمُتَجَدِّدَةِ ﭐلْأُخْرَى.</a:t>
            </a:r>
          </a:p>
        </p:txBody>
      </p:sp>
      <p:pic>
        <p:nvPicPr>
          <p:cNvPr id="6" name="Picture 2" descr="Lever la main - Icônes mains et gestes gratuites">
            <a:extLst>
              <a:ext uri="{FF2B5EF4-FFF2-40B4-BE49-F238E27FC236}">
                <a16:creationId xmlns:a16="http://schemas.microsoft.com/office/drawing/2014/main" id="{4B506986-E1F2-6AE9-3B79-3E8FAA8745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8360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dirty="0">
                <a:solidFill>
                  <a:srgbClr val="757070"/>
                </a:solidFill>
                <a:latin typeface="Calibri"/>
                <a:ea typeface="Calibri"/>
                <a:cs typeface="Calibri"/>
                <a:sym typeface="Calibri"/>
              </a:rPr>
              <a:t>التذكير بقواعد القراءة السليمة ، و شرح عناصر شبكة التقويم الذاتي: </a:t>
            </a:r>
            <a:br>
              <a:rPr lang="ar-MA" dirty="0">
                <a:highlight>
                  <a:srgbClr val="FF00FF"/>
                </a:highlight>
              </a:rPr>
            </a:br>
            <a:r>
              <a:rPr lang="ar-MA" dirty="0"/>
              <a:t>.</a:t>
            </a:r>
            <a:endParaRPr lang="fr-FR" dirty="0"/>
          </a:p>
        </p:txBody>
      </p:sp>
      <p:sp>
        <p:nvSpPr>
          <p:cNvPr id="4" name="Espace réservé du contenu 3">
            <a:extLst>
              <a:ext uri="{FF2B5EF4-FFF2-40B4-BE49-F238E27FC236}">
                <a16:creationId xmlns:a16="http://schemas.microsoft.com/office/drawing/2014/main" id="{BBDE5B23-1876-E0A9-CBCF-20E5AEB74A0A}"/>
              </a:ext>
            </a:extLst>
          </p:cNvPr>
          <p:cNvSpPr>
            <a:spLocks noGrp="1"/>
          </p:cNvSpPr>
          <p:nvPr>
            <p:ph sz="quarter" idx="4294967295"/>
          </p:nvPr>
        </p:nvSpPr>
        <p:spPr>
          <a:xfrm>
            <a:off x="1235772" y="644513"/>
            <a:ext cx="10250160" cy="321521"/>
          </a:xfrm>
        </p:spPr>
        <p:txBody>
          <a:bodyPr>
            <a:normAutofit fontScale="25000" lnSpcReduction="20000"/>
          </a:bodyPr>
          <a:lstStyle/>
          <a:p>
            <a:pPr marL="0" indent="0" algn="r" rtl="1">
              <a:buNone/>
            </a:pPr>
            <a:r>
              <a:rPr lang="ar-MA" sz="5600" dirty="0">
                <a:latin typeface="Calibri"/>
                <a:ea typeface="Calibri"/>
                <a:cs typeface="Calibri"/>
                <a:sym typeface="Calibri"/>
              </a:rPr>
              <a:t>يقرأ المدرس الكلمات الملونة أولا قراءة جهرية سليمة ، ثم يقرأ الفقرة بطلاقة مجسدا سلامة القراءة المعبرة </a:t>
            </a:r>
          </a:p>
          <a:p>
            <a:pPr marL="0" indent="0" algn="r" rtl="1">
              <a:buNone/>
            </a:pPr>
            <a:r>
              <a:rPr lang="ar-MA" sz="1100" dirty="0">
                <a:latin typeface="Calibri" panose="020F0502020204030204" pitchFamily="34" charset="0"/>
                <a:ea typeface="Calibri" panose="020F0502020204030204" pitchFamily="34" charset="0"/>
                <a:cs typeface="Calibri" panose="020F0502020204030204" pitchFamily="34" charset="0"/>
              </a:rPr>
              <a:t>.</a:t>
            </a:r>
            <a:endParaRPr lang="fr-FR"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pic>
        <p:nvPicPr>
          <p:cNvPr id="9" name="Graphique 8" descr="Discours avec un remplissage uni">
            <a:extLst>
              <a:ext uri="{FF2B5EF4-FFF2-40B4-BE49-F238E27FC236}">
                <a16:creationId xmlns:a16="http://schemas.microsoft.com/office/drawing/2014/main" id="{79A64C2E-3CD4-4E7D-AB37-D08B2E14FD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755" y="640270"/>
            <a:ext cx="11488527" cy="6244253"/>
          </a:xfrm>
          <a:prstGeom prst="rect">
            <a:avLst/>
          </a:prstGeom>
        </p:spPr>
      </p:pic>
      <p:sp>
        <p:nvSpPr>
          <p:cNvPr id="10" name="ZoneTexte 9">
            <a:extLst>
              <a:ext uri="{FF2B5EF4-FFF2-40B4-BE49-F238E27FC236}">
                <a16:creationId xmlns:a16="http://schemas.microsoft.com/office/drawing/2014/main" id="{920DEFF1-59CA-3F7A-98E8-B7FE57BEE0EE}"/>
              </a:ext>
            </a:extLst>
          </p:cNvPr>
          <p:cNvSpPr txBox="1"/>
          <p:nvPr/>
        </p:nvSpPr>
        <p:spPr>
          <a:xfrm>
            <a:off x="2410691" y="1811850"/>
            <a:ext cx="7257363" cy="1964512"/>
          </a:xfrm>
          <a:prstGeom prst="rect">
            <a:avLst/>
          </a:prstGeom>
          <a:noFill/>
        </p:spPr>
        <p:txBody>
          <a:bodyPr wrap="square" rtlCol="0">
            <a:spAutoFit/>
          </a:bodyPr>
          <a:lstStyle/>
          <a:p>
            <a:pPr marL="0" marR="0" lvl="0" indent="0" algn="ct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انتبهوا جيدا سأقرأ أمامكم المقطعين، لاحظوا،  </a:t>
            </a:r>
          </a:p>
          <a:p>
            <a:pPr marL="0" marR="0" lvl="0" indent="0" algn="ct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و ركزوا على : </a:t>
            </a:r>
          </a:p>
          <a:p>
            <a:pPr marR="0" lvl="0" algn="ctr" defTabSz="914400" rtl="1" eaLnBrk="1" fontAlgn="auto" latinLnBrk="0" hangingPunct="1">
              <a:lnSpc>
                <a:spcPct val="150000"/>
              </a:lnSpc>
              <a:spcBef>
                <a:spcPts val="0"/>
              </a:spcBef>
              <a:spcAft>
                <a:spcPts val="0"/>
              </a:spcAft>
              <a:buClr>
                <a:srgbClr val="000000"/>
              </a:buClr>
              <a:buSzTx/>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حرصي على </a:t>
            </a:r>
            <a:r>
              <a:rPr lang="ar-MA" sz="2800" b="1" dirty="0">
                <a:solidFill>
                  <a:schemeClr val="accent1"/>
                </a:solidFill>
                <a:latin typeface="Calibri" panose="020F0502020204030204" pitchFamily="34" charset="0"/>
                <a:ea typeface="Calibri" panose="020F0502020204030204" pitchFamily="34" charset="0"/>
                <a:cs typeface="Calibri" panose="020F0502020204030204" pitchFamily="34" charset="0"/>
              </a:rPr>
              <a:t>احترام </a:t>
            </a:r>
            <a:r>
              <a:rPr lang="ar-MA" sz="2800" b="1" dirty="0">
                <a:solidFill>
                  <a:srgbClr val="FF0000"/>
                </a:solidFill>
                <a:latin typeface="Calibri" panose="020F0502020204030204" pitchFamily="34" charset="0"/>
                <a:ea typeface="Calibri" panose="020F0502020204030204" pitchFamily="34" charset="0"/>
                <a:cs typeface="Calibri" panose="020F0502020204030204" pitchFamily="34" charset="0"/>
              </a:rPr>
              <a:t>علامات الترقيم</a:t>
            </a:r>
            <a:r>
              <a:rPr lang="ar-MA" sz="2800" b="1" dirty="0">
                <a:solidFill>
                  <a:schemeClr val="accent1"/>
                </a:solidFill>
                <a:latin typeface="Calibri" panose="020F0502020204030204" pitchFamily="34" charset="0"/>
                <a:ea typeface="Calibri" panose="020F0502020204030204" pitchFamily="34" charset="0"/>
                <a:cs typeface="Calibri" panose="020F0502020204030204" pitchFamily="34" charset="0"/>
              </a:rPr>
              <a:t>.</a:t>
            </a:r>
            <a:endParaRPr kumimoji="0" lang="ar-MA" sz="32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717318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28522-EF7F-8553-5ACC-5F74D3FD4F5A}"/>
            </a:ext>
          </a:extLst>
        </p:cNvPr>
        <p:cNvGrpSpPr/>
        <p:nvPr/>
      </p:nvGrpSpPr>
      <p:grpSpPr>
        <a:xfrm>
          <a:off x="0" y="0"/>
          <a:ext cx="0" cy="0"/>
          <a:chOff x="0" y="0"/>
          <a:chExt cx="0" cy="0"/>
        </a:xfrm>
      </p:grpSpPr>
      <p:pic>
        <p:nvPicPr>
          <p:cNvPr id="2" name="Google Shape;656;p54">
            <a:extLst>
              <a:ext uri="{FF2B5EF4-FFF2-40B4-BE49-F238E27FC236}">
                <a16:creationId xmlns:a16="http://schemas.microsoft.com/office/drawing/2014/main" id="{1834DECB-0A9D-9049-A57C-113047CC00EE}"/>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sp>
        <p:nvSpPr>
          <p:cNvPr id="4" name="ZoneTexte 3">
            <a:extLst>
              <a:ext uri="{FF2B5EF4-FFF2-40B4-BE49-F238E27FC236}">
                <a16:creationId xmlns:a16="http://schemas.microsoft.com/office/drawing/2014/main" id="{A8EC7B18-7361-D454-7841-7501FF15C4C6}"/>
              </a:ext>
            </a:extLst>
          </p:cNvPr>
          <p:cNvSpPr txBox="1"/>
          <p:nvPr/>
        </p:nvSpPr>
        <p:spPr>
          <a:xfrm>
            <a:off x="2180080" y="2313075"/>
            <a:ext cx="8956964" cy="2018694"/>
          </a:xfrm>
          <a:prstGeom prst="rect">
            <a:avLst/>
          </a:prstGeom>
          <a:noFill/>
        </p:spPr>
        <p:txBody>
          <a:bodyPr wrap="square" rtlCol="0">
            <a:spAutoFit/>
          </a:bodyPr>
          <a:lstStyle/>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قراءة فقرة من النص بتوظيف</a:t>
            </a:r>
          </a:p>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 شبكة التقويم الذاتي</a:t>
            </a:r>
          </a:p>
        </p:txBody>
      </p:sp>
      <p:sp>
        <p:nvSpPr>
          <p:cNvPr id="11" name="Google Shape;725;p45">
            <a:extLst>
              <a:ext uri="{FF2B5EF4-FFF2-40B4-BE49-F238E27FC236}">
                <a16:creationId xmlns:a16="http://schemas.microsoft.com/office/drawing/2014/main" id="{92B2FEC2-9A26-FDF5-37F5-7789F20268E8}"/>
              </a:ext>
            </a:extLst>
          </p:cNvPr>
          <p:cNvSpPr txBox="1"/>
          <p:nvPr/>
        </p:nvSpPr>
        <p:spPr>
          <a:xfrm>
            <a:off x="5263666" y="147204"/>
            <a:ext cx="60960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Calibri"/>
              <a:buNone/>
            </a:pPr>
            <a:r>
              <a:rPr lang="ar-MA" sz="2000" b="1" i="0" u="none" strike="noStrike" cap="none" dirty="0">
                <a:solidFill>
                  <a:srgbClr val="AEABAB"/>
                </a:solidFill>
                <a:latin typeface="Calibri"/>
                <a:ea typeface="Calibri"/>
                <a:cs typeface="Calibri"/>
                <a:sym typeface="Calibri"/>
              </a:rPr>
              <a:t>نتدرب على القراءة </a:t>
            </a:r>
            <a:endParaRPr sz="1400" b="0" i="0" u="none" strike="noStrike" cap="none" dirty="0">
              <a:solidFill>
                <a:srgbClr val="000000"/>
              </a:solidFill>
              <a:latin typeface="Arial"/>
              <a:ea typeface="Arial"/>
              <a:cs typeface="Arial"/>
              <a:sym typeface="Arial"/>
            </a:endParaRPr>
          </a:p>
        </p:txBody>
      </p:sp>
      <p:sp>
        <p:nvSpPr>
          <p:cNvPr id="3" name="Google Shape;723;p45">
            <a:extLst>
              <a:ext uri="{FF2B5EF4-FFF2-40B4-BE49-F238E27FC236}">
                <a16:creationId xmlns:a16="http://schemas.microsoft.com/office/drawing/2014/main" id="{E55EA764-69F0-8785-CE0F-4A1B208D2E17}"/>
              </a:ext>
            </a:extLst>
          </p:cNvPr>
          <p:cNvSpPr txBox="1">
            <a:spLocks/>
          </p:cNvSpPr>
          <p:nvPr/>
        </p:nvSpPr>
        <p:spPr>
          <a:xfrm>
            <a:off x="1198562" y="505533"/>
            <a:ext cx="10161104" cy="470617"/>
          </a:xfrm>
          <a:prstGeom prst="rect">
            <a:avLst/>
          </a:prstGeom>
          <a:noFill/>
          <a:ln>
            <a:noFill/>
          </a:ln>
        </p:spPr>
        <p:txBody>
          <a:bodyPr spcFirstLastPara="1" wrap="square" lIns="91425" tIns="45700" rIns="91425" bIns="45700" anchor="ctr" anchorCtr="0">
            <a:normAutofit fontScale="97500"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المدرس الجمل قراءة سليمة محترما مخرج حرف الضاد والتقاء الساكنين ، ويشرح قواعد القراءة وينبه التلاميذ إلى بعض الأخطاء الشائعة، ثم يطلب منهم أن يقرأوا بعده مراعين القواعد مع تقديم التغذية الراجعة الفورية</a:t>
            </a:r>
          </a:p>
        </p:txBody>
      </p:sp>
    </p:spTree>
    <p:extLst>
      <p:ext uri="{BB962C8B-B14F-4D97-AF65-F5344CB8AC3E}">
        <p14:creationId xmlns:p14="http://schemas.microsoft.com/office/powerpoint/2010/main" val="108605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grpSp>
        <p:nvGrpSpPr>
          <p:cNvPr id="870" name="Google Shape;870;p67"/>
          <p:cNvGrpSpPr/>
          <p:nvPr/>
        </p:nvGrpSpPr>
        <p:grpSpPr>
          <a:xfrm>
            <a:off x="812159" y="829917"/>
            <a:ext cx="10567685" cy="5198169"/>
            <a:chOff x="2184400" y="1402025"/>
            <a:chExt cx="7823200" cy="4942038"/>
          </a:xfrm>
        </p:grpSpPr>
        <p:sp>
          <p:nvSpPr>
            <p:cNvPr id="871" name="Google Shape;871;p6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2" name="Google Shape;872;p6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73" name="Google Shape;873;p67"/>
          <p:cNvGrpSpPr/>
          <p:nvPr/>
        </p:nvGrpSpPr>
        <p:grpSpPr>
          <a:xfrm>
            <a:off x="8796759" y="4917801"/>
            <a:ext cx="2425143" cy="936371"/>
            <a:chOff x="8796759" y="4917801"/>
            <a:chExt cx="2425142" cy="936370"/>
          </a:xfrm>
        </p:grpSpPr>
        <p:sp>
          <p:nvSpPr>
            <p:cNvPr id="874" name="Google Shape;874;p6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5" name="Google Shape;875;p67"/>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76" name="Google Shape;876;p67"/>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77" name="Google Shape;877;p67"/>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4C31B9FB-47A7-5403-86DD-1473F239D5B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75B1CF1-4648-8DBF-4431-E068602D2EC5}"/>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276465-A169-2B7E-DF60-08B17C75CC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92E3ACA-9000-5ECC-C26B-FC8BAD1AADE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Titre 2">
            <a:extLst>
              <a:ext uri="{FF2B5EF4-FFF2-40B4-BE49-F238E27FC236}">
                <a16:creationId xmlns:a16="http://schemas.microsoft.com/office/drawing/2014/main" id="{F7555F52-9CDF-1000-5409-E71AA282495B}"/>
              </a:ext>
            </a:extLst>
          </p:cNvPr>
          <p:cNvSpPr txBox="1">
            <a:spLocks/>
          </p:cNvSpPr>
          <p:nvPr/>
        </p:nvSpPr>
        <p:spPr>
          <a:xfrm>
            <a:off x="828465" y="134156"/>
            <a:ext cx="10529279" cy="2675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1800" b="1"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sp>
        <p:nvSpPr>
          <p:cNvPr id="6" name="Google Shape;723;p45">
            <a:extLst>
              <a:ext uri="{FF2B5EF4-FFF2-40B4-BE49-F238E27FC236}">
                <a16:creationId xmlns:a16="http://schemas.microsoft.com/office/drawing/2014/main" id="{69A8A2DD-B292-613C-802D-4C3363E8F2CD}"/>
              </a:ext>
            </a:extLst>
          </p:cNvPr>
          <p:cNvSpPr txBox="1">
            <a:spLocks/>
          </p:cNvSpPr>
          <p:nvPr/>
        </p:nvSpPr>
        <p:spPr>
          <a:xfrm>
            <a:off x="1269816" y="394993"/>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المتعلمون </a:t>
            </a:r>
            <a:r>
              <a:rPr lang="ar-MA" sz="1400" dirty="0">
                <a:solidFill>
                  <a:srgbClr val="AEABAB"/>
                </a:solidFill>
                <a:highlight>
                  <a:srgbClr val="FFFF00"/>
                </a:highlight>
              </a:rPr>
              <a:t>جماعيا</a:t>
            </a:r>
            <a:r>
              <a:rPr lang="ar-MA" sz="1400" dirty="0">
                <a:solidFill>
                  <a:srgbClr val="AEABAB"/>
                </a:solidFill>
              </a:rPr>
              <a:t> </a:t>
            </a:r>
            <a:r>
              <a:rPr lang="ar-MA" sz="1400" dirty="0">
                <a:solidFill>
                  <a:srgbClr val="AEABAB"/>
                </a:solidFill>
                <a:highlight>
                  <a:srgbClr val="FFFF00"/>
                </a:highlight>
              </a:rPr>
              <a:t>فثنائيا</a:t>
            </a:r>
            <a:r>
              <a:rPr lang="ar-MA" sz="1400" dirty="0">
                <a:solidFill>
                  <a:srgbClr val="AEABAB"/>
                </a:solidFill>
              </a:rPr>
              <a:t> ثم </a:t>
            </a:r>
            <a:r>
              <a:rPr lang="ar-MA" sz="1400" dirty="0">
                <a:solidFill>
                  <a:srgbClr val="AEABAB"/>
                </a:solidFill>
                <a:highlight>
                  <a:srgbClr val="FFFF00"/>
                </a:highlight>
              </a:rPr>
              <a:t>فرديا</a:t>
            </a:r>
            <a:r>
              <a:rPr lang="ar-MA" sz="1400" dirty="0">
                <a:solidFill>
                  <a:srgbClr val="AEABAB"/>
                </a:solidFill>
              </a:rPr>
              <a:t> فقرة من الجدول قراءة جهرية سليمة، ويوضحون معايير القراءة السليمة</a:t>
            </a:r>
          </a:p>
        </p:txBody>
      </p:sp>
      <p:sp>
        <p:nvSpPr>
          <p:cNvPr id="8" name="ZoneTexte 7">
            <a:extLst>
              <a:ext uri="{FF2B5EF4-FFF2-40B4-BE49-F238E27FC236}">
                <a16:creationId xmlns:a16="http://schemas.microsoft.com/office/drawing/2014/main" id="{15DBE254-EA95-B1C7-21B0-F3F5619BB681}"/>
              </a:ext>
            </a:extLst>
          </p:cNvPr>
          <p:cNvSpPr txBox="1"/>
          <p:nvPr/>
        </p:nvSpPr>
        <p:spPr>
          <a:xfrm>
            <a:off x="2180080" y="2313075"/>
            <a:ext cx="8956964" cy="2018694"/>
          </a:xfrm>
          <a:prstGeom prst="rect">
            <a:avLst/>
          </a:prstGeom>
          <a:noFill/>
        </p:spPr>
        <p:txBody>
          <a:bodyPr wrap="square" rtlCol="0">
            <a:spAutoFit/>
          </a:bodyPr>
          <a:lstStyle/>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قراءة فقرة من النص بتوظيف شبكة التقويم الذاتي</a:t>
            </a:r>
          </a:p>
        </p:txBody>
      </p:sp>
      <p:pic>
        <p:nvPicPr>
          <p:cNvPr id="9" name="Picture 2" descr="Lever la main - Icônes mains et gestes gratuites">
            <a:extLst>
              <a:ext uri="{FF2B5EF4-FFF2-40B4-BE49-F238E27FC236}">
                <a16:creationId xmlns:a16="http://schemas.microsoft.com/office/drawing/2014/main" id="{44AD17CB-4A79-E3FF-45E1-9551F4E674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53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5268308C-243B-952F-AE5D-E1E000BB480C}"/>
            </a:ext>
          </a:extLst>
        </p:cNvPr>
        <p:cNvGrpSpPr/>
        <p:nvPr/>
      </p:nvGrpSpPr>
      <p:grpSpPr>
        <a:xfrm>
          <a:off x="0" y="0"/>
          <a:ext cx="0" cy="0"/>
          <a:chOff x="0" y="0"/>
          <a:chExt cx="0" cy="0"/>
        </a:xfrm>
      </p:grpSpPr>
      <p:sp>
        <p:nvSpPr>
          <p:cNvPr id="835" name="Google Shape;835;g308c7719696_0_1">
            <a:extLst>
              <a:ext uri="{FF2B5EF4-FFF2-40B4-BE49-F238E27FC236}">
                <a16:creationId xmlns:a16="http://schemas.microsoft.com/office/drawing/2014/main" id="{96BEC444-22CF-3505-564D-97DED6ED6F90}"/>
              </a:ext>
            </a:extLst>
          </p:cNvPr>
          <p:cNvSpPr txBox="1"/>
          <p:nvPr/>
        </p:nvSpPr>
        <p:spPr>
          <a:xfrm>
            <a:off x="0" y="26647"/>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i="1" dirty="0">
                <a:latin typeface="Calibri"/>
                <a:ea typeface="Calibri"/>
                <a:cs typeface="Calibri"/>
                <a:sym typeface="Calibri"/>
              </a:rPr>
              <a:t>5/1</a:t>
            </a:r>
            <a:endParaRPr sz="2400" b="0" i="1" u="none" strike="noStrike" cap="none" dirty="0">
              <a:solidFill>
                <a:srgbClr val="000000"/>
              </a:solidFill>
              <a:latin typeface="Calibri"/>
              <a:ea typeface="Calibri"/>
              <a:cs typeface="Calibri"/>
              <a:sym typeface="Calibri"/>
            </a:endParaRPr>
          </a:p>
        </p:txBody>
      </p:sp>
      <p:sp>
        <p:nvSpPr>
          <p:cNvPr id="5" name="Google Shape;690;g30c7fe860a1_0_0">
            <a:extLst>
              <a:ext uri="{FF2B5EF4-FFF2-40B4-BE49-F238E27FC236}">
                <a16:creationId xmlns:a16="http://schemas.microsoft.com/office/drawing/2014/main" id="{C67B4AF2-4250-B311-D406-C8422F40812F}"/>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اَلْآفَاقُ ﭐلْمُسْتَقْبَلِيَّةُ لِسُوقِ ﭐلْعَمَلِ</a:t>
            </a:r>
          </a:p>
        </p:txBody>
      </p:sp>
      <p:sp>
        <p:nvSpPr>
          <p:cNvPr id="8" name="Google Shape;691;g30c7fe860a1_0_0">
            <a:extLst>
              <a:ext uri="{FF2B5EF4-FFF2-40B4-BE49-F238E27FC236}">
                <a16:creationId xmlns:a16="http://schemas.microsoft.com/office/drawing/2014/main" id="{F3E3DF3D-23F5-B3CC-3FDF-4EAD5B362095}"/>
              </a:ext>
            </a:extLst>
          </p:cNvPr>
          <p:cNvSpPr txBox="1">
            <a:spLocks noGrp="1"/>
          </p:cNvSpPr>
          <p:nvPr>
            <p:ph type="body" idx="2"/>
          </p:nvPr>
        </p:nvSpPr>
        <p:spPr>
          <a:xfrm>
            <a:off x="0" y="1163097"/>
            <a:ext cx="8042564" cy="682198"/>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a:t>
            </a:r>
            <a:endParaRPr lang="ar-MA" dirty="0">
              <a:latin typeface="Calibri"/>
              <a:ea typeface="Calibri"/>
              <a:cs typeface="Calibri"/>
              <a:sym typeface="Calibri"/>
            </a:endParaRPr>
          </a:p>
        </p:txBody>
      </p:sp>
      <p:sp>
        <p:nvSpPr>
          <p:cNvPr id="11" name="ZoneTexte 10">
            <a:extLst>
              <a:ext uri="{FF2B5EF4-FFF2-40B4-BE49-F238E27FC236}">
                <a16:creationId xmlns:a16="http://schemas.microsoft.com/office/drawing/2014/main" id="{BD39AD73-ED97-F060-47D9-3F82A1DA28EE}"/>
              </a:ext>
            </a:extLst>
          </p:cNvPr>
          <p:cNvSpPr txBox="1"/>
          <p:nvPr/>
        </p:nvSpPr>
        <p:spPr>
          <a:xfrm>
            <a:off x="2074718" y="1034406"/>
            <a:ext cx="8042564" cy="5693866"/>
          </a:xfrm>
          <a:prstGeom prst="rect">
            <a:avLst/>
          </a:prstGeom>
          <a:noFill/>
        </p:spPr>
        <p:txBody>
          <a:bodyPr wrap="square">
            <a:spAutoFit/>
          </a:bodyPr>
          <a:lstStyle/>
          <a:p>
            <a:pPr algn="just" rtl="1"/>
            <a:r>
              <a:rPr lang="ar-MA" sz="2800" dirty="0">
                <a:latin typeface="Calibri" panose="020F0502020204030204" pitchFamily="34" charset="0"/>
                <a:ea typeface="Calibri" panose="020F0502020204030204" pitchFamily="34" charset="0"/>
                <a:cs typeface="Calibri" panose="020F0502020204030204" pitchFamily="34" charset="0"/>
              </a:rPr>
              <a:t>   هُنَاكَ ﭐلْعَدِيدُ مِنَ </a:t>
            </a:r>
            <a:r>
              <a:rPr lang="ar-MA" sz="2800" dirty="0" err="1">
                <a:latin typeface="Calibri" panose="020F0502020204030204" pitchFamily="34" charset="0"/>
                <a:ea typeface="Calibri" panose="020F0502020204030204" pitchFamily="34" charset="0"/>
                <a:cs typeface="Calibri" panose="020F0502020204030204" pitchFamily="34" charset="0"/>
              </a:rPr>
              <a:t>ﭐلْوَظَائِفِ</a:t>
            </a:r>
            <a:r>
              <a:rPr lang="ar-MA" sz="2800" dirty="0">
                <a:latin typeface="Calibri" panose="020F0502020204030204" pitchFamily="34" charset="0"/>
                <a:ea typeface="Calibri" panose="020F0502020204030204" pitchFamily="34" charset="0"/>
                <a:cs typeface="Calibri" panose="020F0502020204030204" pitchFamily="34" charset="0"/>
              </a:rPr>
              <a:t> ﭐلَّتِي قَدْ تَخْتَفِي أوْ تَتَقَلَّصُ أَهَمِّيَّتُهَا بِحُلُولِ عَامِ 2030، لِذَا يُنْصَحُ بِالِاسْتِعْدَادِ مُبَكِّرًا، بَيْنَمَا سَتَبْرُزُ وَظَائِفُ جَدِيدَةٌ تَتَطَلَّبُ مَهَارَاتٍ تَحْلِيلِيَّةً وتِقْنِيَّةً. وَعَلَيْكَ أَنْ تُقَيِّمَ مَسَارَكَ الْمِهْنِيَّ فِي ضَوْءِ هَذِهِ التَّغَيُّرَاتِ. فِي هَذَا ﭐلْإِطَارِ يَرَى </a:t>
            </a:r>
            <a:r>
              <a:rPr lang="ar-MA" sz="2800" dirty="0" err="1">
                <a:latin typeface="Calibri" panose="020F0502020204030204" pitchFamily="34" charset="0"/>
                <a:ea typeface="Calibri" panose="020F0502020204030204" pitchFamily="34" charset="0"/>
                <a:cs typeface="Calibri" panose="020F0502020204030204" pitchFamily="34" charset="0"/>
              </a:rPr>
              <a:t>ﭐلْخُبَرَاءُ</a:t>
            </a:r>
            <a:r>
              <a:rPr lang="ar-MA" sz="2800" dirty="0">
                <a:latin typeface="Calibri" panose="020F0502020204030204" pitchFamily="34" charset="0"/>
                <a:ea typeface="Calibri" panose="020F0502020204030204" pitchFamily="34" charset="0"/>
                <a:cs typeface="Calibri" panose="020F0502020204030204" pitchFamily="34" charset="0"/>
              </a:rPr>
              <a:t> أَنَّ مِنَ </a:t>
            </a:r>
            <a:r>
              <a:rPr lang="ar-MA" sz="2800" dirty="0" err="1">
                <a:latin typeface="Calibri" panose="020F0502020204030204" pitchFamily="34" charset="0"/>
                <a:ea typeface="Calibri" panose="020F0502020204030204" pitchFamily="34" charset="0"/>
                <a:cs typeface="Calibri" panose="020F0502020204030204" pitchFamily="34" charset="0"/>
              </a:rPr>
              <a:t>ﭐلْوَظَائِفِ</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dirty="0" err="1">
                <a:latin typeface="Calibri" panose="020F0502020204030204" pitchFamily="34" charset="0"/>
                <a:ea typeface="Calibri" panose="020F0502020204030204" pitchFamily="34" charset="0"/>
                <a:cs typeface="Calibri" panose="020F0502020204030204" pitchFamily="34" charset="0"/>
              </a:rPr>
              <a:t>ﭐلْمُهَدَّدَةِ</a:t>
            </a:r>
            <a:r>
              <a:rPr lang="ar-MA" sz="2800" dirty="0">
                <a:latin typeface="Calibri" panose="020F0502020204030204" pitchFamily="34" charset="0"/>
                <a:ea typeface="Calibri" panose="020F0502020204030204" pitchFamily="34" charset="0"/>
                <a:cs typeface="Calibri" panose="020F0502020204030204" pitchFamily="34" charset="0"/>
              </a:rPr>
              <a:t> بِالزَّوَالِ:</a:t>
            </a:r>
          </a:p>
          <a:p>
            <a:pPr algn="just" rtl="1"/>
            <a:r>
              <a:rPr lang="ar-MA" sz="2800" dirty="0">
                <a:latin typeface="Calibri" panose="020F0502020204030204" pitchFamily="34" charset="0"/>
                <a:ea typeface="Calibri" panose="020F0502020204030204" pitchFamily="34" charset="0"/>
                <a:cs typeface="Calibri" panose="020F0502020204030204" pitchFamily="34" charset="0"/>
              </a:rPr>
              <a:t>1.	</a:t>
            </a:r>
            <a:r>
              <a:rPr lang="ar-MA" sz="2800" b="1" dirty="0">
                <a:latin typeface="Calibri" panose="020F0502020204030204" pitchFamily="34" charset="0"/>
                <a:ea typeface="Calibri" panose="020F0502020204030204" pitchFamily="34" charset="0"/>
                <a:cs typeface="Calibri" panose="020F0502020204030204" pitchFamily="34" charset="0"/>
              </a:rPr>
              <a:t>اَلْوَظَائِفُ </a:t>
            </a:r>
            <a:r>
              <a:rPr lang="ar-MA" sz="2800" b="1" dirty="0" err="1">
                <a:latin typeface="Calibri" panose="020F0502020204030204" pitchFamily="34" charset="0"/>
                <a:ea typeface="Calibri" panose="020F0502020204030204" pitchFamily="34" charset="0"/>
                <a:cs typeface="Calibri" panose="020F0502020204030204" pitchFamily="34" charset="0"/>
              </a:rPr>
              <a:t>ﭐلْإِدَارِيَّةُ</a:t>
            </a:r>
            <a:r>
              <a:rPr lang="ar-MA" sz="2800" b="1" dirty="0">
                <a:latin typeface="Calibri" panose="020F0502020204030204" pitchFamily="34" charset="0"/>
                <a:ea typeface="Calibri" panose="020F0502020204030204" pitchFamily="34" charset="0"/>
                <a:cs typeface="Calibri" panose="020F0502020204030204" pitchFamily="34" charset="0"/>
              </a:rPr>
              <a:t> </a:t>
            </a:r>
            <a:r>
              <a:rPr lang="ar-MA" sz="2800" b="1" dirty="0" err="1">
                <a:latin typeface="Calibri" panose="020F0502020204030204" pitchFamily="34" charset="0"/>
                <a:ea typeface="Calibri" panose="020F0502020204030204" pitchFamily="34" charset="0"/>
                <a:cs typeface="Calibri" panose="020F0502020204030204" pitchFamily="34" charset="0"/>
              </a:rPr>
              <a:t>وﭐلْكِتَابِيَّةُ</a:t>
            </a:r>
            <a:r>
              <a:rPr lang="ar-MA" sz="2800" dirty="0">
                <a:latin typeface="Calibri" panose="020F0502020204030204" pitchFamily="34" charset="0"/>
                <a:ea typeface="Calibri" panose="020F0502020204030204" pitchFamily="34" charset="0"/>
                <a:cs typeface="Calibri" panose="020F0502020204030204" pitchFamily="34" charset="0"/>
              </a:rPr>
              <a:t>: فَمَعَ تَطَوُّرِ ﭐلْبَرْمَجِيَّاتِ </a:t>
            </a:r>
            <a:r>
              <a:rPr lang="ar-MA" sz="2800" dirty="0" err="1">
                <a:latin typeface="Calibri" panose="020F0502020204030204" pitchFamily="34" charset="0"/>
                <a:ea typeface="Calibri" panose="020F0502020204030204" pitchFamily="34" charset="0"/>
                <a:cs typeface="Calibri" panose="020F0502020204030204" pitchFamily="34" charset="0"/>
              </a:rPr>
              <a:t>ﭐلذَّكِيَّةِ</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dirty="0" err="1">
                <a:latin typeface="Calibri" panose="020F0502020204030204" pitchFamily="34" charset="0"/>
                <a:ea typeface="Calibri" panose="020F0502020204030204" pitchFamily="34" charset="0"/>
                <a:cs typeface="Calibri" panose="020F0502020204030204" pitchFamily="34" charset="0"/>
              </a:rPr>
              <a:t>وَﭐلْأَنْظِمَةِ</a:t>
            </a:r>
            <a:r>
              <a:rPr lang="ar-MA" sz="2800" dirty="0">
                <a:latin typeface="Calibri" panose="020F0502020204030204" pitchFamily="34" charset="0"/>
                <a:ea typeface="Calibri" panose="020F0502020204030204" pitchFamily="34" charset="0"/>
                <a:cs typeface="Calibri" panose="020F0502020204030204" pitchFamily="34" charset="0"/>
              </a:rPr>
              <a:t> ﭐلرَّقْمِيَّةِ، يُمْكِنُ لِلشَّرِكَاتِ ﭐلْآنَ ﭐسْتِخْدَام حُلُولٍ لِتَنْظِيمِ ﭐلْعَمَلِ </a:t>
            </a:r>
            <a:r>
              <a:rPr lang="ar-MA" sz="2800" dirty="0" err="1">
                <a:latin typeface="Calibri" panose="020F0502020204030204" pitchFamily="34" charset="0"/>
                <a:ea typeface="Calibri" panose="020F0502020204030204" pitchFamily="34" charset="0"/>
                <a:cs typeface="Calibri" panose="020F0502020204030204" pitchFamily="34" charset="0"/>
              </a:rPr>
              <a:t>ﭐلْمُعْتَادِ</a:t>
            </a:r>
            <a:r>
              <a:rPr lang="ar-MA" sz="2800" dirty="0">
                <a:latin typeface="Calibri" panose="020F0502020204030204" pitchFamily="34" charset="0"/>
                <a:ea typeface="Calibri" panose="020F0502020204030204" pitchFamily="34" charset="0"/>
                <a:cs typeface="Calibri" panose="020F0502020204030204" pitchFamily="34" charset="0"/>
              </a:rPr>
              <a:t>، مِمَّا يُقَلِّلُ مِنَ ﭐلْحَاجَةِ إِلَى ﭐلْمُوَظَّفِينَ </a:t>
            </a:r>
            <a:r>
              <a:rPr lang="ar-MA" sz="2800" dirty="0" err="1">
                <a:latin typeface="Calibri" panose="020F0502020204030204" pitchFamily="34" charset="0"/>
                <a:ea typeface="Calibri" panose="020F0502020204030204" pitchFamily="34" charset="0"/>
                <a:cs typeface="Calibri" panose="020F0502020204030204" pitchFamily="34" charset="0"/>
              </a:rPr>
              <a:t>ﭐلْبَشَرِيِّينَ</a:t>
            </a:r>
            <a:r>
              <a:rPr lang="ar-MA" sz="2800" dirty="0">
                <a:latin typeface="Calibri" panose="020F0502020204030204" pitchFamily="34" charset="0"/>
                <a:ea typeface="Calibri" panose="020F0502020204030204" pitchFamily="34" charset="0"/>
                <a:cs typeface="Calibri" panose="020F0502020204030204" pitchFamily="34" charset="0"/>
              </a:rPr>
              <a:t> ... لِذَا يُسْتَحْسَنُ تَعَلُّمُ مَهَارَاتٍ رَقْمِيَّةٍ بَدِيلَةٍ. </a:t>
            </a:r>
          </a:p>
          <a:p>
            <a:pPr algn="just" rtl="1"/>
            <a:r>
              <a:rPr lang="ar-MA" sz="2800" dirty="0">
                <a:latin typeface="Calibri" panose="020F0502020204030204" pitchFamily="34" charset="0"/>
                <a:ea typeface="Calibri" panose="020F0502020204030204" pitchFamily="34" charset="0"/>
                <a:cs typeface="Calibri" panose="020F0502020204030204" pitchFamily="34" charset="0"/>
              </a:rPr>
              <a:t>2.	</a:t>
            </a:r>
            <a:r>
              <a:rPr lang="ar-MA" sz="2800" b="1" dirty="0">
                <a:latin typeface="Calibri" panose="020F0502020204030204" pitchFamily="34" charset="0"/>
                <a:ea typeface="Calibri" panose="020F0502020204030204" pitchFamily="34" charset="0"/>
                <a:cs typeface="Calibri" panose="020F0502020204030204" pitchFamily="34" charset="0"/>
              </a:rPr>
              <a:t>وَظَائِفُ ﭐلْبَيْعِ ﭐلتَّقْلِيدِيَّةُ</a:t>
            </a:r>
            <a:r>
              <a:rPr lang="ar-MA" sz="2800" dirty="0">
                <a:latin typeface="Calibri" panose="020F0502020204030204" pitchFamily="34" charset="0"/>
                <a:ea typeface="Calibri" panose="020F0502020204030204" pitchFamily="34" charset="0"/>
                <a:cs typeface="Calibri" panose="020F0502020204030204" pitchFamily="34" charset="0"/>
              </a:rPr>
              <a:t>: إِنَّ </a:t>
            </a:r>
            <a:r>
              <a:rPr lang="ar-MA" sz="2800" dirty="0" err="1">
                <a:latin typeface="Calibri" panose="020F0502020204030204" pitchFamily="34" charset="0"/>
                <a:ea typeface="Calibri" panose="020F0502020204030204" pitchFamily="34" charset="0"/>
                <a:cs typeface="Calibri" panose="020F0502020204030204" pitchFamily="34" charset="0"/>
              </a:rPr>
              <a:t>ﭐلتَّحَوُّلَ</a:t>
            </a:r>
            <a:r>
              <a:rPr lang="ar-MA" sz="2800" dirty="0">
                <a:latin typeface="Calibri" panose="020F0502020204030204" pitchFamily="34" charset="0"/>
                <a:ea typeface="Calibri" panose="020F0502020204030204" pitchFamily="34" charset="0"/>
                <a:cs typeface="Calibri" panose="020F0502020204030204" pitchFamily="34" charset="0"/>
              </a:rPr>
              <a:t> إِلَى ﭐلتِّجَارَةِ ﭐلْإِلِكترُونِيَّةِ </a:t>
            </a:r>
            <a:r>
              <a:rPr lang="ar-MA" sz="2800" dirty="0" err="1">
                <a:latin typeface="Calibri" panose="020F0502020204030204" pitchFamily="34" charset="0"/>
                <a:ea typeface="Calibri" panose="020F0502020204030204" pitchFamily="34" charset="0"/>
                <a:cs typeface="Calibri" panose="020F0502020204030204" pitchFamily="34" charset="0"/>
              </a:rPr>
              <a:t>وﭐسْتِخْدَامَ</a:t>
            </a:r>
            <a:r>
              <a:rPr lang="ar-MA" sz="2800" dirty="0">
                <a:latin typeface="Calibri" panose="020F0502020204030204" pitchFamily="34" charset="0"/>
                <a:ea typeface="Calibri" panose="020F0502020204030204" pitchFamily="34" charset="0"/>
                <a:cs typeface="Calibri" panose="020F0502020204030204" pitchFamily="34" charset="0"/>
              </a:rPr>
              <a:t> أَنْظِمَةِ ﭐلدَّفْعِ </a:t>
            </a:r>
            <a:r>
              <a:rPr lang="ar-MA" sz="2800" dirty="0" err="1">
                <a:latin typeface="Calibri" panose="020F0502020204030204" pitchFamily="34" charset="0"/>
                <a:ea typeface="Calibri" panose="020F0502020204030204" pitchFamily="34" charset="0"/>
                <a:cs typeface="Calibri" panose="020F0502020204030204" pitchFamily="34" charset="0"/>
              </a:rPr>
              <a:t>ﭐلذَّاتِيَّةِ</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dirty="0" err="1">
                <a:latin typeface="Calibri" panose="020F0502020204030204" pitchFamily="34" charset="0"/>
                <a:ea typeface="Calibri" panose="020F0502020204030204" pitchFamily="34" charset="0"/>
                <a:cs typeface="Calibri" panose="020F0502020204030204" pitchFamily="34" charset="0"/>
              </a:rPr>
              <a:t>وﭐلْأَكْشَاكِ</a:t>
            </a:r>
            <a:r>
              <a:rPr lang="ar-MA" sz="2800" dirty="0">
                <a:latin typeface="Calibri" panose="020F0502020204030204" pitchFamily="34" charset="0"/>
                <a:ea typeface="Calibri" panose="020F0502020204030204" pitchFamily="34" charset="0"/>
                <a:cs typeface="Calibri" panose="020F0502020204030204" pitchFamily="34" charset="0"/>
              </a:rPr>
              <a:t> ﭐلرَّقْمِيَّةِ، يَعْنِي أَنَّ </a:t>
            </a:r>
            <a:r>
              <a:rPr lang="ar-MA" sz="2800" dirty="0" err="1">
                <a:latin typeface="Calibri" panose="020F0502020204030204" pitchFamily="34" charset="0"/>
                <a:ea typeface="Calibri" panose="020F0502020204030204" pitchFamily="34" charset="0"/>
                <a:cs typeface="Calibri" panose="020F0502020204030204" pitchFamily="34" charset="0"/>
              </a:rPr>
              <a:t>ﭐلطَّلَبَ</a:t>
            </a:r>
            <a:r>
              <a:rPr lang="ar-MA" sz="2800" dirty="0">
                <a:latin typeface="Calibri" panose="020F0502020204030204" pitchFamily="34" charset="0"/>
                <a:ea typeface="Calibri" panose="020F0502020204030204" pitchFamily="34" charset="0"/>
                <a:cs typeface="Calibri" panose="020F0502020204030204" pitchFamily="34" charset="0"/>
              </a:rPr>
              <a:t> عَلَى ﭐلْمُوَظَّفِينَ فِي مَنَافِذِ ﭐلْبَيْعِ بِالتَّقْسِيطِ قَدْ يَتَرَاجَعُ.  مِمَّا يَسْتَدْعِي تَطْوِيرَ مَهَارَاتِ التَّسْوِيقِ الرَّقْمِيِّ. </a:t>
            </a:r>
          </a:p>
        </p:txBody>
      </p:sp>
    </p:spTree>
    <p:extLst>
      <p:ext uri="{BB962C8B-B14F-4D97-AF65-F5344CB8AC3E}">
        <p14:creationId xmlns:p14="http://schemas.microsoft.com/office/powerpoint/2010/main" val="2202864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grpSp>
        <p:nvGrpSpPr>
          <p:cNvPr id="685" name="Google Shape;685;p26"/>
          <p:cNvGrpSpPr/>
          <p:nvPr/>
        </p:nvGrpSpPr>
        <p:grpSpPr>
          <a:xfrm>
            <a:off x="812159" y="829917"/>
            <a:ext cx="10567685" cy="5198169"/>
            <a:chOff x="2184400" y="1402025"/>
            <a:chExt cx="7823200" cy="4942038"/>
          </a:xfrm>
        </p:grpSpPr>
        <p:sp>
          <p:nvSpPr>
            <p:cNvPr id="686" name="Google Shape;686;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687" name="Google Shape;687;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688" name="Google Shape;688;p26"/>
          <p:cNvGrpSpPr/>
          <p:nvPr/>
        </p:nvGrpSpPr>
        <p:grpSpPr>
          <a:xfrm>
            <a:off x="8796759" y="4917801"/>
            <a:ext cx="2425143" cy="936371"/>
            <a:chOff x="8796759" y="4917801"/>
            <a:chExt cx="2425142" cy="936370"/>
          </a:xfrm>
        </p:grpSpPr>
        <p:sp>
          <p:nvSpPr>
            <p:cNvPr id="689" name="Google Shape;689;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690" name="Google Shape;690;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691" name="Google Shape;691;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692" name="Google Shape;692;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dirty="0">
                <a:solidFill>
                  <a:srgbClr val="000000"/>
                </a:solidFill>
                <a:latin typeface="Calibri"/>
                <a:ea typeface="Calibri"/>
                <a:cs typeface="Calibri"/>
                <a:sym typeface="Calibri"/>
              </a:rPr>
              <a:t>10 دقائق</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g3117994fe5d_0_551"/>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الان حان دوركم. نقرأ النص مراعين ضوابط الطلاقة؟ </a:t>
            </a:r>
            <a:endParaRPr sz="1400" b="0" i="0" u="none" strike="noStrike" cap="none">
              <a:solidFill>
                <a:srgbClr val="000000"/>
              </a:solidFill>
              <a:latin typeface="Arial"/>
              <a:ea typeface="Arial"/>
              <a:cs typeface="Arial"/>
              <a:sym typeface="Arial"/>
            </a:endParaRPr>
          </a:p>
        </p:txBody>
      </p:sp>
      <p:sp>
        <p:nvSpPr>
          <p:cNvPr id="732" name="Google Shape;732;g3117994fe5d_0_551"/>
          <p:cNvSpPr/>
          <p:nvPr/>
        </p:nvSpPr>
        <p:spPr>
          <a:xfrm>
            <a:off x="2709863" y="1557338"/>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733" name="Google Shape;733;g3117994fe5d_0_551"/>
          <p:cNvSpPr/>
          <p:nvPr/>
        </p:nvSpPr>
        <p:spPr>
          <a:xfrm>
            <a:off x="2709863" y="2808288"/>
            <a:ext cx="6945312" cy="871537"/>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734" name="Google Shape;734;g3117994fe5d_0_551"/>
          <p:cNvSpPr/>
          <p:nvPr/>
        </p:nvSpPr>
        <p:spPr>
          <a:xfrm>
            <a:off x="2709863" y="4060825"/>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735" name="Google Shape;735;g3117994fe5d_0_551"/>
          <p:cNvSpPr/>
          <p:nvPr/>
        </p:nvSpPr>
        <p:spPr>
          <a:xfrm>
            <a:off x="2709863" y="5311775"/>
            <a:ext cx="6945312" cy="871538"/>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أُحاوِلُ تَمَثُّلَ  ٱلْكَلِماتِ بَدَلَ تَهَجّيها.</a:t>
            </a:r>
            <a:endParaRPr sz="1400" b="0" i="0" u="none" strike="noStrike" cap="none">
              <a:solidFill>
                <a:srgbClr val="000000"/>
              </a:solidFill>
              <a:latin typeface="Arial"/>
              <a:ea typeface="Arial"/>
              <a:cs typeface="Arial"/>
              <a:sym typeface="Arial"/>
            </a:endParaRPr>
          </a:p>
        </p:txBody>
      </p:sp>
      <p:sp>
        <p:nvSpPr>
          <p:cNvPr id="736" name="Google Shape;736;g3117994fe5d_0_551"/>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737" name="Google Shape;737;g3117994fe5d_0_551"/>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738" name="Google Shape;738;g3117994fe5d_0_551"/>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739" name="Google Shape;739;g3117994fe5d_0_551"/>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740" name="Google Shape;740;g3117994fe5d_0_551"/>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741" name="Google Shape;741;g3117994fe5d_0_551"/>
          <p:cNvPicPr preferRelativeResize="0"/>
          <p:nvPr/>
        </p:nvPicPr>
        <p:blipFill rotWithShape="1">
          <a:blip r:embed="rId3">
            <a:alphaModFix/>
          </a:blip>
          <a:srcRect/>
          <a:stretch/>
        </p:blipFill>
        <p:spPr>
          <a:xfrm>
            <a:off x="294589" y="19742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2"/>
                                        </p:tgtEl>
                                        <p:attrNameLst>
                                          <p:attrName>style.visibility</p:attrName>
                                        </p:attrNameLst>
                                      </p:cBhvr>
                                      <p:to>
                                        <p:strVal val="visible"/>
                                      </p:to>
                                    </p:set>
                                    <p:anim calcmode="lin" valueType="num">
                                      <p:cBhvr additive="base">
                                        <p:cTn id="7" dur="500"/>
                                        <p:tgtEl>
                                          <p:spTgt spid="732"/>
                                        </p:tgtEl>
                                        <p:attrNameLst>
                                          <p:attrName>ppt_w</p:attrName>
                                        </p:attrNameLst>
                                      </p:cBhvr>
                                      <p:tavLst>
                                        <p:tav tm="0">
                                          <p:val>
                                            <p:strVal val="0"/>
                                          </p:val>
                                        </p:tav>
                                        <p:tav tm="100000">
                                          <p:val>
                                            <p:strVal val="#ppt_w"/>
                                          </p:val>
                                        </p:tav>
                                      </p:tavLst>
                                    </p:anim>
                                    <p:anim calcmode="lin" valueType="num">
                                      <p:cBhvr additive="base">
                                        <p:cTn id="8" dur="500"/>
                                        <p:tgtEl>
                                          <p:spTgt spid="73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33"/>
                                        </p:tgtEl>
                                        <p:attrNameLst>
                                          <p:attrName>style.visibility</p:attrName>
                                        </p:attrNameLst>
                                      </p:cBhvr>
                                      <p:to>
                                        <p:strVal val="visible"/>
                                      </p:to>
                                    </p:set>
                                    <p:animEffect transition="in" filter="fade">
                                      <p:cBhvr>
                                        <p:cTn id="13" dur="2000"/>
                                        <p:tgtEl>
                                          <p:spTgt spid="733"/>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734"/>
                                        </p:tgtEl>
                                        <p:attrNameLst>
                                          <p:attrName>style.visibility</p:attrName>
                                        </p:attrNameLst>
                                      </p:cBhvr>
                                      <p:to>
                                        <p:strVal val="visible"/>
                                      </p:to>
                                    </p:set>
                                    <p:anim calcmode="lin" valueType="num">
                                      <p:cBhvr additive="base">
                                        <p:cTn id="18" dur="500"/>
                                        <p:tgtEl>
                                          <p:spTgt spid="734"/>
                                        </p:tgtEl>
                                        <p:attrNameLst>
                                          <p:attrName>ppt_w</p:attrName>
                                        </p:attrNameLst>
                                      </p:cBhvr>
                                      <p:tavLst>
                                        <p:tav tm="0">
                                          <p:val>
                                            <p:strVal val="0"/>
                                          </p:val>
                                        </p:tav>
                                        <p:tav tm="100000">
                                          <p:val>
                                            <p:strVal val="#ppt_w"/>
                                          </p:val>
                                        </p:tav>
                                      </p:tavLst>
                                    </p:anim>
                                    <p:anim calcmode="lin" valueType="num">
                                      <p:cBhvr additive="base">
                                        <p:cTn id="19" dur="500"/>
                                        <p:tgtEl>
                                          <p:spTgt spid="734"/>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35"/>
                                        </p:tgtEl>
                                        <p:attrNameLst>
                                          <p:attrName>style.visibility</p:attrName>
                                        </p:attrNameLst>
                                      </p:cBhvr>
                                      <p:to>
                                        <p:strVal val="visible"/>
                                      </p:to>
                                    </p:set>
                                    <p:animEffect transition="in" filter="fade">
                                      <p:cBhvr>
                                        <p:cTn id="24" dur="1000"/>
                                        <p:tgtEl>
                                          <p:spTgt spid="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C14EEE37-742E-2752-2CA7-0B0175533B6D}"/>
            </a:ext>
          </a:extLst>
        </p:cNvPr>
        <p:cNvGrpSpPr/>
        <p:nvPr/>
      </p:nvGrpSpPr>
      <p:grpSpPr>
        <a:xfrm>
          <a:off x="0" y="0"/>
          <a:ext cx="0" cy="0"/>
          <a:chOff x="0" y="0"/>
          <a:chExt cx="0" cy="0"/>
        </a:xfrm>
      </p:grpSpPr>
      <p:sp>
        <p:nvSpPr>
          <p:cNvPr id="835" name="Google Shape;835;g308c7719696_0_1">
            <a:extLst>
              <a:ext uri="{FF2B5EF4-FFF2-40B4-BE49-F238E27FC236}">
                <a16:creationId xmlns:a16="http://schemas.microsoft.com/office/drawing/2014/main" id="{36FC9834-0E29-84E7-7078-388206D7EC42}"/>
              </a:ext>
            </a:extLst>
          </p:cNvPr>
          <p:cNvSpPr txBox="1"/>
          <p:nvPr/>
        </p:nvSpPr>
        <p:spPr>
          <a:xfrm>
            <a:off x="0" y="26647"/>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i="1" dirty="0">
                <a:latin typeface="Calibri"/>
                <a:ea typeface="Calibri"/>
                <a:cs typeface="Calibri"/>
                <a:sym typeface="Calibri"/>
              </a:rPr>
              <a:t>5/1</a:t>
            </a:r>
            <a:endParaRPr sz="2400" b="0" i="1" u="none" strike="noStrike" cap="none" dirty="0">
              <a:solidFill>
                <a:srgbClr val="000000"/>
              </a:solidFill>
              <a:latin typeface="Calibri"/>
              <a:ea typeface="Calibri"/>
              <a:cs typeface="Calibri"/>
              <a:sym typeface="Calibri"/>
            </a:endParaRPr>
          </a:p>
        </p:txBody>
      </p:sp>
      <p:sp>
        <p:nvSpPr>
          <p:cNvPr id="5" name="Google Shape;690;g30c7fe860a1_0_0">
            <a:extLst>
              <a:ext uri="{FF2B5EF4-FFF2-40B4-BE49-F238E27FC236}">
                <a16:creationId xmlns:a16="http://schemas.microsoft.com/office/drawing/2014/main" id="{89B12EAD-3E76-1E4F-2A10-56F1129667A4}"/>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اَلْآفَاقُ ﭐلْمُسْتَقْبَلِيَّةُ لِسُوقِ ﭐلْعَمَلِ</a:t>
            </a:r>
          </a:p>
        </p:txBody>
      </p:sp>
      <p:sp>
        <p:nvSpPr>
          <p:cNvPr id="8" name="Google Shape;691;g30c7fe860a1_0_0">
            <a:extLst>
              <a:ext uri="{FF2B5EF4-FFF2-40B4-BE49-F238E27FC236}">
                <a16:creationId xmlns:a16="http://schemas.microsoft.com/office/drawing/2014/main" id="{FC881957-849D-378E-11DF-84905E167684}"/>
              </a:ext>
            </a:extLst>
          </p:cNvPr>
          <p:cNvSpPr txBox="1">
            <a:spLocks noGrp="1"/>
          </p:cNvSpPr>
          <p:nvPr>
            <p:ph type="body" idx="2"/>
          </p:nvPr>
        </p:nvSpPr>
        <p:spPr>
          <a:xfrm>
            <a:off x="0" y="1163097"/>
            <a:ext cx="8042564" cy="682198"/>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a:latin typeface="Calibri"/>
                <a:ea typeface="Calibri"/>
                <a:cs typeface="Calibri"/>
                <a:sym typeface="Calibri"/>
              </a:rPr>
              <a:t>   </a:t>
            </a:r>
            <a:endParaRPr lang="ar-MA" dirty="0">
              <a:latin typeface="Calibri"/>
              <a:ea typeface="Calibri"/>
              <a:cs typeface="Calibri"/>
              <a:sym typeface="Calibri"/>
            </a:endParaRPr>
          </a:p>
        </p:txBody>
      </p:sp>
      <p:sp>
        <p:nvSpPr>
          <p:cNvPr id="11" name="ZoneTexte 10">
            <a:extLst>
              <a:ext uri="{FF2B5EF4-FFF2-40B4-BE49-F238E27FC236}">
                <a16:creationId xmlns:a16="http://schemas.microsoft.com/office/drawing/2014/main" id="{0A4A5748-EC67-117B-6ED5-75A028276ACE}"/>
              </a:ext>
            </a:extLst>
          </p:cNvPr>
          <p:cNvSpPr txBox="1"/>
          <p:nvPr/>
        </p:nvSpPr>
        <p:spPr>
          <a:xfrm>
            <a:off x="2074718" y="1034406"/>
            <a:ext cx="8042564" cy="5693866"/>
          </a:xfrm>
          <a:prstGeom prst="rect">
            <a:avLst/>
          </a:prstGeom>
          <a:noFill/>
        </p:spPr>
        <p:txBody>
          <a:bodyPr wrap="square">
            <a:spAutoFit/>
          </a:bodyPr>
          <a:lstStyle/>
          <a:p>
            <a:pPr algn="just" rtl="1"/>
            <a:r>
              <a:rPr lang="ar-MA" sz="2800" dirty="0">
                <a:latin typeface="Calibri" panose="020F0502020204030204" pitchFamily="34" charset="0"/>
                <a:ea typeface="Calibri" panose="020F0502020204030204" pitchFamily="34" charset="0"/>
                <a:cs typeface="Calibri" panose="020F0502020204030204" pitchFamily="34" charset="0"/>
              </a:rPr>
              <a:t>     هُنَاكَ ﭐلْعَدِيدُ مِنَ </a:t>
            </a:r>
            <a:r>
              <a:rPr lang="ar-MA" sz="2800" dirty="0" err="1">
                <a:latin typeface="Calibri" panose="020F0502020204030204" pitchFamily="34" charset="0"/>
                <a:ea typeface="Calibri" panose="020F0502020204030204" pitchFamily="34" charset="0"/>
                <a:cs typeface="Calibri" panose="020F0502020204030204" pitchFamily="34" charset="0"/>
              </a:rPr>
              <a:t>ﭐلْوَظَائِفِ</a:t>
            </a:r>
            <a:r>
              <a:rPr lang="ar-MA" sz="2800" dirty="0">
                <a:latin typeface="Calibri" panose="020F0502020204030204" pitchFamily="34" charset="0"/>
                <a:ea typeface="Calibri" panose="020F0502020204030204" pitchFamily="34" charset="0"/>
                <a:cs typeface="Calibri" panose="020F0502020204030204" pitchFamily="34" charset="0"/>
              </a:rPr>
              <a:t> ﭐلَّتِي قَدْ تَخْتَفِي أوْ تَتَقَلَّصُ أَهَمِّيَّتُهَا بِحُلُولِ عَامِ 2030، لِذَا يُنْصَحُ بِالِاسْتِعْدَادِ مُبَكِّرًا، بَيْنَمَا سَتَبْرُزُ وَظَائِفُ جَدِيدَةٌ تَتَطَلَّبُ مَهَارَاتٍ تَحْلِيلِيَّةً وتِقْنِيَّةً. وَعَلَيْكَ أَنْ تُقَيِّمَ مَسَارَكَ الْمِهْنِيَّ فِي ضَوْءِ هَذِهِ التَّغَيُّرَاتِ. فِي هَذَا ﭐلْإِطَارِ يَرَى </a:t>
            </a:r>
            <a:r>
              <a:rPr lang="ar-MA" sz="2800" dirty="0" err="1">
                <a:latin typeface="Calibri" panose="020F0502020204030204" pitchFamily="34" charset="0"/>
                <a:ea typeface="Calibri" panose="020F0502020204030204" pitchFamily="34" charset="0"/>
                <a:cs typeface="Calibri" panose="020F0502020204030204" pitchFamily="34" charset="0"/>
              </a:rPr>
              <a:t>ﭐلْخُبَرَاءُ</a:t>
            </a:r>
            <a:r>
              <a:rPr lang="ar-MA" sz="2800" dirty="0">
                <a:latin typeface="Calibri" panose="020F0502020204030204" pitchFamily="34" charset="0"/>
                <a:ea typeface="Calibri" panose="020F0502020204030204" pitchFamily="34" charset="0"/>
                <a:cs typeface="Calibri" panose="020F0502020204030204" pitchFamily="34" charset="0"/>
              </a:rPr>
              <a:t> أَنَّ مِنَ </a:t>
            </a:r>
            <a:r>
              <a:rPr lang="ar-MA" sz="2800" dirty="0" err="1">
                <a:latin typeface="Calibri" panose="020F0502020204030204" pitchFamily="34" charset="0"/>
                <a:ea typeface="Calibri" panose="020F0502020204030204" pitchFamily="34" charset="0"/>
                <a:cs typeface="Calibri" panose="020F0502020204030204" pitchFamily="34" charset="0"/>
              </a:rPr>
              <a:t>ﭐلْوَظَائِفِ</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dirty="0" err="1">
                <a:latin typeface="Calibri" panose="020F0502020204030204" pitchFamily="34" charset="0"/>
                <a:ea typeface="Calibri" panose="020F0502020204030204" pitchFamily="34" charset="0"/>
                <a:cs typeface="Calibri" panose="020F0502020204030204" pitchFamily="34" charset="0"/>
              </a:rPr>
              <a:t>ﭐلْمُهَدَّدَةِ</a:t>
            </a:r>
            <a:r>
              <a:rPr lang="ar-MA" sz="2800" dirty="0">
                <a:latin typeface="Calibri" panose="020F0502020204030204" pitchFamily="34" charset="0"/>
                <a:ea typeface="Calibri" panose="020F0502020204030204" pitchFamily="34" charset="0"/>
                <a:cs typeface="Calibri" panose="020F0502020204030204" pitchFamily="34" charset="0"/>
              </a:rPr>
              <a:t> بِالزَّوَالِ:</a:t>
            </a:r>
          </a:p>
          <a:p>
            <a:pPr algn="just" rtl="1"/>
            <a:r>
              <a:rPr lang="ar-MA" sz="2800" b="1" dirty="0">
                <a:latin typeface="Calibri" panose="020F0502020204030204" pitchFamily="34" charset="0"/>
                <a:ea typeface="Calibri" panose="020F0502020204030204" pitchFamily="34" charset="0"/>
                <a:cs typeface="Calibri" panose="020F0502020204030204" pitchFamily="34" charset="0"/>
              </a:rPr>
              <a:t>1</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b="1" dirty="0">
                <a:latin typeface="Calibri" panose="020F0502020204030204" pitchFamily="34" charset="0"/>
                <a:ea typeface="Calibri" panose="020F0502020204030204" pitchFamily="34" charset="0"/>
                <a:cs typeface="Calibri" panose="020F0502020204030204" pitchFamily="34" charset="0"/>
              </a:rPr>
              <a:t>اَلْوَظَائِفُ </a:t>
            </a:r>
            <a:r>
              <a:rPr lang="ar-MA" sz="2800" b="1" dirty="0" err="1">
                <a:latin typeface="Calibri" panose="020F0502020204030204" pitchFamily="34" charset="0"/>
                <a:ea typeface="Calibri" panose="020F0502020204030204" pitchFamily="34" charset="0"/>
                <a:cs typeface="Calibri" panose="020F0502020204030204" pitchFamily="34" charset="0"/>
              </a:rPr>
              <a:t>ﭐلْإِدَارِيَّةُ</a:t>
            </a:r>
            <a:r>
              <a:rPr lang="ar-MA" sz="2800" b="1" dirty="0">
                <a:latin typeface="Calibri" panose="020F0502020204030204" pitchFamily="34" charset="0"/>
                <a:ea typeface="Calibri" panose="020F0502020204030204" pitchFamily="34" charset="0"/>
                <a:cs typeface="Calibri" panose="020F0502020204030204" pitchFamily="34" charset="0"/>
              </a:rPr>
              <a:t> </a:t>
            </a:r>
            <a:r>
              <a:rPr lang="ar-MA" sz="2800" b="1" dirty="0" err="1">
                <a:latin typeface="Calibri" panose="020F0502020204030204" pitchFamily="34" charset="0"/>
                <a:ea typeface="Calibri" panose="020F0502020204030204" pitchFamily="34" charset="0"/>
                <a:cs typeface="Calibri" panose="020F0502020204030204" pitchFamily="34" charset="0"/>
              </a:rPr>
              <a:t>وﭐلْكِتَابِيَّةُ</a:t>
            </a:r>
            <a:r>
              <a:rPr lang="ar-MA" sz="2800" dirty="0">
                <a:latin typeface="Calibri" panose="020F0502020204030204" pitchFamily="34" charset="0"/>
                <a:ea typeface="Calibri" panose="020F0502020204030204" pitchFamily="34" charset="0"/>
                <a:cs typeface="Calibri" panose="020F0502020204030204" pitchFamily="34" charset="0"/>
              </a:rPr>
              <a:t>: فَمَعَ تَطَوُّرِ ﭐلْبَرْمَجِيَّاتِ </a:t>
            </a:r>
            <a:r>
              <a:rPr lang="ar-MA" sz="2800" dirty="0" err="1">
                <a:latin typeface="Calibri" panose="020F0502020204030204" pitchFamily="34" charset="0"/>
                <a:ea typeface="Calibri" panose="020F0502020204030204" pitchFamily="34" charset="0"/>
                <a:cs typeface="Calibri" panose="020F0502020204030204" pitchFamily="34" charset="0"/>
              </a:rPr>
              <a:t>ﭐلذَّكِيَّةِ</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dirty="0" err="1">
                <a:latin typeface="Calibri" panose="020F0502020204030204" pitchFamily="34" charset="0"/>
                <a:ea typeface="Calibri" panose="020F0502020204030204" pitchFamily="34" charset="0"/>
                <a:cs typeface="Calibri" panose="020F0502020204030204" pitchFamily="34" charset="0"/>
              </a:rPr>
              <a:t>وَﭐلْأَنْظِمَةِ</a:t>
            </a:r>
            <a:r>
              <a:rPr lang="ar-MA" sz="2800" dirty="0">
                <a:latin typeface="Calibri" panose="020F0502020204030204" pitchFamily="34" charset="0"/>
                <a:ea typeface="Calibri" panose="020F0502020204030204" pitchFamily="34" charset="0"/>
                <a:cs typeface="Calibri" panose="020F0502020204030204" pitchFamily="34" charset="0"/>
              </a:rPr>
              <a:t> ﭐلرَّقْمِيَّةِ، يُمْكِنُ لِلشَّرِكَاتِ ﭐلْآنَ ﭐسْتِخْدَام حُلُولٍ لِتَنْظِيمِ ﭐلْعَمَلِ </a:t>
            </a:r>
            <a:r>
              <a:rPr lang="ar-MA" sz="2800" dirty="0" err="1">
                <a:latin typeface="Calibri" panose="020F0502020204030204" pitchFamily="34" charset="0"/>
                <a:ea typeface="Calibri" panose="020F0502020204030204" pitchFamily="34" charset="0"/>
                <a:cs typeface="Calibri" panose="020F0502020204030204" pitchFamily="34" charset="0"/>
              </a:rPr>
              <a:t>ﭐلْمُعْتَادِ</a:t>
            </a:r>
            <a:r>
              <a:rPr lang="ar-MA" sz="2800" dirty="0">
                <a:latin typeface="Calibri" panose="020F0502020204030204" pitchFamily="34" charset="0"/>
                <a:ea typeface="Calibri" panose="020F0502020204030204" pitchFamily="34" charset="0"/>
                <a:cs typeface="Calibri" panose="020F0502020204030204" pitchFamily="34" charset="0"/>
              </a:rPr>
              <a:t>، مِمَّا يُقَلِّلُ مِنَ ﭐلْحَاجَةِ إِلَى ﭐلْمُوَظَّفِينَ </a:t>
            </a:r>
            <a:r>
              <a:rPr lang="ar-MA" sz="2800" dirty="0" err="1">
                <a:latin typeface="Calibri" panose="020F0502020204030204" pitchFamily="34" charset="0"/>
                <a:ea typeface="Calibri" panose="020F0502020204030204" pitchFamily="34" charset="0"/>
                <a:cs typeface="Calibri" panose="020F0502020204030204" pitchFamily="34" charset="0"/>
              </a:rPr>
              <a:t>ﭐلْبَشَرِيِّينَ</a:t>
            </a:r>
            <a:r>
              <a:rPr lang="ar-MA" sz="2800" dirty="0">
                <a:latin typeface="Calibri" panose="020F0502020204030204" pitchFamily="34" charset="0"/>
                <a:ea typeface="Calibri" panose="020F0502020204030204" pitchFamily="34" charset="0"/>
                <a:cs typeface="Calibri" panose="020F0502020204030204" pitchFamily="34" charset="0"/>
              </a:rPr>
              <a:t> ... لِذَا يُسْتَحْسَنُ تَعَلُّمُ مَهَارَاتٍ رَقْمِيَّةٍ بَدِيلَةٍ. </a:t>
            </a:r>
          </a:p>
          <a:p>
            <a:pPr algn="just" rtl="1"/>
            <a:r>
              <a:rPr lang="ar-MA" sz="2800" b="1" dirty="0">
                <a:latin typeface="Calibri" panose="020F0502020204030204" pitchFamily="34" charset="0"/>
                <a:ea typeface="Calibri" panose="020F0502020204030204" pitchFamily="34" charset="0"/>
                <a:cs typeface="Calibri" panose="020F0502020204030204" pitchFamily="34" charset="0"/>
              </a:rPr>
              <a:t>2</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b="1" dirty="0">
                <a:latin typeface="Calibri" panose="020F0502020204030204" pitchFamily="34" charset="0"/>
                <a:ea typeface="Calibri" panose="020F0502020204030204" pitchFamily="34" charset="0"/>
                <a:cs typeface="Calibri" panose="020F0502020204030204" pitchFamily="34" charset="0"/>
              </a:rPr>
              <a:t>وَظَائِفُ ﭐلْبَيْعِ ﭐلتَّقْلِيدِيَّةُ</a:t>
            </a:r>
            <a:r>
              <a:rPr lang="ar-MA" sz="2800" dirty="0">
                <a:latin typeface="Calibri" panose="020F0502020204030204" pitchFamily="34" charset="0"/>
                <a:ea typeface="Calibri" panose="020F0502020204030204" pitchFamily="34" charset="0"/>
                <a:cs typeface="Calibri" panose="020F0502020204030204" pitchFamily="34" charset="0"/>
              </a:rPr>
              <a:t>: إِنَّ </a:t>
            </a:r>
            <a:r>
              <a:rPr lang="ar-MA" sz="2800" dirty="0" err="1">
                <a:latin typeface="Calibri" panose="020F0502020204030204" pitchFamily="34" charset="0"/>
                <a:ea typeface="Calibri" panose="020F0502020204030204" pitchFamily="34" charset="0"/>
                <a:cs typeface="Calibri" panose="020F0502020204030204" pitchFamily="34" charset="0"/>
              </a:rPr>
              <a:t>ﭐلتَّحَوُّلَ</a:t>
            </a:r>
            <a:r>
              <a:rPr lang="ar-MA" sz="2800" dirty="0">
                <a:latin typeface="Calibri" panose="020F0502020204030204" pitchFamily="34" charset="0"/>
                <a:ea typeface="Calibri" panose="020F0502020204030204" pitchFamily="34" charset="0"/>
                <a:cs typeface="Calibri" panose="020F0502020204030204" pitchFamily="34" charset="0"/>
              </a:rPr>
              <a:t> إِلَى ﭐلتِّجَارَةِ ﭐلْإِلِكترُونِيَّةِ </a:t>
            </a:r>
            <a:r>
              <a:rPr lang="ar-MA" sz="2800" dirty="0" err="1">
                <a:latin typeface="Calibri" panose="020F0502020204030204" pitchFamily="34" charset="0"/>
                <a:ea typeface="Calibri" panose="020F0502020204030204" pitchFamily="34" charset="0"/>
                <a:cs typeface="Calibri" panose="020F0502020204030204" pitchFamily="34" charset="0"/>
              </a:rPr>
              <a:t>وﭐسْتِخْدَامَ</a:t>
            </a:r>
            <a:r>
              <a:rPr lang="ar-MA" sz="2800" dirty="0">
                <a:latin typeface="Calibri" panose="020F0502020204030204" pitchFamily="34" charset="0"/>
                <a:ea typeface="Calibri" panose="020F0502020204030204" pitchFamily="34" charset="0"/>
                <a:cs typeface="Calibri" panose="020F0502020204030204" pitchFamily="34" charset="0"/>
              </a:rPr>
              <a:t> أَنْظِمَةِ ﭐلدَّفْعِ </a:t>
            </a:r>
            <a:r>
              <a:rPr lang="ar-MA" sz="2800" dirty="0" err="1">
                <a:latin typeface="Calibri" panose="020F0502020204030204" pitchFamily="34" charset="0"/>
                <a:ea typeface="Calibri" panose="020F0502020204030204" pitchFamily="34" charset="0"/>
                <a:cs typeface="Calibri" panose="020F0502020204030204" pitchFamily="34" charset="0"/>
              </a:rPr>
              <a:t>ﭐلذَّاتِيَّةِ</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dirty="0" err="1">
                <a:latin typeface="Calibri" panose="020F0502020204030204" pitchFamily="34" charset="0"/>
                <a:ea typeface="Calibri" panose="020F0502020204030204" pitchFamily="34" charset="0"/>
                <a:cs typeface="Calibri" panose="020F0502020204030204" pitchFamily="34" charset="0"/>
              </a:rPr>
              <a:t>وﭐلْأَكْشَاكِ</a:t>
            </a:r>
            <a:r>
              <a:rPr lang="ar-MA" sz="2800" dirty="0">
                <a:latin typeface="Calibri" panose="020F0502020204030204" pitchFamily="34" charset="0"/>
                <a:ea typeface="Calibri" panose="020F0502020204030204" pitchFamily="34" charset="0"/>
                <a:cs typeface="Calibri" panose="020F0502020204030204" pitchFamily="34" charset="0"/>
              </a:rPr>
              <a:t> ﭐلرَّقْمِيَّةِ، يَعْنِي أَنَّ </a:t>
            </a:r>
            <a:r>
              <a:rPr lang="ar-MA" sz="2800" dirty="0" err="1">
                <a:latin typeface="Calibri" panose="020F0502020204030204" pitchFamily="34" charset="0"/>
                <a:ea typeface="Calibri" panose="020F0502020204030204" pitchFamily="34" charset="0"/>
                <a:cs typeface="Calibri" panose="020F0502020204030204" pitchFamily="34" charset="0"/>
              </a:rPr>
              <a:t>ﭐلطَّلَبَ</a:t>
            </a:r>
            <a:r>
              <a:rPr lang="ar-MA" sz="2800" dirty="0">
                <a:latin typeface="Calibri" panose="020F0502020204030204" pitchFamily="34" charset="0"/>
                <a:ea typeface="Calibri" panose="020F0502020204030204" pitchFamily="34" charset="0"/>
                <a:cs typeface="Calibri" panose="020F0502020204030204" pitchFamily="34" charset="0"/>
              </a:rPr>
              <a:t> عَلَى ﭐلْمُوَظَّفِينَ فِي مَنَافِذِ ﭐلْبَيْعِ بِالتَّقْسِيطِ قَدْ يَتَرَاجَعُ.  مِمَّا يَسْتَدْعِي تَطْوِيرَ مَهَارَاتِ التَّسْوِيقِ الرَّقْمِيِّ. </a:t>
            </a:r>
          </a:p>
        </p:txBody>
      </p:sp>
    </p:spTree>
    <p:extLst>
      <p:ext uri="{BB962C8B-B14F-4D97-AF65-F5344CB8AC3E}">
        <p14:creationId xmlns:p14="http://schemas.microsoft.com/office/powerpoint/2010/main" val="1149986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44"/>
          <p:cNvSpPr txBox="1">
            <a:spLocks noGrp="1"/>
          </p:cNvSpPr>
          <p:nvPr>
            <p:ph type="body" idx="2"/>
          </p:nvPr>
        </p:nvSpPr>
        <p:spPr>
          <a:xfrm>
            <a:off x="0" y="1046240"/>
            <a:ext cx="12192000" cy="3118762"/>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3200" b="1" dirty="0">
                <a:latin typeface="Calibri"/>
                <a:ea typeface="Calibri"/>
                <a:cs typeface="Calibri"/>
                <a:sym typeface="Calibri"/>
              </a:rPr>
              <a:t>3</a:t>
            </a:r>
            <a:r>
              <a:rPr lang="ar-MA" sz="2800" dirty="0">
                <a:latin typeface="Calibri"/>
                <a:ea typeface="Calibri"/>
                <a:cs typeface="Calibri"/>
                <a:sym typeface="Calibri"/>
              </a:rPr>
              <a:t>.	</a:t>
            </a:r>
            <a:r>
              <a:rPr lang="ar-MA" sz="2800" b="1" dirty="0">
                <a:latin typeface="Calibri"/>
                <a:ea typeface="Calibri"/>
                <a:cs typeface="Calibri"/>
                <a:sym typeface="Calibri"/>
              </a:rPr>
              <a:t>وَظَائِفُ </a:t>
            </a:r>
            <a:r>
              <a:rPr lang="ar-MA" sz="2800" b="1" dirty="0" err="1">
                <a:latin typeface="Calibri"/>
                <a:ea typeface="Calibri"/>
                <a:cs typeface="Calibri"/>
                <a:sym typeface="Calibri"/>
              </a:rPr>
              <a:t>ﭐلسَّائِقِينَ</a:t>
            </a:r>
            <a:r>
              <a:rPr lang="ar-MA" sz="2800" b="1" dirty="0">
                <a:latin typeface="Calibri"/>
                <a:ea typeface="Calibri"/>
                <a:cs typeface="Calibri"/>
                <a:sym typeface="Calibri"/>
              </a:rPr>
              <a:t> وقِطَاعِ </a:t>
            </a:r>
            <a:r>
              <a:rPr lang="ar-MA" sz="2800" b="1" dirty="0" err="1">
                <a:latin typeface="Calibri"/>
                <a:ea typeface="Calibri"/>
                <a:cs typeface="Calibri"/>
                <a:sym typeface="Calibri"/>
              </a:rPr>
              <a:t>ﭐلنَّقْل</a:t>
            </a:r>
            <a:r>
              <a:rPr lang="ar-MA" sz="2800" dirty="0">
                <a:latin typeface="Calibri"/>
                <a:ea typeface="Calibri"/>
                <a:cs typeface="Calibri"/>
                <a:sym typeface="Calibri"/>
              </a:rPr>
              <a:t>: مَعَ دُخُولِ ﭐلسَّيَّارَاتِ ذَاتِيَّةِ </a:t>
            </a:r>
            <a:r>
              <a:rPr lang="ar-MA" sz="2800" dirty="0" err="1">
                <a:latin typeface="Calibri"/>
                <a:ea typeface="Calibri"/>
                <a:cs typeface="Calibri"/>
                <a:sym typeface="Calibri"/>
              </a:rPr>
              <a:t>ﭐلْقِيَادَةِ</a:t>
            </a:r>
            <a:r>
              <a:rPr lang="ar-MA" sz="2800" dirty="0">
                <a:latin typeface="Calibri"/>
                <a:ea typeface="Calibri"/>
                <a:cs typeface="Calibri"/>
                <a:sym typeface="Calibri"/>
              </a:rPr>
              <a:t> وتِقْنِيَاتِ </a:t>
            </a:r>
            <a:r>
              <a:rPr lang="ar-MA" sz="2800" dirty="0" err="1">
                <a:latin typeface="Calibri"/>
                <a:ea typeface="Calibri"/>
                <a:cs typeface="Calibri"/>
                <a:sym typeface="Calibri"/>
              </a:rPr>
              <a:t>ﭐلنَّقْلِ</a:t>
            </a:r>
            <a:r>
              <a:rPr lang="ar-MA" sz="2800" dirty="0">
                <a:latin typeface="Calibri"/>
                <a:ea typeface="Calibri"/>
                <a:cs typeface="Calibri"/>
                <a:sym typeface="Calibri"/>
              </a:rPr>
              <a:t> </a:t>
            </a:r>
            <a:r>
              <a:rPr lang="ar-MA" sz="2800" dirty="0" err="1">
                <a:latin typeface="Calibri"/>
                <a:ea typeface="Calibri"/>
                <a:cs typeface="Calibri"/>
                <a:sym typeface="Calibri"/>
              </a:rPr>
              <a:t>ﭐلذَّكِيِّ</a:t>
            </a:r>
            <a:r>
              <a:rPr lang="ar-MA" sz="2800" dirty="0">
                <a:latin typeface="Calibri"/>
                <a:ea typeface="Calibri"/>
                <a:cs typeface="Calibri"/>
                <a:sym typeface="Calibri"/>
              </a:rPr>
              <a:t>، مِنَ </a:t>
            </a:r>
            <a:r>
              <a:rPr lang="ar-MA" sz="2800" dirty="0" err="1">
                <a:latin typeface="Calibri"/>
                <a:ea typeface="Calibri"/>
                <a:cs typeface="Calibri"/>
                <a:sym typeface="Calibri"/>
              </a:rPr>
              <a:t>ﭐلْمُحْتَمَلِ</a:t>
            </a:r>
            <a:r>
              <a:rPr lang="ar-MA" sz="2800" dirty="0">
                <a:latin typeface="Calibri"/>
                <a:ea typeface="Calibri"/>
                <a:cs typeface="Calibri"/>
                <a:sym typeface="Calibri"/>
              </a:rPr>
              <a:t> أَنْ يَقِلَّ ﭐلِاعْتِمَادُ عَلَى </a:t>
            </a:r>
            <a:r>
              <a:rPr lang="ar-MA" sz="2800" dirty="0" err="1">
                <a:latin typeface="Calibri"/>
                <a:ea typeface="Calibri"/>
                <a:cs typeface="Calibri"/>
                <a:sym typeface="Calibri"/>
              </a:rPr>
              <a:t>ﭐلسَّائِقِينَ</a:t>
            </a:r>
            <a:r>
              <a:rPr lang="ar-MA" sz="2800" dirty="0">
                <a:latin typeface="Calibri"/>
                <a:ea typeface="Calibri"/>
                <a:cs typeface="Calibri"/>
                <a:sym typeface="Calibri"/>
              </a:rPr>
              <a:t>، فَيُنْصَحُ بِاِكْتِسَابِ مَهَارَاتٍ تِقْنِيَّةٍ أُخْرَى. </a:t>
            </a:r>
          </a:p>
          <a:p>
            <a:pPr marL="0" lvl="0" indent="0" algn="just" rtl="1">
              <a:lnSpc>
                <a:spcPct val="150000"/>
              </a:lnSpc>
              <a:spcBef>
                <a:spcPts val="1000"/>
              </a:spcBef>
              <a:spcAft>
                <a:spcPts val="0"/>
              </a:spcAft>
              <a:buSzPts val="3000"/>
              <a:buNone/>
            </a:pPr>
            <a:r>
              <a:rPr lang="ar-MA" sz="2800" b="1" dirty="0">
                <a:latin typeface="Calibri"/>
                <a:ea typeface="Calibri"/>
                <a:cs typeface="Calibri"/>
                <a:sym typeface="Calibri"/>
              </a:rPr>
              <a:t>4</a:t>
            </a:r>
            <a:r>
              <a:rPr lang="ar-MA" sz="2800" dirty="0">
                <a:latin typeface="Calibri"/>
                <a:ea typeface="Calibri"/>
                <a:cs typeface="Calibri"/>
                <a:sym typeface="Calibri"/>
              </a:rPr>
              <a:t>.	</a:t>
            </a:r>
            <a:r>
              <a:rPr lang="ar-MA" sz="2800" b="1" dirty="0">
                <a:latin typeface="Calibri"/>
                <a:ea typeface="Calibri"/>
                <a:cs typeface="Calibri"/>
                <a:sym typeface="Calibri"/>
              </a:rPr>
              <a:t>وَظَائِفُ خُطُوطِ ﭐلْإِنْتَاجِ</a:t>
            </a:r>
            <a:r>
              <a:rPr lang="ar-MA" sz="2800" dirty="0">
                <a:latin typeface="Calibri"/>
                <a:ea typeface="Calibri"/>
                <a:cs typeface="Calibri"/>
                <a:sym typeface="Calibri"/>
              </a:rPr>
              <a:t>: أَتَاحَ ﭐسْتِخْدَامُ ﭐلرُّوبُوتَاتِ لِلشَّرِكَاتِ إِنْتَاجَ ﭐلْمَزِيدِ بِفَعَالِيَّةٍ وكَفَاءَةٍ. لِذَا يَجِبُ التَّوَجُّهُ نَحْوَ أَعْمَالٍ تَتَطَلَّبُ إِبْدَاعًا وَمَرُونَةً. </a:t>
            </a:r>
          </a:p>
        </p:txBody>
      </p:sp>
      <p:sp>
        <p:nvSpPr>
          <p:cNvPr id="844" name="Google Shape;844;p44"/>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5/2</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4A19F875-2C1F-61B3-436B-8B767211FF7A}"/>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اَلْآفَاقُ ﭐلْمُسْتَقْبَلِيَّةُ لِسُوقِ ﭐلْعَمَلِ</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a16="http://schemas.microsoft.com/office/drawing/2014/main" id="{444C7E9F-37A0-9B10-D1D6-59A85A84FCA3}"/>
            </a:ext>
          </a:extLst>
        </p:cNvPr>
        <p:cNvGrpSpPr/>
        <p:nvPr/>
      </p:nvGrpSpPr>
      <p:grpSpPr>
        <a:xfrm>
          <a:off x="0" y="0"/>
          <a:ext cx="0" cy="0"/>
          <a:chOff x="0" y="0"/>
          <a:chExt cx="0" cy="0"/>
        </a:xfrm>
      </p:grpSpPr>
      <p:sp>
        <p:nvSpPr>
          <p:cNvPr id="843" name="Google Shape;843;p44">
            <a:extLst>
              <a:ext uri="{FF2B5EF4-FFF2-40B4-BE49-F238E27FC236}">
                <a16:creationId xmlns:a16="http://schemas.microsoft.com/office/drawing/2014/main" id="{E7DCBCB7-5B1F-E927-37EF-A15B54034A02}"/>
              </a:ext>
            </a:extLst>
          </p:cNvPr>
          <p:cNvSpPr txBox="1">
            <a:spLocks noGrp="1"/>
          </p:cNvSpPr>
          <p:nvPr>
            <p:ph type="body" idx="2"/>
          </p:nvPr>
        </p:nvSpPr>
        <p:spPr>
          <a:xfrm>
            <a:off x="0" y="972273"/>
            <a:ext cx="12192000" cy="4226758"/>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وَرَغْمَ أَنَّ بَعْضَ </a:t>
            </a:r>
            <a:r>
              <a:rPr lang="ar-MA" sz="2800" dirty="0" err="1">
                <a:latin typeface="Calibri"/>
                <a:ea typeface="Calibri"/>
                <a:cs typeface="Calibri"/>
                <a:sym typeface="Calibri"/>
              </a:rPr>
              <a:t>ﭐلْوَظَائِفِ</a:t>
            </a:r>
            <a:r>
              <a:rPr lang="ar-MA" sz="2800" dirty="0">
                <a:latin typeface="Calibri"/>
                <a:ea typeface="Calibri"/>
                <a:cs typeface="Calibri"/>
                <a:sym typeface="Calibri"/>
              </a:rPr>
              <a:t> سَتَخْتَفِي، فَإِنَّ ﭐلتِّكْنُولُوجِيَا ﭐلْحَدِيثَةَ سَتَخْلُقُ فُرَصًا جَدِيدَةً، وَمِنَ الْمُهِمِّ أَنْ تُسْتَغَلَّ هَذِهِ الْفُرَصُ فِي مَجَالَاتٍ تَحْتَاجُ إِلَى مَهَارَاتٍ تَخَصُّصِيَّةٍ وإِبْدَاعِيَّةٍ. ومِنْ أَبْرَزِ ﭐلْمَجَالَاتِ ﭐلَّتِي يُتَوَقَّعُ أَنْ تَشْهَدَ </a:t>
            </a:r>
            <a:r>
              <a:rPr lang="ar-MA" sz="2800" dirty="0" err="1">
                <a:latin typeface="Calibri"/>
                <a:ea typeface="Calibri"/>
                <a:cs typeface="Calibri"/>
                <a:sym typeface="Calibri"/>
              </a:rPr>
              <a:t>ﭐزْدِهَارًا</a:t>
            </a:r>
            <a:r>
              <a:rPr lang="ar-MA" sz="2800" dirty="0">
                <a:latin typeface="Calibri"/>
                <a:ea typeface="Calibri"/>
                <a:cs typeface="Calibri"/>
                <a:sym typeface="Calibri"/>
              </a:rPr>
              <a:t>:</a:t>
            </a:r>
          </a:p>
          <a:p>
            <a:pPr marL="0" lvl="0" indent="0" algn="just" rtl="1">
              <a:lnSpc>
                <a:spcPct val="150000"/>
              </a:lnSpc>
              <a:spcBef>
                <a:spcPts val="1000"/>
              </a:spcBef>
              <a:spcAft>
                <a:spcPts val="0"/>
              </a:spcAft>
              <a:buSzPts val="3000"/>
              <a:buNone/>
            </a:pPr>
            <a:r>
              <a:rPr lang="ar-MA" sz="2800" b="1" dirty="0">
                <a:latin typeface="Calibri"/>
                <a:ea typeface="Calibri"/>
                <a:cs typeface="Calibri"/>
                <a:sym typeface="Calibri"/>
              </a:rPr>
              <a:t>1</a:t>
            </a:r>
            <a:r>
              <a:rPr lang="ar-MA" sz="2800" dirty="0">
                <a:latin typeface="Calibri"/>
                <a:ea typeface="Calibri"/>
                <a:cs typeface="Calibri"/>
                <a:sym typeface="Calibri"/>
              </a:rPr>
              <a:t>.	</a:t>
            </a:r>
            <a:r>
              <a:rPr lang="ar-MA" sz="2800" b="1" dirty="0">
                <a:latin typeface="Calibri"/>
                <a:ea typeface="Calibri"/>
                <a:cs typeface="Calibri"/>
                <a:sym typeface="Calibri"/>
              </a:rPr>
              <a:t>مَجَالُ ﭐلذَّكَاءِ ﭐلِاصْطِنَاعِيِّ وعُلُومِ ﭐلْبَيَانَاتِ</a:t>
            </a:r>
            <a:r>
              <a:rPr lang="ar-MA" sz="2800" dirty="0">
                <a:latin typeface="Calibri"/>
                <a:ea typeface="Calibri"/>
                <a:cs typeface="Calibri"/>
                <a:sym typeface="Calibri"/>
              </a:rPr>
              <a:t>: ذَلِكَ أَنَّ </a:t>
            </a:r>
            <a:r>
              <a:rPr lang="ar-MA" sz="2800" dirty="0" err="1">
                <a:latin typeface="Calibri"/>
                <a:ea typeface="Calibri"/>
                <a:cs typeface="Calibri"/>
                <a:sym typeface="Calibri"/>
              </a:rPr>
              <a:t>ﭐلتَّحَوُّلَ</a:t>
            </a:r>
            <a:r>
              <a:rPr lang="ar-MA" sz="2800" dirty="0">
                <a:latin typeface="Calibri"/>
                <a:ea typeface="Calibri"/>
                <a:cs typeface="Calibri"/>
                <a:sym typeface="Calibri"/>
              </a:rPr>
              <a:t> ﭐلرَّقْمِيَّ يَزِيدُ مِنْ أَهَمِّيةِ تَحْلِيلِ ﭐلْبَيَانَاتِ ﭐلضَّخْمَةِ وتَطْوِيرِ خَوَارِزْمِيَّاتِ ﭐلذَّكَاءِ ﭐلِاصْطِنَاعِيِّ. هَذِهِ </a:t>
            </a:r>
            <a:r>
              <a:rPr lang="ar-MA" sz="2800" dirty="0" err="1">
                <a:latin typeface="Calibri"/>
                <a:ea typeface="Calibri"/>
                <a:cs typeface="Calibri"/>
                <a:sym typeface="Calibri"/>
              </a:rPr>
              <a:t>ﭐلْمَهَامُّ</a:t>
            </a:r>
            <a:r>
              <a:rPr lang="ar-MA" sz="2800" dirty="0">
                <a:latin typeface="Calibri"/>
                <a:ea typeface="Calibri"/>
                <a:cs typeface="Calibri"/>
                <a:sym typeface="Calibri"/>
              </a:rPr>
              <a:t> تَتَطَلَّبُ مُخْتَصِّينَ فِي تَحْلِيلِ ﭐلْبَيَانَاتِ، وهَنْدَسَةِ ﭐلْبَرْمَجِيَّاتِ، وتَعَلُّمِ ﭐلْآلَةِ. لِذَا يُنْصَحُ بِتَعَلُّمِ أُسُسِ الْبَرْمَجَةِ وَتَحْلِيلِ الْبَيَانَاتِ. </a:t>
            </a:r>
          </a:p>
        </p:txBody>
      </p:sp>
      <p:sp>
        <p:nvSpPr>
          <p:cNvPr id="844" name="Google Shape;844;p44">
            <a:extLst>
              <a:ext uri="{FF2B5EF4-FFF2-40B4-BE49-F238E27FC236}">
                <a16:creationId xmlns:a16="http://schemas.microsoft.com/office/drawing/2014/main" id="{22C10997-FAAE-54CE-62EC-C4CCECF2D6C2}"/>
              </a:ext>
            </a:extLst>
          </p:cNvPr>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5/3</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E9AB5488-E118-0066-572A-3AFADBBC7013}"/>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اَلْآفَاقُ ﭐلْمُسْتَقْبَلِيَّةُ لِسُوقِ ﭐلْعَمَلِ</a:t>
            </a:r>
          </a:p>
        </p:txBody>
      </p:sp>
    </p:spTree>
    <p:extLst>
      <p:ext uri="{BB962C8B-B14F-4D97-AF65-F5344CB8AC3E}">
        <p14:creationId xmlns:p14="http://schemas.microsoft.com/office/powerpoint/2010/main" val="18771808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a16="http://schemas.microsoft.com/office/drawing/2014/main" id="{7B4DC524-C019-5C6B-427B-66E88E79A51D}"/>
            </a:ext>
          </a:extLst>
        </p:cNvPr>
        <p:cNvGrpSpPr/>
        <p:nvPr/>
      </p:nvGrpSpPr>
      <p:grpSpPr>
        <a:xfrm>
          <a:off x="0" y="0"/>
          <a:ext cx="0" cy="0"/>
          <a:chOff x="0" y="0"/>
          <a:chExt cx="0" cy="0"/>
        </a:xfrm>
      </p:grpSpPr>
      <p:sp>
        <p:nvSpPr>
          <p:cNvPr id="843" name="Google Shape;843;p44">
            <a:extLst>
              <a:ext uri="{FF2B5EF4-FFF2-40B4-BE49-F238E27FC236}">
                <a16:creationId xmlns:a16="http://schemas.microsoft.com/office/drawing/2014/main" id="{25B79EF4-2BCC-1367-DE4F-122106D9C9D8}"/>
              </a:ext>
            </a:extLst>
          </p:cNvPr>
          <p:cNvSpPr txBox="1">
            <a:spLocks noGrp="1"/>
          </p:cNvSpPr>
          <p:nvPr>
            <p:ph type="body" idx="2"/>
          </p:nvPr>
        </p:nvSpPr>
        <p:spPr>
          <a:xfrm>
            <a:off x="0" y="972273"/>
            <a:ext cx="12192000" cy="4226758"/>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2800" b="1" dirty="0">
                <a:latin typeface="Calibri"/>
                <a:ea typeface="Calibri"/>
                <a:cs typeface="Calibri"/>
                <a:sym typeface="Calibri"/>
              </a:rPr>
              <a:t>2.	اَلْأَمْنُ ﭐلسِّيبْرَانِيُّ</a:t>
            </a:r>
            <a:r>
              <a:rPr lang="ar-MA" sz="2800" dirty="0">
                <a:latin typeface="Calibri"/>
                <a:ea typeface="Calibri"/>
                <a:cs typeface="Calibri"/>
                <a:sym typeface="Calibri"/>
              </a:rPr>
              <a:t>: مَعَ تَزَايُدِ </a:t>
            </a:r>
            <a:r>
              <a:rPr lang="ar-MA" sz="2800" dirty="0" err="1">
                <a:latin typeface="Calibri"/>
                <a:ea typeface="Calibri"/>
                <a:cs typeface="Calibri"/>
                <a:sym typeface="Calibri"/>
              </a:rPr>
              <a:t>ﭐلتَّهْدِيدَاتِ</a:t>
            </a:r>
            <a:r>
              <a:rPr lang="ar-MA" sz="2800" dirty="0">
                <a:latin typeface="Calibri"/>
                <a:ea typeface="Calibri"/>
                <a:cs typeface="Calibri"/>
                <a:sym typeface="Calibri"/>
              </a:rPr>
              <a:t> ﭐلرَّقْمِيَّةِ </a:t>
            </a:r>
            <a:r>
              <a:rPr lang="ar-MA" sz="2800" dirty="0" err="1">
                <a:latin typeface="Calibri"/>
                <a:ea typeface="Calibri"/>
                <a:cs typeface="Calibri"/>
                <a:sym typeface="Calibri"/>
              </a:rPr>
              <a:t>وﭐلْهَجَمَاتِ</a:t>
            </a:r>
            <a:r>
              <a:rPr lang="ar-MA" sz="2800" dirty="0">
                <a:latin typeface="Calibri"/>
                <a:ea typeface="Calibri"/>
                <a:cs typeface="Calibri"/>
                <a:sym typeface="Calibri"/>
              </a:rPr>
              <a:t> ﭐلْإِلِكترُونِيَّةِ، أَصْبَحَتْ حِمَايَةُ ﭐلْمَعْلُومَاتِ </a:t>
            </a:r>
            <a:r>
              <a:rPr lang="ar-MA" sz="2800" dirty="0" err="1">
                <a:latin typeface="Calibri"/>
                <a:ea typeface="Calibri"/>
                <a:cs typeface="Calibri"/>
                <a:sym typeface="Calibri"/>
              </a:rPr>
              <a:t>وﭐلْبَيَانَاتِ</a:t>
            </a:r>
            <a:r>
              <a:rPr lang="ar-MA" sz="2800" dirty="0">
                <a:latin typeface="Calibri"/>
                <a:ea typeface="Calibri"/>
                <a:cs typeface="Calibri"/>
                <a:sym typeface="Calibri"/>
              </a:rPr>
              <a:t> أَوْلَوِيَّةً قُصْوَى. سَتَظَلُّ وَظَائِفُ </a:t>
            </a:r>
            <a:r>
              <a:rPr lang="ar-MA" sz="2800" dirty="0" err="1">
                <a:latin typeface="Calibri"/>
                <a:ea typeface="Calibri"/>
                <a:cs typeface="Calibri"/>
                <a:sym typeface="Calibri"/>
              </a:rPr>
              <a:t>ﭐلْأَمْنِ</a:t>
            </a:r>
            <a:r>
              <a:rPr lang="ar-MA" sz="2800" dirty="0">
                <a:latin typeface="Calibri"/>
                <a:ea typeface="Calibri"/>
                <a:cs typeface="Calibri"/>
                <a:sym typeface="Calibri"/>
              </a:rPr>
              <a:t> ﭐلسِّيبْرَانِيِّ مَطْلُوبَةً حَيْثُ تَتَطَلَّبُ مُسْتَوًى عَالِيًّا مِنَ </a:t>
            </a:r>
            <a:r>
              <a:rPr lang="ar-MA" sz="2800" dirty="0" err="1">
                <a:latin typeface="Calibri"/>
                <a:ea typeface="Calibri"/>
                <a:cs typeface="Calibri"/>
                <a:sym typeface="Calibri"/>
              </a:rPr>
              <a:t>ﭐلْمَهَارَةِ</a:t>
            </a:r>
            <a:r>
              <a:rPr lang="ar-MA" sz="2800" dirty="0">
                <a:latin typeface="Calibri"/>
                <a:ea typeface="Calibri"/>
                <a:cs typeface="Calibri"/>
                <a:sym typeface="Calibri"/>
              </a:rPr>
              <a:t> </a:t>
            </a:r>
            <a:r>
              <a:rPr lang="ar-MA" sz="2800" dirty="0" err="1">
                <a:latin typeface="Calibri"/>
                <a:ea typeface="Calibri"/>
                <a:cs typeface="Calibri"/>
                <a:sym typeface="Calibri"/>
              </a:rPr>
              <a:t>وﭐلْمَعْرِفَةِ</a:t>
            </a:r>
            <a:r>
              <a:rPr lang="ar-MA" sz="2800" dirty="0">
                <a:latin typeface="Calibri"/>
                <a:ea typeface="Calibri"/>
                <a:cs typeface="Calibri"/>
                <a:sym typeface="Calibri"/>
              </a:rPr>
              <a:t> لِحِمَايَةِ ﭐلْبَيَانَاتِ </a:t>
            </a:r>
            <a:r>
              <a:rPr lang="ar-MA" sz="2800" dirty="0" err="1">
                <a:latin typeface="Calibri"/>
                <a:ea typeface="Calibri"/>
                <a:cs typeface="Calibri"/>
                <a:sym typeface="Calibri"/>
              </a:rPr>
              <a:t>ﭐلْحَسَّاسَةِ</a:t>
            </a:r>
            <a:r>
              <a:rPr lang="ar-MA" sz="2800" dirty="0">
                <a:latin typeface="Calibri"/>
                <a:ea typeface="Calibri"/>
                <a:cs typeface="Calibri"/>
                <a:sym typeface="Calibri"/>
              </a:rPr>
              <a:t>. فَحَاوِلْ تَطْوِيرَ مَعَارِفِكَ فِي حِمَايَةِ الْمَعْلُومَاتِ. </a:t>
            </a:r>
          </a:p>
          <a:p>
            <a:pPr marL="0" lvl="0" indent="0" algn="just" rtl="1">
              <a:lnSpc>
                <a:spcPct val="150000"/>
              </a:lnSpc>
              <a:spcBef>
                <a:spcPts val="1000"/>
              </a:spcBef>
              <a:spcAft>
                <a:spcPts val="0"/>
              </a:spcAft>
              <a:buSzPts val="3000"/>
              <a:buNone/>
            </a:pPr>
            <a:r>
              <a:rPr lang="ar-MA" sz="2800" b="1" dirty="0">
                <a:latin typeface="Calibri"/>
                <a:ea typeface="Calibri"/>
                <a:cs typeface="Calibri"/>
                <a:sym typeface="Calibri"/>
              </a:rPr>
              <a:t>3.	تَطْوِيرُ حُلُولِ ﭐلطَّاقَةِ ﭐلْمُتَجَدِّدَةِ</a:t>
            </a:r>
            <a:r>
              <a:rPr lang="ar-MA" sz="2800" dirty="0">
                <a:latin typeface="Calibri"/>
                <a:ea typeface="Calibri"/>
                <a:cs typeface="Calibri"/>
                <a:sym typeface="Calibri"/>
              </a:rPr>
              <a:t>: نَظَرًا لِلتَّوَجُّهِ نَحْوَ </a:t>
            </a:r>
            <a:r>
              <a:rPr lang="ar-MA" sz="2800" dirty="0" err="1">
                <a:latin typeface="Calibri"/>
                <a:ea typeface="Calibri"/>
                <a:cs typeface="Calibri"/>
                <a:sym typeface="Calibri"/>
              </a:rPr>
              <a:t>ﭐلِاسْتِدَامَةِ</a:t>
            </a:r>
            <a:r>
              <a:rPr lang="ar-MA" sz="2800" dirty="0">
                <a:latin typeface="Calibri"/>
                <a:ea typeface="Calibri"/>
                <a:cs typeface="Calibri"/>
                <a:sym typeface="Calibri"/>
              </a:rPr>
              <a:t> </a:t>
            </a:r>
            <a:r>
              <a:rPr lang="ar-MA" sz="2800" dirty="0" err="1">
                <a:latin typeface="Calibri"/>
                <a:ea typeface="Calibri"/>
                <a:cs typeface="Calibri"/>
                <a:sym typeface="Calibri"/>
              </a:rPr>
              <a:t>وﭐلطَّاقَةِ</a:t>
            </a:r>
            <a:r>
              <a:rPr lang="ar-MA" sz="2800" dirty="0">
                <a:latin typeface="Calibri"/>
                <a:ea typeface="Calibri"/>
                <a:cs typeface="Calibri"/>
                <a:sym typeface="Calibri"/>
              </a:rPr>
              <a:t> ﭐلنَّظِيفَةِ، تَزْدَادُ ﭐلْحَاجَةُ إِلَى مِهْنِيِّينَ مُتَخَصِّصِينَ فِي مَجَالاتِ ﭐلطَّاقَةِ ﭐلشَّمْسِيَّةِ وطَاقَةِ </a:t>
            </a:r>
            <a:r>
              <a:rPr lang="ar-MA" sz="2800" dirty="0" err="1">
                <a:latin typeface="Calibri"/>
                <a:ea typeface="Calibri"/>
                <a:cs typeface="Calibri"/>
                <a:sym typeface="Calibri"/>
              </a:rPr>
              <a:t>ﭐلرِّيَاحِ</a:t>
            </a:r>
            <a:r>
              <a:rPr lang="ar-MA" sz="2800" dirty="0">
                <a:latin typeface="Calibri"/>
                <a:ea typeface="Calibri"/>
                <a:cs typeface="Calibri"/>
                <a:sym typeface="Calibri"/>
              </a:rPr>
              <a:t> </a:t>
            </a:r>
            <a:r>
              <a:rPr lang="ar-MA" sz="2800" dirty="0" err="1">
                <a:latin typeface="Calibri"/>
                <a:ea typeface="Calibri"/>
                <a:cs typeface="Calibri"/>
                <a:sym typeface="Calibri"/>
              </a:rPr>
              <a:t>وﭐلطَّاقَاتِ</a:t>
            </a:r>
            <a:r>
              <a:rPr lang="ar-MA" sz="2800" dirty="0">
                <a:latin typeface="Calibri"/>
                <a:ea typeface="Calibri"/>
                <a:cs typeface="Calibri"/>
                <a:sym typeface="Calibri"/>
              </a:rPr>
              <a:t> ﭐلْمُتَجَدِّدَةِ ﭐلْأُخْرَى. هَذَا </a:t>
            </a:r>
            <a:r>
              <a:rPr lang="ar-MA" sz="2800" dirty="0" err="1">
                <a:latin typeface="Calibri"/>
                <a:ea typeface="Calibri"/>
                <a:cs typeface="Calibri"/>
                <a:sym typeface="Calibri"/>
              </a:rPr>
              <a:t>ﭐلتَّوَجُّهُ</a:t>
            </a:r>
            <a:r>
              <a:rPr lang="ar-MA" sz="2800" dirty="0">
                <a:latin typeface="Calibri"/>
                <a:ea typeface="Calibri"/>
                <a:cs typeface="Calibri"/>
                <a:sym typeface="Calibri"/>
              </a:rPr>
              <a:t> يَتَطَلَّبُ مُتَخَصِّصِينَ في </a:t>
            </a:r>
            <a:r>
              <a:rPr lang="ar-MA" sz="2800" dirty="0" err="1">
                <a:latin typeface="Calibri"/>
                <a:ea typeface="Calibri"/>
                <a:cs typeface="Calibri"/>
                <a:sym typeface="Calibri"/>
              </a:rPr>
              <a:t>ﭐلْهَنْدَسَةِ</a:t>
            </a:r>
            <a:r>
              <a:rPr lang="ar-MA" sz="2800" dirty="0">
                <a:latin typeface="Calibri"/>
                <a:ea typeface="Calibri"/>
                <a:cs typeface="Calibri"/>
                <a:sym typeface="Calibri"/>
              </a:rPr>
              <a:t> ﭐلْبِيئِيَّةِ </a:t>
            </a:r>
            <a:r>
              <a:rPr lang="ar-MA" sz="2800" dirty="0" err="1">
                <a:latin typeface="Calibri"/>
                <a:ea typeface="Calibri"/>
                <a:cs typeface="Calibri"/>
                <a:sym typeface="Calibri"/>
              </a:rPr>
              <a:t>وﭐلطَّاقَةِ</a:t>
            </a:r>
            <a:r>
              <a:rPr lang="ar-MA" sz="2800" dirty="0">
                <a:latin typeface="Calibri"/>
                <a:ea typeface="Calibri"/>
                <a:cs typeface="Calibri"/>
                <a:sym typeface="Calibri"/>
              </a:rPr>
              <a:t>. وَيُنْصَحُ بِالتَّخَصُّصِ فِي هَذَا الْمَجَالِ الْوَاعِدِ. </a:t>
            </a:r>
          </a:p>
        </p:txBody>
      </p:sp>
      <p:sp>
        <p:nvSpPr>
          <p:cNvPr id="844" name="Google Shape;844;p44">
            <a:extLst>
              <a:ext uri="{FF2B5EF4-FFF2-40B4-BE49-F238E27FC236}">
                <a16:creationId xmlns:a16="http://schemas.microsoft.com/office/drawing/2014/main" id="{E6942BFE-B3F2-0FB6-9ADB-4D7F91C8567D}"/>
              </a:ext>
            </a:extLst>
          </p:cNvPr>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b="0" i="1" u="none" strike="noStrike" cap="none" dirty="0">
                <a:solidFill>
                  <a:schemeClr val="dk1"/>
                </a:solidFill>
                <a:latin typeface="Calibri"/>
                <a:ea typeface="Calibri"/>
                <a:cs typeface="Calibri"/>
                <a:sym typeface="Calibri"/>
              </a:rPr>
              <a:t>5/4</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DCFD5574-9FAD-0B70-AF51-8204AFE56DF4}"/>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اَلْآفَاقُ ﭐلْمُسْتَقْبَلِيَّةُ لِسُوقِ ﭐلْعَمَلِ</a:t>
            </a:r>
          </a:p>
        </p:txBody>
      </p:sp>
    </p:spTree>
    <p:extLst>
      <p:ext uri="{BB962C8B-B14F-4D97-AF65-F5344CB8AC3E}">
        <p14:creationId xmlns:p14="http://schemas.microsoft.com/office/powerpoint/2010/main" val="456008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a16="http://schemas.microsoft.com/office/drawing/2014/main" id="{EDAC75EF-D724-E133-3065-79197F53437E}"/>
            </a:ext>
          </a:extLst>
        </p:cNvPr>
        <p:cNvGrpSpPr/>
        <p:nvPr/>
      </p:nvGrpSpPr>
      <p:grpSpPr>
        <a:xfrm>
          <a:off x="0" y="0"/>
          <a:ext cx="0" cy="0"/>
          <a:chOff x="0" y="0"/>
          <a:chExt cx="0" cy="0"/>
        </a:xfrm>
      </p:grpSpPr>
      <p:sp>
        <p:nvSpPr>
          <p:cNvPr id="843" name="Google Shape;843;p44">
            <a:extLst>
              <a:ext uri="{FF2B5EF4-FFF2-40B4-BE49-F238E27FC236}">
                <a16:creationId xmlns:a16="http://schemas.microsoft.com/office/drawing/2014/main" id="{F8C66CB7-5D84-E134-E8AF-764F7F1C5762}"/>
              </a:ext>
            </a:extLst>
          </p:cNvPr>
          <p:cNvSpPr txBox="1">
            <a:spLocks noGrp="1"/>
          </p:cNvSpPr>
          <p:nvPr>
            <p:ph type="body" idx="2"/>
          </p:nvPr>
        </p:nvSpPr>
        <p:spPr>
          <a:xfrm>
            <a:off x="0" y="972273"/>
            <a:ext cx="12192000" cy="6181139"/>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2800" b="1" dirty="0">
                <a:latin typeface="Calibri"/>
                <a:ea typeface="Calibri"/>
                <a:cs typeface="Calibri"/>
                <a:sym typeface="Calibri"/>
              </a:rPr>
              <a:t>4</a:t>
            </a:r>
            <a:r>
              <a:rPr lang="ar-MA" sz="2800" dirty="0">
                <a:latin typeface="Calibri"/>
                <a:ea typeface="Calibri"/>
                <a:cs typeface="Calibri"/>
                <a:sym typeface="Calibri"/>
              </a:rPr>
              <a:t>.	</a:t>
            </a:r>
            <a:r>
              <a:rPr lang="ar-MA" sz="2800" b="1" dirty="0">
                <a:latin typeface="Calibri"/>
                <a:ea typeface="Calibri"/>
                <a:cs typeface="Calibri"/>
                <a:sym typeface="Calibri"/>
              </a:rPr>
              <a:t>اَلتَّسْوِيقُ ﭐلرَّقْمِيُّ</a:t>
            </a:r>
            <a:r>
              <a:rPr lang="ar-MA" sz="2800" dirty="0">
                <a:latin typeface="Calibri"/>
                <a:ea typeface="Calibri"/>
                <a:cs typeface="Calibri"/>
                <a:sym typeface="Calibri"/>
              </a:rPr>
              <a:t>: تَزْدَادُ ﭐلْحَاجَةُ إِلَى خُبَرَاءَ فِي </a:t>
            </a:r>
            <a:r>
              <a:rPr lang="ar-MA" sz="2800" dirty="0" err="1">
                <a:latin typeface="Calibri"/>
                <a:ea typeface="Calibri"/>
                <a:cs typeface="Calibri"/>
                <a:sym typeface="Calibri"/>
              </a:rPr>
              <a:t>ﭐلتَّسْوِيقِ</a:t>
            </a:r>
            <a:r>
              <a:rPr lang="ar-MA" sz="2800" dirty="0">
                <a:latin typeface="Calibri"/>
                <a:ea typeface="Calibri"/>
                <a:cs typeface="Calibri"/>
                <a:sym typeface="Calibri"/>
              </a:rPr>
              <a:t> ﭐلرَّقْمِيِّ ومُحَلِّلِي ﭐلْبَيَانَاتِ لِفَهْمِ سُلُوكِ </a:t>
            </a:r>
            <a:r>
              <a:rPr lang="ar-MA" sz="2800" dirty="0" err="1">
                <a:latin typeface="Calibri"/>
                <a:ea typeface="Calibri"/>
                <a:cs typeface="Calibri"/>
                <a:sym typeface="Calibri"/>
              </a:rPr>
              <a:t>ﭐلْعُمَلَاءِ</a:t>
            </a:r>
            <a:r>
              <a:rPr lang="ar-MA" sz="2800" dirty="0">
                <a:latin typeface="Calibri"/>
                <a:ea typeface="Calibri"/>
                <a:cs typeface="Calibri"/>
                <a:sym typeface="Calibri"/>
              </a:rPr>
              <a:t> وتَحْسِينِ </a:t>
            </a:r>
            <a:r>
              <a:rPr lang="ar-MA" sz="2800" dirty="0" err="1">
                <a:latin typeface="Calibri"/>
                <a:ea typeface="Calibri"/>
                <a:cs typeface="Calibri"/>
                <a:sym typeface="Calibri"/>
              </a:rPr>
              <a:t>ﭐسْترَاتِيجِيَّاتِ</a:t>
            </a:r>
            <a:r>
              <a:rPr lang="ar-MA" sz="2800" dirty="0">
                <a:latin typeface="Calibri"/>
                <a:ea typeface="Calibri"/>
                <a:cs typeface="Calibri"/>
                <a:sym typeface="Calibri"/>
              </a:rPr>
              <a:t> </a:t>
            </a:r>
            <a:r>
              <a:rPr lang="ar-MA" sz="2800" dirty="0" err="1">
                <a:latin typeface="Calibri"/>
                <a:ea typeface="Calibri"/>
                <a:cs typeface="Calibri"/>
                <a:sym typeface="Calibri"/>
              </a:rPr>
              <a:t>ﭐلتَّسْوِيقِ</a:t>
            </a:r>
            <a:r>
              <a:rPr lang="ar-MA" sz="2800" dirty="0">
                <a:latin typeface="Calibri"/>
                <a:ea typeface="Calibri"/>
                <a:cs typeface="Calibri"/>
                <a:sym typeface="Calibri"/>
              </a:rPr>
              <a:t> مَعَ </a:t>
            </a:r>
            <a:r>
              <a:rPr lang="ar-MA" sz="2800" dirty="0" err="1">
                <a:latin typeface="Calibri"/>
                <a:ea typeface="Calibri"/>
                <a:cs typeface="Calibri"/>
                <a:sym typeface="Calibri"/>
              </a:rPr>
              <a:t>ﭐلتَّحَوُّلِ</a:t>
            </a:r>
            <a:r>
              <a:rPr lang="ar-MA" sz="2800" dirty="0">
                <a:latin typeface="Calibri"/>
                <a:ea typeface="Calibri"/>
                <a:cs typeface="Calibri"/>
                <a:sym typeface="Calibri"/>
              </a:rPr>
              <a:t> إِلَى </a:t>
            </a:r>
            <a:r>
              <a:rPr lang="ar-MA" sz="2800" dirty="0" err="1">
                <a:latin typeface="Calibri"/>
                <a:ea typeface="Calibri"/>
                <a:cs typeface="Calibri"/>
                <a:sym typeface="Calibri"/>
              </a:rPr>
              <a:t>ﭐلتَّسْوِيقِ</a:t>
            </a:r>
            <a:r>
              <a:rPr lang="ar-MA" sz="2800" dirty="0">
                <a:latin typeface="Calibri"/>
                <a:ea typeface="Calibri"/>
                <a:cs typeface="Calibri"/>
                <a:sym typeface="Calibri"/>
              </a:rPr>
              <a:t> عَبْرَ الإنترنت.  لِذَا اعْمَلْ عَلَى تَعَلُّمِ أَدَوَاتِ التَّحْلِيلِ وَفَهْمِ سُلُوكِ الْعُمَلَاءِ. </a:t>
            </a:r>
          </a:p>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وَهَكَذَا سَيَسْتَمِرُّ </a:t>
            </a:r>
            <a:r>
              <a:rPr lang="ar-MA" sz="2800" dirty="0" err="1">
                <a:latin typeface="Calibri"/>
                <a:ea typeface="Calibri"/>
                <a:cs typeface="Calibri"/>
                <a:sym typeface="Calibri"/>
              </a:rPr>
              <a:t>ﭐلتَّطَوُّرُ</a:t>
            </a:r>
            <a:r>
              <a:rPr lang="ar-MA" sz="2800" dirty="0">
                <a:latin typeface="Calibri"/>
                <a:ea typeface="Calibri"/>
                <a:cs typeface="Calibri"/>
                <a:sym typeface="Calibri"/>
              </a:rPr>
              <a:t> </a:t>
            </a:r>
            <a:r>
              <a:rPr lang="ar-MA" sz="2800" dirty="0" err="1">
                <a:latin typeface="Calibri"/>
                <a:ea typeface="Calibri"/>
                <a:cs typeface="Calibri"/>
                <a:sym typeface="Calibri"/>
              </a:rPr>
              <a:t>ﭐلتِّكْنُولُوجِيُّ</a:t>
            </a:r>
            <a:r>
              <a:rPr lang="ar-MA" sz="2800" dirty="0">
                <a:latin typeface="Calibri"/>
                <a:ea typeface="Calibri"/>
                <a:cs typeface="Calibri"/>
                <a:sym typeface="Calibri"/>
              </a:rPr>
              <a:t> فِي إِعَادَةِ تَشْكِيلِ سُوقِ ﭐلْعَمَلِ، فَكُنْ مُسْتَعِدًّا لِلتَّعَلُّمِ الْمُسْتَمِرِّ وَتَطْوِيرِ مَهَارَاتِكَ. وَبَيْنَمَا سَتَخْتَفِي بَعْضُ </a:t>
            </a:r>
            <a:r>
              <a:rPr lang="ar-MA" sz="2800" dirty="0" err="1">
                <a:latin typeface="Calibri"/>
                <a:ea typeface="Calibri"/>
                <a:cs typeface="Calibri"/>
                <a:sym typeface="Calibri"/>
              </a:rPr>
              <a:t>ﭐلْوَظَائِفِ</a:t>
            </a:r>
            <a:r>
              <a:rPr lang="ar-MA" sz="2800" dirty="0">
                <a:latin typeface="Calibri"/>
                <a:ea typeface="Calibri"/>
                <a:cs typeface="Calibri"/>
                <a:sym typeface="Calibri"/>
              </a:rPr>
              <a:t>، سَتَنْفَتِحُ فُرَصٌ جَدِيدَةٌ لِمَنْ يُبَادِرُ وَيُطَوِّرُ نَفْسَهُ، مِمَّا يُؤَكِّدُ أَنَّ </a:t>
            </a:r>
            <a:r>
              <a:rPr lang="ar-MA" sz="2800" dirty="0" err="1">
                <a:latin typeface="Calibri"/>
                <a:ea typeface="Calibri"/>
                <a:cs typeface="Calibri"/>
                <a:sym typeface="Calibri"/>
              </a:rPr>
              <a:t>ﭐلِاسْتِعْدَادَ</a:t>
            </a:r>
            <a:r>
              <a:rPr lang="ar-MA" sz="2800" dirty="0">
                <a:latin typeface="Calibri"/>
                <a:ea typeface="Calibri"/>
                <a:cs typeface="Calibri"/>
                <a:sym typeface="Calibri"/>
              </a:rPr>
              <a:t> لِلْمُسْتَقْبَلِ يَتَطَلَّبُ خُطَّةً وَاضِحَةً وَعَمَلًا جَادًّا.</a:t>
            </a:r>
          </a:p>
          <a:p>
            <a:pPr marL="0" lvl="0" indent="0" algn="ctr" rtl="1">
              <a:lnSpc>
                <a:spcPct val="150000"/>
              </a:lnSpc>
              <a:spcBef>
                <a:spcPts val="1000"/>
              </a:spcBef>
              <a:spcAft>
                <a:spcPts val="0"/>
              </a:spcAft>
              <a:buSzPts val="3000"/>
              <a:buNone/>
            </a:pPr>
            <a:r>
              <a:rPr lang="ar-MA" sz="2000" b="1" dirty="0">
                <a:latin typeface="Calibri"/>
                <a:ea typeface="Calibri"/>
                <a:cs typeface="Calibri"/>
                <a:sym typeface="Calibri"/>
              </a:rPr>
              <a:t>سالمة سرور، تاريخ النشر ١٢ نوفمبر ٢٠٢٤</a:t>
            </a:r>
          </a:p>
          <a:p>
            <a:pPr marL="0" lvl="0" indent="0" algn="ctr" rtl="1">
              <a:lnSpc>
                <a:spcPct val="150000"/>
              </a:lnSpc>
              <a:spcBef>
                <a:spcPts val="1000"/>
              </a:spcBef>
              <a:spcAft>
                <a:spcPts val="0"/>
              </a:spcAft>
              <a:buSzPts val="3000"/>
              <a:buNone/>
            </a:pPr>
            <a:r>
              <a:rPr lang="ar-MA" sz="2000" b="1" dirty="0">
                <a:latin typeface="Calibri"/>
                <a:ea typeface="Calibri"/>
                <a:cs typeface="Calibri"/>
                <a:sym typeface="Calibri"/>
              </a:rPr>
              <a:t>رابط الموضوع: وظائف المستقبل: ما هي المهن التي قد تختفي بحلول 2030، وأيها ستزدهر؟ (بتصرف)</a:t>
            </a:r>
          </a:p>
          <a:p>
            <a:pPr marL="0" lvl="0" indent="0" algn="just" rtl="1">
              <a:lnSpc>
                <a:spcPct val="150000"/>
              </a:lnSpc>
              <a:spcBef>
                <a:spcPts val="1000"/>
              </a:spcBef>
              <a:spcAft>
                <a:spcPts val="0"/>
              </a:spcAft>
              <a:buSzPts val="3000"/>
              <a:buNone/>
            </a:pPr>
            <a:endParaRPr lang="ar-MA" sz="2800" dirty="0">
              <a:latin typeface="Calibri"/>
              <a:ea typeface="Calibri"/>
              <a:cs typeface="Calibri"/>
              <a:sym typeface="Calibri"/>
            </a:endParaRPr>
          </a:p>
        </p:txBody>
      </p:sp>
      <p:sp>
        <p:nvSpPr>
          <p:cNvPr id="844" name="Google Shape;844;p44">
            <a:extLst>
              <a:ext uri="{FF2B5EF4-FFF2-40B4-BE49-F238E27FC236}">
                <a16:creationId xmlns:a16="http://schemas.microsoft.com/office/drawing/2014/main" id="{75C3F2C5-055E-7E28-168F-4CCC565AF13C}"/>
              </a:ext>
            </a:extLst>
          </p:cNvPr>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5/5</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B32B3429-0D51-343E-C70F-026708AB6437}"/>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اَلْآفَاقُ ﭐلْمُسْتَقْبَلِيَّةُ لِسُوقِ ﭐلْعَمَلِ</a:t>
            </a:r>
          </a:p>
        </p:txBody>
      </p:sp>
    </p:spTree>
    <p:extLst>
      <p:ext uri="{BB962C8B-B14F-4D97-AF65-F5344CB8AC3E}">
        <p14:creationId xmlns:p14="http://schemas.microsoft.com/office/powerpoint/2010/main" val="200380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1337188" y="110718"/>
            <a:ext cx="10029660"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i="0" u="none" strike="noStrike" cap="none" dirty="0">
                <a:solidFill>
                  <a:srgbClr val="222A35"/>
                </a:solidFill>
                <a:latin typeface="Calibri"/>
                <a:ea typeface="Calibri"/>
                <a:cs typeface="Calibri"/>
                <a:sym typeface="Calibri"/>
              </a:rPr>
              <a:t>أقوم قراءتي : </a:t>
            </a:r>
            <a:endParaRPr lang="ar-MA" sz="1400" b="0" i="0" u="none" strike="noStrike" cap="none" dirty="0">
              <a:solidFill>
                <a:srgbClr val="000000"/>
              </a:solidFill>
              <a:latin typeface="Arial"/>
              <a:ea typeface="Arial"/>
              <a:cs typeface="Arial"/>
              <a:sym typeface="Arial"/>
            </a:endParaRP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1650562" y="526710"/>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تقويم قراءاتهم ذاتيا </a:t>
            </a:r>
            <a:r>
              <a:rPr lang="ar-MA" altLang="fr-FR" sz="1400" i="1" dirty="0">
                <a:solidFill>
                  <a:schemeClr val="bg2">
                    <a:lumMod val="75000"/>
                  </a:schemeClr>
                </a:solidFill>
                <a:ea typeface="Calibri" panose="020F0502020204030204" pitchFamily="34" charset="0"/>
                <a:cs typeface="Calibri" panose="020F0502020204030204" pitchFamily="34" charset="0"/>
              </a:rPr>
              <a:t>.</a:t>
            </a: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5E44682D-2A7B-81EF-E18D-3ABA4E45DA66}"/>
              </a:ext>
            </a:extLst>
          </p:cNvPr>
          <p:cNvSpPr txBox="1"/>
          <p:nvPr/>
        </p:nvSpPr>
        <p:spPr>
          <a:xfrm>
            <a:off x="3054927" y="1392382"/>
            <a:ext cx="7855528" cy="523220"/>
          </a:xfrm>
          <a:prstGeom prst="rect">
            <a:avLst/>
          </a:prstGeom>
          <a:noFill/>
        </p:spPr>
        <p:txBody>
          <a:bodyPr wrap="square" rtlCol="0">
            <a:spAutoFit/>
          </a:bodyPr>
          <a:lstStyle/>
          <a:p>
            <a:pPr algn="r" rtl="1"/>
            <a:r>
              <a:rPr lang="ar-MA" sz="2800" b="1" dirty="0">
                <a:latin typeface="Calibri" panose="020F0502020204030204" pitchFamily="34" charset="0"/>
                <a:ea typeface="Calibri" panose="020F0502020204030204" pitchFamily="34" charset="0"/>
                <a:cs typeface="Calibri" panose="020F0502020204030204" pitchFamily="34" charset="0"/>
              </a:rPr>
              <a:t>أَتَمَرَّنُ عَلَى قِرَاءَةِ فِقْرَةٍ وأُقَوِّمُ ذَاتِي:</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au 7">
            <a:extLst>
              <a:ext uri="{FF2B5EF4-FFF2-40B4-BE49-F238E27FC236}">
                <a16:creationId xmlns:a16="http://schemas.microsoft.com/office/drawing/2014/main" id="{94474537-C7B0-01C7-787E-2E6891CDE9AA}"/>
              </a:ext>
            </a:extLst>
          </p:cNvPr>
          <p:cNvGraphicFramePr>
            <a:graphicFrameLocks noGrp="1"/>
          </p:cNvGraphicFramePr>
          <p:nvPr>
            <p:extLst>
              <p:ext uri="{D42A27DB-BD31-4B8C-83A1-F6EECF244321}">
                <p14:modId xmlns:p14="http://schemas.microsoft.com/office/powerpoint/2010/main" val="1706329948"/>
              </p:ext>
            </p:extLst>
          </p:nvPr>
        </p:nvGraphicFramePr>
        <p:xfrm>
          <a:off x="633845" y="2026227"/>
          <a:ext cx="10827330" cy="2532993"/>
        </p:xfrm>
        <a:graphic>
          <a:graphicData uri="http://schemas.openxmlformats.org/drawingml/2006/table">
            <a:tbl>
              <a:tblPr firstRow="1" bandRow="1"/>
              <a:tblGrid>
                <a:gridCol w="2165466">
                  <a:extLst>
                    <a:ext uri="{9D8B030D-6E8A-4147-A177-3AD203B41FA5}">
                      <a16:colId xmlns:a16="http://schemas.microsoft.com/office/drawing/2014/main" val="3574224399"/>
                    </a:ext>
                  </a:extLst>
                </a:gridCol>
                <a:gridCol w="2165466">
                  <a:extLst>
                    <a:ext uri="{9D8B030D-6E8A-4147-A177-3AD203B41FA5}">
                      <a16:colId xmlns:a16="http://schemas.microsoft.com/office/drawing/2014/main" val="2541828901"/>
                    </a:ext>
                  </a:extLst>
                </a:gridCol>
                <a:gridCol w="2165466">
                  <a:extLst>
                    <a:ext uri="{9D8B030D-6E8A-4147-A177-3AD203B41FA5}">
                      <a16:colId xmlns:a16="http://schemas.microsoft.com/office/drawing/2014/main" val="2108883681"/>
                    </a:ext>
                  </a:extLst>
                </a:gridCol>
                <a:gridCol w="2165466">
                  <a:extLst>
                    <a:ext uri="{9D8B030D-6E8A-4147-A177-3AD203B41FA5}">
                      <a16:colId xmlns:a16="http://schemas.microsoft.com/office/drawing/2014/main" val="4080666983"/>
                    </a:ext>
                  </a:extLst>
                </a:gridCol>
                <a:gridCol w="2165466">
                  <a:extLst>
                    <a:ext uri="{9D8B030D-6E8A-4147-A177-3AD203B41FA5}">
                      <a16:colId xmlns:a16="http://schemas.microsoft.com/office/drawing/2014/main" val="709785634"/>
                    </a:ext>
                  </a:extLst>
                </a:gridCol>
              </a:tblGrid>
              <a:tr h="1340428">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هَلْ تَمَثَّلْتُ ﭐلْمَعَانِي؟</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هَلِ احْتَرَمْتُ عَلَامَاتِ ﭐلتَّرْقِيمِ؟</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عَدَدُ ﭐلْأَخْطَاءِ ﭐلْمُرْتَكَبَةِ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الْمُدَّةُ ﭐلزَّمَنِيَّةُ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عَدَدُ ﭐلْكَلِمَاتِ ﭐلْمَقْرُوءَةِ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1966446"/>
                  </a:ext>
                </a:extLst>
              </a:tr>
              <a:tr h="1192565">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r-FR"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3820657"/>
                  </a:ext>
                </a:extLst>
              </a:tr>
            </a:tbl>
          </a:graphicData>
        </a:graphic>
      </p:graphicFrame>
    </p:spTree>
    <p:extLst>
      <p:ext uri="{BB962C8B-B14F-4D97-AF65-F5344CB8AC3E}">
        <p14:creationId xmlns:p14="http://schemas.microsoft.com/office/powerpoint/2010/main" val="3747480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p2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87" name="Google Shape;787;p2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88" name="Google Shape;788;p26"/>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789" name="Google Shape;789;p26"/>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3200"/>
              <a:buFont typeface="Arial"/>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a:xfrm>
            <a:off x="5025419" y="1978702"/>
            <a:ext cx="5869201" cy="728094"/>
          </a:xfrm>
        </p:spPr>
        <p:txBody>
          <a:bodyPr/>
          <a:lstStyle/>
          <a:p>
            <a:r>
              <a:rPr lang="ar-MA" dirty="0">
                <a:solidFill>
                  <a:srgbClr val="106585"/>
                </a:solidFill>
                <a:latin typeface="Calibri"/>
                <a:ea typeface="Calibri"/>
                <a:cs typeface="Calibri"/>
                <a:sym typeface="Calibri"/>
              </a:rPr>
              <a:t>الفهم المباشر</a:t>
            </a:r>
            <a:br>
              <a:rPr lang="ar-MA" b="0" dirty="0">
                <a:solidFill>
                  <a:srgbClr val="106585"/>
                </a:solidFill>
                <a:latin typeface="Calibri"/>
                <a:ea typeface="Calibri"/>
                <a:cs typeface="Calibri"/>
                <a:sym typeface="Calibri"/>
              </a:rPr>
            </a:br>
            <a:r>
              <a:rPr lang="ar-MA" dirty="0">
                <a:solidFill>
                  <a:srgbClr val="106585"/>
                </a:solidFill>
                <a:latin typeface="Calibri"/>
                <a:ea typeface="Calibri"/>
                <a:cs typeface="Calibri"/>
                <a:sym typeface="Calibri"/>
              </a:rPr>
              <a:t>استخراج معلومات صريحة من النص</a:t>
            </a:r>
            <a:endParaRPr lang="fr-FR" dirty="0"/>
          </a:p>
        </p:txBody>
      </p:sp>
      <p:pic>
        <p:nvPicPr>
          <p:cNvPr id="9" name="Picture 8">
            <a:extLst>
              <a:ext uri="{FF2B5EF4-FFF2-40B4-BE49-F238E27FC236}">
                <a16:creationId xmlns:a16="http://schemas.microsoft.com/office/drawing/2014/main" id="{5B98D9C8-9224-4D19-0372-28C2CC69D663}"/>
              </a:ext>
            </a:extLst>
          </p:cNvPr>
          <p:cNvPicPr>
            <a:picLocks noChangeAspect="1"/>
          </p:cNvPicPr>
          <p:nvPr/>
        </p:nvPicPr>
        <p:blipFill>
          <a:blip r:embed="rId2"/>
          <a:stretch>
            <a:fillRect/>
          </a:stretch>
        </p:blipFill>
        <p:spPr>
          <a:xfrm>
            <a:off x="1054308" y="1480269"/>
            <a:ext cx="3157928" cy="3157928"/>
          </a:xfrm>
          <a:prstGeom prst="rect">
            <a:avLst/>
          </a:prstGeom>
        </p:spPr>
      </p:pic>
    </p:spTree>
    <p:extLst>
      <p:ext uri="{BB962C8B-B14F-4D97-AF65-F5344CB8AC3E}">
        <p14:creationId xmlns:p14="http://schemas.microsoft.com/office/powerpoint/2010/main" val="42874380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fontScale="92500" lnSpcReduction="20000"/>
          </a:bodyPr>
          <a:lstStyle/>
          <a:p>
            <a:endParaRPr lang="fr-FR"/>
          </a:p>
        </p:txBody>
      </p:sp>
    </p:spTree>
    <p:extLst>
      <p:ext uri="{BB962C8B-B14F-4D97-AF65-F5344CB8AC3E}">
        <p14:creationId xmlns:p14="http://schemas.microsoft.com/office/powerpoint/2010/main" val="1431261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82;p177">
            <a:extLst>
              <a:ext uri="{FF2B5EF4-FFF2-40B4-BE49-F238E27FC236}">
                <a16:creationId xmlns:a16="http://schemas.microsoft.com/office/drawing/2014/main" id="{927682E3-9BE4-DD07-D2A7-5BF3D549CA12}"/>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6" name="Google Shape;883;p177">
            <a:extLst>
              <a:ext uri="{FF2B5EF4-FFF2-40B4-BE49-F238E27FC236}">
                <a16:creationId xmlns:a16="http://schemas.microsoft.com/office/drawing/2014/main" id="{1E58B205-550C-FEAD-5EC3-F823B9CAEEE8}"/>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8" name="Google Shape;820;g311ad05dea3_0_0">
            <a:extLst>
              <a:ext uri="{FF2B5EF4-FFF2-40B4-BE49-F238E27FC236}">
                <a16:creationId xmlns:a16="http://schemas.microsoft.com/office/drawing/2014/main" id="{DC00C4B3-7CC9-0293-01F0-B37C801A54E2}"/>
              </a:ext>
            </a:extLst>
          </p:cNvPr>
          <p:cNvSpPr/>
          <p:nvPr/>
        </p:nvSpPr>
        <p:spPr>
          <a:xfrm>
            <a:off x="2623350" y="3241200"/>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just" rtl="1">
              <a:lnSpc>
                <a:spcPct val="150000"/>
              </a:lnSpc>
              <a:buSzPts val="2800"/>
            </a:pPr>
            <a:r>
              <a:rPr lang="ar-MA" sz="3200" b="1" dirty="0">
                <a:latin typeface="Calibri"/>
                <a:ea typeface="Calibri"/>
                <a:cs typeface="Calibri"/>
                <a:sym typeface="Calibri"/>
              </a:rPr>
              <a:t>1. مَا ٱلَّذِي يَتَوَقَّعُهُ ٱلنَّصُّ بِحُلُولِ عَامِ 2030؟(ضع علامة أمام الجواب الصحيح)</a:t>
            </a:r>
          </a:p>
          <a:p>
            <a:pPr lvl="0" algn="just" rtl="1">
              <a:lnSpc>
                <a:spcPct val="150000"/>
              </a:lnSpc>
              <a:buSzPts val="2800"/>
            </a:pPr>
            <a:r>
              <a:rPr lang="ar-MA" sz="3200" dirty="0">
                <a:latin typeface="Calibri"/>
                <a:ea typeface="Calibri"/>
                <a:cs typeface="Calibri"/>
                <a:sym typeface="Calibri"/>
              </a:rPr>
              <a:t>أ) زِيَادَةُ جَمِيعِ </a:t>
            </a:r>
            <a:r>
              <a:rPr lang="ar-MA" sz="3200" dirty="0" err="1">
                <a:latin typeface="Calibri"/>
                <a:ea typeface="Calibri"/>
                <a:cs typeface="Calibri"/>
                <a:sym typeface="Calibri"/>
              </a:rPr>
              <a:t>ٱلْوَظَائِفِ</a:t>
            </a:r>
            <a:r>
              <a:rPr lang="ar-MA" sz="3200" dirty="0">
                <a:latin typeface="Calibri"/>
                <a:ea typeface="Calibri"/>
                <a:cs typeface="Calibri"/>
                <a:sym typeface="Calibri"/>
              </a:rPr>
              <a:t> ٱلتَّقْلِيدِيَّةِ. </a:t>
            </a:r>
          </a:p>
          <a:p>
            <a:pPr lvl="0" algn="just" rtl="1">
              <a:lnSpc>
                <a:spcPct val="150000"/>
              </a:lnSpc>
              <a:buSzPts val="2800"/>
            </a:pPr>
            <a:r>
              <a:rPr lang="ar-MA" sz="3200" dirty="0">
                <a:latin typeface="Calibri"/>
                <a:ea typeface="Calibri"/>
                <a:cs typeface="Calibri"/>
                <a:sym typeface="Calibri"/>
              </a:rPr>
              <a:t>ب) اخْتِفَاءُ أَوْ تَقَلُّصُ بَعْضِ </a:t>
            </a:r>
            <a:r>
              <a:rPr lang="ar-MA" sz="3200" dirty="0" err="1">
                <a:latin typeface="Calibri"/>
                <a:ea typeface="Calibri"/>
                <a:cs typeface="Calibri"/>
                <a:sym typeface="Calibri"/>
              </a:rPr>
              <a:t>ٱلْوَظَائِفِ</a:t>
            </a:r>
            <a:r>
              <a:rPr lang="ar-MA" sz="3200" dirty="0">
                <a:latin typeface="Calibri"/>
                <a:ea typeface="Calibri"/>
                <a:cs typeface="Calibri"/>
                <a:sym typeface="Calibri"/>
              </a:rPr>
              <a:t> وَظُهُورُ أُخْرَى. </a:t>
            </a:r>
          </a:p>
          <a:p>
            <a:pPr lvl="0" algn="just" rtl="1">
              <a:lnSpc>
                <a:spcPct val="150000"/>
              </a:lnSpc>
              <a:buSzPts val="2800"/>
            </a:pPr>
            <a:r>
              <a:rPr lang="ar-MA" sz="3200" dirty="0">
                <a:latin typeface="Calibri"/>
                <a:ea typeface="Calibri"/>
                <a:cs typeface="Calibri"/>
                <a:sym typeface="Calibri"/>
              </a:rPr>
              <a:t>ج) ثَبَاتُ سُوقِ ٱلْعَمَلِ دُونَ تَغْيِيرٍ.</a:t>
            </a:r>
          </a:p>
          <a:p>
            <a:pPr lvl="0" algn="just" rtl="1">
              <a:lnSpc>
                <a:spcPct val="150000"/>
              </a:lnSpc>
              <a:buSzPts val="2800"/>
            </a:pPr>
            <a:r>
              <a:rPr lang="ar-MA" sz="3200" dirty="0">
                <a:latin typeface="Calibri"/>
                <a:ea typeface="Calibri"/>
                <a:cs typeface="Calibri"/>
                <a:sym typeface="Calibri"/>
              </a:rPr>
              <a:t>د) اخْتِفَاءُ ٱلتِّكْنُولُوجِيَا.</a:t>
            </a:r>
          </a:p>
        </p:txBody>
      </p:sp>
      <p:pic>
        <p:nvPicPr>
          <p:cNvPr id="2" name="Google Shape;610;p57">
            <a:extLst>
              <a:ext uri="{FF2B5EF4-FFF2-40B4-BE49-F238E27FC236}">
                <a16:creationId xmlns:a16="http://schemas.microsoft.com/office/drawing/2014/main" id="{FF519CA8-F22F-5013-7E81-6F054D307CD2}"/>
              </a:ext>
            </a:extLst>
          </p:cNvPr>
          <p:cNvPicPr preferRelativeResize="0"/>
          <p:nvPr/>
        </p:nvPicPr>
        <p:blipFill rotWithShape="1">
          <a:blip r:embed="rId2">
            <a:alphaModFix/>
          </a:blip>
          <a:srcRect/>
          <a:stretch/>
        </p:blipFill>
        <p:spPr>
          <a:xfrm>
            <a:off x="298445" y="182054"/>
            <a:ext cx="730250" cy="730250"/>
          </a:xfrm>
          <a:prstGeom prst="rect">
            <a:avLst/>
          </a:prstGeom>
          <a:noFill/>
          <a:ln>
            <a:noFill/>
          </a:ln>
        </p:spPr>
      </p:pic>
      <p:sp>
        <p:nvSpPr>
          <p:cNvPr id="11" name="Ellipse 10">
            <a:extLst>
              <a:ext uri="{FF2B5EF4-FFF2-40B4-BE49-F238E27FC236}">
                <a16:creationId xmlns:a16="http://schemas.microsoft.com/office/drawing/2014/main" id="{F343A751-702C-9C8D-C7E9-22C4DDB25B9D}"/>
              </a:ext>
            </a:extLst>
          </p:cNvPr>
          <p:cNvSpPr/>
          <p:nvPr/>
        </p:nvSpPr>
        <p:spPr>
          <a:xfrm>
            <a:off x="1963882" y="3086714"/>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Ellipse 11">
            <a:extLst>
              <a:ext uri="{FF2B5EF4-FFF2-40B4-BE49-F238E27FC236}">
                <a16:creationId xmlns:a16="http://schemas.microsoft.com/office/drawing/2014/main" id="{DF46AC8D-3327-E124-4813-0A46E74F72ED}"/>
              </a:ext>
            </a:extLst>
          </p:cNvPr>
          <p:cNvSpPr/>
          <p:nvPr/>
        </p:nvSpPr>
        <p:spPr>
          <a:xfrm>
            <a:off x="1963882" y="3768846"/>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3" name="Ellipse 12">
            <a:extLst>
              <a:ext uri="{FF2B5EF4-FFF2-40B4-BE49-F238E27FC236}">
                <a16:creationId xmlns:a16="http://schemas.microsoft.com/office/drawing/2014/main" id="{7F97F93F-45B9-2FDB-4869-9DEEB85D9A32}"/>
              </a:ext>
            </a:extLst>
          </p:cNvPr>
          <p:cNvSpPr/>
          <p:nvPr/>
        </p:nvSpPr>
        <p:spPr>
          <a:xfrm>
            <a:off x="1982932" y="4502728"/>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4" name="Ellipse 13">
            <a:extLst>
              <a:ext uri="{FF2B5EF4-FFF2-40B4-BE49-F238E27FC236}">
                <a16:creationId xmlns:a16="http://schemas.microsoft.com/office/drawing/2014/main" id="{C3DDC0E7-D787-10FD-B6D2-51074BBCBC66}"/>
              </a:ext>
            </a:extLst>
          </p:cNvPr>
          <p:cNvSpPr/>
          <p:nvPr/>
        </p:nvSpPr>
        <p:spPr>
          <a:xfrm>
            <a:off x="1963882" y="513311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014962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3A635-45B3-1840-B700-08C49E929B30}"/>
            </a:ext>
          </a:extLst>
        </p:cNvPr>
        <p:cNvGrpSpPr/>
        <p:nvPr/>
      </p:nvGrpSpPr>
      <p:grpSpPr>
        <a:xfrm>
          <a:off x="0" y="0"/>
          <a:ext cx="0" cy="0"/>
          <a:chOff x="0" y="0"/>
          <a:chExt cx="0" cy="0"/>
        </a:xfrm>
      </p:grpSpPr>
      <p:pic>
        <p:nvPicPr>
          <p:cNvPr id="3" name="Google Shape;887;p58" descr="Lever la main - Icônes mains et gestes gratuites">
            <a:extLst>
              <a:ext uri="{FF2B5EF4-FFF2-40B4-BE49-F238E27FC236}">
                <a16:creationId xmlns:a16="http://schemas.microsoft.com/office/drawing/2014/main" id="{2279D255-1BD4-639D-A936-4CE97C582A51}"/>
              </a:ext>
            </a:extLst>
          </p:cNvPr>
          <p:cNvPicPr preferRelativeResize="0"/>
          <p:nvPr/>
        </p:nvPicPr>
        <p:blipFill rotWithShape="1">
          <a:blip r:embed="rId2">
            <a:alphaModFix/>
          </a:blip>
          <a:srcRect/>
          <a:stretch/>
        </p:blipFill>
        <p:spPr>
          <a:xfrm>
            <a:off x="245889" y="196916"/>
            <a:ext cx="735012" cy="733425"/>
          </a:xfrm>
          <a:prstGeom prst="rect">
            <a:avLst/>
          </a:prstGeom>
          <a:noFill/>
          <a:ln>
            <a:noFill/>
          </a:ln>
        </p:spPr>
      </p:pic>
      <p:sp>
        <p:nvSpPr>
          <p:cNvPr id="4" name="Google Shape;882;p177">
            <a:extLst>
              <a:ext uri="{FF2B5EF4-FFF2-40B4-BE49-F238E27FC236}">
                <a16:creationId xmlns:a16="http://schemas.microsoft.com/office/drawing/2014/main" id="{8213FD04-1ED7-2917-416B-B5AC6D1D6E23}"/>
              </a:ext>
            </a:extLst>
          </p:cNvPr>
          <p:cNvSpPr txBox="1">
            <a:spLocks noGrp="1"/>
          </p:cNvSpPr>
          <p:nvPr>
            <p:ph type="title"/>
          </p:nvPr>
        </p:nvSpPr>
        <p:spPr>
          <a:xfrm>
            <a:off x="581891" y="587785"/>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09477207-CBF1-A65D-D95C-576B3B641ECD}"/>
              </a:ext>
            </a:extLst>
          </p:cNvPr>
          <p:cNvSpPr txBox="1"/>
          <p:nvPr/>
        </p:nvSpPr>
        <p:spPr>
          <a:xfrm>
            <a:off x="1125499" y="212227"/>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6" name="Google Shape;820;g311ad05dea3_0_0">
            <a:extLst>
              <a:ext uri="{FF2B5EF4-FFF2-40B4-BE49-F238E27FC236}">
                <a16:creationId xmlns:a16="http://schemas.microsoft.com/office/drawing/2014/main" id="{A32CF867-1222-1B8E-F923-6D4B5B35DB25}"/>
              </a:ext>
            </a:extLst>
          </p:cNvPr>
          <p:cNvSpPr/>
          <p:nvPr/>
        </p:nvSpPr>
        <p:spPr>
          <a:xfrm>
            <a:off x="2623350" y="3241200"/>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1. مَا ٱلَّذِي يَتَوَقَّعُهُ ٱلنَّصُّ بِحُلُولِ عَامِ 2030؟ (ضع علامة أمام الجواب الصحيح)</a:t>
            </a:r>
          </a:p>
          <a:p>
            <a:pPr lvl="0" algn="just" rtl="1">
              <a:lnSpc>
                <a:spcPct val="150000"/>
              </a:lnSpc>
              <a:buSzPts val="2800"/>
            </a:pPr>
            <a:r>
              <a:rPr lang="ar-MA" sz="3200" dirty="0">
                <a:latin typeface="Calibri"/>
                <a:ea typeface="Calibri"/>
                <a:cs typeface="Calibri"/>
                <a:sym typeface="Calibri"/>
              </a:rPr>
              <a:t>أ) زِيَادَةُ جَمِيعِ </a:t>
            </a:r>
            <a:r>
              <a:rPr lang="ar-MA" sz="3200" dirty="0" err="1">
                <a:latin typeface="Calibri"/>
                <a:ea typeface="Calibri"/>
                <a:cs typeface="Calibri"/>
                <a:sym typeface="Calibri"/>
              </a:rPr>
              <a:t>ٱلْوَظَائِفِ</a:t>
            </a:r>
            <a:r>
              <a:rPr lang="ar-MA" sz="3200" dirty="0">
                <a:latin typeface="Calibri"/>
                <a:ea typeface="Calibri"/>
                <a:cs typeface="Calibri"/>
                <a:sym typeface="Calibri"/>
              </a:rPr>
              <a:t> ٱلتَّقْلِيدِيَّةِ.</a:t>
            </a:r>
          </a:p>
          <a:p>
            <a:pPr lvl="0" algn="just" rtl="1">
              <a:lnSpc>
                <a:spcPct val="150000"/>
              </a:lnSpc>
              <a:buSzPts val="2800"/>
            </a:pPr>
            <a:r>
              <a:rPr lang="ar-MA" sz="3200" dirty="0">
                <a:highlight>
                  <a:srgbClr val="FFFF00"/>
                </a:highlight>
                <a:latin typeface="Calibri"/>
                <a:ea typeface="Calibri"/>
                <a:cs typeface="Calibri"/>
                <a:sym typeface="Calibri"/>
              </a:rPr>
              <a:t>ب) اخْتِفَاءُ أَوْ تَقَلُّصُ بَعْضِ </a:t>
            </a:r>
            <a:r>
              <a:rPr lang="ar-MA" sz="3200" dirty="0" err="1">
                <a:highlight>
                  <a:srgbClr val="FFFF00"/>
                </a:highlight>
                <a:latin typeface="Calibri"/>
                <a:ea typeface="Calibri"/>
                <a:cs typeface="Calibri"/>
                <a:sym typeface="Calibri"/>
              </a:rPr>
              <a:t>ٱلْوَظَائِفِ</a:t>
            </a:r>
            <a:r>
              <a:rPr lang="ar-MA" sz="3200" dirty="0">
                <a:highlight>
                  <a:srgbClr val="FFFF00"/>
                </a:highlight>
                <a:latin typeface="Calibri"/>
                <a:ea typeface="Calibri"/>
                <a:cs typeface="Calibri"/>
                <a:sym typeface="Calibri"/>
              </a:rPr>
              <a:t> وَظُهُورُ أُخْرَى.</a:t>
            </a:r>
          </a:p>
          <a:p>
            <a:pPr lvl="0" algn="just" rtl="1">
              <a:lnSpc>
                <a:spcPct val="150000"/>
              </a:lnSpc>
              <a:buSzPts val="2800"/>
            </a:pPr>
            <a:r>
              <a:rPr lang="ar-MA" sz="3200" dirty="0">
                <a:latin typeface="Calibri"/>
                <a:ea typeface="Calibri"/>
                <a:cs typeface="Calibri"/>
                <a:sym typeface="Calibri"/>
              </a:rPr>
              <a:t>ج) ثَبَاتُ سُوقِ ٱلْعَمَلِ دُونَ تَغْيِيرٍ.</a:t>
            </a:r>
          </a:p>
          <a:p>
            <a:pPr lvl="0" algn="just" rtl="1">
              <a:lnSpc>
                <a:spcPct val="150000"/>
              </a:lnSpc>
              <a:buSzPts val="2800"/>
            </a:pPr>
            <a:r>
              <a:rPr lang="ar-MA" sz="3200" dirty="0">
                <a:latin typeface="Calibri"/>
                <a:ea typeface="Calibri"/>
                <a:cs typeface="Calibri"/>
                <a:sym typeface="Calibri"/>
              </a:rPr>
              <a:t>د) اخْتِفَاءُ ٱلتِّكْنُولُوجِيَا.</a:t>
            </a:r>
          </a:p>
        </p:txBody>
      </p:sp>
      <p:sp>
        <p:nvSpPr>
          <p:cNvPr id="7" name="Ellipse 6">
            <a:extLst>
              <a:ext uri="{FF2B5EF4-FFF2-40B4-BE49-F238E27FC236}">
                <a16:creationId xmlns:a16="http://schemas.microsoft.com/office/drawing/2014/main" id="{162E2C13-45AB-C90A-09C9-7C9F68149508}"/>
              </a:ext>
            </a:extLst>
          </p:cNvPr>
          <p:cNvSpPr/>
          <p:nvPr/>
        </p:nvSpPr>
        <p:spPr>
          <a:xfrm>
            <a:off x="1963882" y="3065934"/>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Ellipse 7">
            <a:extLst>
              <a:ext uri="{FF2B5EF4-FFF2-40B4-BE49-F238E27FC236}">
                <a16:creationId xmlns:a16="http://schemas.microsoft.com/office/drawing/2014/main" id="{08F1E1D2-1D80-BD25-212E-8F2DE972E204}"/>
              </a:ext>
            </a:extLst>
          </p:cNvPr>
          <p:cNvSpPr/>
          <p:nvPr/>
        </p:nvSpPr>
        <p:spPr>
          <a:xfrm>
            <a:off x="1963882" y="3748066"/>
            <a:ext cx="322118" cy="375600"/>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dirty="0">
              <a:highlight>
                <a:srgbClr val="FFFF00"/>
              </a:highlight>
            </a:endParaRPr>
          </a:p>
        </p:txBody>
      </p:sp>
      <p:sp>
        <p:nvSpPr>
          <p:cNvPr id="9" name="Ellipse 8">
            <a:extLst>
              <a:ext uri="{FF2B5EF4-FFF2-40B4-BE49-F238E27FC236}">
                <a16:creationId xmlns:a16="http://schemas.microsoft.com/office/drawing/2014/main" id="{4BF00047-2064-769F-9FA6-8C7A3F77E34E}"/>
              </a:ext>
            </a:extLst>
          </p:cNvPr>
          <p:cNvSpPr/>
          <p:nvPr/>
        </p:nvSpPr>
        <p:spPr>
          <a:xfrm>
            <a:off x="1982932" y="4481948"/>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Ellipse 9">
            <a:extLst>
              <a:ext uri="{FF2B5EF4-FFF2-40B4-BE49-F238E27FC236}">
                <a16:creationId xmlns:a16="http://schemas.microsoft.com/office/drawing/2014/main" id="{38AE990F-F92A-F2F1-5C89-FB365F319A00}"/>
              </a:ext>
            </a:extLst>
          </p:cNvPr>
          <p:cNvSpPr/>
          <p:nvPr/>
        </p:nvSpPr>
        <p:spPr>
          <a:xfrm>
            <a:off x="1963882" y="511233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60877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A20F6-C993-B806-C2CF-092F1382013E}"/>
            </a:ext>
          </a:extLst>
        </p:cNvPr>
        <p:cNvGrpSpPr/>
        <p:nvPr/>
      </p:nvGrpSpPr>
      <p:grpSpPr>
        <a:xfrm>
          <a:off x="0" y="0"/>
          <a:ext cx="0" cy="0"/>
          <a:chOff x="0" y="0"/>
          <a:chExt cx="0" cy="0"/>
        </a:xfrm>
      </p:grpSpPr>
      <p:sp>
        <p:nvSpPr>
          <p:cNvPr id="5" name="Google Shape;882;p177">
            <a:extLst>
              <a:ext uri="{FF2B5EF4-FFF2-40B4-BE49-F238E27FC236}">
                <a16:creationId xmlns:a16="http://schemas.microsoft.com/office/drawing/2014/main" id="{49B1BC8F-6955-132F-AF49-9C88380025D1}"/>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6" name="Google Shape;883;p177">
            <a:extLst>
              <a:ext uri="{FF2B5EF4-FFF2-40B4-BE49-F238E27FC236}">
                <a16:creationId xmlns:a16="http://schemas.microsoft.com/office/drawing/2014/main" id="{660D9C8B-187F-D13D-80F2-D00FF4F82661}"/>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pic>
        <p:nvPicPr>
          <p:cNvPr id="2" name="Google Shape;610;p57">
            <a:extLst>
              <a:ext uri="{FF2B5EF4-FFF2-40B4-BE49-F238E27FC236}">
                <a16:creationId xmlns:a16="http://schemas.microsoft.com/office/drawing/2014/main" id="{0E3F0A86-D98F-122E-4548-1D0861B2EAEF}"/>
              </a:ext>
            </a:extLst>
          </p:cNvPr>
          <p:cNvPicPr preferRelativeResize="0"/>
          <p:nvPr/>
        </p:nvPicPr>
        <p:blipFill rotWithShape="1">
          <a:blip r:embed="rId2">
            <a:alphaModFix/>
          </a:blip>
          <a:srcRect/>
          <a:stretch/>
        </p:blipFill>
        <p:spPr>
          <a:xfrm>
            <a:off x="298445" y="182054"/>
            <a:ext cx="730250" cy="730250"/>
          </a:xfrm>
          <a:prstGeom prst="rect">
            <a:avLst/>
          </a:prstGeom>
          <a:noFill/>
          <a:ln>
            <a:noFill/>
          </a:ln>
        </p:spPr>
      </p:pic>
      <p:sp>
        <p:nvSpPr>
          <p:cNvPr id="3" name="Ellipse 2">
            <a:extLst>
              <a:ext uri="{FF2B5EF4-FFF2-40B4-BE49-F238E27FC236}">
                <a16:creationId xmlns:a16="http://schemas.microsoft.com/office/drawing/2014/main" id="{22E9F1C6-7E89-E22E-C4CA-8CE998F8C1F6}"/>
              </a:ext>
            </a:extLst>
          </p:cNvPr>
          <p:cNvSpPr/>
          <p:nvPr/>
        </p:nvSpPr>
        <p:spPr>
          <a:xfrm>
            <a:off x="1963882" y="294124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4" name="Ellipse 3">
            <a:extLst>
              <a:ext uri="{FF2B5EF4-FFF2-40B4-BE49-F238E27FC236}">
                <a16:creationId xmlns:a16="http://schemas.microsoft.com/office/drawing/2014/main" id="{A03727EF-E619-2A56-BA86-3DBC6DD92B0E}"/>
              </a:ext>
            </a:extLst>
          </p:cNvPr>
          <p:cNvSpPr/>
          <p:nvPr/>
        </p:nvSpPr>
        <p:spPr>
          <a:xfrm>
            <a:off x="1963882" y="3623372"/>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0E8B2D56-47B7-B8E8-57DB-C9E78241D40D}"/>
              </a:ext>
            </a:extLst>
          </p:cNvPr>
          <p:cNvSpPr/>
          <p:nvPr/>
        </p:nvSpPr>
        <p:spPr>
          <a:xfrm>
            <a:off x="1982932" y="4357254"/>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Ellipse 8">
            <a:extLst>
              <a:ext uri="{FF2B5EF4-FFF2-40B4-BE49-F238E27FC236}">
                <a16:creationId xmlns:a16="http://schemas.microsoft.com/office/drawing/2014/main" id="{741E4991-87CD-AD8A-8709-1984D30B0CBB}"/>
              </a:ext>
            </a:extLst>
          </p:cNvPr>
          <p:cNvSpPr/>
          <p:nvPr/>
        </p:nvSpPr>
        <p:spPr>
          <a:xfrm>
            <a:off x="1963882" y="4987636"/>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Google Shape;820;g311ad05dea3_0_0">
            <a:extLst>
              <a:ext uri="{FF2B5EF4-FFF2-40B4-BE49-F238E27FC236}">
                <a16:creationId xmlns:a16="http://schemas.microsoft.com/office/drawing/2014/main" id="{5A237142-C362-835A-F39E-787EC2CE9D4B}"/>
              </a:ext>
            </a:extLst>
          </p:cNvPr>
          <p:cNvSpPr/>
          <p:nvPr/>
        </p:nvSpPr>
        <p:spPr>
          <a:xfrm>
            <a:off x="2623350" y="3053400"/>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2. أَيُّ </a:t>
            </a:r>
            <a:r>
              <a:rPr lang="ar-MA" sz="3200" b="1" dirty="0" err="1">
                <a:latin typeface="Calibri"/>
                <a:ea typeface="Calibri"/>
                <a:cs typeface="Calibri"/>
                <a:sym typeface="Calibri"/>
              </a:rPr>
              <a:t>ٱلْوَظَائِفِ</a:t>
            </a:r>
            <a:r>
              <a:rPr lang="ar-MA" sz="3200" b="1" dirty="0">
                <a:latin typeface="Calibri"/>
                <a:ea typeface="Calibri"/>
                <a:cs typeface="Calibri"/>
                <a:sym typeface="Calibri"/>
              </a:rPr>
              <a:t> ٱلْآتِيةِ تُعَدُّ مُهَدَّدَةً </a:t>
            </a:r>
            <a:r>
              <a:rPr lang="ar-MA" sz="3200" b="1" dirty="0" err="1">
                <a:latin typeface="Calibri"/>
                <a:ea typeface="Calibri"/>
                <a:cs typeface="Calibri"/>
                <a:sym typeface="Calibri"/>
              </a:rPr>
              <a:t>بِٱلزَّوَالِ</a:t>
            </a:r>
            <a:r>
              <a:rPr lang="ar-MA" sz="3200" b="1" dirty="0">
                <a:latin typeface="Calibri"/>
                <a:ea typeface="Calibri"/>
                <a:cs typeface="Calibri"/>
                <a:sym typeface="Calibri"/>
              </a:rPr>
              <a:t>؟ (ضع علامة أمام الجواب الصحيح)</a:t>
            </a:r>
          </a:p>
          <a:p>
            <a:pPr lvl="0" algn="just" rtl="1">
              <a:lnSpc>
                <a:spcPct val="150000"/>
              </a:lnSpc>
              <a:buSzPts val="2800"/>
            </a:pPr>
            <a:r>
              <a:rPr lang="ar-MA" sz="3200" dirty="0">
                <a:latin typeface="Calibri"/>
                <a:ea typeface="Calibri"/>
                <a:cs typeface="Calibri"/>
                <a:sym typeface="Calibri"/>
              </a:rPr>
              <a:t>أ) تَحْلِيلُ </a:t>
            </a:r>
            <a:r>
              <a:rPr lang="ar-MA" sz="3200" dirty="0" err="1">
                <a:latin typeface="Calibri"/>
                <a:ea typeface="Calibri"/>
                <a:cs typeface="Calibri"/>
                <a:sym typeface="Calibri"/>
              </a:rPr>
              <a:t>ٱلْبَيَانَاتِ</a:t>
            </a:r>
            <a:r>
              <a:rPr lang="ar-MA" sz="3200" dirty="0">
                <a:latin typeface="Calibri"/>
                <a:ea typeface="Calibri"/>
                <a:cs typeface="Calibri"/>
                <a:sym typeface="Calibri"/>
              </a:rPr>
              <a:t>.</a:t>
            </a:r>
          </a:p>
          <a:p>
            <a:pPr lvl="0" algn="just" rtl="1">
              <a:lnSpc>
                <a:spcPct val="150000"/>
              </a:lnSpc>
              <a:buSzPts val="2800"/>
            </a:pPr>
            <a:r>
              <a:rPr lang="ar-MA" sz="3200" dirty="0">
                <a:latin typeface="Calibri"/>
                <a:ea typeface="Calibri"/>
                <a:cs typeface="Calibri"/>
                <a:sym typeface="Calibri"/>
              </a:rPr>
              <a:t>ب) ٱلْأَمْنُ </a:t>
            </a:r>
            <a:r>
              <a:rPr lang="ar-MA" sz="3200" dirty="0" err="1">
                <a:latin typeface="Calibri"/>
                <a:ea typeface="Calibri"/>
                <a:cs typeface="Calibri"/>
                <a:sym typeface="Calibri"/>
              </a:rPr>
              <a:t>ٱلسِّيبْرَانِيُّ</a:t>
            </a:r>
            <a:r>
              <a:rPr lang="ar-MA" sz="3200" dirty="0">
                <a:latin typeface="Calibri"/>
                <a:ea typeface="Calibri"/>
                <a:cs typeface="Calibri"/>
                <a:sym typeface="Calibri"/>
              </a:rPr>
              <a:t>. </a:t>
            </a:r>
          </a:p>
          <a:p>
            <a:pPr algn="just" rtl="1">
              <a:lnSpc>
                <a:spcPct val="150000"/>
              </a:lnSpc>
              <a:buSzPts val="2800"/>
            </a:pPr>
            <a:r>
              <a:rPr lang="ar-MA" sz="3200" dirty="0">
                <a:latin typeface="Calibri"/>
                <a:ea typeface="Calibri"/>
                <a:cs typeface="Calibri"/>
                <a:sym typeface="Calibri"/>
              </a:rPr>
              <a:t>ج) </a:t>
            </a:r>
            <a:r>
              <a:rPr lang="ar-MA" sz="3200" dirty="0" err="1">
                <a:latin typeface="Calibri"/>
                <a:ea typeface="Calibri"/>
                <a:cs typeface="Calibri"/>
                <a:sym typeface="Calibri"/>
              </a:rPr>
              <a:t>ٱلْوَظَائِفُ</a:t>
            </a:r>
            <a:r>
              <a:rPr lang="ar-MA" sz="3200" dirty="0">
                <a:latin typeface="Calibri"/>
                <a:ea typeface="Calibri"/>
                <a:cs typeface="Calibri"/>
                <a:sym typeface="Calibri"/>
              </a:rPr>
              <a:t> </a:t>
            </a:r>
            <a:r>
              <a:rPr lang="ar-MA" sz="3200" dirty="0" err="1">
                <a:latin typeface="Calibri"/>
                <a:ea typeface="Calibri"/>
                <a:cs typeface="Calibri"/>
                <a:sym typeface="Calibri"/>
              </a:rPr>
              <a:t>ٱلْإِدَارِيَّةُ</a:t>
            </a:r>
            <a:r>
              <a:rPr lang="ar-MA" sz="3200" dirty="0">
                <a:latin typeface="Calibri"/>
                <a:ea typeface="Calibri"/>
                <a:cs typeface="Calibri"/>
                <a:sym typeface="Calibri"/>
              </a:rPr>
              <a:t> </a:t>
            </a:r>
            <a:r>
              <a:rPr lang="ar-MA" sz="3200" dirty="0" err="1">
                <a:latin typeface="Calibri"/>
                <a:ea typeface="Calibri"/>
                <a:cs typeface="Calibri"/>
                <a:sym typeface="Calibri"/>
              </a:rPr>
              <a:t>وَٱلْكِتَابِيَّةُ</a:t>
            </a:r>
            <a:r>
              <a:rPr lang="ar-MA" sz="3200" dirty="0">
                <a:latin typeface="Calibri"/>
                <a:ea typeface="Calibri"/>
                <a:cs typeface="Calibri"/>
                <a:sym typeface="Calibri"/>
              </a:rPr>
              <a:t>.</a:t>
            </a:r>
          </a:p>
          <a:p>
            <a:pPr lvl="0" algn="just" rtl="1">
              <a:lnSpc>
                <a:spcPct val="150000"/>
              </a:lnSpc>
              <a:buSzPts val="2800"/>
            </a:pPr>
            <a:r>
              <a:rPr lang="ar-MA" sz="3200" dirty="0">
                <a:latin typeface="Calibri"/>
                <a:ea typeface="Calibri"/>
                <a:cs typeface="Calibri"/>
                <a:sym typeface="Calibri"/>
              </a:rPr>
              <a:t>د) تَطْوِيرُ </a:t>
            </a:r>
            <a:r>
              <a:rPr lang="ar-MA" sz="3200" dirty="0" err="1">
                <a:latin typeface="Calibri"/>
                <a:ea typeface="Calibri"/>
                <a:cs typeface="Calibri"/>
                <a:sym typeface="Calibri"/>
              </a:rPr>
              <a:t>ٱلطَّاقَةِ</a:t>
            </a:r>
            <a:r>
              <a:rPr lang="ar-MA" sz="3200" dirty="0">
                <a:latin typeface="Calibri"/>
                <a:ea typeface="Calibri"/>
                <a:cs typeface="Calibri"/>
                <a:sym typeface="Calibri"/>
              </a:rPr>
              <a:t> </a:t>
            </a:r>
            <a:r>
              <a:rPr lang="ar-MA" sz="3200" dirty="0" err="1">
                <a:latin typeface="Calibri"/>
                <a:ea typeface="Calibri"/>
                <a:cs typeface="Calibri"/>
                <a:sym typeface="Calibri"/>
              </a:rPr>
              <a:t>ٱلْمُتَجَدِّدَةِ</a:t>
            </a:r>
            <a:r>
              <a:rPr lang="ar-MA" sz="3200" dirty="0">
                <a:latin typeface="Calibri"/>
                <a:ea typeface="Calibri"/>
                <a:cs typeface="Calibri"/>
                <a:sym typeface="Calibri"/>
              </a:rPr>
              <a:t>.</a:t>
            </a:r>
          </a:p>
        </p:txBody>
      </p:sp>
    </p:spTree>
    <p:extLst>
      <p:ext uri="{BB962C8B-B14F-4D97-AF65-F5344CB8AC3E}">
        <p14:creationId xmlns:p14="http://schemas.microsoft.com/office/powerpoint/2010/main" val="14375060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35E70-525B-6A2E-9606-4EC21DCD48AF}"/>
            </a:ext>
          </a:extLst>
        </p:cNvPr>
        <p:cNvGrpSpPr/>
        <p:nvPr/>
      </p:nvGrpSpPr>
      <p:grpSpPr>
        <a:xfrm>
          <a:off x="0" y="0"/>
          <a:ext cx="0" cy="0"/>
          <a:chOff x="0" y="0"/>
          <a:chExt cx="0" cy="0"/>
        </a:xfrm>
      </p:grpSpPr>
      <p:pic>
        <p:nvPicPr>
          <p:cNvPr id="3" name="Google Shape;887;p58" descr="Lever la main - Icônes mains et gestes gratuites">
            <a:extLst>
              <a:ext uri="{FF2B5EF4-FFF2-40B4-BE49-F238E27FC236}">
                <a16:creationId xmlns:a16="http://schemas.microsoft.com/office/drawing/2014/main" id="{455CCE61-5370-AF54-B87C-66A8416CE576}"/>
              </a:ext>
            </a:extLst>
          </p:cNvPr>
          <p:cNvPicPr preferRelativeResize="0"/>
          <p:nvPr/>
        </p:nvPicPr>
        <p:blipFill rotWithShape="1">
          <a:blip r:embed="rId2">
            <a:alphaModFix/>
          </a:blip>
          <a:srcRect/>
          <a:stretch/>
        </p:blipFill>
        <p:spPr>
          <a:xfrm>
            <a:off x="245889" y="196916"/>
            <a:ext cx="735012" cy="733425"/>
          </a:xfrm>
          <a:prstGeom prst="rect">
            <a:avLst/>
          </a:prstGeom>
          <a:noFill/>
          <a:ln>
            <a:noFill/>
          </a:ln>
        </p:spPr>
      </p:pic>
      <p:sp>
        <p:nvSpPr>
          <p:cNvPr id="4" name="Google Shape;882;p177">
            <a:extLst>
              <a:ext uri="{FF2B5EF4-FFF2-40B4-BE49-F238E27FC236}">
                <a16:creationId xmlns:a16="http://schemas.microsoft.com/office/drawing/2014/main" id="{B921CF06-936A-30E9-9DEE-5CA40E83DC2A}"/>
              </a:ext>
            </a:extLst>
          </p:cNvPr>
          <p:cNvSpPr txBox="1">
            <a:spLocks noGrp="1"/>
          </p:cNvSpPr>
          <p:nvPr>
            <p:ph type="title"/>
          </p:nvPr>
        </p:nvSpPr>
        <p:spPr>
          <a:xfrm>
            <a:off x="581891" y="587785"/>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C167F9B0-7D71-0958-E738-C563A0DC6888}"/>
              </a:ext>
            </a:extLst>
          </p:cNvPr>
          <p:cNvSpPr txBox="1"/>
          <p:nvPr/>
        </p:nvSpPr>
        <p:spPr>
          <a:xfrm>
            <a:off x="1125499" y="212227"/>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6" name="Google Shape;820;g311ad05dea3_0_0">
            <a:extLst>
              <a:ext uri="{FF2B5EF4-FFF2-40B4-BE49-F238E27FC236}">
                <a16:creationId xmlns:a16="http://schemas.microsoft.com/office/drawing/2014/main" id="{82846615-6E26-0880-EBB2-DAB9062F0D21}"/>
              </a:ext>
            </a:extLst>
          </p:cNvPr>
          <p:cNvSpPr/>
          <p:nvPr/>
        </p:nvSpPr>
        <p:spPr>
          <a:xfrm>
            <a:off x="2623350" y="3053400"/>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2. أَيُّ </a:t>
            </a:r>
            <a:r>
              <a:rPr lang="ar-MA" sz="3200" b="1" dirty="0" err="1">
                <a:latin typeface="Calibri"/>
                <a:ea typeface="Calibri"/>
                <a:cs typeface="Calibri"/>
                <a:sym typeface="Calibri"/>
              </a:rPr>
              <a:t>ٱلْوَظَائِفِ</a:t>
            </a:r>
            <a:r>
              <a:rPr lang="ar-MA" sz="3200" b="1" dirty="0">
                <a:latin typeface="Calibri"/>
                <a:ea typeface="Calibri"/>
                <a:cs typeface="Calibri"/>
                <a:sym typeface="Calibri"/>
              </a:rPr>
              <a:t> ٱلْآتِيةِ تُعَدُّ مُهَدَّدَةً </a:t>
            </a:r>
            <a:r>
              <a:rPr lang="ar-MA" sz="3200" b="1" dirty="0" err="1">
                <a:latin typeface="Calibri"/>
                <a:ea typeface="Calibri"/>
                <a:cs typeface="Calibri"/>
                <a:sym typeface="Calibri"/>
              </a:rPr>
              <a:t>بِٱلزَّوَالِ</a:t>
            </a:r>
            <a:r>
              <a:rPr lang="ar-MA" sz="3200" b="1" dirty="0">
                <a:latin typeface="Calibri"/>
                <a:ea typeface="Calibri"/>
                <a:cs typeface="Calibri"/>
                <a:sym typeface="Calibri"/>
              </a:rPr>
              <a:t>؟ (ضع علامة أمام الجواب الصحيح)</a:t>
            </a:r>
          </a:p>
          <a:p>
            <a:pPr lvl="0" algn="just" rtl="1">
              <a:lnSpc>
                <a:spcPct val="150000"/>
              </a:lnSpc>
              <a:buSzPts val="2800"/>
            </a:pPr>
            <a:r>
              <a:rPr lang="ar-MA" sz="3200" dirty="0">
                <a:latin typeface="Calibri"/>
                <a:ea typeface="Calibri"/>
                <a:cs typeface="Calibri"/>
                <a:sym typeface="Calibri"/>
              </a:rPr>
              <a:t>أ) تَحْلِيلُ </a:t>
            </a:r>
            <a:r>
              <a:rPr lang="ar-MA" sz="3200" dirty="0" err="1">
                <a:latin typeface="Calibri"/>
                <a:ea typeface="Calibri"/>
                <a:cs typeface="Calibri"/>
                <a:sym typeface="Calibri"/>
              </a:rPr>
              <a:t>ٱلْبَيَانَاتِ</a:t>
            </a:r>
            <a:r>
              <a:rPr lang="ar-MA" sz="3200" dirty="0">
                <a:latin typeface="Calibri"/>
                <a:ea typeface="Calibri"/>
                <a:cs typeface="Calibri"/>
                <a:sym typeface="Calibri"/>
              </a:rPr>
              <a:t>.</a:t>
            </a:r>
          </a:p>
          <a:p>
            <a:pPr lvl="0" algn="just" rtl="1">
              <a:lnSpc>
                <a:spcPct val="150000"/>
              </a:lnSpc>
              <a:buSzPts val="2800"/>
            </a:pPr>
            <a:r>
              <a:rPr lang="ar-MA" sz="3200" dirty="0">
                <a:latin typeface="Calibri"/>
                <a:ea typeface="Calibri"/>
                <a:cs typeface="Calibri"/>
                <a:sym typeface="Calibri"/>
              </a:rPr>
              <a:t>ب) ٱلْأَمْنُ </a:t>
            </a:r>
            <a:r>
              <a:rPr lang="ar-MA" sz="3200" dirty="0" err="1">
                <a:latin typeface="Calibri"/>
                <a:ea typeface="Calibri"/>
                <a:cs typeface="Calibri"/>
                <a:sym typeface="Calibri"/>
              </a:rPr>
              <a:t>ٱلسِّيبْرَانِيُّ</a:t>
            </a:r>
            <a:r>
              <a:rPr lang="ar-MA" sz="3200" dirty="0">
                <a:latin typeface="Calibri"/>
                <a:ea typeface="Calibri"/>
                <a:cs typeface="Calibri"/>
                <a:sym typeface="Calibri"/>
              </a:rPr>
              <a:t>. </a:t>
            </a:r>
          </a:p>
          <a:p>
            <a:pPr algn="just" rtl="1">
              <a:lnSpc>
                <a:spcPct val="150000"/>
              </a:lnSpc>
              <a:buSzPts val="2800"/>
            </a:pPr>
            <a:r>
              <a:rPr lang="ar-MA" sz="3200" dirty="0">
                <a:highlight>
                  <a:srgbClr val="FFFF00"/>
                </a:highlight>
                <a:latin typeface="Calibri"/>
                <a:ea typeface="Calibri"/>
                <a:cs typeface="Calibri"/>
                <a:sym typeface="Calibri"/>
              </a:rPr>
              <a:t>ج) </a:t>
            </a:r>
            <a:r>
              <a:rPr lang="ar-MA" sz="3200" dirty="0" err="1">
                <a:highlight>
                  <a:srgbClr val="FFFF00"/>
                </a:highlight>
                <a:latin typeface="Calibri"/>
                <a:ea typeface="Calibri"/>
                <a:cs typeface="Calibri"/>
                <a:sym typeface="Calibri"/>
              </a:rPr>
              <a:t>ٱلْوَظَائِفُ</a:t>
            </a:r>
            <a:r>
              <a:rPr lang="ar-MA" sz="3200" dirty="0">
                <a:highlight>
                  <a:srgbClr val="FFFF00"/>
                </a:highlight>
                <a:latin typeface="Calibri"/>
                <a:ea typeface="Calibri"/>
                <a:cs typeface="Calibri"/>
                <a:sym typeface="Calibri"/>
              </a:rPr>
              <a:t> </a:t>
            </a:r>
            <a:r>
              <a:rPr lang="ar-MA" sz="3200" dirty="0" err="1">
                <a:highlight>
                  <a:srgbClr val="FFFF00"/>
                </a:highlight>
                <a:latin typeface="Calibri"/>
                <a:ea typeface="Calibri"/>
                <a:cs typeface="Calibri"/>
                <a:sym typeface="Calibri"/>
              </a:rPr>
              <a:t>ٱلْإِدَارِيَّةُ</a:t>
            </a:r>
            <a:r>
              <a:rPr lang="ar-MA" sz="3200" dirty="0">
                <a:highlight>
                  <a:srgbClr val="FFFF00"/>
                </a:highlight>
                <a:latin typeface="Calibri"/>
                <a:ea typeface="Calibri"/>
                <a:cs typeface="Calibri"/>
                <a:sym typeface="Calibri"/>
              </a:rPr>
              <a:t> </a:t>
            </a:r>
            <a:r>
              <a:rPr lang="ar-MA" sz="3200" dirty="0" err="1">
                <a:highlight>
                  <a:srgbClr val="FFFF00"/>
                </a:highlight>
                <a:latin typeface="Calibri"/>
                <a:ea typeface="Calibri"/>
                <a:cs typeface="Calibri"/>
                <a:sym typeface="Calibri"/>
              </a:rPr>
              <a:t>وَٱلْكِتَابِيَّةُ</a:t>
            </a:r>
            <a:r>
              <a:rPr lang="ar-MA" sz="3200" dirty="0">
                <a:highlight>
                  <a:srgbClr val="FFFF00"/>
                </a:highlight>
                <a:latin typeface="Calibri"/>
                <a:ea typeface="Calibri"/>
                <a:cs typeface="Calibri"/>
                <a:sym typeface="Calibri"/>
              </a:rPr>
              <a:t>.</a:t>
            </a:r>
            <a:endParaRPr lang="ar-MA" sz="3200" dirty="0">
              <a:latin typeface="Calibri"/>
              <a:ea typeface="Calibri"/>
              <a:cs typeface="Calibri"/>
              <a:sym typeface="Calibri"/>
            </a:endParaRPr>
          </a:p>
          <a:p>
            <a:pPr lvl="0" algn="just" rtl="1">
              <a:lnSpc>
                <a:spcPct val="150000"/>
              </a:lnSpc>
              <a:buSzPts val="2800"/>
            </a:pPr>
            <a:r>
              <a:rPr lang="ar-MA" sz="3200" dirty="0">
                <a:latin typeface="Calibri"/>
                <a:ea typeface="Calibri"/>
                <a:cs typeface="Calibri"/>
                <a:sym typeface="Calibri"/>
              </a:rPr>
              <a:t>د) تَطْوِيرُ </a:t>
            </a:r>
            <a:r>
              <a:rPr lang="ar-MA" sz="3200" dirty="0" err="1">
                <a:latin typeface="Calibri"/>
                <a:ea typeface="Calibri"/>
                <a:cs typeface="Calibri"/>
                <a:sym typeface="Calibri"/>
              </a:rPr>
              <a:t>ٱلطَّاقَةِ</a:t>
            </a:r>
            <a:r>
              <a:rPr lang="ar-MA" sz="3200" dirty="0">
                <a:latin typeface="Calibri"/>
                <a:ea typeface="Calibri"/>
                <a:cs typeface="Calibri"/>
                <a:sym typeface="Calibri"/>
              </a:rPr>
              <a:t> </a:t>
            </a:r>
            <a:r>
              <a:rPr lang="ar-MA" sz="3200" dirty="0" err="1">
                <a:latin typeface="Calibri"/>
                <a:ea typeface="Calibri"/>
                <a:cs typeface="Calibri"/>
                <a:sym typeface="Calibri"/>
              </a:rPr>
              <a:t>ٱلْمُتَجَدِّدَةِ</a:t>
            </a:r>
            <a:r>
              <a:rPr lang="ar-MA" sz="3200" dirty="0">
                <a:latin typeface="Calibri"/>
                <a:ea typeface="Calibri"/>
                <a:cs typeface="Calibri"/>
                <a:sym typeface="Calibri"/>
              </a:rPr>
              <a:t>.</a:t>
            </a:r>
          </a:p>
        </p:txBody>
      </p:sp>
      <p:sp>
        <p:nvSpPr>
          <p:cNvPr id="7" name="Ellipse 6">
            <a:extLst>
              <a:ext uri="{FF2B5EF4-FFF2-40B4-BE49-F238E27FC236}">
                <a16:creationId xmlns:a16="http://schemas.microsoft.com/office/drawing/2014/main" id="{AE0D50D8-3EA6-0E5D-16C4-A851E3B5EC7D}"/>
              </a:ext>
            </a:extLst>
          </p:cNvPr>
          <p:cNvSpPr/>
          <p:nvPr/>
        </p:nvSpPr>
        <p:spPr>
          <a:xfrm>
            <a:off x="1979468" y="2837022"/>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Ellipse 7">
            <a:extLst>
              <a:ext uri="{FF2B5EF4-FFF2-40B4-BE49-F238E27FC236}">
                <a16:creationId xmlns:a16="http://schemas.microsoft.com/office/drawing/2014/main" id="{94664FC8-5EC4-9BF6-49CA-B353096C928F}"/>
              </a:ext>
            </a:extLst>
          </p:cNvPr>
          <p:cNvSpPr/>
          <p:nvPr/>
        </p:nvSpPr>
        <p:spPr>
          <a:xfrm>
            <a:off x="1979468" y="4227954"/>
            <a:ext cx="322118" cy="375600"/>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Ellipse 8">
            <a:extLst>
              <a:ext uri="{FF2B5EF4-FFF2-40B4-BE49-F238E27FC236}">
                <a16:creationId xmlns:a16="http://schemas.microsoft.com/office/drawing/2014/main" id="{2F380DBF-37E4-ED01-46C4-C8D7B9F55CB6}"/>
              </a:ext>
            </a:extLst>
          </p:cNvPr>
          <p:cNvSpPr/>
          <p:nvPr/>
        </p:nvSpPr>
        <p:spPr>
          <a:xfrm>
            <a:off x="1979468" y="355140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0" name="Ellipse 9">
            <a:extLst>
              <a:ext uri="{FF2B5EF4-FFF2-40B4-BE49-F238E27FC236}">
                <a16:creationId xmlns:a16="http://schemas.microsoft.com/office/drawing/2014/main" id="{68AF0B8C-2D9F-6B3C-DCEA-9815E34A07C7}"/>
              </a:ext>
            </a:extLst>
          </p:cNvPr>
          <p:cNvSpPr/>
          <p:nvPr/>
        </p:nvSpPr>
        <p:spPr>
          <a:xfrm>
            <a:off x="1963882" y="4904508"/>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8185004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grpSp>
        <p:nvGrpSpPr>
          <p:cNvPr id="719" name="Google Shape;719;p29"/>
          <p:cNvGrpSpPr/>
          <p:nvPr/>
        </p:nvGrpSpPr>
        <p:grpSpPr>
          <a:xfrm>
            <a:off x="812159" y="839749"/>
            <a:ext cx="10567685" cy="5198169"/>
            <a:chOff x="2184400" y="1402025"/>
            <a:chExt cx="7823200" cy="4942038"/>
          </a:xfrm>
        </p:grpSpPr>
        <p:sp>
          <p:nvSpPr>
            <p:cNvPr id="720" name="Google Shape;720;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1" name="Google Shape;721;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defTabSz="914400" rtl="0" eaLnBrk="1" fontAlgn="auto" latinLnBrk="0" hangingPunct="1">
                <a:lnSpc>
                  <a:spcPct val="100000"/>
                </a:lnSpc>
                <a:spcBef>
                  <a:spcPts val="0"/>
                </a:spcBef>
                <a:spcAft>
                  <a:spcPts val="0"/>
                </a:spcAft>
                <a:buClr>
                  <a:srgbClr val="FFFFFF"/>
                </a:buClr>
                <a:buSzPts val="5600"/>
                <a:buFont typeface="Arial"/>
                <a:buNone/>
                <a:tabLst/>
                <a:defRPr/>
              </a:pPr>
              <a:endParaRPr kumimoji="0" sz="5600" b="1" i="0" u="none" strike="noStrike" kern="0" cap="none" spc="0" normalizeH="0" baseline="0" noProof="0">
                <a:ln>
                  <a:noFill/>
                </a:ln>
                <a:solidFill>
                  <a:srgbClr val="1D6FA9"/>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4400"/>
                <a:buFont typeface="Arial"/>
                <a:buNone/>
                <a:tabLst/>
                <a:defRPr/>
              </a:pPr>
              <a:endParaRPr kumimoji="0" sz="4400" b="1" i="0" u="none" strike="noStrike" kern="0" cap="none" spc="0" normalizeH="0" baseline="0" noProof="0">
                <a:ln>
                  <a:noFill/>
                </a:ln>
                <a:solidFill>
                  <a:srgbClr val="1D6FA9"/>
                </a:solidFill>
                <a:effectLst/>
                <a:uLnTx/>
                <a:uFillTx/>
                <a:latin typeface="Calibri"/>
                <a:ea typeface="Calibri"/>
                <a:cs typeface="Calibri"/>
                <a:sym typeface="Calibri"/>
              </a:endParaRPr>
            </a:p>
            <a:p>
              <a:pPr marL="0" marR="0" lvl="0" indent="0" algn="ctr" defTabSz="914400" rtl="1" eaLnBrk="1" fontAlgn="auto" latinLnBrk="0" hangingPunct="1">
                <a:lnSpc>
                  <a:spcPct val="100000"/>
                </a:lnSpc>
                <a:spcBef>
                  <a:spcPts val="0"/>
                </a:spcBef>
                <a:spcAft>
                  <a:spcPts val="0"/>
                </a:spcAft>
                <a:buClr>
                  <a:srgbClr val="1D6FA9"/>
                </a:buClr>
                <a:buSzPts val="4400"/>
                <a:buFont typeface="Calibri"/>
                <a:buNone/>
                <a:tabLst/>
                <a:defRPr/>
              </a:pPr>
              <a:r>
                <a:rPr kumimoji="0" lang="ar-MA" sz="4400" b="1" i="0" u="none" strike="noStrike" kern="0" cap="none" spc="0" normalizeH="0" baseline="0" noProof="0">
                  <a:ln>
                    <a:noFill/>
                  </a:ln>
                  <a:solidFill>
                    <a:srgbClr val="1D6FA9"/>
                  </a:solidFill>
                  <a:effectLst/>
                  <a:uLnTx/>
                  <a:uFillTx/>
                  <a:latin typeface="Calibri"/>
                  <a:ea typeface="Calibri"/>
                  <a:cs typeface="Calibri"/>
                  <a:sym typeface="Calibri"/>
                </a:rPr>
                <a:t>الممارسة الموجهة الثنائية </a:t>
              </a:r>
              <a:endParaRPr kumimoji="0" sz="4400" b="1" i="0" u="none" strike="noStrike" kern="0" cap="none" spc="0" normalizeH="0" baseline="0" noProof="0">
                <a:ln>
                  <a:noFill/>
                </a:ln>
                <a:solidFill>
                  <a:srgbClr val="1D6FA9"/>
                </a:solidFill>
                <a:effectLst/>
                <a:uLnTx/>
                <a:uFillTx/>
                <a:latin typeface="Calibri"/>
                <a:ea typeface="Calibri"/>
                <a:cs typeface="Calibri"/>
                <a:sym typeface="Calibri"/>
              </a:endParaRPr>
            </a:p>
          </p:txBody>
        </p:sp>
      </p:grpSp>
      <p:grpSp>
        <p:nvGrpSpPr>
          <p:cNvPr id="722" name="Google Shape;722;p29"/>
          <p:cNvGrpSpPr/>
          <p:nvPr/>
        </p:nvGrpSpPr>
        <p:grpSpPr>
          <a:xfrm>
            <a:off x="8649325" y="4938583"/>
            <a:ext cx="2572577" cy="936371"/>
            <a:chOff x="8649325" y="4917801"/>
            <a:chExt cx="2572576" cy="936370"/>
          </a:xfrm>
        </p:grpSpPr>
        <p:sp>
          <p:nvSpPr>
            <p:cNvPr id="723" name="Google Shape;723;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4" name="Google Shape;724;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ar-MA" sz="3600" b="1" i="0" u="none" strike="noStrike" kern="0" cap="none" spc="0" normalizeH="0" baseline="0" noProof="0">
                  <a:ln>
                    <a:noFill/>
                  </a:ln>
                  <a:solidFill>
                    <a:srgbClr val="000000"/>
                  </a:solidFill>
                  <a:effectLst/>
                  <a:uLnTx/>
                  <a:uFillTx/>
                  <a:latin typeface="Calibri"/>
                  <a:ea typeface="Calibri"/>
                  <a:cs typeface="Calibri"/>
                  <a:sym typeface="Calibri"/>
                </a:rPr>
                <a:t>5 دقائق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725" name="Google Shape;725;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726" name="Google Shape;726;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ar-MA" sz="1800" b="0" i="0" u="none" strike="noStrike" kern="0" cap="none" spc="0" normalizeH="0" baseline="0" noProof="0">
                <a:ln>
                  <a:noFill/>
                </a:ln>
                <a:solidFill>
                  <a:srgbClr val="000000"/>
                </a:solidFill>
                <a:effectLst/>
                <a:uLnTx/>
                <a:uFillTx/>
                <a:latin typeface="Arial"/>
                <a:ea typeface="Arial"/>
                <a:cs typeface="Arial"/>
                <a:sym typeface="Arial"/>
              </a:rPr>
              <a:t>تساءلت ما إذا...</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6" name="Google Shape;882;p177">
            <a:extLst>
              <a:ext uri="{FF2B5EF4-FFF2-40B4-BE49-F238E27FC236}">
                <a16:creationId xmlns:a16="http://schemas.microsoft.com/office/drawing/2014/main" id="{5AC92EBD-F01B-BF3E-A1CE-6801945D49EB}"/>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lvl="0" rtl="1">
              <a:buClr>
                <a:srgbClr val="757070"/>
              </a:buClr>
              <a:buSzPts val="1800"/>
            </a:pPr>
            <a:r>
              <a:rPr lang="ar-MA" i="0" dirty="0"/>
              <a:t>يوجه المدرس  المتعلمين إلى الاشتغال </a:t>
            </a:r>
            <a:r>
              <a:rPr lang="ar-MA" dirty="0"/>
              <a:t>ثنائيا</a:t>
            </a:r>
            <a:r>
              <a:rPr lang="ar-MA" i="0" dirty="0"/>
              <a:t> للإجابة عن السؤال، مع التصريح بسيرورة الإنجاز</a:t>
            </a:r>
            <a:endParaRPr i="0" dirty="0"/>
          </a:p>
        </p:txBody>
      </p:sp>
      <p:sp>
        <p:nvSpPr>
          <p:cNvPr id="7" name="Google Shape;883;p177">
            <a:extLst>
              <a:ext uri="{FF2B5EF4-FFF2-40B4-BE49-F238E27FC236}">
                <a16:creationId xmlns:a16="http://schemas.microsoft.com/office/drawing/2014/main" id="{BB974CEE-C0EB-7D89-3E7A-6B4D2040227F}"/>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2" name="Ellipse 1">
            <a:extLst>
              <a:ext uri="{FF2B5EF4-FFF2-40B4-BE49-F238E27FC236}">
                <a16:creationId xmlns:a16="http://schemas.microsoft.com/office/drawing/2014/main" id="{45235131-0332-2A25-475B-8BDD06E96C17}"/>
              </a:ext>
            </a:extLst>
          </p:cNvPr>
          <p:cNvSpPr/>
          <p:nvPr/>
        </p:nvSpPr>
        <p:spPr>
          <a:xfrm>
            <a:off x="1330032" y="2660683"/>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 name="Ellipse 2">
            <a:extLst>
              <a:ext uri="{FF2B5EF4-FFF2-40B4-BE49-F238E27FC236}">
                <a16:creationId xmlns:a16="http://schemas.microsoft.com/office/drawing/2014/main" id="{DE39A0C7-4976-2D4C-1E3C-11E89D614583}"/>
              </a:ext>
            </a:extLst>
          </p:cNvPr>
          <p:cNvSpPr/>
          <p:nvPr/>
        </p:nvSpPr>
        <p:spPr>
          <a:xfrm>
            <a:off x="1330032" y="3342815"/>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4" name="Ellipse 3">
            <a:extLst>
              <a:ext uri="{FF2B5EF4-FFF2-40B4-BE49-F238E27FC236}">
                <a16:creationId xmlns:a16="http://schemas.microsoft.com/office/drawing/2014/main" id="{2F76ABC8-DE5F-5DC5-6E22-76F46FA490AA}"/>
              </a:ext>
            </a:extLst>
          </p:cNvPr>
          <p:cNvSpPr/>
          <p:nvPr/>
        </p:nvSpPr>
        <p:spPr>
          <a:xfrm>
            <a:off x="1349082" y="4076697"/>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5" name="Ellipse 4">
            <a:extLst>
              <a:ext uri="{FF2B5EF4-FFF2-40B4-BE49-F238E27FC236}">
                <a16:creationId xmlns:a16="http://schemas.microsoft.com/office/drawing/2014/main" id="{DDD0881F-1DA9-C6C2-1E19-6E665968B5B5}"/>
              </a:ext>
            </a:extLst>
          </p:cNvPr>
          <p:cNvSpPr/>
          <p:nvPr/>
        </p:nvSpPr>
        <p:spPr>
          <a:xfrm>
            <a:off x="1330032" y="4707079"/>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Google Shape;820;g311ad05dea3_0_0">
            <a:extLst>
              <a:ext uri="{FF2B5EF4-FFF2-40B4-BE49-F238E27FC236}">
                <a16:creationId xmlns:a16="http://schemas.microsoft.com/office/drawing/2014/main" id="{F074B238-94DD-0B86-3222-5807D751A66B}"/>
              </a:ext>
            </a:extLst>
          </p:cNvPr>
          <p:cNvSpPr/>
          <p:nvPr/>
        </p:nvSpPr>
        <p:spPr>
          <a:xfrm>
            <a:off x="1589809" y="3241200"/>
            <a:ext cx="7850634"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3. مَا سَبَبُ تَرَاجُعِ وَظَائِفِ </a:t>
            </a:r>
            <a:r>
              <a:rPr lang="ar-MA" sz="3200" b="1" dirty="0" err="1">
                <a:latin typeface="Calibri"/>
                <a:ea typeface="Calibri"/>
                <a:cs typeface="Calibri"/>
                <a:sym typeface="Calibri"/>
              </a:rPr>
              <a:t>ٱلْبَيْعِ</a:t>
            </a:r>
            <a:r>
              <a:rPr lang="ar-MA" sz="3200" b="1" dirty="0">
                <a:latin typeface="Calibri"/>
                <a:ea typeface="Calibri"/>
                <a:cs typeface="Calibri"/>
                <a:sym typeface="Calibri"/>
              </a:rPr>
              <a:t> ٱلتَّقْلِيدِيَّةِ؟ (ضع علامة أمام الجواب الصحيح)</a:t>
            </a:r>
          </a:p>
          <a:p>
            <a:pPr lvl="0" algn="just" rtl="1">
              <a:lnSpc>
                <a:spcPct val="150000"/>
              </a:lnSpc>
              <a:buSzPts val="2800"/>
            </a:pPr>
            <a:r>
              <a:rPr lang="ar-MA" sz="3200" dirty="0">
                <a:latin typeface="Calibri"/>
                <a:ea typeface="Calibri"/>
                <a:cs typeface="Calibri"/>
                <a:sym typeface="Calibri"/>
              </a:rPr>
              <a:t>أ) قِلَّةُ </a:t>
            </a:r>
            <a:r>
              <a:rPr lang="ar-MA" sz="3200" dirty="0" err="1">
                <a:latin typeface="Calibri"/>
                <a:ea typeface="Calibri"/>
                <a:cs typeface="Calibri"/>
                <a:sym typeface="Calibri"/>
              </a:rPr>
              <a:t>ٱلْمُنْتَجَاتِ</a:t>
            </a:r>
            <a:r>
              <a:rPr lang="ar-MA" sz="3200" dirty="0">
                <a:latin typeface="Calibri"/>
                <a:ea typeface="Calibri"/>
                <a:cs typeface="Calibri"/>
                <a:sym typeface="Calibri"/>
              </a:rPr>
              <a:t>.</a:t>
            </a:r>
          </a:p>
          <a:p>
            <a:pPr lvl="0" algn="just" rtl="1">
              <a:lnSpc>
                <a:spcPct val="150000"/>
              </a:lnSpc>
              <a:buSzPts val="2800"/>
            </a:pPr>
            <a:r>
              <a:rPr lang="ar-MA" sz="3200" dirty="0">
                <a:latin typeface="Calibri"/>
                <a:ea typeface="Calibri"/>
                <a:cs typeface="Calibri"/>
                <a:sym typeface="Calibri"/>
              </a:rPr>
              <a:t>ب) ارْتِفَاعُ </a:t>
            </a:r>
            <a:r>
              <a:rPr lang="ar-MA" sz="3200" dirty="0" err="1">
                <a:latin typeface="Calibri"/>
                <a:ea typeface="Calibri"/>
                <a:cs typeface="Calibri"/>
                <a:sym typeface="Calibri"/>
              </a:rPr>
              <a:t>ٱلْأُجُورِ</a:t>
            </a:r>
            <a:r>
              <a:rPr lang="ar-MA" sz="3200" dirty="0">
                <a:latin typeface="Calibri"/>
                <a:ea typeface="Calibri"/>
                <a:cs typeface="Calibri"/>
                <a:sym typeface="Calibri"/>
              </a:rPr>
              <a:t>. </a:t>
            </a:r>
          </a:p>
          <a:p>
            <a:pPr lvl="0" algn="just" rtl="1">
              <a:lnSpc>
                <a:spcPct val="150000"/>
              </a:lnSpc>
              <a:buSzPts val="2800"/>
            </a:pPr>
            <a:r>
              <a:rPr lang="ar-MA" sz="3200" dirty="0">
                <a:latin typeface="Calibri"/>
                <a:ea typeface="Calibri"/>
                <a:cs typeface="Calibri"/>
                <a:sym typeface="Calibri"/>
              </a:rPr>
              <a:t>ج) زِيَادَةُ ٱلْعُمَلَاءِ.</a:t>
            </a:r>
          </a:p>
          <a:p>
            <a:pPr algn="just" rtl="1">
              <a:lnSpc>
                <a:spcPct val="150000"/>
              </a:lnSpc>
              <a:buSzPts val="2800"/>
            </a:pPr>
            <a:r>
              <a:rPr lang="ar-MA" sz="3200" dirty="0">
                <a:latin typeface="Calibri"/>
                <a:ea typeface="Calibri"/>
                <a:cs typeface="Calibri"/>
                <a:sym typeface="Calibri"/>
              </a:rPr>
              <a:t>د) الِاعْتِمَادُ عَلَى </a:t>
            </a:r>
            <a:r>
              <a:rPr lang="ar-MA" sz="3200" dirty="0" err="1">
                <a:latin typeface="Calibri"/>
                <a:ea typeface="Calibri"/>
                <a:cs typeface="Calibri"/>
                <a:sym typeface="Calibri"/>
              </a:rPr>
              <a:t>ٱلتِّجَارَةِ</a:t>
            </a:r>
            <a:r>
              <a:rPr lang="ar-MA" sz="3200" dirty="0">
                <a:latin typeface="Calibri"/>
                <a:ea typeface="Calibri"/>
                <a:cs typeface="Calibri"/>
                <a:sym typeface="Calibri"/>
              </a:rPr>
              <a:t> </a:t>
            </a:r>
            <a:r>
              <a:rPr lang="ar-MA" sz="3200" dirty="0" err="1">
                <a:latin typeface="Calibri"/>
                <a:ea typeface="Calibri"/>
                <a:cs typeface="Calibri"/>
                <a:sym typeface="Calibri"/>
              </a:rPr>
              <a:t>ٱلْإِلِكْتُرُونِيَّةِ</a:t>
            </a:r>
            <a:r>
              <a:rPr lang="ar-MA" sz="3200" dirty="0">
                <a:latin typeface="Calibri"/>
                <a:ea typeface="Calibri"/>
                <a:cs typeface="Calibri"/>
                <a:sym typeface="Calibri"/>
              </a:rPr>
              <a:t> وَأَنْظِمَةِ </a:t>
            </a:r>
            <a:r>
              <a:rPr lang="ar-MA" sz="3200" dirty="0" err="1">
                <a:latin typeface="Calibri"/>
                <a:ea typeface="Calibri"/>
                <a:cs typeface="Calibri"/>
                <a:sym typeface="Calibri"/>
              </a:rPr>
              <a:t>ٱلدَّفْعِ</a:t>
            </a:r>
            <a:r>
              <a:rPr lang="ar-MA" sz="3200" dirty="0">
                <a:latin typeface="Calibri"/>
                <a:ea typeface="Calibri"/>
                <a:cs typeface="Calibri"/>
                <a:sym typeface="Calibri"/>
              </a:rPr>
              <a:t> ٱلذَّاتِيَّةِ</a:t>
            </a:r>
          </a:p>
          <a:p>
            <a:pPr lvl="0" algn="just" rtl="1">
              <a:lnSpc>
                <a:spcPct val="150000"/>
              </a:lnSpc>
              <a:buSzPts val="2800"/>
            </a:pPr>
            <a:endParaRPr lang="ar-MA" sz="3200" dirty="0">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17">
          <a:extLst>
            <a:ext uri="{FF2B5EF4-FFF2-40B4-BE49-F238E27FC236}">
              <a16:creationId xmlns:a16="http://schemas.microsoft.com/office/drawing/2014/main" id="{EEF18D28-6B65-3695-1098-059295AFA76E}"/>
            </a:ext>
          </a:extLst>
        </p:cNvPr>
        <p:cNvGrpSpPr/>
        <p:nvPr/>
      </p:nvGrpSpPr>
      <p:grpSpPr>
        <a:xfrm>
          <a:off x="0" y="0"/>
          <a:ext cx="0" cy="0"/>
          <a:chOff x="0" y="0"/>
          <a:chExt cx="0" cy="0"/>
        </a:xfrm>
      </p:grpSpPr>
      <p:sp>
        <p:nvSpPr>
          <p:cNvPr id="4" name="Google Shape;882;p177">
            <a:extLst>
              <a:ext uri="{FF2B5EF4-FFF2-40B4-BE49-F238E27FC236}">
                <a16:creationId xmlns:a16="http://schemas.microsoft.com/office/drawing/2014/main" id="{22CC92C0-78E1-3B5C-E151-2B7E488D3B5D}"/>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ثنائيا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817D01D7-2486-DBD0-63D4-9604FEFE4734}"/>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2" name="Google Shape;820;g311ad05dea3_0_0">
            <a:extLst>
              <a:ext uri="{FF2B5EF4-FFF2-40B4-BE49-F238E27FC236}">
                <a16:creationId xmlns:a16="http://schemas.microsoft.com/office/drawing/2014/main" id="{AE0C763D-2DB3-822B-D588-02601AE90470}"/>
              </a:ext>
            </a:extLst>
          </p:cNvPr>
          <p:cNvSpPr/>
          <p:nvPr/>
        </p:nvSpPr>
        <p:spPr>
          <a:xfrm>
            <a:off x="1589809" y="3241200"/>
            <a:ext cx="7850634"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3. مَا سَبَبُ تَرَاجُعِ وَظَائِفِ </a:t>
            </a:r>
            <a:r>
              <a:rPr lang="ar-MA" sz="3200" b="1" dirty="0" err="1">
                <a:latin typeface="Calibri"/>
                <a:ea typeface="Calibri"/>
                <a:cs typeface="Calibri"/>
                <a:sym typeface="Calibri"/>
              </a:rPr>
              <a:t>ٱلْبَيْعِ</a:t>
            </a:r>
            <a:r>
              <a:rPr lang="ar-MA" sz="3200" b="1" dirty="0">
                <a:latin typeface="Calibri"/>
                <a:ea typeface="Calibri"/>
                <a:cs typeface="Calibri"/>
                <a:sym typeface="Calibri"/>
              </a:rPr>
              <a:t> ٱلتَّقْلِيدِيَّةِ؟ (ضع علامة أمام الجواب الصحيح)</a:t>
            </a:r>
          </a:p>
          <a:p>
            <a:pPr lvl="0" algn="just" rtl="1">
              <a:lnSpc>
                <a:spcPct val="150000"/>
              </a:lnSpc>
              <a:buSzPts val="2800"/>
            </a:pPr>
            <a:r>
              <a:rPr lang="ar-MA" sz="3200" dirty="0">
                <a:latin typeface="Calibri"/>
                <a:ea typeface="Calibri"/>
                <a:cs typeface="Calibri"/>
                <a:sym typeface="Calibri"/>
              </a:rPr>
              <a:t>أ) قِلَّةُ </a:t>
            </a:r>
            <a:r>
              <a:rPr lang="ar-MA" sz="3200" dirty="0" err="1">
                <a:latin typeface="Calibri"/>
                <a:ea typeface="Calibri"/>
                <a:cs typeface="Calibri"/>
                <a:sym typeface="Calibri"/>
              </a:rPr>
              <a:t>ٱلْمُنْتَجَاتِ</a:t>
            </a:r>
            <a:r>
              <a:rPr lang="ar-MA" sz="3200" dirty="0">
                <a:latin typeface="Calibri"/>
                <a:ea typeface="Calibri"/>
                <a:cs typeface="Calibri"/>
                <a:sym typeface="Calibri"/>
              </a:rPr>
              <a:t>.</a:t>
            </a:r>
          </a:p>
          <a:p>
            <a:pPr lvl="0" algn="just" rtl="1">
              <a:lnSpc>
                <a:spcPct val="150000"/>
              </a:lnSpc>
              <a:buSzPts val="2800"/>
            </a:pPr>
            <a:r>
              <a:rPr lang="ar-MA" sz="3200" dirty="0">
                <a:latin typeface="Calibri"/>
                <a:ea typeface="Calibri"/>
                <a:cs typeface="Calibri"/>
                <a:sym typeface="Calibri"/>
              </a:rPr>
              <a:t>ب) ارْتِفَاعُ </a:t>
            </a:r>
            <a:r>
              <a:rPr lang="ar-MA" sz="3200" dirty="0" err="1">
                <a:latin typeface="Calibri"/>
                <a:ea typeface="Calibri"/>
                <a:cs typeface="Calibri"/>
                <a:sym typeface="Calibri"/>
              </a:rPr>
              <a:t>ٱلْأُجُورِ</a:t>
            </a:r>
            <a:r>
              <a:rPr lang="ar-MA" sz="3200" dirty="0">
                <a:latin typeface="Calibri"/>
                <a:ea typeface="Calibri"/>
                <a:cs typeface="Calibri"/>
                <a:sym typeface="Calibri"/>
              </a:rPr>
              <a:t>. </a:t>
            </a:r>
          </a:p>
          <a:p>
            <a:pPr lvl="0" algn="just" rtl="1">
              <a:lnSpc>
                <a:spcPct val="150000"/>
              </a:lnSpc>
              <a:buSzPts val="2800"/>
            </a:pPr>
            <a:r>
              <a:rPr lang="ar-MA" sz="3200" dirty="0">
                <a:latin typeface="Calibri"/>
                <a:ea typeface="Calibri"/>
                <a:cs typeface="Calibri"/>
                <a:sym typeface="Calibri"/>
              </a:rPr>
              <a:t>ج) زِيَادَةُ ٱلْعُمَلَاءِ.</a:t>
            </a:r>
          </a:p>
          <a:p>
            <a:pPr algn="just" rtl="1">
              <a:lnSpc>
                <a:spcPct val="150000"/>
              </a:lnSpc>
              <a:buSzPts val="2800"/>
            </a:pPr>
            <a:r>
              <a:rPr lang="ar-MA" sz="3200" dirty="0">
                <a:highlight>
                  <a:srgbClr val="FFFF00"/>
                </a:highlight>
                <a:latin typeface="Calibri"/>
                <a:ea typeface="Calibri"/>
                <a:cs typeface="Calibri"/>
                <a:sym typeface="Calibri"/>
              </a:rPr>
              <a:t>د) الِاعْتِمَادُ عَلَى </a:t>
            </a:r>
            <a:r>
              <a:rPr lang="ar-MA" sz="3200" dirty="0" err="1">
                <a:highlight>
                  <a:srgbClr val="FFFF00"/>
                </a:highlight>
                <a:latin typeface="Calibri"/>
                <a:ea typeface="Calibri"/>
                <a:cs typeface="Calibri"/>
                <a:sym typeface="Calibri"/>
              </a:rPr>
              <a:t>ٱلتِّجَارَةِ</a:t>
            </a:r>
            <a:r>
              <a:rPr lang="ar-MA" sz="3200" dirty="0">
                <a:highlight>
                  <a:srgbClr val="FFFF00"/>
                </a:highlight>
                <a:latin typeface="Calibri"/>
                <a:ea typeface="Calibri"/>
                <a:cs typeface="Calibri"/>
                <a:sym typeface="Calibri"/>
              </a:rPr>
              <a:t> </a:t>
            </a:r>
            <a:r>
              <a:rPr lang="ar-MA" sz="3200" dirty="0" err="1">
                <a:highlight>
                  <a:srgbClr val="FFFF00"/>
                </a:highlight>
                <a:latin typeface="Calibri"/>
                <a:ea typeface="Calibri"/>
                <a:cs typeface="Calibri"/>
                <a:sym typeface="Calibri"/>
              </a:rPr>
              <a:t>ٱلْإِلِكْتُرُونِيَّةِ</a:t>
            </a:r>
            <a:r>
              <a:rPr lang="ar-MA" sz="3200" dirty="0">
                <a:highlight>
                  <a:srgbClr val="FFFF00"/>
                </a:highlight>
                <a:latin typeface="Calibri"/>
                <a:ea typeface="Calibri"/>
                <a:cs typeface="Calibri"/>
                <a:sym typeface="Calibri"/>
              </a:rPr>
              <a:t> وَأَنْظِمَةِ </a:t>
            </a:r>
            <a:r>
              <a:rPr lang="ar-MA" sz="3200" dirty="0" err="1">
                <a:highlight>
                  <a:srgbClr val="FFFF00"/>
                </a:highlight>
                <a:latin typeface="Calibri"/>
                <a:ea typeface="Calibri"/>
                <a:cs typeface="Calibri"/>
                <a:sym typeface="Calibri"/>
              </a:rPr>
              <a:t>ٱلدَّفْعِ</a:t>
            </a:r>
            <a:r>
              <a:rPr lang="ar-MA" sz="3200" dirty="0">
                <a:highlight>
                  <a:srgbClr val="FFFF00"/>
                </a:highlight>
                <a:latin typeface="Calibri"/>
                <a:ea typeface="Calibri"/>
                <a:cs typeface="Calibri"/>
                <a:sym typeface="Calibri"/>
              </a:rPr>
              <a:t> ٱلذَّاتِيَّةِ</a:t>
            </a:r>
          </a:p>
          <a:p>
            <a:pPr lvl="0" algn="just" rtl="1">
              <a:lnSpc>
                <a:spcPct val="150000"/>
              </a:lnSpc>
              <a:buSzPts val="2800"/>
            </a:pPr>
            <a:endParaRPr lang="ar-MA" sz="3200" dirty="0">
              <a:latin typeface="Calibri"/>
              <a:ea typeface="Calibri"/>
              <a:cs typeface="Calibri"/>
              <a:sym typeface="Calibri"/>
            </a:endParaRPr>
          </a:p>
        </p:txBody>
      </p:sp>
      <p:sp>
        <p:nvSpPr>
          <p:cNvPr id="3" name="Ellipse 2">
            <a:extLst>
              <a:ext uri="{FF2B5EF4-FFF2-40B4-BE49-F238E27FC236}">
                <a16:creationId xmlns:a16="http://schemas.microsoft.com/office/drawing/2014/main" id="{EDF9EE8B-2682-A3EC-89F8-40048756E853}"/>
              </a:ext>
            </a:extLst>
          </p:cNvPr>
          <p:cNvSpPr/>
          <p:nvPr/>
        </p:nvSpPr>
        <p:spPr>
          <a:xfrm>
            <a:off x="843030" y="2747486"/>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6" name="Ellipse 5">
            <a:extLst>
              <a:ext uri="{FF2B5EF4-FFF2-40B4-BE49-F238E27FC236}">
                <a16:creationId xmlns:a16="http://schemas.microsoft.com/office/drawing/2014/main" id="{41822129-7825-C05F-25A8-D130CA2235E1}"/>
              </a:ext>
            </a:extLst>
          </p:cNvPr>
          <p:cNvSpPr/>
          <p:nvPr/>
        </p:nvSpPr>
        <p:spPr>
          <a:xfrm>
            <a:off x="803381" y="4748940"/>
            <a:ext cx="322118" cy="375600"/>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5D743FC0-82A4-25B7-4D72-09954D96D40A}"/>
              </a:ext>
            </a:extLst>
          </p:cNvPr>
          <p:cNvSpPr/>
          <p:nvPr/>
        </p:nvSpPr>
        <p:spPr>
          <a:xfrm>
            <a:off x="831272" y="342900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Ellipse 7">
            <a:extLst>
              <a:ext uri="{FF2B5EF4-FFF2-40B4-BE49-F238E27FC236}">
                <a16:creationId xmlns:a16="http://schemas.microsoft.com/office/drawing/2014/main" id="{54F6C547-89F3-6534-DDAE-0B5351A6E289}"/>
              </a:ext>
            </a:extLst>
          </p:cNvPr>
          <p:cNvSpPr/>
          <p:nvPr/>
        </p:nvSpPr>
        <p:spPr>
          <a:xfrm>
            <a:off x="831272" y="408897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5692825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grpSp>
        <p:nvGrpSpPr>
          <p:cNvPr id="752" name="Google Shape;752;p32"/>
          <p:cNvGrpSpPr/>
          <p:nvPr/>
        </p:nvGrpSpPr>
        <p:grpSpPr>
          <a:xfrm>
            <a:off x="812159" y="829917"/>
            <a:ext cx="10567685" cy="5198169"/>
            <a:chOff x="2184400" y="1402025"/>
            <a:chExt cx="7823200" cy="4942038"/>
          </a:xfrm>
        </p:grpSpPr>
        <p:sp>
          <p:nvSpPr>
            <p:cNvPr id="753" name="Google Shape;753;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4" name="Google Shape;754;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defTabSz="914400" rtl="0" eaLnBrk="1" fontAlgn="auto" latinLnBrk="0" hangingPunct="1">
                <a:lnSpc>
                  <a:spcPct val="100000"/>
                </a:lnSpc>
                <a:spcBef>
                  <a:spcPts val="0"/>
                </a:spcBef>
                <a:spcAft>
                  <a:spcPts val="0"/>
                </a:spcAft>
                <a:buClr>
                  <a:srgbClr val="FFFFFF"/>
                </a:buClr>
                <a:buSzPts val="4000"/>
                <a:buFont typeface="Arial"/>
                <a:buNone/>
                <a:tabLst/>
                <a:defRPr/>
              </a:pPr>
              <a:endParaRPr kumimoji="0" sz="4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1" eaLnBrk="1" fontAlgn="auto" latinLnBrk="0" hangingPunct="1">
                <a:lnSpc>
                  <a:spcPct val="100000"/>
                </a:lnSpc>
                <a:spcBef>
                  <a:spcPts val="0"/>
                </a:spcBef>
                <a:spcAft>
                  <a:spcPts val="0"/>
                </a:spcAft>
                <a:buClr>
                  <a:srgbClr val="92D050"/>
                </a:buClr>
                <a:buSzPts val="4400"/>
                <a:buFont typeface="Calibri"/>
                <a:buNone/>
                <a:tabLst/>
                <a:defRPr/>
              </a:pPr>
              <a:r>
                <a:rPr kumimoji="0" lang="ar-MA" sz="4400" b="1" i="0" u="none" strike="noStrike" kern="0" cap="none" spc="0" normalizeH="0" baseline="0" noProof="0" dirty="0">
                  <a:ln>
                    <a:noFill/>
                  </a:ln>
                  <a:solidFill>
                    <a:srgbClr val="92D050"/>
                  </a:solidFill>
                  <a:effectLst/>
                  <a:uLnTx/>
                  <a:uFillTx/>
                  <a:latin typeface="Calibri"/>
                  <a:ea typeface="Calibri"/>
                  <a:cs typeface="Calibri"/>
                  <a:sym typeface="Calibri"/>
                </a:rPr>
                <a:t> الممارسة المستقلة</a:t>
              </a:r>
              <a:endParaRPr kumimoji="0" sz="4400" b="1" i="0" u="none" strike="noStrike" kern="0" cap="none" spc="0" normalizeH="0" baseline="0" noProof="0" dirty="0">
                <a:ln>
                  <a:noFill/>
                </a:ln>
                <a:solidFill>
                  <a:srgbClr val="92D050"/>
                </a:solidFill>
                <a:effectLst/>
                <a:uLnTx/>
                <a:uFillTx/>
                <a:latin typeface="Calibri"/>
                <a:ea typeface="Calibri"/>
                <a:cs typeface="Calibri"/>
                <a:sym typeface="Calibri"/>
              </a:endParaRPr>
            </a:p>
          </p:txBody>
        </p:sp>
      </p:grpSp>
      <p:grpSp>
        <p:nvGrpSpPr>
          <p:cNvPr id="755" name="Google Shape;755;p32"/>
          <p:cNvGrpSpPr/>
          <p:nvPr/>
        </p:nvGrpSpPr>
        <p:grpSpPr>
          <a:xfrm>
            <a:off x="8664315" y="5002108"/>
            <a:ext cx="2351651" cy="708937"/>
            <a:chOff x="8664315" y="5002108"/>
            <a:chExt cx="2351650" cy="708937"/>
          </a:xfrm>
        </p:grpSpPr>
        <p:sp>
          <p:nvSpPr>
            <p:cNvPr id="756" name="Google Shape;756;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7" name="Google Shape;757;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ar-MA" sz="3600" b="1" i="0" u="none" strike="noStrike" kern="0" cap="none" spc="0" normalizeH="0" baseline="0" noProof="0">
                  <a:ln>
                    <a:noFill/>
                  </a:ln>
                  <a:solidFill>
                    <a:srgbClr val="000000"/>
                  </a:solidFill>
                  <a:effectLst/>
                  <a:uLnTx/>
                  <a:uFillTx/>
                  <a:latin typeface="Calibri"/>
                  <a:ea typeface="Calibri"/>
                  <a:cs typeface="Calibri"/>
                  <a:sym typeface="Calibri"/>
                </a:rPr>
                <a:t>4 دقائق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758" name="Google Shape;758;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D5EAD1C2-C9B8-B766-DC96-431DA6D6EE43}"/>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4A4C8C5C-AC02-266D-B3B4-3D436ABC0926}"/>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4" name="Google Shape;882;p177">
            <a:extLst>
              <a:ext uri="{FF2B5EF4-FFF2-40B4-BE49-F238E27FC236}">
                <a16:creationId xmlns:a16="http://schemas.microsoft.com/office/drawing/2014/main" id="{137B62B0-C2F4-CF51-79A0-7896AC1620F2}"/>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a:t>
            </a:r>
            <a:r>
              <a:rPr lang="ar-MA" dirty="0"/>
              <a:t>فرديا</a:t>
            </a:r>
            <a:r>
              <a:rPr lang="ar-MA" i="0" dirty="0"/>
              <a:t>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1BFF17B2-8BD4-C961-478A-9FDEA310C531}"/>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2" name="Google Shape;820;g311ad05dea3_0_0">
            <a:extLst>
              <a:ext uri="{FF2B5EF4-FFF2-40B4-BE49-F238E27FC236}">
                <a16:creationId xmlns:a16="http://schemas.microsoft.com/office/drawing/2014/main" id="{3DFC71E3-8A37-910E-6E19-1AE37B8FB691}"/>
              </a:ext>
            </a:extLst>
          </p:cNvPr>
          <p:cNvSpPr/>
          <p:nvPr/>
        </p:nvSpPr>
        <p:spPr>
          <a:xfrm>
            <a:off x="2363577" y="29071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4. لِمَاذَا أَصْبَحَ ٱلْأَمْنُ </a:t>
            </a:r>
            <a:r>
              <a:rPr lang="ar-MA" sz="3200" b="1" dirty="0" err="1">
                <a:latin typeface="Calibri"/>
                <a:ea typeface="Calibri"/>
                <a:cs typeface="Calibri"/>
                <a:sym typeface="Calibri"/>
              </a:rPr>
              <a:t>ٱلسِّيبْرَانِيُّ</a:t>
            </a:r>
            <a:r>
              <a:rPr lang="ar-MA" sz="3200" b="1" dirty="0">
                <a:latin typeface="Calibri"/>
                <a:ea typeface="Calibri"/>
                <a:cs typeface="Calibri"/>
                <a:sym typeface="Calibri"/>
              </a:rPr>
              <a:t> مُهِمًّا؟ (ضع علامة أمام الجواب الصحيح)</a:t>
            </a:r>
          </a:p>
          <a:p>
            <a:pPr lvl="0" algn="just" rtl="1">
              <a:lnSpc>
                <a:spcPct val="150000"/>
              </a:lnSpc>
              <a:buSzPts val="2800"/>
            </a:pPr>
            <a:r>
              <a:rPr lang="ar-MA" sz="3200" dirty="0">
                <a:latin typeface="Calibri"/>
                <a:ea typeface="Calibri"/>
                <a:cs typeface="Calibri"/>
                <a:sym typeface="Calibri"/>
              </a:rPr>
              <a:t>أ) لِأَنَّ </a:t>
            </a:r>
            <a:r>
              <a:rPr lang="ar-MA" sz="3200" dirty="0" err="1">
                <a:latin typeface="Calibri"/>
                <a:ea typeface="Calibri"/>
                <a:cs typeface="Calibri"/>
                <a:sym typeface="Calibri"/>
              </a:rPr>
              <a:t>ٱلرِّحْلَاتِ</a:t>
            </a:r>
            <a:r>
              <a:rPr lang="ar-MA" sz="3200" dirty="0">
                <a:latin typeface="Calibri"/>
                <a:ea typeface="Calibri"/>
                <a:cs typeface="Calibri"/>
                <a:sym typeface="Calibri"/>
              </a:rPr>
              <a:t> ازْدَادَتْ.</a:t>
            </a:r>
          </a:p>
          <a:p>
            <a:pPr lvl="0" algn="just" rtl="1">
              <a:lnSpc>
                <a:spcPct val="150000"/>
              </a:lnSpc>
              <a:buSzPts val="2800"/>
            </a:pPr>
            <a:r>
              <a:rPr lang="ar-MA" sz="3200" dirty="0">
                <a:latin typeface="Calibri"/>
                <a:ea typeface="Calibri"/>
                <a:cs typeface="Calibri"/>
                <a:sym typeface="Calibri"/>
              </a:rPr>
              <a:t>ب) لِأَنَّ </a:t>
            </a:r>
            <a:r>
              <a:rPr lang="ar-MA" sz="3200" dirty="0" err="1">
                <a:latin typeface="Calibri"/>
                <a:ea typeface="Calibri"/>
                <a:cs typeface="Calibri"/>
                <a:sym typeface="Calibri"/>
              </a:rPr>
              <a:t>ٱلتَّهْدِيدَاتِ</a:t>
            </a:r>
            <a:r>
              <a:rPr lang="ar-MA" sz="3200" dirty="0">
                <a:latin typeface="Calibri"/>
                <a:ea typeface="Calibri"/>
                <a:cs typeface="Calibri"/>
                <a:sym typeface="Calibri"/>
              </a:rPr>
              <a:t> ٱلرَّقْمِيَّةِ تَكَاثَرَتْ.</a:t>
            </a:r>
          </a:p>
          <a:p>
            <a:pPr lvl="0" algn="just" rtl="1">
              <a:lnSpc>
                <a:spcPct val="150000"/>
              </a:lnSpc>
              <a:buSzPts val="2800"/>
            </a:pPr>
            <a:r>
              <a:rPr lang="ar-MA" sz="3200" dirty="0">
                <a:latin typeface="Calibri"/>
                <a:ea typeface="Calibri"/>
                <a:cs typeface="Calibri"/>
                <a:sym typeface="Calibri"/>
              </a:rPr>
              <a:t>ج) لِأَنَّ </a:t>
            </a:r>
            <a:r>
              <a:rPr lang="ar-MA" sz="3200" dirty="0" err="1">
                <a:latin typeface="Calibri"/>
                <a:ea typeface="Calibri"/>
                <a:cs typeface="Calibri"/>
                <a:sym typeface="Calibri"/>
              </a:rPr>
              <a:t>ٱلْبَيَانَاتِ</a:t>
            </a:r>
            <a:r>
              <a:rPr lang="ar-MA" sz="3200" dirty="0">
                <a:latin typeface="Calibri"/>
                <a:ea typeface="Calibri"/>
                <a:cs typeface="Calibri"/>
                <a:sym typeface="Calibri"/>
              </a:rPr>
              <a:t> قَلِيلَةٌ.</a:t>
            </a:r>
          </a:p>
          <a:p>
            <a:pPr lvl="0" algn="just" rtl="1">
              <a:lnSpc>
                <a:spcPct val="150000"/>
              </a:lnSpc>
              <a:buSzPts val="2800"/>
            </a:pPr>
            <a:r>
              <a:rPr lang="ar-MA" sz="3200" dirty="0">
                <a:latin typeface="Calibri"/>
                <a:ea typeface="Calibri"/>
                <a:cs typeface="Calibri"/>
                <a:sym typeface="Calibri"/>
              </a:rPr>
              <a:t>د) لِأَنَّ ٱلتِّكْنُولُوجِيَا تَرَاجَعَتْ.</a:t>
            </a:r>
          </a:p>
        </p:txBody>
      </p:sp>
      <p:sp>
        <p:nvSpPr>
          <p:cNvPr id="3" name="Ellipse 2">
            <a:extLst>
              <a:ext uri="{FF2B5EF4-FFF2-40B4-BE49-F238E27FC236}">
                <a16:creationId xmlns:a16="http://schemas.microsoft.com/office/drawing/2014/main" id="{AA2185EE-ABE2-32C6-E532-13BF5080D8EA}"/>
              </a:ext>
            </a:extLst>
          </p:cNvPr>
          <p:cNvSpPr/>
          <p:nvPr/>
        </p:nvSpPr>
        <p:spPr>
          <a:xfrm>
            <a:off x="1963882" y="2806157"/>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6" name="Ellipse 5">
            <a:extLst>
              <a:ext uri="{FF2B5EF4-FFF2-40B4-BE49-F238E27FC236}">
                <a16:creationId xmlns:a16="http://schemas.microsoft.com/office/drawing/2014/main" id="{7813A69B-C18B-A7DB-411D-E6A18DA42C1D}"/>
              </a:ext>
            </a:extLst>
          </p:cNvPr>
          <p:cNvSpPr/>
          <p:nvPr/>
        </p:nvSpPr>
        <p:spPr>
          <a:xfrm>
            <a:off x="1963882" y="3488289"/>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0FAB0527-C3DD-E5F4-2625-9EC26A132A2A}"/>
              </a:ext>
            </a:extLst>
          </p:cNvPr>
          <p:cNvSpPr/>
          <p:nvPr/>
        </p:nvSpPr>
        <p:spPr>
          <a:xfrm>
            <a:off x="1982932" y="4222171"/>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Ellipse 7">
            <a:extLst>
              <a:ext uri="{FF2B5EF4-FFF2-40B4-BE49-F238E27FC236}">
                <a16:creationId xmlns:a16="http://schemas.microsoft.com/office/drawing/2014/main" id="{56D072BE-C06F-C06A-5399-DEB1ED210559}"/>
              </a:ext>
            </a:extLst>
          </p:cNvPr>
          <p:cNvSpPr/>
          <p:nvPr/>
        </p:nvSpPr>
        <p:spPr>
          <a:xfrm>
            <a:off x="1963882" y="4852553"/>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035737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pic>
        <p:nvPicPr>
          <p:cNvPr id="958" name="Google Shape;958;p74"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 name="Google Shape;820;g311ad05dea3_0_0">
            <a:extLst>
              <a:ext uri="{FF2B5EF4-FFF2-40B4-BE49-F238E27FC236}">
                <a16:creationId xmlns:a16="http://schemas.microsoft.com/office/drawing/2014/main" id="{7FD25FF0-8D4B-72A5-5190-2F37B15FC99A}"/>
              </a:ext>
            </a:extLst>
          </p:cNvPr>
          <p:cNvSpPr/>
          <p:nvPr/>
        </p:nvSpPr>
        <p:spPr>
          <a:xfrm>
            <a:off x="2363577" y="29071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4. لِمَاذَا أَصْبَحَ ٱلْأَمْنُ </a:t>
            </a:r>
            <a:r>
              <a:rPr lang="ar-MA" sz="3200" b="1" dirty="0" err="1">
                <a:latin typeface="Calibri"/>
                <a:ea typeface="Calibri"/>
                <a:cs typeface="Calibri"/>
                <a:sym typeface="Calibri"/>
              </a:rPr>
              <a:t>ٱلسِّيبْرَانِيُّ</a:t>
            </a:r>
            <a:r>
              <a:rPr lang="ar-MA" sz="3200" b="1" dirty="0">
                <a:latin typeface="Calibri"/>
                <a:ea typeface="Calibri"/>
                <a:cs typeface="Calibri"/>
                <a:sym typeface="Calibri"/>
              </a:rPr>
              <a:t> مُهِمًّا؟ (ضع علامة أمام الجواب الصحيح)</a:t>
            </a:r>
          </a:p>
          <a:p>
            <a:pPr lvl="0" algn="just" rtl="1">
              <a:lnSpc>
                <a:spcPct val="150000"/>
              </a:lnSpc>
              <a:buSzPts val="2800"/>
            </a:pPr>
            <a:r>
              <a:rPr lang="ar-MA" sz="3200" dirty="0">
                <a:latin typeface="Calibri"/>
                <a:ea typeface="Calibri"/>
                <a:cs typeface="Calibri"/>
                <a:sym typeface="Calibri"/>
              </a:rPr>
              <a:t>أ) لِأَنَّ </a:t>
            </a:r>
            <a:r>
              <a:rPr lang="ar-MA" sz="3200" dirty="0" err="1">
                <a:latin typeface="Calibri"/>
                <a:ea typeface="Calibri"/>
                <a:cs typeface="Calibri"/>
                <a:sym typeface="Calibri"/>
              </a:rPr>
              <a:t>ٱلرِّحْلَاتِ</a:t>
            </a:r>
            <a:r>
              <a:rPr lang="ar-MA" sz="3200" dirty="0">
                <a:latin typeface="Calibri"/>
                <a:ea typeface="Calibri"/>
                <a:cs typeface="Calibri"/>
                <a:sym typeface="Calibri"/>
              </a:rPr>
              <a:t> ازْدَادَتْ.</a:t>
            </a:r>
          </a:p>
          <a:p>
            <a:pPr lvl="0" algn="just" rtl="1">
              <a:lnSpc>
                <a:spcPct val="150000"/>
              </a:lnSpc>
              <a:buSzPts val="2800"/>
            </a:pPr>
            <a:r>
              <a:rPr lang="ar-MA" sz="3200" dirty="0">
                <a:highlight>
                  <a:srgbClr val="FFFF00"/>
                </a:highlight>
                <a:latin typeface="Calibri"/>
                <a:ea typeface="Calibri"/>
                <a:cs typeface="Calibri"/>
                <a:sym typeface="Calibri"/>
              </a:rPr>
              <a:t>ب) لِأَنَّ </a:t>
            </a:r>
            <a:r>
              <a:rPr lang="ar-MA" sz="3200" dirty="0" err="1">
                <a:highlight>
                  <a:srgbClr val="FFFF00"/>
                </a:highlight>
                <a:latin typeface="Calibri"/>
                <a:ea typeface="Calibri"/>
                <a:cs typeface="Calibri"/>
                <a:sym typeface="Calibri"/>
              </a:rPr>
              <a:t>ٱلتَّهْدِيدَاتِ</a:t>
            </a:r>
            <a:r>
              <a:rPr lang="ar-MA" sz="3200" dirty="0">
                <a:highlight>
                  <a:srgbClr val="FFFF00"/>
                </a:highlight>
                <a:latin typeface="Calibri"/>
                <a:ea typeface="Calibri"/>
                <a:cs typeface="Calibri"/>
                <a:sym typeface="Calibri"/>
              </a:rPr>
              <a:t> ٱلرَّقْمِيَّةِ تَكَاثَرَتْ.</a:t>
            </a:r>
          </a:p>
          <a:p>
            <a:pPr lvl="0" algn="just" rtl="1">
              <a:lnSpc>
                <a:spcPct val="150000"/>
              </a:lnSpc>
              <a:buSzPts val="2800"/>
            </a:pPr>
            <a:r>
              <a:rPr lang="ar-MA" sz="3200" dirty="0">
                <a:latin typeface="Calibri"/>
                <a:ea typeface="Calibri"/>
                <a:cs typeface="Calibri"/>
                <a:sym typeface="Calibri"/>
              </a:rPr>
              <a:t>ج) لِأَنَّ </a:t>
            </a:r>
            <a:r>
              <a:rPr lang="ar-MA" sz="3200" dirty="0" err="1">
                <a:latin typeface="Calibri"/>
                <a:ea typeface="Calibri"/>
                <a:cs typeface="Calibri"/>
                <a:sym typeface="Calibri"/>
              </a:rPr>
              <a:t>ٱلْبَيَانَاتِ</a:t>
            </a:r>
            <a:r>
              <a:rPr lang="ar-MA" sz="3200" dirty="0">
                <a:latin typeface="Calibri"/>
                <a:ea typeface="Calibri"/>
                <a:cs typeface="Calibri"/>
                <a:sym typeface="Calibri"/>
              </a:rPr>
              <a:t> قَلِيلَةٌ.</a:t>
            </a:r>
          </a:p>
          <a:p>
            <a:pPr lvl="0" algn="just" rtl="1">
              <a:lnSpc>
                <a:spcPct val="150000"/>
              </a:lnSpc>
              <a:buSzPts val="2800"/>
            </a:pPr>
            <a:r>
              <a:rPr lang="ar-MA" sz="3200" dirty="0">
                <a:latin typeface="Calibri"/>
                <a:ea typeface="Calibri"/>
                <a:cs typeface="Calibri"/>
                <a:sym typeface="Calibri"/>
              </a:rPr>
              <a:t>د) لِأَنَّ ٱلتِّكْنُولُوجِيَا تَرَاجَعَتْ.</a:t>
            </a:r>
          </a:p>
        </p:txBody>
      </p:sp>
      <p:sp>
        <p:nvSpPr>
          <p:cNvPr id="4" name="Google Shape;882;p177">
            <a:extLst>
              <a:ext uri="{FF2B5EF4-FFF2-40B4-BE49-F238E27FC236}">
                <a16:creationId xmlns:a16="http://schemas.microsoft.com/office/drawing/2014/main" id="{AE3EB9C3-583F-9694-12C3-17C1512FAA96}"/>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فرديا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DA794F27-2E36-52A0-1C50-ED0509EB6E7A}"/>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2" name="Ellipse 1">
            <a:extLst>
              <a:ext uri="{FF2B5EF4-FFF2-40B4-BE49-F238E27FC236}">
                <a16:creationId xmlns:a16="http://schemas.microsoft.com/office/drawing/2014/main" id="{FC1105EF-0BA4-10C0-2384-C70223ACEB6D}"/>
              </a:ext>
            </a:extLst>
          </p:cNvPr>
          <p:cNvSpPr/>
          <p:nvPr/>
        </p:nvSpPr>
        <p:spPr>
          <a:xfrm>
            <a:off x="1963882" y="2691856"/>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 name="Ellipse 2">
            <a:extLst>
              <a:ext uri="{FF2B5EF4-FFF2-40B4-BE49-F238E27FC236}">
                <a16:creationId xmlns:a16="http://schemas.microsoft.com/office/drawing/2014/main" id="{7E4ABD9A-C673-B934-8971-356996C1186D}"/>
              </a:ext>
            </a:extLst>
          </p:cNvPr>
          <p:cNvSpPr/>
          <p:nvPr/>
        </p:nvSpPr>
        <p:spPr>
          <a:xfrm>
            <a:off x="1963882" y="3373988"/>
            <a:ext cx="322118" cy="375600"/>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6" name="Ellipse 5">
            <a:extLst>
              <a:ext uri="{FF2B5EF4-FFF2-40B4-BE49-F238E27FC236}">
                <a16:creationId xmlns:a16="http://schemas.microsoft.com/office/drawing/2014/main" id="{B51D756B-EC5F-691D-52DA-5921B7956074}"/>
              </a:ext>
            </a:extLst>
          </p:cNvPr>
          <p:cNvSpPr/>
          <p:nvPr/>
        </p:nvSpPr>
        <p:spPr>
          <a:xfrm>
            <a:off x="1982932" y="410787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6A650E23-D642-36D8-9C4B-5F0057A8E448}"/>
              </a:ext>
            </a:extLst>
          </p:cNvPr>
          <p:cNvSpPr/>
          <p:nvPr/>
        </p:nvSpPr>
        <p:spPr>
          <a:xfrm>
            <a:off x="1984664" y="4738252"/>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AB9D6D8B-17C2-2C31-F027-5BDE5AFFE0FC}"/>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EF6AD64E-9B09-DDB7-51F2-EE3B7184CC2B}"/>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4" name="Google Shape;882;p177">
            <a:extLst>
              <a:ext uri="{FF2B5EF4-FFF2-40B4-BE49-F238E27FC236}">
                <a16:creationId xmlns:a16="http://schemas.microsoft.com/office/drawing/2014/main" id="{A59E579B-2324-79DB-79E0-FA0BD1DA7DE9}"/>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lvl="0" rtl="1">
              <a:buClr>
                <a:srgbClr val="757070"/>
              </a:buClr>
              <a:buSzPts val="1800"/>
            </a:pPr>
            <a:r>
              <a:rPr lang="ar-MA" i="0" dirty="0"/>
              <a:t>يوجه المدرس  المتعلمين إلى الاشتغال </a:t>
            </a:r>
            <a:r>
              <a:rPr lang="ar-MA" dirty="0"/>
              <a:t>فرديا</a:t>
            </a:r>
            <a:r>
              <a:rPr lang="ar-MA" i="0" dirty="0"/>
              <a:t>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98122053-1484-8918-DAA9-D9655D5A5D55}"/>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3" name="Ellipse 2">
            <a:extLst>
              <a:ext uri="{FF2B5EF4-FFF2-40B4-BE49-F238E27FC236}">
                <a16:creationId xmlns:a16="http://schemas.microsoft.com/office/drawing/2014/main" id="{5250A33B-31EB-7490-4C0E-41268B2F1D7B}"/>
              </a:ext>
            </a:extLst>
          </p:cNvPr>
          <p:cNvSpPr/>
          <p:nvPr/>
        </p:nvSpPr>
        <p:spPr>
          <a:xfrm>
            <a:off x="1963882" y="2723029"/>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6" name="Ellipse 5">
            <a:extLst>
              <a:ext uri="{FF2B5EF4-FFF2-40B4-BE49-F238E27FC236}">
                <a16:creationId xmlns:a16="http://schemas.microsoft.com/office/drawing/2014/main" id="{67A29054-6BA4-4697-2395-DA783DED3143}"/>
              </a:ext>
            </a:extLst>
          </p:cNvPr>
          <p:cNvSpPr/>
          <p:nvPr/>
        </p:nvSpPr>
        <p:spPr>
          <a:xfrm>
            <a:off x="1963882" y="3405161"/>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52A382DE-3E9B-035B-0CEF-F7E40577A1DC}"/>
              </a:ext>
            </a:extLst>
          </p:cNvPr>
          <p:cNvSpPr/>
          <p:nvPr/>
        </p:nvSpPr>
        <p:spPr>
          <a:xfrm>
            <a:off x="1982932" y="4139043"/>
            <a:ext cx="322118" cy="375600"/>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8" name="Ellipse 7">
            <a:extLst>
              <a:ext uri="{FF2B5EF4-FFF2-40B4-BE49-F238E27FC236}">
                <a16:creationId xmlns:a16="http://schemas.microsoft.com/office/drawing/2014/main" id="{8B94C1DE-2E16-8519-805A-E4CD9AF5C4A0}"/>
              </a:ext>
            </a:extLst>
          </p:cNvPr>
          <p:cNvSpPr/>
          <p:nvPr/>
        </p:nvSpPr>
        <p:spPr>
          <a:xfrm>
            <a:off x="1963882" y="4769425"/>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9" name="Google Shape;820;g311ad05dea3_0_0">
            <a:extLst>
              <a:ext uri="{FF2B5EF4-FFF2-40B4-BE49-F238E27FC236}">
                <a16:creationId xmlns:a16="http://schemas.microsoft.com/office/drawing/2014/main" id="{544930DF-D8E6-9FE5-6EFC-BEF307D4F0F7}"/>
              </a:ext>
            </a:extLst>
          </p:cNvPr>
          <p:cNvSpPr/>
          <p:nvPr/>
        </p:nvSpPr>
        <p:spPr>
          <a:xfrm>
            <a:off x="2623350" y="2896773"/>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5. مَاذَا تَتَطَلَّبُ وَظَائِفُ ٱلْمُسْتَقْبَلِ؟ (ضع علامة أمام الجواب الصحيح)</a:t>
            </a:r>
          </a:p>
          <a:p>
            <a:pPr lvl="0" algn="just" rtl="1">
              <a:lnSpc>
                <a:spcPct val="150000"/>
              </a:lnSpc>
              <a:buSzPts val="2800"/>
            </a:pPr>
            <a:r>
              <a:rPr lang="ar-MA" sz="3200" dirty="0">
                <a:latin typeface="Calibri"/>
                <a:ea typeface="Calibri"/>
                <a:cs typeface="Calibri"/>
                <a:sym typeface="Calibri"/>
              </a:rPr>
              <a:t>أ) تَتَطَلَّبُ</a:t>
            </a:r>
            <a:r>
              <a:rPr lang="ar-MA" sz="3200" b="1" dirty="0">
                <a:latin typeface="Calibri"/>
                <a:ea typeface="Calibri"/>
                <a:cs typeface="Calibri"/>
                <a:sym typeface="Calibri"/>
              </a:rPr>
              <a:t> </a:t>
            </a:r>
            <a:r>
              <a:rPr lang="ar-MA" sz="3200" dirty="0">
                <a:latin typeface="Calibri"/>
                <a:ea typeface="Calibri"/>
                <a:cs typeface="Calibri"/>
                <a:sym typeface="Calibri"/>
              </a:rPr>
              <a:t>مَهَارَاتٍ بَدَنِيَّةً فَقَطْ.</a:t>
            </a:r>
          </a:p>
          <a:p>
            <a:pPr lvl="0" algn="just" rtl="1">
              <a:lnSpc>
                <a:spcPct val="150000"/>
              </a:lnSpc>
              <a:buSzPts val="2800"/>
            </a:pPr>
            <a:r>
              <a:rPr lang="ar-MA" sz="3200" dirty="0">
                <a:latin typeface="Calibri"/>
                <a:ea typeface="Calibri"/>
                <a:cs typeface="Calibri"/>
                <a:sym typeface="Calibri"/>
              </a:rPr>
              <a:t>ب) تَتَطَلَّبُ</a:t>
            </a:r>
            <a:r>
              <a:rPr lang="ar-MA" sz="3200" b="1" dirty="0">
                <a:latin typeface="Calibri"/>
                <a:ea typeface="Calibri"/>
                <a:cs typeface="Calibri"/>
                <a:sym typeface="Calibri"/>
              </a:rPr>
              <a:t> </a:t>
            </a:r>
            <a:r>
              <a:rPr lang="ar-MA" sz="3200" dirty="0">
                <a:latin typeface="Calibri"/>
                <a:ea typeface="Calibri"/>
                <a:cs typeface="Calibri"/>
                <a:sym typeface="Calibri"/>
              </a:rPr>
              <a:t>مَهَارَاتٍ تَقْلِيدِيَّةً. </a:t>
            </a:r>
          </a:p>
          <a:p>
            <a:pPr lvl="0" algn="just" rtl="1">
              <a:lnSpc>
                <a:spcPct val="150000"/>
              </a:lnSpc>
              <a:buSzPts val="2800"/>
            </a:pPr>
            <a:r>
              <a:rPr lang="ar-MA" sz="3200" dirty="0">
                <a:latin typeface="Calibri"/>
                <a:ea typeface="Calibri"/>
                <a:cs typeface="Calibri"/>
                <a:sym typeface="Calibri"/>
              </a:rPr>
              <a:t>ج) تَتَطَلَّبُ</a:t>
            </a:r>
            <a:r>
              <a:rPr lang="ar-MA" sz="3200" b="1" dirty="0">
                <a:latin typeface="Calibri"/>
                <a:ea typeface="Calibri"/>
                <a:cs typeface="Calibri"/>
                <a:sym typeface="Calibri"/>
              </a:rPr>
              <a:t> </a:t>
            </a:r>
            <a:r>
              <a:rPr lang="ar-MA" sz="3200" dirty="0">
                <a:latin typeface="Calibri"/>
                <a:ea typeface="Calibri"/>
                <a:cs typeface="Calibri"/>
                <a:sym typeface="Calibri"/>
              </a:rPr>
              <a:t>مَهَارَاتٍ تَحْلِيلِيَّةً وَتِقْنِيَّةً.</a:t>
            </a:r>
          </a:p>
          <a:p>
            <a:pPr lvl="0" algn="just" rtl="1">
              <a:lnSpc>
                <a:spcPct val="150000"/>
              </a:lnSpc>
              <a:buSzPts val="2800"/>
            </a:pPr>
            <a:r>
              <a:rPr lang="ar-MA" sz="3200" dirty="0">
                <a:latin typeface="Calibri"/>
                <a:ea typeface="Calibri"/>
                <a:cs typeface="Calibri"/>
                <a:sym typeface="Calibri"/>
              </a:rPr>
              <a:t>د) تَتَطَلَّبُ</a:t>
            </a:r>
            <a:r>
              <a:rPr lang="ar-MA" sz="3200" b="1" dirty="0">
                <a:latin typeface="Calibri"/>
                <a:ea typeface="Calibri"/>
                <a:cs typeface="Calibri"/>
                <a:sym typeface="Calibri"/>
              </a:rPr>
              <a:t> </a:t>
            </a:r>
            <a:r>
              <a:rPr lang="ar-MA" sz="3200" dirty="0">
                <a:latin typeface="Calibri"/>
                <a:ea typeface="Calibri"/>
                <a:cs typeface="Calibri"/>
                <a:sym typeface="Calibri"/>
              </a:rPr>
              <a:t>عَدَمَ ٱلتَّعَلُّمِ.</a:t>
            </a:r>
          </a:p>
        </p:txBody>
      </p:sp>
    </p:spTree>
    <p:extLst>
      <p:ext uri="{BB962C8B-B14F-4D97-AF65-F5344CB8AC3E}">
        <p14:creationId xmlns:p14="http://schemas.microsoft.com/office/powerpoint/2010/main" val="857641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DB4F5E5A-A6AD-D46F-4823-7A704643F6BD}"/>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2F78F01C-BCAB-039A-1A62-BFD9F37BCAE8}"/>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4" name="Google Shape;882;p177">
            <a:extLst>
              <a:ext uri="{FF2B5EF4-FFF2-40B4-BE49-F238E27FC236}">
                <a16:creationId xmlns:a16="http://schemas.microsoft.com/office/drawing/2014/main" id="{C9B8262C-D493-859A-7316-92C38D4CA665}"/>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lvl="0" rtl="1">
              <a:buClr>
                <a:srgbClr val="757070"/>
              </a:buClr>
              <a:buSzPts val="1800"/>
            </a:pPr>
            <a:r>
              <a:rPr lang="ar-MA" i="0" dirty="0"/>
              <a:t>يوجه المدرس  المتعلمين إلى الاشتغال </a:t>
            </a:r>
            <a:r>
              <a:rPr lang="ar-MA" dirty="0"/>
              <a:t>فرديا</a:t>
            </a:r>
            <a:r>
              <a:rPr lang="ar-MA" i="0" dirty="0"/>
              <a:t>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2162377B-FA49-10AA-F1E2-E30B7242FEFB}"/>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a:t>
            </a:r>
            <a:endParaRPr sz="2000" b="1" i="0" u="none" strike="noStrike" cap="none" dirty="0">
              <a:solidFill>
                <a:srgbClr val="106585"/>
              </a:solidFill>
              <a:latin typeface="Calibri"/>
              <a:ea typeface="Calibri"/>
              <a:cs typeface="Calibri"/>
              <a:sym typeface="Calibri"/>
            </a:endParaRPr>
          </a:p>
        </p:txBody>
      </p:sp>
      <p:sp>
        <p:nvSpPr>
          <p:cNvPr id="2" name="Google Shape;820;g311ad05dea3_0_0">
            <a:extLst>
              <a:ext uri="{FF2B5EF4-FFF2-40B4-BE49-F238E27FC236}">
                <a16:creationId xmlns:a16="http://schemas.microsoft.com/office/drawing/2014/main" id="{C34B5578-BC88-C74D-2F3C-D3571E771312}"/>
              </a:ext>
            </a:extLst>
          </p:cNvPr>
          <p:cNvSpPr/>
          <p:nvPr/>
        </p:nvSpPr>
        <p:spPr>
          <a:xfrm>
            <a:off x="2623350" y="2896773"/>
            <a:ext cx="6945300" cy="375600"/>
          </a:xfrm>
          <a:prstGeom prst="roundRect">
            <a:avLst>
              <a:gd name="adj" fmla="val 16667"/>
            </a:avLst>
          </a:prstGeom>
          <a:noFill/>
          <a:ln>
            <a:noFill/>
          </a:ln>
        </p:spPr>
        <p:txBody>
          <a:bodyPr spcFirstLastPara="1" wrap="square" lIns="91425" tIns="45700" rIns="91425" bIns="45700" anchor="ctr" anchorCtr="0">
            <a:noAutofit/>
          </a:bodyPr>
          <a:lstStyle/>
          <a:p>
            <a:pPr algn="just" rtl="1">
              <a:lnSpc>
                <a:spcPct val="150000"/>
              </a:lnSpc>
              <a:buSzPts val="2800"/>
            </a:pPr>
            <a:r>
              <a:rPr lang="ar-MA" sz="3200" b="1" dirty="0">
                <a:latin typeface="Calibri"/>
                <a:ea typeface="Calibri"/>
                <a:cs typeface="Calibri"/>
                <a:sym typeface="Calibri"/>
              </a:rPr>
              <a:t>5. مَاذَا تَتَطَلَّبُ وَظَائِفُ ٱلْمُسْتَقْبَلِ؟ (ضع علامة أمام الجواب الصحيح)</a:t>
            </a:r>
          </a:p>
          <a:p>
            <a:pPr lvl="0" algn="just" rtl="1">
              <a:lnSpc>
                <a:spcPct val="150000"/>
              </a:lnSpc>
              <a:buSzPts val="2800"/>
            </a:pPr>
            <a:r>
              <a:rPr lang="ar-MA" sz="3200" dirty="0">
                <a:latin typeface="Calibri"/>
                <a:ea typeface="Calibri"/>
                <a:cs typeface="Calibri"/>
                <a:sym typeface="Calibri"/>
              </a:rPr>
              <a:t>أ) تَتَطَلَّبُ</a:t>
            </a:r>
            <a:r>
              <a:rPr lang="ar-MA" sz="3200" b="1" dirty="0">
                <a:latin typeface="Calibri"/>
                <a:ea typeface="Calibri"/>
                <a:cs typeface="Calibri"/>
                <a:sym typeface="Calibri"/>
              </a:rPr>
              <a:t> </a:t>
            </a:r>
            <a:r>
              <a:rPr lang="ar-MA" sz="3200" dirty="0">
                <a:latin typeface="Calibri"/>
                <a:ea typeface="Calibri"/>
                <a:cs typeface="Calibri"/>
                <a:sym typeface="Calibri"/>
              </a:rPr>
              <a:t>مَهَارَاتٍ بَدَنِيَّةً فَقَطْ.</a:t>
            </a:r>
          </a:p>
          <a:p>
            <a:pPr lvl="0" algn="just" rtl="1">
              <a:lnSpc>
                <a:spcPct val="150000"/>
              </a:lnSpc>
              <a:buSzPts val="2800"/>
            </a:pPr>
            <a:r>
              <a:rPr lang="ar-MA" sz="3200" dirty="0">
                <a:latin typeface="Calibri"/>
                <a:ea typeface="Calibri"/>
                <a:cs typeface="Calibri"/>
                <a:sym typeface="Calibri"/>
              </a:rPr>
              <a:t>ب) تَتَطَلَّبُ</a:t>
            </a:r>
            <a:r>
              <a:rPr lang="ar-MA" sz="3200" b="1" dirty="0">
                <a:latin typeface="Calibri"/>
                <a:ea typeface="Calibri"/>
                <a:cs typeface="Calibri"/>
                <a:sym typeface="Calibri"/>
              </a:rPr>
              <a:t> </a:t>
            </a:r>
            <a:r>
              <a:rPr lang="ar-MA" sz="3200" dirty="0">
                <a:latin typeface="Calibri"/>
                <a:ea typeface="Calibri"/>
                <a:cs typeface="Calibri"/>
                <a:sym typeface="Calibri"/>
              </a:rPr>
              <a:t>مَهَارَاتٍ تَقْلِيدِيَّةً. </a:t>
            </a:r>
          </a:p>
          <a:p>
            <a:pPr lvl="0" algn="just" rtl="1">
              <a:lnSpc>
                <a:spcPct val="150000"/>
              </a:lnSpc>
              <a:buSzPts val="2800"/>
            </a:pPr>
            <a:r>
              <a:rPr lang="ar-MA" sz="3200" dirty="0">
                <a:highlight>
                  <a:srgbClr val="FFFF00"/>
                </a:highlight>
                <a:latin typeface="Calibri"/>
                <a:ea typeface="Calibri"/>
                <a:cs typeface="Calibri"/>
                <a:sym typeface="Calibri"/>
              </a:rPr>
              <a:t>ج) تَتَطَلَّبُ</a:t>
            </a:r>
            <a:r>
              <a:rPr lang="ar-MA" sz="3200" b="1" dirty="0">
                <a:highlight>
                  <a:srgbClr val="FFFF00"/>
                </a:highlight>
                <a:latin typeface="Calibri"/>
                <a:ea typeface="Calibri"/>
                <a:cs typeface="Calibri"/>
                <a:sym typeface="Calibri"/>
              </a:rPr>
              <a:t> </a:t>
            </a:r>
            <a:r>
              <a:rPr lang="ar-MA" sz="3200" dirty="0">
                <a:highlight>
                  <a:srgbClr val="FFFF00"/>
                </a:highlight>
                <a:latin typeface="Calibri"/>
                <a:ea typeface="Calibri"/>
                <a:cs typeface="Calibri"/>
                <a:sym typeface="Calibri"/>
              </a:rPr>
              <a:t>مَهَارَاتٍ تَحْلِيلِيَّةً وَتِقْنِيَّةً.</a:t>
            </a:r>
            <a:endParaRPr lang="ar-MA" sz="3200" dirty="0">
              <a:latin typeface="Calibri"/>
              <a:ea typeface="Calibri"/>
              <a:cs typeface="Calibri"/>
              <a:sym typeface="Calibri"/>
            </a:endParaRPr>
          </a:p>
          <a:p>
            <a:pPr lvl="0" algn="just" rtl="1">
              <a:lnSpc>
                <a:spcPct val="150000"/>
              </a:lnSpc>
              <a:buSzPts val="2800"/>
            </a:pPr>
            <a:r>
              <a:rPr lang="ar-MA" sz="3200" dirty="0">
                <a:latin typeface="Calibri"/>
                <a:ea typeface="Calibri"/>
                <a:cs typeface="Calibri"/>
                <a:sym typeface="Calibri"/>
              </a:rPr>
              <a:t>د) تَتَطَلَّبُ</a:t>
            </a:r>
            <a:r>
              <a:rPr lang="ar-MA" sz="3200" b="1" dirty="0">
                <a:latin typeface="Calibri"/>
                <a:ea typeface="Calibri"/>
                <a:cs typeface="Calibri"/>
                <a:sym typeface="Calibri"/>
              </a:rPr>
              <a:t> </a:t>
            </a:r>
            <a:r>
              <a:rPr lang="ar-MA" sz="3200" dirty="0">
                <a:latin typeface="Calibri"/>
                <a:ea typeface="Calibri"/>
                <a:cs typeface="Calibri"/>
                <a:sym typeface="Calibri"/>
              </a:rPr>
              <a:t>عَدَمَ ٱلتَّعَلُّمِ.</a:t>
            </a:r>
          </a:p>
        </p:txBody>
      </p:sp>
      <p:sp>
        <p:nvSpPr>
          <p:cNvPr id="3" name="Ellipse 2">
            <a:extLst>
              <a:ext uri="{FF2B5EF4-FFF2-40B4-BE49-F238E27FC236}">
                <a16:creationId xmlns:a16="http://schemas.microsoft.com/office/drawing/2014/main" id="{54DE2AEC-3A32-344F-0257-E346E1AEB763}"/>
              </a:ext>
            </a:extLst>
          </p:cNvPr>
          <p:cNvSpPr/>
          <p:nvPr/>
        </p:nvSpPr>
        <p:spPr>
          <a:xfrm>
            <a:off x="1963882" y="2743811"/>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6" name="Ellipse 5">
            <a:extLst>
              <a:ext uri="{FF2B5EF4-FFF2-40B4-BE49-F238E27FC236}">
                <a16:creationId xmlns:a16="http://schemas.microsoft.com/office/drawing/2014/main" id="{0B8EDB3A-D1AD-4FFE-4BE5-2AE1E9671880}"/>
              </a:ext>
            </a:extLst>
          </p:cNvPr>
          <p:cNvSpPr/>
          <p:nvPr/>
        </p:nvSpPr>
        <p:spPr>
          <a:xfrm>
            <a:off x="1958687" y="4090961"/>
            <a:ext cx="322118" cy="375600"/>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6749A3F0-647B-C67F-C7FE-C4851CB76BFD}"/>
              </a:ext>
            </a:extLst>
          </p:cNvPr>
          <p:cNvSpPr/>
          <p:nvPr/>
        </p:nvSpPr>
        <p:spPr>
          <a:xfrm>
            <a:off x="1958687" y="3429000"/>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dirty="0"/>
          </a:p>
        </p:txBody>
      </p:sp>
      <p:sp>
        <p:nvSpPr>
          <p:cNvPr id="8" name="Ellipse 7">
            <a:extLst>
              <a:ext uri="{FF2B5EF4-FFF2-40B4-BE49-F238E27FC236}">
                <a16:creationId xmlns:a16="http://schemas.microsoft.com/office/drawing/2014/main" id="{C6B6F022-E046-5CF6-DB79-DAFE22B0CB23}"/>
              </a:ext>
            </a:extLst>
          </p:cNvPr>
          <p:cNvSpPr/>
          <p:nvPr/>
        </p:nvSpPr>
        <p:spPr>
          <a:xfrm>
            <a:off x="1963882" y="4790207"/>
            <a:ext cx="322118"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043389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0389-5B73-3F3B-5F7D-37189F03F3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1F19F59-98E1-70CE-64D5-28A793CAD92E}"/>
              </a:ext>
            </a:extLst>
          </p:cNvPr>
          <p:cNvSpPr>
            <a:spLocks noGrp="1"/>
          </p:cNvSpPr>
          <p:nvPr>
            <p:ph type="body" sz="quarter" idx="10"/>
          </p:nvPr>
        </p:nvSpPr>
        <p:spPr/>
        <p:txBody>
          <a:bodyPr/>
          <a:lstStyle/>
          <a:p>
            <a:r>
              <a:rPr lang="ar-MA" dirty="0"/>
              <a:t>5 دقائق</a:t>
            </a:r>
            <a:endParaRPr lang="fr-FR" dirty="0"/>
          </a:p>
        </p:txBody>
      </p:sp>
      <p:sp>
        <p:nvSpPr>
          <p:cNvPr id="3" name="Text Placeholder 2">
            <a:extLst>
              <a:ext uri="{FF2B5EF4-FFF2-40B4-BE49-F238E27FC236}">
                <a16:creationId xmlns:a16="http://schemas.microsoft.com/office/drawing/2014/main" id="{B8CEC46E-984D-D613-4E82-5A2D0682CDB0}"/>
              </a:ext>
            </a:extLst>
          </p:cNvPr>
          <p:cNvSpPr>
            <a:spLocks noGrp="1"/>
          </p:cNvSpPr>
          <p:nvPr>
            <p:ph type="body" sz="quarter" idx="11"/>
          </p:nvPr>
        </p:nvSpPr>
        <p:spPr>
          <a:xfrm>
            <a:off x="5025419" y="2398426"/>
            <a:ext cx="5869201" cy="869430"/>
          </a:xfrm>
        </p:spPr>
        <p:txBody>
          <a:bodyPr/>
          <a:lstStyle/>
          <a:p>
            <a:r>
              <a:rPr lang="ar-MA" dirty="0">
                <a:solidFill>
                  <a:srgbClr val="106585"/>
                </a:solidFill>
                <a:latin typeface="Calibri"/>
                <a:ea typeface="Calibri"/>
                <a:cs typeface="Calibri"/>
                <a:sym typeface="Calibri"/>
              </a:rPr>
              <a:t>أستكمل فهمي </a:t>
            </a:r>
            <a:br>
              <a:rPr lang="ar-MA" dirty="0">
                <a:solidFill>
                  <a:srgbClr val="106585"/>
                </a:solidFill>
                <a:latin typeface="Calibri"/>
                <a:ea typeface="Calibri"/>
                <a:cs typeface="Calibri"/>
                <a:sym typeface="Calibri"/>
              </a:rPr>
            </a:br>
            <a:endParaRPr lang="ar-MA" dirty="0">
              <a:solidFill>
                <a:srgbClr val="106585"/>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EB8B50D3-4B20-1387-65F5-33590813C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Tree>
    <p:extLst>
      <p:ext uri="{BB962C8B-B14F-4D97-AF65-F5344CB8AC3E}">
        <p14:creationId xmlns:p14="http://schemas.microsoft.com/office/powerpoint/2010/main" val="3388762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F760BD60-F7C0-A893-A640-14A91B3BD82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464785D-CC34-0AC2-D0E5-6DFA72909412}"/>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4DE91C3F-8BE7-9B59-00A2-3D63CFA04A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6D6EE82-AE57-A447-8C51-F57B6116D18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9" name="TextBox 6">
            <a:extLst>
              <a:ext uri="{FF2B5EF4-FFF2-40B4-BE49-F238E27FC236}">
                <a16:creationId xmlns:a16="http://schemas.microsoft.com/office/drawing/2014/main" id="{ED94EF5A-2A7A-3761-45A8-F157D7867AE5}"/>
              </a:ext>
            </a:extLst>
          </p:cNvPr>
          <p:cNvSpPr txBox="1">
            <a:spLocks noChangeArrowheads="1"/>
          </p:cNvSpPr>
          <p:nvPr/>
        </p:nvSpPr>
        <p:spPr bwMode="auto">
          <a:xfrm>
            <a:off x="1652563" y="573703"/>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AEABAB"/>
                </a:solidFill>
                <a:ea typeface="Calibri" panose="020F0502020204030204" pitchFamily="34" charset="0"/>
                <a:cs typeface="Calibri" panose="020F0502020204030204" pitchFamily="34" charset="0"/>
              </a:rPr>
              <a:t>يوجه المدرس المتعلمين إلى استخراج العبارات الدالة على الاحتمال وعلى السببية والتعليل مع التصريح بسيرورة الإنجاز</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pic>
        <p:nvPicPr>
          <p:cNvPr id="7" name="Google Shape;822;g311ad05dea3_0_0">
            <a:extLst>
              <a:ext uri="{FF2B5EF4-FFF2-40B4-BE49-F238E27FC236}">
                <a16:creationId xmlns:a16="http://schemas.microsoft.com/office/drawing/2014/main" id="{B9EEBCA0-D84C-2B27-BFD9-E4A1AEAA25C1}"/>
              </a:ext>
            </a:extLst>
          </p:cNvPr>
          <p:cNvPicPr preferRelativeResize="0"/>
          <p:nvPr/>
        </p:nvPicPr>
        <p:blipFill rotWithShape="1">
          <a:blip r:embed="rId4">
            <a:alphaModFix/>
          </a:blip>
          <a:srcRect/>
          <a:stretch/>
        </p:blipFill>
        <p:spPr>
          <a:xfrm>
            <a:off x="50555" y="62578"/>
            <a:ext cx="730250" cy="730250"/>
          </a:xfrm>
          <a:prstGeom prst="rect">
            <a:avLst/>
          </a:prstGeom>
          <a:noFill/>
          <a:ln>
            <a:noFill/>
          </a:ln>
        </p:spPr>
      </p:pic>
      <p:sp>
        <p:nvSpPr>
          <p:cNvPr id="8" name="Google Shape;669;p162">
            <a:extLst>
              <a:ext uri="{FF2B5EF4-FFF2-40B4-BE49-F238E27FC236}">
                <a16:creationId xmlns:a16="http://schemas.microsoft.com/office/drawing/2014/main" id="{D4E1E05E-A2C0-118C-3F7D-E7D89813D66B}"/>
              </a:ext>
            </a:extLst>
          </p:cNvPr>
          <p:cNvSpPr txBox="1"/>
          <p:nvPr/>
        </p:nvSpPr>
        <p:spPr>
          <a:xfrm>
            <a:off x="2949678" y="1231832"/>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أَسْتَخْرِجُ مِنَ ٱلنَّصِّ تعابير </a:t>
            </a:r>
            <a:r>
              <a:rPr lang="ar-MA" sz="2800" b="1" dirty="0">
                <a:latin typeface="Calibri"/>
                <a:ea typeface="Calibri"/>
                <a:cs typeface="Calibri"/>
                <a:sym typeface="Calibri"/>
              </a:rPr>
              <a:t>تَدُلُّ عَلَى</a:t>
            </a:r>
            <a:r>
              <a:rPr lang="ar-MA" sz="2800" b="1" i="0" u="none" strike="noStrike" cap="none" dirty="0">
                <a:solidFill>
                  <a:srgbClr val="000000"/>
                </a:solidFill>
                <a:latin typeface="Calibri"/>
                <a:ea typeface="Calibri"/>
                <a:cs typeface="Calibri"/>
                <a:sym typeface="Calibri"/>
              </a:rPr>
              <a:t>:</a:t>
            </a:r>
            <a:endParaRPr sz="2800" b="1" i="0" u="none" strike="noStrike" cap="none" dirty="0">
              <a:solidFill>
                <a:srgbClr val="000000"/>
              </a:solidFill>
              <a:latin typeface="Calibri"/>
              <a:ea typeface="Calibri"/>
              <a:cs typeface="Calibri"/>
              <a:sym typeface="Calibri"/>
            </a:endParaRPr>
          </a:p>
        </p:txBody>
      </p:sp>
      <p:graphicFrame>
        <p:nvGraphicFramePr>
          <p:cNvPr id="6" name="Tableau 5">
            <a:extLst>
              <a:ext uri="{FF2B5EF4-FFF2-40B4-BE49-F238E27FC236}">
                <a16:creationId xmlns:a16="http://schemas.microsoft.com/office/drawing/2014/main" id="{94ACFF88-1DC6-FF74-EA40-0B72F0EE9759}"/>
              </a:ext>
            </a:extLst>
          </p:cNvPr>
          <p:cNvGraphicFramePr>
            <a:graphicFrameLocks noGrp="1"/>
          </p:cNvGraphicFramePr>
          <p:nvPr>
            <p:extLst>
              <p:ext uri="{D42A27DB-BD31-4B8C-83A1-F6EECF244321}">
                <p14:modId xmlns:p14="http://schemas.microsoft.com/office/powerpoint/2010/main" val="1346526614"/>
              </p:ext>
            </p:extLst>
          </p:nvPr>
        </p:nvGraphicFramePr>
        <p:xfrm>
          <a:off x="488373" y="2145300"/>
          <a:ext cx="11274136" cy="1055518"/>
        </p:xfrm>
        <a:graphic>
          <a:graphicData uri="http://schemas.openxmlformats.org/drawingml/2006/table">
            <a:tbl>
              <a:tblPr firstRow="1" bandRow="1">
                <a:tableStyleId>{B015FD07-0FC1-414B-9AE4-B8FEC320CED6}</a:tableStyleId>
              </a:tblPr>
              <a:tblGrid>
                <a:gridCol w="7232072">
                  <a:extLst>
                    <a:ext uri="{9D8B030D-6E8A-4147-A177-3AD203B41FA5}">
                      <a16:colId xmlns:a16="http://schemas.microsoft.com/office/drawing/2014/main" val="3634684138"/>
                    </a:ext>
                  </a:extLst>
                </a:gridCol>
                <a:gridCol w="4042064">
                  <a:extLst>
                    <a:ext uri="{9D8B030D-6E8A-4147-A177-3AD203B41FA5}">
                      <a16:colId xmlns:a16="http://schemas.microsoft.com/office/drawing/2014/main" val="731026914"/>
                    </a:ext>
                  </a:extLst>
                </a:gridCol>
              </a:tblGrid>
              <a:tr h="37084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dirty="0">
                          <a:solidFill>
                            <a:schemeClr val="tx1"/>
                          </a:solidFill>
                          <a:latin typeface="Calibri"/>
                          <a:ea typeface="Calibri"/>
                          <a:cs typeface="Calibri"/>
                          <a:sym typeface="Calibri"/>
                        </a:rPr>
                        <a:t>؟؟؟</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الاحتمال</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9683616"/>
                  </a:ext>
                </a:extLst>
              </a:tr>
              <a:tr h="37084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dirty="0">
                          <a:solidFill>
                            <a:schemeClr val="tx1"/>
                          </a:solidFill>
                          <a:latin typeface="Calibri"/>
                          <a:ea typeface="Calibri"/>
                          <a:cs typeface="Calibri"/>
                          <a:sym typeface="Calibri"/>
                        </a:rPr>
                        <a:t>؟؟؟</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السببية والتعليل</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453791"/>
                  </a:ext>
                </a:extLst>
              </a:tr>
            </a:tbl>
          </a:graphicData>
        </a:graphic>
      </p:graphicFrame>
      <p:sp>
        <p:nvSpPr>
          <p:cNvPr id="9" name="TextBox 13">
            <a:extLst>
              <a:ext uri="{FF2B5EF4-FFF2-40B4-BE49-F238E27FC236}">
                <a16:creationId xmlns:a16="http://schemas.microsoft.com/office/drawing/2014/main" id="{FD5AC102-9A91-5307-DFB7-71E6872FB45B}"/>
              </a:ext>
            </a:extLst>
          </p:cNvPr>
          <p:cNvSpPr txBox="1">
            <a:spLocks noChangeArrowheads="1"/>
          </p:cNvSpPr>
          <p:nvPr/>
        </p:nvSpPr>
        <p:spPr bwMode="auto">
          <a:xfrm>
            <a:off x="1347578" y="62578"/>
            <a:ext cx="100296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buClr>
                <a:srgbClr val="106585"/>
              </a:buClr>
              <a:buSzPts val="2000"/>
              <a:buNone/>
            </a:pPr>
            <a:r>
              <a:rPr lang="ar-MA" sz="2000" b="1" dirty="0">
                <a:solidFill>
                  <a:srgbClr val="106585"/>
                </a:solidFill>
                <a:highlight>
                  <a:srgbClr val="00FFFF"/>
                </a:highlight>
                <a:latin typeface="Calibri"/>
                <a:ea typeface="Calibri"/>
                <a:cs typeface="Calibri"/>
                <a:sym typeface="Calibri"/>
              </a:rPr>
              <a:t>أستخرج من النص أفعال الكلام وتعابير دالة على الاحتمال وعلى السببية والتعليل</a:t>
            </a:r>
          </a:p>
        </p:txBody>
      </p:sp>
    </p:spTree>
    <p:extLst>
      <p:ext uri="{BB962C8B-B14F-4D97-AF65-F5344CB8AC3E}">
        <p14:creationId xmlns:p14="http://schemas.microsoft.com/office/powerpoint/2010/main" val="28175708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7DADC8C0-55D6-D241-331C-58FB489C26B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82ADB6D-A4C2-A1AF-8D9E-CA57EC013D51}"/>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7291053-D170-6ACB-F3D2-646B447FA6C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863C52E-3D95-3933-403B-DCF0CCF4601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Google Shape;887;p58" descr="Lever la main - Icônes mains et gestes gratuites">
            <a:extLst>
              <a:ext uri="{FF2B5EF4-FFF2-40B4-BE49-F238E27FC236}">
                <a16:creationId xmlns:a16="http://schemas.microsoft.com/office/drawing/2014/main" id="{569C1960-6A76-F4B6-9C20-2EC834D72789}"/>
              </a:ext>
            </a:extLst>
          </p:cNvPr>
          <p:cNvPicPr preferRelativeResize="0"/>
          <p:nvPr/>
        </p:nvPicPr>
        <p:blipFill rotWithShape="1">
          <a:blip r:embed="rId4">
            <a:alphaModFix/>
          </a:blip>
          <a:srcRect/>
          <a:stretch/>
        </p:blipFill>
        <p:spPr>
          <a:xfrm>
            <a:off x="76983" y="34992"/>
            <a:ext cx="735012" cy="733425"/>
          </a:xfrm>
          <a:prstGeom prst="rect">
            <a:avLst/>
          </a:prstGeom>
          <a:noFill/>
          <a:ln>
            <a:noFill/>
          </a:ln>
        </p:spPr>
      </p:pic>
      <p:sp>
        <p:nvSpPr>
          <p:cNvPr id="12" name="Google Shape;669;p162">
            <a:extLst>
              <a:ext uri="{FF2B5EF4-FFF2-40B4-BE49-F238E27FC236}">
                <a16:creationId xmlns:a16="http://schemas.microsoft.com/office/drawing/2014/main" id="{F81DD6DC-502A-C271-09FC-26D4E6853506}"/>
              </a:ext>
            </a:extLst>
          </p:cNvPr>
          <p:cNvSpPr txBox="1"/>
          <p:nvPr/>
        </p:nvSpPr>
        <p:spPr>
          <a:xfrm>
            <a:off x="2901270" y="1042959"/>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أَسْتَخْرِجُ مِنَ ٱلنَّصِّ تعابير </a:t>
            </a:r>
            <a:r>
              <a:rPr lang="ar-MA" sz="2800" b="1" dirty="0">
                <a:latin typeface="Calibri"/>
                <a:ea typeface="Calibri"/>
                <a:cs typeface="Calibri"/>
                <a:sym typeface="Calibri"/>
              </a:rPr>
              <a:t>تَدُلُّ عَلَى</a:t>
            </a:r>
            <a:r>
              <a:rPr lang="ar-MA" sz="2800" b="1" i="0" u="none" strike="noStrike" cap="none" dirty="0">
                <a:solidFill>
                  <a:srgbClr val="000000"/>
                </a:solidFill>
                <a:latin typeface="Calibri"/>
                <a:ea typeface="Calibri"/>
                <a:cs typeface="Calibri"/>
                <a:sym typeface="Calibri"/>
              </a:rPr>
              <a:t>:</a:t>
            </a:r>
            <a:endParaRPr sz="2800" b="1" i="0" u="none" strike="noStrike" cap="none" dirty="0">
              <a:solidFill>
                <a:srgbClr val="000000"/>
              </a:solidFill>
              <a:latin typeface="Calibri"/>
              <a:ea typeface="Calibri"/>
              <a:cs typeface="Calibri"/>
              <a:sym typeface="Calibri"/>
            </a:endParaRPr>
          </a:p>
        </p:txBody>
      </p:sp>
      <p:graphicFrame>
        <p:nvGraphicFramePr>
          <p:cNvPr id="5" name="Tableau 4">
            <a:extLst>
              <a:ext uri="{FF2B5EF4-FFF2-40B4-BE49-F238E27FC236}">
                <a16:creationId xmlns:a16="http://schemas.microsoft.com/office/drawing/2014/main" id="{D5A1B83F-4B59-DC17-2AE9-EC307DF57CFC}"/>
              </a:ext>
            </a:extLst>
          </p:cNvPr>
          <p:cNvGraphicFramePr>
            <a:graphicFrameLocks noGrp="1"/>
          </p:cNvGraphicFramePr>
          <p:nvPr>
            <p:extLst>
              <p:ext uri="{D42A27DB-BD31-4B8C-83A1-F6EECF244321}">
                <p14:modId xmlns:p14="http://schemas.microsoft.com/office/powerpoint/2010/main" val="3979032784"/>
              </p:ext>
            </p:extLst>
          </p:nvPr>
        </p:nvGraphicFramePr>
        <p:xfrm>
          <a:off x="197427" y="1566179"/>
          <a:ext cx="11841325" cy="4251473"/>
        </p:xfrm>
        <a:graphic>
          <a:graphicData uri="http://schemas.openxmlformats.org/drawingml/2006/table">
            <a:tbl>
              <a:tblPr firstRow="1" bandRow="1">
                <a:tableStyleId>{B015FD07-0FC1-414B-9AE4-B8FEC320CED6}</a:tableStyleId>
              </a:tblPr>
              <a:tblGrid>
                <a:gridCol w="7701597">
                  <a:extLst>
                    <a:ext uri="{9D8B030D-6E8A-4147-A177-3AD203B41FA5}">
                      <a16:colId xmlns:a16="http://schemas.microsoft.com/office/drawing/2014/main" val="3634684138"/>
                    </a:ext>
                  </a:extLst>
                </a:gridCol>
                <a:gridCol w="4139728">
                  <a:extLst>
                    <a:ext uri="{9D8B030D-6E8A-4147-A177-3AD203B41FA5}">
                      <a16:colId xmlns:a16="http://schemas.microsoft.com/office/drawing/2014/main" val="731026914"/>
                    </a:ext>
                  </a:extLst>
                </a:gridCol>
              </a:tblGrid>
              <a:tr h="370840">
                <a:tc>
                  <a:txBody>
                    <a:bodyPr/>
                    <a:lstStyle/>
                    <a:p>
                      <a:pPr marL="0" marR="0" lvl="0" indent="0" algn="just" rtl="1">
                        <a:lnSpc>
                          <a:spcPct val="107000"/>
                        </a:lnSpc>
                        <a:spcBef>
                          <a:spcPts val="0"/>
                        </a:spcBef>
                        <a:spcAft>
                          <a:spcPts val="0"/>
                        </a:spcAft>
                        <a:buClr>
                          <a:srgbClr val="000000"/>
                        </a:buClr>
                        <a:buSzPts val="2800"/>
                        <a:buFont typeface="Arial"/>
                        <a:buNone/>
                      </a:pPr>
                      <a:r>
                        <a:rPr lang="ar-MA" sz="2800" i="1" dirty="0"/>
                        <a:t>- قد تختفي...</a:t>
                      </a:r>
                    </a:p>
                    <a:p>
                      <a:pPr marL="0" marR="0" lvl="0" indent="0" algn="just" rtl="1">
                        <a:lnSpc>
                          <a:spcPct val="107000"/>
                        </a:lnSpc>
                        <a:spcBef>
                          <a:spcPts val="0"/>
                        </a:spcBef>
                        <a:spcAft>
                          <a:spcPts val="0"/>
                        </a:spcAft>
                        <a:buClr>
                          <a:srgbClr val="000000"/>
                        </a:buClr>
                        <a:buSzPts val="2800"/>
                        <a:buFont typeface="Arial"/>
                        <a:buNone/>
                      </a:pPr>
                      <a:r>
                        <a:rPr lang="ar-MA" sz="2800" dirty="0"/>
                        <a:t>-  </a:t>
                      </a:r>
                      <a:r>
                        <a:rPr lang="ar-MA" sz="2800" i="1" dirty="0"/>
                        <a:t>قد تتقلص أهميتها...</a:t>
                      </a:r>
                    </a:p>
                    <a:p>
                      <a:pPr marL="0" marR="0" lvl="0" indent="0" algn="just" rtl="1">
                        <a:lnSpc>
                          <a:spcPct val="107000"/>
                        </a:lnSpc>
                        <a:spcBef>
                          <a:spcPts val="0"/>
                        </a:spcBef>
                        <a:spcAft>
                          <a:spcPts val="0"/>
                        </a:spcAft>
                        <a:buClr>
                          <a:srgbClr val="000000"/>
                        </a:buClr>
                        <a:buSzPts val="2800"/>
                        <a:buFont typeface="Arial"/>
                        <a:buNone/>
                      </a:pPr>
                      <a:r>
                        <a:rPr lang="ar-MA" sz="2800" dirty="0"/>
                        <a:t>-  </a:t>
                      </a:r>
                      <a:r>
                        <a:rPr lang="ar-MA" sz="2800" i="1" dirty="0"/>
                        <a:t>من المحتمل أن يقلّ...</a:t>
                      </a:r>
                    </a:p>
                    <a:p>
                      <a:pPr marL="0" marR="0" lvl="0" indent="0" algn="just" rtl="1">
                        <a:lnSpc>
                          <a:spcPct val="107000"/>
                        </a:lnSpc>
                        <a:spcBef>
                          <a:spcPts val="0"/>
                        </a:spcBef>
                        <a:spcAft>
                          <a:spcPts val="0"/>
                        </a:spcAft>
                        <a:buClr>
                          <a:srgbClr val="000000"/>
                        </a:buClr>
                        <a:buSzPts val="2800"/>
                        <a:buFont typeface="Arial"/>
                        <a:buNone/>
                      </a:pPr>
                      <a:r>
                        <a:rPr lang="ar-MA" sz="2800" dirty="0"/>
                        <a:t>-  </a:t>
                      </a:r>
                      <a:r>
                        <a:rPr lang="ar-MA" sz="2800" i="1" dirty="0"/>
                        <a:t>يتوقع أن تشهد ازدهارًا...</a:t>
                      </a:r>
                      <a:endParaRPr sz="2800" b="0"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الاحتمال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9683616"/>
                  </a:ext>
                </a:extLst>
              </a:tr>
              <a:tr h="370840">
                <a:tc>
                  <a:txBody>
                    <a:bodyPr/>
                    <a:lstStyle/>
                    <a:p>
                      <a:pPr marL="0" marR="0" lvl="0" indent="0" algn="just" rtl="1">
                        <a:lnSpc>
                          <a:spcPct val="107000"/>
                        </a:lnSpc>
                        <a:spcBef>
                          <a:spcPts val="0"/>
                        </a:spcBef>
                        <a:spcAft>
                          <a:spcPts val="0"/>
                        </a:spcAft>
                        <a:buClr>
                          <a:srgbClr val="000000"/>
                        </a:buClr>
                        <a:buSzPts val="2800"/>
                        <a:buFont typeface="Arial"/>
                        <a:buNone/>
                      </a:pPr>
                      <a:r>
                        <a:rPr lang="ar-MA" sz="2800" b="0" u="none" strike="noStrike" cap="none" dirty="0">
                          <a:solidFill>
                            <a:schemeClr val="tx1"/>
                          </a:solidFill>
                          <a:latin typeface="Calibri"/>
                          <a:ea typeface="Calibri"/>
                          <a:cs typeface="Calibri"/>
                          <a:sym typeface="Calibri"/>
                        </a:rPr>
                        <a:t>- مما يقلل من الحاجة...</a:t>
                      </a:r>
                    </a:p>
                    <a:p>
                      <a:pPr marL="457200" marR="0" lvl="0" indent="-457200" algn="just" rtl="1">
                        <a:lnSpc>
                          <a:spcPct val="107000"/>
                        </a:lnSpc>
                        <a:spcBef>
                          <a:spcPts val="0"/>
                        </a:spcBef>
                        <a:spcAft>
                          <a:spcPts val="0"/>
                        </a:spcAft>
                        <a:buClr>
                          <a:srgbClr val="000000"/>
                        </a:buClr>
                        <a:buSzPts val="2800"/>
                        <a:buFontTx/>
                        <a:buChar char="-"/>
                      </a:pPr>
                      <a:r>
                        <a:rPr lang="ar-MA" sz="2800" b="0" u="none" strike="noStrike" cap="none" dirty="0">
                          <a:solidFill>
                            <a:schemeClr val="tx1"/>
                          </a:solidFill>
                          <a:latin typeface="Calibri"/>
                          <a:ea typeface="Calibri"/>
                          <a:cs typeface="Calibri"/>
                          <a:sym typeface="Calibri"/>
                        </a:rPr>
                        <a:t>نظرًا للتوجه نحو الاستدامة...</a:t>
                      </a:r>
                    </a:p>
                    <a:p>
                      <a:pPr marL="457200" marR="0" lvl="0" indent="-457200" algn="just" rtl="1">
                        <a:lnSpc>
                          <a:spcPct val="107000"/>
                        </a:lnSpc>
                        <a:spcBef>
                          <a:spcPts val="0"/>
                        </a:spcBef>
                        <a:spcAft>
                          <a:spcPts val="0"/>
                        </a:spcAft>
                        <a:buClr>
                          <a:srgbClr val="000000"/>
                        </a:buClr>
                        <a:buSzPts val="2800"/>
                        <a:buFontTx/>
                        <a:buChar char="-"/>
                      </a:pPr>
                      <a:r>
                        <a:rPr lang="ar-MA" sz="2800" b="0" u="none" strike="noStrike" cap="none" dirty="0">
                          <a:solidFill>
                            <a:schemeClr val="tx1"/>
                          </a:solidFill>
                          <a:latin typeface="Calibri"/>
                          <a:ea typeface="Calibri"/>
                          <a:cs typeface="Calibri"/>
                          <a:sym typeface="Calibri"/>
                        </a:rPr>
                        <a:t>ذلك أن التحول الرقمي يزيد من أهمية</a:t>
                      </a:r>
                    </a:p>
                    <a:p>
                      <a:pPr marL="457200" marR="0" lvl="0" indent="-457200" algn="just" rtl="1">
                        <a:lnSpc>
                          <a:spcPct val="107000"/>
                        </a:lnSpc>
                        <a:spcBef>
                          <a:spcPts val="0"/>
                        </a:spcBef>
                        <a:spcAft>
                          <a:spcPts val="0"/>
                        </a:spcAft>
                        <a:buClr>
                          <a:srgbClr val="000000"/>
                        </a:buClr>
                        <a:buSzPts val="2800"/>
                        <a:buFontTx/>
                        <a:buChar char="-"/>
                      </a:pPr>
                      <a:r>
                        <a:rPr lang="ar-MA" sz="2800" b="0" u="none" strike="noStrike" cap="none" dirty="0">
                          <a:solidFill>
                            <a:schemeClr val="tx1"/>
                          </a:solidFill>
                          <a:latin typeface="Calibri"/>
                          <a:ea typeface="Calibri"/>
                          <a:cs typeface="Calibri"/>
                          <a:sym typeface="Calibri"/>
                        </a:rPr>
                        <a:t>...</a:t>
                      </a:r>
                    </a:p>
                    <a:p>
                      <a:pPr marL="0" marR="0" lvl="0" indent="0" algn="just" rtl="1">
                        <a:lnSpc>
                          <a:spcPct val="107000"/>
                        </a:lnSpc>
                        <a:spcBef>
                          <a:spcPts val="0"/>
                        </a:spcBef>
                        <a:spcAft>
                          <a:spcPts val="0"/>
                        </a:spcAft>
                        <a:buClr>
                          <a:srgbClr val="000000"/>
                        </a:buClr>
                        <a:buSzPts val="2800"/>
                        <a:buFont typeface="Arial"/>
                        <a:buNone/>
                      </a:pPr>
                      <a:endParaRPr sz="2800" b="0"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السببية والتعليل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453791"/>
                  </a:ext>
                </a:extLst>
              </a:tr>
            </a:tbl>
          </a:graphicData>
        </a:graphic>
      </p:graphicFrame>
      <p:pic>
        <p:nvPicPr>
          <p:cNvPr id="15" name="Google Shape;887;p58" descr="Lever la main - Icônes mains et gestes gratuites">
            <a:extLst>
              <a:ext uri="{FF2B5EF4-FFF2-40B4-BE49-F238E27FC236}">
                <a16:creationId xmlns:a16="http://schemas.microsoft.com/office/drawing/2014/main" id="{890ED827-B5CF-B314-DA6D-A968981A37B3}"/>
              </a:ext>
            </a:extLst>
          </p:cNvPr>
          <p:cNvPicPr preferRelativeResize="0"/>
          <p:nvPr/>
        </p:nvPicPr>
        <p:blipFill rotWithShape="1">
          <a:blip r:embed="rId4">
            <a:alphaModFix/>
          </a:blip>
          <a:srcRect/>
          <a:stretch/>
        </p:blipFill>
        <p:spPr>
          <a:xfrm>
            <a:off x="90024" y="61833"/>
            <a:ext cx="735012" cy="733425"/>
          </a:xfrm>
          <a:prstGeom prst="rect">
            <a:avLst/>
          </a:prstGeom>
          <a:noFill/>
          <a:ln>
            <a:noFill/>
          </a:ln>
        </p:spPr>
      </p:pic>
      <p:sp>
        <p:nvSpPr>
          <p:cNvPr id="13" name="TextBox 6">
            <a:extLst>
              <a:ext uri="{FF2B5EF4-FFF2-40B4-BE49-F238E27FC236}">
                <a16:creationId xmlns:a16="http://schemas.microsoft.com/office/drawing/2014/main" id="{00ACDC14-60E5-B3DD-FD21-259492114C13}"/>
              </a:ext>
            </a:extLst>
          </p:cNvPr>
          <p:cNvSpPr txBox="1">
            <a:spLocks noChangeArrowheads="1"/>
          </p:cNvSpPr>
          <p:nvPr/>
        </p:nvSpPr>
        <p:spPr bwMode="auto">
          <a:xfrm>
            <a:off x="1652563" y="573703"/>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AEABAB"/>
                </a:solidFill>
                <a:ea typeface="Calibri" panose="020F0502020204030204" pitchFamily="34" charset="0"/>
                <a:cs typeface="Calibri" panose="020F0502020204030204" pitchFamily="34" charset="0"/>
              </a:rPr>
              <a:t>يوجه المدرس المتعلمين إلى استخراج العبارات الدالة على الاحتمال وعلى السببية والتعليل مع التصريح بسيرورة الإنجاز</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16" name="TextBox 13">
            <a:extLst>
              <a:ext uri="{FF2B5EF4-FFF2-40B4-BE49-F238E27FC236}">
                <a16:creationId xmlns:a16="http://schemas.microsoft.com/office/drawing/2014/main" id="{85423BC1-9968-E806-C770-71E63AE7A56C}"/>
              </a:ext>
            </a:extLst>
          </p:cNvPr>
          <p:cNvSpPr txBox="1">
            <a:spLocks noChangeArrowheads="1"/>
          </p:cNvSpPr>
          <p:nvPr/>
        </p:nvSpPr>
        <p:spPr bwMode="auto">
          <a:xfrm>
            <a:off x="1347578" y="62578"/>
            <a:ext cx="100296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buClr>
                <a:srgbClr val="106585"/>
              </a:buClr>
              <a:buSzPts val="2000"/>
              <a:buNone/>
            </a:pPr>
            <a:r>
              <a:rPr lang="ar-MA" sz="2000" b="1" dirty="0">
                <a:solidFill>
                  <a:srgbClr val="106585"/>
                </a:solidFill>
                <a:highlight>
                  <a:srgbClr val="00FFFF"/>
                </a:highlight>
                <a:latin typeface="Calibri"/>
                <a:ea typeface="Calibri"/>
                <a:cs typeface="Calibri"/>
                <a:sym typeface="Calibri"/>
              </a:rPr>
              <a:t>أستخرج من النص أفعال الكلام وتعابير دالة على الاحتمال وعلى السببية والتعليل</a:t>
            </a:r>
          </a:p>
        </p:txBody>
      </p:sp>
    </p:spTree>
    <p:extLst>
      <p:ext uri="{BB962C8B-B14F-4D97-AF65-F5344CB8AC3E}">
        <p14:creationId xmlns:p14="http://schemas.microsoft.com/office/powerpoint/2010/main" val="33679599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330E88-74FB-D1D3-CDBC-DE7BEB4337DB}"/>
              </a:ext>
            </a:extLst>
          </p:cNvPr>
          <p:cNvSpPr>
            <a:spLocks noGrp="1"/>
          </p:cNvSpPr>
          <p:nvPr>
            <p:ph type="body" sz="quarter" idx="10"/>
          </p:nvPr>
        </p:nvSpPr>
        <p:spPr/>
        <p:txBody>
          <a:bodyPr>
            <a:normAutofit fontScale="92500" lnSpcReduction="20000"/>
          </a:bodyPr>
          <a:lstStyle/>
          <a:p>
            <a:r>
              <a:rPr lang="ar-MA" dirty="0"/>
              <a:t>5 دقائق</a:t>
            </a:r>
            <a:endParaRPr lang="fr-FR" dirty="0"/>
          </a:p>
        </p:txBody>
      </p:sp>
    </p:spTree>
    <p:extLst>
      <p:ext uri="{BB962C8B-B14F-4D97-AF65-F5344CB8AC3E}">
        <p14:creationId xmlns:p14="http://schemas.microsoft.com/office/powerpoint/2010/main" val="42778466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g311ca762b20_0_20"/>
          <p:cNvSpPr txBox="1"/>
          <p:nvPr/>
        </p:nvSpPr>
        <p:spPr>
          <a:xfrm>
            <a:off x="2163258" y="2693101"/>
            <a:ext cx="9509747" cy="671851"/>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③......................................................................................</a:t>
            </a:r>
            <a:endParaRPr sz="1400" b="0" i="0" u="none" strike="noStrike" cap="none">
              <a:solidFill>
                <a:srgbClr val="000000"/>
              </a:solidFill>
              <a:latin typeface="Arial"/>
              <a:ea typeface="Arial"/>
              <a:cs typeface="Arial"/>
              <a:sym typeface="Arial"/>
            </a:endParaRPr>
          </a:p>
        </p:txBody>
      </p:sp>
      <p:sp>
        <p:nvSpPr>
          <p:cNvPr id="1051" name="Google Shape;1051;g311ca762b20_0_20"/>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052" name="Google Shape;1052;g311ca762b20_0_20"/>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بما تعلمناه اليوم على مستوى الطلاقة؟</a:t>
            </a:r>
            <a:endParaRPr sz="1400" b="0" i="0" u="none" strike="noStrike" cap="none">
              <a:solidFill>
                <a:srgbClr val="000000"/>
              </a:solidFill>
              <a:latin typeface="Arial"/>
              <a:ea typeface="Arial"/>
              <a:cs typeface="Arial"/>
              <a:sym typeface="Arial"/>
            </a:endParaRPr>
          </a:p>
        </p:txBody>
      </p:sp>
      <p:sp>
        <p:nvSpPr>
          <p:cNvPr id="1053" name="Google Shape;1053;g311ca762b20_0_20"/>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تحديد ما تعلموه على مستوى الطلاقة</a:t>
            </a:r>
            <a:endParaRPr sz="1400" b="0" i="0" u="none" strike="noStrike" cap="none">
              <a:solidFill>
                <a:srgbClr val="323F4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1"/>
                                        </p:tgtEl>
                                        <p:attrNameLst>
                                          <p:attrName>style.visibility</p:attrName>
                                        </p:attrNameLst>
                                      </p:cBhvr>
                                      <p:to>
                                        <p:strVal val="visible"/>
                                      </p:to>
                                    </p:set>
                                    <p:animEffect transition="in" filter="fade">
                                      <p:cBhvr>
                                        <p:cTn id="7" dur="1000"/>
                                        <p:tgtEl>
                                          <p:spTgt spid="1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71"/>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دونوا في دفاتركم الجواب الآتي:</a:t>
            </a:r>
            <a:endParaRPr sz="1400" b="0" i="0" u="none" strike="noStrike" cap="none">
              <a:solidFill>
                <a:srgbClr val="000000"/>
              </a:solidFill>
              <a:latin typeface="Arial"/>
              <a:ea typeface="Arial"/>
              <a:cs typeface="Arial"/>
              <a:sym typeface="Arial"/>
            </a:endParaRPr>
          </a:p>
        </p:txBody>
      </p:sp>
      <p:sp>
        <p:nvSpPr>
          <p:cNvPr id="1059" name="Google Shape;1059;p71"/>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كتابة الجواب في الدفاتر</a:t>
            </a:r>
            <a:endParaRPr sz="1400" b="0" i="0" u="none" strike="noStrike" cap="none">
              <a:solidFill>
                <a:srgbClr val="323F4F"/>
              </a:solidFill>
              <a:latin typeface="Arial"/>
              <a:ea typeface="Arial"/>
              <a:cs typeface="Arial"/>
              <a:sym typeface="Arial"/>
            </a:endParaRPr>
          </a:p>
        </p:txBody>
      </p:sp>
      <p:sp>
        <p:nvSpPr>
          <p:cNvPr id="1060" name="Google Shape;1060;p71"/>
          <p:cNvSpPr txBox="1"/>
          <p:nvPr/>
        </p:nvSpPr>
        <p:spPr>
          <a:xfrm>
            <a:off x="290945" y="975859"/>
            <a:ext cx="11627428" cy="3970277"/>
          </a:xfrm>
          <a:prstGeom prst="rect">
            <a:avLst/>
          </a:prstGeom>
          <a:noFill/>
          <a:ln>
            <a:noFill/>
          </a:ln>
        </p:spPr>
        <p:txBody>
          <a:bodyPr spcFirstLastPara="1" wrap="square" lIns="91425" tIns="45700" rIns="91425" bIns="45700" anchor="t" anchorCtr="0">
            <a:spAutoFit/>
          </a:bodyPr>
          <a:lstStyle/>
          <a:p>
            <a:pPr marL="0" marR="0" lvl="0" indent="195263" algn="just" rtl="1">
              <a:lnSpc>
                <a:spcPct val="150000"/>
              </a:lnSpc>
              <a:spcBef>
                <a:spcPts val="0"/>
              </a:spcBef>
              <a:spcAft>
                <a:spcPts val="0"/>
              </a:spcAft>
              <a:buClr>
                <a:srgbClr val="000000"/>
              </a:buClr>
              <a:buSzPts val="3200"/>
              <a:buFont typeface="Arial"/>
              <a:buNone/>
            </a:pPr>
            <a:r>
              <a:rPr lang="ar-MA" sz="28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① </a:t>
            </a:r>
            <a:r>
              <a:rPr lang="ar-MA" sz="2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اكتسبنا مفردات مرتبطة بمهن المستقبل:</a:t>
            </a:r>
          </a:p>
          <a:p>
            <a:pPr algn="ctr" rtl="1">
              <a:lnSpc>
                <a:spcPct val="150000"/>
              </a:lnSpc>
              <a:buClr>
                <a:schemeClr val="dk1"/>
              </a:buClr>
              <a:buSzPts val="3200"/>
            </a:pPr>
            <a:r>
              <a:rPr kumimoji="0" lang="ar-MA" sz="2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مفردات:</a:t>
            </a:r>
            <a:r>
              <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lang="ar-MA" sz="2400" b="1" dirty="0">
                <a:solidFill>
                  <a:srgbClr val="FF0000"/>
                </a:solidFill>
                <a:latin typeface="Calibri"/>
                <a:ea typeface="Calibri"/>
                <a:cs typeface="Calibri"/>
                <a:sym typeface="Calibri"/>
              </a:rPr>
              <a:t>–</a:t>
            </a:r>
            <a:r>
              <a:rPr lang="fr-FR" sz="2400" b="1" dirty="0">
                <a:solidFill>
                  <a:srgbClr val="FF0000"/>
                </a:solidFill>
                <a:latin typeface="Calibri"/>
                <a:ea typeface="Calibri"/>
                <a:cs typeface="Calibri"/>
                <a:sym typeface="Calibri"/>
              </a:rPr>
              <a:t>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التجارة الإلكترونية</a:t>
            </a:r>
            <a:r>
              <a:rPr lang="ar-MA" sz="2400" b="1" dirty="0">
                <a:solidFill>
                  <a:srgbClr val="FF0000"/>
                </a:solidFill>
                <a:latin typeface="Calibri"/>
                <a:ea typeface="Calibri"/>
                <a:cs typeface="Calibri"/>
                <a:sym typeface="Calibri"/>
              </a:rPr>
              <a:t>–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السيارات ذاتية الدفع </a:t>
            </a:r>
            <a:r>
              <a:rPr lang="ar-MA" sz="2400" b="1" dirty="0">
                <a:solidFill>
                  <a:srgbClr val="FF0000"/>
                </a:solidFill>
                <a:latin typeface="Calibri"/>
                <a:ea typeface="Calibri"/>
                <a:cs typeface="Calibri"/>
                <a:sym typeface="Calibri"/>
              </a:rPr>
              <a:t>-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الهجمات الإلكترونية </a:t>
            </a:r>
            <a:r>
              <a:rPr lang="ar-MA" sz="2400" b="1" dirty="0">
                <a:solidFill>
                  <a:srgbClr val="FF0000"/>
                </a:solidFill>
                <a:latin typeface="Calibri"/>
                <a:ea typeface="Calibri"/>
                <a:cs typeface="Calibri"/>
                <a:sym typeface="Calibri"/>
              </a:rPr>
              <a:t> -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المجال الواعد</a:t>
            </a:r>
            <a:r>
              <a:rPr lang="ar-MA" sz="2400" b="1" dirty="0">
                <a:solidFill>
                  <a:srgbClr val="FF0000"/>
                </a:solidFill>
                <a:latin typeface="Calibri"/>
                <a:ea typeface="Calibri"/>
                <a:cs typeface="Calibri"/>
                <a:sym typeface="Calibri"/>
              </a:rPr>
              <a:t> - إعادة تشكيل...</a:t>
            </a:r>
            <a:endPar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95250" marR="0" lvl="0" algn="just" defTabSz="914400" rtl="1" eaLnBrk="1" fontAlgn="auto" latinLnBrk="0" hangingPunct="1">
              <a:lnSpc>
                <a:spcPct val="150000"/>
              </a:lnSpc>
              <a:spcBef>
                <a:spcPts val="0"/>
              </a:spcBef>
              <a:spcAft>
                <a:spcPts val="0"/>
              </a:spcAft>
              <a:buClr>
                <a:srgbClr val="106585"/>
              </a:buClr>
              <a:buSzPts val="2100"/>
              <a:tabLst/>
              <a:defRPr/>
            </a:pPr>
            <a:r>
              <a:rPr kumimoji="0" lang="ar-MA" sz="2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أفعال الكلام:</a:t>
            </a:r>
            <a:r>
              <a:rPr kumimoji="0" lang="ar-MA" sz="28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2800"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عبارات تدل على</a:t>
            </a:r>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  </a:t>
            </a:r>
            <a:r>
              <a:rPr lang="ar-MA" sz="2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a:rPr>
              <a:t>الاحتمال: </a:t>
            </a:r>
            <a:r>
              <a:rPr lang="ar-MA" sz="2800" i="1" dirty="0">
                <a:latin typeface="Calibri" panose="020F0502020204030204" pitchFamily="34" charset="0"/>
                <a:ea typeface="Calibri" panose="020F0502020204030204" pitchFamily="34" charset="0"/>
                <a:cs typeface="Calibri" panose="020F0502020204030204" pitchFamily="34" charset="0"/>
              </a:rPr>
              <a:t>- قد تختفي...</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i="1" dirty="0">
                <a:latin typeface="Calibri" panose="020F0502020204030204" pitchFamily="34" charset="0"/>
                <a:ea typeface="Calibri" panose="020F0502020204030204" pitchFamily="34" charset="0"/>
                <a:cs typeface="Calibri" panose="020F0502020204030204" pitchFamily="34" charset="0"/>
              </a:rPr>
              <a:t>قد تتقلص أهميتها...</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i="1" dirty="0">
                <a:latin typeface="Calibri" panose="020F0502020204030204" pitchFamily="34" charset="0"/>
                <a:ea typeface="Calibri" panose="020F0502020204030204" pitchFamily="34" charset="0"/>
                <a:cs typeface="Calibri" panose="020F0502020204030204" pitchFamily="34" charset="0"/>
              </a:rPr>
              <a:t>من المحتمل أن يقلّ...</a:t>
            </a:r>
            <a:r>
              <a:rPr lang="ar-MA" sz="2800" dirty="0">
                <a:latin typeface="Calibri" panose="020F0502020204030204" pitchFamily="34" charset="0"/>
                <a:ea typeface="Calibri" panose="020F0502020204030204" pitchFamily="34" charset="0"/>
                <a:cs typeface="Calibri" panose="020F0502020204030204" pitchFamily="34" charset="0"/>
              </a:rPr>
              <a:t>-  </a:t>
            </a:r>
            <a:r>
              <a:rPr lang="ar-MA" sz="2800" i="1" dirty="0">
                <a:latin typeface="Calibri" panose="020F0502020204030204" pitchFamily="34" charset="0"/>
                <a:ea typeface="Calibri" panose="020F0502020204030204" pitchFamily="34" charset="0"/>
                <a:cs typeface="Calibri" panose="020F0502020204030204" pitchFamily="34" charset="0"/>
              </a:rPr>
              <a:t>يتوقع أن تشهد ازدهارًا...</a:t>
            </a:r>
            <a:endParaRPr lang="ar-MA" sz="2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a:endParaRPr>
          </a:p>
          <a:p>
            <a:pPr marL="381000" marR="0" lvl="0" indent="-285750" algn="just" defTabSz="914400" rtl="1" eaLnBrk="1" fontAlgn="auto" latinLnBrk="0" hangingPunct="1">
              <a:lnSpc>
                <a:spcPct val="150000"/>
              </a:lnSpc>
              <a:spcBef>
                <a:spcPts val="0"/>
              </a:spcBef>
              <a:spcAft>
                <a:spcPts val="0"/>
              </a:spcAft>
              <a:buClr>
                <a:srgbClr val="106585"/>
              </a:buClr>
              <a:buSzPts val="2100"/>
              <a:buFontTx/>
              <a:buChar char="-"/>
              <a:tabLst/>
              <a:defRPr/>
            </a:pPr>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السببية والتعليل: </a:t>
            </a:r>
            <a:r>
              <a:rPr lang="ar-MA" sz="28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مما يقلل من الحاجة...- نظرًا للتوجه نحو الاستدامة...- ذلك أن التحول الرقمي يزيد من أهمية...</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049">
          <a:extLst>
            <a:ext uri="{FF2B5EF4-FFF2-40B4-BE49-F238E27FC236}">
              <a16:creationId xmlns:a16="http://schemas.microsoft.com/office/drawing/2014/main" id="{FA0475FB-8F8C-B630-9A1F-9EFA1BAA0089}"/>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C722C7F8-B2E8-65E8-53BC-A1FD06D8F74D}"/>
              </a:ext>
            </a:extLst>
          </p:cNvPr>
          <p:cNvSpPr txBox="1">
            <a:spLocks noChangeArrowheads="1"/>
          </p:cNvSpPr>
          <p:nvPr/>
        </p:nvSpPr>
        <p:spPr bwMode="auto">
          <a:xfrm>
            <a:off x="0" y="200557"/>
            <a:ext cx="11298238" cy="3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spcBef>
                <a:spcPts val="0"/>
              </a:spcBef>
              <a:buClr>
                <a:srgbClr val="757070"/>
              </a:buClr>
              <a:buSzPts val="2000"/>
              <a:buNone/>
            </a:pPr>
            <a:r>
              <a:rPr lang="ar-MA" sz="2000" b="1" dirty="0">
                <a:solidFill>
                  <a:srgbClr val="757070"/>
                </a:solidFill>
                <a:latin typeface="Calibri"/>
                <a:ea typeface="Calibri"/>
                <a:cs typeface="Calibri"/>
                <a:sym typeface="Calibri"/>
              </a:rPr>
              <a:t>من يذكرني بما تعلمناه اليوم على مستوى الفهم المباشر؟</a:t>
            </a:r>
            <a:endParaRPr lang="ar-MA" sz="1400" dirty="0">
              <a:solidFill>
                <a:srgbClr val="000000"/>
              </a:solidFill>
              <a:latin typeface="Arial"/>
            </a:endParaRPr>
          </a:p>
        </p:txBody>
      </p:sp>
      <p:sp>
        <p:nvSpPr>
          <p:cNvPr id="3" name="Titre 2">
            <a:extLst>
              <a:ext uri="{FF2B5EF4-FFF2-40B4-BE49-F238E27FC236}">
                <a16:creationId xmlns:a16="http://schemas.microsoft.com/office/drawing/2014/main" id="{31A04BEA-5E0B-3662-C454-7EC99A8A422A}"/>
              </a:ext>
            </a:extLst>
          </p:cNvPr>
          <p:cNvSpPr txBox="1">
            <a:spLocks/>
          </p:cNvSpPr>
          <p:nvPr/>
        </p:nvSpPr>
        <p:spPr>
          <a:xfrm>
            <a:off x="2163258" y="577737"/>
            <a:ext cx="9144000" cy="30188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يوجه المدرس  المتعلمين إلى تحديد المعلومات الصريحة التي تعرفوها في هذه الحصة</a:t>
            </a:r>
            <a:endParaRPr lang="fr-FR"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1078;p74">
            <a:extLst>
              <a:ext uri="{FF2B5EF4-FFF2-40B4-BE49-F238E27FC236}">
                <a16:creationId xmlns:a16="http://schemas.microsoft.com/office/drawing/2014/main" id="{6C28513F-B3CB-D1C8-711C-C5392E263A69}"/>
              </a:ext>
            </a:extLst>
          </p:cNvPr>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lvl="0" algn="r" rtl="1">
              <a:buSzPts val="2800"/>
            </a:pPr>
            <a:r>
              <a:rPr lang="ar-MA" sz="2800" b="1" i="0" u="none" strike="noStrike" cap="none" dirty="0">
                <a:solidFill>
                  <a:schemeClr val="dk1"/>
                </a:solidFill>
                <a:latin typeface="Calibri"/>
                <a:ea typeface="Calibri"/>
                <a:cs typeface="Calibri"/>
                <a:sym typeface="Calibri"/>
              </a:rPr>
              <a:t> </a:t>
            </a:r>
            <a:r>
              <a:rPr lang="ar-MA" sz="3200" b="1" dirty="0">
                <a:solidFill>
                  <a:schemeClr val="dk1"/>
                </a:solidFill>
                <a:latin typeface="Calibri"/>
                <a:ea typeface="Calibri"/>
                <a:cs typeface="Calibri"/>
                <a:sym typeface="Calibri"/>
              </a:rPr>
              <a:t>أهم أحداث النص:</a:t>
            </a:r>
            <a:endParaRPr sz="1400" b="0" i="0" u="none" strike="noStrike" cap="none" dirty="0">
              <a:solidFill>
                <a:srgbClr val="000000"/>
              </a:solidFill>
              <a:latin typeface="Arial"/>
              <a:ea typeface="Arial"/>
              <a:cs typeface="Arial"/>
              <a:sym typeface="Arial"/>
            </a:endParaRPr>
          </a:p>
        </p:txBody>
      </p:sp>
      <p:sp>
        <p:nvSpPr>
          <p:cNvPr id="5" name="ZoneTexte 4">
            <a:extLst>
              <a:ext uri="{FF2B5EF4-FFF2-40B4-BE49-F238E27FC236}">
                <a16:creationId xmlns:a16="http://schemas.microsoft.com/office/drawing/2014/main" id="{6B1F4301-28E3-6AA7-5650-F9F9B45F488E}"/>
              </a:ext>
            </a:extLst>
          </p:cNvPr>
          <p:cNvSpPr txBox="1"/>
          <p:nvPr/>
        </p:nvSpPr>
        <p:spPr>
          <a:xfrm>
            <a:off x="2163258" y="2693101"/>
            <a:ext cx="9509747" cy="671851"/>
          </a:xfrm>
          <a:prstGeom prst="rect">
            <a:avLst/>
          </a:prstGeom>
          <a:noFill/>
        </p:spPr>
        <p:txBody>
          <a:bodyPr wrap="square">
            <a:spAutoFit/>
          </a:bodyPr>
          <a:lstStyle/>
          <a:p>
            <a:pPr lvl="0" indent="195263" algn="r" rtl="1">
              <a:lnSpc>
                <a:spcPct val="150000"/>
              </a:lnSpc>
              <a:buClr>
                <a:schemeClr val="dk1"/>
              </a:buClr>
              <a:buSzPts val="3200"/>
            </a:pPr>
            <a:r>
              <a:rPr lang="ar-MA" sz="2800" b="1" dirty="0">
                <a:solidFill>
                  <a:schemeClr val="dk1"/>
                </a:solidFill>
                <a:latin typeface="Calibri"/>
                <a:ea typeface="Calibri"/>
                <a:cs typeface="Calibri"/>
                <a:sym typeface="Calibri"/>
              </a:rPr>
              <a:t>④</a:t>
            </a:r>
            <a:r>
              <a:rPr lang="ar-MA" sz="2800" b="1" i="0" u="none" strike="noStrike" cap="none" dirty="0">
                <a:solidFill>
                  <a:schemeClr val="dk1"/>
                </a:solidFill>
                <a:latin typeface="Calibri"/>
                <a:ea typeface="Calibri"/>
                <a:cs typeface="Calibri"/>
                <a:sym typeface="Calibri"/>
              </a:rPr>
              <a:t>......................................................................................</a:t>
            </a:r>
          </a:p>
        </p:txBody>
      </p:sp>
    </p:spTree>
    <p:extLst>
      <p:ext uri="{BB962C8B-B14F-4D97-AF65-F5344CB8AC3E}">
        <p14:creationId xmlns:p14="http://schemas.microsoft.com/office/powerpoint/2010/main" val="5600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72"/>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نلخص مضمون النص شفهيا</a:t>
            </a:r>
            <a:endParaRPr sz="1400" b="0" i="0" u="none" strike="noStrike" cap="none">
              <a:solidFill>
                <a:srgbClr val="000000"/>
              </a:solidFill>
              <a:latin typeface="Arial"/>
              <a:ea typeface="Arial"/>
              <a:cs typeface="Arial"/>
              <a:sym typeface="Arial"/>
            </a:endParaRPr>
          </a:p>
        </p:txBody>
      </p:sp>
      <p:sp>
        <p:nvSpPr>
          <p:cNvPr id="1083" name="Google Shape;1083;p72"/>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sz="1400" b="0" i="0" u="none" strike="noStrike" cap="none">
              <a:solidFill>
                <a:srgbClr val="000000"/>
              </a:solidFill>
              <a:latin typeface="Arial"/>
              <a:ea typeface="Arial"/>
              <a:cs typeface="Arial"/>
              <a:sym typeface="Arial"/>
            </a:endParaRPr>
          </a:p>
        </p:txBody>
      </p:sp>
      <p:pic>
        <p:nvPicPr>
          <p:cNvPr id="1084" name="Google Shape;1084;p72"/>
          <p:cNvPicPr preferRelativeResize="0"/>
          <p:nvPr/>
        </p:nvPicPr>
        <p:blipFill rotWithShape="1">
          <a:blip r:embed="rId3">
            <a:alphaModFix/>
          </a:blip>
          <a:srcRect/>
          <a:stretch/>
        </p:blipFill>
        <p:spPr>
          <a:xfrm>
            <a:off x="8356675" y="1962425"/>
            <a:ext cx="2652475" cy="3143250"/>
          </a:xfrm>
          <a:prstGeom prst="rect">
            <a:avLst/>
          </a:prstGeom>
          <a:noFill/>
          <a:ln>
            <a:noFill/>
          </a:ln>
        </p:spPr>
      </p:pic>
      <p:sp>
        <p:nvSpPr>
          <p:cNvPr id="1085" name="Google Shape;1085;p72"/>
          <p:cNvSpPr/>
          <p:nvPr/>
        </p:nvSpPr>
        <p:spPr>
          <a:xfrm>
            <a:off x="872676" y="1183000"/>
            <a:ext cx="10592400" cy="41025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50000"/>
              </a:lnSpc>
              <a:spcBef>
                <a:spcPts val="80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457200" marR="0" lvl="0" indent="0" algn="r" rtl="1">
              <a:lnSpc>
                <a:spcPct val="150000"/>
              </a:lnSpc>
              <a:spcBef>
                <a:spcPts val="80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حصيلتي: نلخص مضمون النص شفهيا</a:t>
            </a:r>
            <a:endParaRPr sz="2800" b="1" i="0" u="none" strike="noStrike" cap="none">
              <a:solidFill>
                <a:schemeClr val="dk1"/>
              </a:solidFill>
              <a:latin typeface="Simplified Arabic"/>
              <a:ea typeface="Simplified Arabic"/>
              <a:cs typeface="Simplified Arabic"/>
              <a:sym typeface="Simplified Arab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5"/>
                                        </p:tgtEl>
                                        <p:attrNameLst>
                                          <p:attrName>style.visibility</p:attrName>
                                        </p:attrNameLst>
                                      </p:cBhvr>
                                      <p:to>
                                        <p:strVal val="visible"/>
                                      </p:to>
                                    </p:set>
                                    <p:animEffect transition="in" filter="fade">
                                      <p:cBhvr>
                                        <p:cTn id="7" dur="1000"/>
                                        <p:tgtEl>
                                          <p:spTgt spid="1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dirty="0"/>
              <a:t>قبل توديعكم، أدعوكم إلى الإجابة عن هذا السؤال في منازلكم: </a:t>
            </a:r>
            <a:br>
              <a:rPr lang="ar-MA" dirty="0"/>
            </a:br>
            <a:endParaRPr dirty="0"/>
          </a:p>
        </p:txBody>
      </p:sp>
      <p:pic>
        <p:nvPicPr>
          <p:cNvPr id="1093" name="Google Shape;1093;p3"/>
          <p:cNvPicPr preferRelativeResize="0"/>
          <p:nvPr/>
        </p:nvPicPr>
        <p:blipFill rotWithShape="1">
          <a:blip r:embed="rId3">
            <a:alphaModFix/>
          </a:blip>
          <a:srcRect/>
          <a:stretch/>
        </p:blipFill>
        <p:spPr>
          <a:xfrm>
            <a:off x="220236" y="383431"/>
            <a:ext cx="591916" cy="591916"/>
          </a:xfrm>
          <a:prstGeom prst="rect">
            <a:avLst/>
          </a:prstGeom>
          <a:noFill/>
          <a:ln>
            <a:noFill/>
          </a:ln>
        </p:spPr>
      </p:pic>
      <p:sp>
        <p:nvSpPr>
          <p:cNvPr id="2" name="Titre 2">
            <a:extLst>
              <a:ext uri="{FF2B5EF4-FFF2-40B4-BE49-F238E27FC236}">
                <a16:creationId xmlns:a16="http://schemas.microsoft.com/office/drawing/2014/main" id="{6FC0D586-E5AD-B59C-9039-B5F3053CCE3A}"/>
              </a:ext>
            </a:extLst>
          </p:cNvPr>
          <p:cNvSpPr txBox="1">
            <a:spLocks/>
          </p:cNvSpPr>
          <p:nvPr/>
        </p:nvSpPr>
        <p:spPr>
          <a:xfrm>
            <a:off x="2353837" y="533380"/>
            <a:ext cx="9144000" cy="44196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spcBef>
                <a:spcPts val="0"/>
              </a:spcBef>
              <a:buClr>
                <a:srgbClr val="757070"/>
              </a:buClr>
              <a:buSzPts val="1800"/>
            </a:pPr>
            <a:r>
              <a:rPr lang="ar-MA" sz="1600" dirty="0">
                <a:solidFill>
                  <a:srgbClr val="757070"/>
                </a:solidFill>
                <a:latin typeface="Calibri"/>
                <a:ea typeface="Calibri"/>
                <a:cs typeface="Calibri"/>
                <a:sym typeface="Calibri"/>
              </a:rPr>
              <a:t>يوجه المدرس  المتعلمين إلى تلخيص مَضْمُونَ ﭐلنَّصِّ فِي حُدُودِ سَبْعَةِ أسْطُرٍ. </a:t>
            </a:r>
            <a:endParaRPr lang="ar-MA" sz="1600" i="1" dirty="0">
              <a:solidFill>
                <a:srgbClr val="757070"/>
              </a:solidFill>
              <a:latin typeface="Calibri"/>
              <a:ea typeface="Calibri"/>
              <a:cs typeface="Calibri"/>
              <a:sym typeface="Calibri"/>
            </a:endParaRPr>
          </a:p>
        </p:txBody>
      </p:sp>
      <p:sp>
        <p:nvSpPr>
          <p:cNvPr id="3" name="Organigramme : Multidocument 2">
            <a:extLst>
              <a:ext uri="{FF2B5EF4-FFF2-40B4-BE49-F238E27FC236}">
                <a16:creationId xmlns:a16="http://schemas.microsoft.com/office/drawing/2014/main" id="{084CA09F-A844-1A12-77C0-689BFF0B7ECD}"/>
              </a:ext>
            </a:extLst>
          </p:cNvPr>
          <p:cNvSpPr/>
          <p:nvPr/>
        </p:nvSpPr>
        <p:spPr>
          <a:xfrm>
            <a:off x="892183" y="1454728"/>
            <a:ext cx="10605654" cy="3335482"/>
          </a:xfrm>
          <a:prstGeom prst="flowChartMulti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MA" sz="3200" b="1" dirty="0">
                <a:solidFill>
                  <a:srgbClr val="000000"/>
                </a:solidFill>
                <a:latin typeface="Calibri"/>
                <a:ea typeface="Calibri"/>
                <a:cs typeface="Calibri"/>
                <a:sym typeface="Calibri"/>
              </a:rPr>
              <a:t>لَخِّصْ مَضْمُونَ ﭐلنَّصِّ فِي حُدُودِ سَبْعَةِ أسْطُرٍ.</a:t>
            </a:r>
          </a:p>
          <a:p>
            <a:pPr algn="ctr"/>
            <a:endParaRPr lang="fr-F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5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099" name="Google Shape;1099;p58"/>
          <p:cNvPicPr preferRelativeResize="0"/>
          <p:nvPr/>
        </p:nvPicPr>
        <p:blipFill rotWithShape="1">
          <a:blip r:embed="rId3">
            <a:alphaModFix/>
          </a:blip>
          <a:srcRect/>
          <a:stretch/>
        </p:blipFill>
        <p:spPr>
          <a:xfrm>
            <a:off x="224022" y="372721"/>
            <a:ext cx="940281" cy="889044"/>
          </a:xfrm>
          <a:prstGeom prst="rect">
            <a:avLst/>
          </a:prstGeom>
          <a:noFill/>
          <a:ln>
            <a:noFill/>
          </a:ln>
        </p:spPr>
      </p:pic>
      <p:sp>
        <p:nvSpPr>
          <p:cNvPr id="1100" name="Google Shape;1100;p58"/>
          <p:cNvSpPr txBox="1"/>
          <p:nvPr/>
        </p:nvSpPr>
        <p:spPr>
          <a:xfrm>
            <a:off x="1084146" y="2259444"/>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ar-MA" sz="3600" b="0" i="0" u="none" strike="noStrike" cap="none" dirty="0">
                <a:solidFill>
                  <a:srgbClr val="000000"/>
                </a:solidFill>
                <a:latin typeface="Inter"/>
                <a:ea typeface="Inter"/>
                <a:cs typeface="Inter"/>
                <a:sym typeface="Inter"/>
              </a:rPr>
              <a:t>إلى الحصة القادمة.</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3886</TotalTime>
  <Words>3189</Words>
  <Application>Microsoft Office PowerPoint</Application>
  <PresentationFormat>Grand écran</PresentationFormat>
  <Paragraphs>392</Paragraphs>
  <Slides>77</Slides>
  <Notes>51</Notes>
  <HiddenSlides>3</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77</vt:i4>
      </vt:variant>
    </vt:vector>
  </HeadingPairs>
  <TitlesOfParts>
    <vt:vector size="88" baseType="lpstr">
      <vt:lpstr>Arial</vt:lpstr>
      <vt:lpstr>Georgia</vt:lpstr>
      <vt:lpstr>Calibri</vt:lpstr>
      <vt:lpstr>Aptos</vt:lpstr>
      <vt:lpstr>Simplified Arabic</vt:lpstr>
      <vt:lpstr>Wingdings</vt:lpstr>
      <vt:lpstr>Dosis</vt:lpstr>
      <vt:lpstr>Inter</vt:lpstr>
      <vt:lpstr>Arial Rounded</vt:lpstr>
      <vt:lpstr>5_Thème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القراءة الجهرية  </vt:lpstr>
      <vt:lpstr>القراءة الجهرية  </vt:lpstr>
      <vt:lpstr>Présentation PowerPoint</vt:lpstr>
      <vt:lpstr>التذكير بقواعد القراءة السليمة ، و شرح عناصر شبكة التقويم الذاتي:  .</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Présentation PowerPoint</vt:lpstr>
      <vt:lpstr>يوجه المدرس  المتعلمين إلى الاشتغال ثنائيا للإجابة عن السؤال، مع التصريح بسيرورة الإنجاز</vt:lpstr>
      <vt:lpstr>يوجه المدرس  المتعلمين إلى الاشتغال ثنائيا للإجابة عن السؤال، مع التصريح بسيرورة الإنجاز</vt:lpstr>
      <vt:lpstr>Présentation PowerPoint</vt:lpstr>
      <vt:lpstr>يوجه المدرس  المتعلمين إلى الاشتغال فرديا للإجابة عن السؤال، مع التصريح بسيرورة الإنجاز</vt:lpstr>
      <vt:lpstr>يوجه المدرس  المتعلمين إلى الاشتغال فرديا للإجابة عن السؤال، مع التصريح بسيرورة الإنجاز</vt:lpstr>
      <vt:lpstr>يوجه المدرس  المتعلمين إلى الاشتغال فرديا للإجابة عن السؤال، مع التصريح بسيرورة الإنجاز</vt:lpstr>
      <vt:lpstr>يوجه المدرس  المتعلمين إلى الاشتغال فرديا للإجابة عن السؤال، مع التصريح بسيرورة الإنجاز</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admin</cp:lastModifiedBy>
  <cp:revision>134</cp:revision>
  <dcterms:created xsi:type="dcterms:W3CDTF">2024-03-27T23:20:55Z</dcterms:created>
  <dcterms:modified xsi:type="dcterms:W3CDTF">2026-05-30T21:30:07Z</dcterms:modified>
</cp:coreProperties>
</file>