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84"/>
  </p:notesMasterIdLst>
  <p:sldIdLst>
    <p:sldId id="322" r:id="rId3"/>
    <p:sldId id="2147483635" r:id="rId4"/>
    <p:sldId id="2147483641" r:id="rId5"/>
    <p:sldId id="955" r:id="rId6"/>
    <p:sldId id="280" r:id="rId7"/>
    <p:sldId id="288" r:id="rId8"/>
    <p:sldId id="298" r:id="rId9"/>
    <p:sldId id="2147483637" r:id="rId10"/>
    <p:sldId id="307" r:id="rId11"/>
    <p:sldId id="308" r:id="rId12"/>
    <p:sldId id="2147483636" r:id="rId13"/>
    <p:sldId id="300" r:id="rId14"/>
    <p:sldId id="287" r:id="rId15"/>
    <p:sldId id="301" r:id="rId16"/>
    <p:sldId id="302" r:id="rId17"/>
    <p:sldId id="2147483638" r:id="rId18"/>
    <p:sldId id="303" r:id="rId19"/>
    <p:sldId id="258" r:id="rId20"/>
    <p:sldId id="260" r:id="rId21"/>
    <p:sldId id="342" r:id="rId22"/>
    <p:sldId id="328" r:id="rId23"/>
    <p:sldId id="297" r:id="rId24"/>
    <p:sldId id="310" r:id="rId25"/>
    <p:sldId id="311" r:id="rId26"/>
    <p:sldId id="299" r:id="rId27"/>
    <p:sldId id="277" r:id="rId28"/>
    <p:sldId id="278" r:id="rId29"/>
    <p:sldId id="282" r:id="rId30"/>
    <p:sldId id="312" r:id="rId31"/>
    <p:sldId id="313" r:id="rId32"/>
    <p:sldId id="304" r:id="rId33"/>
    <p:sldId id="316" r:id="rId34"/>
    <p:sldId id="261" r:id="rId35"/>
    <p:sldId id="305" r:id="rId36"/>
    <p:sldId id="315" r:id="rId37"/>
    <p:sldId id="265" r:id="rId38"/>
    <p:sldId id="306" r:id="rId39"/>
    <p:sldId id="256" r:id="rId40"/>
    <p:sldId id="351" r:id="rId41"/>
    <p:sldId id="344" r:id="rId42"/>
    <p:sldId id="2147483644" r:id="rId43"/>
    <p:sldId id="264" r:id="rId44"/>
    <p:sldId id="284" r:id="rId45"/>
    <p:sldId id="268" r:id="rId46"/>
    <p:sldId id="273" r:id="rId47"/>
    <p:sldId id="276" r:id="rId48"/>
    <p:sldId id="285" r:id="rId49"/>
    <p:sldId id="266" r:id="rId50"/>
    <p:sldId id="343" r:id="rId51"/>
    <p:sldId id="2147483647" r:id="rId52"/>
    <p:sldId id="259" r:id="rId53"/>
    <p:sldId id="292" r:id="rId54"/>
    <p:sldId id="279" r:id="rId55"/>
    <p:sldId id="271" r:id="rId56"/>
    <p:sldId id="290" r:id="rId57"/>
    <p:sldId id="345" r:id="rId58"/>
    <p:sldId id="262" r:id="rId59"/>
    <p:sldId id="270" r:id="rId60"/>
    <p:sldId id="272" r:id="rId61"/>
    <p:sldId id="257" r:id="rId62"/>
    <p:sldId id="274" r:id="rId63"/>
    <p:sldId id="347" r:id="rId64"/>
    <p:sldId id="317" r:id="rId65"/>
    <p:sldId id="275" r:id="rId66"/>
    <p:sldId id="281" r:id="rId67"/>
    <p:sldId id="286" r:id="rId68"/>
    <p:sldId id="348" r:id="rId69"/>
    <p:sldId id="321" r:id="rId70"/>
    <p:sldId id="267" r:id="rId71"/>
    <p:sldId id="291" r:id="rId72"/>
    <p:sldId id="293" r:id="rId73"/>
    <p:sldId id="349" r:id="rId74"/>
    <p:sldId id="289" r:id="rId75"/>
    <p:sldId id="294" r:id="rId76"/>
    <p:sldId id="350" r:id="rId77"/>
    <p:sldId id="331" r:id="rId78"/>
    <p:sldId id="332" r:id="rId79"/>
    <p:sldId id="283" r:id="rId80"/>
    <p:sldId id="335" r:id="rId81"/>
    <p:sldId id="336" r:id="rId82"/>
    <p:sldId id="337" r:id="rId83"/>
  </p:sldIdLst>
  <p:sldSz cx="12192000" cy="6858000"/>
  <p:notesSz cx="6858000" cy="9144000"/>
  <p:embeddedFontLst>
    <p:embeddedFont>
      <p:font typeface="Aptos" panose="020B0004020202020204" pitchFamily="34" charset="0"/>
      <p:regular r:id="rId85"/>
    </p:embeddedFont>
    <p:embeddedFont>
      <p:font typeface="Calibri" panose="020F0502020204030204" pitchFamily="34" charset="0"/>
      <p:regular r:id="rId86"/>
      <p:bold r:id="rId87"/>
    </p:embeddedFont>
    <p:embeddedFont>
      <p:font typeface="Dosis" pitchFamily="2" charset="0"/>
      <p:regular r:id="rId88"/>
      <p:bold r:id="rId89"/>
    </p:embeddedFont>
    <p:embeddedFont>
      <p:font typeface="Georgia" panose="02040502050405020303" pitchFamily="18" charset="0"/>
      <p:regular r:id="rId90"/>
      <p:bold r:id="rId91"/>
      <p:italic r:id="rId92"/>
      <p:boldItalic r:id="rId93"/>
    </p:embeddedFont>
    <p:embeddedFont>
      <p:font typeface="Inter" panose="020B0604020202020204" charset="0"/>
      <p:regular r:id="rId94"/>
      <p:bold r:id="rId95"/>
      <p:italic r:id="rId96"/>
      <p:boldItalic r:id="rId97"/>
    </p:embeddedFont>
    <p:embeddedFont>
      <p:font typeface="Simplified Arabic" panose="02020603050405020304" pitchFamily="18" charset="-78"/>
      <p:regular r:id="rId98"/>
      <p:bold r:id="rId9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5" roundtripDataSignature="AMtx7mjntLxIcP0txebxtN+xxknSQCWM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015FD07-0FC1-414B-9AE4-B8FEC320CED6}">
  <a:tblStyle styleId="{B015FD07-0FC1-414B-9AE4-B8FEC320CED6}"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viewProps" Target="view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notesMaster" Target="notesMasters/notesMaster1.xml"/><Relationship Id="rId89" Type="http://schemas.openxmlformats.org/officeDocument/2006/relationships/font" Target="fonts/font5.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8"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font" Target="fonts/font1.fntdata"/><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1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19"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font" Target="fonts/font2.fntdata"/><Relationship Id="rId94" Type="http://schemas.openxmlformats.org/officeDocument/2006/relationships/font" Target="fonts/font10.fntdata"/><Relationship Id="rId99"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13.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3.fntdata"/><Relationship Id="rId115" Type="http://customschemas.google.com/relationships/presentationmetadata" Target="meta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9.fntdata"/><Relationship Id="rId98" Type="http://schemas.openxmlformats.org/officeDocument/2006/relationships/font" Target="fonts/font14.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txBody>
          <a:bodyPr/>
          <a:lstStyle/>
          <a:p>
            <a:endParaRPr lang="fr-FR"/>
          </a:p>
        </p:txBody>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2d52039f3b7_0_1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2" name="Google Shape;392;g2d52039f3b7_0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0D788993-1AD9-DC46-CEA5-CA4925B21526}"/>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78271789-842A-09C6-BF09-ECF846F53A3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3A3FEDCC-47E1-C4CB-2D2F-FDEB72D8A08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169312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9FC5B4AA-3CFC-9D07-838F-A8734342922B}"/>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FFBE4D9B-FCA8-C6A9-EC57-B1B44928C4C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A1D8D70-A339-7B7A-2FB2-C7CE42BB722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65679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8" name="Google Shape;48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74709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0" name="Google Shape;58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F4809E9B-75AE-3F1B-843F-9784B0892FA2}"/>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0FA72E8C-CEB8-C0D4-CA54-B904D8A5678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DB5561B5-DFE5-D75A-3F27-A2E9BF4A1F5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158317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596A03B8-975D-9D2C-4FA0-6F964678DB3A}"/>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E46052F1-ACC2-BA50-7E44-750062C61D1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210BF3AD-4727-BAA5-8C11-F8E7F5D02B0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757220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65D47A69-460A-2C85-F24A-29F443707DF0}"/>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38DE350A-2651-4C98-A599-5CB512FF381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96C4A6C-3342-84F5-FE71-493D44C9B57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639434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8253D3E7-E868-674C-FAFD-D0EEA5AD1506}"/>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7CAEA5F8-1DE0-23E0-735F-B8924616AEE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72EDCD8-CD42-AE6E-FBD9-766192CD859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237088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26E4E4C0-DDBA-8FD0-BF9C-8CE5A6F80F4F}"/>
            </a:ext>
          </a:extLst>
        </p:cNvPr>
        <p:cNvGrpSpPr/>
        <p:nvPr/>
      </p:nvGrpSpPr>
      <p:grpSpPr>
        <a:xfrm>
          <a:off x="0" y="0"/>
          <a:ext cx="0" cy="0"/>
          <a:chOff x="0" y="0"/>
          <a:chExt cx="0" cy="0"/>
        </a:xfrm>
      </p:grpSpPr>
      <p:sp>
        <p:nvSpPr>
          <p:cNvPr id="611" name="Google Shape;611;p5:notes">
            <a:extLst>
              <a:ext uri="{FF2B5EF4-FFF2-40B4-BE49-F238E27FC236}">
                <a16:creationId xmlns:a16="http://schemas.microsoft.com/office/drawing/2014/main" id="{DBF212D7-B84E-E14B-D8DD-71CCBB94F88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a:extLst>
              <a:ext uri="{FF2B5EF4-FFF2-40B4-BE49-F238E27FC236}">
                <a16:creationId xmlns:a16="http://schemas.microsoft.com/office/drawing/2014/main" id="{D02ECDD9-702E-385B-B72C-C7735314F82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810649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39ED37F7-B8B1-BD85-2A04-5F9B34FB6808}"/>
            </a:ext>
          </a:extLst>
        </p:cNvPr>
        <p:cNvGrpSpPr/>
        <p:nvPr/>
      </p:nvGrpSpPr>
      <p:grpSpPr>
        <a:xfrm>
          <a:off x="0" y="0"/>
          <a:ext cx="0" cy="0"/>
          <a:chOff x="0" y="0"/>
          <a:chExt cx="0" cy="0"/>
        </a:xfrm>
      </p:grpSpPr>
      <p:sp>
        <p:nvSpPr>
          <p:cNvPr id="611" name="Google Shape;611;p5:notes">
            <a:extLst>
              <a:ext uri="{FF2B5EF4-FFF2-40B4-BE49-F238E27FC236}">
                <a16:creationId xmlns:a16="http://schemas.microsoft.com/office/drawing/2014/main" id="{3C04DB96-6910-C9FE-3D6C-98B3419BAE8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a:extLst>
              <a:ext uri="{FF2B5EF4-FFF2-40B4-BE49-F238E27FC236}">
                <a16:creationId xmlns:a16="http://schemas.microsoft.com/office/drawing/2014/main" id="{2C87CA9A-E628-0203-012B-934849B64AC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903977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342212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D31E6E68-D02E-D8DE-65A4-9EE8229EA214}"/>
            </a:ext>
          </a:extLst>
        </p:cNvPr>
        <p:cNvGrpSpPr/>
        <p:nvPr/>
      </p:nvGrpSpPr>
      <p:grpSpPr>
        <a:xfrm>
          <a:off x="0" y="0"/>
          <a:ext cx="0" cy="0"/>
          <a:chOff x="0" y="0"/>
          <a:chExt cx="0" cy="0"/>
        </a:xfrm>
      </p:grpSpPr>
      <p:sp>
        <p:nvSpPr>
          <p:cNvPr id="611" name="Google Shape;611;p5:notes">
            <a:extLst>
              <a:ext uri="{FF2B5EF4-FFF2-40B4-BE49-F238E27FC236}">
                <a16:creationId xmlns:a16="http://schemas.microsoft.com/office/drawing/2014/main" id="{BF181ED0-C1B4-6376-A34D-70641CA4AB5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a:extLst>
              <a:ext uri="{FF2B5EF4-FFF2-40B4-BE49-F238E27FC236}">
                <a16:creationId xmlns:a16="http://schemas.microsoft.com/office/drawing/2014/main" id="{81EB0E3A-147A-4E96-A4C1-D522C04B942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767438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a:extLst>
            <a:ext uri="{FF2B5EF4-FFF2-40B4-BE49-F238E27FC236}">
              <a16:creationId xmlns:a16="http://schemas.microsoft.com/office/drawing/2014/main" id="{D73C6318-B686-486C-B2B7-4C3949177590}"/>
            </a:ext>
          </a:extLst>
        </p:cNvPr>
        <p:cNvGrpSpPr/>
        <p:nvPr/>
      </p:nvGrpSpPr>
      <p:grpSpPr>
        <a:xfrm>
          <a:off x="0" y="0"/>
          <a:ext cx="0" cy="0"/>
          <a:chOff x="0" y="0"/>
          <a:chExt cx="0" cy="0"/>
        </a:xfrm>
      </p:grpSpPr>
      <p:sp>
        <p:nvSpPr>
          <p:cNvPr id="632" name="Google Shape;632;p7:notes">
            <a:extLst>
              <a:ext uri="{FF2B5EF4-FFF2-40B4-BE49-F238E27FC236}">
                <a16:creationId xmlns:a16="http://schemas.microsoft.com/office/drawing/2014/main" id="{3CA17E4E-4DD1-AEFE-0F50-85087FA5AB5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a:extLst>
              <a:ext uri="{FF2B5EF4-FFF2-40B4-BE49-F238E27FC236}">
                <a16:creationId xmlns:a16="http://schemas.microsoft.com/office/drawing/2014/main" id="{0D5BA733-A9A0-F536-0543-2B04A6797EC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096226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EF95E03F-4F5D-A0F6-8F49-58FF550C01B4}"/>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9E2FC41A-8BBD-E919-3D18-430290C8D6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B1D022DF-FDCA-EC4B-5F74-7558196E8B2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402589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B5685AC6-326B-3D51-340D-6C30F92036C4}"/>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1FCD7F4E-F8EC-AB9A-74B0-CD8C861214A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D146D22-94AD-7AF7-4CBF-A6E7820027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9934831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5B23B254-3463-0039-EF97-06E07612D741}"/>
            </a:ext>
          </a:extLst>
        </p:cNvPr>
        <p:cNvGrpSpPr/>
        <p:nvPr/>
      </p:nvGrpSpPr>
      <p:grpSpPr>
        <a:xfrm>
          <a:off x="0" y="0"/>
          <a:ext cx="0" cy="0"/>
          <a:chOff x="0" y="0"/>
          <a:chExt cx="0" cy="0"/>
        </a:xfrm>
      </p:grpSpPr>
      <p:sp>
        <p:nvSpPr>
          <p:cNvPr id="830" name="Google Shape;830;g308c7719696_0_1:notes">
            <a:extLst>
              <a:ext uri="{FF2B5EF4-FFF2-40B4-BE49-F238E27FC236}">
                <a16:creationId xmlns:a16="http://schemas.microsoft.com/office/drawing/2014/main" id="{A113FDB4-0F8B-C35F-4377-1608BD069B9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1" name="Google Shape;831;g308c7719696_0_1:notes">
            <a:extLst>
              <a:ext uri="{FF2B5EF4-FFF2-40B4-BE49-F238E27FC236}">
                <a16:creationId xmlns:a16="http://schemas.microsoft.com/office/drawing/2014/main" id="{6E1F3060-9C99-98D9-4ADF-04357140A07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20633899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3" name="Google Shape;68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3117994fe5d_0_5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fr-FR"/>
          </a:p>
        </p:txBody>
      </p:sp>
      <p:sp>
        <p:nvSpPr>
          <p:cNvPr id="728" name="Google Shape;728;g3117994fe5d_0_5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729" name="Google Shape;729;g3117994fe5d_0_5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ar-MA" sz="1400" b="0" i="0" u="none" strike="noStrike" cap="none">
                <a:solidFill>
                  <a:schemeClr val="dk1"/>
                </a:solidFill>
                <a:latin typeface="Calibri"/>
                <a:ea typeface="Calibri"/>
                <a:cs typeface="Calibri"/>
                <a:sym typeface="Calibri"/>
              </a:rPr>
              <a:t>50</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8B16B807-FBA3-0C57-E841-3E25D03FDC17}"/>
            </a:ext>
          </a:extLst>
        </p:cNvPr>
        <p:cNvGrpSpPr/>
        <p:nvPr/>
      </p:nvGrpSpPr>
      <p:grpSpPr>
        <a:xfrm>
          <a:off x="0" y="0"/>
          <a:ext cx="0" cy="0"/>
          <a:chOff x="0" y="0"/>
          <a:chExt cx="0" cy="0"/>
        </a:xfrm>
      </p:grpSpPr>
      <p:sp>
        <p:nvSpPr>
          <p:cNvPr id="830" name="Google Shape;830;g308c7719696_0_1:notes">
            <a:extLst>
              <a:ext uri="{FF2B5EF4-FFF2-40B4-BE49-F238E27FC236}">
                <a16:creationId xmlns:a16="http://schemas.microsoft.com/office/drawing/2014/main" id="{ED1F1A4B-8E53-F00B-E4AD-CB9BB1B2C82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1" name="Google Shape;831;g308c7719696_0_1:notes">
            <a:extLst>
              <a:ext uri="{FF2B5EF4-FFF2-40B4-BE49-F238E27FC236}">
                <a16:creationId xmlns:a16="http://schemas.microsoft.com/office/drawing/2014/main" id="{BFAF9356-CCA2-D1E3-7FAD-616C80E308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6721138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839" name="Google Shape;839;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40" name="Google Shape;840;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52</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a16="http://schemas.microsoft.com/office/drawing/2014/main" id="{82EDD402-C9DF-A98B-5B66-1FE5148F17F4}"/>
            </a:ext>
          </a:extLst>
        </p:cNvPr>
        <p:cNvGrpSpPr/>
        <p:nvPr/>
      </p:nvGrpSpPr>
      <p:grpSpPr>
        <a:xfrm>
          <a:off x="0" y="0"/>
          <a:ext cx="0" cy="0"/>
          <a:chOff x="0" y="0"/>
          <a:chExt cx="0" cy="0"/>
        </a:xfrm>
      </p:grpSpPr>
      <p:sp>
        <p:nvSpPr>
          <p:cNvPr id="838" name="Google Shape;838;p44:notes">
            <a:extLst>
              <a:ext uri="{FF2B5EF4-FFF2-40B4-BE49-F238E27FC236}">
                <a16:creationId xmlns:a16="http://schemas.microsoft.com/office/drawing/2014/main" id="{69901B7C-FFA6-E330-C580-DE4161535D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839" name="Google Shape;839;p44:notes">
            <a:extLst>
              <a:ext uri="{FF2B5EF4-FFF2-40B4-BE49-F238E27FC236}">
                <a16:creationId xmlns:a16="http://schemas.microsoft.com/office/drawing/2014/main" id="{B9718AD1-2C78-DD9E-4DD8-3ED3B7C67D5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44:notes">
            <a:extLst>
              <a:ext uri="{FF2B5EF4-FFF2-40B4-BE49-F238E27FC236}">
                <a16:creationId xmlns:a16="http://schemas.microsoft.com/office/drawing/2014/main" id="{97EB185F-54AA-8065-AA62-1ECEB1F07B7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53</a:t>
            </a:fld>
            <a:endParaRPr/>
          </a:p>
        </p:txBody>
      </p:sp>
    </p:spTree>
    <p:extLst>
      <p:ext uri="{BB962C8B-B14F-4D97-AF65-F5344CB8AC3E}">
        <p14:creationId xmlns:p14="http://schemas.microsoft.com/office/powerpoint/2010/main" val="5282563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3042221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4" name="Google Shape;78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7" name="Google Shape;71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6" name="Google Shape;916;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a:extLst>
            <a:ext uri="{FF2B5EF4-FFF2-40B4-BE49-F238E27FC236}">
              <a16:creationId xmlns:a16="http://schemas.microsoft.com/office/drawing/2014/main" id="{A3024669-68CC-FEDA-E4A5-8928A60E486A}"/>
            </a:ext>
          </a:extLst>
        </p:cNvPr>
        <p:cNvGrpSpPr/>
        <p:nvPr/>
      </p:nvGrpSpPr>
      <p:grpSpPr>
        <a:xfrm>
          <a:off x="0" y="0"/>
          <a:ext cx="0" cy="0"/>
          <a:chOff x="0" y="0"/>
          <a:chExt cx="0" cy="0"/>
        </a:xfrm>
      </p:grpSpPr>
      <p:sp>
        <p:nvSpPr>
          <p:cNvPr id="915" name="Google Shape;915;p73:notes">
            <a:extLst>
              <a:ext uri="{FF2B5EF4-FFF2-40B4-BE49-F238E27FC236}">
                <a16:creationId xmlns:a16="http://schemas.microsoft.com/office/drawing/2014/main" id="{B650F475-D0A3-38EC-20F6-1F32215AFE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6" name="Google Shape;916;p73:notes">
            <a:extLst>
              <a:ext uri="{FF2B5EF4-FFF2-40B4-BE49-F238E27FC236}">
                <a16:creationId xmlns:a16="http://schemas.microsoft.com/office/drawing/2014/main" id="{F9A29572-4A8B-48FB-D1E7-2A6DC51B84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28623219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a:extLst>
            <a:ext uri="{FF2B5EF4-FFF2-40B4-BE49-F238E27FC236}">
              <a16:creationId xmlns:a16="http://schemas.microsoft.com/office/drawing/2014/main" id="{A863F6F2-997C-6691-1262-C9DBB3B48FB6}"/>
            </a:ext>
          </a:extLst>
        </p:cNvPr>
        <p:cNvGrpSpPr/>
        <p:nvPr/>
      </p:nvGrpSpPr>
      <p:grpSpPr>
        <a:xfrm>
          <a:off x="0" y="0"/>
          <a:ext cx="0" cy="0"/>
          <a:chOff x="0" y="0"/>
          <a:chExt cx="0" cy="0"/>
        </a:xfrm>
      </p:grpSpPr>
      <p:sp>
        <p:nvSpPr>
          <p:cNvPr id="915" name="Google Shape;915;p73:notes">
            <a:extLst>
              <a:ext uri="{FF2B5EF4-FFF2-40B4-BE49-F238E27FC236}">
                <a16:creationId xmlns:a16="http://schemas.microsoft.com/office/drawing/2014/main" id="{2713059E-D45D-27F0-2222-3D068E7C8B4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6" name="Google Shape;916;p73:notes">
            <a:extLst>
              <a:ext uri="{FF2B5EF4-FFF2-40B4-BE49-F238E27FC236}">
                <a16:creationId xmlns:a16="http://schemas.microsoft.com/office/drawing/2014/main" id="{29EC8513-2D9C-370D-E36A-CDF9B0D9D2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2127681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a:extLst>
            <a:ext uri="{FF2B5EF4-FFF2-40B4-BE49-F238E27FC236}">
              <a16:creationId xmlns:a16="http://schemas.microsoft.com/office/drawing/2014/main" id="{7C9EA355-D6EE-5E50-721F-9025BA280821}"/>
            </a:ext>
          </a:extLst>
        </p:cNvPr>
        <p:cNvGrpSpPr/>
        <p:nvPr/>
      </p:nvGrpSpPr>
      <p:grpSpPr>
        <a:xfrm>
          <a:off x="0" y="0"/>
          <a:ext cx="0" cy="0"/>
          <a:chOff x="0" y="0"/>
          <a:chExt cx="0" cy="0"/>
        </a:xfrm>
      </p:grpSpPr>
      <p:sp>
        <p:nvSpPr>
          <p:cNvPr id="915" name="Google Shape;915;p73:notes">
            <a:extLst>
              <a:ext uri="{FF2B5EF4-FFF2-40B4-BE49-F238E27FC236}">
                <a16:creationId xmlns:a16="http://schemas.microsoft.com/office/drawing/2014/main" id="{88339D1F-EBA1-7224-EB4E-28536AF945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6" name="Google Shape;916;p73:notes">
            <a:extLst>
              <a:ext uri="{FF2B5EF4-FFF2-40B4-BE49-F238E27FC236}">
                <a16:creationId xmlns:a16="http://schemas.microsoft.com/office/drawing/2014/main" id="{652FBAB2-C17A-3DFB-5FE9-30CBABD2D58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20302463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0" name="Google Shape;75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a:extLst>
            <a:ext uri="{FF2B5EF4-FFF2-40B4-BE49-F238E27FC236}">
              <a16:creationId xmlns:a16="http://schemas.microsoft.com/office/drawing/2014/main" id="{0EB5275C-23DD-566F-CA39-3A2DAD7A6223}"/>
            </a:ext>
          </a:extLst>
        </p:cNvPr>
        <p:cNvGrpSpPr/>
        <p:nvPr/>
      </p:nvGrpSpPr>
      <p:grpSpPr>
        <a:xfrm>
          <a:off x="0" y="0"/>
          <a:ext cx="0" cy="0"/>
          <a:chOff x="0" y="0"/>
          <a:chExt cx="0" cy="0"/>
        </a:xfrm>
      </p:grpSpPr>
      <p:sp>
        <p:nvSpPr>
          <p:cNvPr id="955" name="Google Shape;955;p74:notes">
            <a:extLst>
              <a:ext uri="{FF2B5EF4-FFF2-40B4-BE49-F238E27FC236}">
                <a16:creationId xmlns:a16="http://schemas.microsoft.com/office/drawing/2014/main" id="{906E2480-2672-2859-731F-0C9A585C55C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a:extLst>
              <a:ext uri="{FF2B5EF4-FFF2-40B4-BE49-F238E27FC236}">
                <a16:creationId xmlns:a16="http://schemas.microsoft.com/office/drawing/2014/main" id="{32CBA17D-CED1-190B-5CBC-0344709B5C8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299950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a:extLst>
            <a:ext uri="{FF2B5EF4-FFF2-40B4-BE49-F238E27FC236}">
              <a16:creationId xmlns:a16="http://schemas.microsoft.com/office/drawing/2014/main" id="{7D43DCE0-1135-5DCF-3E75-C03C24237404}"/>
            </a:ext>
          </a:extLst>
        </p:cNvPr>
        <p:cNvGrpSpPr/>
        <p:nvPr/>
      </p:nvGrpSpPr>
      <p:grpSpPr>
        <a:xfrm>
          <a:off x="0" y="0"/>
          <a:ext cx="0" cy="0"/>
          <a:chOff x="0" y="0"/>
          <a:chExt cx="0" cy="0"/>
        </a:xfrm>
      </p:grpSpPr>
      <p:sp>
        <p:nvSpPr>
          <p:cNvPr id="955" name="Google Shape;955;p74:notes">
            <a:extLst>
              <a:ext uri="{FF2B5EF4-FFF2-40B4-BE49-F238E27FC236}">
                <a16:creationId xmlns:a16="http://schemas.microsoft.com/office/drawing/2014/main" id="{C5229CA3-B5E1-ABC2-BBA9-88BAC2C0BF0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a:extLst>
              <a:ext uri="{FF2B5EF4-FFF2-40B4-BE49-F238E27FC236}">
                <a16:creationId xmlns:a16="http://schemas.microsoft.com/office/drawing/2014/main" id="{6F459DC0-708C-E871-DC58-3B59510559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1836485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a:extLst>
            <a:ext uri="{FF2B5EF4-FFF2-40B4-BE49-F238E27FC236}">
              <a16:creationId xmlns:a16="http://schemas.microsoft.com/office/drawing/2014/main" id="{2A0AF54B-37D1-58C0-F8ED-046A27470499}"/>
            </a:ext>
          </a:extLst>
        </p:cNvPr>
        <p:cNvGrpSpPr/>
        <p:nvPr/>
      </p:nvGrpSpPr>
      <p:grpSpPr>
        <a:xfrm>
          <a:off x="0" y="0"/>
          <a:ext cx="0" cy="0"/>
          <a:chOff x="0" y="0"/>
          <a:chExt cx="0" cy="0"/>
        </a:xfrm>
      </p:grpSpPr>
      <p:sp>
        <p:nvSpPr>
          <p:cNvPr id="955" name="Google Shape;955;p74:notes">
            <a:extLst>
              <a:ext uri="{FF2B5EF4-FFF2-40B4-BE49-F238E27FC236}">
                <a16:creationId xmlns:a16="http://schemas.microsoft.com/office/drawing/2014/main" id="{6602A1FD-EEA1-7197-1165-C3E03CC118E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a:extLst>
              <a:ext uri="{FF2B5EF4-FFF2-40B4-BE49-F238E27FC236}">
                <a16:creationId xmlns:a16="http://schemas.microsoft.com/office/drawing/2014/main" id="{04E2D5C7-0FDE-EAAD-7827-4971F330CF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7385751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226249A1-B1A1-2116-C0A4-3E7B47374541}"/>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290EB6EE-7C68-1A5B-B880-F9147D8889A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055468D3-172D-B96B-9535-6E37802C152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3382061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E826D773-C722-5F06-366B-1D6BBA9CC8DF}"/>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DE1036A2-6AAC-FAA7-7BFA-17B2489FF2D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687C80E9-C1A9-601E-C3AA-94C4885BBCD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6074058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311ca762b20_0_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g311ca762b20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6" name="Google Shape;1056;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a:extLst>
            <a:ext uri="{FF2B5EF4-FFF2-40B4-BE49-F238E27FC236}">
              <a16:creationId xmlns:a16="http://schemas.microsoft.com/office/drawing/2014/main" id="{887A6A3D-4BC0-3388-7027-78A3E41C707F}"/>
            </a:ext>
          </a:extLst>
        </p:cNvPr>
        <p:cNvGrpSpPr/>
        <p:nvPr/>
      </p:nvGrpSpPr>
      <p:grpSpPr>
        <a:xfrm>
          <a:off x="0" y="0"/>
          <a:ext cx="0" cy="0"/>
          <a:chOff x="0" y="0"/>
          <a:chExt cx="0" cy="0"/>
        </a:xfrm>
      </p:grpSpPr>
      <p:sp>
        <p:nvSpPr>
          <p:cNvPr id="1047" name="Google Shape;1047;g311ca762b20_0_20:notes">
            <a:extLst>
              <a:ext uri="{FF2B5EF4-FFF2-40B4-BE49-F238E27FC236}">
                <a16:creationId xmlns:a16="http://schemas.microsoft.com/office/drawing/2014/main" id="{1E3D8FA1-2506-083E-E511-56FEDC1FD7E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g311ca762b20_0_20:notes">
            <a:extLst>
              <a:ext uri="{FF2B5EF4-FFF2-40B4-BE49-F238E27FC236}">
                <a16:creationId xmlns:a16="http://schemas.microsoft.com/office/drawing/2014/main" id="{44319C09-AD21-7D3B-2B6B-565B8A2677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4730182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0" name="Google Shape;1080;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8" name="Google Shape;108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6" name="Google Shape;1096;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6.svg"/><Relationship Id="rId2" Type="http://schemas.openxmlformats.org/officeDocument/2006/relationships/image" Target="../media/image8.gi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6.svg"/><Relationship Id="rId2" Type="http://schemas.openxmlformats.org/officeDocument/2006/relationships/image" Target="../media/image8.gi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gif"/><Relationship Id="rId1" Type="http://schemas.openxmlformats.org/officeDocument/2006/relationships/slideMaster" Target="../slideMasters/slideMaster2.xml"/><Relationship Id="rId4" Type="http://schemas.microsoft.com/office/2007/relationships/hdphoto" Target="../media/hdphoto3.wdp"/></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7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7"/>
        <p:cNvGrpSpPr/>
        <p:nvPr/>
      </p:nvGrpSpPr>
      <p:grpSpPr>
        <a:xfrm>
          <a:off x="0" y="0"/>
          <a:ext cx="0" cy="0"/>
          <a:chOff x="0" y="0"/>
          <a:chExt cx="0" cy="0"/>
        </a:xfrm>
      </p:grpSpPr>
      <p:sp>
        <p:nvSpPr>
          <p:cNvPr id="18" name="Google Shape;18;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4"/>
        <p:cNvGrpSpPr/>
        <p:nvPr/>
      </p:nvGrpSpPr>
      <p:grpSpPr>
        <a:xfrm>
          <a:off x="0" y="0"/>
          <a:ext cx="0" cy="0"/>
          <a:chOff x="0" y="0"/>
          <a:chExt cx="0" cy="0"/>
        </a:xfrm>
      </p:grpSpPr>
      <p:sp>
        <p:nvSpPr>
          <p:cNvPr id="65" name="Google Shape;65;p11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6" name="Google Shape;66;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69" name="Google Shape;69;p11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0" name="Google Shape;70;p11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1" name="Google Shape;71;p11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3" name="Google Shape;73;p11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74"/>
        <p:cNvGrpSpPr/>
        <p:nvPr/>
      </p:nvGrpSpPr>
      <p:grpSpPr>
        <a:xfrm>
          <a:off x="0" y="0"/>
          <a:ext cx="0" cy="0"/>
          <a:chOff x="0" y="0"/>
          <a:chExt cx="0" cy="0"/>
        </a:xfrm>
      </p:grpSpPr>
      <p:sp>
        <p:nvSpPr>
          <p:cNvPr id="75" name="Google Shape;75;p1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7" name="Google Shape;77;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80"/>
        <p:cNvGrpSpPr/>
        <p:nvPr/>
      </p:nvGrpSpPr>
      <p:grpSpPr>
        <a:xfrm>
          <a:off x="0" y="0"/>
          <a:ext cx="0" cy="0"/>
          <a:chOff x="0" y="0"/>
          <a:chExt cx="0" cy="0"/>
        </a:xfrm>
      </p:grpSpPr>
      <p:sp>
        <p:nvSpPr>
          <p:cNvPr id="81" name="Google Shape;81;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86"/>
        <p:cNvGrpSpPr/>
        <p:nvPr/>
      </p:nvGrpSpPr>
      <p:grpSpPr>
        <a:xfrm>
          <a:off x="0" y="0"/>
          <a:ext cx="0" cy="0"/>
          <a:chOff x="0" y="0"/>
          <a:chExt cx="0" cy="0"/>
        </a:xfrm>
      </p:grpSpPr>
      <p:sp>
        <p:nvSpPr>
          <p:cNvPr id="87" name="Google Shape;87;p1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9" name="Google Shape;89;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92"/>
        <p:cNvGrpSpPr/>
        <p:nvPr/>
      </p:nvGrpSpPr>
      <p:grpSpPr>
        <a:xfrm>
          <a:off x="0" y="0"/>
          <a:ext cx="0" cy="0"/>
          <a:chOff x="0" y="0"/>
          <a:chExt cx="0" cy="0"/>
        </a:xfrm>
      </p:grpSpPr>
      <p:sp>
        <p:nvSpPr>
          <p:cNvPr id="93" name="Google Shape;93;p1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99"/>
        <p:cNvGrpSpPr/>
        <p:nvPr/>
      </p:nvGrpSpPr>
      <p:grpSpPr>
        <a:xfrm>
          <a:off x="0" y="0"/>
          <a:ext cx="0" cy="0"/>
          <a:chOff x="0" y="0"/>
          <a:chExt cx="0" cy="0"/>
        </a:xfrm>
      </p:grpSpPr>
      <p:sp>
        <p:nvSpPr>
          <p:cNvPr id="100" name="Google Shape;100;p1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04"/>
        <p:cNvGrpSpPr/>
        <p:nvPr/>
      </p:nvGrpSpPr>
      <p:grpSpPr>
        <a:xfrm>
          <a:off x="0" y="0"/>
          <a:ext cx="0" cy="0"/>
          <a:chOff x="0" y="0"/>
          <a:chExt cx="0" cy="0"/>
        </a:xfrm>
      </p:grpSpPr>
      <p:sp>
        <p:nvSpPr>
          <p:cNvPr id="105" name="Google Shape;105;p1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7" name="Google Shape;107;p1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8" name="Google Shape;108;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248174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187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8308589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tructure de la séance">
  <p:cSld name="structure de la séance">
    <p:bg>
      <p:bgPr>
        <a:solidFill>
          <a:srgbClr val="DCE6F2"/>
        </a:solidFill>
        <a:effectLst/>
      </p:bgPr>
    </p:bg>
    <p:spTree>
      <p:nvGrpSpPr>
        <p:cNvPr id="1" name="Shape 21"/>
        <p:cNvGrpSpPr/>
        <p:nvPr/>
      </p:nvGrpSpPr>
      <p:grpSpPr>
        <a:xfrm>
          <a:off x="0" y="0"/>
          <a:ext cx="0" cy="0"/>
          <a:chOff x="0" y="0"/>
          <a:chExt cx="0" cy="0"/>
        </a:xfrm>
      </p:grpSpPr>
      <p:sp>
        <p:nvSpPr>
          <p:cNvPr id="22" name="Google Shape;22;p37"/>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الحصة</a:t>
            </a:r>
            <a:endParaRPr sz="3200" b="1" i="0" u="none" strike="noStrike" cap="none">
              <a:solidFill>
                <a:srgbClr val="44546A"/>
              </a:solidFill>
              <a:latin typeface="Calibri"/>
              <a:ea typeface="Calibri"/>
              <a:cs typeface="Calibri"/>
              <a:sym typeface="Calibri"/>
            </a:endParaRPr>
          </a:p>
        </p:txBody>
      </p:sp>
      <p:pic>
        <p:nvPicPr>
          <p:cNvPr id="23" name="Google Shape;23;p37"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24" name="Google Shape;24;p37"/>
          <p:cNvSpPr/>
          <p:nvPr/>
        </p:nvSpPr>
        <p:spPr>
          <a:xfrm>
            <a:off x="1593283" y="1662544"/>
            <a:ext cx="8950037" cy="4172319"/>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grpSp>
        <p:nvGrpSpPr>
          <p:cNvPr id="25" name="Google Shape;25;p37"/>
          <p:cNvGrpSpPr/>
          <p:nvPr/>
        </p:nvGrpSpPr>
        <p:grpSpPr>
          <a:xfrm>
            <a:off x="1727870" y="1914415"/>
            <a:ext cx="8585152" cy="548005"/>
            <a:chOff x="2156845" y="1060636"/>
            <a:chExt cx="5246201" cy="411004"/>
          </a:xfrm>
        </p:grpSpPr>
        <p:sp>
          <p:nvSpPr>
            <p:cNvPr id="26" name="Google Shape;26;p37"/>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27" name="Google Shape;27;p37"/>
            <p:cNvSpPr/>
            <p:nvPr/>
          </p:nvSpPr>
          <p:spPr>
            <a:xfrm>
              <a:off x="2173655"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C4E0B2"/>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28" name="Google Shape;28;p37"/>
            <p:cNvSpPr/>
            <p:nvPr/>
          </p:nvSpPr>
          <p:spPr>
            <a:xfrm>
              <a:off x="7029051" y="1128589"/>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grpSp>
      <p:sp>
        <p:nvSpPr>
          <p:cNvPr id="29" name="Google Shape;29;p37"/>
          <p:cNvSpPr/>
          <p:nvPr/>
        </p:nvSpPr>
        <p:spPr>
          <a:xfrm>
            <a:off x="1727871" y="2740793"/>
            <a:ext cx="8585151" cy="548005"/>
          </a:xfrm>
          <a:custGeom>
            <a:avLst/>
            <a:gdLst/>
            <a:ahLst/>
            <a:cxnLst/>
            <a:rect l="l" t="t" r="r" b="b"/>
            <a:pathLst>
              <a:path w="120000" h="120000" extrusionOk="0">
                <a:moveTo>
                  <a:pt x="0" y="20000"/>
                </a:moveTo>
                <a:lnTo>
                  <a:pt x="0" y="20000"/>
                </a:ln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grpSp>
        <p:nvGrpSpPr>
          <p:cNvPr id="30" name="Google Shape;30;p37"/>
          <p:cNvGrpSpPr/>
          <p:nvPr/>
        </p:nvGrpSpPr>
        <p:grpSpPr>
          <a:xfrm>
            <a:off x="1727870" y="3567172"/>
            <a:ext cx="8585152" cy="548005"/>
            <a:chOff x="2156845" y="1060636"/>
            <a:chExt cx="5230662" cy="411004"/>
          </a:xfrm>
        </p:grpSpPr>
        <p:sp>
          <p:nvSpPr>
            <p:cNvPr id="31" name="Google Shape;31;p37"/>
            <p:cNvSpPr/>
            <p:nvPr/>
          </p:nvSpPr>
          <p:spPr>
            <a:xfrm>
              <a:off x="2156845" y="1060636"/>
              <a:ext cx="5230662" cy="411004"/>
            </a:xfrm>
            <a:custGeom>
              <a:avLst/>
              <a:gdLst/>
              <a:ahLst/>
              <a:cxnLst/>
              <a:rect l="l" t="t" r="r" b="b"/>
              <a:pathLst>
                <a:path w="120000" h="120000" extrusionOk="0">
                  <a:moveTo>
                    <a:pt x="0" y="20000"/>
                  </a:moveTo>
                  <a:lnTo>
                    <a:pt x="0" y="20000"/>
                  </a:ln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lnTo>
                    <a:pt x="1572" y="120000"/>
                  </a:lnTo>
                  <a:cubicBezTo>
                    <a:pt x="1155" y="120000"/>
                    <a:pt x="755" y="117893"/>
                    <a:pt x="460"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32" name="Google Shape;32;p37"/>
            <p:cNvSpPr/>
            <p:nvPr/>
          </p:nvSpPr>
          <p:spPr>
            <a:xfrm>
              <a:off x="2173605" y="1060872"/>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33" name="Google Shape;33;p37"/>
            <p:cNvSpPr/>
            <p:nvPr/>
          </p:nvSpPr>
          <p:spPr>
            <a:xfrm>
              <a:off x="7022854" y="1125891"/>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3</a:t>
              </a:r>
              <a:endParaRPr sz="1467" b="0" i="0" u="none" strike="noStrike" cap="none">
                <a:solidFill>
                  <a:srgbClr val="000000"/>
                </a:solidFill>
                <a:latin typeface="Calibri"/>
                <a:ea typeface="Calibri"/>
                <a:cs typeface="Calibri"/>
                <a:sym typeface="Calibri"/>
              </a:endParaRPr>
            </a:p>
          </p:txBody>
        </p:sp>
      </p:grpSp>
      <p:grpSp>
        <p:nvGrpSpPr>
          <p:cNvPr id="34" name="Google Shape;34;p37"/>
          <p:cNvGrpSpPr/>
          <p:nvPr/>
        </p:nvGrpSpPr>
        <p:grpSpPr>
          <a:xfrm>
            <a:off x="1727870" y="5111865"/>
            <a:ext cx="8557644" cy="548008"/>
            <a:chOff x="2181743" y="1049983"/>
            <a:chExt cx="5221155" cy="411004"/>
          </a:xfrm>
        </p:grpSpPr>
        <p:sp>
          <p:nvSpPr>
            <p:cNvPr id="35" name="Google Shape;35;p37"/>
            <p:cNvSpPr/>
            <p:nvPr/>
          </p:nvSpPr>
          <p:spPr>
            <a:xfrm>
              <a:off x="2181743" y="1049983"/>
              <a:ext cx="5221155" cy="411004"/>
            </a:xfrm>
            <a:custGeom>
              <a:avLst/>
              <a:gdLst/>
              <a:ahLst/>
              <a:cxnLst/>
              <a:rect l="l" t="t" r="r" b="b"/>
              <a:pathLst>
                <a:path w="120000" h="120000" extrusionOk="0">
                  <a:moveTo>
                    <a:pt x="0" y="20000"/>
                  </a:moveTo>
                  <a:lnTo>
                    <a:pt x="0" y="20000"/>
                  </a:ln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lnTo>
                    <a:pt x="1574" y="120000"/>
                  </a:lnTo>
                  <a:cubicBezTo>
                    <a:pt x="1157" y="120000"/>
                    <a:pt x="756" y="117893"/>
                    <a:pt x="461" y="114142"/>
                  </a:cubicBezTo>
                  <a:cubicBezTo>
                    <a:pt x="166"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36" name="Google Shape;36;p37"/>
            <p:cNvSpPr/>
            <p:nvPr/>
          </p:nvSpPr>
          <p:spPr>
            <a:xfrm>
              <a:off x="7071105" y="1107283"/>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5</a:t>
              </a:r>
              <a:endParaRPr sz="1467" b="0" i="0" u="none" strike="noStrike" cap="none">
                <a:solidFill>
                  <a:srgbClr val="000000"/>
                </a:solidFill>
                <a:latin typeface="Calibri"/>
                <a:ea typeface="Calibri"/>
                <a:cs typeface="Calibri"/>
                <a:sym typeface="Calibri"/>
              </a:endParaRPr>
            </a:p>
          </p:txBody>
        </p:sp>
      </p:grpSp>
      <p:sp>
        <p:nvSpPr>
          <p:cNvPr id="37" name="Google Shape;37;p37"/>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8" name="Google Shape;38;p37"/>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9" name="Google Shape;39;p37"/>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grpSp>
        <p:nvGrpSpPr>
          <p:cNvPr id="40" name="Google Shape;40;p37"/>
          <p:cNvGrpSpPr/>
          <p:nvPr/>
        </p:nvGrpSpPr>
        <p:grpSpPr>
          <a:xfrm>
            <a:off x="1755378" y="4326602"/>
            <a:ext cx="8557643" cy="548005"/>
            <a:chOff x="2156845" y="1060636"/>
            <a:chExt cx="5213902" cy="411004"/>
          </a:xfrm>
        </p:grpSpPr>
        <p:sp>
          <p:nvSpPr>
            <p:cNvPr id="41" name="Google Shape;41;p37"/>
            <p:cNvSpPr/>
            <p:nvPr/>
          </p:nvSpPr>
          <p:spPr>
            <a:xfrm>
              <a:off x="2156845" y="1060636"/>
              <a:ext cx="5213902" cy="411004"/>
            </a:xfrm>
            <a:custGeom>
              <a:avLst/>
              <a:gdLst/>
              <a:ahLst/>
              <a:cxnLst/>
              <a:rect l="l" t="t" r="r" b="b"/>
              <a:pathLst>
                <a:path w="120000" h="120000" extrusionOk="0">
                  <a:moveTo>
                    <a:pt x="0" y="20000"/>
                  </a:moveTo>
                  <a:lnTo>
                    <a:pt x="0" y="20000"/>
                  </a:lnTo>
                  <a:cubicBezTo>
                    <a:pt x="0" y="8954"/>
                    <a:pt x="706" y="0"/>
                    <a:pt x="1577" y="0"/>
                  </a:cubicBezTo>
                  <a:lnTo>
                    <a:pt x="118423" y="0"/>
                  </a:lnTo>
                  <a:cubicBezTo>
                    <a:pt x="118841" y="0"/>
                    <a:pt x="119242" y="2107"/>
                    <a:pt x="119538" y="5858"/>
                  </a:cubicBezTo>
                  <a:cubicBezTo>
                    <a:pt x="119834" y="9609"/>
                    <a:pt x="120000" y="14696"/>
                    <a:pt x="120000" y="20000"/>
                  </a:cubicBezTo>
                  <a:lnTo>
                    <a:pt x="120000" y="100000"/>
                  </a:lnTo>
                  <a:cubicBezTo>
                    <a:pt x="120000" y="111046"/>
                    <a:pt x="119294" y="120000"/>
                    <a:pt x="118423" y="120000"/>
                  </a:cubicBezTo>
                  <a:lnTo>
                    <a:pt x="1577" y="120000"/>
                  </a:lnTo>
                  <a:lnTo>
                    <a:pt x="1577" y="120000"/>
                  </a:lnTo>
                  <a:cubicBezTo>
                    <a:pt x="1159" y="120000"/>
                    <a:pt x="758" y="117893"/>
                    <a:pt x="462"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42" name="Google Shape;42;p37"/>
            <p:cNvSpPr/>
            <p:nvPr/>
          </p:nvSpPr>
          <p:spPr>
            <a:xfrm>
              <a:off x="2173605" y="1060872"/>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43" name="Google Shape;43;p37"/>
            <p:cNvSpPr/>
            <p:nvPr/>
          </p:nvSpPr>
          <p:spPr>
            <a:xfrm>
              <a:off x="7022244" y="1113471"/>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4</a:t>
              </a:r>
              <a:endParaRPr sz="1467" b="0" i="0" u="none" strike="noStrike" cap="none">
                <a:solidFill>
                  <a:srgbClr val="000000"/>
                </a:solidFill>
                <a:latin typeface="Calibri"/>
                <a:ea typeface="Calibri"/>
                <a:cs typeface="Calibri"/>
                <a:sym typeface="Calibri"/>
              </a:endParaRPr>
            </a:p>
          </p:txBody>
        </p:sp>
      </p:grpSp>
      <p:sp>
        <p:nvSpPr>
          <p:cNvPr id="44" name="Google Shape;44;p37"/>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5" name="Google Shape;45;p37"/>
          <p:cNvSpPr txBox="1">
            <a:spLocks noGrp="1"/>
          </p:cNvSpPr>
          <p:nvPr>
            <p:ph type="body" idx="5"/>
          </p:nvPr>
        </p:nvSpPr>
        <p:spPr>
          <a:xfrm>
            <a:off x="4558155" y="4367786"/>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6" name="Google Shape;46;p37"/>
          <p:cNvSpPr txBox="1">
            <a:spLocks noGrp="1"/>
          </p:cNvSpPr>
          <p:nvPr>
            <p:ph type="body" idx="6"/>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7" name="Google Shape;47;p37"/>
          <p:cNvSpPr txBox="1">
            <a:spLocks noGrp="1"/>
          </p:cNvSpPr>
          <p:nvPr>
            <p:ph type="body" idx="7"/>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8" name="Google Shape;48;p37"/>
          <p:cNvSpPr txBox="1">
            <a:spLocks noGrp="1"/>
          </p:cNvSpPr>
          <p:nvPr>
            <p:ph type="body" idx="8"/>
          </p:nvPr>
        </p:nvSpPr>
        <p:spPr>
          <a:xfrm>
            <a:off x="2475560" y="4411085"/>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9" name="Google Shape;49;p37"/>
          <p:cNvSpPr/>
          <p:nvPr/>
        </p:nvSpPr>
        <p:spPr>
          <a:xfrm>
            <a:off x="1750744" y="5096672"/>
            <a:ext cx="639616"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50" name="Google Shape;50;p37"/>
          <p:cNvSpPr txBox="1">
            <a:spLocks noGrp="1"/>
          </p:cNvSpPr>
          <p:nvPr>
            <p:ph type="body" idx="9"/>
          </p:nvPr>
        </p:nvSpPr>
        <p:spPr>
          <a:xfrm>
            <a:off x="2475559" y="5155469"/>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1" name="Google Shape;51;p37"/>
          <p:cNvSpPr txBox="1">
            <a:spLocks noGrp="1"/>
          </p:cNvSpPr>
          <p:nvPr>
            <p:ph type="body" idx="13"/>
          </p:nvPr>
        </p:nvSpPr>
        <p:spPr>
          <a:xfrm>
            <a:off x="4528561" y="5160644"/>
            <a:ext cx="5091127"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2" name="Google Shape;52;p37"/>
          <p:cNvSpPr/>
          <p:nvPr/>
        </p:nvSpPr>
        <p:spPr>
          <a:xfrm>
            <a:off x="9772907" y="2801706"/>
            <a:ext cx="395203" cy="3952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2</a:t>
            </a:r>
            <a:endParaRPr sz="1467" b="0" i="0" u="none" strike="noStrike" cap="none">
              <a:solidFill>
                <a:srgbClr val="000000"/>
              </a:solidFill>
              <a:latin typeface="Calibri"/>
              <a:ea typeface="Calibri"/>
              <a:cs typeface="Calibri"/>
              <a:sym typeface="Calibri"/>
            </a:endParaRPr>
          </a:p>
        </p:txBody>
      </p:sp>
      <p:sp>
        <p:nvSpPr>
          <p:cNvPr id="53" name="Google Shape;53;p37"/>
          <p:cNvSpPr/>
          <p:nvPr/>
        </p:nvSpPr>
        <p:spPr>
          <a:xfrm>
            <a:off x="1740097" y="2744359"/>
            <a:ext cx="637722"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C4E0B2"/>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Tree>
    <p:extLst>
      <p:ext uri="{BB962C8B-B14F-4D97-AF65-F5344CB8AC3E}">
        <p14:creationId xmlns:p14="http://schemas.microsoft.com/office/powerpoint/2010/main" val="1733076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54"/>
        <p:cNvGrpSpPr/>
        <p:nvPr/>
      </p:nvGrpSpPr>
      <p:grpSpPr>
        <a:xfrm>
          <a:off x="0" y="0"/>
          <a:ext cx="0" cy="0"/>
          <a:chOff x="0" y="0"/>
          <a:chExt cx="0" cy="0"/>
        </a:xfrm>
      </p:grpSpPr>
      <p:grpSp>
        <p:nvGrpSpPr>
          <p:cNvPr id="55" name="Google Shape;55;p38"/>
          <p:cNvGrpSpPr/>
          <p:nvPr/>
        </p:nvGrpSpPr>
        <p:grpSpPr>
          <a:xfrm>
            <a:off x="812158" y="844906"/>
            <a:ext cx="10567685" cy="5198169"/>
            <a:chOff x="2184399" y="1402024"/>
            <a:chExt cx="7823200" cy="4942038"/>
          </a:xfrm>
        </p:grpSpPr>
        <p:sp>
          <p:nvSpPr>
            <p:cNvPr id="56" name="Google Shape;56;p38"/>
            <p:cNvSpPr/>
            <p:nvPr/>
          </p:nvSpPr>
          <p:spPr>
            <a:xfrm>
              <a:off x="2184399" y="1402024"/>
              <a:ext cx="7823200" cy="4942038"/>
            </a:xfrm>
            <a:prstGeom prst="roundRect">
              <a:avLst>
                <a:gd name="adj" fmla="val 2665"/>
              </a:avLst>
            </a:prstGeom>
            <a:solidFill>
              <a:srgbClr val="F19D19"/>
            </a:solidFill>
            <a:ln w="25400" cap="flat" cmpd="sng">
              <a:solidFill>
                <a:srgbClr val="F19D19"/>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 name="Google Shape;57;p3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sp>
        <p:nvSpPr>
          <p:cNvPr id="58" name="Google Shape;58;p38"/>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9" name="Google Shape;59;p38"/>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60" name="Google Shape;60;p38"/>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61" name="Google Shape;61;p38"/>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62" name="Google Shape;62;p38"/>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2232507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قابل للتعديل">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549407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ntercalaire Pratique en binôme">
  <p:cSld name="intercalaire Pratique en binôme">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170"/>
        <p:cNvGrpSpPr/>
        <p:nvPr/>
      </p:nvGrpSpPr>
      <p:grpSpPr>
        <a:xfrm>
          <a:off x="0" y="0"/>
          <a:ext cx="0" cy="0"/>
          <a:chOff x="0" y="0"/>
          <a:chExt cx="0" cy="0"/>
        </a:xfrm>
      </p:grpSpPr>
      <p:grpSp>
        <p:nvGrpSpPr>
          <p:cNvPr id="171" name="Google Shape;171;p55"/>
          <p:cNvGrpSpPr/>
          <p:nvPr/>
        </p:nvGrpSpPr>
        <p:grpSpPr>
          <a:xfrm>
            <a:off x="812159" y="829917"/>
            <a:ext cx="10567685" cy="5198169"/>
            <a:chOff x="2184400" y="1402025"/>
            <a:chExt cx="7823200" cy="4942038"/>
          </a:xfrm>
        </p:grpSpPr>
        <p:sp>
          <p:nvSpPr>
            <p:cNvPr id="172" name="Google Shape;172;p55"/>
            <p:cNvSpPr/>
            <p:nvPr/>
          </p:nvSpPr>
          <p:spPr>
            <a:xfrm>
              <a:off x="2184400" y="1402025"/>
              <a:ext cx="7823200" cy="4942038"/>
            </a:xfrm>
            <a:prstGeom prst="roundRect">
              <a:avLst>
                <a:gd name="adj" fmla="val 2665"/>
              </a:avLst>
            </a:prstGeom>
            <a:solidFill>
              <a:srgbClr val="0070C0"/>
            </a:solidFill>
            <a:ln w="25400" cap="flat" cmpd="sng">
              <a:solidFill>
                <a:srgbClr val="0070C0"/>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73" name="Google Shape;173;p5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endParaRPr sz="4400" b="1" i="0" u="none" strike="noStrike" cap="none">
                <a:solidFill>
                  <a:srgbClr val="0070C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1D6FA9"/>
                  </a:solidFill>
                  <a:latin typeface="Calibri"/>
                  <a:ea typeface="Calibri"/>
                  <a:cs typeface="Calibri"/>
                  <a:sym typeface="Calibri"/>
                </a:rPr>
                <a:t>الممارسة الثنائية</a:t>
              </a:r>
              <a:endParaRPr sz="4400" b="1" i="0" u="none" strike="noStrike" cap="none">
                <a:solidFill>
                  <a:srgbClr val="0070C0"/>
                </a:solidFill>
                <a:latin typeface="Calibri"/>
                <a:ea typeface="Calibri"/>
                <a:cs typeface="Calibri"/>
                <a:sym typeface="Calibri"/>
              </a:endParaRPr>
            </a:p>
          </p:txBody>
        </p:sp>
      </p:grpSp>
      <p:sp>
        <p:nvSpPr>
          <p:cNvPr id="174" name="Google Shape;174;p55"/>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75" name="Google Shape;175;p55"/>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76" name="Google Shape;176;p55" descr="Une image contenant habits, Dessin d’enfant, table, meubles&#10;&#10;Le contenu généré par l’IA peut être incorrect."/>
          <p:cNvPicPr preferRelativeResize="0"/>
          <p:nvPr/>
        </p:nvPicPr>
        <p:blipFill rotWithShape="1">
          <a:blip r:embed="rId3">
            <a:alphaModFix/>
          </a:blip>
          <a:srcRect/>
          <a:stretch/>
        </p:blipFill>
        <p:spPr>
          <a:xfrm>
            <a:off x="5214148" y="1642070"/>
            <a:ext cx="2149140" cy="2149140"/>
          </a:xfrm>
          <a:prstGeom prst="rect">
            <a:avLst/>
          </a:prstGeom>
          <a:noFill/>
          <a:ln>
            <a:noFill/>
          </a:ln>
        </p:spPr>
      </p:pic>
      <p:sp>
        <p:nvSpPr>
          <p:cNvPr id="177" name="Google Shape;177;p55"/>
          <p:cNvSpPr/>
          <p:nvPr/>
        </p:nvSpPr>
        <p:spPr>
          <a:xfrm>
            <a:off x="5455920" y="1269999"/>
            <a:ext cx="1097280" cy="615263"/>
          </a:xfrm>
          <a:prstGeom prst="cloudCallout">
            <a:avLst>
              <a:gd name="adj1" fmla="val -22817"/>
              <a:gd name="adj2" fmla="val 83298"/>
            </a:avLst>
          </a:prstGeom>
          <a:solidFill>
            <a:srgbClr val="F9F1DC"/>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ar-MA" sz="1300" b="1" i="0" u="none" strike="noStrike" cap="none">
                <a:solidFill>
                  <a:schemeClr val="dk1"/>
                </a:solidFill>
                <a:latin typeface="Arial"/>
                <a:ea typeface="Arial"/>
                <a:cs typeface="Arial"/>
                <a:sym typeface="Arial"/>
              </a:rPr>
              <a:t>تساءلت ما إذا...</a:t>
            </a:r>
            <a:endParaRPr sz="1300" b="1"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578513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78"/>
        <p:cNvGrpSpPr/>
        <p:nvPr/>
      </p:nvGrpSpPr>
      <p:grpSpPr>
        <a:xfrm>
          <a:off x="0" y="0"/>
          <a:ext cx="0" cy="0"/>
          <a:chOff x="0" y="0"/>
          <a:chExt cx="0" cy="0"/>
        </a:xfrm>
      </p:grpSpPr>
      <p:grpSp>
        <p:nvGrpSpPr>
          <p:cNvPr id="179" name="Google Shape;179;p56"/>
          <p:cNvGrpSpPr/>
          <p:nvPr/>
        </p:nvGrpSpPr>
        <p:grpSpPr>
          <a:xfrm>
            <a:off x="0" y="1"/>
            <a:ext cx="12192000" cy="6858001"/>
            <a:chOff x="0" y="0"/>
            <a:chExt cx="13716000" cy="10287000"/>
          </a:xfrm>
        </p:grpSpPr>
        <p:sp>
          <p:nvSpPr>
            <p:cNvPr id="180" name="Google Shape;180;p56"/>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1" name="Google Shape;181;p5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2" name="Google Shape;182;p5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183" name="Google Shape;183;p56"/>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2352"/>
              </a:srgbClr>
            </a:outerShdw>
          </a:effectLst>
        </p:spPr>
      </p:pic>
      <p:sp>
        <p:nvSpPr>
          <p:cNvPr id="184" name="Google Shape;184;p5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85" name="Google Shape;185;p56"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186" name="Google Shape;186;p56"/>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6"/>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69617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188"/>
        <p:cNvGrpSpPr/>
        <p:nvPr/>
      </p:nvGrpSpPr>
      <p:grpSpPr>
        <a:xfrm>
          <a:off x="0" y="0"/>
          <a:ext cx="0" cy="0"/>
          <a:chOff x="0" y="0"/>
          <a:chExt cx="0" cy="0"/>
        </a:xfrm>
      </p:grpSpPr>
      <p:grpSp>
        <p:nvGrpSpPr>
          <p:cNvPr id="189" name="Google Shape;189;p59"/>
          <p:cNvGrpSpPr/>
          <p:nvPr/>
        </p:nvGrpSpPr>
        <p:grpSpPr>
          <a:xfrm>
            <a:off x="812159" y="829917"/>
            <a:ext cx="10567685" cy="5198169"/>
            <a:chOff x="2184400" y="1402025"/>
            <a:chExt cx="7823200" cy="4942038"/>
          </a:xfrm>
        </p:grpSpPr>
        <p:sp>
          <p:nvSpPr>
            <p:cNvPr id="190" name="Google Shape;190;p59"/>
            <p:cNvSpPr/>
            <p:nvPr/>
          </p:nvSpPr>
          <p:spPr>
            <a:xfrm>
              <a:off x="2184400" y="1402025"/>
              <a:ext cx="7823200" cy="4942038"/>
            </a:xfrm>
            <a:prstGeom prst="roundRect">
              <a:avLst>
                <a:gd name="adj" fmla="val 2665"/>
              </a:avLst>
            </a:prstGeom>
            <a:solidFill>
              <a:srgbClr val="8BC145"/>
            </a:solidFill>
            <a:ln w="25400" cap="flat" cmpd="sng">
              <a:solidFill>
                <a:srgbClr val="8BC145"/>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91" name="Google Shape;191;p5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92D050"/>
                  </a:solidFill>
                  <a:latin typeface="Calibri"/>
                  <a:ea typeface="Calibri"/>
                  <a:cs typeface="Calibri"/>
                  <a:sym typeface="Calibri"/>
                </a:rPr>
                <a:t>الممارسة المستقلة</a:t>
              </a:r>
              <a:endParaRPr sz="4400" b="1" i="0" u="none" strike="noStrike" cap="none">
                <a:solidFill>
                  <a:srgbClr val="8BC145"/>
                </a:solidFill>
                <a:latin typeface="Calibri"/>
                <a:ea typeface="Calibri"/>
                <a:cs typeface="Calibri"/>
                <a:sym typeface="Calibri"/>
              </a:endParaRPr>
            </a:p>
          </p:txBody>
        </p:sp>
      </p:grpSp>
      <p:sp>
        <p:nvSpPr>
          <p:cNvPr id="192" name="Google Shape;192;p59"/>
          <p:cNvSpPr/>
          <p:nvPr/>
        </p:nvSpPr>
        <p:spPr>
          <a:xfrm>
            <a:off x="10366088" y="5002108"/>
            <a:ext cx="649878" cy="649879"/>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pic>
        <p:nvPicPr>
          <p:cNvPr id="193" name="Google Shape;193;p59"/>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194" name="Google Shape;194;p59"/>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993554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95"/>
        <p:cNvGrpSpPr/>
        <p:nvPr/>
      </p:nvGrpSpPr>
      <p:grpSpPr>
        <a:xfrm>
          <a:off x="0" y="0"/>
          <a:ext cx="0" cy="0"/>
          <a:chOff x="0" y="0"/>
          <a:chExt cx="0" cy="0"/>
        </a:xfrm>
      </p:grpSpPr>
      <p:grpSp>
        <p:nvGrpSpPr>
          <p:cNvPr id="196" name="Google Shape;196;p61"/>
          <p:cNvGrpSpPr/>
          <p:nvPr/>
        </p:nvGrpSpPr>
        <p:grpSpPr>
          <a:xfrm>
            <a:off x="0" y="1"/>
            <a:ext cx="12192000" cy="6858001"/>
            <a:chOff x="0" y="0"/>
            <a:chExt cx="13716000" cy="10287000"/>
          </a:xfrm>
        </p:grpSpPr>
        <p:sp>
          <p:nvSpPr>
            <p:cNvPr id="197" name="Google Shape;197;p61"/>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8" name="Google Shape;198;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9" name="Google Shape;199;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200" name="Google Shape;200;p61"/>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201" name="Google Shape;20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03" name="Google Shape;20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204" name="Google Shape;204;p61"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extLst>
      <p:ext uri="{BB962C8B-B14F-4D97-AF65-F5344CB8AC3E}">
        <p14:creationId xmlns:p14="http://schemas.microsoft.com/office/powerpoint/2010/main" val="4238789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النمذجة">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3317746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حديث غير رسمي">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999313"/>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5400" b="1" kern="0" dirty="0">
                <a:solidFill>
                  <a:srgbClr val="F19D19"/>
                </a:solidFill>
                <a:latin typeface="Calibri" panose="020F0502020204030204" pitchFamily="34" charset="0"/>
                <a:cs typeface="Calibri" panose="020F0502020204030204" pitchFamily="34" charset="0"/>
              </a:rPr>
              <a:t>حديث غير رسمي</a:t>
            </a:r>
            <a:endParaRPr lang="fr-FR" sz="5400" b="1" kern="0" dirty="0">
              <a:solidFill>
                <a:srgbClr val="F19D19"/>
              </a:solidFill>
              <a:latin typeface="Calibri" panose="020F0502020204030204" pitchFamily="34" charset="0"/>
              <a:cs typeface="Calibri" panose="020F050202020403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3" name="Image 17">
            <a:extLst>
              <a:ext uri="{FF2B5EF4-FFF2-40B4-BE49-F238E27FC236}">
                <a16:creationId xmlns:a16="http://schemas.microsoft.com/office/drawing/2014/main" id="{9E41B293-06C3-31CE-BE3E-A25E6363B694}"/>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6" y="2065568"/>
            <a:ext cx="3021413" cy="3298301"/>
          </a:xfrm>
          <a:prstGeom prst="rect">
            <a:avLst/>
          </a:prstGeom>
        </p:spPr>
      </p:pic>
      <p:sp>
        <p:nvSpPr>
          <p:cNvPr id="4" name="Freeform 17">
            <a:extLst>
              <a:ext uri="{FF2B5EF4-FFF2-40B4-BE49-F238E27FC236}">
                <a16:creationId xmlns:a16="http://schemas.microsoft.com/office/drawing/2014/main" id="{A30982FE-4800-1ED3-A939-7B22BEDB96C5}"/>
              </a:ext>
            </a:extLst>
          </p:cNvPr>
          <p:cNvSpPr>
            <a:spLocks noEditPoints="1"/>
          </p:cNvSpPr>
          <p:nvPr userDrawn="1"/>
        </p:nvSpPr>
        <p:spPr bwMode="auto">
          <a:xfrm>
            <a:off x="20192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5" name="Freeform 18">
            <a:extLst>
              <a:ext uri="{FF2B5EF4-FFF2-40B4-BE49-F238E27FC236}">
                <a16:creationId xmlns:a16="http://schemas.microsoft.com/office/drawing/2014/main" id="{742B0440-56FB-37C2-832C-92F182ED9378}"/>
              </a:ext>
            </a:extLst>
          </p:cNvPr>
          <p:cNvSpPr>
            <a:spLocks/>
          </p:cNvSpPr>
          <p:nvPr userDrawn="1"/>
        </p:nvSpPr>
        <p:spPr bwMode="auto">
          <a:xfrm rot="220151">
            <a:off x="22935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2870722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38595757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Titre 10">
            <a:extLst>
              <a:ext uri="{FF2B5EF4-FFF2-40B4-BE49-F238E27FC236}">
                <a16:creationId xmlns:a16="http://schemas.microsoft.com/office/drawing/2014/main" id="{11088A98-E611-4BF2-AC2E-882BFA7C4CB0}"/>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0BE3AC1C-D0DE-978B-FF2A-1A540CABBBC1}"/>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1534371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ntercalaire Pratique collective">
  <p:cSld name="intercalaire Pratique collective">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163"/>
        <p:cNvGrpSpPr/>
        <p:nvPr/>
      </p:nvGrpSpPr>
      <p:grpSpPr>
        <a:xfrm>
          <a:off x="0" y="0"/>
          <a:ext cx="0" cy="0"/>
          <a:chOff x="0" y="0"/>
          <a:chExt cx="0" cy="0"/>
        </a:xfrm>
      </p:grpSpPr>
      <p:grpSp>
        <p:nvGrpSpPr>
          <p:cNvPr id="164" name="Google Shape;164;p54"/>
          <p:cNvGrpSpPr/>
          <p:nvPr/>
        </p:nvGrpSpPr>
        <p:grpSpPr>
          <a:xfrm>
            <a:off x="812159" y="829917"/>
            <a:ext cx="10567685" cy="5198169"/>
            <a:chOff x="2184400" y="1402025"/>
            <a:chExt cx="7823200" cy="4942038"/>
          </a:xfrm>
        </p:grpSpPr>
        <p:sp>
          <p:nvSpPr>
            <p:cNvPr id="165" name="Google Shape;165;p54"/>
            <p:cNvSpPr/>
            <p:nvPr/>
          </p:nvSpPr>
          <p:spPr>
            <a:xfrm>
              <a:off x="2184400" y="1402025"/>
              <a:ext cx="7823200" cy="4942038"/>
            </a:xfrm>
            <a:prstGeom prst="roundRect">
              <a:avLst>
                <a:gd name="adj" fmla="val 2665"/>
              </a:avLst>
            </a:prstGeom>
            <a:solidFill>
              <a:srgbClr val="0F9ED5"/>
            </a:solidFill>
            <a:ln w="25400" cap="flat" cmpd="sng">
              <a:solidFill>
                <a:srgbClr val="0F9ED5"/>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66" name="Google Shape;166;p54"/>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167" name="Google Shape;167;p54"/>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pic>
        <p:nvPicPr>
          <p:cNvPr id="168" name="Google Shape;168;p54"/>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169" name="Google Shape;169;p54"/>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184559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117"/>
        <p:cNvGrpSpPr/>
        <p:nvPr/>
      </p:nvGrpSpPr>
      <p:grpSpPr>
        <a:xfrm>
          <a:off x="0" y="0"/>
          <a:ext cx="0" cy="0"/>
          <a:chOff x="0" y="0"/>
          <a:chExt cx="0" cy="0"/>
        </a:xfrm>
      </p:grpSpPr>
      <p:sp>
        <p:nvSpPr>
          <p:cNvPr id="118" name="Google Shape;118;p8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9" name="Google Shape;119;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grpSp>
        <p:nvGrpSpPr>
          <p:cNvPr id="122" name="Google Shape;122;p86"/>
          <p:cNvGrpSpPr/>
          <p:nvPr/>
        </p:nvGrpSpPr>
        <p:grpSpPr>
          <a:xfrm>
            <a:off x="0" y="-26503"/>
            <a:ext cx="12192000" cy="6858001"/>
            <a:chOff x="0" y="0"/>
            <a:chExt cx="13716000" cy="10287000"/>
          </a:xfrm>
        </p:grpSpPr>
        <p:sp>
          <p:nvSpPr>
            <p:cNvPr id="123" name="Google Shape;123;p86"/>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24" name="Google Shape;124;p86"/>
            <p:cNvSpPr/>
            <p:nvPr/>
          </p:nvSpPr>
          <p:spPr>
            <a:xfrm>
              <a:off x="304801" y="920109"/>
              <a:ext cx="13106399" cy="9160152"/>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25" name="Google Shape;125;p86"/>
            <p:cNvSpPr/>
            <p:nvPr/>
          </p:nvSpPr>
          <p:spPr>
            <a:xfrm>
              <a:off x="304801" y="310242"/>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grpSp>
      <p:sp>
        <p:nvSpPr>
          <p:cNvPr id="126" name="Google Shape;126;p86"/>
          <p:cNvSpPr/>
          <p:nvPr/>
        </p:nvSpPr>
        <p:spPr>
          <a:xfrm flipH="1">
            <a:off x="11353800" y="363227"/>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
        <p:nvSpPr>
          <p:cNvPr id="127" name="Google Shape;127;p86"/>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1800"/>
              <a:buFont typeface="Calibri"/>
              <a:buNone/>
              <a:defRPr sz="1800" b="0" i="1">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28"/>
        <p:cNvGrpSpPr/>
        <p:nvPr/>
      </p:nvGrpSpPr>
      <p:grpSpPr>
        <a:xfrm>
          <a:off x="0" y="0"/>
          <a:ext cx="0" cy="0"/>
          <a:chOff x="0" y="0"/>
          <a:chExt cx="0" cy="0"/>
        </a:xfrm>
      </p:grpSpPr>
      <p:sp>
        <p:nvSpPr>
          <p:cNvPr id="129" name="Google Shape;129;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32"/>
        <p:cNvGrpSpPr/>
        <p:nvPr/>
      </p:nvGrpSpPr>
      <p:grpSpPr>
        <a:xfrm>
          <a:off x="0" y="0"/>
          <a:ext cx="0" cy="0"/>
          <a:chOff x="0" y="0"/>
          <a:chExt cx="0" cy="0"/>
        </a:xfrm>
      </p:grpSpPr>
      <p:sp>
        <p:nvSpPr>
          <p:cNvPr id="133" name="Google Shape;133;p9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4" name="Google Shape;134;p95"/>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5" name="Google Shape;135;p95"/>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 name="Google Shape;136;p95"/>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95"/>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38"/>
        <p:cNvGrpSpPr/>
        <p:nvPr/>
      </p:nvGrpSpPr>
      <p:grpSpPr>
        <a:xfrm>
          <a:off x="0" y="0"/>
          <a:ext cx="0" cy="0"/>
          <a:chOff x="0" y="0"/>
          <a:chExt cx="0" cy="0"/>
        </a:xfrm>
      </p:grpSpPr>
      <p:sp>
        <p:nvSpPr>
          <p:cNvPr id="139" name="Google Shape;139;p98"/>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0" name="Google Shape;140;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143" name="Google Shape;143;p98"/>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4" name="Google Shape;144;p98"/>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5" name="Google Shape;145;p98"/>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98"/>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7" name="Google Shape;147;p98"/>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148"/>
        <p:cNvGrpSpPr/>
        <p:nvPr/>
      </p:nvGrpSpPr>
      <p:grpSpPr>
        <a:xfrm>
          <a:off x="0" y="0"/>
          <a:ext cx="0" cy="0"/>
          <a:chOff x="0" y="0"/>
          <a:chExt cx="0" cy="0"/>
        </a:xfrm>
      </p:grpSpPr>
      <p:sp>
        <p:nvSpPr>
          <p:cNvPr id="149" name="Google Shape;149;p9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9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51" name="Google Shape;151;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54"/>
        <p:cNvGrpSpPr/>
        <p:nvPr/>
      </p:nvGrpSpPr>
      <p:grpSpPr>
        <a:xfrm>
          <a:off x="0" y="0"/>
          <a:ext cx="0" cy="0"/>
          <a:chOff x="0" y="0"/>
          <a:chExt cx="0" cy="0"/>
        </a:xfrm>
      </p:grpSpPr>
      <p:sp>
        <p:nvSpPr>
          <p:cNvPr id="155" name="Google Shape;155;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10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160"/>
        <p:cNvGrpSpPr/>
        <p:nvPr/>
      </p:nvGrpSpPr>
      <p:grpSpPr>
        <a:xfrm>
          <a:off x="0" y="0"/>
          <a:ext cx="0" cy="0"/>
          <a:chOff x="0" y="0"/>
          <a:chExt cx="0" cy="0"/>
        </a:xfrm>
      </p:grpSpPr>
      <p:sp>
        <p:nvSpPr>
          <p:cNvPr id="161" name="Google Shape;161;p10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10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63" name="Google Shape;163;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166"/>
        <p:cNvGrpSpPr/>
        <p:nvPr/>
      </p:nvGrpSpPr>
      <p:grpSpPr>
        <a:xfrm>
          <a:off x="0" y="0"/>
          <a:ext cx="0" cy="0"/>
          <a:chOff x="0" y="0"/>
          <a:chExt cx="0" cy="0"/>
        </a:xfrm>
      </p:grpSpPr>
      <p:sp>
        <p:nvSpPr>
          <p:cNvPr id="167" name="Google Shape;167;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10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p10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0" name="Google Shape;170;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173"/>
        <p:cNvGrpSpPr/>
        <p:nvPr/>
      </p:nvGrpSpPr>
      <p:grpSpPr>
        <a:xfrm>
          <a:off x="0" y="0"/>
          <a:ext cx="0" cy="0"/>
          <a:chOff x="0" y="0"/>
          <a:chExt cx="0" cy="0"/>
        </a:xfrm>
      </p:grpSpPr>
      <p:sp>
        <p:nvSpPr>
          <p:cNvPr id="174" name="Google Shape;174;p10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78"/>
        <p:cNvGrpSpPr/>
        <p:nvPr/>
      </p:nvGrpSpPr>
      <p:grpSpPr>
        <a:xfrm>
          <a:off x="0" y="0"/>
          <a:ext cx="0" cy="0"/>
          <a:chOff x="0" y="0"/>
          <a:chExt cx="0" cy="0"/>
        </a:xfrm>
      </p:grpSpPr>
      <p:sp>
        <p:nvSpPr>
          <p:cNvPr id="179" name="Google Shape;179;p10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10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81" name="Google Shape;181;p10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2" name="Google Shape;182;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4235409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قابل للتعديل">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9969314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78"/>
        <p:cNvGrpSpPr/>
        <p:nvPr/>
      </p:nvGrpSpPr>
      <p:grpSpPr>
        <a:xfrm>
          <a:off x="0" y="0"/>
          <a:ext cx="0" cy="0"/>
          <a:chOff x="0" y="0"/>
          <a:chExt cx="0" cy="0"/>
        </a:xfrm>
      </p:grpSpPr>
      <p:grpSp>
        <p:nvGrpSpPr>
          <p:cNvPr id="179" name="Google Shape;179;p56"/>
          <p:cNvGrpSpPr/>
          <p:nvPr/>
        </p:nvGrpSpPr>
        <p:grpSpPr>
          <a:xfrm>
            <a:off x="0" y="1"/>
            <a:ext cx="12192000" cy="6858001"/>
            <a:chOff x="0" y="0"/>
            <a:chExt cx="13716000" cy="10287000"/>
          </a:xfrm>
        </p:grpSpPr>
        <p:sp>
          <p:nvSpPr>
            <p:cNvPr id="180" name="Google Shape;180;p56"/>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1" name="Google Shape;181;p5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2" name="Google Shape;182;p5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183" name="Google Shape;183;p56"/>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2352"/>
              </a:srgbClr>
            </a:outerShdw>
          </a:effectLst>
        </p:spPr>
      </p:pic>
      <p:sp>
        <p:nvSpPr>
          <p:cNvPr id="184" name="Google Shape;184;p5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85" name="Google Shape;185;p56"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186" name="Google Shape;186;p56"/>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6"/>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1330098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95"/>
        <p:cNvGrpSpPr/>
        <p:nvPr/>
      </p:nvGrpSpPr>
      <p:grpSpPr>
        <a:xfrm>
          <a:off x="0" y="0"/>
          <a:ext cx="0" cy="0"/>
          <a:chOff x="0" y="0"/>
          <a:chExt cx="0" cy="0"/>
        </a:xfrm>
      </p:grpSpPr>
      <p:grpSp>
        <p:nvGrpSpPr>
          <p:cNvPr id="196" name="Google Shape;196;p61"/>
          <p:cNvGrpSpPr/>
          <p:nvPr/>
        </p:nvGrpSpPr>
        <p:grpSpPr>
          <a:xfrm>
            <a:off x="0" y="1"/>
            <a:ext cx="12192000" cy="6858001"/>
            <a:chOff x="0" y="0"/>
            <a:chExt cx="13716000" cy="10287000"/>
          </a:xfrm>
        </p:grpSpPr>
        <p:sp>
          <p:nvSpPr>
            <p:cNvPr id="197" name="Google Shape;197;p61"/>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8" name="Google Shape;198;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9" name="Google Shape;199;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200" name="Google Shape;200;p61"/>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201" name="Google Shape;20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03" name="Google Shape;20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204" name="Google Shape;204;p61"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extLst>
      <p:ext uri="{BB962C8B-B14F-4D97-AF65-F5344CB8AC3E}">
        <p14:creationId xmlns:p14="http://schemas.microsoft.com/office/powerpoint/2010/main" val="8731204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661401" y="5229083"/>
            <a:ext cx="169875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7086759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227"/>
        <p:cNvGrpSpPr/>
        <p:nvPr/>
      </p:nvGrpSpPr>
      <p:grpSpPr>
        <a:xfrm>
          <a:off x="0" y="0"/>
          <a:ext cx="0" cy="0"/>
          <a:chOff x="0" y="0"/>
          <a:chExt cx="0" cy="0"/>
        </a:xfrm>
      </p:grpSpPr>
      <p:grpSp>
        <p:nvGrpSpPr>
          <p:cNvPr id="228" name="Google Shape;228;p63"/>
          <p:cNvGrpSpPr/>
          <p:nvPr/>
        </p:nvGrpSpPr>
        <p:grpSpPr>
          <a:xfrm>
            <a:off x="0" y="1"/>
            <a:ext cx="12192000" cy="6858001"/>
            <a:chOff x="0" y="0"/>
            <a:chExt cx="13716000" cy="10287000"/>
          </a:xfrm>
        </p:grpSpPr>
        <p:sp>
          <p:nvSpPr>
            <p:cNvPr id="229" name="Google Shape;229;p63"/>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230" name="Google Shape;230;p6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231" name="Google Shape;231;p6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232" name="Google Shape;232;p63"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233" name="Google Shape;233;p63"/>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4" name="Google Shape;234;p63"/>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558178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الممارسة الجماعية">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الجماعية</a:t>
              </a:r>
              <a:endParaRPr lang="fr-FR" sz="4400" b="1" dirty="0">
                <a:solidFill>
                  <a:srgbClr val="0F9ED5"/>
                </a:solidFill>
                <a:latin typeface="Calibri" panose="020F0502020204030204"/>
              </a:endParaRP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7950201" y="5236960"/>
            <a:ext cx="2335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18058758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7FA5B814-C475-06AE-7AC6-DB7266BFB5F3}"/>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4">
            <a:extLst>
              <a:ext uri="{FF2B5EF4-FFF2-40B4-BE49-F238E27FC236}">
                <a16:creationId xmlns:a16="http://schemas.microsoft.com/office/drawing/2014/main" id="{A4A6FDCF-D576-2CC5-BF55-D396EB96C45B}"/>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249472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theme" Target="../theme/theme2.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9"/>
        <p:cNvGrpSpPr/>
        <p:nvPr/>
      </p:nvGrpSpPr>
      <p:grpSpPr>
        <a:xfrm>
          <a:off x="0" y="0"/>
          <a:ext cx="0" cy="0"/>
          <a:chOff x="0" y="0"/>
          <a:chExt cx="0" cy="0"/>
        </a:xfrm>
      </p:grpSpPr>
      <p:sp>
        <p:nvSpPr>
          <p:cNvPr id="10" name="Google Shape;10;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7" r:id="rId5"/>
    <p:sldLayoutId id="2147483658" r:id="rId6"/>
    <p:sldLayoutId id="2147483659" r:id="rId7"/>
    <p:sldLayoutId id="2147483660" r:id="rId8"/>
    <p:sldLayoutId id="2147483661" r:id="rId9"/>
    <p:sldLayoutId id="2147483706" r:id="rId10"/>
    <p:sldLayoutId id="2147483713" r:id="rId11"/>
    <p:sldLayoutId id="2147483714" r:id="rId12"/>
    <p:sldLayoutId id="2147483715" r:id="rId13"/>
    <p:sldLayoutId id="2147483716" r:id="rId14"/>
    <p:sldLayoutId id="2147483717" r:id="rId15"/>
    <p:sldLayoutId id="2147483719" r:id="rId16"/>
    <p:sldLayoutId id="2147483720" r:id="rId17"/>
    <p:sldLayoutId id="2147483721" r:id="rId18"/>
    <p:sldLayoutId id="2147483722" r:id="rId19"/>
    <p:sldLayoutId id="2147483723" r:id="rId20"/>
    <p:sldLayoutId id="2147483731" r:id="rId21"/>
    <p:sldLayoutId id="2147483732" r:id="rId22"/>
    <p:sldLayoutId id="2147483733" r:id="rId23"/>
    <p:sldLayoutId id="2147483740"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111"/>
        <p:cNvGrpSpPr/>
        <p:nvPr/>
      </p:nvGrpSpPr>
      <p:grpSpPr>
        <a:xfrm>
          <a:off x="0" y="0"/>
          <a:ext cx="0" cy="0"/>
          <a:chOff x="0" y="0"/>
          <a:chExt cx="0" cy="0"/>
        </a:xfrm>
      </p:grpSpPr>
      <p:sp>
        <p:nvSpPr>
          <p:cNvPr id="112" name="Google Shape;112;p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3" name="Google Shape;113;p8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5" name="Google Shape;115;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6" name="Google Shape;116;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711" r:id="rId11"/>
    <p:sldLayoutId id="2147483724" r:id="rId12"/>
    <p:sldLayoutId id="2147483727" r:id="rId13"/>
    <p:sldLayoutId id="2147483728" r:id="rId14"/>
    <p:sldLayoutId id="2147483729" r:id="rId15"/>
    <p:sldLayoutId id="2147483730" r:id="rId16"/>
    <p:sldLayoutId id="2147483734" r:id="rId17"/>
    <p:sldLayoutId id="214748373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2.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23.png"/><Relationship Id="rId4" Type="http://schemas.openxmlformats.org/officeDocument/2006/relationships/image" Target="../media/image10.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4.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6.png"/><Relationship Id="rId11" Type="http://schemas.microsoft.com/office/2007/relationships/hdphoto" Target="../media/hdphoto4.wdp"/><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5.png"/><Relationship Id="rId1" Type="http://schemas.openxmlformats.org/officeDocument/2006/relationships/slideLayout" Target="../slideLayouts/slideLayout23.xml"/><Relationship Id="rId4" Type="http://schemas.openxmlformats.org/officeDocument/2006/relationships/image" Target="../media/image43.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45.sv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45.sv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45.sv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45.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9.xml"/><Relationship Id="rId5" Type="http://schemas.openxmlformats.org/officeDocument/2006/relationships/image" Target="../media/image48.svg"/><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19.xml"/><Relationship Id="rId5" Type="http://schemas.openxmlformats.org/officeDocument/2006/relationships/image" Target="../media/image48.sv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5.png"/><Relationship Id="rId1" Type="http://schemas.openxmlformats.org/officeDocument/2006/relationships/slideLayout" Target="../slideLayouts/slideLayout23.xml"/><Relationship Id="rId4" Type="http://schemas.openxmlformats.org/officeDocument/2006/relationships/image" Target="../media/image51.svg"/></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7.xml"/><Relationship Id="rId1" Type="http://schemas.openxmlformats.org/officeDocument/2006/relationships/slideLayout" Target="../slideLayouts/slideLayout26.xml"/><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35.xml"/><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2.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2.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2.xml"/></Relationships>
</file>

<file path=ppt/slides/_rels/slide6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2.xml"/></Relationships>
</file>

<file path=ppt/slides/_rels/slide6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4.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7.xml"/></Relationships>
</file>

<file path=ppt/slides/_rels/slide6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9.xml"/><Relationship Id="rId1" Type="http://schemas.openxmlformats.org/officeDocument/2006/relationships/slideLayout" Target="../slideLayouts/slideLayout26.xml"/><Relationship Id="rId4" Type="http://schemas.openxmlformats.org/officeDocument/2006/relationships/image" Target="../media/image13.png"/></Relationships>
</file>

<file path=ppt/slides/_rels/slide6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38.xml"/></Relationships>
</file>

<file path=ppt/slides/_rels/slide6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38.xml"/></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38.xml"/></Relationships>
</file>

<file path=ppt/slides/_rels/slide7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38.xml"/></Relationships>
</file>

<file path=ppt/slides/_rels/slide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6.xm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35.xml"/><Relationship Id="rId4" Type="http://schemas.openxmlformats.org/officeDocument/2006/relationships/image" Target="../media/image53.png"/></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35.xml"/><Relationship Id="rId4" Type="http://schemas.openxmlformats.org/officeDocument/2006/relationships/image" Target="../media/image5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40.xml"/></Relationships>
</file>

<file path=ppt/slides/_rels/slide8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40.xml"/></Relationships>
</file>

<file path=ppt/slides/_rels/slide8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1.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E3545328-1474-7FCA-E119-8F6C10054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322" y="3218691"/>
            <a:ext cx="3081981" cy="2311486"/>
          </a:xfrm>
          <a:prstGeom prst="rect">
            <a:avLst/>
          </a:prstGeom>
        </p:spPr>
      </p:pic>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4">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06077" y="347542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06077" y="4374434"/>
            <a:ext cx="662514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497788"/>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rtl="1">
              <a:buSzPts val="5400"/>
            </a:pPr>
            <a:r>
              <a:rPr lang="ar-MA" sz="6000" b="1" dirty="0">
                <a:solidFill>
                  <a:srgbClr val="002060"/>
                </a:solidFill>
                <a:ea typeface="Calibri"/>
                <a:cs typeface="Calibri"/>
                <a:sym typeface="Calibri"/>
              </a:rPr>
              <a:t>مَادَّةُ ﭐللُّغَةِ ﭐلْعَرَبِيَّةِ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5">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kern="1200" dirty="0">
                  <a:solidFill>
                    <a:srgbClr val="FFFFFF"/>
                  </a:solidFill>
                  <a:latin typeface="Calibri" panose="020F0502020204030204" pitchFamily="34" charset="0"/>
                  <a:ea typeface="Dosis"/>
                  <a:cs typeface="Calibri" panose="020F0502020204030204" pitchFamily="34" charset="0"/>
                </a:rPr>
                <a:t>الثالثة</a:t>
              </a:r>
              <a:r>
                <a:rPr lang="ar-MA" sz="2400" b="1" i="0" u="none" strike="noStrike" kern="1200" cap="none" spc="0" baseline="0" dirty="0">
                  <a:solidFill>
                    <a:srgbClr val="FFFFFF"/>
                  </a:solidFill>
                  <a:uFillTx/>
                  <a:latin typeface="Calibri" panose="020F0502020204030204" pitchFamily="34" charset="0"/>
                  <a:ea typeface="Dosis"/>
                  <a:cs typeface="Calibri" panose="020F0502020204030204" pitchFamily="34" charset="0"/>
                </a:rPr>
                <a:t>  </a:t>
              </a: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a:t>
            </a:r>
            <a:r>
              <a:rPr lang="ar-MA" sz="2400" b="1" i="0" u="none" strike="noStrike" kern="1200" cap="none" spc="0" baseline="0" dirty="0">
                <a:solidFill>
                  <a:srgbClr val="FFFFFF"/>
                </a:solidFill>
                <a:uFillTx/>
                <a:latin typeface="Calibri"/>
                <a:ea typeface="Calibri"/>
                <a:cs typeface="Calibri"/>
              </a:rPr>
              <a:t> : 4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773976" y="5144692"/>
            <a:ext cx="665724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rtl="1">
              <a:defRPr sz="1800" b="0" i="0" u="none" strike="noStrike" kern="0" cap="none" spc="0" baseline="0">
                <a:solidFill>
                  <a:srgbClr val="000000"/>
                </a:solidFill>
                <a:uFillTx/>
              </a:defRPr>
            </a:pPr>
            <a:r>
              <a:rPr lang="ar-MA" sz="2400" b="1" kern="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758500" y="5229922"/>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الحصة: 4</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729809" y="5219531"/>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75995"/>
            <a:ext cx="4266862"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الْحِرَفُ</a:t>
            </a:r>
          </a:p>
        </p:txBody>
      </p:sp>
      <p:sp>
        <p:nvSpPr>
          <p:cNvPr id="14" name="Google Shape;777;p100">
            <a:extLst>
              <a:ext uri="{FF2B5EF4-FFF2-40B4-BE49-F238E27FC236}">
                <a16:creationId xmlns:a16="http://schemas.microsoft.com/office/drawing/2014/main" id="{B061001E-C319-678E-9780-36CCEC5BF150}"/>
              </a:ext>
            </a:extLst>
          </p:cNvPr>
          <p:cNvSpPr/>
          <p:nvPr/>
        </p:nvSpPr>
        <p:spPr>
          <a:xfrm>
            <a:off x="4806077" y="2682482"/>
            <a:ext cx="6595601"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8" name="Google Shape;779;p100">
            <a:extLst>
              <a:ext uri="{FF2B5EF4-FFF2-40B4-BE49-F238E27FC236}">
                <a16:creationId xmlns:a16="http://schemas.microsoft.com/office/drawing/2014/main" id="{48D4A471-6B41-2192-2F3F-89C5CB6D8B2A}"/>
              </a:ext>
            </a:extLst>
          </p:cNvPr>
          <p:cNvSpPr txBox="1"/>
          <p:nvPr/>
        </p:nvSpPr>
        <p:spPr>
          <a:xfrm>
            <a:off x="9845068" y="2741378"/>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المرحلة</a:t>
            </a:r>
            <a:r>
              <a:rPr lang="fr-FR" sz="2400" b="1" dirty="0">
                <a:solidFill>
                  <a:srgbClr val="FFFFFF"/>
                </a:solidFill>
                <a:latin typeface="Calibri"/>
                <a:ea typeface="Calibri"/>
                <a:cs typeface="Calibri"/>
              </a:rPr>
              <a:t>  </a:t>
            </a:r>
            <a:r>
              <a:rPr lang="ar-MA" sz="2400" b="1" dirty="0">
                <a:solidFill>
                  <a:srgbClr val="FFFFFF"/>
                </a:solidFill>
                <a:latin typeface="Calibri"/>
                <a:ea typeface="Calibri"/>
                <a:cs typeface="Calibri"/>
              </a:rPr>
              <a:t> 5</a:t>
            </a:r>
            <a:endParaRPr lang="ar-MA" sz="2400" b="1" i="0" u="none" strike="noStrike" kern="1200" cap="none" spc="0" baseline="0" dirty="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14D308F6-5533-8135-AA5D-F522B423BAAB}"/>
              </a:ext>
            </a:extLst>
          </p:cNvPr>
          <p:cNvSpPr txBox="1"/>
          <p:nvPr/>
        </p:nvSpPr>
        <p:spPr>
          <a:xfrm>
            <a:off x="5079257" y="2765513"/>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الْمِهَنُ والْحِرَفُ</a:t>
            </a:r>
          </a:p>
        </p:txBody>
      </p:sp>
      <p:sp>
        <p:nvSpPr>
          <p:cNvPr id="20" name="Google Shape;780;p100">
            <a:extLst>
              <a:ext uri="{FF2B5EF4-FFF2-40B4-BE49-F238E27FC236}">
                <a16:creationId xmlns:a16="http://schemas.microsoft.com/office/drawing/2014/main" id="{4415FF52-2AD7-7436-4E10-154169CB7FDC}"/>
              </a:ext>
            </a:extLst>
          </p:cNvPr>
          <p:cNvSpPr/>
          <p:nvPr/>
        </p:nvSpPr>
        <p:spPr>
          <a:xfrm>
            <a:off x="9645301" y="2821182"/>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476335"/>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الأول</a:t>
            </a:r>
          </a:p>
        </p:txBody>
      </p:sp>
      <p:sp>
        <p:nvSpPr>
          <p:cNvPr id="13" name="ZoneTexte 12">
            <a:extLst>
              <a:ext uri="{FF2B5EF4-FFF2-40B4-BE49-F238E27FC236}">
                <a16:creationId xmlns:a16="http://schemas.microsoft.com/office/drawing/2014/main" id="{BE726A4E-098C-6958-AE89-DC5D8BFDB969}"/>
              </a:ext>
            </a:extLst>
          </p:cNvPr>
          <p:cNvSpPr txBox="1"/>
          <p:nvPr/>
        </p:nvSpPr>
        <p:spPr>
          <a:xfrm>
            <a:off x="4934318" y="5058414"/>
            <a:ext cx="4741005" cy="830997"/>
          </a:xfrm>
          <a:prstGeom prst="rect">
            <a:avLst/>
          </a:prstGeom>
          <a:noFill/>
        </p:spPr>
        <p:txBody>
          <a:bodyPr wrap="square" rtlCol="0">
            <a:spAutoFit/>
          </a:bodyPr>
          <a:lstStyle/>
          <a:p>
            <a:pPr algn="ctr" rtl="1"/>
            <a:r>
              <a:rPr lang="ar-MA" sz="2400" b="1" dirty="0">
                <a:latin typeface="Calibri" panose="020F0502020204030204" pitchFamily="34" charset="0"/>
                <a:ea typeface="Calibri" panose="020F0502020204030204" pitchFamily="34" charset="0"/>
                <a:cs typeface="Calibri" panose="020F0502020204030204" pitchFamily="34" charset="0"/>
              </a:rPr>
              <a:t>الطلاقة والفهم (ح1) </a:t>
            </a:r>
          </a:p>
          <a:p>
            <a:pPr algn="ctr" rtl="1"/>
            <a:r>
              <a:rPr lang="ar-MA" sz="2400" b="1" dirty="0">
                <a:latin typeface="Calibri" panose="020F0502020204030204" pitchFamily="34" charset="0"/>
                <a:ea typeface="Calibri" panose="020F0502020204030204" pitchFamily="34" charset="0"/>
                <a:cs typeface="Calibri" panose="020F0502020204030204" pitchFamily="34" charset="0"/>
              </a:rPr>
              <a:t>لندعم نساء المغرب الحرفيات المبدعات</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356;p1">
            <a:extLst>
              <a:ext uri="{FF2B5EF4-FFF2-40B4-BE49-F238E27FC236}">
                <a16:creationId xmlns:a16="http://schemas.microsoft.com/office/drawing/2014/main" id="{1E264C8F-E368-E9C3-B54F-126443B505CB}"/>
              </a:ext>
            </a:extLst>
          </p:cNvPr>
          <p:cNvSpPr/>
          <p:nvPr/>
        </p:nvSpPr>
        <p:spPr>
          <a:xfrm>
            <a:off x="917856" y="5766741"/>
            <a:ext cx="2451295" cy="740566"/>
          </a:xfrm>
          <a:prstGeom prst="rect">
            <a:avLst/>
          </a:prstGeom>
          <a:solidFill>
            <a:srgbClr val="D0CECE"/>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الصفحتان: </a:t>
            </a:r>
            <a:r>
              <a:rPr lang="ar-MA" sz="2400" b="1" i="0" u="none" strike="noStrike" cap="none" dirty="0">
                <a:solidFill>
                  <a:srgbClr val="FF0000"/>
                </a:solidFill>
                <a:latin typeface="Calibri"/>
                <a:ea typeface="Calibri"/>
                <a:cs typeface="Calibri"/>
                <a:sym typeface="Calibri"/>
              </a:rPr>
              <a:t>71</a:t>
            </a:r>
            <a:r>
              <a:rPr lang="ar-MA" sz="2400" b="1" i="0" u="none" strike="noStrike" cap="none" dirty="0">
                <a:solidFill>
                  <a:schemeClr val="dk1"/>
                </a:solidFill>
                <a:latin typeface="Calibri"/>
                <a:ea typeface="Calibri"/>
                <a:cs typeface="Calibri"/>
                <a:sym typeface="Calibri"/>
              </a:rPr>
              <a:t>   </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من كراسة المتعلم</a:t>
            </a: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2511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txBody>
            <a:bodyPr/>
            <a:lstStyle/>
            <a:p>
              <a:endParaRPr lang="fr-FR"/>
            </a:p>
          </p:txBody>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014542" y="2099609"/>
            <a:ext cx="5972645" cy="2634863"/>
            <a:chOff x="4161265" y="1553611"/>
            <a:chExt cx="6586684" cy="2634863"/>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161265" y="1553611"/>
              <a:ext cx="4621663"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أستمع بتركيز وأفهم: الحرف اليدوية في المغرب</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أفسر اختيار حرفة من الحرف</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 الاستدراك</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Rounded Corners 11">
            <a:extLst>
              <a:ext uri="{FF2B5EF4-FFF2-40B4-BE49-F238E27FC236}">
                <a16:creationId xmlns:a16="http://schemas.microsoft.com/office/drawing/2014/main" id="{8B6D9A02-8B10-6B31-2CC7-C8FEF8D7E740}"/>
              </a:ext>
            </a:extLst>
          </p:cNvPr>
          <p:cNvSpPr/>
          <p:nvPr/>
        </p:nvSpPr>
        <p:spPr>
          <a:xfrm>
            <a:off x="5987322" y="4885289"/>
            <a:ext cx="6177458"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4" name="Rectangle : coins arrondis 18 - 3">
            <a:extLst>
              <a:ext uri="{FF2B5EF4-FFF2-40B4-BE49-F238E27FC236}">
                <a16:creationId xmlns:a16="http://schemas.microsoft.com/office/drawing/2014/main" id="{F9A3CDC3-707D-2378-436F-1D52A189304C}"/>
              </a:ext>
            </a:extLst>
          </p:cNvPr>
          <p:cNvSpPr/>
          <p:nvPr/>
        </p:nvSpPr>
        <p:spPr>
          <a:xfrm>
            <a:off x="6041762" y="4993021"/>
            <a:ext cx="432128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B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الطلاقة والفهم:</a:t>
            </a:r>
          </a:p>
          <a:p>
            <a:pPr algn="ctr" defTabSz="685783"/>
            <a:r>
              <a:rPr lang="ar-MA" sz="2000" b="1" dirty="0">
                <a:latin typeface="Calibri" panose="020F0502020204030204" pitchFamily="34" charset="0"/>
                <a:ea typeface="Calibri" panose="020F0502020204030204" pitchFamily="34" charset="0"/>
                <a:cs typeface="Calibri" panose="020F0502020204030204" pitchFamily="34" charset="0"/>
              </a:rPr>
              <a:t> لِنَدْعَمْ نِسَاءَ ﭐلْمَغْرِبِ ﭐلْحِرَفِيَّاتِ ﭐلْمُبْدِعَاتِ. (ح1)</a:t>
            </a:r>
            <a:endParaRPr lang="fr-FR" sz="2000" b="1"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07C2A8BA-4526-5D5A-E090-97A6A477C5A7}"/>
              </a:ext>
            </a:extLst>
          </p:cNvPr>
          <p:cNvSpPr/>
          <p:nvPr/>
        </p:nvSpPr>
        <p:spPr>
          <a:xfrm>
            <a:off x="10425392" y="4993022"/>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B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4</a:t>
            </a:r>
            <a:endParaRPr lang="fr-FR" sz="2400" b="1" dirty="0">
              <a:solidFill>
                <a:prstClr val="black"/>
              </a:solidFill>
              <a:latin typeface="Calibri" panose="020F0502020204030204" pitchFamily="34" charset="0"/>
              <a:cs typeface="Calibri" panose="020F0502020204030204" pitchFamily="34" charset="0"/>
            </a:endParaRPr>
          </a:p>
        </p:txBody>
      </p:sp>
      <p:sp>
        <p:nvSpPr>
          <p:cNvPr id="36" name="Rectangle : coins arrondis 18 - 3">
            <a:extLst>
              <a:ext uri="{FF2B5EF4-FFF2-40B4-BE49-F238E27FC236}">
                <a16:creationId xmlns:a16="http://schemas.microsoft.com/office/drawing/2014/main" id="{95A9A18D-D5DC-8099-DE36-AE5B2E2BFA70}"/>
              </a:ext>
            </a:extLst>
          </p:cNvPr>
          <p:cNvSpPr/>
          <p:nvPr/>
        </p:nvSpPr>
        <p:spPr>
          <a:xfrm>
            <a:off x="4356298" y="2110550"/>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5</a:t>
            </a:r>
            <a:endParaRPr lang="fr-FR" sz="2400" b="1" dirty="0">
              <a:solidFill>
                <a:prstClr val="black"/>
              </a:solidFill>
              <a:latin typeface="Calibri" panose="020F0502020204030204" pitchFamily="34" charset="0"/>
              <a:cs typeface="Calibri" panose="020F0502020204030204" pitchFamily="34" charset="0"/>
            </a:endParaRPr>
          </a:p>
        </p:txBody>
      </p:sp>
      <p:sp>
        <p:nvSpPr>
          <p:cNvPr id="37" name="Rectangle : coins arrondis 18 - 3">
            <a:extLst>
              <a:ext uri="{FF2B5EF4-FFF2-40B4-BE49-F238E27FC236}">
                <a16:creationId xmlns:a16="http://schemas.microsoft.com/office/drawing/2014/main" id="{F30FC279-36DB-6477-AFC6-1793604E5EF7}"/>
              </a:ext>
            </a:extLst>
          </p:cNvPr>
          <p:cNvSpPr/>
          <p:nvPr/>
        </p:nvSpPr>
        <p:spPr>
          <a:xfrm>
            <a:off x="4356298" y="309326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6</a:t>
            </a:r>
            <a:endParaRPr lang="fr-FR" sz="2400" b="1" dirty="0">
              <a:solidFill>
                <a:prstClr val="black"/>
              </a:solidFill>
              <a:latin typeface="Calibri" panose="020F0502020204030204" pitchFamily="34" charset="0"/>
              <a:cs typeface="Calibri" panose="020F0502020204030204" pitchFamily="34" charset="0"/>
            </a:endParaRPr>
          </a:p>
        </p:txBody>
      </p:sp>
      <p:sp>
        <p:nvSpPr>
          <p:cNvPr id="38" name="Rectangle : coins arrondis 18 - 3">
            <a:extLst>
              <a:ext uri="{FF2B5EF4-FFF2-40B4-BE49-F238E27FC236}">
                <a16:creationId xmlns:a16="http://schemas.microsoft.com/office/drawing/2014/main" id="{8B4D1E08-071B-5731-CDF4-002CCE9F7C45}"/>
              </a:ext>
            </a:extLst>
          </p:cNvPr>
          <p:cNvSpPr/>
          <p:nvPr/>
        </p:nvSpPr>
        <p:spPr>
          <a:xfrm>
            <a:off x="4383518" y="3987296"/>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7</a:t>
            </a:r>
            <a:endParaRPr lang="fr-FR" sz="2400" b="1" dirty="0">
              <a:solidFill>
                <a:prstClr val="black"/>
              </a:solidFill>
              <a:latin typeface="Calibri" panose="020F0502020204030204" pitchFamily="34" charset="0"/>
              <a:cs typeface="Calibri" panose="020F0502020204030204" pitchFamily="34" charset="0"/>
            </a:endParaRPr>
          </a:p>
        </p:txBody>
      </p:sp>
      <p:sp>
        <p:nvSpPr>
          <p:cNvPr id="39" name="Rectangle : coins arrondis 18 - 3">
            <a:extLst>
              <a:ext uri="{FF2B5EF4-FFF2-40B4-BE49-F238E27FC236}">
                <a16:creationId xmlns:a16="http://schemas.microsoft.com/office/drawing/2014/main" id="{82B8B411-C1E9-4E31-0A6C-2838648118A2}"/>
              </a:ext>
            </a:extLst>
          </p:cNvPr>
          <p:cNvSpPr/>
          <p:nvPr/>
        </p:nvSpPr>
        <p:spPr>
          <a:xfrm>
            <a:off x="4338001" y="4989601"/>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8</a:t>
            </a:r>
            <a:endParaRPr lang="fr-FR" sz="2400" b="1" dirty="0">
              <a:solidFill>
                <a:prstClr val="black"/>
              </a:solidFill>
              <a:latin typeface="Calibri" panose="020F0502020204030204" pitchFamily="34" charset="0"/>
              <a:cs typeface="Calibri" panose="020F0502020204030204" pitchFamily="34" charset="0"/>
            </a:endParaRPr>
          </a:p>
        </p:txBody>
      </p:sp>
      <p:sp>
        <p:nvSpPr>
          <p:cNvPr id="40" name="Rectangle : coins arrondis 18 - 3">
            <a:extLst>
              <a:ext uri="{FF2B5EF4-FFF2-40B4-BE49-F238E27FC236}">
                <a16:creationId xmlns:a16="http://schemas.microsoft.com/office/drawing/2014/main" id="{575D0DDF-22C1-2C06-248E-A699A713349D}"/>
              </a:ext>
            </a:extLst>
          </p:cNvPr>
          <p:cNvSpPr/>
          <p:nvPr/>
        </p:nvSpPr>
        <p:spPr>
          <a:xfrm>
            <a:off x="204813" y="208234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الطلاقة والفهم: لِنَدْعَمْ نِسَاءَ ﭐلْمَغْرِبِ ﭐلْحِرَفِيَّاتِ ﭐلْمُبْدِعَاتِ.(ح2)</a:t>
            </a:r>
          </a:p>
        </p:txBody>
      </p:sp>
      <p:sp>
        <p:nvSpPr>
          <p:cNvPr id="41" name="Rectangle : coins arrondis 18 - 3">
            <a:extLst>
              <a:ext uri="{FF2B5EF4-FFF2-40B4-BE49-F238E27FC236}">
                <a16:creationId xmlns:a16="http://schemas.microsoft.com/office/drawing/2014/main" id="{14C7D416-722A-3B81-987B-AFCD47D0E5ED}"/>
              </a:ext>
            </a:extLst>
          </p:cNvPr>
          <p:cNvSpPr/>
          <p:nvPr/>
        </p:nvSpPr>
        <p:spPr>
          <a:xfrm>
            <a:off x="214482" y="3093266"/>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a:t>
            </a:r>
          </a:p>
          <a:p>
            <a:pPr algn="ctr" defTabSz="685783"/>
            <a:r>
              <a:rPr lang="ar-MA" sz="2000" dirty="0">
                <a:solidFill>
                  <a:prstClr val="black"/>
                </a:solidFill>
                <a:latin typeface="Calibri" panose="020F0502020204030204" pitchFamily="34" charset="0"/>
                <a:cs typeface="Calibri" panose="020F0502020204030204" pitchFamily="34" charset="0"/>
              </a:rPr>
              <a:t>إنتاج نص توجيهي </a:t>
            </a:r>
            <a:endParaRPr lang="fr-FR" sz="2000" dirty="0">
              <a:solidFill>
                <a:prstClr val="black"/>
              </a:solidFill>
              <a:latin typeface="Calibri" panose="020F0502020204030204" pitchFamily="34" charset="0"/>
              <a:cs typeface="Calibri" panose="020F0502020204030204" pitchFamily="34" charset="0"/>
            </a:endParaRPr>
          </a:p>
        </p:txBody>
      </p:sp>
      <p:sp>
        <p:nvSpPr>
          <p:cNvPr id="42" name="Rectangle : coins arrondis 18 - 3">
            <a:extLst>
              <a:ext uri="{FF2B5EF4-FFF2-40B4-BE49-F238E27FC236}">
                <a16:creationId xmlns:a16="http://schemas.microsoft.com/office/drawing/2014/main" id="{379F29A2-ACD9-0AD3-D580-ADF58910212E}"/>
              </a:ext>
            </a:extLst>
          </p:cNvPr>
          <p:cNvSpPr/>
          <p:nvPr/>
        </p:nvSpPr>
        <p:spPr>
          <a:xfrm>
            <a:off x="192706" y="406312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a:t>
            </a:r>
          </a:p>
          <a:p>
            <a:pPr algn="ctr" defTabSz="685783" rtl="1"/>
            <a:r>
              <a:rPr lang="ar-MA" sz="2000" dirty="0">
                <a:solidFill>
                  <a:prstClr val="black"/>
                </a:solidFill>
                <a:latin typeface="Calibri" panose="020F0502020204030204" pitchFamily="34" charset="0"/>
                <a:cs typeface="Calibri" panose="020F0502020204030204" pitchFamily="34" charset="0"/>
              </a:rPr>
              <a:t>إنتاج نص توجيهي</a:t>
            </a:r>
            <a:endParaRPr lang="fr-FR" sz="2000" dirty="0">
              <a:solidFill>
                <a:prstClr val="black"/>
              </a:solidFill>
              <a:latin typeface="Calibri" panose="020F0502020204030204" pitchFamily="34" charset="0"/>
              <a:cs typeface="Calibri" panose="020F0502020204030204" pitchFamily="34" charset="0"/>
            </a:endParaRPr>
          </a:p>
        </p:txBody>
      </p:sp>
      <p:sp>
        <p:nvSpPr>
          <p:cNvPr id="43" name="Rectangle : coins arrondis 18 - 3">
            <a:extLst>
              <a:ext uri="{FF2B5EF4-FFF2-40B4-BE49-F238E27FC236}">
                <a16:creationId xmlns:a16="http://schemas.microsoft.com/office/drawing/2014/main" id="{766044F0-5CFE-8157-9E44-17C2FCAABF69}"/>
              </a:ext>
            </a:extLst>
          </p:cNvPr>
          <p:cNvSpPr/>
          <p:nvPr/>
        </p:nvSpPr>
        <p:spPr>
          <a:xfrm>
            <a:off x="174428" y="502419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الدعم والتقويم</a:t>
            </a:r>
            <a:endParaRPr lang="fr-FR" sz="2000" dirty="0">
              <a:solidFill>
                <a:prstClr val="black"/>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8"/>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5 دقائق</a:t>
            </a:r>
            <a:endParaRPr/>
          </a:p>
        </p:txBody>
      </p:sp>
      <p:sp>
        <p:nvSpPr>
          <p:cNvPr id="381" name="Google Shape;381;p68"/>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solidFill>
                  <a:schemeClr val="dk2"/>
                </a:solidFill>
                <a:latin typeface="Calibri"/>
                <a:ea typeface="Calibri"/>
                <a:cs typeface="Calibri"/>
                <a:sym typeface="Calibri"/>
              </a:rPr>
              <a:t>اكتساب المعجم وتوظيفه</a:t>
            </a:r>
            <a:endParaRPr/>
          </a:p>
          <a:p>
            <a:pPr marL="457200" lvl="0" indent="-406400" algn="r" rtl="1">
              <a:lnSpc>
                <a:spcPct val="90000"/>
              </a:lnSpc>
              <a:spcBef>
                <a:spcPts val="1000"/>
              </a:spcBef>
              <a:spcAft>
                <a:spcPts val="0"/>
              </a:spcAft>
              <a:buSzPct val="126126"/>
              <a:buNone/>
            </a:pPr>
            <a:endParaRPr/>
          </a:p>
        </p:txBody>
      </p:sp>
      <p:sp>
        <p:nvSpPr>
          <p:cNvPr id="382" name="Google Shape;382;p68"/>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solidFill>
                  <a:schemeClr val="dk2"/>
                </a:solidFill>
                <a:latin typeface="Calibri"/>
                <a:ea typeface="Calibri"/>
                <a:cs typeface="Calibri"/>
                <a:sym typeface="Calibri"/>
              </a:rPr>
              <a:t>القراءة : القراءة بطلاقة</a:t>
            </a:r>
            <a:endParaRPr/>
          </a:p>
          <a:p>
            <a:pPr marL="457200" lvl="0" indent="-406400" algn="r" rtl="1">
              <a:lnSpc>
                <a:spcPct val="90000"/>
              </a:lnSpc>
              <a:spcBef>
                <a:spcPts val="1000"/>
              </a:spcBef>
              <a:spcAft>
                <a:spcPts val="0"/>
              </a:spcAft>
              <a:buSzPct val="126126"/>
              <a:buNone/>
            </a:pPr>
            <a:endParaRPr/>
          </a:p>
        </p:txBody>
      </p:sp>
      <p:sp>
        <p:nvSpPr>
          <p:cNvPr id="383" name="Google Shape;383;p68"/>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dirty="0"/>
              <a:t>افتتاح الحصة</a:t>
            </a:r>
            <a:endParaRPr dirty="0"/>
          </a:p>
        </p:txBody>
      </p:sp>
      <p:sp>
        <p:nvSpPr>
          <p:cNvPr id="384" name="Google Shape;384;p68"/>
          <p:cNvSpPr txBox="1">
            <a:spLocks noGrp="1"/>
          </p:cNvSpPr>
          <p:nvPr>
            <p:ph type="body" idx="5"/>
          </p:nvPr>
        </p:nvSpPr>
        <p:spPr>
          <a:xfrm>
            <a:off x="4558155" y="4367786"/>
            <a:ext cx="5044338" cy="460800"/>
          </a:xfrm>
          <a:prstGeom prst="rect">
            <a:avLst/>
          </a:prstGeom>
          <a:noFill/>
          <a:ln>
            <a:noFill/>
          </a:ln>
        </p:spPr>
        <p:txBody>
          <a:bodyPr spcFirstLastPara="1" wrap="square" lIns="91425" tIns="45700" rIns="91425" bIns="45700" anchor="t" anchorCtr="0">
            <a:normAutofit fontScale="85000" lnSpcReduction="20000"/>
          </a:bodyPr>
          <a:lstStyle/>
          <a:p>
            <a:pPr marL="457200" lvl="0" indent="-406400" algn="r" rtl="1">
              <a:lnSpc>
                <a:spcPct val="90000"/>
              </a:lnSpc>
              <a:spcBef>
                <a:spcPts val="1000"/>
              </a:spcBef>
              <a:spcAft>
                <a:spcPts val="0"/>
              </a:spcAft>
              <a:buSzPct val="137254"/>
              <a:buNone/>
            </a:pPr>
            <a:r>
              <a:rPr lang="ar-MA">
                <a:solidFill>
                  <a:schemeClr val="dk2"/>
                </a:solidFill>
                <a:latin typeface="Calibri"/>
                <a:ea typeface="Calibri"/>
                <a:cs typeface="Calibri"/>
                <a:sym typeface="Calibri"/>
              </a:rPr>
              <a:t>الفهم المباشر : استخراج معلومات صريحة من النص</a:t>
            </a:r>
            <a:endParaRPr>
              <a:solidFill>
                <a:srgbClr val="106585"/>
              </a:solidFill>
              <a:latin typeface="Calibri"/>
              <a:ea typeface="Calibri"/>
              <a:cs typeface="Calibri"/>
              <a:sym typeface="Calibri"/>
            </a:endParaRPr>
          </a:p>
          <a:p>
            <a:pPr marL="457200" lvl="0" indent="-406400" algn="r" rtl="1">
              <a:lnSpc>
                <a:spcPct val="90000"/>
              </a:lnSpc>
              <a:spcBef>
                <a:spcPts val="1000"/>
              </a:spcBef>
              <a:spcAft>
                <a:spcPts val="0"/>
              </a:spcAft>
              <a:buSzPct val="137254"/>
              <a:buNone/>
            </a:pPr>
            <a:endParaRPr/>
          </a:p>
        </p:txBody>
      </p:sp>
      <p:sp>
        <p:nvSpPr>
          <p:cNvPr id="385" name="Google Shape;385;p68"/>
          <p:cNvSpPr txBox="1">
            <a:spLocks noGrp="1"/>
          </p:cNvSpPr>
          <p:nvPr>
            <p:ph type="body" idx="6"/>
          </p:nvPr>
        </p:nvSpPr>
        <p:spPr>
          <a:xfrm>
            <a:off x="2491895" y="2837871"/>
            <a:ext cx="1263765"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10 دقائق</a:t>
            </a:r>
            <a:endParaRPr/>
          </a:p>
        </p:txBody>
      </p:sp>
      <p:sp>
        <p:nvSpPr>
          <p:cNvPr id="386" name="Google Shape;386;p68"/>
          <p:cNvSpPr txBox="1">
            <a:spLocks noGrp="1"/>
          </p:cNvSpPr>
          <p:nvPr>
            <p:ph type="body" idx="7"/>
          </p:nvPr>
        </p:nvSpPr>
        <p:spPr>
          <a:xfrm>
            <a:off x="2543374" y="3621380"/>
            <a:ext cx="127874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dirty="0"/>
              <a:t>10 دقائق</a:t>
            </a:r>
            <a:endParaRPr dirty="0"/>
          </a:p>
        </p:txBody>
      </p:sp>
      <p:sp>
        <p:nvSpPr>
          <p:cNvPr id="387" name="Google Shape;387;p68"/>
          <p:cNvSpPr txBox="1">
            <a:spLocks noGrp="1"/>
          </p:cNvSpPr>
          <p:nvPr>
            <p:ph type="body" idx="8"/>
          </p:nvPr>
        </p:nvSpPr>
        <p:spPr>
          <a:xfrm>
            <a:off x="2475560" y="4411085"/>
            <a:ext cx="128009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20 دقيقة</a:t>
            </a:r>
            <a:endParaRPr/>
          </a:p>
        </p:txBody>
      </p:sp>
      <p:sp>
        <p:nvSpPr>
          <p:cNvPr id="388" name="Google Shape;388;p68"/>
          <p:cNvSpPr txBox="1">
            <a:spLocks noGrp="1"/>
          </p:cNvSpPr>
          <p:nvPr>
            <p:ph type="body" idx="9"/>
          </p:nvPr>
        </p:nvSpPr>
        <p:spPr>
          <a:xfrm>
            <a:off x="2475559" y="5155469"/>
            <a:ext cx="128009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10 دقائق</a:t>
            </a:r>
            <a:endParaRPr/>
          </a:p>
        </p:txBody>
      </p:sp>
      <p:sp>
        <p:nvSpPr>
          <p:cNvPr id="389" name="Google Shape;389;p68"/>
          <p:cNvSpPr txBox="1">
            <a:spLocks noGrp="1"/>
          </p:cNvSpPr>
          <p:nvPr>
            <p:ph type="body" idx="13"/>
          </p:nvPr>
        </p:nvSpPr>
        <p:spPr>
          <a:xfrm>
            <a:off x="4528561" y="5160644"/>
            <a:ext cx="5091127"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dirty="0"/>
              <a:t>اختتام الحصة</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2d52039f3b7_0_160"/>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dirty="0"/>
              <a:t>5 دقائق</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215238" y="210537"/>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400053A-3177-E13F-6F03-32A42834DF7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B1FE417-FDA3-FF25-CC78-9B04A645D686}"/>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32646D0-CBA8-B217-38A1-CEC7E710A63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71A6BEA-E1DD-299F-7FDA-69C266AD6F08}"/>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4" name="Google Shape;391;g2d52039f3b7_0_81">
            <a:extLst>
              <a:ext uri="{FF2B5EF4-FFF2-40B4-BE49-F238E27FC236}">
                <a16:creationId xmlns:a16="http://schemas.microsoft.com/office/drawing/2014/main" id="{5C333B73-9ED4-0289-92DB-CF1E38633A88}"/>
              </a:ext>
            </a:extLst>
          </p:cNvPr>
          <p:cNvPicPr preferRelativeResize="0"/>
          <p:nvPr/>
        </p:nvPicPr>
        <p:blipFill rotWithShape="1">
          <a:blip r:embed="rId4">
            <a:alphaModFix/>
          </a:blip>
          <a:srcRect/>
          <a:stretch/>
        </p:blipFill>
        <p:spPr>
          <a:xfrm>
            <a:off x="138746" y="63282"/>
            <a:ext cx="730250" cy="730250"/>
          </a:xfrm>
          <a:prstGeom prst="rect">
            <a:avLst/>
          </a:prstGeom>
          <a:noFill/>
          <a:ln>
            <a:noFill/>
          </a:ln>
        </p:spPr>
      </p:pic>
      <p:sp>
        <p:nvSpPr>
          <p:cNvPr id="7" name="Google Shape;423;p14">
            <a:extLst>
              <a:ext uri="{FF2B5EF4-FFF2-40B4-BE49-F238E27FC236}">
                <a16:creationId xmlns:a16="http://schemas.microsoft.com/office/drawing/2014/main" id="{D18C06FB-C7A8-B983-AEB1-5E452A53EC18}"/>
              </a:ext>
            </a:extLst>
          </p:cNvPr>
          <p:cNvSpPr txBox="1"/>
          <p:nvPr/>
        </p:nvSpPr>
        <p:spPr>
          <a:xfrm>
            <a:off x="2710865" y="111513"/>
            <a:ext cx="864493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106585"/>
                </a:solidFill>
                <a:latin typeface="Calibri"/>
                <a:ea typeface="Calibri"/>
                <a:cs typeface="Calibri"/>
                <a:sym typeface="Calibri"/>
              </a:rPr>
              <a:t>النشاط الاعتيادي: نقدم تعليقا مناسبا في جملة على قولة</a:t>
            </a:r>
            <a:endParaRPr sz="2000" b="1" i="0" u="none" strike="noStrike" cap="none" dirty="0">
              <a:solidFill>
                <a:srgbClr val="106585"/>
              </a:solidFill>
              <a:latin typeface="Calibri"/>
              <a:ea typeface="Calibri"/>
              <a:cs typeface="Calibri"/>
              <a:sym typeface="Calibri"/>
            </a:endParaRPr>
          </a:p>
        </p:txBody>
      </p:sp>
      <p:sp>
        <p:nvSpPr>
          <p:cNvPr id="8" name="Google Shape;424;p14">
            <a:extLst>
              <a:ext uri="{FF2B5EF4-FFF2-40B4-BE49-F238E27FC236}">
                <a16:creationId xmlns:a16="http://schemas.microsoft.com/office/drawing/2014/main" id="{2549FDE1-13BF-7867-57EB-A6F881233814}"/>
              </a:ext>
            </a:extLst>
          </p:cNvPr>
          <p:cNvSpPr txBox="1"/>
          <p:nvPr/>
        </p:nvSpPr>
        <p:spPr>
          <a:xfrm>
            <a:off x="1413865" y="968172"/>
            <a:ext cx="9350477" cy="1200288"/>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3200"/>
              <a:buFont typeface="Arial"/>
              <a:buNone/>
            </a:pPr>
            <a:r>
              <a:rPr lang="ar-MA" sz="4000" b="1" i="0" u="none" strike="noStrike" cap="none" dirty="0">
                <a:solidFill>
                  <a:schemeClr val="dk1"/>
                </a:solidFill>
                <a:latin typeface="Calibri"/>
                <a:ea typeface="Calibri"/>
                <a:cs typeface="Calibri"/>
                <a:sym typeface="Calibri"/>
              </a:rPr>
              <a:t>قولة:</a:t>
            </a:r>
            <a:endParaRPr sz="1400" b="0" i="0" u="none" strike="noStrike" cap="none" dirty="0">
              <a:solidFill>
                <a:srgbClr val="000000"/>
              </a:solidFill>
              <a:latin typeface="Arial"/>
              <a:ea typeface="Arial"/>
              <a:cs typeface="Arial"/>
              <a:sym typeface="Arial"/>
            </a:endParaRPr>
          </a:p>
          <a:p>
            <a:pPr marL="0" marR="0" lvl="0" indent="0" algn="ctr" rtl="1">
              <a:lnSpc>
                <a:spcPct val="100000"/>
              </a:lnSpc>
              <a:spcBef>
                <a:spcPts val="0"/>
              </a:spcBef>
              <a:spcAft>
                <a:spcPts val="0"/>
              </a:spcAft>
              <a:buClr>
                <a:srgbClr val="000000"/>
              </a:buClr>
              <a:buSzPts val="2400"/>
              <a:buFont typeface="Arial"/>
              <a:buNone/>
            </a:pPr>
            <a:endParaRPr sz="3200" b="1" i="0" u="none" strike="noStrike" cap="none" dirty="0">
              <a:solidFill>
                <a:schemeClr val="dk1"/>
              </a:solidFill>
              <a:latin typeface="Calibri"/>
              <a:ea typeface="Calibri"/>
              <a:cs typeface="Calibri"/>
              <a:sym typeface="Calibri"/>
            </a:endParaRPr>
          </a:p>
        </p:txBody>
      </p:sp>
      <p:sp>
        <p:nvSpPr>
          <p:cNvPr id="12" name="Google Shape;422;p14">
            <a:extLst>
              <a:ext uri="{FF2B5EF4-FFF2-40B4-BE49-F238E27FC236}">
                <a16:creationId xmlns:a16="http://schemas.microsoft.com/office/drawing/2014/main" id="{B69141C6-BA1D-5234-6F96-4B4750480ED0}"/>
              </a:ext>
            </a:extLst>
          </p:cNvPr>
          <p:cNvSpPr txBox="1">
            <a:spLocks/>
          </p:cNvSpPr>
          <p:nvPr/>
        </p:nvSpPr>
        <p:spPr>
          <a:xfrm>
            <a:off x="1192696" y="368028"/>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757070"/>
              </a:buClr>
              <a:buSzPts val="1800"/>
              <a:buFont typeface="Calibri"/>
              <a:buNone/>
            </a:pPr>
            <a:r>
              <a:rPr lang="ar-MA" dirty="0">
                <a:latin typeface="Calibri" panose="020F0502020204030204" pitchFamily="34" charset="0"/>
                <a:ea typeface="Calibri" panose="020F0502020204030204" pitchFamily="34" charset="0"/>
                <a:cs typeface="Calibri" panose="020F0502020204030204" pitchFamily="34" charset="0"/>
              </a:rPr>
              <a:t>يطلب المدرس من المتعلمين تقديم تعليق  آخر مناسب  على القولة</a:t>
            </a:r>
          </a:p>
        </p:txBody>
      </p:sp>
      <p:sp>
        <p:nvSpPr>
          <p:cNvPr id="9" name="Rectangle : en biseau 8">
            <a:extLst>
              <a:ext uri="{FF2B5EF4-FFF2-40B4-BE49-F238E27FC236}">
                <a16:creationId xmlns:a16="http://schemas.microsoft.com/office/drawing/2014/main" id="{3D991E3A-025B-DBFC-8566-9162B3504A8C}"/>
              </a:ext>
            </a:extLst>
          </p:cNvPr>
          <p:cNvSpPr/>
          <p:nvPr/>
        </p:nvSpPr>
        <p:spPr>
          <a:xfrm>
            <a:off x="1652154" y="2059672"/>
            <a:ext cx="8312727" cy="3227227"/>
          </a:xfrm>
          <a:prstGeom prst="beve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Pts val="3200"/>
              <a:buFont typeface="Arial"/>
              <a:buNone/>
              <a:tabLst/>
              <a:defRPr/>
            </a:pPr>
            <a:r>
              <a:rPr kumimoji="0" lang="ar-MA"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العَملُ عِبادةٌ.</a:t>
            </a:r>
          </a:p>
        </p:txBody>
      </p:sp>
    </p:spTree>
    <p:extLst>
      <p:ext uri="{BB962C8B-B14F-4D97-AF65-F5344CB8AC3E}">
        <p14:creationId xmlns:p14="http://schemas.microsoft.com/office/powerpoint/2010/main" val="130765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FDB1F4C-308A-1424-8F97-844FAAF013D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73A29C18-59CE-6965-6FDF-BD936A198F8E}"/>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B530DCA-00E7-B9AA-05D6-7B76096DD62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F96A1C1-5042-D0B1-2B6C-60EF95599A6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1" name="Picture 2" descr="Lever la main - Icônes mains et gestes gratuites">
            <a:extLst>
              <a:ext uri="{FF2B5EF4-FFF2-40B4-BE49-F238E27FC236}">
                <a16:creationId xmlns:a16="http://schemas.microsoft.com/office/drawing/2014/main" id="{B6AE04FC-5A7B-4349-3831-DAE3946E00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Google Shape;269;p14">
            <a:extLst>
              <a:ext uri="{FF2B5EF4-FFF2-40B4-BE49-F238E27FC236}">
                <a16:creationId xmlns:a16="http://schemas.microsoft.com/office/drawing/2014/main" id="{5E30436F-650D-2B92-41CA-E5FF21B71545}"/>
              </a:ext>
            </a:extLst>
          </p:cNvPr>
          <p:cNvSpPr txBox="1"/>
          <p:nvPr/>
        </p:nvSpPr>
        <p:spPr>
          <a:xfrm>
            <a:off x="1337188" y="2051332"/>
            <a:ext cx="8977862" cy="830956"/>
          </a:xfrm>
          <a:prstGeom prst="rect">
            <a:avLst/>
          </a:prstGeom>
          <a:noFill/>
          <a:ln>
            <a:noFill/>
          </a:ln>
        </p:spPr>
        <p:txBody>
          <a:bodyPr spcFirstLastPara="1" wrap="square" lIns="91425" tIns="45700" rIns="91425" bIns="45700" anchor="t" anchorCtr="0">
            <a:spAutoFit/>
          </a:bodyPr>
          <a:lstStyle/>
          <a:p>
            <a:pPr lvl="0" algn="ctr" rtl="1">
              <a:lnSpc>
                <a:spcPct val="150000"/>
              </a:lnSpc>
              <a:buSzPts val="2400"/>
            </a:pPr>
            <a:r>
              <a:rPr lang="ar-MA" sz="3200" b="1" dirty="0">
                <a:solidFill>
                  <a:schemeClr val="dk1"/>
                </a:solidFill>
                <a:latin typeface="Calibri"/>
                <a:ea typeface="Calibri"/>
                <a:cs typeface="Calibri"/>
                <a:sym typeface="Calibri"/>
              </a:rPr>
              <a:t>الجواب هو</a:t>
            </a:r>
            <a:r>
              <a:rPr lang="ar-MA" sz="2000" b="1">
                <a:solidFill>
                  <a:schemeClr val="dk1"/>
                </a:solidFill>
                <a:latin typeface="Calibri"/>
                <a:ea typeface="Calibri"/>
                <a:cs typeface="Calibri"/>
                <a:sym typeface="Calibri"/>
              </a:rPr>
              <a:t>: .......................................................................................................</a:t>
            </a:r>
            <a:endParaRPr lang="ar-MA" sz="2000" b="1" dirty="0">
              <a:solidFill>
                <a:schemeClr val="dk1"/>
              </a:solidFill>
              <a:latin typeface="Calibri"/>
              <a:ea typeface="Calibri"/>
              <a:cs typeface="Calibri"/>
              <a:sym typeface="Calibri"/>
            </a:endParaRPr>
          </a:p>
        </p:txBody>
      </p:sp>
      <p:sp>
        <p:nvSpPr>
          <p:cNvPr id="10" name="Google Shape;422;p14">
            <a:extLst>
              <a:ext uri="{FF2B5EF4-FFF2-40B4-BE49-F238E27FC236}">
                <a16:creationId xmlns:a16="http://schemas.microsoft.com/office/drawing/2014/main" id="{CE9A8CFE-15DD-12E1-868B-75E370226526}"/>
              </a:ext>
            </a:extLst>
          </p:cNvPr>
          <p:cNvSpPr txBox="1">
            <a:spLocks/>
          </p:cNvSpPr>
          <p:nvPr/>
        </p:nvSpPr>
        <p:spPr>
          <a:xfrm>
            <a:off x="1192696" y="368028"/>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757070"/>
              </a:buClr>
              <a:buSzPts val="1800"/>
              <a:buFont typeface="Calibri"/>
              <a:buNone/>
            </a:pPr>
            <a:r>
              <a:rPr lang="ar-MA" dirty="0">
                <a:latin typeface="Calibri" panose="020F0502020204030204" pitchFamily="34" charset="0"/>
                <a:ea typeface="Calibri" panose="020F0502020204030204" pitchFamily="34" charset="0"/>
                <a:cs typeface="Calibri" panose="020F0502020204030204" pitchFamily="34" charset="0"/>
              </a:rPr>
              <a:t>يطلب المدرس من المتعلمين تقديم تعليق  آخر مناسب  على القولة</a:t>
            </a:r>
          </a:p>
        </p:txBody>
      </p:sp>
      <p:sp>
        <p:nvSpPr>
          <p:cNvPr id="11" name="Google Shape;423;p14">
            <a:extLst>
              <a:ext uri="{FF2B5EF4-FFF2-40B4-BE49-F238E27FC236}">
                <a16:creationId xmlns:a16="http://schemas.microsoft.com/office/drawing/2014/main" id="{A07B7B28-89BE-A9FC-48CB-E960E61DFC5D}"/>
              </a:ext>
            </a:extLst>
          </p:cNvPr>
          <p:cNvSpPr txBox="1"/>
          <p:nvPr/>
        </p:nvSpPr>
        <p:spPr>
          <a:xfrm>
            <a:off x="2718612" y="102046"/>
            <a:ext cx="864493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106585"/>
                </a:solidFill>
                <a:latin typeface="Calibri"/>
                <a:ea typeface="Calibri"/>
                <a:cs typeface="Calibri"/>
                <a:sym typeface="Calibri"/>
              </a:rPr>
              <a:t>النشاط الاعتيادي: نقدم تعليقا مناسبا في جملة على قولة</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452025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spTree>
    <p:extLst>
      <p:ext uri="{BB962C8B-B14F-4D97-AF65-F5344CB8AC3E}">
        <p14:creationId xmlns:p14="http://schemas.microsoft.com/office/powerpoint/2010/main" val="274713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38BCF4-86BF-366B-52F1-7F627B92A3DF}"/>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2473336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a:xfrm>
            <a:off x="1396951" y="411286"/>
            <a:ext cx="10250160" cy="321521"/>
          </a:xfrm>
        </p:spPr>
        <p:txBody>
          <a:bodyPr/>
          <a:lstStyle/>
          <a:p>
            <a:pPr marL="50800" indent="0">
              <a:buNone/>
            </a:pPr>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38871" y="1822235"/>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38871" y="3251461"/>
            <a:ext cx="707602" cy="707602"/>
          </a:xfrm>
          <a:prstGeom prst="rect">
            <a:avLst/>
          </a:prstGeom>
          <a:noFill/>
          <a:ln>
            <a:noFill/>
          </a:ln>
        </p:spPr>
      </p:pic>
      <p:sp>
        <p:nvSpPr>
          <p:cNvPr id="9" name="Google Shape;1209;p11">
            <a:extLst>
              <a:ext uri="{FF2B5EF4-FFF2-40B4-BE49-F238E27FC236}">
                <a16:creationId xmlns:a16="http://schemas.microsoft.com/office/drawing/2014/main" id="{D1A93991-F710-D293-9D95-2DBBB4FF5D8D}"/>
              </a:ext>
            </a:extLst>
          </p:cNvPr>
          <p:cNvSpPr/>
          <p:nvPr/>
        </p:nvSpPr>
        <p:spPr>
          <a:xfrm>
            <a:off x="530941" y="3195730"/>
            <a:ext cx="9843646"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buSzPts val="2000"/>
            </a:pPr>
            <a:r>
              <a:rPr lang="ar-MA" sz="2000" b="1">
                <a:solidFill>
                  <a:srgbClr val="106585"/>
                </a:solidFill>
                <a:latin typeface="Calibri"/>
                <a:ea typeface="Calibri"/>
                <a:cs typeface="Calibri"/>
                <a:sym typeface="Calibri"/>
              </a:rPr>
              <a:t>قراءة مقطع من النص بطلاقة في حدود دقيقة.</a:t>
            </a:r>
            <a:endParaRPr lang="ar-MA" sz="1500" dirty="0"/>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203565" y="214147"/>
            <a:ext cx="591916" cy="591916"/>
          </a:xfrm>
          <a:prstGeom prst="rect">
            <a:avLst/>
          </a:prstGeom>
          <a:noFill/>
          <a:ln cap="flat">
            <a:noFill/>
          </a:ln>
        </p:spPr>
      </p:pic>
      <p:pic>
        <p:nvPicPr>
          <p:cNvPr id="10" name="Google Shape;1208;p11">
            <a:extLst>
              <a:ext uri="{FF2B5EF4-FFF2-40B4-BE49-F238E27FC236}">
                <a16:creationId xmlns:a16="http://schemas.microsoft.com/office/drawing/2014/main" id="{BA662318-F2DF-BCC8-9035-0ABA352234F4}"/>
              </a:ext>
            </a:extLst>
          </p:cNvPr>
          <p:cNvPicPr preferRelativeResize="0"/>
          <p:nvPr/>
        </p:nvPicPr>
        <p:blipFill rotWithShape="1">
          <a:blip r:embed="rId2">
            <a:alphaModFix/>
          </a:blip>
          <a:srcRect/>
          <a:stretch/>
        </p:blipFill>
        <p:spPr>
          <a:xfrm>
            <a:off x="10538871" y="4426886"/>
            <a:ext cx="707602" cy="707602"/>
          </a:xfrm>
          <a:prstGeom prst="rect">
            <a:avLst/>
          </a:prstGeom>
          <a:noFill/>
          <a:ln>
            <a:noFill/>
          </a:ln>
        </p:spPr>
      </p:pic>
      <p:sp>
        <p:nvSpPr>
          <p:cNvPr id="13" name="Google Shape;305;p37">
            <a:extLst>
              <a:ext uri="{FF2B5EF4-FFF2-40B4-BE49-F238E27FC236}">
                <a16:creationId xmlns:a16="http://schemas.microsoft.com/office/drawing/2014/main" id="{49951230-FCE5-43D1-D136-07F8D01E8A80}"/>
              </a:ext>
            </a:extLst>
          </p:cNvPr>
          <p:cNvSpPr/>
          <p:nvPr/>
        </p:nvSpPr>
        <p:spPr>
          <a:xfrm>
            <a:off x="459240" y="4426886"/>
            <a:ext cx="10079631" cy="1168400"/>
          </a:xfrm>
          <a:prstGeom prst="roundRect">
            <a:avLst>
              <a:gd name="adj" fmla="val 16667"/>
            </a:avLst>
          </a:prstGeom>
          <a:solidFill>
            <a:srgbClr val="F2F2F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lgn="r" rtl="1">
              <a:buClr>
                <a:srgbClr val="106585"/>
              </a:buClr>
              <a:buSzPts val="2000"/>
            </a:pPr>
            <a:r>
              <a:rPr lang="ar-MA" sz="2400" b="1" dirty="0">
                <a:solidFill>
                  <a:srgbClr val="106585"/>
                </a:solidFill>
                <a:latin typeface="Calibri"/>
                <a:ea typeface="Calibri"/>
                <a:cs typeface="Calibri"/>
                <a:sym typeface="Calibri"/>
              </a:rPr>
              <a:t>الفهم الصريح للنص:</a:t>
            </a:r>
          </a:p>
          <a:p>
            <a:pPr lvl="0" algn="r" rtl="1">
              <a:buClr>
                <a:srgbClr val="106585"/>
              </a:buClr>
              <a:buSzPts val="2000"/>
            </a:pPr>
            <a:r>
              <a:rPr lang="ar-MA" sz="2400" b="1" dirty="0">
                <a:solidFill>
                  <a:srgbClr val="106585"/>
                </a:solidFill>
                <a:latin typeface="Calibri"/>
                <a:ea typeface="Calibri"/>
                <a:cs typeface="Calibri"/>
                <a:sym typeface="Calibri"/>
              </a:rPr>
              <a:t> استخراج معلومات صريحة من نص "لِنَدْعَمْ نِسَاءَ ﭐلْمَغْرِبِ ﭐلْحِرَفِيَّاتِ ﭐلْمُبْدِعَاتِ." (ح1)</a:t>
            </a:r>
          </a:p>
          <a:p>
            <a:pPr lvl="0" algn="r" rtl="1">
              <a:buClr>
                <a:srgbClr val="106585"/>
              </a:buClr>
              <a:buSzPts val="2000"/>
            </a:pPr>
            <a:endParaRPr lang="ar-MA" sz="1600" dirty="0"/>
          </a:p>
          <a:p>
            <a:pPr marR="0" lvl="0" algn="r" rtl="1">
              <a:lnSpc>
                <a:spcPct val="100000"/>
              </a:lnSpc>
              <a:spcBef>
                <a:spcPts val="0"/>
              </a:spcBef>
              <a:spcAft>
                <a:spcPts val="0"/>
              </a:spcAft>
              <a:buClr>
                <a:srgbClr val="000000"/>
              </a:buClr>
              <a:buSzPts val="2000"/>
            </a:pPr>
            <a:endParaRPr sz="2400" b="1" i="0" u="none" strike="noStrike" cap="none" dirty="0">
              <a:solidFill>
                <a:srgbClr val="106585"/>
              </a:solidFill>
              <a:latin typeface="Calibri"/>
              <a:ea typeface="Calibri"/>
              <a:cs typeface="Calibri"/>
              <a:sym typeface="Calibri"/>
            </a:endParaRPr>
          </a:p>
        </p:txBody>
      </p:sp>
      <p:sp>
        <p:nvSpPr>
          <p:cNvPr id="8" name="Google Shape;1207;p11">
            <a:extLst>
              <a:ext uri="{FF2B5EF4-FFF2-40B4-BE49-F238E27FC236}">
                <a16:creationId xmlns:a16="http://schemas.microsoft.com/office/drawing/2014/main" id="{9A3FF03A-0CF1-010B-2F16-B21E294AB74B}"/>
              </a:ext>
            </a:extLst>
          </p:cNvPr>
          <p:cNvSpPr/>
          <p:nvPr/>
        </p:nvSpPr>
        <p:spPr>
          <a:xfrm>
            <a:off x="530942" y="1262714"/>
            <a:ext cx="9843646" cy="1661441"/>
          </a:xfrm>
          <a:prstGeom prst="roundRect">
            <a:avLst>
              <a:gd name="adj" fmla="val 16667"/>
            </a:avLst>
          </a:prstGeom>
          <a:solidFill>
            <a:schemeClr val="bg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algn="r" rtl="1">
              <a:buClr>
                <a:srgbClr val="106585"/>
              </a:buClr>
              <a:buSzPts val="2000"/>
            </a:pPr>
            <a:r>
              <a:rPr lang="ar-MA" sz="2400" b="1" dirty="0">
                <a:solidFill>
                  <a:srgbClr val="106585"/>
                </a:solidFill>
                <a:latin typeface="Calibri"/>
                <a:ea typeface="Calibri"/>
                <a:cs typeface="Calibri"/>
                <a:sym typeface="Calibri"/>
              </a:rPr>
              <a:t>اكتساب معجم وتوظيفه:</a:t>
            </a:r>
          </a:p>
          <a:p>
            <a:pPr marL="95250" lvl="0" algn="just" rtl="1">
              <a:buClr>
                <a:srgbClr val="106585"/>
              </a:buClr>
              <a:buSzPts val="2100"/>
            </a:pPr>
            <a:r>
              <a:rPr lang="ar-MA" sz="2400" b="1" dirty="0">
                <a:solidFill>
                  <a:srgbClr val="FF0000"/>
                </a:solidFill>
                <a:latin typeface="Calibri"/>
                <a:ea typeface="Calibri"/>
                <a:cs typeface="Calibri"/>
                <a:sym typeface="Calibri"/>
              </a:rPr>
              <a:t>مفردات: </a:t>
            </a:r>
            <a:r>
              <a:rPr lang="ar-MA" sz="2400" b="1" dirty="0">
                <a:solidFill>
                  <a:srgbClr val="106585"/>
                </a:solidFill>
                <a:latin typeface="Calibri"/>
                <a:ea typeface="Calibri"/>
                <a:cs typeface="Calibri"/>
                <a:sym typeface="Calibri"/>
              </a:rPr>
              <a:t>   </a:t>
            </a:r>
            <a:r>
              <a:rPr lang="ar-MA" sz="2400" dirty="0">
                <a:solidFill>
                  <a:srgbClr val="106585"/>
                </a:solidFill>
                <a:latin typeface="Calibri"/>
                <a:ea typeface="Calibri"/>
                <a:cs typeface="Calibri"/>
                <a:sym typeface="Calibri"/>
              </a:rPr>
              <a:t>–    – مَهَارَة - – الإِبْدَاعُ- مُكْتَسَبَة - ﭐلْحِرَفِيَّاتِ - </a:t>
            </a:r>
            <a:r>
              <a:rPr lang="ar-MA" sz="2400" dirty="0" err="1">
                <a:solidFill>
                  <a:srgbClr val="106585"/>
                </a:solidFill>
                <a:latin typeface="Calibri"/>
                <a:ea typeface="Calibri"/>
                <a:cs typeface="Calibri"/>
                <a:sym typeface="Calibri"/>
              </a:rPr>
              <a:t>ﭐلتَّطْرِيز</a:t>
            </a:r>
            <a:r>
              <a:rPr lang="ar-MA" sz="2400" dirty="0">
                <a:solidFill>
                  <a:srgbClr val="106585"/>
                </a:solidFill>
                <a:latin typeface="Calibri"/>
                <a:ea typeface="Calibri"/>
                <a:cs typeface="Calibri"/>
                <a:sym typeface="Calibri"/>
              </a:rPr>
              <a:t> - رَفَاهِيَّة</a:t>
            </a:r>
          </a:p>
          <a:p>
            <a:pPr marL="95250" algn="just" rtl="1">
              <a:buClr>
                <a:srgbClr val="106585"/>
              </a:buClr>
              <a:buSzPts val="2100"/>
            </a:pPr>
            <a:r>
              <a:rPr lang="ar-MA" sz="2400" b="1" dirty="0">
                <a:solidFill>
                  <a:srgbClr val="FF0000"/>
                </a:solidFill>
                <a:latin typeface="Calibri"/>
                <a:ea typeface="Calibri"/>
                <a:cs typeface="Calibri"/>
                <a:sym typeface="Calibri"/>
              </a:rPr>
              <a:t>أفعال الكلام:</a:t>
            </a:r>
            <a:r>
              <a:rPr lang="ar-MA" sz="2400" b="1" dirty="0">
                <a:solidFill>
                  <a:srgbClr val="106585"/>
                </a:solidFill>
                <a:latin typeface="Calibri"/>
                <a:ea typeface="Calibri"/>
                <a:cs typeface="Calibri"/>
                <a:sym typeface="Calibri"/>
              </a:rPr>
              <a:t> </a:t>
            </a:r>
            <a:r>
              <a:rPr lang="ar-MA" sz="2400" dirty="0">
                <a:solidFill>
                  <a:srgbClr val="106585"/>
                </a:solidFill>
                <a:latin typeface="Calibri"/>
                <a:ea typeface="Calibri"/>
                <a:cs typeface="Calibri"/>
                <a:sym typeface="Calibri"/>
              </a:rPr>
              <a:t>عبارات تدل على: تمجيد النساء الحرفيات – الدعوة إلى دعم النساء الحرفيات </a:t>
            </a: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1908215"/>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dirty="0">
                <a:solidFill>
                  <a:srgbClr val="44546A"/>
                </a:solidFill>
                <a:latin typeface="Calibri"/>
                <a:cs typeface="Calibri"/>
              </a:rPr>
              <a:t>القراءة</a:t>
            </a:r>
            <a:r>
              <a:rPr lang="ar-MA" sz="9600" dirty="0"/>
              <a:t> </a:t>
            </a:r>
            <a:r>
              <a:rPr lang="ar-MA" sz="4800" b="1" dirty="0">
                <a:solidFill>
                  <a:srgbClr val="44546A"/>
                </a:solidFill>
                <a:latin typeface="Calibri"/>
                <a:cs typeface="Calibri"/>
              </a:rPr>
              <a:t>الصامتة</a:t>
            </a:r>
            <a:br>
              <a:rPr lang="ar-MA" sz="9600" dirty="0"/>
            </a:br>
            <a:r>
              <a:rPr lang="ar-MA" sz="2800" b="1" dirty="0">
                <a:solidFill>
                  <a:srgbClr val="44546A"/>
                </a:solidFill>
                <a:latin typeface="Calibri"/>
                <a:cs typeface="Calibri"/>
              </a:rPr>
              <a:t>(دقيقتان)</a:t>
            </a:r>
            <a:endParaRPr lang="fr-FR" sz="2800" b="1" dirty="0">
              <a:solidFill>
                <a:srgbClr val="44546A"/>
              </a:solidFill>
              <a:latin typeface="Calibri"/>
              <a:cs typeface="Calibri"/>
            </a:endParaRPr>
          </a:p>
        </p:txBody>
      </p:sp>
      <p:pic>
        <p:nvPicPr>
          <p:cNvPr id="1026" name="Picture 2" descr="‫تعلم القراءة... أهم طرق واستراتيجيات تعلم القراءة التي تساعد المعلم والأهل  في تعليم الطفل‬‎">
            <a:extLst>
              <a:ext uri="{FF2B5EF4-FFF2-40B4-BE49-F238E27FC236}">
                <a16:creationId xmlns:a16="http://schemas.microsoft.com/office/drawing/2014/main" id="{6647C0BF-8655-FCCE-767B-3C7A43CF1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413" y="2064774"/>
            <a:ext cx="3294114" cy="3353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543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31"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491" name="Google Shape;491;p31"/>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92" name="Google Shape;492;p31"/>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قراءة النص قراءة صامتة: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493" name="Google Shape;493;p31"/>
          <p:cNvSpPr txBox="1"/>
          <p:nvPr/>
        </p:nvSpPr>
        <p:spPr>
          <a:xfrm>
            <a:off x="1652563" y="494995"/>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يطلب</a:t>
            </a:r>
            <a:r>
              <a:rPr lang="ar-MA" sz="1400" b="0" i="0" u="none" strike="noStrike" cap="none">
                <a:solidFill>
                  <a:srgbClr val="323F4F"/>
                </a:solidFill>
                <a:latin typeface="Calibri"/>
                <a:ea typeface="Calibri"/>
                <a:cs typeface="Calibri"/>
                <a:sym typeface="Calibri"/>
              </a:rPr>
              <a:t> المدرس من المتعلمين قراءة أجزاء متفرقة من النص قراءة صامتة ملتزمين قواعد القراءة السليمة</a:t>
            </a:r>
            <a:endParaRPr sz="1400" b="0" i="1" u="none" strike="noStrike" cap="none">
              <a:solidFill>
                <a:srgbClr val="323F4F"/>
              </a:solidFill>
              <a:latin typeface="Calibri"/>
              <a:ea typeface="Calibri"/>
              <a:cs typeface="Calibri"/>
              <a:sym typeface="Calibri"/>
            </a:endParaRPr>
          </a:p>
        </p:txBody>
      </p:sp>
      <p:pic>
        <p:nvPicPr>
          <p:cNvPr id="494" name="Google Shape;494;p31"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495" name="Google Shape;495;p31"/>
          <p:cNvSpPr txBox="1"/>
          <p:nvPr/>
        </p:nvSpPr>
        <p:spPr>
          <a:xfrm>
            <a:off x="2025445" y="1236252"/>
            <a:ext cx="7777200" cy="2862282"/>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2000"/>
              <a:buFont typeface="Arial"/>
              <a:buNone/>
            </a:pPr>
            <a:br>
              <a:rPr lang="ar-MA" sz="2000" b="1" i="0" u="none" strike="noStrike" cap="none" dirty="0">
                <a:solidFill>
                  <a:srgbClr val="222A35"/>
                </a:solidFill>
                <a:latin typeface="Calibri"/>
                <a:ea typeface="Calibri"/>
                <a:cs typeface="Calibri"/>
                <a:sym typeface="Calibri"/>
              </a:rPr>
            </a:br>
            <a:r>
              <a:rPr lang="ar-MA" sz="2000" b="1" i="0" u="none" strike="noStrike" cap="none" dirty="0">
                <a:solidFill>
                  <a:srgbClr val="222A35"/>
                </a:solidFill>
                <a:latin typeface="Calibri"/>
                <a:ea typeface="Calibri"/>
                <a:cs typeface="Calibri"/>
                <a:sym typeface="Calibri"/>
              </a:rPr>
              <a:t>يقرأ المتعلمون أجزاء متفرقة من النص قراءة صامتة فردية، قصد تكوين تصور أولي عن مضمونه العام، تمهيدًا للفهم والتحليل الجماعي ، بغاية تمكينهم من بناء تمثلات أولية حول النص وتنمية قدراتهم على الفهم الذاتي والتركيز، استعدادًا للتفاعل القرائي اللاحق.</a:t>
            </a:r>
            <a:endParaRPr sz="1400" b="0" i="0" u="none" strike="noStrike" cap="none" dirty="0">
              <a:solidFill>
                <a:srgbClr val="000000"/>
              </a:solidFill>
              <a:latin typeface="Arial"/>
              <a:ea typeface="Arial"/>
              <a:cs typeface="Arial"/>
              <a:sym typeface="Arial"/>
            </a:endParaRPr>
          </a:p>
          <a:p>
            <a:pPr marL="0" marR="0" lvl="0" indent="0" algn="r" rtl="1">
              <a:lnSpc>
                <a:spcPct val="10000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 </a:t>
            </a:r>
            <a:endParaRPr sz="2000" b="1" i="0" u="none" strike="noStrike" cap="none" dirty="0">
              <a:solidFill>
                <a:srgbClr val="222A35"/>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8EBDCC-AFFA-F909-2E2D-BD7BA97308F7}"/>
              </a:ext>
            </a:extLst>
          </p:cNvPr>
          <p:cNvSpPr>
            <a:spLocks noGrp="1"/>
          </p:cNvSpPr>
          <p:nvPr>
            <p:ph type="body" sz="quarter" idx="10"/>
          </p:nvPr>
        </p:nvSpPr>
        <p:spPr/>
        <p:txBody>
          <a:bodyPr/>
          <a:lstStyle/>
          <a:p>
            <a:r>
              <a:rPr lang="fr-FR" dirty="0"/>
              <a:t>10</a:t>
            </a:r>
            <a:r>
              <a:rPr lang="ar-MA" dirty="0"/>
              <a:t> دقيقة</a:t>
            </a:r>
            <a:endParaRPr lang="fr-FR" dirty="0"/>
          </a:p>
        </p:txBody>
      </p:sp>
      <p:sp>
        <p:nvSpPr>
          <p:cNvPr id="3" name="Text Placeholder 2">
            <a:extLst>
              <a:ext uri="{FF2B5EF4-FFF2-40B4-BE49-F238E27FC236}">
                <a16:creationId xmlns:a16="http://schemas.microsoft.com/office/drawing/2014/main" id="{39A068ED-D11E-90A1-97E6-8BC303AF7F43}"/>
              </a:ext>
            </a:extLst>
          </p:cNvPr>
          <p:cNvSpPr>
            <a:spLocks noGrp="1"/>
          </p:cNvSpPr>
          <p:nvPr>
            <p:ph type="body" sz="quarter" idx="11"/>
          </p:nvPr>
        </p:nvSpPr>
        <p:spPr/>
        <p:txBody>
          <a:bodyPr/>
          <a:lstStyle/>
          <a:p>
            <a:r>
              <a:rPr lang="ar-MA" dirty="0"/>
              <a:t>اكتساب معجم وتوظيفه</a:t>
            </a:r>
            <a:endParaRPr lang="fr-FR" dirty="0"/>
          </a:p>
        </p:txBody>
      </p:sp>
      <p:pic>
        <p:nvPicPr>
          <p:cNvPr id="6" name="Picture 5">
            <a:extLst>
              <a:ext uri="{FF2B5EF4-FFF2-40B4-BE49-F238E27FC236}">
                <a16:creationId xmlns:a16="http://schemas.microsoft.com/office/drawing/2014/main" id="{880CD043-37C6-2BD5-83B9-66F36AF32A0B}"/>
              </a:ext>
            </a:extLst>
          </p:cNvPr>
          <p:cNvPicPr>
            <a:picLocks noChangeAspect="1"/>
          </p:cNvPicPr>
          <p:nvPr/>
        </p:nvPicPr>
        <p:blipFill>
          <a:blip r:embed="rId2"/>
          <a:stretch>
            <a:fillRect/>
          </a:stretch>
        </p:blipFill>
        <p:spPr>
          <a:xfrm>
            <a:off x="1072663" y="1620716"/>
            <a:ext cx="3241430" cy="3241430"/>
          </a:xfrm>
          <a:prstGeom prst="rect">
            <a:avLst/>
          </a:prstGeom>
        </p:spPr>
      </p:pic>
    </p:spTree>
    <p:extLst>
      <p:ext uri="{BB962C8B-B14F-4D97-AF65-F5344CB8AC3E}">
        <p14:creationId xmlns:p14="http://schemas.microsoft.com/office/powerpoint/2010/main" val="3795759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9832"/>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799569" y="11071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 لَهَا صِلَةٌ بِالْحِرَفِ</a:t>
            </a:r>
          </a:p>
        </p:txBody>
      </p:sp>
      <p:sp>
        <p:nvSpPr>
          <p:cNvPr id="19" name="TextBox 6">
            <a:extLst>
              <a:ext uri="{FF2B5EF4-FFF2-40B4-BE49-F238E27FC236}">
                <a16:creationId xmlns:a16="http://schemas.microsoft.com/office/drawing/2014/main" id="{3179747B-5AB6-AC93-6343-5D39343E6EB5}"/>
              </a:ext>
            </a:extLst>
          </p:cNvPr>
          <p:cNvSpPr txBox="1">
            <a:spLocks noChangeArrowheads="1"/>
          </p:cNvSpPr>
          <p:nvPr/>
        </p:nvSpPr>
        <p:spPr bwMode="auto">
          <a:xfrm>
            <a:off x="799569" y="454584"/>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10" name="Google Shape;526;p21">
            <a:extLst>
              <a:ext uri="{FF2B5EF4-FFF2-40B4-BE49-F238E27FC236}">
                <a16:creationId xmlns:a16="http://schemas.microsoft.com/office/drawing/2014/main" id="{7ABD685A-47B9-B932-CE83-7F9DF4241585}"/>
              </a:ext>
            </a:extLst>
          </p:cNvPr>
          <p:cNvSpPr txBox="1"/>
          <p:nvPr/>
        </p:nvSpPr>
        <p:spPr>
          <a:xfrm>
            <a:off x="976744" y="1592016"/>
            <a:ext cx="10004493" cy="1384954"/>
          </a:xfrm>
          <a:prstGeom prst="rect">
            <a:avLst/>
          </a:prstGeom>
          <a:noFill/>
          <a:ln>
            <a:noFill/>
          </a:ln>
        </p:spPr>
        <p:txBody>
          <a:bodyPr spcFirstLastPara="1" wrap="square" lIns="91425" tIns="45700" rIns="91425" bIns="45700" anchor="t" anchorCtr="0">
            <a:spAutoFit/>
          </a:bodyPr>
          <a:lstStyle/>
          <a:p>
            <a:pPr lvl="0" algn="ctr" rtl="1">
              <a:lnSpc>
                <a:spcPct val="150000"/>
              </a:lnSpc>
              <a:buClr>
                <a:schemeClr val="dk1"/>
              </a:buClr>
              <a:buSzPts val="3200"/>
            </a:pPr>
            <a:r>
              <a:rPr lang="ar-MA" sz="2800" b="1" i="0" u="none" strike="noStrike" cap="none" dirty="0">
                <a:solidFill>
                  <a:schemeClr val="dk1"/>
                </a:solidFill>
                <a:latin typeface="Calibri"/>
                <a:ea typeface="Calibri"/>
                <a:cs typeface="Calibri"/>
                <a:sym typeface="Calibri"/>
              </a:rPr>
              <a:t>أُعَرِّفُ </a:t>
            </a:r>
            <a:r>
              <a:rPr lang="ar-MA" sz="2800" b="1" dirty="0">
                <a:solidFill>
                  <a:schemeClr val="dk1"/>
                </a:solidFill>
                <a:latin typeface="Calibri"/>
                <a:ea typeface="Calibri"/>
                <a:cs typeface="Calibri"/>
                <a:sym typeface="Calibri"/>
              </a:rPr>
              <a:t>ﭐ</a:t>
            </a:r>
            <a:r>
              <a:rPr lang="ar-MA" sz="2800" b="1" i="0" u="none" strike="noStrike" cap="none" dirty="0">
                <a:solidFill>
                  <a:schemeClr val="dk1"/>
                </a:solidFill>
                <a:latin typeface="Calibri"/>
                <a:ea typeface="Calibri"/>
                <a:cs typeface="Calibri"/>
                <a:sym typeface="Calibri"/>
              </a:rPr>
              <a:t>لْمُفْرَدَاتِ ﭐلْآتِيةَ وأُوَظِّفُهَا فِي جُمَلٍ مُفِيدَةٍ لَهَا صِلَةٌ بِالْحِرَفِ</a:t>
            </a:r>
            <a:r>
              <a:rPr lang="ar-MA" sz="2800" b="1" dirty="0">
                <a:solidFill>
                  <a:schemeClr val="dk1"/>
                </a:solidFill>
                <a:latin typeface="Calibri"/>
                <a:ea typeface="Calibri"/>
                <a:cs typeface="Calibri"/>
                <a:sym typeface="Calibri"/>
              </a:rPr>
              <a:t>: </a:t>
            </a:r>
          </a:p>
          <a:p>
            <a:pPr algn="ctr" rtl="1">
              <a:lnSpc>
                <a:spcPct val="150000"/>
              </a:lnSpc>
              <a:buClr>
                <a:schemeClr val="dk1"/>
              </a:buClr>
              <a:buSzPts val="3200"/>
            </a:pPr>
            <a:r>
              <a:rPr lang="ar-MA" sz="2800" b="1" dirty="0">
                <a:solidFill>
                  <a:srgbClr val="FF0000"/>
                </a:solidFill>
                <a:latin typeface="Calibri"/>
                <a:ea typeface="Calibri"/>
                <a:cs typeface="Calibri"/>
                <a:sym typeface="Calibri"/>
              </a:rPr>
              <a:t> –</a:t>
            </a:r>
            <a:r>
              <a:rPr lang="fr-FR" sz="2800" b="1" dirty="0">
                <a:solidFill>
                  <a:srgbClr val="FF0000"/>
                </a:solidFill>
                <a:latin typeface="Calibri"/>
                <a:ea typeface="Calibri"/>
                <a:cs typeface="Calibri"/>
                <a:sym typeface="Calibri"/>
              </a:rPr>
              <a:t> </a:t>
            </a:r>
            <a:r>
              <a:rPr lang="ar-MA" sz="2800" b="1" dirty="0">
                <a:solidFill>
                  <a:srgbClr val="FF0000"/>
                </a:solidFill>
                <a:latin typeface="Calibri"/>
                <a:ea typeface="Calibri"/>
                <a:cs typeface="Calibri"/>
                <a:sym typeface="Calibri"/>
              </a:rPr>
              <a:t>مَهَارَة - – الإِبْدَاعُ- مُكْتَسَبَة - ﭐلْحِرَفِيَّاتِ - </a:t>
            </a:r>
            <a:r>
              <a:rPr lang="ar-MA" sz="2800" b="1" dirty="0" err="1">
                <a:solidFill>
                  <a:srgbClr val="FF0000"/>
                </a:solidFill>
                <a:latin typeface="Calibri"/>
                <a:ea typeface="Calibri"/>
                <a:cs typeface="Calibri"/>
                <a:sym typeface="Calibri"/>
              </a:rPr>
              <a:t>ﭐلتَّطْرِيز</a:t>
            </a:r>
            <a:r>
              <a:rPr lang="ar-MA" sz="2800" b="1" dirty="0">
                <a:solidFill>
                  <a:srgbClr val="FF0000"/>
                </a:solidFill>
                <a:latin typeface="Calibri"/>
                <a:ea typeface="Calibri"/>
                <a:cs typeface="Calibri"/>
                <a:sym typeface="Calibri"/>
              </a:rPr>
              <a:t> - رَفَاهِيَّة</a:t>
            </a:r>
          </a:p>
        </p:txBody>
      </p:sp>
      <p:pic>
        <p:nvPicPr>
          <p:cNvPr id="17" name="Google Shape;585;g30ee332adca_0_58">
            <a:extLst>
              <a:ext uri="{FF2B5EF4-FFF2-40B4-BE49-F238E27FC236}">
                <a16:creationId xmlns:a16="http://schemas.microsoft.com/office/drawing/2014/main" id="{02441FE8-A1E7-0616-9F2E-A50DF6CDA992}"/>
              </a:ext>
            </a:extLst>
          </p:cNvPr>
          <p:cNvPicPr preferRelativeResize="0"/>
          <p:nvPr/>
        </p:nvPicPr>
        <p:blipFill rotWithShape="1">
          <a:blip r:embed="rId4">
            <a:alphaModFix/>
          </a:blip>
          <a:srcRect/>
          <a:stretch/>
        </p:blipFill>
        <p:spPr>
          <a:xfrm>
            <a:off x="69319" y="63282"/>
            <a:ext cx="730250" cy="730250"/>
          </a:xfrm>
          <a:prstGeom prst="rect">
            <a:avLst/>
          </a:prstGeom>
          <a:noFill/>
          <a:ln>
            <a:noFill/>
          </a:ln>
        </p:spPr>
      </p:pic>
    </p:spTree>
    <p:extLst>
      <p:ext uri="{BB962C8B-B14F-4D97-AF65-F5344CB8AC3E}">
        <p14:creationId xmlns:p14="http://schemas.microsoft.com/office/powerpoint/2010/main" val="230018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E06F05-6E16-35C1-54A8-F08544B50DC2}"/>
              </a:ext>
            </a:extLst>
          </p:cNvPr>
          <p:cNvSpPr>
            <a:spLocks noGrp="1"/>
          </p:cNvSpPr>
          <p:nvPr>
            <p:ph type="body" sz="quarter" idx="10"/>
          </p:nvPr>
        </p:nvSpPr>
        <p:spPr/>
        <p:txBody>
          <a:bodyPr>
            <a:normAutofit fontScale="92500" lnSpcReduction="20000"/>
          </a:bodyPr>
          <a:lstStyle/>
          <a:p>
            <a:endParaRPr lang="fr-FR" dirty="0"/>
          </a:p>
        </p:txBody>
      </p:sp>
    </p:spTree>
    <p:extLst>
      <p:ext uri="{BB962C8B-B14F-4D97-AF65-F5344CB8AC3E}">
        <p14:creationId xmlns:p14="http://schemas.microsoft.com/office/powerpoint/2010/main" val="1680293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52EE2-1857-9964-A407-D486CEF900E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99D6DF1-2CE2-DBFF-5E04-B658F3ACA5A9}"/>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7D3F3B9A-5C0B-11ED-495F-F2367C396E83}"/>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C8B80623-705A-5C28-C41E-ABFE9635D453}"/>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BF421995-83CE-5459-8DC5-6A2B64347F71}"/>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16" name="TextBox 13">
            <a:extLst>
              <a:ext uri="{FF2B5EF4-FFF2-40B4-BE49-F238E27FC236}">
                <a16:creationId xmlns:a16="http://schemas.microsoft.com/office/drawing/2014/main" id="{82E97A81-71E0-407C-E2A7-DE56CAA2BCF7}"/>
              </a:ext>
            </a:extLst>
          </p:cNvPr>
          <p:cNvSpPr txBox="1">
            <a:spLocks noChangeArrowheads="1"/>
          </p:cNvSpPr>
          <p:nvPr/>
        </p:nvSpPr>
        <p:spPr bwMode="auto">
          <a:xfrm>
            <a:off x="799569" y="235410"/>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7" name="TextBox 6">
            <a:extLst>
              <a:ext uri="{FF2B5EF4-FFF2-40B4-BE49-F238E27FC236}">
                <a16:creationId xmlns:a16="http://schemas.microsoft.com/office/drawing/2014/main" id="{238335CE-3167-9931-9FA5-0EF23CC0DB66}"/>
              </a:ext>
            </a:extLst>
          </p:cNvPr>
          <p:cNvSpPr txBox="1">
            <a:spLocks noChangeArrowheads="1"/>
          </p:cNvSpPr>
          <p:nvPr/>
        </p:nvSpPr>
        <p:spPr bwMode="auto">
          <a:xfrm>
            <a:off x="841133" y="589667"/>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20" name="ZoneTexte 19">
            <a:extLst>
              <a:ext uri="{FF2B5EF4-FFF2-40B4-BE49-F238E27FC236}">
                <a16:creationId xmlns:a16="http://schemas.microsoft.com/office/drawing/2014/main" id="{3729E773-188B-7BD3-4879-1ED2A97AE0E6}"/>
              </a:ext>
            </a:extLst>
          </p:cNvPr>
          <p:cNvSpPr txBox="1"/>
          <p:nvPr/>
        </p:nvSpPr>
        <p:spPr>
          <a:xfrm>
            <a:off x="1432220" y="1312105"/>
            <a:ext cx="8659090" cy="2970685"/>
          </a:xfrm>
          <a:prstGeom prst="rect">
            <a:avLst/>
          </a:prstGeom>
          <a:noFill/>
        </p:spPr>
        <p:txBody>
          <a:bodyPr wrap="square" rtlCol="0">
            <a:spAutoFit/>
          </a:bodyPr>
          <a:lstStyle/>
          <a:p>
            <a:pPr algn="r" rtl="1">
              <a:lnSpc>
                <a:spcPct val="150000"/>
              </a:lnSpc>
            </a:pP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لتعريف مفردة من المفردات نتبع الخطوات الآتية:</a:t>
            </a:r>
          </a:p>
          <a:p>
            <a:pPr marL="457200" indent="-457200" algn="r" rtl="1">
              <a:lnSpc>
                <a:spcPct val="150000"/>
              </a:lnSpc>
              <a:buFontTx/>
              <a:buChar char="-"/>
            </a:pP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نحدد نوع الكلمة/المفردة: </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اسم/فعل/حرف</a:t>
            </a:r>
          </a:p>
          <a:p>
            <a:pPr marL="457200" indent="-457200" algn="r" rtl="1">
              <a:lnSpc>
                <a:spcPct val="150000"/>
              </a:lnSpc>
              <a:buFontTx/>
              <a:buChar char="-"/>
            </a:pP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نذكر </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معنى المفردة </a:t>
            </a:r>
          </a:p>
          <a:p>
            <a:pPr marL="457200" indent="-457200" algn="r" rtl="1">
              <a:lnSpc>
                <a:spcPct val="150000"/>
              </a:lnSpc>
              <a:buFontTx/>
              <a:buChar char="-"/>
            </a:pP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نوظف المفردة في جملة مفيدة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97677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B1030-C0EC-7F06-B66F-920B5C39089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5ADC5E3-8138-CD21-120F-3FC0CED03970}"/>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1C3ED95-3C46-0B65-69F9-3A5AF3E313BB}"/>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3FF0F124-CB25-50D5-09F3-B90997E17D8E}"/>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16" name="TextBox 13">
            <a:extLst>
              <a:ext uri="{FF2B5EF4-FFF2-40B4-BE49-F238E27FC236}">
                <a16:creationId xmlns:a16="http://schemas.microsoft.com/office/drawing/2014/main" id="{BAA64E30-A9B5-672C-0A6F-D410418659CB}"/>
              </a:ext>
            </a:extLst>
          </p:cNvPr>
          <p:cNvSpPr txBox="1">
            <a:spLocks noChangeArrowheads="1"/>
          </p:cNvSpPr>
          <p:nvPr/>
        </p:nvSpPr>
        <p:spPr bwMode="auto">
          <a:xfrm>
            <a:off x="799569" y="235410"/>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7" name="TextBox 6">
            <a:extLst>
              <a:ext uri="{FF2B5EF4-FFF2-40B4-BE49-F238E27FC236}">
                <a16:creationId xmlns:a16="http://schemas.microsoft.com/office/drawing/2014/main" id="{AF18FA49-3999-7203-4AF4-86FF1291DD21}"/>
              </a:ext>
            </a:extLst>
          </p:cNvPr>
          <p:cNvSpPr txBox="1">
            <a:spLocks noChangeArrowheads="1"/>
          </p:cNvSpPr>
          <p:nvPr/>
        </p:nvSpPr>
        <p:spPr bwMode="auto">
          <a:xfrm>
            <a:off x="841133" y="589667"/>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20" name="ZoneTexte 19">
            <a:extLst>
              <a:ext uri="{FF2B5EF4-FFF2-40B4-BE49-F238E27FC236}">
                <a16:creationId xmlns:a16="http://schemas.microsoft.com/office/drawing/2014/main" id="{C4DD850A-798E-B3E4-31B1-9BBC7A39AF22}"/>
              </a:ext>
            </a:extLst>
          </p:cNvPr>
          <p:cNvSpPr txBox="1"/>
          <p:nvPr/>
        </p:nvSpPr>
        <p:spPr>
          <a:xfrm>
            <a:off x="799569" y="1533204"/>
            <a:ext cx="9291741" cy="1493358"/>
          </a:xfrm>
          <a:prstGeom prst="rect">
            <a:avLst/>
          </a:prstGeom>
          <a:noFill/>
        </p:spPr>
        <p:txBody>
          <a:bodyPr wrap="square" rtlCol="0">
            <a:spAutoFit/>
          </a:bodyPr>
          <a:lstStyle/>
          <a:p>
            <a:pPr algn="ctr" rtl="1">
              <a:lnSpc>
                <a:spcPct val="150000"/>
              </a:lnSpc>
            </a:pP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مَهَارَة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p>
          <a:p>
            <a:pPr algn="ctr" rtl="1">
              <a:lnSpc>
                <a:spcPct val="150000"/>
              </a:lnSpc>
            </a:pP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التعريف: </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هِيَ القُدْرَةُ عَلَى أَدَاءِ عَمَلٍ بِإِتْقَانٍ وَدِقَّةٍ.</a:t>
            </a:r>
          </a:p>
        </p:txBody>
      </p:sp>
    </p:spTree>
    <p:extLst>
      <p:ext uri="{BB962C8B-B14F-4D97-AF65-F5344CB8AC3E}">
        <p14:creationId xmlns:p14="http://schemas.microsoft.com/office/powerpoint/2010/main" val="1567231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16" name="TextBox 13">
            <a:extLst>
              <a:ext uri="{FF2B5EF4-FFF2-40B4-BE49-F238E27FC236}">
                <a16:creationId xmlns:a16="http://schemas.microsoft.com/office/drawing/2014/main" id="{23B8FB57-6799-E40F-8952-7295CCFD6CB1}"/>
              </a:ext>
            </a:extLst>
          </p:cNvPr>
          <p:cNvSpPr txBox="1">
            <a:spLocks noChangeArrowheads="1"/>
          </p:cNvSpPr>
          <p:nvPr/>
        </p:nvSpPr>
        <p:spPr bwMode="auto">
          <a:xfrm>
            <a:off x="799569" y="235410"/>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7" name="TextBox 6">
            <a:extLst>
              <a:ext uri="{FF2B5EF4-FFF2-40B4-BE49-F238E27FC236}">
                <a16:creationId xmlns:a16="http://schemas.microsoft.com/office/drawing/2014/main" id="{C1ED01D0-CFF1-1C4B-E38C-0D20067D758A}"/>
              </a:ext>
            </a:extLst>
          </p:cNvPr>
          <p:cNvSpPr txBox="1">
            <a:spLocks noChangeArrowheads="1"/>
          </p:cNvSpPr>
          <p:nvPr/>
        </p:nvSpPr>
        <p:spPr bwMode="auto">
          <a:xfrm>
            <a:off x="841133" y="589667"/>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pic>
        <p:nvPicPr>
          <p:cNvPr id="18" name="Graphique 17" descr="Théâtre avec un remplissage uni">
            <a:extLst>
              <a:ext uri="{FF2B5EF4-FFF2-40B4-BE49-F238E27FC236}">
                <a16:creationId xmlns:a16="http://schemas.microsoft.com/office/drawing/2014/main" id="{5FD927BD-2509-E314-EF97-51D305F67F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3530" y="1467968"/>
            <a:ext cx="11378045" cy="5278582"/>
          </a:xfrm>
          <a:prstGeom prst="rect">
            <a:avLst/>
          </a:prstGeom>
        </p:spPr>
      </p:pic>
      <p:sp>
        <p:nvSpPr>
          <p:cNvPr id="20" name="ZoneTexte 19">
            <a:extLst>
              <a:ext uri="{FF2B5EF4-FFF2-40B4-BE49-F238E27FC236}">
                <a16:creationId xmlns:a16="http://schemas.microsoft.com/office/drawing/2014/main" id="{0117FD0D-DF77-7200-BC87-25CF559DB1A0}"/>
              </a:ext>
            </a:extLst>
          </p:cNvPr>
          <p:cNvSpPr txBox="1"/>
          <p:nvPr/>
        </p:nvSpPr>
        <p:spPr>
          <a:xfrm>
            <a:off x="841133" y="2478242"/>
            <a:ext cx="10162840" cy="2232021"/>
          </a:xfrm>
          <a:prstGeom prst="rect">
            <a:avLst/>
          </a:prstGeom>
          <a:noFill/>
        </p:spPr>
        <p:txBody>
          <a:bodyPr wrap="square" rtlCol="0">
            <a:spAutoFit/>
          </a:bodyPr>
          <a:lstStyle/>
          <a:p>
            <a:pPr algn="ct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التركيب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تَحْتَاجُ الْحِرَفُ الْيَدَوِيَّةُ إِلَى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مَهَارَةٍ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عَالِيَةٍ لِإِنْجَازِ الْأَعْمَالِ بِإِتْقَانٍ.</a:t>
            </a:r>
          </a:p>
          <a:p>
            <a:pPr algn="ctr" rtl="1">
              <a:lnSpc>
                <a:spcPct val="150000"/>
              </a:lnSpc>
            </a:pPr>
            <a:endParaRPr lang="fr-FR"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Ellipse 20">
            <a:extLst>
              <a:ext uri="{FF2B5EF4-FFF2-40B4-BE49-F238E27FC236}">
                <a16:creationId xmlns:a16="http://schemas.microsoft.com/office/drawing/2014/main" id="{4ABC1720-27B6-6DAE-1891-2CA6AC02CB59}"/>
              </a:ext>
            </a:extLst>
          </p:cNvPr>
          <p:cNvSpPr/>
          <p:nvPr/>
        </p:nvSpPr>
        <p:spPr>
          <a:xfrm>
            <a:off x="3699165" y="951689"/>
            <a:ext cx="4322618" cy="117855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a:solidFill>
                  <a:srgbClr val="FF0000"/>
                </a:solidFill>
                <a:latin typeface="Calibri" panose="020F0502020204030204" pitchFamily="34" charset="0"/>
                <a:ea typeface="Calibri" panose="020F0502020204030204" pitchFamily="34" charset="0"/>
                <a:cs typeface="Calibri" panose="020F0502020204030204" pitchFamily="34" charset="0"/>
              </a:rPr>
              <a:t>مَهَارَة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0227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17"/>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dirty="0"/>
              <a:t>3 دقائق</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D47C484-4609-1676-993F-38F3832D3437}"/>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2E35B379-E5F5-C54E-1DD3-F09E4F03085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8940346-495C-AE4F-D099-B0A6B211B5BD}"/>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9" name="Google Shape;585;g30ee332adca_0_58">
            <a:extLst>
              <a:ext uri="{FF2B5EF4-FFF2-40B4-BE49-F238E27FC236}">
                <a16:creationId xmlns:a16="http://schemas.microsoft.com/office/drawing/2014/main" id="{087D6F8F-FC8A-886C-FF16-3FC6172CEA4A}"/>
              </a:ext>
            </a:extLst>
          </p:cNvPr>
          <p:cNvPicPr preferRelativeResize="0"/>
          <p:nvPr/>
        </p:nvPicPr>
        <p:blipFill rotWithShape="1">
          <a:blip r:embed="rId4">
            <a:alphaModFix/>
          </a:blip>
          <a:srcRect/>
          <a:stretch/>
        </p:blipFill>
        <p:spPr>
          <a:xfrm>
            <a:off x="69319" y="63282"/>
            <a:ext cx="730250" cy="730250"/>
          </a:xfrm>
          <a:prstGeom prst="rect">
            <a:avLst/>
          </a:prstGeom>
          <a:noFill/>
          <a:ln>
            <a:noFill/>
          </a:ln>
        </p:spPr>
      </p:pic>
      <p:pic>
        <p:nvPicPr>
          <p:cNvPr id="11" name="Graphique 10" descr="Théâtre avec un remplissage uni">
            <a:extLst>
              <a:ext uri="{FF2B5EF4-FFF2-40B4-BE49-F238E27FC236}">
                <a16:creationId xmlns:a16="http://schemas.microsoft.com/office/drawing/2014/main" id="{6C986E7A-7009-ADC8-1013-BD699C9EE1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4008" y="1849582"/>
            <a:ext cx="10462839" cy="4512269"/>
          </a:xfrm>
          <a:prstGeom prst="rect">
            <a:avLst/>
          </a:prstGeom>
        </p:spPr>
      </p:pic>
      <p:sp>
        <p:nvSpPr>
          <p:cNvPr id="6" name="Ellipse 5">
            <a:extLst>
              <a:ext uri="{FF2B5EF4-FFF2-40B4-BE49-F238E27FC236}">
                <a16:creationId xmlns:a16="http://schemas.microsoft.com/office/drawing/2014/main" id="{8847DB6D-0C16-5D7D-0ED9-EC25232E540D}"/>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a:solidFill>
                  <a:srgbClr val="FF0000"/>
                </a:solidFill>
                <a:latin typeface="Calibri" panose="020F0502020204030204" pitchFamily="34" charset="0"/>
                <a:ea typeface="Calibri" panose="020F0502020204030204" pitchFamily="34" charset="0"/>
                <a:cs typeface="Calibri" panose="020F0502020204030204" pitchFamily="34" charset="0"/>
              </a:rPr>
              <a:t>الإِبْدَاعُ</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BA6AFD8D-67CB-0AEA-B7A2-8F3E195AC04F}"/>
              </a:ext>
            </a:extLst>
          </p:cNvPr>
          <p:cNvSpPr txBox="1"/>
          <p:nvPr/>
        </p:nvSpPr>
        <p:spPr>
          <a:xfrm>
            <a:off x="2107630" y="2851990"/>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8" name="TextBox 13">
            <a:extLst>
              <a:ext uri="{FF2B5EF4-FFF2-40B4-BE49-F238E27FC236}">
                <a16:creationId xmlns:a16="http://schemas.microsoft.com/office/drawing/2014/main" id="{B2C350EE-1BA4-F853-E6A2-145094096131}"/>
              </a:ext>
            </a:extLst>
          </p:cNvPr>
          <p:cNvSpPr txBox="1">
            <a:spLocks noChangeArrowheads="1"/>
          </p:cNvSpPr>
          <p:nvPr/>
        </p:nvSpPr>
        <p:spPr bwMode="auto">
          <a:xfrm>
            <a:off x="799569" y="141891"/>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2" name="TextBox 6">
            <a:extLst>
              <a:ext uri="{FF2B5EF4-FFF2-40B4-BE49-F238E27FC236}">
                <a16:creationId xmlns:a16="http://schemas.microsoft.com/office/drawing/2014/main" id="{C94B36F8-1D78-8396-C9AF-391A52E0E284}"/>
              </a:ext>
            </a:extLst>
          </p:cNvPr>
          <p:cNvSpPr txBox="1">
            <a:spLocks noChangeArrowheads="1"/>
          </p:cNvSpPr>
          <p:nvPr/>
        </p:nvSpPr>
        <p:spPr bwMode="auto">
          <a:xfrm>
            <a:off x="841133" y="496148"/>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3665791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1F4170F-626A-398A-BE67-750B006FB36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BFF1742F-88E5-2A05-F2DE-FEF06D0E2099}"/>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E9FF6CC-E309-7E1B-CA65-E6EF1A23A2A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0FEA598-A607-75DC-1864-28FFAAE905DF}"/>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2" descr="Lever la main - Icônes mains et gestes gratuites">
            <a:extLst>
              <a:ext uri="{FF2B5EF4-FFF2-40B4-BE49-F238E27FC236}">
                <a16:creationId xmlns:a16="http://schemas.microsoft.com/office/drawing/2014/main" id="{F0996199-2203-33EA-75CB-60AAD0D40A5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que 7" descr="Théâtre avec un remplissage uni">
            <a:extLst>
              <a:ext uri="{FF2B5EF4-FFF2-40B4-BE49-F238E27FC236}">
                <a16:creationId xmlns:a16="http://schemas.microsoft.com/office/drawing/2014/main" id="{7E5D41C9-1EF6-F75D-96E5-C27F140F67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0555" y="1849582"/>
            <a:ext cx="11617035" cy="4512269"/>
          </a:xfrm>
          <a:prstGeom prst="rect">
            <a:avLst/>
          </a:prstGeom>
        </p:spPr>
      </p:pic>
      <p:sp>
        <p:nvSpPr>
          <p:cNvPr id="9" name="Ellipse 8">
            <a:extLst>
              <a:ext uri="{FF2B5EF4-FFF2-40B4-BE49-F238E27FC236}">
                <a16:creationId xmlns:a16="http://schemas.microsoft.com/office/drawing/2014/main" id="{5266A1F8-0A16-F067-9414-9CD1C6D7ADB8}"/>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a:solidFill>
                  <a:srgbClr val="FF0000"/>
                </a:solidFill>
                <a:latin typeface="Calibri" panose="020F0502020204030204" pitchFamily="34" charset="0"/>
                <a:ea typeface="Calibri" panose="020F0502020204030204" pitchFamily="34" charset="0"/>
                <a:cs typeface="Calibri" panose="020F0502020204030204" pitchFamily="34" charset="0"/>
              </a:rPr>
              <a:t>الإِبْدَاعُ</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B19264B5-9E17-EE8A-806E-132A5897D2FF}"/>
              </a:ext>
            </a:extLst>
          </p:cNvPr>
          <p:cNvSpPr txBox="1"/>
          <p:nvPr/>
        </p:nvSpPr>
        <p:spPr>
          <a:xfrm>
            <a:off x="1400740" y="2536056"/>
            <a:ext cx="9384729"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هُوَ الْقُدْرَةُ عَلَى إِنْتَاجِ شَيْءٍ جَدِيدٍ وَمُمَيَّزٍ.</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يَتَجَلَّى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الْإِبْدَاعُ</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فِي تَصَامِيمِ الْحِرَفِيِّينَ الْفَرِيدَةِ.</a:t>
            </a:r>
            <a:endParaRPr lang="fr-FR"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3">
            <a:extLst>
              <a:ext uri="{FF2B5EF4-FFF2-40B4-BE49-F238E27FC236}">
                <a16:creationId xmlns:a16="http://schemas.microsoft.com/office/drawing/2014/main" id="{71CB2AEC-2D84-E575-E6C5-16287608A124}"/>
              </a:ext>
            </a:extLst>
          </p:cNvPr>
          <p:cNvSpPr txBox="1">
            <a:spLocks noChangeArrowheads="1"/>
          </p:cNvSpPr>
          <p:nvPr/>
        </p:nvSpPr>
        <p:spPr bwMode="auto">
          <a:xfrm>
            <a:off x="747614" y="121109"/>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2" name="TextBox 6">
            <a:extLst>
              <a:ext uri="{FF2B5EF4-FFF2-40B4-BE49-F238E27FC236}">
                <a16:creationId xmlns:a16="http://schemas.microsoft.com/office/drawing/2014/main" id="{097B1A3A-40F4-75E8-6B07-FD5425D99608}"/>
              </a:ext>
            </a:extLst>
          </p:cNvPr>
          <p:cNvSpPr txBox="1">
            <a:spLocks noChangeArrowheads="1"/>
          </p:cNvSpPr>
          <p:nvPr/>
        </p:nvSpPr>
        <p:spPr bwMode="auto">
          <a:xfrm>
            <a:off x="789178" y="475366"/>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987450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106AD4D-17A9-E335-2737-81FE6FA75BD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C54FA61-E708-CBE8-1518-A5DCA4D4F3BD}"/>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95A4D810-9148-7807-D889-E35CEFD9AE9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7BC3936-EF03-7D7A-989C-72AC3087AC0D}"/>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9" name="Google Shape;585;g30ee332adca_0_58">
            <a:extLst>
              <a:ext uri="{FF2B5EF4-FFF2-40B4-BE49-F238E27FC236}">
                <a16:creationId xmlns:a16="http://schemas.microsoft.com/office/drawing/2014/main" id="{A6376702-15CD-5101-08DD-3D167702C982}"/>
              </a:ext>
            </a:extLst>
          </p:cNvPr>
          <p:cNvPicPr preferRelativeResize="0"/>
          <p:nvPr/>
        </p:nvPicPr>
        <p:blipFill rotWithShape="1">
          <a:blip r:embed="rId4">
            <a:alphaModFix/>
          </a:blip>
          <a:srcRect/>
          <a:stretch/>
        </p:blipFill>
        <p:spPr>
          <a:xfrm>
            <a:off x="69319" y="63282"/>
            <a:ext cx="730250" cy="730250"/>
          </a:xfrm>
          <a:prstGeom prst="rect">
            <a:avLst/>
          </a:prstGeom>
          <a:noFill/>
          <a:ln>
            <a:noFill/>
          </a:ln>
        </p:spPr>
      </p:pic>
      <p:pic>
        <p:nvPicPr>
          <p:cNvPr id="11" name="Graphique 10" descr="Théâtre avec un remplissage uni">
            <a:extLst>
              <a:ext uri="{FF2B5EF4-FFF2-40B4-BE49-F238E27FC236}">
                <a16:creationId xmlns:a16="http://schemas.microsoft.com/office/drawing/2014/main" id="{06BDAB6E-2612-89A6-087A-3B00E9F1A0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4008" y="1849582"/>
            <a:ext cx="10462839" cy="4512269"/>
          </a:xfrm>
          <a:prstGeom prst="rect">
            <a:avLst/>
          </a:prstGeom>
        </p:spPr>
      </p:pic>
      <p:sp>
        <p:nvSpPr>
          <p:cNvPr id="6" name="Ellipse 5">
            <a:extLst>
              <a:ext uri="{FF2B5EF4-FFF2-40B4-BE49-F238E27FC236}">
                <a16:creationId xmlns:a16="http://schemas.microsoft.com/office/drawing/2014/main" id="{65AE5FA4-A495-AA55-ABED-0481FD87564D}"/>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a:solidFill>
                  <a:srgbClr val="FF0000"/>
                </a:solidFill>
                <a:latin typeface="Calibri" panose="020F0502020204030204" pitchFamily="34" charset="0"/>
                <a:ea typeface="Calibri" panose="020F0502020204030204" pitchFamily="34" charset="0"/>
                <a:cs typeface="Calibri" panose="020F0502020204030204" pitchFamily="34" charset="0"/>
              </a:rPr>
              <a:t>مُكْتَسَبَةٌ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F0D60A03-C221-BD4C-B00E-2F62DC0A2771}"/>
              </a:ext>
            </a:extLst>
          </p:cNvPr>
          <p:cNvSpPr txBox="1"/>
          <p:nvPr/>
        </p:nvSpPr>
        <p:spPr>
          <a:xfrm>
            <a:off x="2107630" y="2831208"/>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13" name="TextBox 13">
            <a:extLst>
              <a:ext uri="{FF2B5EF4-FFF2-40B4-BE49-F238E27FC236}">
                <a16:creationId xmlns:a16="http://schemas.microsoft.com/office/drawing/2014/main" id="{1CADC024-A9FB-2452-4D6F-AB094D4F3CD0}"/>
              </a:ext>
            </a:extLst>
          </p:cNvPr>
          <p:cNvSpPr txBox="1">
            <a:spLocks noChangeArrowheads="1"/>
          </p:cNvSpPr>
          <p:nvPr/>
        </p:nvSpPr>
        <p:spPr bwMode="auto">
          <a:xfrm>
            <a:off x="778787" y="141891"/>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4" name="TextBox 6">
            <a:extLst>
              <a:ext uri="{FF2B5EF4-FFF2-40B4-BE49-F238E27FC236}">
                <a16:creationId xmlns:a16="http://schemas.microsoft.com/office/drawing/2014/main" id="{5331CB38-0C72-EC1C-71DF-03B8306E7FFE}"/>
              </a:ext>
            </a:extLst>
          </p:cNvPr>
          <p:cNvSpPr txBox="1">
            <a:spLocks noChangeArrowheads="1"/>
          </p:cNvSpPr>
          <p:nvPr/>
        </p:nvSpPr>
        <p:spPr bwMode="auto">
          <a:xfrm>
            <a:off x="820351" y="496148"/>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3731950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398CBC3-685C-1DD3-8D91-FBA571A9ADC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A5935C19-3836-F575-AF5B-AB1162B5C423}"/>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E92BEB3-0487-53C0-2816-E7872AAEE61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6FD09CD-BF55-5542-E305-48984DDB831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2" descr="Lever la main - Icônes mains et gestes gratuites">
            <a:extLst>
              <a:ext uri="{FF2B5EF4-FFF2-40B4-BE49-F238E27FC236}">
                <a16:creationId xmlns:a16="http://schemas.microsoft.com/office/drawing/2014/main" id="{91AD111D-25AC-8575-E344-9E8FC3F391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que 7" descr="Théâtre avec un remplissage uni">
            <a:extLst>
              <a:ext uri="{FF2B5EF4-FFF2-40B4-BE49-F238E27FC236}">
                <a16:creationId xmlns:a16="http://schemas.microsoft.com/office/drawing/2014/main" id="{218BD4E2-CF94-F005-E9B6-40D79B7EB5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4008" y="1849582"/>
            <a:ext cx="10462839" cy="4512269"/>
          </a:xfrm>
          <a:prstGeom prst="rect">
            <a:avLst/>
          </a:prstGeom>
        </p:spPr>
      </p:pic>
      <p:sp>
        <p:nvSpPr>
          <p:cNvPr id="11" name="ZoneTexte 10">
            <a:extLst>
              <a:ext uri="{FF2B5EF4-FFF2-40B4-BE49-F238E27FC236}">
                <a16:creationId xmlns:a16="http://schemas.microsoft.com/office/drawing/2014/main" id="{AA346520-742C-F138-F11E-216D931587DF}"/>
              </a:ext>
            </a:extLst>
          </p:cNvPr>
          <p:cNvSpPr txBox="1"/>
          <p:nvPr/>
        </p:nvSpPr>
        <p:spPr>
          <a:xfrm>
            <a:off x="904008" y="2509090"/>
            <a:ext cx="10006447"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هِيَ صِفَةٌ لِمَا يُحَصِّلُهُ الإِنْسَانُ بِالتَّعَلُّمِ وَالتَّدْرِيبِ.</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تُعَدُّ مَهَارَاتُ الْحِرَفِيِّ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مُكْتَسَبَةً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مِنْ خِلَالِ الْمرَانِ وَالْخِبْرَةِ.</a:t>
            </a:r>
          </a:p>
        </p:txBody>
      </p:sp>
      <p:sp>
        <p:nvSpPr>
          <p:cNvPr id="9" name="Ellipse 8">
            <a:extLst>
              <a:ext uri="{FF2B5EF4-FFF2-40B4-BE49-F238E27FC236}">
                <a16:creationId xmlns:a16="http://schemas.microsoft.com/office/drawing/2014/main" id="{B899BCE4-8DE8-2E45-6721-749FB32A351B}"/>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a:solidFill>
                  <a:srgbClr val="FF0000"/>
                </a:solidFill>
                <a:latin typeface="Calibri" panose="020F0502020204030204" pitchFamily="34" charset="0"/>
                <a:ea typeface="Calibri" panose="020F0502020204030204" pitchFamily="34" charset="0"/>
                <a:cs typeface="Calibri" panose="020F0502020204030204" pitchFamily="34" charset="0"/>
              </a:rPr>
              <a:t>مُكْتَسَبَةٌ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13">
            <a:extLst>
              <a:ext uri="{FF2B5EF4-FFF2-40B4-BE49-F238E27FC236}">
                <a16:creationId xmlns:a16="http://schemas.microsoft.com/office/drawing/2014/main" id="{6D985E94-4762-BCAD-02BF-6034777B1970}"/>
              </a:ext>
            </a:extLst>
          </p:cNvPr>
          <p:cNvSpPr txBox="1">
            <a:spLocks noChangeArrowheads="1"/>
          </p:cNvSpPr>
          <p:nvPr/>
        </p:nvSpPr>
        <p:spPr bwMode="auto">
          <a:xfrm>
            <a:off x="758005" y="131500"/>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2" name="TextBox 6">
            <a:extLst>
              <a:ext uri="{FF2B5EF4-FFF2-40B4-BE49-F238E27FC236}">
                <a16:creationId xmlns:a16="http://schemas.microsoft.com/office/drawing/2014/main" id="{7E3745C1-5492-73A8-E705-FD62DFD9B253}"/>
              </a:ext>
            </a:extLst>
          </p:cNvPr>
          <p:cNvSpPr txBox="1">
            <a:spLocks noChangeArrowheads="1"/>
          </p:cNvSpPr>
          <p:nvPr/>
        </p:nvSpPr>
        <p:spPr bwMode="auto">
          <a:xfrm>
            <a:off x="799569" y="485757"/>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1874616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50"/>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fontScale="92500" lnSpcReduction="20000"/>
          </a:bodyPr>
          <a:lstStyle/>
          <a:p>
            <a:pPr indent="-406400">
              <a:buSzPct val="108108"/>
            </a:pPr>
            <a:r>
              <a:rPr lang="ar-MA" dirty="0"/>
              <a:t>3 دقائق</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1A14A1CA-AA10-D178-D9F9-72623C1ABCA5}"/>
            </a:ext>
          </a:extLst>
        </p:cNvPr>
        <p:cNvGrpSpPr/>
        <p:nvPr/>
      </p:nvGrpSpPr>
      <p:grpSpPr>
        <a:xfrm>
          <a:off x="0" y="0"/>
          <a:ext cx="0" cy="0"/>
          <a:chOff x="0" y="0"/>
          <a:chExt cx="0" cy="0"/>
        </a:xfrm>
      </p:grpSpPr>
      <p:pic>
        <p:nvPicPr>
          <p:cNvPr id="6" name="Graphique 5" descr="Théâtre avec un remplissage uni">
            <a:extLst>
              <a:ext uri="{FF2B5EF4-FFF2-40B4-BE49-F238E27FC236}">
                <a16:creationId xmlns:a16="http://schemas.microsoft.com/office/drawing/2014/main" id="{2356E062-CE00-DAB2-F0F9-862E7CFF70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4008" y="1849582"/>
            <a:ext cx="10462839" cy="4512269"/>
          </a:xfrm>
          <a:prstGeom prst="rect">
            <a:avLst/>
          </a:prstGeom>
        </p:spPr>
      </p:pic>
      <p:sp>
        <p:nvSpPr>
          <p:cNvPr id="5" name="ZoneTexte 4">
            <a:extLst>
              <a:ext uri="{FF2B5EF4-FFF2-40B4-BE49-F238E27FC236}">
                <a16:creationId xmlns:a16="http://schemas.microsoft.com/office/drawing/2014/main" id="{902787F5-D835-CFB9-44BD-A6D151CB8285}"/>
              </a:ext>
            </a:extLst>
          </p:cNvPr>
          <p:cNvSpPr txBox="1"/>
          <p:nvPr/>
        </p:nvSpPr>
        <p:spPr>
          <a:xfrm>
            <a:off x="1941377" y="2630220"/>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4" name="Ellipse 3">
            <a:extLst>
              <a:ext uri="{FF2B5EF4-FFF2-40B4-BE49-F238E27FC236}">
                <a16:creationId xmlns:a16="http://schemas.microsoft.com/office/drawing/2014/main" id="{CC4DB9AD-1DFB-AA5A-FFCE-0C3FA2EC680F}"/>
              </a:ext>
            </a:extLst>
          </p:cNvPr>
          <p:cNvSpPr/>
          <p:nvPr/>
        </p:nvSpPr>
        <p:spPr>
          <a:xfrm>
            <a:off x="4145973" y="951689"/>
            <a:ext cx="3958936"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الْحِرَفِيَّاتُ</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13">
            <a:extLst>
              <a:ext uri="{FF2B5EF4-FFF2-40B4-BE49-F238E27FC236}">
                <a16:creationId xmlns:a16="http://schemas.microsoft.com/office/drawing/2014/main" id="{AAF9362F-7FEE-9E9C-2480-79180CBF536B}"/>
              </a:ext>
            </a:extLst>
          </p:cNvPr>
          <p:cNvSpPr txBox="1">
            <a:spLocks noChangeArrowheads="1"/>
          </p:cNvSpPr>
          <p:nvPr/>
        </p:nvSpPr>
        <p:spPr bwMode="auto">
          <a:xfrm>
            <a:off x="768396" y="21462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7" name="TextBox 6">
            <a:extLst>
              <a:ext uri="{FF2B5EF4-FFF2-40B4-BE49-F238E27FC236}">
                <a16:creationId xmlns:a16="http://schemas.microsoft.com/office/drawing/2014/main" id="{92C7E6BA-F04E-506F-4B44-A911BA046FD7}"/>
              </a:ext>
            </a:extLst>
          </p:cNvPr>
          <p:cNvSpPr txBox="1">
            <a:spLocks noChangeArrowheads="1"/>
          </p:cNvSpPr>
          <p:nvPr/>
        </p:nvSpPr>
        <p:spPr bwMode="auto">
          <a:xfrm>
            <a:off x="809960" y="568885"/>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2119700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E01B4306-0134-2BDE-B111-0EA176945209}"/>
            </a:ext>
          </a:extLst>
        </p:cNvPr>
        <p:cNvGrpSpPr/>
        <p:nvPr/>
      </p:nvGrpSpPr>
      <p:grpSpPr>
        <a:xfrm>
          <a:off x="0" y="0"/>
          <a:ext cx="0" cy="0"/>
          <a:chOff x="0" y="0"/>
          <a:chExt cx="0" cy="0"/>
        </a:xfrm>
      </p:grpSpPr>
      <p:pic>
        <p:nvPicPr>
          <p:cNvPr id="6" name="Graphique 5" descr="Théâtre avec un remplissage uni">
            <a:extLst>
              <a:ext uri="{FF2B5EF4-FFF2-40B4-BE49-F238E27FC236}">
                <a16:creationId xmlns:a16="http://schemas.microsoft.com/office/drawing/2014/main" id="{75AA53B7-3387-B24A-A166-881086FD4E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7427" y="1517073"/>
            <a:ext cx="11741728" cy="5101935"/>
          </a:xfrm>
          <a:prstGeom prst="rect">
            <a:avLst/>
          </a:prstGeom>
        </p:spPr>
      </p:pic>
      <p:sp>
        <p:nvSpPr>
          <p:cNvPr id="3" name="ZoneTexte 2">
            <a:extLst>
              <a:ext uri="{FF2B5EF4-FFF2-40B4-BE49-F238E27FC236}">
                <a16:creationId xmlns:a16="http://schemas.microsoft.com/office/drawing/2014/main" id="{9EDA8A1D-ABA3-95AA-22C0-ED0985B43398}"/>
              </a:ext>
            </a:extLst>
          </p:cNvPr>
          <p:cNvSpPr txBox="1"/>
          <p:nvPr/>
        </p:nvSpPr>
        <p:spPr>
          <a:xfrm>
            <a:off x="987137" y="2338627"/>
            <a:ext cx="10372838"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جَمْعُ حِرَفِيَّةٍ، وَهِيَ امْرَأَةٌ تَعْمَلُ فِي حِرْفَةٍ يَدَوِيَّةٍ أَوْ صِنَاعَةٍ تَقْلِيدِيَّةٍ.</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تُبْدِعُ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الحِرَفِيَّاتُ</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فِي صُنْعِ الْمُنْتَجَاتِ التُّرَاثِيَّةِ.</a:t>
            </a:r>
          </a:p>
        </p:txBody>
      </p:sp>
      <p:sp>
        <p:nvSpPr>
          <p:cNvPr id="5" name="Ellipse 4">
            <a:extLst>
              <a:ext uri="{FF2B5EF4-FFF2-40B4-BE49-F238E27FC236}">
                <a16:creationId xmlns:a16="http://schemas.microsoft.com/office/drawing/2014/main" id="{F4B7786A-B7E8-557F-5552-7E94D3560510}"/>
              </a:ext>
            </a:extLst>
          </p:cNvPr>
          <p:cNvSpPr/>
          <p:nvPr/>
        </p:nvSpPr>
        <p:spPr>
          <a:xfrm>
            <a:off x="4145973" y="951689"/>
            <a:ext cx="3958936"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الْحِرَفِيَّاتُ</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Box 13">
            <a:extLst>
              <a:ext uri="{FF2B5EF4-FFF2-40B4-BE49-F238E27FC236}">
                <a16:creationId xmlns:a16="http://schemas.microsoft.com/office/drawing/2014/main" id="{EBEAD788-42A3-09C4-C65D-58E09B675687}"/>
              </a:ext>
            </a:extLst>
          </p:cNvPr>
          <p:cNvSpPr txBox="1">
            <a:spLocks noChangeArrowheads="1"/>
          </p:cNvSpPr>
          <p:nvPr/>
        </p:nvSpPr>
        <p:spPr bwMode="auto">
          <a:xfrm>
            <a:off x="799569" y="21462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7" name="TextBox 6">
            <a:extLst>
              <a:ext uri="{FF2B5EF4-FFF2-40B4-BE49-F238E27FC236}">
                <a16:creationId xmlns:a16="http://schemas.microsoft.com/office/drawing/2014/main" id="{0F9CEBD8-46E5-5B0B-DB3E-47F115F79DB5}"/>
              </a:ext>
            </a:extLst>
          </p:cNvPr>
          <p:cNvSpPr txBox="1">
            <a:spLocks noChangeArrowheads="1"/>
          </p:cNvSpPr>
          <p:nvPr/>
        </p:nvSpPr>
        <p:spPr bwMode="auto">
          <a:xfrm>
            <a:off x="841133" y="568885"/>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2460747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 name="Graphique 5" descr="Théâtre avec un remplissage uni">
            <a:extLst>
              <a:ext uri="{FF2B5EF4-FFF2-40B4-BE49-F238E27FC236}">
                <a16:creationId xmlns:a16="http://schemas.microsoft.com/office/drawing/2014/main" id="{E2358DC4-9C01-D791-F901-4545C1959C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4008" y="1849582"/>
            <a:ext cx="10462839" cy="4512269"/>
          </a:xfrm>
          <a:prstGeom prst="rect">
            <a:avLst/>
          </a:prstGeom>
        </p:spPr>
      </p:pic>
      <p:sp>
        <p:nvSpPr>
          <p:cNvPr id="7" name="ZoneTexte 6">
            <a:extLst>
              <a:ext uri="{FF2B5EF4-FFF2-40B4-BE49-F238E27FC236}">
                <a16:creationId xmlns:a16="http://schemas.microsoft.com/office/drawing/2014/main" id="{A16FC122-D0A8-2ACC-EB73-A9FFC134F078}"/>
              </a:ext>
            </a:extLst>
          </p:cNvPr>
          <p:cNvSpPr txBox="1"/>
          <p:nvPr/>
        </p:nvSpPr>
        <p:spPr>
          <a:xfrm>
            <a:off x="2190757" y="2856556"/>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3" name="Ellipse 2">
            <a:extLst>
              <a:ext uri="{FF2B5EF4-FFF2-40B4-BE49-F238E27FC236}">
                <a16:creationId xmlns:a16="http://schemas.microsoft.com/office/drawing/2014/main" id="{CECE8F74-DACB-A9DD-71EF-26EDF2A50CB7}"/>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a:solidFill>
                  <a:srgbClr val="FF0000"/>
                </a:solidFill>
                <a:latin typeface="Calibri" panose="020F0502020204030204" pitchFamily="34" charset="0"/>
                <a:ea typeface="Calibri" panose="020F0502020204030204" pitchFamily="34" charset="0"/>
                <a:cs typeface="Calibri" panose="020F0502020204030204" pitchFamily="34" charset="0"/>
              </a:rPr>
              <a:t>التَّطْرِيزُ</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Box 13">
            <a:extLst>
              <a:ext uri="{FF2B5EF4-FFF2-40B4-BE49-F238E27FC236}">
                <a16:creationId xmlns:a16="http://schemas.microsoft.com/office/drawing/2014/main" id="{C579CB69-D0BB-4BD2-0D31-DE3F8DB7196E}"/>
              </a:ext>
            </a:extLst>
          </p:cNvPr>
          <p:cNvSpPr txBox="1">
            <a:spLocks noChangeArrowheads="1"/>
          </p:cNvSpPr>
          <p:nvPr/>
        </p:nvSpPr>
        <p:spPr bwMode="auto">
          <a:xfrm>
            <a:off x="799569" y="225019"/>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5" name="TextBox 6">
            <a:extLst>
              <a:ext uri="{FF2B5EF4-FFF2-40B4-BE49-F238E27FC236}">
                <a16:creationId xmlns:a16="http://schemas.microsoft.com/office/drawing/2014/main" id="{62D306D9-7A68-5D25-8B05-65828F2DC8A2}"/>
              </a:ext>
            </a:extLst>
          </p:cNvPr>
          <p:cNvSpPr txBox="1">
            <a:spLocks noChangeArrowheads="1"/>
          </p:cNvSpPr>
          <p:nvPr/>
        </p:nvSpPr>
        <p:spPr bwMode="auto">
          <a:xfrm>
            <a:off x="841133" y="579276"/>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3339802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BBFEB81A-4620-1CD5-5664-E0C9663ADC6C}"/>
            </a:ext>
          </a:extLst>
        </p:cNvPr>
        <p:cNvGrpSpPr/>
        <p:nvPr/>
      </p:nvGrpSpPr>
      <p:grpSpPr>
        <a:xfrm>
          <a:off x="0" y="0"/>
          <a:ext cx="0" cy="0"/>
          <a:chOff x="0" y="0"/>
          <a:chExt cx="0" cy="0"/>
        </a:xfrm>
      </p:grpSpPr>
      <p:pic>
        <p:nvPicPr>
          <p:cNvPr id="6" name="Graphique 5" descr="Théâtre avec un remplissage uni">
            <a:extLst>
              <a:ext uri="{FF2B5EF4-FFF2-40B4-BE49-F238E27FC236}">
                <a16:creationId xmlns:a16="http://schemas.microsoft.com/office/drawing/2014/main" id="{C523A37F-1DB0-9960-CEDB-271B50F0C5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91" y="1849582"/>
            <a:ext cx="11710553" cy="4512269"/>
          </a:xfrm>
          <a:prstGeom prst="rect">
            <a:avLst/>
          </a:prstGeom>
        </p:spPr>
      </p:pic>
      <p:sp>
        <p:nvSpPr>
          <p:cNvPr id="7" name="ZoneTexte 6">
            <a:extLst>
              <a:ext uri="{FF2B5EF4-FFF2-40B4-BE49-F238E27FC236}">
                <a16:creationId xmlns:a16="http://schemas.microsoft.com/office/drawing/2014/main" id="{E5B56B55-74CF-C095-97EF-BAE2CAC04522}"/>
              </a:ext>
            </a:extLst>
          </p:cNvPr>
          <p:cNvSpPr txBox="1"/>
          <p:nvPr/>
        </p:nvSpPr>
        <p:spPr>
          <a:xfrm>
            <a:off x="657613" y="2534118"/>
            <a:ext cx="10454905"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هُوَ فَنُّ تَزْيِينِ الْأَقْمِشَةِ بِالْخُيُوطِ وَالْأَشْكَالِ الْجَمِيلَةِ.</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يُعَدُّ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التَّطْرِيزُ</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مِنْ أَجْمَلِ الْحِرَفِ الَّتِي تُظْهِرُ ذَوْقَ الْحِرَفِيِّ.</a:t>
            </a:r>
          </a:p>
        </p:txBody>
      </p:sp>
      <p:sp>
        <p:nvSpPr>
          <p:cNvPr id="3" name="Ellipse 2">
            <a:extLst>
              <a:ext uri="{FF2B5EF4-FFF2-40B4-BE49-F238E27FC236}">
                <a16:creationId xmlns:a16="http://schemas.microsoft.com/office/drawing/2014/main" id="{BE976647-B4EC-3129-1F55-70A2114842D8}"/>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a:solidFill>
                  <a:srgbClr val="FF0000"/>
                </a:solidFill>
                <a:latin typeface="Calibri" panose="020F0502020204030204" pitchFamily="34" charset="0"/>
                <a:ea typeface="Calibri" panose="020F0502020204030204" pitchFamily="34" charset="0"/>
                <a:cs typeface="Calibri" panose="020F0502020204030204" pitchFamily="34" charset="0"/>
              </a:rPr>
              <a:t>التَّطْرِيزُ</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Box 13">
            <a:extLst>
              <a:ext uri="{FF2B5EF4-FFF2-40B4-BE49-F238E27FC236}">
                <a16:creationId xmlns:a16="http://schemas.microsoft.com/office/drawing/2014/main" id="{6A09A292-1F67-D48B-2F81-7289FFD05AF9}"/>
              </a:ext>
            </a:extLst>
          </p:cNvPr>
          <p:cNvSpPr txBox="1">
            <a:spLocks noChangeArrowheads="1"/>
          </p:cNvSpPr>
          <p:nvPr/>
        </p:nvSpPr>
        <p:spPr bwMode="auto">
          <a:xfrm>
            <a:off x="789178" y="225019"/>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5" name="TextBox 6">
            <a:extLst>
              <a:ext uri="{FF2B5EF4-FFF2-40B4-BE49-F238E27FC236}">
                <a16:creationId xmlns:a16="http://schemas.microsoft.com/office/drawing/2014/main" id="{D3F82D1A-853A-4BB2-A8B3-8A99744A930C}"/>
              </a:ext>
            </a:extLst>
          </p:cNvPr>
          <p:cNvSpPr txBox="1">
            <a:spLocks noChangeArrowheads="1"/>
          </p:cNvSpPr>
          <p:nvPr/>
        </p:nvSpPr>
        <p:spPr bwMode="auto">
          <a:xfrm>
            <a:off x="830742" y="579276"/>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26391946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57"/>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rmAutofit fontScale="92500" lnSpcReduction="20000"/>
          </a:bodyPr>
          <a:lstStyle/>
          <a:p>
            <a:pPr indent="-406400">
              <a:buSzPct val="108108"/>
            </a:pPr>
            <a:r>
              <a:rPr lang="ar-MA" dirty="0"/>
              <a:t>3 دقائق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pic>
        <p:nvPicPr>
          <p:cNvPr id="635" name="Google Shape;635;p7"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pic>
        <p:nvPicPr>
          <p:cNvPr id="5" name="Graphique 4" descr="Théâtre avec un remplissage uni">
            <a:extLst>
              <a:ext uri="{FF2B5EF4-FFF2-40B4-BE49-F238E27FC236}">
                <a16:creationId xmlns:a16="http://schemas.microsoft.com/office/drawing/2014/main" id="{603B6A0E-0F52-F99C-84EF-5F4130C3E5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4008" y="1849582"/>
            <a:ext cx="10462839" cy="4512269"/>
          </a:xfrm>
          <a:prstGeom prst="rect">
            <a:avLst/>
          </a:prstGeom>
        </p:spPr>
      </p:pic>
      <p:sp>
        <p:nvSpPr>
          <p:cNvPr id="2" name="Ellipse 1">
            <a:extLst>
              <a:ext uri="{FF2B5EF4-FFF2-40B4-BE49-F238E27FC236}">
                <a16:creationId xmlns:a16="http://schemas.microsoft.com/office/drawing/2014/main" id="{75716069-2BE0-6248-08D7-82BD3566FC45}"/>
              </a:ext>
            </a:extLst>
          </p:cNvPr>
          <p:cNvSpPr/>
          <p:nvPr/>
        </p:nvSpPr>
        <p:spPr>
          <a:xfrm>
            <a:off x="4829251" y="951689"/>
            <a:ext cx="2556163"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رَفَاهِيَّة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530C6FC4-9AA8-EED7-4C3A-9B95129D65B3}"/>
              </a:ext>
            </a:extLst>
          </p:cNvPr>
          <p:cNvSpPr txBox="1"/>
          <p:nvPr/>
        </p:nvSpPr>
        <p:spPr>
          <a:xfrm>
            <a:off x="2190757" y="2773428"/>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4" name="TextBox 13">
            <a:extLst>
              <a:ext uri="{FF2B5EF4-FFF2-40B4-BE49-F238E27FC236}">
                <a16:creationId xmlns:a16="http://schemas.microsoft.com/office/drawing/2014/main" id="{0FAF60F9-18B2-6CB3-A8E1-90357AB007FD}"/>
              </a:ext>
            </a:extLst>
          </p:cNvPr>
          <p:cNvSpPr txBox="1">
            <a:spLocks noChangeArrowheads="1"/>
          </p:cNvSpPr>
          <p:nvPr/>
        </p:nvSpPr>
        <p:spPr bwMode="auto">
          <a:xfrm>
            <a:off x="778787" y="204237"/>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6" name="TextBox 6">
            <a:extLst>
              <a:ext uri="{FF2B5EF4-FFF2-40B4-BE49-F238E27FC236}">
                <a16:creationId xmlns:a16="http://schemas.microsoft.com/office/drawing/2014/main" id="{7E763C14-EC8B-3F3A-A7EF-A702A02E6D68}"/>
              </a:ext>
            </a:extLst>
          </p:cNvPr>
          <p:cNvSpPr txBox="1">
            <a:spLocks noChangeArrowheads="1"/>
          </p:cNvSpPr>
          <p:nvPr/>
        </p:nvSpPr>
        <p:spPr bwMode="auto">
          <a:xfrm>
            <a:off x="820351" y="558494"/>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34">
          <a:extLst>
            <a:ext uri="{FF2B5EF4-FFF2-40B4-BE49-F238E27FC236}">
              <a16:creationId xmlns:a16="http://schemas.microsoft.com/office/drawing/2014/main" id="{AC42018E-C280-1415-6146-EFEB2582B325}"/>
            </a:ext>
          </a:extLst>
        </p:cNvPr>
        <p:cNvGrpSpPr/>
        <p:nvPr/>
      </p:nvGrpSpPr>
      <p:grpSpPr>
        <a:xfrm>
          <a:off x="0" y="0"/>
          <a:ext cx="0" cy="0"/>
          <a:chOff x="0" y="0"/>
          <a:chExt cx="0" cy="0"/>
        </a:xfrm>
      </p:grpSpPr>
      <p:pic>
        <p:nvPicPr>
          <p:cNvPr id="635" name="Google Shape;635;p7" descr="Image générée">
            <a:extLst>
              <a:ext uri="{FF2B5EF4-FFF2-40B4-BE49-F238E27FC236}">
                <a16:creationId xmlns:a16="http://schemas.microsoft.com/office/drawing/2014/main" id="{0CAE9B46-2396-72AC-C3FB-6568AB953C4E}"/>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pic>
        <p:nvPicPr>
          <p:cNvPr id="5" name="Graphique 4" descr="Théâtre avec un remplissage uni">
            <a:extLst>
              <a:ext uri="{FF2B5EF4-FFF2-40B4-BE49-F238E27FC236}">
                <a16:creationId xmlns:a16="http://schemas.microsoft.com/office/drawing/2014/main" id="{472D57BC-C4A7-4F80-6EDF-37290DE7B8B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9873" y="1849582"/>
            <a:ext cx="10193681" cy="4512269"/>
          </a:xfrm>
          <a:prstGeom prst="rect">
            <a:avLst/>
          </a:prstGeom>
        </p:spPr>
      </p:pic>
      <p:sp>
        <p:nvSpPr>
          <p:cNvPr id="3" name="Ellipse 2">
            <a:extLst>
              <a:ext uri="{FF2B5EF4-FFF2-40B4-BE49-F238E27FC236}">
                <a16:creationId xmlns:a16="http://schemas.microsoft.com/office/drawing/2014/main" id="{4CD40CDD-99AC-98A6-73CA-2D89A9C1023D}"/>
              </a:ext>
            </a:extLst>
          </p:cNvPr>
          <p:cNvSpPr/>
          <p:nvPr/>
        </p:nvSpPr>
        <p:spPr>
          <a:xfrm>
            <a:off x="4829251" y="951689"/>
            <a:ext cx="2556163"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رَفَاهِيَّة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ZoneTexte 1">
            <a:extLst>
              <a:ext uri="{FF2B5EF4-FFF2-40B4-BE49-F238E27FC236}">
                <a16:creationId xmlns:a16="http://schemas.microsoft.com/office/drawing/2014/main" id="{CA30DAF5-2BCC-5BDB-EBD8-AD6A1FA202E2}"/>
              </a:ext>
            </a:extLst>
          </p:cNvPr>
          <p:cNvSpPr txBox="1"/>
          <p:nvPr/>
        </p:nvSpPr>
        <p:spPr>
          <a:xfrm>
            <a:off x="1425098" y="2312989"/>
            <a:ext cx="9316220" cy="2232021"/>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هِيَ حَالَةُ الْعَيْشِ فِي رَاحَةٍ وَنَعِيمٍ.</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تُسْهِمُ الْحِرَفُ فِي تَحْقِيقِ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رَفَاهِيَّةِ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الْمُجْتَمَعِ مِنْ خِلَالِ تَوْفِيرِ فُرَصِ الْعَمَلِ.</a:t>
            </a:r>
          </a:p>
        </p:txBody>
      </p:sp>
      <p:sp>
        <p:nvSpPr>
          <p:cNvPr id="4" name="TextBox 13">
            <a:extLst>
              <a:ext uri="{FF2B5EF4-FFF2-40B4-BE49-F238E27FC236}">
                <a16:creationId xmlns:a16="http://schemas.microsoft.com/office/drawing/2014/main" id="{5BAC8942-6E30-1DAB-464C-3376093F5847}"/>
              </a:ext>
            </a:extLst>
          </p:cNvPr>
          <p:cNvSpPr txBox="1">
            <a:spLocks noChangeArrowheads="1"/>
          </p:cNvSpPr>
          <p:nvPr/>
        </p:nvSpPr>
        <p:spPr bwMode="auto">
          <a:xfrm>
            <a:off x="789178" y="225019"/>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6" name="TextBox 6">
            <a:extLst>
              <a:ext uri="{FF2B5EF4-FFF2-40B4-BE49-F238E27FC236}">
                <a16:creationId xmlns:a16="http://schemas.microsoft.com/office/drawing/2014/main" id="{8F5F1E3C-421F-51A0-DCA9-D5F6CACF6490}"/>
              </a:ext>
            </a:extLst>
          </p:cNvPr>
          <p:cNvSpPr txBox="1">
            <a:spLocks noChangeArrowheads="1"/>
          </p:cNvSpPr>
          <p:nvPr/>
        </p:nvSpPr>
        <p:spPr bwMode="auto">
          <a:xfrm>
            <a:off x="830742" y="579276"/>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Tree>
    <p:extLst>
      <p:ext uri="{BB962C8B-B14F-4D97-AF65-F5344CB8AC3E}">
        <p14:creationId xmlns:p14="http://schemas.microsoft.com/office/powerpoint/2010/main" val="1537653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6BA087-55D3-F1F6-240A-D4EFC82CACF4}"/>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71684A9C-FDAC-DB02-1208-ED8B180871CD}"/>
              </a:ext>
            </a:extLst>
          </p:cNvPr>
          <p:cNvSpPr>
            <a:spLocks noGrp="1"/>
          </p:cNvSpPr>
          <p:nvPr>
            <p:ph type="body" sz="quarter" idx="11"/>
          </p:nvPr>
        </p:nvSpPr>
        <p:spPr/>
        <p:txBody>
          <a:bodyPr/>
          <a:lstStyle/>
          <a:p>
            <a:pPr rtl="1"/>
            <a:r>
              <a:rPr lang="ar-MA" dirty="0"/>
              <a:t>النشاط الأول:</a:t>
            </a:r>
          </a:p>
          <a:p>
            <a:r>
              <a:rPr lang="ar-MA" dirty="0"/>
              <a:t>القراءة بطلاقة</a:t>
            </a:r>
            <a:endParaRPr lang="fr-FR" dirty="0"/>
          </a:p>
        </p:txBody>
      </p:sp>
      <p:pic>
        <p:nvPicPr>
          <p:cNvPr id="4" name="Google Shape;668;g3117994fe5d_0_0">
            <a:extLst>
              <a:ext uri="{FF2B5EF4-FFF2-40B4-BE49-F238E27FC236}">
                <a16:creationId xmlns:a16="http://schemas.microsoft.com/office/drawing/2014/main" id="{99BD3639-DEC4-3C0D-6DC2-ED4C9ABCA3AB}"/>
              </a:ext>
            </a:extLst>
          </p:cNvPr>
          <p:cNvPicPr preferRelativeResize="0"/>
          <p:nvPr/>
        </p:nvPicPr>
        <p:blipFill rotWithShape="1">
          <a:blip r:embed="rId2">
            <a:alphaModFix/>
          </a:blip>
          <a:srcRect l="75835"/>
          <a:stretch/>
        </p:blipFill>
        <p:spPr>
          <a:xfrm>
            <a:off x="1006668" y="1264192"/>
            <a:ext cx="3380469" cy="4063893"/>
          </a:xfrm>
          <a:prstGeom prst="rect">
            <a:avLst/>
          </a:prstGeom>
          <a:noFill/>
          <a:ln>
            <a:noFill/>
          </a:ln>
        </p:spPr>
      </p:pic>
    </p:spTree>
    <p:extLst>
      <p:ext uri="{BB962C8B-B14F-4D97-AF65-F5344CB8AC3E}">
        <p14:creationId xmlns:p14="http://schemas.microsoft.com/office/powerpoint/2010/main" val="1226332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4626DE-1015-9D5E-1F8D-C702E6E03525}"/>
              </a:ext>
            </a:extLst>
          </p:cNvPr>
          <p:cNvSpPr>
            <a:spLocks noGrp="1"/>
          </p:cNvSpPr>
          <p:nvPr>
            <p:ph type="body" sz="quarter" idx="10"/>
          </p:nvPr>
        </p:nvSpPr>
        <p:spPr/>
        <p:txBody>
          <a:bodyPr/>
          <a:lstStyle/>
          <a:p>
            <a:r>
              <a:rPr lang="ar-MA" dirty="0"/>
              <a:t>دقيقتان</a:t>
            </a:r>
            <a:endParaRPr lang="fr-FR" dirty="0"/>
          </a:p>
        </p:txBody>
      </p:sp>
    </p:spTree>
    <p:extLst>
      <p:ext uri="{BB962C8B-B14F-4D97-AF65-F5344CB8AC3E}">
        <p14:creationId xmlns:p14="http://schemas.microsoft.com/office/powerpoint/2010/main" val="245828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23810527-9AF3-6D01-BC1A-0AD3FD6515BB}"/>
              </a:ext>
            </a:extLst>
          </p:cNvPr>
          <p:cNvSpPr>
            <a:spLocks noGrp="1"/>
          </p:cNvSpPr>
          <p:nvPr>
            <p:ph type="title"/>
          </p:nvPr>
        </p:nvSpPr>
        <p:spPr>
          <a:xfrm>
            <a:off x="929229" y="549516"/>
            <a:ext cx="10529279" cy="267549"/>
          </a:xfrm>
        </p:spPr>
        <p:txBody>
          <a:bodyPr/>
          <a:lstStyle/>
          <a:p>
            <a:r>
              <a:rPr lang="ar-MA"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pic>
        <p:nvPicPr>
          <p:cNvPr id="2" name="Google Shape;656;p54">
            <a:extLst>
              <a:ext uri="{FF2B5EF4-FFF2-40B4-BE49-F238E27FC236}">
                <a16:creationId xmlns:a16="http://schemas.microsoft.com/office/drawing/2014/main" id="{8AC08DC1-CE09-F1F3-3AD1-9508F361CDCD}"/>
              </a:ext>
            </a:extLst>
          </p:cNvPr>
          <p:cNvPicPr>
            <a:picLocks noChangeAspect="1"/>
          </p:cNvPicPr>
          <p:nvPr/>
        </p:nvPicPr>
        <p:blipFill>
          <a:blip r:embed="rId2">
            <a:alphaModFix/>
          </a:blip>
          <a:srcRect/>
          <a:stretch>
            <a:fillRect/>
          </a:stretch>
        </p:blipFill>
        <p:spPr>
          <a:xfrm>
            <a:off x="221058" y="216734"/>
            <a:ext cx="591916" cy="591916"/>
          </a:xfrm>
          <a:prstGeom prst="rect">
            <a:avLst/>
          </a:prstGeom>
          <a:noFill/>
          <a:ln cap="flat">
            <a:noFill/>
          </a:ln>
        </p:spPr>
      </p:pic>
      <p:graphicFrame>
        <p:nvGraphicFramePr>
          <p:cNvPr id="4" name="Tableau 3">
            <a:extLst>
              <a:ext uri="{FF2B5EF4-FFF2-40B4-BE49-F238E27FC236}">
                <a16:creationId xmlns:a16="http://schemas.microsoft.com/office/drawing/2014/main" id="{013F3200-557A-A782-0214-08DCB92EFB88}"/>
              </a:ext>
            </a:extLst>
          </p:cNvPr>
          <p:cNvGraphicFramePr>
            <a:graphicFrameLocks noGrp="1"/>
          </p:cNvGraphicFramePr>
          <p:nvPr>
            <p:extLst>
              <p:ext uri="{D42A27DB-BD31-4B8C-83A1-F6EECF244321}">
                <p14:modId xmlns:p14="http://schemas.microsoft.com/office/powerpoint/2010/main" val="4256843763"/>
              </p:ext>
            </p:extLst>
          </p:nvPr>
        </p:nvGraphicFramePr>
        <p:xfrm>
          <a:off x="2032000" y="2316480"/>
          <a:ext cx="8128000" cy="1308927"/>
        </p:xfrm>
        <a:graphic>
          <a:graphicData uri="http://schemas.openxmlformats.org/drawingml/2006/table">
            <a:tbl>
              <a:tblPr firstRow="1" bandRow="1">
                <a:tableStyleId>{B015FD07-0FC1-414B-9AE4-B8FEC320CED6}</a:tableStyleId>
              </a:tblPr>
              <a:tblGrid>
                <a:gridCol w="4064000">
                  <a:extLst>
                    <a:ext uri="{9D8B030D-6E8A-4147-A177-3AD203B41FA5}">
                      <a16:colId xmlns:a16="http://schemas.microsoft.com/office/drawing/2014/main" val="2079068259"/>
                    </a:ext>
                  </a:extLst>
                </a:gridCol>
                <a:gridCol w="4064000">
                  <a:extLst>
                    <a:ext uri="{9D8B030D-6E8A-4147-A177-3AD203B41FA5}">
                      <a16:colId xmlns:a16="http://schemas.microsoft.com/office/drawing/2014/main" val="1214326643"/>
                    </a:ext>
                  </a:extLst>
                </a:gridCol>
              </a:tblGrid>
              <a:tr h="370840">
                <a:tc>
                  <a:txBody>
                    <a:bodyPr/>
                    <a:lstStyle/>
                    <a:p>
                      <a:pPr algn="ctr" rtl="1">
                        <a:lnSpc>
                          <a:spcPct val="107000"/>
                        </a:lnSpc>
                        <a:spcAft>
                          <a:spcPts val="800"/>
                        </a:spcAft>
                        <a:buNone/>
                      </a:pPr>
                      <a:r>
                        <a:rPr lang="ar-SA" sz="2800" ker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شُجَاعَاتٌ</a:t>
                      </a:r>
                      <a:endParaRPr lang="fr-FR" sz="2000" kern="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ker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يَسْتَنْشِقُ</a:t>
                      </a:r>
                      <a:endParaRPr lang="fr-FR" sz="2000" kern="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2765786"/>
                  </a:ext>
                </a:extLst>
              </a:tr>
              <a:tr h="370840">
                <a:tc>
                  <a:txBody>
                    <a:bodyPr/>
                    <a:lstStyle/>
                    <a:p>
                      <a:pPr algn="ctr" rtl="1">
                        <a:lnSpc>
                          <a:spcPct val="107000"/>
                        </a:lnSpc>
                        <a:spcAft>
                          <a:spcPts val="800"/>
                        </a:spcAft>
                        <a:buNone/>
                      </a:pPr>
                      <a:r>
                        <a:rPr lang="ar-SA" sz="2800" ker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تَضْحِيَاتِهَا</a:t>
                      </a:r>
                      <a:endParaRPr lang="fr-FR" sz="2000" kern="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ker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ﭐلمَدَائِنِ</a:t>
                      </a:r>
                      <a:endParaRPr lang="fr-FR" sz="2000" kern="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5004568"/>
                  </a:ext>
                </a:extLst>
              </a:tr>
              <a:tr h="370840">
                <a:tc>
                  <a:txBody>
                    <a:bodyPr/>
                    <a:lstStyle/>
                    <a:p>
                      <a:pPr algn="ctr" rtl="1">
                        <a:lnSpc>
                          <a:spcPct val="107000"/>
                        </a:lnSpc>
                        <a:spcAft>
                          <a:spcPts val="800"/>
                        </a:spcAft>
                        <a:buNone/>
                      </a:pPr>
                      <a:r>
                        <a:rPr lang="ar-SA" sz="2800" kern="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تَنْدَمِجُ</a:t>
                      </a:r>
                      <a:endParaRPr lang="fr-FR" sz="20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kern="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تُتَوَارَثُ</a:t>
                      </a:r>
                      <a:endParaRPr lang="fr-FR" sz="20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2437445"/>
                  </a:ext>
                </a:extLst>
              </a:tr>
            </a:tbl>
          </a:graphicData>
        </a:graphic>
      </p:graphicFrame>
      <p:sp>
        <p:nvSpPr>
          <p:cNvPr id="8" name="ZoneTexte 7">
            <a:extLst>
              <a:ext uri="{FF2B5EF4-FFF2-40B4-BE49-F238E27FC236}">
                <a16:creationId xmlns:a16="http://schemas.microsoft.com/office/drawing/2014/main" id="{F72134ED-1D97-72A6-0FCD-61C7A9766894}"/>
              </a:ext>
            </a:extLst>
          </p:cNvPr>
          <p:cNvSpPr txBox="1"/>
          <p:nvPr/>
        </p:nvSpPr>
        <p:spPr>
          <a:xfrm>
            <a:off x="1681316" y="1209368"/>
            <a:ext cx="8809703" cy="523220"/>
          </a:xfrm>
          <a:prstGeom prst="rect">
            <a:avLst/>
          </a:prstGeom>
          <a:noFill/>
        </p:spPr>
        <p:txBody>
          <a:bodyPr wrap="square" rtlCol="0">
            <a:spAutoFit/>
          </a:bodyPr>
          <a:lstStyle/>
          <a:p>
            <a:pPr algn="ctr" rtl="1"/>
            <a:r>
              <a:rPr lang="ar-MA" sz="2800" b="1" dirty="0">
                <a:latin typeface="Calibri" panose="020F0502020204030204" pitchFamily="34" charset="0"/>
                <a:ea typeface="Calibri" panose="020F0502020204030204" pitchFamily="34" charset="0"/>
                <a:cs typeface="Calibri" panose="020F0502020204030204" pitchFamily="34" charset="0"/>
              </a:rPr>
              <a:t>تدريب المتعلمين على النطق السليم للكلمات:</a:t>
            </a:r>
            <a:endParaRPr lang="fr-FR" sz="2800" b="1"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6">
            <a:extLst>
              <a:ext uri="{FF2B5EF4-FFF2-40B4-BE49-F238E27FC236}">
                <a16:creationId xmlns:a16="http://schemas.microsoft.com/office/drawing/2014/main" id="{D90BD588-5E12-070A-C239-38C9650433D8}"/>
              </a:ext>
            </a:extLst>
          </p:cNvPr>
          <p:cNvSpPr txBox="1">
            <a:spLocks noChangeArrowheads="1"/>
          </p:cNvSpPr>
          <p:nvPr/>
        </p:nvSpPr>
        <p:spPr bwMode="auto">
          <a:xfrm>
            <a:off x="674292" y="683291"/>
            <a:ext cx="105884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sz="1400" i="1" dirty="0">
                <a:solidFill>
                  <a:schemeClr val="bg2">
                    <a:lumMod val="75000"/>
                  </a:schemeClr>
                </a:solidFill>
                <a:ea typeface="Calibri" panose="020F0502020204030204" pitchFamily="34" charset="0"/>
                <a:cs typeface="Calibri" panose="020F0502020204030204" pitchFamily="34" charset="0"/>
              </a:rPr>
              <a:t>يقرأ الأستاذ كلمتين من النص قراءة جهرية سليمة، ويقف عند هما لتمييز نطقهما السليم، مع تقديم أمثلة وأمثلة مخالفة والتصريح بسيرورة الإنجاز </a:t>
            </a:r>
            <a:endParaRPr lang="ar-MA" altLang="fr-FR" sz="1400" i="1" dirty="0">
              <a:solidFill>
                <a:schemeClr val="bg2">
                  <a:lumMod val="75000"/>
                </a:schemeClr>
              </a:solidFill>
              <a:cs typeface="Calibri" panose="020F0502020204030204" pitchFamily="34" charset="0"/>
            </a:endParaRPr>
          </a:p>
        </p:txBody>
      </p:sp>
    </p:spTree>
    <p:extLst>
      <p:ext uri="{BB962C8B-B14F-4D97-AF65-F5344CB8AC3E}">
        <p14:creationId xmlns:p14="http://schemas.microsoft.com/office/powerpoint/2010/main" val="16669528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991BB-023F-6969-321C-9449C68C5ECC}"/>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03DDDFBC-30EE-D904-E55D-478A041236F3}"/>
              </a:ext>
            </a:extLst>
          </p:cNvPr>
          <p:cNvSpPr>
            <a:spLocks noGrp="1"/>
          </p:cNvSpPr>
          <p:nvPr>
            <p:ph type="title"/>
          </p:nvPr>
        </p:nvSpPr>
        <p:spPr>
          <a:xfrm>
            <a:off x="929229" y="549516"/>
            <a:ext cx="10529279" cy="267549"/>
          </a:xfrm>
        </p:spPr>
        <p:txBody>
          <a:bodyPr/>
          <a:lstStyle/>
          <a:p>
            <a:r>
              <a:rPr lang="ar-MA"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pic>
        <p:nvPicPr>
          <p:cNvPr id="2" name="Google Shape;656;p54">
            <a:extLst>
              <a:ext uri="{FF2B5EF4-FFF2-40B4-BE49-F238E27FC236}">
                <a16:creationId xmlns:a16="http://schemas.microsoft.com/office/drawing/2014/main" id="{9BC182A0-A761-0515-B3F8-D0E829BB896C}"/>
              </a:ext>
            </a:extLst>
          </p:cNvPr>
          <p:cNvPicPr>
            <a:picLocks noChangeAspect="1"/>
          </p:cNvPicPr>
          <p:nvPr/>
        </p:nvPicPr>
        <p:blipFill>
          <a:blip r:embed="rId2">
            <a:alphaModFix/>
          </a:blip>
          <a:srcRect/>
          <a:stretch>
            <a:fillRect/>
          </a:stretch>
        </p:blipFill>
        <p:spPr>
          <a:xfrm>
            <a:off x="221058" y="216734"/>
            <a:ext cx="591916" cy="591916"/>
          </a:xfrm>
          <a:prstGeom prst="rect">
            <a:avLst/>
          </a:prstGeom>
          <a:noFill/>
          <a:ln cap="flat">
            <a:noFill/>
          </a:ln>
        </p:spPr>
      </p:pic>
      <p:graphicFrame>
        <p:nvGraphicFramePr>
          <p:cNvPr id="4" name="Tableau 3">
            <a:extLst>
              <a:ext uri="{FF2B5EF4-FFF2-40B4-BE49-F238E27FC236}">
                <a16:creationId xmlns:a16="http://schemas.microsoft.com/office/drawing/2014/main" id="{2655FADD-7B0E-0351-7C68-E752801F192A}"/>
              </a:ext>
            </a:extLst>
          </p:cNvPr>
          <p:cNvGraphicFramePr>
            <a:graphicFrameLocks noGrp="1"/>
          </p:cNvGraphicFramePr>
          <p:nvPr/>
        </p:nvGraphicFramePr>
        <p:xfrm>
          <a:off x="2032000" y="2316480"/>
          <a:ext cx="8128000" cy="1308927"/>
        </p:xfrm>
        <a:graphic>
          <a:graphicData uri="http://schemas.openxmlformats.org/drawingml/2006/table">
            <a:tbl>
              <a:tblPr firstRow="1" bandRow="1">
                <a:tableStyleId>{B015FD07-0FC1-414B-9AE4-B8FEC320CED6}</a:tableStyleId>
              </a:tblPr>
              <a:tblGrid>
                <a:gridCol w="4064000">
                  <a:extLst>
                    <a:ext uri="{9D8B030D-6E8A-4147-A177-3AD203B41FA5}">
                      <a16:colId xmlns:a16="http://schemas.microsoft.com/office/drawing/2014/main" val="2079068259"/>
                    </a:ext>
                  </a:extLst>
                </a:gridCol>
                <a:gridCol w="4064000">
                  <a:extLst>
                    <a:ext uri="{9D8B030D-6E8A-4147-A177-3AD203B41FA5}">
                      <a16:colId xmlns:a16="http://schemas.microsoft.com/office/drawing/2014/main" val="1214326643"/>
                    </a:ext>
                  </a:extLst>
                </a:gridCol>
              </a:tblGrid>
              <a:tr h="370840">
                <a:tc>
                  <a:txBody>
                    <a:bodyPr/>
                    <a:lstStyle/>
                    <a:p>
                      <a:pPr algn="ctr" rtl="1">
                        <a:lnSpc>
                          <a:spcPct val="107000"/>
                        </a:lnSpc>
                        <a:spcAft>
                          <a:spcPts val="800"/>
                        </a:spcAft>
                        <a:buNone/>
                      </a:pPr>
                      <a:r>
                        <a:rPr lang="ar-SA" sz="2800" ker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شُجَاعَاتٌ</a:t>
                      </a:r>
                      <a:endParaRPr lang="fr-FR" sz="2000" kern="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ker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يَسْتَنْشِقُ</a:t>
                      </a:r>
                      <a:endParaRPr lang="fr-FR" sz="2000" kern="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2765786"/>
                  </a:ext>
                </a:extLst>
              </a:tr>
              <a:tr h="370840">
                <a:tc>
                  <a:txBody>
                    <a:bodyPr/>
                    <a:lstStyle/>
                    <a:p>
                      <a:pPr algn="ctr" rtl="1">
                        <a:lnSpc>
                          <a:spcPct val="107000"/>
                        </a:lnSpc>
                        <a:spcAft>
                          <a:spcPts val="800"/>
                        </a:spcAft>
                        <a:buNone/>
                      </a:pPr>
                      <a:r>
                        <a:rPr lang="ar-SA" sz="2800" ker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تَضْحِيَاتِهَا</a:t>
                      </a:r>
                      <a:endParaRPr lang="fr-FR" sz="2000" kern="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ker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ﭐلمَدَائِنِ</a:t>
                      </a:r>
                      <a:endParaRPr lang="fr-FR" sz="2000" kern="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5004568"/>
                  </a:ext>
                </a:extLst>
              </a:tr>
              <a:tr h="370840">
                <a:tc>
                  <a:txBody>
                    <a:bodyPr/>
                    <a:lstStyle/>
                    <a:p>
                      <a:pPr algn="ctr" rtl="1">
                        <a:lnSpc>
                          <a:spcPct val="107000"/>
                        </a:lnSpc>
                        <a:spcAft>
                          <a:spcPts val="800"/>
                        </a:spcAft>
                        <a:buNone/>
                      </a:pPr>
                      <a:r>
                        <a:rPr lang="ar-SA" sz="2800" kern="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تَنْدَمِجُ</a:t>
                      </a:r>
                      <a:endParaRPr lang="fr-FR" sz="20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2800" kern="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تُتَوَارَثُ</a:t>
                      </a:r>
                      <a:endParaRPr lang="fr-FR" sz="20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2437445"/>
                  </a:ext>
                </a:extLst>
              </a:tr>
            </a:tbl>
          </a:graphicData>
        </a:graphic>
      </p:graphicFrame>
      <p:sp>
        <p:nvSpPr>
          <p:cNvPr id="8" name="ZoneTexte 7">
            <a:extLst>
              <a:ext uri="{FF2B5EF4-FFF2-40B4-BE49-F238E27FC236}">
                <a16:creationId xmlns:a16="http://schemas.microsoft.com/office/drawing/2014/main" id="{BE2CDD35-D98E-0628-54A3-16AE87DA6A45}"/>
              </a:ext>
            </a:extLst>
          </p:cNvPr>
          <p:cNvSpPr txBox="1"/>
          <p:nvPr/>
        </p:nvSpPr>
        <p:spPr>
          <a:xfrm>
            <a:off x="1681316" y="1209368"/>
            <a:ext cx="8809703" cy="523220"/>
          </a:xfrm>
          <a:prstGeom prst="rect">
            <a:avLst/>
          </a:prstGeom>
          <a:noFill/>
        </p:spPr>
        <p:txBody>
          <a:bodyPr wrap="square" rtlCol="0">
            <a:spAutoFit/>
          </a:bodyPr>
          <a:lstStyle/>
          <a:p>
            <a:pPr algn="ctr" rtl="1"/>
            <a:r>
              <a:rPr lang="ar-MA" sz="2800" b="1" dirty="0">
                <a:latin typeface="Calibri" panose="020F0502020204030204" pitchFamily="34" charset="0"/>
                <a:ea typeface="Calibri" panose="020F0502020204030204" pitchFamily="34" charset="0"/>
                <a:cs typeface="Calibri" panose="020F0502020204030204" pitchFamily="34" charset="0"/>
              </a:rPr>
              <a:t>تدريب المتعلمين على النطق السليم للكلمات:</a:t>
            </a:r>
            <a:endParaRPr lang="fr-FR" sz="2800" b="1"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6">
            <a:extLst>
              <a:ext uri="{FF2B5EF4-FFF2-40B4-BE49-F238E27FC236}">
                <a16:creationId xmlns:a16="http://schemas.microsoft.com/office/drawing/2014/main" id="{C9F8F1B7-BA2C-45CC-1F0A-5FB70C6E4879}"/>
              </a:ext>
            </a:extLst>
          </p:cNvPr>
          <p:cNvSpPr txBox="1">
            <a:spLocks noChangeArrowheads="1"/>
          </p:cNvSpPr>
          <p:nvPr/>
        </p:nvSpPr>
        <p:spPr bwMode="auto">
          <a:xfrm>
            <a:off x="674292" y="683291"/>
            <a:ext cx="105884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sz="1400" i="1" dirty="0">
                <a:solidFill>
                  <a:schemeClr val="bg2">
                    <a:lumMod val="75000"/>
                  </a:schemeClr>
                </a:solidFill>
                <a:ea typeface="Calibri" panose="020F0502020204030204" pitchFamily="34" charset="0"/>
                <a:cs typeface="Calibri" panose="020F0502020204030204" pitchFamily="34" charset="0"/>
              </a:rPr>
              <a:t>يقرأ الأستاذ كلمتين من النص قراءة جهرية سليمة، ويقف عند هما لتمييز نطقهما السليم، مع تقديم أمثلة وأمثلة مخالفة والتصريح بسيرورة الإنجاز </a:t>
            </a:r>
            <a:endParaRPr lang="ar-MA" altLang="fr-FR" sz="1400" i="1" dirty="0">
              <a:solidFill>
                <a:schemeClr val="bg2">
                  <a:lumMod val="75000"/>
                </a:schemeClr>
              </a:solidFill>
              <a:cs typeface="Calibri" panose="020F0502020204030204" pitchFamily="34" charset="0"/>
            </a:endParaRPr>
          </a:p>
        </p:txBody>
      </p:sp>
    </p:spTree>
    <p:extLst>
      <p:ext uri="{BB962C8B-B14F-4D97-AF65-F5344CB8AC3E}">
        <p14:creationId xmlns:p14="http://schemas.microsoft.com/office/powerpoint/2010/main" val="1843493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90E479CD-872F-3CF7-AF13-C54516F646F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20E5FFF-D73B-EFAB-C5A7-DF8238F9C2DC}"/>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311459F-4183-74BC-BD80-AF01A1461A3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DAE187C-BE68-B82E-F322-7E3DAF45D483}"/>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Titre 2">
            <a:extLst>
              <a:ext uri="{FF2B5EF4-FFF2-40B4-BE49-F238E27FC236}">
                <a16:creationId xmlns:a16="http://schemas.microsoft.com/office/drawing/2014/main" id="{2B551916-A946-362F-B468-A1DD07E4422F}"/>
              </a:ext>
            </a:extLst>
          </p:cNvPr>
          <p:cNvSpPr txBox="1">
            <a:spLocks/>
          </p:cNvSpPr>
          <p:nvPr/>
        </p:nvSpPr>
        <p:spPr>
          <a:xfrm>
            <a:off x="828465" y="134156"/>
            <a:ext cx="10529279" cy="2675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1800" b="1"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sp>
        <p:nvSpPr>
          <p:cNvPr id="14" name="Google Shape;723;p45">
            <a:extLst>
              <a:ext uri="{FF2B5EF4-FFF2-40B4-BE49-F238E27FC236}">
                <a16:creationId xmlns:a16="http://schemas.microsoft.com/office/drawing/2014/main" id="{B81E3D1E-4B84-336D-5DDB-A821900C3220}"/>
              </a:ext>
            </a:extLst>
          </p:cNvPr>
          <p:cNvSpPr txBox="1">
            <a:spLocks/>
          </p:cNvSpPr>
          <p:nvPr/>
        </p:nvSpPr>
        <p:spPr>
          <a:xfrm>
            <a:off x="1269816" y="355598"/>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800" b="1" i="0" u="none" strike="noStrike" cap="none">
                <a:solidFill>
                  <a:schemeClr val="dk1"/>
                </a:solidFill>
                <a:latin typeface="Calibri" panose="020F0502020204030204" pitchFamily="34" charset="0"/>
                <a:ea typeface="Calibri"/>
                <a:cs typeface="Calibri" panose="020F050202020403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AEABAB"/>
              </a:buClr>
              <a:buSzPts val="1400"/>
            </a:pPr>
            <a:r>
              <a:rPr lang="ar-MA" sz="1400" dirty="0">
                <a:solidFill>
                  <a:srgbClr val="AEABAB"/>
                </a:solidFill>
              </a:rPr>
              <a:t>يقرأ المتعلمون </a:t>
            </a:r>
            <a:r>
              <a:rPr lang="ar-MA" sz="1400" dirty="0">
                <a:solidFill>
                  <a:srgbClr val="AEABAB"/>
                </a:solidFill>
                <a:highlight>
                  <a:srgbClr val="FFFF00"/>
                </a:highlight>
              </a:rPr>
              <a:t>جماعيا</a:t>
            </a:r>
            <a:r>
              <a:rPr lang="ar-MA" sz="1400" dirty="0">
                <a:solidFill>
                  <a:srgbClr val="AEABAB"/>
                </a:solidFill>
              </a:rPr>
              <a:t> </a:t>
            </a:r>
            <a:r>
              <a:rPr lang="ar-MA" sz="1400" dirty="0">
                <a:solidFill>
                  <a:srgbClr val="AEABAB"/>
                </a:solidFill>
                <a:highlight>
                  <a:srgbClr val="FFFF00"/>
                </a:highlight>
              </a:rPr>
              <a:t>فثنائيا</a:t>
            </a:r>
            <a:r>
              <a:rPr lang="ar-MA" sz="1400" dirty="0">
                <a:solidFill>
                  <a:srgbClr val="AEABAB"/>
                </a:solidFill>
              </a:rPr>
              <a:t> ثم </a:t>
            </a:r>
            <a:r>
              <a:rPr lang="ar-MA" sz="1400" dirty="0">
                <a:solidFill>
                  <a:srgbClr val="AEABAB"/>
                </a:solidFill>
                <a:highlight>
                  <a:srgbClr val="FFFF00"/>
                </a:highlight>
              </a:rPr>
              <a:t>فرديا </a:t>
            </a:r>
            <a:r>
              <a:rPr lang="ar-MA" sz="1400" dirty="0">
                <a:solidFill>
                  <a:srgbClr val="AEABAB"/>
                </a:solidFill>
              </a:rPr>
              <a:t>عبارتين قراءة جهرية سليمة، ويوضحون معايير القراءة السليمة</a:t>
            </a:r>
          </a:p>
        </p:txBody>
      </p:sp>
      <p:sp>
        <p:nvSpPr>
          <p:cNvPr id="5" name="ZoneTexte 4">
            <a:extLst>
              <a:ext uri="{FF2B5EF4-FFF2-40B4-BE49-F238E27FC236}">
                <a16:creationId xmlns:a16="http://schemas.microsoft.com/office/drawing/2014/main" id="{EE48AE75-6967-FA84-5C28-3F4E9F55EBFE}"/>
              </a:ext>
            </a:extLst>
          </p:cNvPr>
          <p:cNvSpPr txBox="1"/>
          <p:nvPr/>
        </p:nvSpPr>
        <p:spPr>
          <a:xfrm>
            <a:off x="786581" y="1506830"/>
            <a:ext cx="10497946" cy="3098925"/>
          </a:xfrm>
          <a:prstGeom prst="rect">
            <a:avLst/>
          </a:prstGeom>
          <a:noFill/>
        </p:spPr>
        <p:txBody>
          <a:bodyPr wrap="square" rtlCol="0">
            <a:spAutoFit/>
          </a:bodyPr>
          <a:lstStyle/>
          <a:p>
            <a:pPr marL="685800" lvl="0" indent="-457200" algn="just" rtl="1">
              <a:lnSpc>
                <a:spcPct val="150000"/>
              </a:lnSpc>
              <a:spcBef>
                <a:spcPts val="1000"/>
              </a:spcBef>
              <a:buSzPts val="2400"/>
              <a:buFont typeface="Wingdings" panose="05000000000000000000" pitchFamily="2" charset="2"/>
              <a:buChar char="v"/>
            </a:pPr>
            <a:r>
              <a:rPr lang="ar-MA" sz="3200" b="1" dirty="0">
                <a:latin typeface="Calibri"/>
                <a:ea typeface="Calibri"/>
                <a:cs typeface="Calibri"/>
                <a:sym typeface="Calibri"/>
              </a:rPr>
              <a:t>تُتْقِنُ هَؤُلَاءِ </a:t>
            </a:r>
            <a:r>
              <a:rPr lang="ar-MA" sz="3200" b="1" dirty="0" err="1">
                <a:latin typeface="Calibri"/>
                <a:ea typeface="Calibri"/>
                <a:cs typeface="Calibri"/>
                <a:sym typeface="Calibri"/>
              </a:rPr>
              <a:t>ﭐلنِّسَاءُ</a:t>
            </a:r>
            <a:r>
              <a:rPr lang="ar-MA" sz="3200" b="1" dirty="0">
                <a:latin typeface="Calibri"/>
                <a:ea typeface="Calibri"/>
                <a:cs typeface="Calibri"/>
                <a:sym typeface="Calibri"/>
              </a:rPr>
              <a:t> </a:t>
            </a:r>
            <a:r>
              <a:rPr lang="ar-MA" sz="3200" b="1" dirty="0" err="1">
                <a:latin typeface="Calibri"/>
                <a:ea typeface="Calibri"/>
                <a:cs typeface="Calibri"/>
                <a:sym typeface="Calibri"/>
              </a:rPr>
              <a:t>ﭐلْخِيَاطَةَ</a:t>
            </a:r>
            <a:r>
              <a:rPr lang="ar-MA" sz="3200" b="1" dirty="0">
                <a:latin typeface="Calibri"/>
                <a:ea typeface="Calibri"/>
                <a:cs typeface="Calibri"/>
                <a:sym typeface="Calibri"/>
              </a:rPr>
              <a:t> </a:t>
            </a:r>
            <a:r>
              <a:rPr lang="ar-MA" sz="3200" b="1" dirty="0" err="1">
                <a:highlight>
                  <a:srgbClr val="FFFF00"/>
                </a:highlight>
                <a:latin typeface="Calibri"/>
                <a:ea typeface="Calibri"/>
                <a:cs typeface="Calibri"/>
                <a:sym typeface="Calibri"/>
              </a:rPr>
              <a:t>وَﭐلتَّطْرِيزَ</a:t>
            </a:r>
            <a:r>
              <a:rPr lang="ar-MA" sz="3200" b="1" dirty="0">
                <a:latin typeface="Calibri"/>
                <a:ea typeface="Calibri"/>
                <a:cs typeface="Calibri"/>
                <a:sym typeface="Calibri"/>
              </a:rPr>
              <a:t> بِكُلِّ أَشْكَالِهِ، </a:t>
            </a:r>
            <a:r>
              <a:rPr lang="ar-MA" sz="3200" b="1" dirty="0" err="1">
                <a:latin typeface="Calibri"/>
                <a:ea typeface="Calibri"/>
                <a:cs typeface="Calibri"/>
                <a:sym typeface="Calibri"/>
              </a:rPr>
              <a:t>وَﭐلنَّسِيجَ</a:t>
            </a:r>
            <a:r>
              <a:rPr lang="ar-MA" sz="3200" b="1" dirty="0">
                <a:latin typeface="Calibri"/>
                <a:ea typeface="Calibri"/>
                <a:cs typeface="Calibri"/>
                <a:sym typeface="Calibri"/>
              </a:rPr>
              <a:t> </a:t>
            </a:r>
            <a:r>
              <a:rPr lang="ar-MA" sz="3200" b="1" dirty="0" err="1">
                <a:latin typeface="Calibri"/>
                <a:ea typeface="Calibri"/>
                <a:cs typeface="Calibri"/>
                <a:sym typeface="Calibri"/>
              </a:rPr>
              <a:t>وَﭐلْحِيَاكَةَ</a:t>
            </a:r>
            <a:r>
              <a:rPr lang="ar-MA" sz="3200" b="1" dirty="0">
                <a:latin typeface="Calibri"/>
                <a:ea typeface="Calibri"/>
                <a:cs typeface="Calibri"/>
                <a:sym typeface="Calibri"/>
              </a:rPr>
              <a:t>، </a:t>
            </a:r>
            <a:r>
              <a:rPr lang="ar-MA" sz="3200" b="1" dirty="0">
                <a:highlight>
                  <a:srgbClr val="FFFF00"/>
                </a:highlight>
                <a:latin typeface="Calibri"/>
                <a:ea typeface="Calibri"/>
                <a:cs typeface="Calibri"/>
                <a:sym typeface="Calibri"/>
              </a:rPr>
              <a:t>وَتَحْضِيرَ</a:t>
            </a:r>
            <a:r>
              <a:rPr lang="ar-MA" sz="3200" b="1" dirty="0">
                <a:latin typeface="Calibri"/>
                <a:ea typeface="Calibri"/>
                <a:cs typeface="Calibri"/>
                <a:sym typeface="Calibri"/>
              </a:rPr>
              <a:t> </a:t>
            </a:r>
            <a:r>
              <a:rPr lang="ar-MA" sz="3200" b="1" dirty="0" err="1">
                <a:latin typeface="Calibri"/>
                <a:ea typeface="Calibri"/>
                <a:cs typeface="Calibri"/>
                <a:sym typeface="Calibri"/>
              </a:rPr>
              <a:t>ﭐلْجُلُودِ</a:t>
            </a:r>
            <a:r>
              <a:rPr lang="ar-MA" sz="3200" b="1" dirty="0">
                <a:latin typeface="Calibri"/>
                <a:ea typeface="Calibri"/>
                <a:cs typeface="Calibri"/>
                <a:sym typeface="Calibri"/>
              </a:rPr>
              <a:t>، وَصِنَاعَةَ </a:t>
            </a:r>
            <a:r>
              <a:rPr lang="ar-MA" sz="3200" b="1" dirty="0" err="1">
                <a:latin typeface="Calibri"/>
                <a:ea typeface="Calibri"/>
                <a:cs typeface="Calibri"/>
                <a:sym typeface="Calibri"/>
              </a:rPr>
              <a:t>ﭐلْفَخَّارِ</a:t>
            </a:r>
            <a:r>
              <a:rPr lang="ar-MA" sz="3200" b="1" dirty="0">
                <a:latin typeface="Calibri"/>
                <a:ea typeface="Calibri"/>
                <a:cs typeface="Calibri"/>
                <a:sym typeface="Calibri"/>
              </a:rPr>
              <a:t>، بِتَفَانٍ مُطْلَقٍ؛</a:t>
            </a:r>
          </a:p>
          <a:p>
            <a:pPr marL="685800" lvl="0" indent="-457200" algn="just" rtl="1">
              <a:lnSpc>
                <a:spcPct val="150000"/>
              </a:lnSpc>
              <a:spcBef>
                <a:spcPts val="1000"/>
              </a:spcBef>
              <a:buSzPts val="2400"/>
              <a:buFont typeface="Wingdings" panose="05000000000000000000" pitchFamily="2" charset="2"/>
              <a:buChar char="v"/>
            </a:pPr>
            <a:r>
              <a:rPr lang="ar-MA" sz="3200" b="1" dirty="0">
                <a:latin typeface="Calibri"/>
                <a:ea typeface="Calibri"/>
                <a:cs typeface="Calibri"/>
                <a:sym typeface="Calibri"/>
              </a:rPr>
              <a:t>تَذَكَّرْ أَنَّ إِنْجَازَ هَذِهِ ﭐلْأَعْمَالِ </a:t>
            </a:r>
            <a:r>
              <a:rPr lang="ar-MA" sz="3200" b="1" dirty="0" err="1">
                <a:latin typeface="Calibri"/>
                <a:ea typeface="Calibri"/>
                <a:cs typeface="Calibri"/>
                <a:sym typeface="Calibri"/>
              </a:rPr>
              <a:t>ﭐلرَّائِعَةِ</a:t>
            </a:r>
            <a:r>
              <a:rPr lang="ar-MA" sz="3200" b="1" dirty="0">
                <a:latin typeface="Calibri"/>
                <a:ea typeface="Calibri"/>
                <a:cs typeface="Calibri"/>
                <a:sym typeface="Calibri"/>
              </a:rPr>
              <a:t> يَتَطَلَّبُ </a:t>
            </a:r>
            <a:r>
              <a:rPr lang="ar-MA" sz="3200" b="1" dirty="0" err="1">
                <a:highlight>
                  <a:srgbClr val="FFFF00"/>
                </a:highlight>
                <a:latin typeface="Calibri"/>
                <a:ea typeface="Calibri"/>
                <a:cs typeface="Calibri"/>
                <a:sym typeface="Calibri"/>
              </a:rPr>
              <a:t>ﭐلذَّوْقَ</a:t>
            </a:r>
            <a:r>
              <a:rPr lang="ar-MA" sz="3200" b="1" dirty="0">
                <a:latin typeface="Calibri"/>
                <a:ea typeface="Calibri"/>
                <a:cs typeface="Calibri"/>
                <a:sym typeface="Calibri"/>
              </a:rPr>
              <a:t>، </a:t>
            </a:r>
            <a:r>
              <a:rPr lang="ar-MA" sz="3200" b="1" dirty="0" err="1">
                <a:latin typeface="Calibri"/>
                <a:ea typeface="Calibri"/>
                <a:cs typeface="Calibri"/>
                <a:sym typeface="Calibri"/>
              </a:rPr>
              <a:t>وَﭐلْخَيَالَ</a:t>
            </a:r>
            <a:r>
              <a:rPr lang="ar-MA" sz="3200" b="1" dirty="0">
                <a:latin typeface="Calibri"/>
                <a:ea typeface="Calibri"/>
                <a:cs typeface="Calibri"/>
                <a:sym typeface="Calibri"/>
              </a:rPr>
              <a:t>، </a:t>
            </a:r>
            <a:r>
              <a:rPr lang="ar-MA" sz="3200" b="1" dirty="0" err="1">
                <a:latin typeface="Calibri"/>
                <a:ea typeface="Calibri"/>
                <a:cs typeface="Calibri"/>
                <a:sym typeface="Calibri"/>
              </a:rPr>
              <a:t>وَﭐلْإِبْدَاعَ</a:t>
            </a:r>
            <a:r>
              <a:rPr lang="ar-MA" sz="3200" b="1" dirty="0">
                <a:latin typeface="Calibri"/>
                <a:ea typeface="Calibri"/>
                <a:cs typeface="Calibri"/>
                <a:sym typeface="Calibri"/>
              </a:rPr>
              <a:t>، </a:t>
            </a:r>
            <a:r>
              <a:rPr lang="ar-MA" sz="3200" b="1" dirty="0" err="1">
                <a:latin typeface="Calibri"/>
                <a:ea typeface="Calibri"/>
                <a:cs typeface="Calibri"/>
                <a:sym typeface="Calibri"/>
              </a:rPr>
              <a:t>وَﭐلْمَهَارَةَ</a:t>
            </a:r>
            <a:r>
              <a:rPr lang="ar-MA" sz="3200" b="1" dirty="0">
                <a:latin typeface="Calibri"/>
                <a:ea typeface="Calibri"/>
                <a:cs typeface="Calibri"/>
                <a:sym typeface="Calibri"/>
              </a:rPr>
              <a:t>، </a:t>
            </a:r>
            <a:r>
              <a:rPr lang="ar-MA" sz="3200" b="1" dirty="0" err="1">
                <a:latin typeface="Calibri"/>
                <a:ea typeface="Calibri"/>
                <a:cs typeface="Calibri"/>
                <a:sym typeface="Calibri"/>
              </a:rPr>
              <a:t>وَﭐلْوَقْتَ</a:t>
            </a:r>
            <a:r>
              <a:rPr lang="ar-MA" sz="3200" b="1" dirty="0">
                <a:latin typeface="Calibri"/>
                <a:ea typeface="Calibri"/>
                <a:cs typeface="Calibri"/>
                <a:sym typeface="Calibri"/>
              </a:rPr>
              <a:t>، </a:t>
            </a:r>
            <a:r>
              <a:rPr lang="ar-MA" sz="3200" b="1" dirty="0" err="1">
                <a:latin typeface="Calibri"/>
                <a:ea typeface="Calibri"/>
                <a:cs typeface="Calibri"/>
                <a:sym typeface="Calibri"/>
              </a:rPr>
              <a:t>وَﭐلْجُهْدَ</a:t>
            </a:r>
            <a:r>
              <a:rPr lang="ar-MA" sz="3200" b="1" dirty="0">
                <a:latin typeface="Calibri"/>
                <a:ea typeface="Calibri"/>
                <a:cs typeface="Calibri"/>
                <a:sym typeface="Calibri"/>
              </a:rPr>
              <a:t>، وَأَنَّ إِتْقَانَهَا يَحْتَاجُ إِلَى </a:t>
            </a:r>
            <a:r>
              <a:rPr lang="ar-MA" sz="3200" b="1" dirty="0">
                <a:highlight>
                  <a:srgbClr val="FFFF00"/>
                </a:highlight>
                <a:latin typeface="Calibri"/>
                <a:ea typeface="Calibri"/>
                <a:cs typeface="Calibri"/>
                <a:sym typeface="Calibri"/>
              </a:rPr>
              <a:t>تَدْرِيبٍ</a:t>
            </a:r>
            <a:r>
              <a:rPr lang="ar-MA" sz="3200" b="1" dirty="0">
                <a:latin typeface="Calibri"/>
                <a:ea typeface="Calibri"/>
                <a:cs typeface="Calibri"/>
                <a:sym typeface="Calibri"/>
              </a:rPr>
              <a:t> مُسْتَمِرٍّ وَصَبْرٍ.</a:t>
            </a:r>
          </a:p>
        </p:txBody>
      </p:sp>
      <p:pic>
        <p:nvPicPr>
          <p:cNvPr id="6" name="Picture 2" descr="Lever la main - Icônes mains et gestes gratuites">
            <a:extLst>
              <a:ext uri="{FF2B5EF4-FFF2-40B4-BE49-F238E27FC236}">
                <a16:creationId xmlns:a16="http://schemas.microsoft.com/office/drawing/2014/main" id="{4B506986-E1F2-6AE9-3B79-3E8FAA8745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8360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dirty="0">
                <a:solidFill>
                  <a:srgbClr val="757070"/>
                </a:solidFill>
                <a:latin typeface="Calibri"/>
                <a:ea typeface="Calibri"/>
                <a:cs typeface="Calibri"/>
                <a:sym typeface="Calibri"/>
              </a:rPr>
              <a:t>التذكير بقواعد القراءة السليمة ، و شرح عناصر شبكة التقويم الذاتي: </a:t>
            </a:r>
            <a:br>
              <a:rPr lang="ar-MA" dirty="0">
                <a:highlight>
                  <a:srgbClr val="FF00FF"/>
                </a:highlight>
              </a:rPr>
            </a:br>
            <a:r>
              <a:rPr lang="ar-MA" dirty="0"/>
              <a:t>.</a:t>
            </a:r>
            <a:endParaRPr lang="fr-FR" dirty="0"/>
          </a:p>
        </p:txBody>
      </p:sp>
      <p:sp>
        <p:nvSpPr>
          <p:cNvPr id="4" name="Espace réservé du contenu 3">
            <a:extLst>
              <a:ext uri="{FF2B5EF4-FFF2-40B4-BE49-F238E27FC236}">
                <a16:creationId xmlns:a16="http://schemas.microsoft.com/office/drawing/2014/main" id="{BBDE5B23-1876-E0A9-CBCF-20E5AEB74A0A}"/>
              </a:ext>
            </a:extLst>
          </p:cNvPr>
          <p:cNvSpPr>
            <a:spLocks noGrp="1"/>
          </p:cNvSpPr>
          <p:nvPr>
            <p:ph sz="quarter" idx="4294967295"/>
          </p:nvPr>
        </p:nvSpPr>
        <p:spPr>
          <a:xfrm>
            <a:off x="1235772" y="644513"/>
            <a:ext cx="10250160" cy="321521"/>
          </a:xfrm>
        </p:spPr>
        <p:txBody>
          <a:bodyPr>
            <a:normAutofit fontScale="25000" lnSpcReduction="20000"/>
          </a:bodyPr>
          <a:lstStyle/>
          <a:p>
            <a:pPr marL="0" indent="0" algn="r" rtl="1">
              <a:buNone/>
            </a:pPr>
            <a:r>
              <a:rPr lang="ar-MA" sz="5600" dirty="0">
                <a:latin typeface="Calibri"/>
                <a:ea typeface="Calibri"/>
                <a:cs typeface="Calibri"/>
                <a:sym typeface="Calibri"/>
              </a:rPr>
              <a:t>يقرأ المدرس الكلمات الملونة أولا قراءة جهرية سليمة ، ثم يقرأ الفقرة بطلاقة مجسدا سلامة القراءة المعبرة </a:t>
            </a:r>
          </a:p>
          <a:p>
            <a:pPr marL="0" indent="0" algn="r" rtl="1">
              <a:buNone/>
            </a:pPr>
            <a:r>
              <a:rPr lang="ar-MA" sz="1100" dirty="0">
                <a:latin typeface="Calibri" panose="020F0502020204030204" pitchFamily="34" charset="0"/>
                <a:ea typeface="Calibri" panose="020F0502020204030204" pitchFamily="34" charset="0"/>
                <a:cs typeface="Calibri" panose="020F0502020204030204" pitchFamily="34" charset="0"/>
              </a:rPr>
              <a:t>.</a:t>
            </a:r>
            <a:endParaRPr lang="fr-FR" sz="11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pic>
        <p:nvPicPr>
          <p:cNvPr id="9" name="Graphique 8" descr="Discours avec un remplissage uni">
            <a:extLst>
              <a:ext uri="{FF2B5EF4-FFF2-40B4-BE49-F238E27FC236}">
                <a16:creationId xmlns:a16="http://schemas.microsoft.com/office/drawing/2014/main" id="{79A64C2E-3CD4-4E7D-AB37-D08B2E14FD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755" y="640270"/>
            <a:ext cx="11488527" cy="6244253"/>
          </a:xfrm>
          <a:prstGeom prst="rect">
            <a:avLst/>
          </a:prstGeom>
        </p:spPr>
      </p:pic>
      <p:sp>
        <p:nvSpPr>
          <p:cNvPr id="10" name="ZoneTexte 9">
            <a:extLst>
              <a:ext uri="{FF2B5EF4-FFF2-40B4-BE49-F238E27FC236}">
                <a16:creationId xmlns:a16="http://schemas.microsoft.com/office/drawing/2014/main" id="{920DEFF1-59CA-3F7A-98E8-B7FE57BEE0EE}"/>
              </a:ext>
            </a:extLst>
          </p:cNvPr>
          <p:cNvSpPr txBox="1"/>
          <p:nvPr/>
        </p:nvSpPr>
        <p:spPr>
          <a:xfrm>
            <a:off x="2410691" y="1811850"/>
            <a:ext cx="7257363" cy="2786019"/>
          </a:xfrm>
          <a:prstGeom prst="rect">
            <a:avLst/>
          </a:prstGeom>
          <a:noFill/>
        </p:spPr>
        <p:txBody>
          <a:bodyPr wrap="square" rtlCol="0">
            <a:spAutoFit/>
          </a:bodyPr>
          <a:lstStyle/>
          <a:p>
            <a:pPr marL="0" marR="0" lvl="0" indent="0" algn="ct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انتبهوا جيدا سأقرأ أمامكم المقطعين، لاحظوا،  </a:t>
            </a:r>
          </a:p>
          <a:p>
            <a:pPr marL="0" marR="0" lvl="0" indent="0" algn="ct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و ركزوا على : </a:t>
            </a:r>
          </a:p>
          <a:p>
            <a:pPr marR="0" lvl="0" algn="ctr" defTabSz="914400" rtl="1" eaLnBrk="1" fontAlgn="auto" latinLnBrk="0" hangingPunct="1">
              <a:lnSpc>
                <a:spcPct val="150000"/>
              </a:lnSpc>
              <a:spcBef>
                <a:spcPts val="0"/>
              </a:spcBef>
              <a:spcAft>
                <a:spcPts val="0"/>
              </a:spcAft>
              <a:buClr>
                <a:srgbClr val="000000"/>
              </a:buClr>
              <a:buSzTx/>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حرصي على إظهار </a:t>
            </a:r>
            <a:r>
              <a:rPr kumimoji="0" lang="ar-MA" sz="32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الفرق بين نطق حرفي: </a:t>
            </a:r>
          </a:p>
          <a:p>
            <a:pPr marR="0" lvl="0" algn="ctr" defTabSz="914400" rtl="1" eaLnBrk="1" fontAlgn="auto" latinLnBrk="0" hangingPunct="1">
              <a:lnSpc>
                <a:spcPct val="150000"/>
              </a:lnSpc>
              <a:spcBef>
                <a:spcPts val="0"/>
              </a:spcBef>
              <a:spcAft>
                <a:spcPts val="0"/>
              </a:spcAft>
              <a:buClr>
                <a:srgbClr val="000000"/>
              </a:buClr>
              <a:buSzTx/>
              <a:tabLst/>
              <a:defRPr/>
            </a:pP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kumimoji="0" lang="ar-MA" sz="32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التاء والطاء - </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والدال والذال</a:t>
            </a:r>
            <a:endParaRPr kumimoji="0" lang="ar-MA" sz="32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7173181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28522-EF7F-8553-5ACC-5F74D3FD4F5A}"/>
            </a:ext>
          </a:extLst>
        </p:cNvPr>
        <p:cNvGrpSpPr/>
        <p:nvPr/>
      </p:nvGrpSpPr>
      <p:grpSpPr>
        <a:xfrm>
          <a:off x="0" y="0"/>
          <a:ext cx="0" cy="0"/>
          <a:chOff x="0" y="0"/>
          <a:chExt cx="0" cy="0"/>
        </a:xfrm>
      </p:grpSpPr>
      <p:pic>
        <p:nvPicPr>
          <p:cNvPr id="2" name="Google Shape;656;p54">
            <a:extLst>
              <a:ext uri="{FF2B5EF4-FFF2-40B4-BE49-F238E27FC236}">
                <a16:creationId xmlns:a16="http://schemas.microsoft.com/office/drawing/2014/main" id="{1834DECB-0A9D-9049-A57C-113047CC00EE}"/>
              </a:ext>
            </a:extLst>
          </p:cNvPr>
          <p:cNvPicPr>
            <a:picLocks noChangeAspect="1"/>
          </p:cNvPicPr>
          <p:nvPr/>
        </p:nvPicPr>
        <p:blipFill>
          <a:blip r:embed="rId2">
            <a:alphaModFix/>
          </a:blip>
          <a:srcRect/>
          <a:stretch>
            <a:fillRect/>
          </a:stretch>
        </p:blipFill>
        <p:spPr>
          <a:xfrm>
            <a:off x="221058" y="216734"/>
            <a:ext cx="591916" cy="591916"/>
          </a:xfrm>
          <a:prstGeom prst="rect">
            <a:avLst/>
          </a:prstGeom>
          <a:noFill/>
          <a:ln cap="flat">
            <a:noFill/>
          </a:ln>
        </p:spPr>
      </p:pic>
      <p:sp>
        <p:nvSpPr>
          <p:cNvPr id="4" name="ZoneTexte 3">
            <a:extLst>
              <a:ext uri="{FF2B5EF4-FFF2-40B4-BE49-F238E27FC236}">
                <a16:creationId xmlns:a16="http://schemas.microsoft.com/office/drawing/2014/main" id="{A8EC7B18-7361-D454-7841-7501FF15C4C6}"/>
              </a:ext>
            </a:extLst>
          </p:cNvPr>
          <p:cNvSpPr txBox="1"/>
          <p:nvPr/>
        </p:nvSpPr>
        <p:spPr>
          <a:xfrm>
            <a:off x="2180080" y="2313075"/>
            <a:ext cx="8956964" cy="2018694"/>
          </a:xfrm>
          <a:prstGeom prst="rect">
            <a:avLst/>
          </a:prstGeom>
          <a:noFill/>
        </p:spPr>
        <p:txBody>
          <a:bodyPr wrap="square" rtlCol="0">
            <a:spAutoFit/>
          </a:bodyPr>
          <a:lstStyle/>
          <a:p>
            <a:pPr algn="ctr" rtl="1">
              <a:lnSpc>
                <a:spcPct val="150000"/>
              </a:lnSpc>
            </a:pPr>
            <a:r>
              <a:rPr lang="ar-MA" sz="4400" b="1" dirty="0">
                <a:latin typeface="Calibri" panose="020F0502020204030204" pitchFamily="34" charset="0"/>
                <a:ea typeface="Calibri" panose="020F0502020204030204" pitchFamily="34" charset="0"/>
                <a:cs typeface="Calibri" panose="020F0502020204030204" pitchFamily="34" charset="0"/>
              </a:rPr>
              <a:t>قراءة فقرة من النص بتوظيف</a:t>
            </a:r>
          </a:p>
          <a:p>
            <a:pPr algn="ctr" rtl="1">
              <a:lnSpc>
                <a:spcPct val="150000"/>
              </a:lnSpc>
            </a:pPr>
            <a:r>
              <a:rPr lang="ar-MA" sz="4400" b="1" dirty="0">
                <a:latin typeface="Calibri" panose="020F0502020204030204" pitchFamily="34" charset="0"/>
                <a:ea typeface="Calibri" panose="020F0502020204030204" pitchFamily="34" charset="0"/>
                <a:cs typeface="Calibri" panose="020F0502020204030204" pitchFamily="34" charset="0"/>
              </a:rPr>
              <a:t> شبكة التقويم الذاتي</a:t>
            </a:r>
          </a:p>
        </p:txBody>
      </p:sp>
      <p:sp>
        <p:nvSpPr>
          <p:cNvPr id="11" name="Google Shape;725;p45">
            <a:extLst>
              <a:ext uri="{FF2B5EF4-FFF2-40B4-BE49-F238E27FC236}">
                <a16:creationId xmlns:a16="http://schemas.microsoft.com/office/drawing/2014/main" id="{92B2FEC2-9A26-FDF5-37F5-7789F20268E8}"/>
              </a:ext>
            </a:extLst>
          </p:cNvPr>
          <p:cNvSpPr txBox="1"/>
          <p:nvPr/>
        </p:nvSpPr>
        <p:spPr>
          <a:xfrm>
            <a:off x="5263666" y="147204"/>
            <a:ext cx="60960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BAB"/>
              </a:buClr>
              <a:buSzPts val="2000"/>
              <a:buFont typeface="Calibri"/>
              <a:buNone/>
            </a:pPr>
            <a:r>
              <a:rPr lang="ar-MA" sz="2000" b="1" i="0" u="none" strike="noStrike" cap="none" dirty="0">
                <a:solidFill>
                  <a:srgbClr val="AEABAB"/>
                </a:solidFill>
                <a:latin typeface="Calibri"/>
                <a:ea typeface="Calibri"/>
                <a:cs typeface="Calibri"/>
                <a:sym typeface="Calibri"/>
              </a:rPr>
              <a:t>نتدرب على القراءة </a:t>
            </a:r>
            <a:endParaRPr sz="1400" b="0" i="0" u="none" strike="noStrike" cap="none" dirty="0">
              <a:solidFill>
                <a:srgbClr val="000000"/>
              </a:solidFill>
              <a:latin typeface="Arial"/>
              <a:ea typeface="Arial"/>
              <a:cs typeface="Arial"/>
              <a:sym typeface="Arial"/>
            </a:endParaRPr>
          </a:p>
        </p:txBody>
      </p:sp>
      <p:sp>
        <p:nvSpPr>
          <p:cNvPr id="3" name="Google Shape;723;p45">
            <a:extLst>
              <a:ext uri="{FF2B5EF4-FFF2-40B4-BE49-F238E27FC236}">
                <a16:creationId xmlns:a16="http://schemas.microsoft.com/office/drawing/2014/main" id="{E55EA764-69F0-8785-CE0F-4A1B208D2E17}"/>
              </a:ext>
            </a:extLst>
          </p:cNvPr>
          <p:cNvSpPr txBox="1">
            <a:spLocks/>
          </p:cNvSpPr>
          <p:nvPr/>
        </p:nvSpPr>
        <p:spPr>
          <a:xfrm>
            <a:off x="1198562" y="505533"/>
            <a:ext cx="10161104" cy="470617"/>
          </a:xfrm>
          <a:prstGeom prst="rect">
            <a:avLst/>
          </a:prstGeom>
          <a:noFill/>
          <a:ln>
            <a:noFill/>
          </a:ln>
        </p:spPr>
        <p:txBody>
          <a:bodyPr spcFirstLastPara="1" wrap="square" lIns="91425" tIns="45700" rIns="91425" bIns="45700" anchor="ctr" anchorCtr="0">
            <a:normAutofit fontScale="97500"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800" b="1" i="0" u="none" strike="noStrike" cap="none">
                <a:solidFill>
                  <a:schemeClr val="dk1"/>
                </a:solidFill>
                <a:latin typeface="Calibri" panose="020F0502020204030204" pitchFamily="34" charset="0"/>
                <a:ea typeface="Calibri"/>
                <a:cs typeface="Calibri" panose="020F050202020403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AEABAB"/>
              </a:buClr>
              <a:buSzPts val="1400"/>
            </a:pPr>
            <a:r>
              <a:rPr lang="ar-MA" sz="1400" dirty="0">
                <a:solidFill>
                  <a:srgbClr val="AEABAB"/>
                </a:solidFill>
              </a:rPr>
              <a:t>يقرأ المدرس الجمل قراءة سليمة محترما مخرج حرف الضاد والتقاء الساكنين ، ويشرح قواعد القراءة وينبه التلاميذ إلى بعض الأخطاء الشائعة، ثم يطلب منهم أن يقرأوا بعده مراعين القواعد مع تقديم التغذية الراجعة الفورية</a:t>
            </a:r>
          </a:p>
        </p:txBody>
      </p:sp>
    </p:spTree>
    <p:extLst>
      <p:ext uri="{BB962C8B-B14F-4D97-AF65-F5344CB8AC3E}">
        <p14:creationId xmlns:p14="http://schemas.microsoft.com/office/powerpoint/2010/main" val="1086057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grpSp>
        <p:nvGrpSpPr>
          <p:cNvPr id="870" name="Google Shape;870;p67"/>
          <p:cNvGrpSpPr/>
          <p:nvPr/>
        </p:nvGrpSpPr>
        <p:grpSpPr>
          <a:xfrm>
            <a:off x="812159" y="829917"/>
            <a:ext cx="10567685" cy="5198169"/>
            <a:chOff x="2184400" y="1402025"/>
            <a:chExt cx="7823200" cy="4942038"/>
          </a:xfrm>
        </p:grpSpPr>
        <p:sp>
          <p:nvSpPr>
            <p:cNvPr id="871" name="Google Shape;871;p67"/>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2" name="Google Shape;872;p6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73" name="Google Shape;873;p67"/>
          <p:cNvGrpSpPr/>
          <p:nvPr/>
        </p:nvGrpSpPr>
        <p:grpSpPr>
          <a:xfrm>
            <a:off x="8796759" y="4917801"/>
            <a:ext cx="2425143" cy="936371"/>
            <a:chOff x="8796759" y="4917801"/>
            <a:chExt cx="2425142" cy="936370"/>
          </a:xfrm>
        </p:grpSpPr>
        <p:sp>
          <p:nvSpPr>
            <p:cNvPr id="874" name="Google Shape;874;p6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5" name="Google Shape;875;p67"/>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76" name="Google Shape;876;p67"/>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77" name="Google Shape;877;p67"/>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10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4C31B9FB-47A7-5403-86DD-1473F239D5B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75B1CF1-4648-8DBF-4431-E068602D2EC5}"/>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9276465-A169-2B7E-DF60-08B17C75CC1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92E3ACA-9000-5ECC-C26B-FC8BAD1AADE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Titre 2">
            <a:extLst>
              <a:ext uri="{FF2B5EF4-FFF2-40B4-BE49-F238E27FC236}">
                <a16:creationId xmlns:a16="http://schemas.microsoft.com/office/drawing/2014/main" id="{F7555F52-9CDF-1000-5409-E71AA282495B}"/>
              </a:ext>
            </a:extLst>
          </p:cNvPr>
          <p:cNvSpPr txBox="1">
            <a:spLocks/>
          </p:cNvSpPr>
          <p:nvPr/>
        </p:nvSpPr>
        <p:spPr>
          <a:xfrm>
            <a:off x="828465" y="134156"/>
            <a:ext cx="10529279" cy="2675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1800" b="1"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sp>
        <p:nvSpPr>
          <p:cNvPr id="6" name="Google Shape;723;p45">
            <a:extLst>
              <a:ext uri="{FF2B5EF4-FFF2-40B4-BE49-F238E27FC236}">
                <a16:creationId xmlns:a16="http://schemas.microsoft.com/office/drawing/2014/main" id="{69A8A2DD-B292-613C-802D-4C3363E8F2CD}"/>
              </a:ext>
            </a:extLst>
          </p:cNvPr>
          <p:cNvSpPr txBox="1">
            <a:spLocks/>
          </p:cNvSpPr>
          <p:nvPr/>
        </p:nvSpPr>
        <p:spPr>
          <a:xfrm>
            <a:off x="1269816" y="394993"/>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800" b="1" i="0" u="none" strike="noStrike" cap="none">
                <a:solidFill>
                  <a:schemeClr val="dk1"/>
                </a:solidFill>
                <a:latin typeface="Calibri" panose="020F0502020204030204" pitchFamily="34" charset="0"/>
                <a:ea typeface="Calibri"/>
                <a:cs typeface="Calibri" panose="020F050202020403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AEABAB"/>
              </a:buClr>
              <a:buSzPts val="1400"/>
            </a:pPr>
            <a:r>
              <a:rPr lang="ar-MA" sz="1400" dirty="0">
                <a:solidFill>
                  <a:srgbClr val="AEABAB"/>
                </a:solidFill>
              </a:rPr>
              <a:t>يقرأ المتعلمون </a:t>
            </a:r>
            <a:r>
              <a:rPr lang="ar-MA" sz="1400" dirty="0">
                <a:solidFill>
                  <a:srgbClr val="AEABAB"/>
                </a:solidFill>
                <a:highlight>
                  <a:srgbClr val="FFFF00"/>
                </a:highlight>
              </a:rPr>
              <a:t>جماعيا</a:t>
            </a:r>
            <a:r>
              <a:rPr lang="ar-MA" sz="1400" dirty="0">
                <a:solidFill>
                  <a:srgbClr val="AEABAB"/>
                </a:solidFill>
              </a:rPr>
              <a:t> </a:t>
            </a:r>
            <a:r>
              <a:rPr lang="ar-MA" sz="1400" dirty="0">
                <a:solidFill>
                  <a:srgbClr val="AEABAB"/>
                </a:solidFill>
                <a:highlight>
                  <a:srgbClr val="FFFF00"/>
                </a:highlight>
              </a:rPr>
              <a:t>فثنائيا</a:t>
            </a:r>
            <a:r>
              <a:rPr lang="ar-MA" sz="1400" dirty="0">
                <a:solidFill>
                  <a:srgbClr val="AEABAB"/>
                </a:solidFill>
              </a:rPr>
              <a:t> ثم </a:t>
            </a:r>
            <a:r>
              <a:rPr lang="ar-MA" sz="1400" dirty="0">
                <a:solidFill>
                  <a:srgbClr val="AEABAB"/>
                </a:solidFill>
                <a:highlight>
                  <a:srgbClr val="FFFF00"/>
                </a:highlight>
              </a:rPr>
              <a:t>فرديا</a:t>
            </a:r>
            <a:r>
              <a:rPr lang="ar-MA" sz="1400" dirty="0">
                <a:solidFill>
                  <a:srgbClr val="AEABAB"/>
                </a:solidFill>
              </a:rPr>
              <a:t> فقرة من الجدول قراءة جهرية سليمة، ويوضحون معايير القراءة السليمة</a:t>
            </a:r>
          </a:p>
        </p:txBody>
      </p:sp>
      <p:sp>
        <p:nvSpPr>
          <p:cNvPr id="8" name="ZoneTexte 7">
            <a:extLst>
              <a:ext uri="{FF2B5EF4-FFF2-40B4-BE49-F238E27FC236}">
                <a16:creationId xmlns:a16="http://schemas.microsoft.com/office/drawing/2014/main" id="{15DBE254-EA95-B1C7-21B0-F3F5619BB681}"/>
              </a:ext>
            </a:extLst>
          </p:cNvPr>
          <p:cNvSpPr txBox="1"/>
          <p:nvPr/>
        </p:nvSpPr>
        <p:spPr>
          <a:xfrm>
            <a:off x="2180080" y="2313075"/>
            <a:ext cx="8956964" cy="2018694"/>
          </a:xfrm>
          <a:prstGeom prst="rect">
            <a:avLst/>
          </a:prstGeom>
          <a:noFill/>
        </p:spPr>
        <p:txBody>
          <a:bodyPr wrap="square" rtlCol="0">
            <a:spAutoFit/>
          </a:bodyPr>
          <a:lstStyle/>
          <a:p>
            <a:pPr algn="ctr" rtl="1">
              <a:lnSpc>
                <a:spcPct val="150000"/>
              </a:lnSpc>
            </a:pPr>
            <a:r>
              <a:rPr lang="ar-MA" sz="4400" b="1" dirty="0">
                <a:latin typeface="Calibri" panose="020F0502020204030204" pitchFamily="34" charset="0"/>
                <a:ea typeface="Calibri" panose="020F0502020204030204" pitchFamily="34" charset="0"/>
                <a:cs typeface="Calibri" panose="020F0502020204030204" pitchFamily="34" charset="0"/>
              </a:rPr>
              <a:t>قراءة فقرة من النص بتوظيف شبكة التقويم الذاتي</a:t>
            </a:r>
          </a:p>
        </p:txBody>
      </p:sp>
      <p:pic>
        <p:nvPicPr>
          <p:cNvPr id="9" name="Picture 2" descr="Lever la main - Icônes mains et gestes gratuites">
            <a:extLst>
              <a:ext uri="{FF2B5EF4-FFF2-40B4-BE49-F238E27FC236}">
                <a16:creationId xmlns:a16="http://schemas.microsoft.com/office/drawing/2014/main" id="{44AD17CB-4A79-E3FF-45E1-9551F4E674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53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B23829CA-7923-2C77-E89D-D330FF14DA60}"/>
            </a:ext>
          </a:extLst>
        </p:cNvPr>
        <p:cNvGrpSpPr/>
        <p:nvPr/>
      </p:nvGrpSpPr>
      <p:grpSpPr>
        <a:xfrm>
          <a:off x="0" y="0"/>
          <a:ext cx="0" cy="0"/>
          <a:chOff x="0" y="0"/>
          <a:chExt cx="0" cy="0"/>
        </a:xfrm>
      </p:grpSpPr>
      <p:sp>
        <p:nvSpPr>
          <p:cNvPr id="835" name="Google Shape;835;g308c7719696_0_1">
            <a:extLst>
              <a:ext uri="{FF2B5EF4-FFF2-40B4-BE49-F238E27FC236}">
                <a16:creationId xmlns:a16="http://schemas.microsoft.com/office/drawing/2014/main" id="{39ECB10C-B777-7445-D681-0877B6E8B8CC}"/>
              </a:ext>
            </a:extLst>
          </p:cNvPr>
          <p:cNvSpPr txBox="1"/>
          <p:nvPr/>
        </p:nvSpPr>
        <p:spPr>
          <a:xfrm>
            <a:off x="0" y="26647"/>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i="1" dirty="0">
                <a:latin typeface="Calibri"/>
                <a:ea typeface="Calibri"/>
                <a:cs typeface="Calibri"/>
                <a:sym typeface="Calibri"/>
              </a:rPr>
              <a:t>3/1</a:t>
            </a:r>
            <a:endParaRPr sz="2400" b="0" i="1" u="none" strike="noStrike" cap="none" dirty="0">
              <a:solidFill>
                <a:srgbClr val="000000"/>
              </a:solidFill>
              <a:latin typeface="Calibri"/>
              <a:ea typeface="Calibri"/>
              <a:cs typeface="Calibri"/>
              <a:sym typeface="Calibri"/>
            </a:endParaRPr>
          </a:p>
        </p:txBody>
      </p:sp>
      <p:sp>
        <p:nvSpPr>
          <p:cNvPr id="5" name="Google Shape;690;g30c7fe860a1_0_0">
            <a:extLst>
              <a:ext uri="{FF2B5EF4-FFF2-40B4-BE49-F238E27FC236}">
                <a16:creationId xmlns:a16="http://schemas.microsoft.com/office/drawing/2014/main" id="{63A8D5D2-412C-DEFD-F7C2-F5BFBC848A86}"/>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 لِنَدْعَمْ نِسَاءَ ﭐلْمَغْرِبِ ﭐلْحِرَفِيَّاتِ ﭐلْمُبْدِعَاتِ.</a:t>
            </a:r>
          </a:p>
        </p:txBody>
      </p:sp>
      <p:sp>
        <p:nvSpPr>
          <p:cNvPr id="8" name="Google Shape;691;g30c7fe860a1_0_0">
            <a:extLst>
              <a:ext uri="{FF2B5EF4-FFF2-40B4-BE49-F238E27FC236}">
                <a16:creationId xmlns:a16="http://schemas.microsoft.com/office/drawing/2014/main" id="{69A880B6-4C8D-E85D-34AA-17D8D60DBB84}"/>
              </a:ext>
            </a:extLst>
          </p:cNvPr>
          <p:cNvSpPr txBox="1">
            <a:spLocks noGrp="1"/>
          </p:cNvSpPr>
          <p:nvPr>
            <p:ph type="body" idx="2"/>
          </p:nvPr>
        </p:nvSpPr>
        <p:spPr>
          <a:xfrm>
            <a:off x="0" y="1163097"/>
            <a:ext cx="8042564" cy="682198"/>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dirty="0">
                <a:latin typeface="Calibri"/>
                <a:ea typeface="Calibri"/>
                <a:cs typeface="Calibri"/>
                <a:sym typeface="Calibri"/>
              </a:rPr>
              <a:t>   </a:t>
            </a:r>
          </a:p>
        </p:txBody>
      </p:sp>
      <p:pic>
        <p:nvPicPr>
          <p:cNvPr id="2" name="Image 1" descr="‫الحرف اليدوية النسائية بالمجتمع الحساني الواقع والآفاق – بوابة الرابطة  المحمدية للعلماء‬‎">
            <a:extLst>
              <a:ext uri="{FF2B5EF4-FFF2-40B4-BE49-F238E27FC236}">
                <a16:creationId xmlns:a16="http://schemas.microsoft.com/office/drawing/2014/main" id="{E24CC954-D5FF-112D-F835-08974C69FD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25942" y="1845295"/>
            <a:ext cx="3769076" cy="3412505"/>
          </a:xfrm>
          <a:prstGeom prst="rect">
            <a:avLst/>
          </a:prstGeom>
          <a:noFill/>
          <a:ln>
            <a:noFill/>
          </a:ln>
        </p:spPr>
      </p:pic>
      <p:sp>
        <p:nvSpPr>
          <p:cNvPr id="9" name="ZoneTexte 8">
            <a:extLst>
              <a:ext uri="{FF2B5EF4-FFF2-40B4-BE49-F238E27FC236}">
                <a16:creationId xmlns:a16="http://schemas.microsoft.com/office/drawing/2014/main" id="{71DE8A3D-2240-95AD-CD80-341939227BBE}"/>
              </a:ext>
            </a:extLst>
          </p:cNvPr>
          <p:cNvSpPr txBox="1"/>
          <p:nvPr/>
        </p:nvSpPr>
        <p:spPr>
          <a:xfrm>
            <a:off x="266382" y="1259976"/>
            <a:ext cx="7917871" cy="4988866"/>
          </a:xfrm>
          <a:prstGeom prst="rect">
            <a:avLst/>
          </a:prstGeom>
          <a:noFill/>
        </p:spPr>
        <p:txBody>
          <a:bodyPr wrap="square">
            <a:spAutoFit/>
          </a:bodyPr>
          <a:lstStyle/>
          <a:p>
            <a:pPr algn="just" rtl="1">
              <a:lnSpc>
                <a:spcPct val="150000"/>
              </a:lnSpc>
            </a:pPr>
            <a:r>
              <a:rPr lang="ar-SA" sz="3600" kern="0" dirty="0">
                <a:effectLst/>
                <a:ea typeface="Times New Roman" panose="02020603050405020304" pitchFamily="18" charset="0"/>
                <a:cs typeface="Calibri" panose="020F0502020204030204" pitchFamily="34" charset="0"/>
              </a:rPr>
              <a:t>تُعَدُّ ﭐلْمَعْرِفَةُ ﭐلتَّقْلِيدِيَّةُ، </a:t>
            </a:r>
            <a:r>
              <a:rPr lang="ar-SA" sz="3600" kern="0" dirty="0" err="1">
                <a:effectLst/>
                <a:ea typeface="Times New Roman" panose="02020603050405020304" pitchFamily="18" charset="0"/>
                <a:cs typeface="Calibri" panose="020F0502020204030204" pitchFamily="34" charset="0"/>
              </a:rPr>
              <a:t>ﭐلْمَعْرُوفَةُ</a:t>
            </a:r>
            <a:r>
              <a:rPr lang="ar-SA" sz="3600" kern="0" dirty="0">
                <a:effectLst/>
                <a:ea typeface="Times New Roman" panose="02020603050405020304" pitchFamily="18" charset="0"/>
                <a:cs typeface="Calibri" panose="020F0502020204030204" pitchFamily="34" charset="0"/>
              </a:rPr>
              <a:t> أَيْضًا بالْحِرَفِ </a:t>
            </a:r>
            <a:r>
              <a:rPr lang="ar-SA" sz="3600" kern="0" dirty="0" err="1">
                <a:effectLst/>
                <a:ea typeface="Times New Roman" panose="02020603050405020304" pitchFamily="18" charset="0"/>
                <a:cs typeface="Calibri" panose="020F0502020204030204" pitchFamily="34" charset="0"/>
              </a:rPr>
              <a:t>ﭐلْيَدَوِيَّةِ</a:t>
            </a:r>
            <a:r>
              <a:rPr lang="ar-SA" sz="3600" kern="0" dirty="0">
                <a:effectLst/>
                <a:ea typeface="Times New Roman" panose="02020603050405020304" pitchFamily="18" charset="0"/>
                <a:cs typeface="Calibri" panose="020F0502020204030204" pitchFamily="34" charset="0"/>
              </a:rPr>
              <a:t>، كَنْزًا ثَمِينًا تَحْتَفِظُ بِهِ نِسَاءُ ﭐلْمَغْرِبِ. هَذِهِ ﭐلْمَعْرِفَةُ لَيْسَتْ مَهَارَةً فَحَسْبُ، بَلْ هِيَ جِسْرٌ يَرْبِطُ بَيْنَ ﭐلْمَاضِي </a:t>
            </a:r>
            <a:r>
              <a:rPr lang="ar-SA" sz="3600" kern="0" dirty="0" err="1">
                <a:effectLst/>
                <a:ea typeface="Times New Roman" panose="02020603050405020304" pitchFamily="18" charset="0"/>
                <a:cs typeface="Calibri" panose="020F0502020204030204" pitchFamily="34" charset="0"/>
              </a:rPr>
              <a:t>وَﭐلْحَاضِرِ</a:t>
            </a:r>
            <a:r>
              <a:rPr lang="ar-SA" sz="3600" kern="0" dirty="0">
                <a:effectLst/>
                <a:ea typeface="Times New Roman" panose="02020603050405020304" pitchFamily="18" charset="0"/>
                <a:cs typeface="Calibri" panose="020F0502020204030204" pitchFamily="34" charset="0"/>
              </a:rPr>
              <a:t>، بَيْنَ جِبَالِ ﭐلْمَغْرِبِ وَسُهُولِهِ، وَبَيْنَ شَوَاطِئِهِ وَأَعْمَاقِ وَاحَاتِهِ، وَبَيْنَ بَاحَاتِ </a:t>
            </a:r>
            <a:r>
              <a:rPr lang="ar-SA" sz="3600" kern="0" dirty="0" err="1">
                <a:effectLst/>
                <a:ea typeface="Times New Roman" panose="02020603050405020304" pitchFamily="18" charset="0"/>
                <a:cs typeface="Calibri" panose="020F0502020204030204" pitchFamily="34" charset="0"/>
              </a:rPr>
              <a:t>ﭐلْمَنَازِلِ</a:t>
            </a:r>
            <a:r>
              <a:rPr lang="ar-SA" sz="3600" kern="0" dirty="0">
                <a:effectLst/>
                <a:ea typeface="Times New Roman" panose="02020603050405020304" pitchFamily="18" charset="0"/>
                <a:cs typeface="Calibri" panose="020F0502020204030204" pitchFamily="34" charset="0"/>
              </a:rPr>
              <a:t> </a:t>
            </a:r>
            <a:r>
              <a:rPr lang="ar-SA" sz="3600" kern="0" dirty="0" err="1">
                <a:effectLst/>
                <a:ea typeface="Times New Roman" panose="02020603050405020304" pitchFamily="18" charset="0"/>
                <a:cs typeface="Calibri" panose="020F0502020204030204" pitchFamily="34" charset="0"/>
              </a:rPr>
              <a:t>ﭐلْعَتِيقَةِ</a:t>
            </a:r>
            <a:r>
              <a:rPr lang="ar-SA" sz="3600" kern="0" dirty="0">
                <a:effectLst/>
                <a:ea typeface="Times New Roman" panose="02020603050405020304" pitchFamily="18" charset="0"/>
                <a:cs typeface="Calibri" panose="020F0502020204030204" pitchFamily="34" charset="0"/>
              </a:rPr>
              <a:t> وَصَالُونَاتِ </a:t>
            </a:r>
            <a:r>
              <a:rPr lang="ar-SA" sz="3600" kern="0" dirty="0" err="1">
                <a:effectLst/>
                <a:ea typeface="Times New Roman" panose="02020603050405020304" pitchFamily="18" charset="0"/>
                <a:cs typeface="Calibri" panose="020F0502020204030204" pitchFamily="34" charset="0"/>
              </a:rPr>
              <a:t>ﭐلْإِقَامَاتِ</a:t>
            </a:r>
            <a:r>
              <a:rPr lang="ar-SA" sz="3600" kern="0" dirty="0">
                <a:effectLst/>
                <a:ea typeface="Times New Roman" panose="02020603050405020304" pitchFamily="18" charset="0"/>
                <a:cs typeface="Calibri" panose="020F0502020204030204" pitchFamily="34" charset="0"/>
              </a:rPr>
              <a:t> ﭐلْحَدِيثَةِ</a:t>
            </a:r>
            <a:r>
              <a:rPr lang="ar-MA" sz="3600" kern="0" dirty="0">
                <a:effectLst/>
                <a:ea typeface="Times New Roman" panose="02020603050405020304" pitchFamily="18" charset="0"/>
                <a:cs typeface="Calibri" panose="020F0502020204030204" pitchFamily="34" charset="0"/>
              </a:rPr>
              <a:t>.</a:t>
            </a:r>
            <a:endParaRPr lang="fr-FR" sz="3600" dirty="0"/>
          </a:p>
        </p:txBody>
      </p:sp>
    </p:spTree>
    <p:extLst>
      <p:ext uri="{BB962C8B-B14F-4D97-AF65-F5344CB8AC3E}">
        <p14:creationId xmlns:p14="http://schemas.microsoft.com/office/powerpoint/2010/main" val="5059351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grpSp>
        <p:nvGrpSpPr>
          <p:cNvPr id="685" name="Google Shape;685;p26"/>
          <p:cNvGrpSpPr/>
          <p:nvPr/>
        </p:nvGrpSpPr>
        <p:grpSpPr>
          <a:xfrm>
            <a:off x="812159" y="829917"/>
            <a:ext cx="10567685" cy="5198169"/>
            <a:chOff x="2184400" y="1402025"/>
            <a:chExt cx="7823200" cy="4942038"/>
          </a:xfrm>
        </p:grpSpPr>
        <p:sp>
          <p:nvSpPr>
            <p:cNvPr id="686" name="Google Shape;686;p26"/>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687" name="Google Shape;687;p2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688" name="Google Shape;688;p26"/>
          <p:cNvGrpSpPr/>
          <p:nvPr/>
        </p:nvGrpSpPr>
        <p:grpSpPr>
          <a:xfrm>
            <a:off x="8796759" y="4917801"/>
            <a:ext cx="2425143" cy="936371"/>
            <a:chOff x="8796759" y="4917801"/>
            <a:chExt cx="2425142" cy="936370"/>
          </a:xfrm>
        </p:grpSpPr>
        <p:sp>
          <p:nvSpPr>
            <p:cNvPr id="689" name="Google Shape;689;p26"/>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690" name="Google Shape;690;p26"/>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691" name="Google Shape;691;p26"/>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692" name="Google Shape;692;p26"/>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dirty="0">
                <a:solidFill>
                  <a:srgbClr val="000000"/>
                </a:solidFill>
                <a:latin typeface="Calibri"/>
                <a:ea typeface="Calibri"/>
                <a:cs typeface="Calibri"/>
                <a:sym typeface="Calibri"/>
              </a:rPr>
              <a:t>10 دقائق</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g3117994fe5d_0_551"/>
          <p:cNvSpPr txBox="1"/>
          <p:nvPr/>
        </p:nvSpPr>
        <p:spPr>
          <a:xfrm>
            <a:off x="1778418" y="242459"/>
            <a:ext cx="9407525" cy="320088"/>
          </a:xfrm>
          <a:prstGeom prst="rect">
            <a:avLst/>
          </a:prstGeom>
          <a:noFill/>
          <a:ln>
            <a:noFill/>
          </a:ln>
        </p:spPr>
        <p:txBody>
          <a:bodyPr spcFirstLastPara="1" wrap="square" lIns="0" tIns="0" rIns="0" bIns="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 الان حان دوركم. نقرأ النص مراعين ضوابط الطلاقة؟ </a:t>
            </a:r>
            <a:endParaRPr sz="1400" b="0" i="0" u="none" strike="noStrike" cap="none">
              <a:solidFill>
                <a:srgbClr val="000000"/>
              </a:solidFill>
              <a:latin typeface="Arial"/>
              <a:ea typeface="Arial"/>
              <a:cs typeface="Arial"/>
              <a:sym typeface="Arial"/>
            </a:endParaRPr>
          </a:p>
        </p:txBody>
      </p:sp>
      <p:sp>
        <p:nvSpPr>
          <p:cNvPr id="732" name="Google Shape;732;g3117994fe5d_0_551"/>
          <p:cNvSpPr/>
          <p:nvPr/>
        </p:nvSpPr>
        <p:spPr>
          <a:xfrm>
            <a:off x="2709863" y="1557338"/>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أَضَعُ أصبعي تَحْتَ كُلِّ كَلِمَةٍ أَقْرَؤُها</a:t>
            </a:r>
            <a:endParaRPr sz="2800" b="1" i="0" u="none" strike="noStrike" cap="none">
              <a:solidFill>
                <a:schemeClr val="dk1"/>
              </a:solidFill>
              <a:latin typeface="Calibri"/>
              <a:ea typeface="Calibri"/>
              <a:cs typeface="Calibri"/>
              <a:sym typeface="Calibri"/>
            </a:endParaRPr>
          </a:p>
        </p:txBody>
      </p:sp>
      <p:sp>
        <p:nvSpPr>
          <p:cNvPr id="733" name="Google Shape;733;g3117994fe5d_0_551"/>
          <p:cNvSpPr/>
          <p:nvPr/>
        </p:nvSpPr>
        <p:spPr>
          <a:xfrm>
            <a:off x="2709863" y="2808288"/>
            <a:ext cx="6945312" cy="871537"/>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أَصِلُ قِراءَةَ ٱلْكَلِماتِ بَعْضِها بِبَعْضٍ؛</a:t>
            </a:r>
            <a:endParaRPr sz="1400" b="0" i="0" u="none" strike="noStrike" cap="none">
              <a:solidFill>
                <a:srgbClr val="000000"/>
              </a:solidFill>
              <a:latin typeface="Arial"/>
              <a:ea typeface="Arial"/>
              <a:cs typeface="Arial"/>
              <a:sym typeface="Arial"/>
            </a:endParaRPr>
          </a:p>
        </p:txBody>
      </p:sp>
      <p:sp>
        <p:nvSpPr>
          <p:cNvPr id="734" name="Google Shape;734;g3117994fe5d_0_551"/>
          <p:cNvSpPr/>
          <p:nvPr/>
        </p:nvSpPr>
        <p:spPr>
          <a:xfrm>
            <a:off x="2709863" y="4060825"/>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أَلْتَزِمُ ٱلْوَقْفَ عِنْدَ عَلاماتِ ٱلتَّرْقيمِ؛</a:t>
            </a:r>
            <a:endParaRPr sz="1400" b="0" i="0" u="none" strike="noStrike" cap="none">
              <a:solidFill>
                <a:srgbClr val="000000"/>
              </a:solidFill>
              <a:latin typeface="Arial"/>
              <a:ea typeface="Arial"/>
              <a:cs typeface="Arial"/>
              <a:sym typeface="Arial"/>
            </a:endParaRPr>
          </a:p>
        </p:txBody>
      </p:sp>
      <p:sp>
        <p:nvSpPr>
          <p:cNvPr id="735" name="Google Shape;735;g3117994fe5d_0_551"/>
          <p:cNvSpPr/>
          <p:nvPr/>
        </p:nvSpPr>
        <p:spPr>
          <a:xfrm>
            <a:off x="2709863" y="5311775"/>
            <a:ext cx="6945312" cy="871538"/>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أُحاوِلُ تَمَثُّلَ  ٱلْكَلِماتِ بَدَلَ تَهَجّيها.</a:t>
            </a:r>
            <a:endParaRPr sz="1400" b="0" i="0" u="none" strike="noStrike" cap="none">
              <a:solidFill>
                <a:srgbClr val="000000"/>
              </a:solidFill>
              <a:latin typeface="Arial"/>
              <a:ea typeface="Arial"/>
              <a:cs typeface="Arial"/>
              <a:sym typeface="Arial"/>
            </a:endParaRPr>
          </a:p>
        </p:txBody>
      </p:sp>
      <p:sp>
        <p:nvSpPr>
          <p:cNvPr id="736" name="Google Shape;736;g3117994fe5d_0_551"/>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1</a:t>
            </a:r>
            <a:endParaRPr sz="1400" b="0" i="0" u="none" strike="noStrike" cap="none">
              <a:solidFill>
                <a:srgbClr val="000000"/>
              </a:solidFill>
              <a:latin typeface="Arial"/>
              <a:ea typeface="Arial"/>
              <a:cs typeface="Arial"/>
              <a:sym typeface="Arial"/>
            </a:endParaRPr>
          </a:p>
        </p:txBody>
      </p:sp>
      <p:sp>
        <p:nvSpPr>
          <p:cNvPr id="737" name="Google Shape;737;g3117994fe5d_0_551"/>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2</a:t>
            </a:r>
            <a:endParaRPr sz="1400" b="0" i="0" u="none" strike="noStrike" cap="none">
              <a:solidFill>
                <a:srgbClr val="000000"/>
              </a:solidFill>
              <a:latin typeface="Arial"/>
              <a:ea typeface="Arial"/>
              <a:cs typeface="Arial"/>
              <a:sym typeface="Arial"/>
            </a:endParaRPr>
          </a:p>
        </p:txBody>
      </p:sp>
      <p:sp>
        <p:nvSpPr>
          <p:cNvPr id="738" name="Google Shape;738;g3117994fe5d_0_551"/>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3</a:t>
            </a:r>
            <a:endParaRPr sz="1400" b="0" i="0" u="none" strike="noStrike" cap="none">
              <a:solidFill>
                <a:srgbClr val="000000"/>
              </a:solidFill>
              <a:latin typeface="Arial"/>
              <a:ea typeface="Arial"/>
              <a:cs typeface="Arial"/>
              <a:sym typeface="Arial"/>
            </a:endParaRPr>
          </a:p>
        </p:txBody>
      </p:sp>
      <p:sp>
        <p:nvSpPr>
          <p:cNvPr id="739" name="Google Shape;739;g3117994fe5d_0_551"/>
          <p:cNvSpPr/>
          <p:nvPr/>
        </p:nvSpPr>
        <p:spPr>
          <a:xfrm>
            <a:off x="10045700" y="5311775"/>
            <a:ext cx="1122363" cy="87153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4</a:t>
            </a:r>
            <a:endParaRPr sz="1400" b="0" i="0" u="none" strike="noStrike" cap="none">
              <a:solidFill>
                <a:srgbClr val="000000"/>
              </a:solidFill>
              <a:latin typeface="Arial"/>
              <a:ea typeface="Arial"/>
              <a:cs typeface="Arial"/>
              <a:sym typeface="Arial"/>
            </a:endParaRPr>
          </a:p>
        </p:txBody>
      </p:sp>
      <p:sp>
        <p:nvSpPr>
          <p:cNvPr id="740" name="Google Shape;740;g3117994fe5d_0_551"/>
          <p:cNvSpPr txBox="1">
            <a:spLocks noGrp="1"/>
          </p:cNvSpPr>
          <p:nvPr>
            <p:ph type="title"/>
          </p:nvPr>
        </p:nvSpPr>
        <p:spPr>
          <a:xfrm>
            <a:off x="1101967" y="517499"/>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800"/>
              <a:buNone/>
            </a:pPr>
            <a:r>
              <a:rPr lang="ar-MA" sz="1400">
                <a:solidFill>
                  <a:srgbClr val="323F4F"/>
                </a:solidFill>
              </a:rPr>
              <a:t>يشرح المدرس ضوابط القراءة بطلاقة</a:t>
            </a:r>
            <a:endParaRPr sz="1400">
              <a:solidFill>
                <a:srgbClr val="323F4F"/>
              </a:solidFill>
            </a:endParaRPr>
          </a:p>
        </p:txBody>
      </p:sp>
      <p:pic>
        <p:nvPicPr>
          <p:cNvPr id="741" name="Google Shape;741;g3117994fe5d_0_551"/>
          <p:cNvPicPr preferRelativeResize="0"/>
          <p:nvPr/>
        </p:nvPicPr>
        <p:blipFill rotWithShape="1">
          <a:blip r:embed="rId3">
            <a:alphaModFix/>
          </a:blip>
          <a:srcRect/>
          <a:stretch/>
        </p:blipFill>
        <p:spPr>
          <a:xfrm>
            <a:off x="294589" y="197422"/>
            <a:ext cx="730250" cy="730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32"/>
                                        </p:tgtEl>
                                        <p:attrNameLst>
                                          <p:attrName>style.visibility</p:attrName>
                                        </p:attrNameLst>
                                      </p:cBhvr>
                                      <p:to>
                                        <p:strVal val="visible"/>
                                      </p:to>
                                    </p:set>
                                    <p:anim calcmode="lin" valueType="num">
                                      <p:cBhvr additive="base">
                                        <p:cTn id="7" dur="500"/>
                                        <p:tgtEl>
                                          <p:spTgt spid="732"/>
                                        </p:tgtEl>
                                        <p:attrNameLst>
                                          <p:attrName>ppt_w</p:attrName>
                                        </p:attrNameLst>
                                      </p:cBhvr>
                                      <p:tavLst>
                                        <p:tav tm="0">
                                          <p:val>
                                            <p:strVal val="0"/>
                                          </p:val>
                                        </p:tav>
                                        <p:tav tm="100000">
                                          <p:val>
                                            <p:strVal val="#ppt_w"/>
                                          </p:val>
                                        </p:tav>
                                      </p:tavLst>
                                    </p:anim>
                                    <p:anim calcmode="lin" valueType="num">
                                      <p:cBhvr additive="base">
                                        <p:cTn id="8" dur="500"/>
                                        <p:tgtEl>
                                          <p:spTgt spid="73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33"/>
                                        </p:tgtEl>
                                        <p:attrNameLst>
                                          <p:attrName>style.visibility</p:attrName>
                                        </p:attrNameLst>
                                      </p:cBhvr>
                                      <p:to>
                                        <p:strVal val="visible"/>
                                      </p:to>
                                    </p:set>
                                    <p:animEffect transition="in" filter="fade">
                                      <p:cBhvr>
                                        <p:cTn id="13" dur="2000"/>
                                        <p:tgtEl>
                                          <p:spTgt spid="733"/>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734"/>
                                        </p:tgtEl>
                                        <p:attrNameLst>
                                          <p:attrName>style.visibility</p:attrName>
                                        </p:attrNameLst>
                                      </p:cBhvr>
                                      <p:to>
                                        <p:strVal val="visible"/>
                                      </p:to>
                                    </p:set>
                                    <p:anim calcmode="lin" valueType="num">
                                      <p:cBhvr additive="base">
                                        <p:cTn id="18" dur="500"/>
                                        <p:tgtEl>
                                          <p:spTgt spid="734"/>
                                        </p:tgtEl>
                                        <p:attrNameLst>
                                          <p:attrName>ppt_w</p:attrName>
                                        </p:attrNameLst>
                                      </p:cBhvr>
                                      <p:tavLst>
                                        <p:tav tm="0">
                                          <p:val>
                                            <p:strVal val="0"/>
                                          </p:val>
                                        </p:tav>
                                        <p:tav tm="100000">
                                          <p:val>
                                            <p:strVal val="#ppt_w"/>
                                          </p:val>
                                        </p:tav>
                                      </p:tavLst>
                                    </p:anim>
                                    <p:anim calcmode="lin" valueType="num">
                                      <p:cBhvr additive="base">
                                        <p:cTn id="19" dur="500"/>
                                        <p:tgtEl>
                                          <p:spTgt spid="734"/>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35"/>
                                        </p:tgtEl>
                                        <p:attrNameLst>
                                          <p:attrName>style.visibility</p:attrName>
                                        </p:attrNameLst>
                                      </p:cBhvr>
                                      <p:to>
                                        <p:strVal val="visible"/>
                                      </p:to>
                                    </p:set>
                                    <p:animEffect transition="in" filter="fade">
                                      <p:cBhvr>
                                        <p:cTn id="24" dur="1000"/>
                                        <p:tgtEl>
                                          <p:spTgt spid="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5268308C-243B-952F-AE5D-E1E000BB480C}"/>
            </a:ext>
          </a:extLst>
        </p:cNvPr>
        <p:cNvGrpSpPr/>
        <p:nvPr/>
      </p:nvGrpSpPr>
      <p:grpSpPr>
        <a:xfrm>
          <a:off x="0" y="0"/>
          <a:ext cx="0" cy="0"/>
          <a:chOff x="0" y="0"/>
          <a:chExt cx="0" cy="0"/>
        </a:xfrm>
      </p:grpSpPr>
      <p:sp>
        <p:nvSpPr>
          <p:cNvPr id="835" name="Google Shape;835;g308c7719696_0_1">
            <a:extLst>
              <a:ext uri="{FF2B5EF4-FFF2-40B4-BE49-F238E27FC236}">
                <a16:creationId xmlns:a16="http://schemas.microsoft.com/office/drawing/2014/main" id="{96BEC444-22CF-3505-564D-97DED6ED6F90}"/>
              </a:ext>
            </a:extLst>
          </p:cNvPr>
          <p:cNvSpPr txBox="1"/>
          <p:nvPr/>
        </p:nvSpPr>
        <p:spPr>
          <a:xfrm>
            <a:off x="0" y="26647"/>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i="1" dirty="0">
                <a:latin typeface="Calibri"/>
                <a:ea typeface="Calibri"/>
                <a:cs typeface="Calibri"/>
                <a:sym typeface="Calibri"/>
              </a:rPr>
              <a:t>3/1</a:t>
            </a:r>
            <a:endParaRPr sz="2400" b="0" i="1" u="none" strike="noStrike" cap="none" dirty="0">
              <a:solidFill>
                <a:srgbClr val="000000"/>
              </a:solidFill>
              <a:latin typeface="Calibri"/>
              <a:ea typeface="Calibri"/>
              <a:cs typeface="Calibri"/>
              <a:sym typeface="Calibri"/>
            </a:endParaRPr>
          </a:p>
        </p:txBody>
      </p:sp>
      <p:sp>
        <p:nvSpPr>
          <p:cNvPr id="5" name="Google Shape;690;g30c7fe860a1_0_0">
            <a:extLst>
              <a:ext uri="{FF2B5EF4-FFF2-40B4-BE49-F238E27FC236}">
                <a16:creationId xmlns:a16="http://schemas.microsoft.com/office/drawing/2014/main" id="{C67B4AF2-4250-B311-D406-C8422F40812F}"/>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 لِنَدْعَمْ نِسَاءَ ﭐلْمَغْرِبِ ﭐلْحِرَفِيَّاتِ ﭐلْمُبْدِعَاتِ.</a:t>
            </a:r>
          </a:p>
        </p:txBody>
      </p:sp>
      <p:sp>
        <p:nvSpPr>
          <p:cNvPr id="8" name="Google Shape;691;g30c7fe860a1_0_0">
            <a:extLst>
              <a:ext uri="{FF2B5EF4-FFF2-40B4-BE49-F238E27FC236}">
                <a16:creationId xmlns:a16="http://schemas.microsoft.com/office/drawing/2014/main" id="{F3E3DF3D-23F5-B3CC-3FDF-4EAD5B362095}"/>
              </a:ext>
            </a:extLst>
          </p:cNvPr>
          <p:cNvSpPr txBox="1">
            <a:spLocks noGrp="1"/>
          </p:cNvSpPr>
          <p:nvPr>
            <p:ph type="body" idx="2"/>
          </p:nvPr>
        </p:nvSpPr>
        <p:spPr>
          <a:xfrm>
            <a:off x="0" y="1163097"/>
            <a:ext cx="8042564" cy="682198"/>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dirty="0">
                <a:latin typeface="Calibri"/>
                <a:ea typeface="Calibri"/>
                <a:cs typeface="Calibri"/>
                <a:sym typeface="Calibri"/>
              </a:rPr>
              <a:t>   </a:t>
            </a:r>
          </a:p>
        </p:txBody>
      </p:sp>
      <p:pic>
        <p:nvPicPr>
          <p:cNvPr id="2" name="Image 1" descr="‫الحرف اليدوية النسائية بالمجتمع الحساني الواقع والآفاق – بوابة الرابطة  المحمدية للعلماء‬‎">
            <a:extLst>
              <a:ext uri="{FF2B5EF4-FFF2-40B4-BE49-F238E27FC236}">
                <a16:creationId xmlns:a16="http://schemas.microsoft.com/office/drawing/2014/main" id="{512E4EB3-B9EB-EB32-D400-0119A2108F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25942" y="1845295"/>
            <a:ext cx="3769076" cy="3412505"/>
          </a:xfrm>
          <a:prstGeom prst="rect">
            <a:avLst/>
          </a:prstGeom>
          <a:noFill/>
          <a:ln>
            <a:noFill/>
          </a:ln>
        </p:spPr>
      </p:pic>
      <p:sp>
        <p:nvSpPr>
          <p:cNvPr id="9" name="ZoneTexte 8">
            <a:extLst>
              <a:ext uri="{FF2B5EF4-FFF2-40B4-BE49-F238E27FC236}">
                <a16:creationId xmlns:a16="http://schemas.microsoft.com/office/drawing/2014/main" id="{0E878D24-C3D8-B875-D130-9AE059BF240A}"/>
              </a:ext>
            </a:extLst>
          </p:cNvPr>
          <p:cNvSpPr txBox="1"/>
          <p:nvPr/>
        </p:nvSpPr>
        <p:spPr>
          <a:xfrm>
            <a:off x="266382" y="1259976"/>
            <a:ext cx="7917871" cy="4988866"/>
          </a:xfrm>
          <a:prstGeom prst="rect">
            <a:avLst/>
          </a:prstGeom>
          <a:noFill/>
        </p:spPr>
        <p:txBody>
          <a:bodyPr wrap="square">
            <a:spAutoFit/>
          </a:bodyPr>
          <a:lstStyle/>
          <a:p>
            <a:pPr algn="just" rtl="1">
              <a:lnSpc>
                <a:spcPct val="150000"/>
              </a:lnSpc>
            </a:pPr>
            <a:r>
              <a:rPr lang="ar-SA" sz="3600" kern="0" dirty="0">
                <a:effectLst/>
                <a:ea typeface="Times New Roman" panose="02020603050405020304" pitchFamily="18" charset="0"/>
                <a:cs typeface="Calibri" panose="020F0502020204030204" pitchFamily="34" charset="0"/>
              </a:rPr>
              <a:t>تُعَدُّ ﭐلْمَعْرِفَةُ ﭐلتَّقْلِيدِيَّةُ، </a:t>
            </a:r>
            <a:r>
              <a:rPr lang="ar-SA" sz="3600" kern="0" dirty="0" err="1">
                <a:effectLst/>
                <a:ea typeface="Times New Roman" panose="02020603050405020304" pitchFamily="18" charset="0"/>
                <a:cs typeface="Calibri" panose="020F0502020204030204" pitchFamily="34" charset="0"/>
              </a:rPr>
              <a:t>ﭐلْمَعْرُوفَةُ</a:t>
            </a:r>
            <a:r>
              <a:rPr lang="ar-SA" sz="3600" kern="0" dirty="0">
                <a:effectLst/>
                <a:ea typeface="Times New Roman" panose="02020603050405020304" pitchFamily="18" charset="0"/>
                <a:cs typeface="Calibri" panose="020F0502020204030204" pitchFamily="34" charset="0"/>
              </a:rPr>
              <a:t> أَيْضًا بالْحِرَفِ </a:t>
            </a:r>
            <a:r>
              <a:rPr lang="ar-SA" sz="3600" kern="0" dirty="0" err="1">
                <a:effectLst/>
                <a:ea typeface="Times New Roman" panose="02020603050405020304" pitchFamily="18" charset="0"/>
                <a:cs typeface="Calibri" panose="020F0502020204030204" pitchFamily="34" charset="0"/>
              </a:rPr>
              <a:t>ﭐلْيَدَوِيَّةِ</a:t>
            </a:r>
            <a:r>
              <a:rPr lang="ar-SA" sz="3600" kern="0" dirty="0">
                <a:effectLst/>
                <a:ea typeface="Times New Roman" panose="02020603050405020304" pitchFamily="18" charset="0"/>
                <a:cs typeface="Calibri" panose="020F0502020204030204" pitchFamily="34" charset="0"/>
              </a:rPr>
              <a:t>، كَنْزًا ثَمِينًا تَحْتَفِظُ بِهِ نِسَاءُ ﭐلْمَغْرِبِ. هَذِهِ ﭐلْمَعْرِفَةُ لَيْسَتْ مَهَارَةً فَحَسْبُ، بَلْ هِيَ جِسْرٌ يَرْبِطُ بَيْنَ ﭐلْمَاضِي </a:t>
            </a:r>
            <a:r>
              <a:rPr lang="ar-SA" sz="3600" kern="0" dirty="0" err="1">
                <a:effectLst/>
                <a:ea typeface="Times New Roman" panose="02020603050405020304" pitchFamily="18" charset="0"/>
                <a:cs typeface="Calibri" panose="020F0502020204030204" pitchFamily="34" charset="0"/>
              </a:rPr>
              <a:t>وَﭐلْحَاضِرِ</a:t>
            </a:r>
            <a:r>
              <a:rPr lang="ar-SA" sz="3600" kern="0" dirty="0">
                <a:effectLst/>
                <a:ea typeface="Times New Roman" panose="02020603050405020304" pitchFamily="18" charset="0"/>
                <a:cs typeface="Calibri" panose="020F0502020204030204" pitchFamily="34" charset="0"/>
              </a:rPr>
              <a:t>، بَيْنَ جِبَالِ ﭐلْمَغْرِبِ وَسُهُولِهِ، وَبَيْنَ شَوَاطِئِهِ وَأَعْمَاقِ وَاحَاتِهِ، وَبَيْنَ بَاحَاتِ </a:t>
            </a:r>
            <a:r>
              <a:rPr lang="ar-SA" sz="3600" kern="0" dirty="0" err="1">
                <a:effectLst/>
                <a:ea typeface="Times New Roman" panose="02020603050405020304" pitchFamily="18" charset="0"/>
                <a:cs typeface="Calibri" panose="020F0502020204030204" pitchFamily="34" charset="0"/>
              </a:rPr>
              <a:t>ﭐلْمَنَازِلِ</a:t>
            </a:r>
            <a:r>
              <a:rPr lang="ar-SA" sz="3600" kern="0" dirty="0">
                <a:effectLst/>
                <a:ea typeface="Times New Roman" panose="02020603050405020304" pitchFamily="18" charset="0"/>
                <a:cs typeface="Calibri" panose="020F0502020204030204" pitchFamily="34" charset="0"/>
              </a:rPr>
              <a:t> </a:t>
            </a:r>
            <a:r>
              <a:rPr lang="ar-SA" sz="3600" kern="0" dirty="0" err="1">
                <a:effectLst/>
                <a:ea typeface="Times New Roman" panose="02020603050405020304" pitchFamily="18" charset="0"/>
                <a:cs typeface="Calibri" panose="020F0502020204030204" pitchFamily="34" charset="0"/>
              </a:rPr>
              <a:t>ﭐلْعَتِيقَةِ</a:t>
            </a:r>
            <a:r>
              <a:rPr lang="ar-SA" sz="3600" kern="0" dirty="0">
                <a:effectLst/>
                <a:ea typeface="Times New Roman" panose="02020603050405020304" pitchFamily="18" charset="0"/>
                <a:cs typeface="Calibri" panose="020F0502020204030204" pitchFamily="34" charset="0"/>
              </a:rPr>
              <a:t> وَصَالُونَاتِ </a:t>
            </a:r>
            <a:r>
              <a:rPr lang="ar-SA" sz="3600" kern="0" dirty="0" err="1">
                <a:effectLst/>
                <a:ea typeface="Times New Roman" panose="02020603050405020304" pitchFamily="18" charset="0"/>
                <a:cs typeface="Calibri" panose="020F0502020204030204" pitchFamily="34" charset="0"/>
              </a:rPr>
              <a:t>ﭐلْإِقَامَاتِ</a:t>
            </a:r>
            <a:r>
              <a:rPr lang="ar-SA" sz="3600" kern="0" dirty="0">
                <a:effectLst/>
                <a:ea typeface="Times New Roman" panose="02020603050405020304" pitchFamily="18" charset="0"/>
                <a:cs typeface="Calibri" panose="020F0502020204030204" pitchFamily="34" charset="0"/>
              </a:rPr>
              <a:t> ﭐلْحَدِيثَةِ</a:t>
            </a:r>
            <a:r>
              <a:rPr lang="ar-MA" sz="3600" kern="0" dirty="0">
                <a:effectLst/>
                <a:ea typeface="Times New Roman" panose="02020603050405020304" pitchFamily="18" charset="0"/>
                <a:cs typeface="Calibri" panose="020F0502020204030204" pitchFamily="34" charset="0"/>
              </a:rPr>
              <a:t>.</a:t>
            </a:r>
            <a:endParaRPr lang="fr-FR" sz="3600" dirty="0"/>
          </a:p>
        </p:txBody>
      </p:sp>
    </p:spTree>
    <p:extLst>
      <p:ext uri="{BB962C8B-B14F-4D97-AF65-F5344CB8AC3E}">
        <p14:creationId xmlns:p14="http://schemas.microsoft.com/office/powerpoint/2010/main" val="22028643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44"/>
          <p:cNvSpPr txBox="1">
            <a:spLocks noGrp="1"/>
          </p:cNvSpPr>
          <p:nvPr>
            <p:ph type="body" idx="2"/>
          </p:nvPr>
        </p:nvSpPr>
        <p:spPr>
          <a:xfrm>
            <a:off x="0" y="1046240"/>
            <a:ext cx="12192000" cy="4873089"/>
          </a:xfrm>
          <a:prstGeom prst="rect">
            <a:avLst/>
          </a:prstGeom>
          <a:noFill/>
          <a:ln>
            <a:noFill/>
          </a:ln>
        </p:spPr>
        <p:txBody>
          <a:bodyPr spcFirstLastPara="1" wrap="square" lIns="91425" tIns="45700" rIns="91425" bIns="45700" anchor="t" anchorCtr="0">
            <a:spAutoFit/>
          </a:bodyPr>
          <a:lstStyle/>
          <a:p>
            <a:pPr marL="0" lvl="0" indent="0" algn="just" rtl="1">
              <a:lnSpc>
                <a:spcPct val="150000"/>
              </a:lnSpc>
              <a:spcBef>
                <a:spcPts val="1000"/>
              </a:spcBef>
              <a:spcAft>
                <a:spcPts val="0"/>
              </a:spcAft>
              <a:buSzPts val="3000"/>
              <a:buNone/>
            </a:pPr>
            <a:r>
              <a:rPr lang="ar-MA" sz="2800" dirty="0">
                <a:latin typeface="Calibri"/>
                <a:ea typeface="Calibri"/>
                <a:cs typeface="Calibri"/>
                <a:sym typeface="Calibri"/>
              </a:rPr>
              <a:t>    أَيُّهَا </a:t>
            </a:r>
            <a:r>
              <a:rPr lang="ar-MA" sz="2800" dirty="0" err="1">
                <a:latin typeface="Calibri"/>
                <a:ea typeface="Calibri"/>
                <a:cs typeface="Calibri"/>
                <a:sym typeface="Calibri"/>
              </a:rPr>
              <a:t>ﭐلْقَارِئُ</a:t>
            </a:r>
            <a:r>
              <a:rPr lang="ar-MA" sz="2800" dirty="0">
                <a:latin typeface="Calibri"/>
                <a:ea typeface="Calibri"/>
                <a:cs typeface="Calibri"/>
                <a:sym typeface="Calibri"/>
              </a:rPr>
              <a:t>، </a:t>
            </a:r>
            <a:r>
              <a:rPr lang="ar-MA" sz="2800" dirty="0" err="1">
                <a:latin typeface="Calibri"/>
                <a:ea typeface="Calibri"/>
                <a:cs typeface="Calibri"/>
                <a:sym typeface="Calibri"/>
              </a:rPr>
              <a:t>إِدْرِكْ</a:t>
            </a:r>
            <a:r>
              <a:rPr lang="ar-MA" sz="2800" dirty="0">
                <a:latin typeface="Calibri"/>
                <a:ea typeface="Calibri"/>
                <a:cs typeface="Calibri"/>
                <a:sym typeface="Calibri"/>
              </a:rPr>
              <a:t> أَنَّ كُلَّ مُنْتَجٍ تَصْنَعُهُ أَيَادٍ مَغْرِبِيَّةٌ، مِنَ </a:t>
            </a:r>
            <a:r>
              <a:rPr lang="ar-MA" sz="2800" dirty="0" err="1">
                <a:latin typeface="Calibri"/>
                <a:ea typeface="Calibri"/>
                <a:cs typeface="Calibri"/>
                <a:sym typeface="Calibri"/>
              </a:rPr>
              <a:t>ﭐلتَّطْرِيزِ</a:t>
            </a:r>
            <a:r>
              <a:rPr lang="ar-MA" sz="2800" dirty="0">
                <a:latin typeface="Calibri"/>
                <a:ea typeface="Calibri"/>
                <a:cs typeface="Calibri"/>
                <a:sym typeface="Calibri"/>
              </a:rPr>
              <a:t> إِلَى ﭐلشَّبْكَةِ، وَمِنَ </a:t>
            </a:r>
            <a:r>
              <a:rPr lang="ar-MA" sz="2800" dirty="0" err="1">
                <a:latin typeface="Calibri"/>
                <a:ea typeface="Calibri"/>
                <a:cs typeface="Calibri"/>
                <a:sym typeface="Calibri"/>
              </a:rPr>
              <a:t>ﭐلْفَخَّارِ</a:t>
            </a:r>
            <a:r>
              <a:rPr lang="ar-MA" sz="2800" dirty="0">
                <a:latin typeface="Calibri"/>
                <a:ea typeface="Calibri"/>
                <a:cs typeface="Calibri"/>
                <a:sym typeface="Calibri"/>
              </a:rPr>
              <a:t> إِلَى </a:t>
            </a:r>
            <a:r>
              <a:rPr lang="ar-MA" sz="2800" dirty="0" err="1">
                <a:latin typeface="Calibri"/>
                <a:ea typeface="Calibri"/>
                <a:cs typeface="Calibri"/>
                <a:sym typeface="Calibri"/>
              </a:rPr>
              <a:t>ﭐلْجُلُودِ</a:t>
            </a:r>
            <a:r>
              <a:rPr lang="ar-MA" sz="2800" dirty="0">
                <a:latin typeface="Calibri"/>
                <a:ea typeface="Calibri"/>
                <a:cs typeface="Calibri"/>
                <a:sym typeface="Calibri"/>
              </a:rPr>
              <a:t>، وَمِنَ </a:t>
            </a:r>
            <a:r>
              <a:rPr lang="ar-MA" sz="2800" dirty="0" err="1">
                <a:latin typeface="Calibri"/>
                <a:ea typeface="Calibri"/>
                <a:cs typeface="Calibri"/>
                <a:sym typeface="Calibri"/>
              </a:rPr>
              <a:t>ﭐلسَّجَّادِ</a:t>
            </a:r>
            <a:r>
              <a:rPr lang="ar-MA" sz="2800" dirty="0">
                <a:latin typeface="Calibri"/>
                <a:ea typeface="Calibri"/>
                <a:cs typeface="Calibri"/>
                <a:sym typeface="Calibri"/>
              </a:rPr>
              <a:t> إِلَى </a:t>
            </a:r>
            <a:r>
              <a:rPr lang="ar-MA" sz="2800" dirty="0" err="1">
                <a:latin typeface="Calibri"/>
                <a:ea typeface="Calibri"/>
                <a:cs typeface="Calibri"/>
                <a:sym typeface="Calibri"/>
              </a:rPr>
              <a:t>ﭐلْمُجَوْهَرَاتِ</a:t>
            </a:r>
            <a:r>
              <a:rPr lang="ar-MA" sz="2800" dirty="0">
                <a:latin typeface="Calibri"/>
                <a:ea typeface="Calibri"/>
                <a:cs typeface="Calibri"/>
                <a:sym typeface="Calibri"/>
              </a:rPr>
              <a:t>، يَحْمِلُ قِيمَةً اقْتِصَادِيَّةً وَجَمَالِيَّةً، وَيُجَسِّدُ قِصَصَ </a:t>
            </a:r>
            <a:r>
              <a:rPr lang="ar-MA" sz="2800" dirty="0" err="1">
                <a:latin typeface="Calibri"/>
                <a:ea typeface="Calibri"/>
                <a:cs typeface="Calibri"/>
                <a:sym typeface="Calibri"/>
              </a:rPr>
              <a:t>ﭐلنِّسَاءِ</a:t>
            </a:r>
            <a:r>
              <a:rPr lang="ar-MA" sz="2800" dirty="0">
                <a:latin typeface="Calibri"/>
                <a:ea typeface="Calibri"/>
                <a:cs typeface="Calibri"/>
                <a:sym typeface="Calibri"/>
              </a:rPr>
              <a:t> </a:t>
            </a:r>
            <a:r>
              <a:rPr lang="ar-MA" sz="2800" dirty="0" err="1">
                <a:latin typeface="Calibri"/>
                <a:ea typeface="Calibri"/>
                <a:cs typeface="Calibri"/>
                <a:sym typeface="Calibri"/>
              </a:rPr>
              <a:t>ﭐلْمَغْرِبِيَّاتِ</a:t>
            </a:r>
            <a:r>
              <a:rPr lang="ar-MA" sz="2800" dirty="0">
                <a:latin typeface="Calibri"/>
                <a:ea typeface="Calibri"/>
                <a:cs typeface="Calibri"/>
                <a:sym typeface="Calibri"/>
              </a:rPr>
              <a:t> وَإِبْدَاعَهُنَّ وَشَجَاعَتَهُنَّ وَتَضْحِيَاتِهِنَّ. هَذِهِ </a:t>
            </a:r>
            <a:r>
              <a:rPr lang="ar-MA" sz="2800" dirty="0" err="1">
                <a:latin typeface="Calibri"/>
                <a:ea typeface="Calibri"/>
                <a:cs typeface="Calibri"/>
                <a:sym typeface="Calibri"/>
              </a:rPr>
              <a:t>ﭐلْمُنْتَجَاتُ</a:t>
            </a:r>
            <a:r>
              <a:rPr lang="ar-MA" sz="2800" dirty="0">
                <a:latin typeface="Calibri"/>
                <a:ea typeface="Calibri"/>
                <a:cs typeface="Calibri"/>
                <a:sym typeface="Calibri"/>
              </a:rPr>
              <a:t> تُمَثِّلُ ثَرْوَةً وَطَنِيَّةً حَقِيقِيَّةً، وَأَدَاةً اقْتِصَادِيَّةً مُهِمَّةً لِدَعْمِ ﭐلْأُسَرِ </a:t>
            </a:r>
            <a:r>
              <a:rPr lang="ar-MA" sz="2800" dirty="0" err="1">
                <a:latin typeface="Calibri"/>
                <a:ea typeface="Calibri"/>
                <a:cs typeface="Calibri"/>
                <a:sym typeface="Calibri"/>
              </a:rPr>
              <a:t>وَﭐلْمُجْتَمَعَاتِ</a:t>
            </a:r>
            <a:r>
              <a:rPr lang="ar-MA" sz="2800" dirty="0">
                <a:latin typeface="Calibri"/>
                <a:ea typeface="Calibri"/>
                <a:cs typeface="Calibri"/>
                <a:sym typeface="Calibri"/>
              </a:rPr>
              <a:t> ﭐلْمَحَلِّيَّةِ.</a:t>
            </a:r>
          </a:p>
          <a:p>
            <a:pPr marL="0" lvl="0" indent="0" algn="just" rtl="1">
              <a:lnSpc>
                <a:spcPct val="150000"/>
              </a:lnSpc>
              <a:spcBef>
                <a:spcPts val="1000"/>
              </a:spcBef>
              <a:spcAft>
                <a:spcPts val="0"/>
              </a:spcAft>
              <a:buSzPts val="3000"/>
              <a:buNone/>
            </a:pPr>
            <a:r>
              <a:rPr lang="ar-MA" sz="2800" dirty="0">
                <a:latin typeface="Calibri"/>
                <a:ea typeface="Calibri"/>
                <a:cs typeface="Calibri"/>
                <a:sym typeface="Calibri"/>
              </a:rPr>
              <a:t>    إِنَّ ﭐلْمَعْرِفَةَ ﭐلَّتِي تَمْتَلِكُهَا نِسَاءُ ﭐلْمَغْرِبِ لَيْسَتْ مُكْتَسَبَةً فِي مُؤَسَّسَاتِ ﭐلتَّدْرِيبِ فَقَطْ، بَلْ تَطَوَّرَتْ وَانْتَقَلَتْ عَبْرَ ﭐلْأَجْيَالِ دَاخِلَ </a:t>
            </a:r>
            <a:r>
              <a:rPr lang="ar-MA" sz="2800" dirty="0" err="1">
                <a:latin typeface="Calibri"/>
                <a:ea typeface="Calibri"/>
                <a:cs typeface="Calibri"/>
                <a:sym typeface="Calibri"/>
              </a:rPr>
              <a:t>ﭐلْعَائِلَةِ</a:t>
            </a:r>
            <a:r>
              <a:rPr lang="ar-MA" sz="2800" dirty="0">
                <a:latin typeface="Calibri"/>
                <a:ea typeface="Calibri"/>
                <a:cs typeface="Calibri"/>
                <a:sym typeface="Calibri"/>
              </a:rPr>
              <a:t> </a:t>
            </a:r>
            <a:r>
              <a:rPr lang="ar-MA" sz="2800" dirty="0" err="1">
                <a:latin typeface="Calibri"/>
                <a:ea typeface="Calibri"/>
                <a:cs typeface="Calibri"/>
                <a:sym typeface="Calibri"/>
              </a:rPr>
              <a:t>وَﭐلْجَمَاعَةِ</a:t>
            </a:r>
            <a:r>
              <a:rPr lang="ar-MA" sz="2800" dirty="0">
                <a:latin typeface="Calibri"/>
                <a:ea typeface="Calibri"/>
                <a:cs typeface="Calibri"/>
                <a:sym typeface="Calibri"/>
              </a:rPr>
              <a:t>. فَكُنْ عَلَى وَعْيٍ بِأَنَّ دَعْمَكَ لِهَذِهِ ﭐلْمَعْرِفَةِ يُسْهِمُ فِي تَمْكِينِ </a:t>
            </a:r>
            <a:r>
              <a:rPr lang="ar-MA" sz="2800" dirty="0" err="1">
                <a:latin typeface="Calibri"/>
                <a:ea typeface="Calibri"/>
                <a:cs typeface="Calibri"/>
                <a:sym typeface="Calibri"/>
              </a:rPr>
              <a:t>ﭐلنِّسَاءِ</a:t>
            </a:r>
            <a:r>
              <a:rPr lang="ar-MA" sz="2800" dirty="0">
                <a:latin typeface="Calibri"/>
                <a:ea typeface="Calibri"/>
                <a:cs typeface="Calibri"/>
                <a:sym typeface="Calibri"/>
              </a:rPr>
              <a:t>، وَتَعْزِيزِ قِيَادَتِهِنَّ، </a:t>
            </a:r>
            <a:r>
              <a:rPr lang="ar-MA" sz="2800" dirty="0" err="1">
                <a:latin typeface="Calibri"/>
                <a:ea typeface="Calibri"/>
                <a:cs typeface="Calibri"/>
                <a:sym typeface="Calibri"/>
              </a:rPr>
              <a:t>وﭐلْحِفَاظِ</a:t>
            </a:r>
            <a:r>
              <a:rPr lang="ar-MA" sz="2800" dirty="0">
                <a:latin typeface="Calibri"/>
                <a:ea typeface="Calibri"/>
                <a:cs typeface="Calibri"/>
                <a:sym typeface="Calibri"/>
              </a:rPr>
              <a:t> عَلَى </a:t>
            </a:r>
            <a:r>
              <a:rPr lang="ar-MA" sz="2800" dirty="0" err="1">
                <a:latin typeface="Calibri"/>
                <a:ea typeface="Calibri"/>
                <a:cs typeface="Calibri"/>
                <a:sym typeface="Calibri"/>
              </a:rPr>
              <a:t>ﭐلتُّرَاثِ</a:t>
            </a:r>
            <a:r>
              <a:rPr lang="ar-MA" sz="2800" dirty="0">
                <a:latin typeface="Calibri"/>
                <a:ea typeface="Calibri"/>
                <a:cs typeface="Calibri"/>
                <a:sym typeface="Calibri"/>
              </a:rPr>
              <a:t> </a:t>
            </a:r>
            <a:r>
              <a:rPr lang="ar-MA" sz="2800" dirty="0" err="1">
                <a:latin typeface="Calibri"/>
                <a:ea typeface="Calibri"/>
                <a:cs typeface="Calibri"/>
                <a:sym typeface="Calibri"/>
              </a:rPr>
              <a:t>ﭐلثَّقَافِيِّ</a:t>
            </a:r>
            <a:r>
              <a:rPr lang="ar-MA" sz="2800" dirty="0">
                <a:latin typeface="Calibri"/>
                <a:ea typeface="Calibri"/>
                <a:cs typeface="Calibri"/>
                <a:sym typeface="Calibri"/>
              </a:rPr>
              <a:t> </a:t>
            </a:r>
            <a:r>
              <a:rPr lang="ar-MA" sz="2800" dirty="0" err="1">
                <a:latin typeface="Calibri"/>
                <a:ea typeface="Calibri"/>
                <a:cs typeface="Calibri"/>
                <a:sym typeface="Calibri"/>
              </a:rPr>
              <a:t>وَﭐلِاقْتِصَادِيِّ</a:t>
            </a:r>
            <a:r>
              <a:rPr lang="ar-MA" sz="2800" dirty="0">
                <a:latin typeface="Calibri"/>
                <a:ea typeface="Calibri"/>
                <a:cs typeface="Calibri"/>
                <a:sym typeface="Calibri"/>
              </a:rPr>
              <a:t> لِلْبِلَادِ.</a:t>
            </a:r>
          </a:p>
        </p:txBody>
      </p:sp>
      <p:sp>
        <p:nvSpPr>
          <p:cNvPr id="844" name="Google Shape;844;p44"/>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i="1" dirty="0">
                <a:solidFill>
                  <a:schemeClr val="dk1"/>
                </a:solidFill>
                <a:latin typeface="Calibri"/>
                <a:ea typeface="Calibri"/>
                <a:cs typeface="Calibri"/>
                <a:sym typeface="Calibri"/>
              </a:rPr>
              <a:t>3/2</a:t>
            </a:r>
            <a:endParaRPr sz="2400" b="0" i="1" u="none" strike="noStrike" cap="none" dirty="0">
              <a:solidFill>
                <a:schemeClr val="dk1"/>
              </a:solidFill>
              <a:latin typeface="Calibri"/>
              <a:ea typeface="Calibri"/>
              <a:cs typeface="Calibri"/>
              <a:sym typeface="Calibri"/>
            </a:endParaRPr>
          </a:p>
        </p:txBody>
      </p:sp>
      <p:sp>
        <p:nvSpPr>
          <p:cNvPr id="4" name="Google Shape;690;g30c7fe860a1_0_0">
            <a:extLst>
              <a:ext uri="{FF2B5EF4-FFF2-40B4-BE49-F238E27FC236}">
                <a16:creationId xmlns:a16="http://schemas.microsoft.com/office/drawing/2014/main" id="{4A19F875-2C1F-61B3-436B-8B767211FF7A}"/>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 لِنَدْعَمْ نِسَاءَ ﭐلْمَغْرِبِ ﭐلْحِرَفِيَّاتِ ﭐلْمُبْدِعَاتِ.</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a16="http://schemas.microsoft.com/office/drawing/2014/main" id="{444C7E9F-37A0-9B10-D1D6-59A85A84FCA3}"/>
            </a:ext>
          </a:extLst>
        </p:cNvPr>
        <p:cNvGrpSpPr/>
        <p:nvPr/>
      </p:nvGrpSpPr>
      <p:grpSpPr>
        <a:xfrm>
          <a:off x="0" y="0"/>
          <a:ext cx="0" cy="0"/>
          <a:chOff x="0" y="0"/>
          <a:chExt cx="0" cy="0"/>
        </a:xfrm>
      </p:grpSpPr>
      <p:sp>
        <p:nvSpPr>
          <p:cNvPr id="843" name="Google Shape;843;p44">
            <a:extLst>
              <a:ext uri="{FF2B5EF4-FFF2-40B4-BE49-F238E27FC236}">
                <a16:creationId xmlns:a16="http://schemas.microsoft.com/office/drawing/2014/main" id="{E7DCBCB7-5B1F-E927-37EF-A15B54034A02}"/>
              </a:ext>
            </a:extLst>
          </p:cNvPr>
          <p:cNvSpPr txBox="1">
            <a:spLocks noGrp="1"/>
          </p:cNvSpPr>
          <p:nvPr>
            <p:ph type="body" idx="2"/>
          </p:nvPr>
        </p:nvSpPr>
        <p:spPr>
          <a:xfrm>
            <a:off x="0" y="972273"/>
            <a:ext cx="12192000" cy="5775900"/>
          </a:xfrm>
          <a:prstGeom prst="rect">
            <a:avLst/>
          </a:prstGeom>
          <a:noFill/>
          <a:ln>
            <a:noFill/>
          </a:ln>
        </p:spPr>
        <p:txBody>
          <a:bodyPr spcFirstLastPara="1" wrap="square" lIns="91425" tIns="45700" rIns="91425" bIns="45700" anchor="t" anchorCtr="0">
            <a:spAutoFit/>
          </a:bodyPr>
          <a:lstStyle/>
          <a:p>
            <a:pPr marL="0" lvl="0" indent="0" algn="just" rtl="1">
              <a:lnSpc>
                <a:spcPct val="150000"/>
              </a:lnSpc>
              <a:spcBef>
                <a:spcPts val="1000"/>
              </a:spcBef>
              <a:spcAft>
                <a:spcPts val="0"/>
              </a:spcAft>
              <a:buSzPts val="3000"/>
              <a:buNone/>
            </a:pPr>
            <a:r>
              <a:rPr lang="ar-MA" sz="2800" dirty="0">
                <a:latin typeface="Calibri"/>
                <a:ea typeface="Calibri"/>
                <a:cs typeface="Calibri"/>
                <a:sym typeface="Calibri"/>
              </a:rPr>
              <a:t>   تَعَلَّمْ كَيْفَ تَسْتَخْدِم هَذِهِ </a:t>
            </a:r>
            <a:r>
              <a:rPr lang="ar-MA" sz="2800" dirty="0" err="1">
                <a:latin typeface="Calibri"/>
                <a:ea typeface="Calibri"/>
                <a:cs typeface="Calibri"/>
                <a:sym typeface="Calibri"/>
              </a:rPr>
              <a:t>ﭐلْحِرَفَ</a:t>
            </a:r>
            <a:r>
              <a:rPr lang="ar-MA" sz="2800" dirty="0">
                <a:latin typeface="Calibri"/>
                <a:ea typeface="Calibri"/>
                <a:cs typeface="Calibri"/>
                <a:sym typeface="Calibri"/>
              </a:rPr>
              <a:t> ﭐلتَّقْلِيدِيَّةَ فِي حَيَاتِكَ ﭐليَوْمِيَّةِ أَوْ فِي مَشْرُوعِكَ ﭐلصَّغِيرِ، وَادْعَمْ جُهُودَ </a:t>
            </a:r>
            <a:r>
              <a:rPr lang="ar-MA" sz="2800" dirty="0" err="1">
                <a:latin typeface="Calibri"/>
                <a:ea typeface="Calibri"/>
                <a:cs typeface="Calibri"/>
                <a:sym typeface="Calibri"/>
              </a:rPr>
              <a:t>ﭐلنِّسَاءِ</a:t>
            </a:r>
            <a:r>
              <a:rPr lang="ar-MA" sz="2800" dirty="0">
                <a:latin typeface="Calibri"/>
                <a:ea typeface="Calibri"/>
                <a:cs typeface="Calibri"/>
                <a:sym typeface="Calibri"/>
              </a:rPr>
              <a:t> فِي تَنْظِيمِ أَنْشِطَتِهِنَّ ضِمْنَ جَمْعِيَّاتٍ حِرَفِيَّةٍ لِتَطْوِيرِ مَهَارَاتِهِنَّ وَرَبْطِهَا بِالِاقْتِصَادِ ﭐلْوَطَنِيِّ </a:t>
            </a:r>
            <a:r>
              <a:rPr lang="ar-MA" sz="2800" dirty="0" err="1">
                <a:latin typeface="Calibri"/>
                <a:ea typeface="Calibri"/>
                <a:cs typeface="Calibri"/>
                <a:sym typeface="Calibri"/>
              </a:rPr>
              <a:t>وَﭐلْمَحَلِّيِّ</a:t>
            </a:r>
            <a:r>
              <a:rPr lang="ar-MA" sz="2800" dirty="0">
                <a:latin typeface="Calibri"/>
                <a:ea typeface="Calibri"/>
                <a:cs typeface="Calibri"/>
                <a:sym typeface="Calibri"/>
              </a:rPr>
              <a:t>. فَالْمَسْأَلَةُ لَمْ تَعُدْ رَفَاهِيَّةً، بَلْ ضَرُورَةً أَكْثَرَ مِنْ أَيِّ وَقْتٍ مَضَى.</a:t>
            </a:r>
          </a:p>
          <a:p>
            <a:pPr marL="0" lvl="0" indent="0" algn="just" rtl="1">
              <a:lnSpc>
                <a:spcPct val="150000"/>
              </a:lnSpc>
              <a:spcBef>
                <a:spcPts val="1000"/>
              </a:spcBef>
              <a:spcAft>
                <a:spcPts val="0"/>
              </a:spcAft>
              <a:buSzPts val="3000"/>
              <a:buNone/>
            </a:pPr>
            <a:r>
              <a:rPr lang="ar-MA" sz="2800" dirty="0">
                <a:latin typeface="Calibri"/>
                <a:ea typeface="Calibri"/>
                <a:cs typeface="Calibri"/>
                <a:sym typeface="Calibri"/>
              </a:rPr>
              <a:t>    تَذَكَّرْ أَنَّ إِنْجَازَ هَذِهِ ﭐلْأَعْمَالِ </a:t>
            </a:r>
            <a:r>
              <a:rPr lang="ar-MA" sz="2800" dirty="0" err="1">
                <a:latin typeface="Calibri"/>
                <a:ea typeface="Calibri"/>
                <a:cs typeface="Calibri"/>
                <a:sym typeface="Calibri"/>
              </a:rPr>
              <a:t>ﭐلرَّائِعَةِ</a:t>
            </a:r>
            <a:r>
              <a:rPr lang="ar-MA" sz="2800" dirty="0">
                <a:latin typeface="Calibri"/>
                <a:ea typeface="Calibri"/>
                <a:cs typeface="Calibri"/>
                <a:sym typeface="Calibri"/>
              </a:rPr>
              <a:t> يَتَطَلَّبُ </a:t>
            </a:r>
            <a:r>
              <a:rPr lang="ar-MA" sz="2800" dirty="0" err="1">
                <a:latin typeface="Calibri"/>
                <a:ea typeface="Calibri"/>
                <a:cs typeface="Calibri"/>
                <a:sym typeface="Calibri"/>
              </a:rPr>
              <a:t>ﭐلذَّوْقَ</a:t>
            </a:r>
            <a:r>
              <a:rPr lang="ar-MA" sz="2800" dirty="0">
                <a:latin typeface="Calibri"/>
                <a:ea typeface="Calibri"/>
                <a:cs typeface="Calibri"/>
                <a:sym typeface="Calibri"/>
              </a:rPr>
              <a:t>، </a:t>
            </a:r>
            <a:r>
              <a:rPr lang="ar-MA" sz="2800" dirty="0" err="1">
                <a:latin typeface="Calibri"/>
                <a:ea typeface="Calibri"/>
                <a:cs typeface="Calibri"/>
                <a:sym typeface="Calibri"/>
              </a:rPr>
              <a:t>وَﭐلْخَيَالَ</a:t>
            </a:r>
            <a:r>
              <a:rPr lang="ar-MA" sz="2800" dirty="0">
                <a:latin typeface="Calibri"/>
                <a:ea typeface="Calibri"/>
                <a:cs typeface="Calibri"/>
                <a:sym typeface="Calibri"/>
              </a:rPr>
              <a:t>، </a:t>
            </a:r>
            <a:r>
              <a:rPr lang="ar-MA" sz="2800" dirty="0" err="1">
                <a:latin typeface="Calibri"/>
                <a:ea typeface="Calibri"/>
                <a:cs typeface="Calibri"/>
                <a:sym typeface="Calibri"/>
              </a:rPr>
              <a:t>وَﭐلْإِبْدَاعَ</a:t>
            </a:r>
            <a:r>
              <a:rPr lang="ar-MA" sz="2800" dirty="0">
                <a:latin typeface="Calibri"/>
                <a:ea typeface="Calibri"/>
                <a:cs typeface="Calibri"/>
                <a:sym typeface="Calibri"/>
              </a:rPr>
              <a:t>، </a:t>
            </a:r>
            <a:r>
              <a:rPr lang="ar-MA" sz="2800" dirty="0" err="1">
                <a:latin typeface="Calibri"/>
                <a:ea typeface="Calibri"/>
                <a:cs typeface="Calibri"/>
                <a:sym typeface="Calibri"/>
              </a:rPr>
              <a:t>وَﭐلْمَهَارَةَ</a:t>
            </a:r>
            <a:r>
              <a:rPr lang="ar-MA" sz="2800" dirty="0">
                <a:latin typeface="Calibri"/>
                <a:ea typeface="Calibri"/>
                <a:cs typeface="Calibri"/>
                <a:sym typeface="Calibri"/>
              </a:rPr>
              <a:t>، </a:t>
            </a:r>
            <a:r>
              <a:rPr lang="ar-MA" sz="2800" dirty="0" err="1">
                <a:latin typeface="Calibri"/>
                <a:ea typeface="Calibri"/>
                <a:cs typeface="Calibri"/>
                <a:sym typeface="Calibri"/>
              </a:rPr>
              <a:t>وَﭐلْوَقْتَ</a:t>
            </a:r>
            <a:r>
              <a:rPr lang="ar-MA" sz="2800" dirty="0">
                <a:latin typeface="Calibri"/>
                <a:ea typeface="Calibri"/>
                <a:cs typeface="Calibri"/>
                <a:sym typeface="Calibri"/>
              </a:rPr>
              <a:t>، </a:t>
            </a:r>
            <a:r>
              <a:rPr lang="ar-MA" sz="2800" dirty="0" err="1">
                <a:latin typeface="Calibri"/>
                <a:ea typeface="Calibri"/>
                <a:cs typeface="Calibri"/>
                <a:sym typeface="Calibri"/>
              </a:rPr>
              <a:t>وَﭐلْجُهْدَ</a:t>
            </a:r>
            <a:r>
              <a:rPr lang="ar-MA" sz="2800" dirty="0">
                <a:latin typeface="Calibri"/>
                <a:ea typeface="Calibri"/>
                <a:cs typeface="Calibri"/>
                <a:sym typeface="Calibri"/>
              </a:rPr>
              <a:t>، وَأَنَّ إِتْقَانَهَا يَحْتَاجُ إِلَى تَدْرِيبٍ مُسْتَمِرٍّ وَصَبْرٍ. اِحْرِصْ عَلَى </a:t>
            </a:r>
            <a:r>
              <a:rPr lang="ar-MA" sz="2800" dirty="0" err="1">
                <a:latin typeface="Calibri"/>
                <a:ea typeface="Calibri"/>
                <a:cs typeface="Calibri"/>
                <a:sym typeface="Calibri"/>
              </a:rPr>
              <a:t>ﭐحْتِرَامِ</a:t>
            </a:r>
            <a:r>
              <a:rPr lang="ar-MA" sz="2800" dirty="0">
                <a:latin typeface="Calibri"/>
                <a:ea typeface="Calibri"/>
                <a:cs typeface="Calibri"/>
                <a:sym typeface="Calibri"/>
              </a:rPr>
              <a:t> هَذَا ﭐلْجُهْدِ وَتَشْجِيعِ </a:t>
            </a:r>
            <a:r>
              <a:rPr lang="ar-MA" sz="2800" dirty="0" err="1">
                <a:latin typeface="Calibri"/>
                <a:ea typeface="Calibri"/>
                <a:cs typeface="Calibri"/>
                <a:sym typeface="Calibri"/>
              </a:rPr>
              <a:t>ﭐلنِّسَاءِ</a:t>
            </a:r>
            <a:r>
              <a:rPr lang="ar-MA" sz="2800" dirty="0">
                <a:latin typeface="Calibri"/>
                <a:ea typeface="Calibri"/>
                <a:cs typeface="Calibri"/>
                <a:sym typeface="Calibri"/>
              </a:rPr>
              <a:t> عَلَى </a:t>
            </a:r>
            <a:r>
              <a:rPr lang="ar-MA" sz="2800" dirty="0" err="1">
                <a:latin typeface="Calibri"/>
                <a:ea typeface="Calibri"/>
                <a:cs typeface="Calibri"/>
                <a:sym typeface="Calibri"/>
              </a:rPr>
              <a:t>ﭐلِاسْتِمْرَارِ</a:t>
            </a:r>
            <a:r>
              <a:rPr lang="ar-MA" sz="2800" dirty="0">
                <a:latin typeface="Calibri"/>
                <a:ea typeface="Calibri"/>
                <a:cs typeface="Calibri"/>
                <a:sym typeface="Calibri"/>
              </a:rPr>
              <a:t>، فَالرَّوَابِطُ ﭐلَّتِي تَجْمَعُهُنَّ مَبْنِيَّةٌ عَلَى ﭐلتَّعَاوُنِ </a:t>
            </a:r>
            <a:r>
              <a:rPr lang="ar-MA" sz="2800" dirty="0" err="1">
                <a:latin typeface="Calibri"/>
                <a:ea typeface="Calibri"/>
                <a:cs typeface="Calibri"/>
                <a:sym typeface="Calibri"/>
              </a:rPr>
              <a:t>وَﭐلتَّآزُرِ</a:t>
            </a:r>
            <a:r>
              <a:rPr lang="ar-MA" sz="2800" dirty="0">
                <a:latin typeface="Calibri"/>
                <a:ea typeface="Calibri"/>
                <a:cs typeface="Calibri"/>
                <a:sym typeface="Calibri"/>
              </a:rPr>
              <a:t>، وَهِيَ أَسَاسُ نَجَاحِ </a:t>
            </a:r>
            <a:r>
              <a:rPr lang="ar-MA" sz="2800" dirty="0" err="1">
                <a:latin typeface="Calibri"/>
                <a:ea typeface="Calibri"/>
                <a:cs typeface="Calibri"/>
                <a:sym typeface="Calibri"/>
              </a:rPr>
              <a:t>ﭐلْحِرَفِ</a:t>
            </a:r>
            <a:r>
              <a:rPr lang="ar-MA" sz="2800" dirty="0">
                <a:latin typeface="Calibri"/>
                <a:ea typeface="Calibri"/>
                <a:cs typeface="Calibri"/>
                <a:sym typeface="Calibri"/>
              </a:rPr>
              <a:t> ﭐلتَّقْلِيدِيَّةِ </a:t>
            </a:r>
            <a:r>
              <a:rPr lang="ar-MA" sz="2800" dirty="0" err="1">
                <a:latin typeface="Calibri"/>
                <a:ea typeface="Calibri"/>
                <a:cs typeface="Calibri"/>
                <a:sym typeface="Calibri"/>
              </a:rPr>
              <a:t>وَﭐسْتِمْرَارِهَا</a:t>
            </a:r>
            <a:r>
              <a:rPr lang="ar-MA" sz="2800" dirty="0">
                <a:latin typeface="Calibri"/>
                <a:ea typeface="Calibri"/>
                <a:cs typeface="Calibri"/>
                <a:sym typeface="Calibri"/>
              </a:rPr>
              <a:t>.</a:t>
            </a:r>
          </a:p>
          <a:p>
            <a:pPr marL="0" lvl="0" indent="0" algn="just" rtl="1">
              <a:lnSpc>
                <a:spcPct val="100000"/>
              </a:lnSpc>
              <a:spcBef>
                <a:spcPts val="1000"/>
              </a:spcBef>
              <a:spcAft>
                <a:spcPts val="0"/>
              </a:spcAft>
              <a:buSzPts val="3000"/>
              <a:buNone/>
            </a:pPr>
            <a:r>
              <a:rPr lang="ar-MA" sz="2800" dirty="0">
                <a:latin typeface="Calibri"/>
                <a:ea typeface="Calibri"/>
                <a:cs typeface="Calibri"/>
                <a:sym typeface="Calibri"/>
              </a:rPr>
              <a:t>    اِدْعَمِ ﭐلْمَرْأَةَ </a:t>
            </a:r>
            <a:r>
              <a:rPr lang="ar-MA" sz="2800" dirty="0" err="1">
                <a:latin typeface="Calibri"/>
                <a:ea typeface="Calibri"/>
                <a:cs typeface="Calibri"/>
                <a:sym typeface="Calibri"/>
              </a:rPr>
              <a:t>ﭐلْحِرَفِيَّةَ</a:t>
            </a:r>
            <a:r>
              <a:rPr lang="ar-MA" sz="2800" dirty="0">
                <a:latin typeface="Calibri"/>
                <a:ea typeface="Calibri"/>
                <a:cs typeface="Calibri"/>
                <a:sym typeface="Calibri"/>
              </a:rPr>
              <a:t>، وَشَارِكْ فِي ﭐلحِفَاظِ عَلَى هَذَا </a:t>
            </a:r>
            <a:r>
              <a:rPr lang="ar-MA" sz="2800" dirty="0" err="1">
                <a:latin typeface="Calibri"/>
                <a:ea typeface="Calibri"/>
                <a:cs typeface="Calibri"/>
                <a:sym typeface="Calibri"/>
              </a:rPr>
              <a:t>ﭐلْإِرْثِ</a:t>
            </a:r>
            <a:r>
              <a:rPr lang="ar-MA" sz="2800" dirty="0">
                <a:latin typeface="Calibri"/>
                <a:ea typeface="Calibri"/>
                <a:cs typeface="Calibri"/>
                <a:sym typeface="Calibri"/>
              </a:rPr>
              <a:t> </a:t>
            </a:r>
            <a:r>
              <a:rPr lang="ar-MA" sz="2800" dirty="0" err="1">
                <a:latin typeface="Calibri"/>
                <a:ea typeface="Calibri"/>
                <a:cs typeface="Calibri"/>
                <a:sym typeface="Calibri"/>
              </a:rPr>
              <a:t>ﭐلثَّمِينِ</a:t>
            </a:r>
            <a:r>
              <a:rPr lang="ar-MA" sz="2800" dirty="0">
                <a:latin typeface="Calibri"/>
                <a:ea typeface="Calibri"/>
                <a:cs typeface="Calibri"/>
                <a:sym typeface="Calibri"/>
              </a:rPr>
              <a:t>، فَذَلِكَ لَنْ يَعُودَ بِالنَّفْعِ عَلَى </a:t>
            </a:r>
            <a:r>
              <a:rPr lang="ar-MA" sz="2800" dirty="0" err="1">
                <a:latin typeface="Calibri"/>
                <a:ea typeface="Calibri"/>
                <a:cs typeface="Calibri"/>
                <a:sym typeface="Calibri"/>
              </a:rPr>
              <a:t>ﭐلنِّسَاءِ</a:t>
            </a:r>
            <a:r>
              <a:rPr lang="ar-MA" sz="2800" dirty="0">
                <a:latin typeface="Calibri"/>
                <a:ea typeface="Calibri"/>
                <a:cs typeface="Calibri"/>
                <a:sym typeface="Calibri"/>
              </a:rPr>
              <a:t> فَحَسْبُ، بَلْ عَلَى ﭐلْمُجْتَمَعِ كُلِّهِ، وَعَلَى تَعْزِيزِ </a:t>
            </a:r>
            <a:r>
              <a:rPr lang="ar-MA" sz="2800" dirty="0" err="1">
                <a:latin typeface="Calibri"/>
                <a:ea typeface="Calibri"/>
                <a:cs typeface="Calibri"/>
                <a:sym typeface="Calibri"/>
              </a:rPr>
              <a:t>ﭐقْتِصَادِنَا</a:t>
            </a:r>
            <a:r>
              <a:rPr lang="ar-MA" sz="2800" dirty="0">
                <a:latin typeface="Calibri"/>
                <a:ea typeface="Calibri"/>
                <a:cs typeface="Calibri"/>
                <a:sym typeface="Calibri"/>
              </a:rPr>
              <a:t> وَثَقَافَتِنَا وَكَرَامَتِنَا ﭐلْوَطَنِيَّةِ.</a:t>
            </a:r>
          </a:p>
          <a:p>
            <a:pPr marL="0" lvl="0" indent="0" algn="ctr" rtl="1">
              <a:lnSpc>
                <a:spcPct val="100000"/>
              </a:lnSpc>
              <a:spcBef>
                <a:spcPts val="1000"/>
              </a:spcBef>
              <a:spcAft>
                <a:spcPts val="0"/>
              </a:spcAft>
              <a:buSzPts val="3000"/>
              <a:buNone/>
            </a:pPr>
            <a:r>
              <a:rPr lang="ar-MA" sz="2800" dirty="0">
                <a:latin typeface="Calibri"/>
                <a:ea typeface="Calibri"/>
                <a:cs typeface="Calibri"/>
                <a:sym typeface="Calibri"/>
              </a:rPr>
              <a:t>    </a:t>
            </a:r>
            <a:r>
              <a:rPr lang="ar-MA" sz="2400" b="1" dirty="0">
                <a:latin typeface="Calibri"/>
                <a:ea typeface="Calibri"/>
                <a:cs typeface="Calibri"/>
                <a:sym typeface="Calibri"/>
              </a:rPr>
              <a:t>فوزية طالوت </a:t>
            </a:r>
            <a:r>
              <a:rPr lang="ar-MA" sz="2400" b="1" dirty="0" err="1">
                <a:latin typeface="Calibri"/>
                <a:ea typeface="Calibri"/>
                <a:cs typeface="Calibri"/>
                <a:sym typeface="Calibri"/>
              </a:rPr>
              <a:t>المكناسي</a:t>
            </a:r>
            <a:r>
              <a:rPr lang="ar-MA" sz="2400" b="1" dirty="0">
                <a:latin typeface="Calibri"/>
                <a:ea typeface="Calibri"/>
                <a:cs typeface="Calibri"/>
                <a:sym typeface="Calibri"/>
              </a:rPr>
              <a:t>، مجلة فرح، عدد 2 فبراير (بتصرف) </a:t>
            </a:r>
            <a:endParaRPr lang="ar-MA" sz="2800" b="1" dirty="0">
              <a:latin typeface="Calibri"/>
              <a:ea typeface="Calibri"/>
              <a:cs typeface="Calibri"/>
              <a:sym typeface="Calibri"/>
            </a:endParaRPr>
          </a:p>
        </p:txBody>
      </p:sp>
      <p:sp>
        <p:nvSpPr>
          <p:cNvPr id="844" name="Google Shape;844;p44">
            <a:extLst>
              <a:ext uri="{FF2B5EF4-FFF2-40B4-BE49-F238E27FC236}">
                <a16:creationId xmlns:a16="http://schemas.microsoft.com/office/drawing/2014/main" id="{22C10997-FAAE-54CE-62EC-C4CCECF2D6C2}"/>
              </a:ext>
            </a:extLst>
          </p:cNvPr>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i="1" dirty="0">
                <a:solidFill>
                  <a:schemeClr val="dk1"/>
                </a:solidFill>
                <a:latin typeface="Calibri"/>
                <a:ea typeface="Calibri"/>
                <a:cs typeface="Calibri"/>
                <a:sym typeface="Calibri"/>
              </a:rPr>
              <a:t>3/3</a:t>
            </a:r>
            <a:endParaRPr sz="2400" b="0" i="1" u="none" strike="noStrike" cap="none" dirty="0">
              <a:solidFill>
                <a:schemeClr val="dk1"/>
              </a:solidFill>
              <a:latin typeface="Calibri"/>
              <a:ea typeface="Calibri"/>
              <a:cs typeface="Calibri"/>
              <a:sym typeface="Calibri"/>
            </a:endParaRPr>
          </a:p>
        </p:txBody>
      </p:sp>
      <p:sp>
        <p:nvSpPr>
          <p:cNvPr id="4" name="Google Shape;690;g30c7fe860a1_0_0">
            <a:extLst>
              <a:ext uri="{FF2B5EF4-FFF2-40B4-BE49-F238E27FC236}">
                <a16:creationId xmlns:a16="http://schemas.microsoft.com/office/drawing/2014/main" id="{E9AB5488-E118-0066-572A-3AFADBBC7013}"/>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 لِنَدْعَمْ نِسَاءَ ﭐلْمَغْرِبِ ﭐلْحِرَفِيَّاتِ ﭐلْمُبْدِعَاتِ.</a:t>
            </a:r>
          </a:p>
        </p:txBody>
      </p:sp>
    </p:spTree>
    <p:extLst>
      <p:ext uri="{BB962C8B-B14F-4D97-AF65-F5344CB8AC3E}">
        <p14:creationId xmlns:p14="http://schemas.microsoft.com/office/powerpoint/2010/main" val="18771808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1337188" y="110718"/>
            <a:ext cx="10029660"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i="0" u="none" strike="noStrike" cap="none" dirty="0">
                <a:solidFill>
                  <a:srgbClr val="222A35"/>
                </a:solidFill>
                <a:latin typeface="Calibri"/>
                <a:ea typeface="Calibri"/>
                <a:cs typeface="Calibri"/>
                <a:sym typeface="Calibri"/>
              </a:rPr>
              <a:t>أقوم قراءتي : </a:t>
            </a:r>
            <a:endParaRPr lang="ar-MA" sz="1400" b="0" i="0" u="none" strike="noStrike" cap="none" dirty="0">
              <a:solidFill>
                <a:srgbClr val="000000"/>
              </a:solidFill>
              <a:latin typeface="Arial"/>
              <a:ea typeface="Arial"/>
              <a:cs typeface="Arial"/>
              <a:sym typeface="Arial"/>
            </a:endParaRP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19" name="TextBox 6">
            <a:extLst>
              <a:ext uri="{FF2B5EF4-FFF2-40B4-BE49-F238E27FC236}">
                <a16:creationId xmlns:a16="http://schemas.microsoft.com/office/drawing/2014/main" id="{3179747B-5AB6-AC93-6343-5D39343E6EB5}"/>
              </a:ext>
            </a:extLst>
          </p:cNvPr>
          <p:cNvSpPr txBox="1">
            <a:spLocks noChangeArrowheads="1"/>
          </p:cNvSpPr>
          <p:nvPr/>
        </p:nvSpPr>
        <p:spPr bwMode="auto">
          <a:xfrm>
            <a:off x="1650562" y="526710"/>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تقويم قراءاتهم ذاتيا </a:t>
            </a:r>
            <a:r>
              <a:rPr lang="ar-MA" altLang="fr-FR" sz="1400" i="1" dirty="0">
                <a:solidFill>
                  <a:schemeClr val="bg2">
                    <a:lumMod val="75000"/>
                  </a:schemeClr>
                </a:solidFill>
                <a:ea typeface="Calibri" panose="020F0502020204030204" pitchFamily="34" charset="0"/>
                <a:cs typeface="Calibri" panose="020F0502020204030204" pitchFamily="34" charset="0"/>
              </a:rPr>
              <a:t>.</a:t>
            </a:r>
          </a:p>
        </p:txBody>
      </p:sp>
      <p:pic>
        <p:nvPicPr>
          <p:cNvPr id="21" name="Picture 2" descr="Lever la main - Icônes mains et gestes gratuites">
            <a:extLst>
              <a:ext uri="{FF2B5EF4-FFF2-40B4-BE49-F238E27FC236}">
                <a16:creationId xmlns:a16="http://schemas.microsoft.com/office/drawing/2014/main" id="{7E3A028E-2577-BF0D-2A92-2F88C831C8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5E44682D-2A7B-81EF-E18D-3ABA4E45DA66}"/>
              </a:ext>
            </a:extLst>
          </p:cNvPr>
          <p:cNvSpPr txBox="1"/>
          <p:nvPr/>
        </p:nvSpPr>
        <p:spPr>
          <a:xfrm>
            <a:off x="3054927" y="1392382"/>
            <a:ext cx="7855528" cy="523220"/>
          </a:xfrm>
          <a:prstGeom prst="rect">
            <a:avLst/>
          </a:prstGeom>
          <a:noFill/>
        </p:spPr>
        <p:txBody>
          <a:bodyPr wrap="square" rtlCol="0">
            <a:spAutoFit/>
          </a:bodyPr>
          <a:lstStyle/>
          <a:p>
            <a:pPr algn="r" rtl="1"/>
            <a:r>
              <a:rPr lang="ar-MA" sz="2800" b="1" dirty="0">
                <a:latin typeface="Calibri" panose="020F0502020204030204" pitchFamily="34" charset="0"/>
                <a:ea typeface="Calibri" panose="020F0502020204030204" pitchFamily="34" charset="0"/>
                <a:cs typeface="Calibri" panose="020F0502020204030204" pitchFamily="34" charset="0"/>
              </a:rPr>
              <a:t>أَتَمَرَّنُ عَلَى قِرَاءَةِ فِقْرَةٍ وأُقَوِّمُ ذَاتِي:</a:t>
            </a:r>
            <a:endParaRPr lang="fr-FR" sz="28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8" name="Tableau 7">
            <a:extLst>
              <a:ext uri="{FF2B5EF4-FFF2-40B4-BE49-F238E27FC236}">
                <a16:creationId xmlns:a16="http://schemas.microsoft.com/office/drawing/2014/main" id="{94474537-C7B0-01C7-787E-2E6891CDE9AA}"/>
              </a:ext>
            </a:extLst>
          </p:cNvPr>
          <p:cNvGraphicFramePr>
            <a:graphicFrameLocks noGrp="1"/>
          </p:cNvGraphicFramePr>
          <p:nvPr>
            <p:extLst>
              <p:ext uri="{D42A27DB-BD31-4B8C-83A1-F6EECF244321}">
                <p14:modId xmlns:p14="http://schemas.microsoft.com/office/powerpoint/2010/main" val="1706329948"/>
              </p:ext>
            </p:extLst>
          </p:nvPr>
        </p:nvGraphicFramePr>
        <p:xfrm>
          <a:off x="633845" y="2026227"/>
          <a:ext cx="10827330" cy="2532993"/>
        </p:xfrm>
        <a:graphic>
          <a:graphicData uri="http://schemas.openxmlformats.org/drawingml/2006/table">
            <a:tbl>
              <a:tblPr firstRow="1" bandRow="1"/>
              <a:tblGrid>
                <a:gridCol w="2165466">
                  <a:extLst>
                    <a:ext uri="{9D8B030D-6E8A-4147-A177-3AD203B41FA5}">
                      <a16:colId xmlns:a16="http://schemas.microsoft.com/office/drawing/2014/main" val="3574224399"/>
                    </a:ext>
                  </a:extLst>
                </a:gridCol>
                <a:gridCol w="2165466">
                  <a:extLst>
                    <a:ext uri="{9D8B030D-6E8A-4147-A177-3AD203B41FA5}">
                      <a16:colId xmlns:a16="http://schemas.microsoft.com/office/drawing/2014/main" val="2541828901"/>
                    </a:ext>
                  </a:extLst>
                </a:gridCol>
                <a:gridCol w="2165466">
                  <a:extLst>
                    <a:ext uri="{9D8B030D-6E8A-4147-A177-3AD203B41FA5}">
                      <a16:colId xmlns:a16="http://schemas.microsoft.com/office/drawing/2014/main" val="2108883681"/>
                    </a:ext>
                  </a:extLst>
                </a:gridCol>
                <a:gridCol w="2165466">
                  <a:extLst>
                    <a:ext uri="{9D8B030D-6E8A-4147-A177-3AD203B41FA5}">
                      <a16:colId xmlns:a16="http://schemas.microsoft.com/office/drawing/2014/main" val="4080666983"/>
                    </a:ext>
                  </a:extLst>
                </a:gridCol>
                <a:gridCol w="2165466">
                  <a:extLst>
                    <a:ext uri="{9D8B030D-6E8A-4147-A177-3AD203B41FA5}">
                      <a16:colId xmlns:a16="http://schemas.microsoft.com/office/drawing/2014/main" val="709785634"/>
                    </a:ext>
                  </a:extLst>
                </a:gridCol>
              </a:tblGrid>
              <a:tr h="1340428">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هَلْ تَمَثَّلْتُ ﭐلْمَعَانِي؟</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هَلِ احْتَرَمْتُ عَلَامَاتِ ﭐلتَّرْقِيمِ؟</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عَدَدُ ﭐلْأَخْطَاءِ ﭐلْمُرْتَكَبَةِ</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الْمُدَّةُ ﭐلزَّمَنِيَّةُ</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عَدَدُ ﭐلْكَلِمَاتِ ﭐلْمَقْرُوءَةِ</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1966446"/>
                  </a:ext>
                </a:extLst>
              </a:tr>
              <a:tr h="1192565">
                <a:tc>
                  <a:txBody>
                    <a:bodyPr/>
                    <a:lstStyle/>
                    <a:p>
                      <a:pPr algn="r" rtl="1"/>
                      <a:endParaRPr lang="fr-FR"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fr-FR"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fr-FR"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r-FR"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fr-FR"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3820657"/>
                  </a:ext>
                </a:extLst>
              </a:tr>
            </a:tbl>
          </a:graphicData>
        </a:graphic>
      </p:graphicFrame>
    </p:spTree>
    <p:extLst>
      <p:ext uri="{BB962C8B-B14F-4D97-AF65-F5344CB8AC3E}">
        <p14:creationId xmlns:p14="http://schemas.microsoft.com/office/powerpoint/2010/main" val="37474800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pic>
        <p:nvPicPr>
          <p:cNvPr id="786" name="Google Shape;786;p26"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87" name="Google Shape;787;p26"/>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88" name="Google Shape;788;p26"/>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تغذية راجعة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789" name="Google Shape;789;p26"/>
          <p:cNvSpPr txBox="1"/>
          <p:nvPr/>
        </p:nvSpPr>
        <p:spPr>
          <a:xfrm>
            <a:off x="1406014" y="1419054"/>
            <a:ext cx="9144000" cy="2909130"/>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3200"/>
              <a:buFont typeface="Arial"/>
              <a:buNone/>
            </a:pPr>
            <a:r>
              <a:rPr lang="ar-MA" sz="3200" b="1" i="0" u="none" strike="noStrike" cap="non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البيوت لأجل تجويد قراءاتهم وتجاوز مشاكلهم.  </a:t>
            </a:r>
            <a:endParaRPr sz="3200" b="1" i="0" u="none" strike="noStrike" cap="none">
              <a:solidFill>
                <a:srgbClr val="222A35"/>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8EBDCC-AFFA-F909-2E2D-BD7BA97308F7}"/>
              </a:ext>
            </a:extLst>
          </p:cNvPr>
          <p:cNvSpPr>
            <a:spLocks noGrp="1"/>
          </p:cNvSpPr>
          <p:nvPr>
            <p:ph type="body" sz="quarter" idx="10"/>
          </p:nvPr>
        </p:nvSpPr>
        <p:spPr/>
        <p:txBody>
          <a:bodyPr/>
          <a:lstStyle/>
          <a:p>
            <a:r>
              <a:rPr lang="ar-MA" dirty="0"/>
              <a:t>20 دقيقة</a:t>
            </a:r>
            <a:endParaRPr lang="fr-FR" dirty="0"/>
          </a:p>
        </p:txBody>
      </p:sp>
      <p:sp>
        <p:nvSpPr>
          <p:cNvPr id="3" name="Text Placeholder 2">
            <a:extLst>
              <a:ext uri="{FF2B5EF4-FFF2-40B4-BE49-F238E27FC236}">
                <a16:creationId xmlns:a16="http://schemas.microsoft.com/office/drawing/2014/main" id="{39A068ED-D11E-90A1-97E6-8BC303AF7F43}"/>
              </a:ext>
            </a:extLst>
          </p:cNvPr>
          <p:cNvSpPr>
            <a:spLocks noGrp="1"/>
          </p:cNvSpPr>
          <p:nvPr>
            <p:ph type="body" sz="quarter" idx="11"/>
          </p:nvPr>
        </p:nvSpPr>
        <p:spPr>
          <a:xfrm>
            <a:off x="5025419" y="1978702"/>
            <a:ext cx="5869201" cy="728094"/>
          </a:xfrm>
        </p:spPr>
        <p:txBody>
          <a:bodyPr/>
          <a:lstStyle/>
          <a:p>
            <a:r>
              <a:rPr lang="ar-MA" dirty="0">
                <a:solidFill>
                  <a:srgbClr val="106585"/>
                </a:solidFill>
                <a:latin typeface="Calibri"/>
                <a:ea typeface="Calibri"/>
                <a:cs typeface="Calibri"/>
                <a:sym typeface="Calibri"/>
              </a:rPr>
              <a:t>الفهم المباشر</a:t>
            </a:r>
            <a:br>
              <a:rPr lang="ar-MA" b="0" dirty="0">
                <a:solidFill>
                  <a:srgbClr val="106585"/>
                </a:solidFill>
                <a:latin typeface="Calibri"/>
                <a:ea typeface="Calibri"/>
                <a:cs typeface="Calibri"/>
                <a:sym typeface="Calibri"/>
              </a:rPr>
            </a:br>
            <a:r>
              <a:rPr lang="ar-MA" dirty="0">
                <a:solidFill>
                  <a:srgbClr val="106585"/>
                </a:solidFill>
                <a:latin typeface="Calibri"/>
                <a:ea typeface="Calibri"/>
                <a:cs typeface="Calibri"/>
                <a:sym typeface="Calibri"/>
              </a:rPr>
              <a:t>استخراج معلومات صريحة من النص</a:t>
            </a:r>
            <a:endParaRPr lang="fr-FR" dirty="0"/>
          </a:p>
        </p:txBody>
      </p:sp>
      <p:pic>
        <p:nvPicPr>
          <p:cNvPr id="9" name="Picture 8">
            <a:extLst>
              <a:ext uri="{FF2B5EF4-FFF2-40B4-BE49-F238E27FC236}">
                <a16:creationId xmlns:a16="http://schemas.microsoft.com/office/drawing/2014/main" id="{5B98D9C8-9224-4D19-0372-28C2CC69D663}"/>
              </a:ext>
            </a:extLst>
          </p:cNvPr>
          <p:cNvPicPr>
            <a:picLocks noChangeAspect="1"/>
          </p:cNvPicPr>
          <p:nvPr/>
        </p:nvPicPr>
        <p:blipFill>
          <a:blip r:embed="rId2"/>
          <a:stretch>
            <a:fillRect/>
          </a:stretch>
        </p:blipFill>
        <p:spPr>
          <a:xfrm>
            <a:off x="1054308" y="1480269"/>
            <a:ext cx="3157928" cy="3157928"/>
          </a:xfrm>
          <a:prstGeom prst="rect">
            <a:avLst/>
          </a:prstGeom>
        </p:spPr>
      </p:pic>
    </p:spTree>
    <p:extLst>
      <p:ext uri="{BB962C8B-B14F-4D97-AF65-F5344CB8AC3E}">
        <p14:creationId xmlns:p14="http://schemas.microsoft.com/office/powerpoint/2010/main" val="42874380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B31CF4-7EB6-13F3-C6E6-CADAF94F1ED3}"/>
              </a:ext>
            </a:extLst>
          </p:cNvPr>
          <p:cNvSpPr>
            <a:spLocks noGrp="1"/>
          </p:cNvSpPr>
          <p:nvPr>
            <p:ph type="body" sz="quarter" idx="10"/>
          </p:nvPr>
        </p:nvSpPr>
        <p:spPr/>
        <p:txBody>
          <a:bodyPr>
            <a:normAutofit fontScale="92500" lnSpcReduction="20000"/>
          </a:bodyPr>
          <a:lstStyle/>
          <a:p>
            <a:endParaRPr lang="fr-FR"/>
          </a:p>
        </p:txBody>
      </p:sp>
    </p:spTree>
    <p:extLst>
      <p:ext uri="{BB962C8B-B14F-4D97-AF65-F5344CB8AC3E}">
        <p14:creationId xmlns:p14="http://schemas.microsoft.com/office/powerpoint/2010/main" val="14312614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82;p177">
            <a:extLst>
              <a:ext uri="{FF2B5EF4-FFF2-40B4-BE49-F238E27FC236}">
                <a16:creationId xmlns:a16="http://schemas.microsoft.com/office/drawing/2014/main" id="{927682E3-9BE4-DD07-D2A7-5BF3D549CA12}"/>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6" name="Google Shape;883;p177">
            <a:extLst>
              <a:ext uri="{FF2B5EF4-FFF2-40B4-BE49-F238E27FC236}">
                <a16:creationId xmlns:a16="http://schemas.microsoft.com/office/drawing/2014/main" id="{1E58B205-550C-FEAD-5EC3-F823B9CAEEE8}"/>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
        <p:nvSpPr>
          <p:cNvPr id="8" name="Google Shape;820;g311ad05dea3_0_0">
            <a:extLst>
              <a:ext uri="{FF2B5EF4-FFF2-40B4-BE49-F238E27FC236}">
                <a16:creationId xmlns:a16="http://schemas.microsoft.com/office/drawing/2014/main" id="{DC00C4B3-7CC9-0293-01F0-B37C801A54E2}"/>
              </a:ext>
            </a:extLst>
          </p:cNvPr>
          <p:cNvSpPr/>
          <p:nvPr/>
        </p:nvSpPr>
        <p:spPr>
          <a:xfrm>
            <a:off x="2623350" y="1951201"/>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بِمَ وَصَفَ الْكَاتِبُ الْحِرَفَ التَّقْلِيدِيَّةَ؟</a:t>
            </a:r>
            <a:endParaRPr sz="3200" b="1" i="0" u="none" strike="noStrike" cap="none" dirty="0">
              <a:solidFill>
                <a:schemeClr val="dk1"/>
              </a:solidFill>
              <a:latin typeface="Calibri"/>
              <a:ea typeface="Calibri"/>
              <a:cs typeface="Calibri"/>
              <a:sym typeface="Calibri"/>
            </a:endParaRPr>
          </a:p>
        </p:txBody>
      </p:sp>
      <p:pic>
        <p:nvPicPr>
          <p:cNvPr id="2" name="Google Shape;610;p57">
            <a:extLst>
              <a:ext uri="{FF2B5EF4-FFF2-40B4-BE49-F238E27FC236}">
                <a16:creationId xmlns:a16="http://schemas.microsoft.com/office/drawing/2014/main" id="{FF519CA8-F22F-5013-7E81-6F054D307CD2}"/>
              </a:ext>
            </a:extLst>
          </p:cNvPr>
          <p:cNvPicPr preferRelativeResize="0"/>
          <p:nvPr/>
        </p:nvPicPr>
        <p:blipFill rotWithShape="1">
          <a:blip r:embed="rId2">
            <a:alphaModFix/>
          </a:blip>
          <a:srcRect/>
          <a:stretch/>
        </p:blipFill>
        <p:spPr>
          <a:xfrm>
            <a:off x="298445" y="182054"/>
            <a:ext cx="730250" cy="730250"/>
          </a:xfrm>
          <a:prstGeom prst="rect">
            <a:avLst/>
          </a:prstGeom>
          <a:noFill/>
          <a:ln>
            <a:noFill/>
          </a:ln>
        </p:spPr>
      </p:pic>
    </p:spTree>
    <p:extLst>
      <p:ext uri="{BB962C8B-B14F-4D97-AF65-F5344CB8AC3E}">
        <p14:creationId xmlns:p14="http://schemas.microsoft.com/office/powerpoint/2010/main" val="10149626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3A635-45B3-1840-B700-08C49E929B30}"/>
            </a:ext>
          </a:extLst>
        </p:cNvPr>
        <p:cNvGrpSpPr/>
        <p:nvPr/>
      </p:nvGrpSpPr>
      <p:grpSpPr>
        <a:xfrm>
          <a:off x="0" y="0"/>
          <a:ext cx="0" cy="0"/>
          <a:chOff x="0" y="0"/>
          <a:chExt cx="0" cy="0"/>
        </a:xfrm>
      </p:grpSpPr>
      <p:sp>
        <p:nvSpPr>
          <p:cNvPr id="2" name="Google Shape;820;g311ad05dea3_0_0">
            <a:extLst>
              <a:ext uri="{FF2B5EF4-FFF2-40B4-BE49-F238E27FC236}">
                <a16:creationId xmlns:a16="http://schemas.microsoft.com/office/drawing/2014/main" id="{6CA1B27E-87B2-5D45-C57D-1C3EC302A97C}"/>
              </a:ext>
            </a:extLst>
          </p:cNvPr>
          <p:cNvSpPr/>
          <p:nvPr/>
        </p:nvSpPr>
        <p:spPr>
          <a:xfrm>
            <a:off x="2680099" y="2096672"/>
            <a:ext cx="6945300" cy="1332327"/>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150000"/>
              </a:lnSpc>
              <a:buSzPts val="2800"/>
            </a:pPr>
            <a:r>
              <a:rPr lang="ar-MA" sz="3200" b="1" dirty="0">
                <a:latin typeface="Calibri"/>
                <a:ea typeface="Calibri"/>
                <a:cs typeface="Calibri"/>
                <a:sym typeface="Calibri"/>
              </a:rPr>
              <a:t>وَصَفَ الْكَاتِبُ الْحِرَفَ التَّقْلِيدِيَّةَ بِأَنَّهَا تَجْمَعُ بَيْنَ الْأَصَالَةِ وَالْإِبْدَاعِ.</a:t>
            </a:r>
            <a:endParaRPr sz="3200" b="1" i="0" u="none" strike="noStrike" cap="none" dirty="0">
              <a:solidFill>
                <a:schemeClr val="dk1"/>
              </a:solidFill>
              <a:latin typeface="Calibri"/>
              <a:ea typeface="Calibri"/>
              <a:cs typeface="Calibri"/>
              <a:sym typeface="Calibri"/>
            </a:endParaRPr>
          </a:p>
        </p:txBody>
      </p:sp>
      <p:pic>
        <p:nvPicPr>
          <p:cNvPr id="3" name="Google Shape;887;p58" descr="Lever la main - Icônes mains et gestes gratuites">
            <a:extLst>
              <a:ext uri="{FF2B5EF4-FFF2-40B4-BE49-F238E27FC236}">
                <a16:creationId xmlns:a16="http://schemas.microsoft.com/office/drawing/2014/main" id="{2279D255-1BD4-639D-A936-4CE97C582A51}"/>
              </a:ext>
            </a:extLst>
          </p:cNvPr>
          <p:cNvPicPr preferRelativeResize="0"/>
          <p:nvPr/>
        </p:nvPicPr>
        <p:blipFill rotWithShape="1">
          <a:blip r:embed="rId2">
            <a:alphaModFix/>
          </a:blip>
          <a:srcRect/>
          <a:stretch/>
        </p:blipFill>
        <p:spPr>
          <a:xfrm>
            <a:off x="245889" y="196916"/>
            <a:ext cx="735012" cy="733425"/>
          </a:xfrm>
          <a:prstGeom prst="rect">
            <a:avLst/>
          </a:prstGeom>
          <a:noFill/>
          <a:ln>
            <a:noFill/>
          </a:ln>
        </p:spPr>
      </p:pic>
      <p:sp>
        <p:nvSpPr>
          <p:cNvPr id="4" name="Google Shape;882;p177">
            <a:extLst>
              <a:ext uri="{FF2B5EF4-FFF2-40B4-BE49-F238E27FC236}">
                <a16:creationId xmlns:a16="http://schemas.microsoft.com/office/drawing/2014/main" id="{8213FD04-1ED7-2917-416B-B5AC6D1D6E23}"/>
              </a:ext>
            </a:extLst>
          </p:cNvPr>
          <p:cNvSpPr txBox="1">
            <a:spLocks noGrp="1"/>
          </p:cNvSpPr>
          <p:nvPr>
            <p:ph type="title"/>
          </p:nvPr>
        </p:nvSpPr>
        <p:spPr>
          <a:xfrm>
            <a:off x="581891" y="587785"/>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09477207-CBF1-A65D-D95C-576B3B641ECD}"/>
              </a:ext>
            </a:extLst>
          </p:cNvPr>
          <p:cNvSpPr txBox="1"/>
          <p:nvPr/>
        </p:nvSpPr>
        <p:spPr>
          <a:xfrm>
            <a:off x="1125499" y="212227"/>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60877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A20F6-C993-B806-C2CF-092F1382013E}"/>
            </a:ext>
          </a:extLst>
        </p:cNvPr>
        <p:cNvGrpSpPr/>
        <p:nvPr/>
      </p:nvGrpSpPr>
      <p:grpSpPr>
        <a:xfrm>
          <a:off x="0" y="0"/>
          <a:ext cx="0" cy="0"/>
          <a:chOff x="0" y="0"/>
          <a:chExt cx="0" cy="0"/>
        </a:xfrm>
      </p:grpSpPr>
      <p:sp>
        <p:nvSpPr>
          <p:cNvPr id="5" name="Google Shape;882;p177">
            <a:extLst>
              <a:ext uri="{FF2B5EF4-FFF2-40B4-BE49-F238E27FC236}">
                <a16:creationId xmlns:a16="http://schemas.microsoft.com/office/drawing/2014/main" id="{49B1BC8F-6955-132F-AF49-9C88380025D1}"/>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6" name="Google Shape;883;p177">
            <a:extLst>
              <a:ext uri="{FF2B5EF4-FFF2-40B4-BE49-F238E27FC236}">
                <a16:creationId xmlns:a16="http://schemas.microsoft.com/office/drawing/2014/main" id="{660D9C8B-187F-D13D-80F2-D00FF4F82661}"/>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
        <p:nvSpPr>
          <p:cNvPr id="8" name="Google Shape;820;g311ad05dea3_0_0">
            <a:extLst>
              <a:ext uri="{FF2B5EF4-FFF2-40B4-BE49-F238E27FC236}">
                <a16:creationId xmlns:a16="http://schemas.microsoft.com/office/drawing/2014/main" id="{A0561720-8BAA-5487-2D55-538746A4C553}"/>
              </a:ext>
            </a:extLst>
          </p:cNvPr>
          <p:cNvSpPr/>
          <p:nvPr/>
        </p:nvSpPr>
        <p:spPr>
          <a:xfrm>
            <a:off x="2623350" y="2377229"/>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قَدِّمْ ثَلَاثَةَ نَمَاذِجَ لِصِنَاعَاتٍ تَقْلِيدِيَّةٍ مَغْرِبِيَّةٍ.</a:t>
            </a:r>
            <a:endParaRPr sz="3200" b="1" i="0" u="none" strike="noStrike" cap="none" dirty="0">
              <a:solidFill>
                <a:schemeClr val="dk1"/>
              </a:solidFill>
              <a:latin typeface="Calibri"/>
              <a:ea typeface="Calibri"/>
              <a:cs typeface="Calibri"/>
              <a:sym typeface="Calibri"/>
            </a:endParaRPr>
          </a:p>
        </p:txBody>
      </p:sp>
      <p:pic>
        <p:nvPicPr>
          <p:cNvPr id="2" name="Google Shape;610;p57">
            <a:extLst>
              <a:ext uri="{FF2B5EF4-FFF2-40B4-BE49-F238E27FC236}">
                <a16:creationId xmlns:a16="http://schemas.microsoft.com/office/drawing/2014/main" id="{0E3F0A86-D98F-122E-4548-1D0861B2EAEF}"/>
              </a:ext>
            </a:extLst>
          </p:cNvPr>
          <p:cNvPicPr preferRelativeResize="0"/>
          <p:nvPr/>
        </p:nvPicPr>
        <p:blipFill rotWithShape="1">
          <a:blip r:embed="rId2">
            <a:alphaModFix/>
          </a:blip>
          <a:srcRect/>
          <a:stretch/>
        </p:blipFill>
        <p:spPr>
          <a:xfrm>
            <a:off x="298445" y="182054"/>
            <a:ext cx="730250" cy="730250"/>
          </a:xfrm>
          <a:prstGeom prst="rect">
            <a:avLst/>
          </a:prstGeom>
          <a:noFill/>
          <a:ln>
            <a:noFill/>
          </a:ln>
        </p:spPr>
      </p:pic>
    </p:spTree>
    <p:extLst>
      <p:ext uri="{BB962C8B-B14F-4D97-AF65-F5344CB8AC3E}">
        <p14:creationId xmlns:p14="http://schemas.microsoft.com/office/powerpoint/2010/main" val="14375060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35E70-525B-6A2E-9606-4EC21DCD48AF}"/>
            </a:ext>
          </a:extLst>
        </p:cNvPr>
        <p:cNvGrpSpPr/>
        <p:nvPr/>
      </p:nvGrpSpPr>
      <p:grpSpPr>
        <a:xfrm>
          <a:off x="0" y="0"/>
          <a:ext cx="0" cy="0"/>
          <a:chOff x="0" y="0"/>
          <a:chExt cx="0" cy="0"/>
        </a:xfrm>
      </p:grpSpPr>
      <p:sp>
        <p:nvSpPr>
          <p:cNvPr id="2" name="Google Shape;820;g311ad05dea3_0_0">
            <a:extLst>
              <a:ext uri="{FF2B5EF4-FFF2-40B4-BE49-F238E27FC236}">
                <a16:creationId xmlns:a16="http://schemas.microsoft.com/office/drawing/2014/main" id="{CC6EC23F-32D4-AADE-5DAD-CD9EB9C71213}"/>
              </a:ext>
            </a:extLst>
          </p:cNvPr>
          <p:cNvSpPr/>
          <p:nvPr/>
        </p:nvSpPr>
        <p:spPr>
          <a:xfrm>
            <a:off x="2680099" y="2096672"/>
            <a:ext cx="6945300" cy="1332327"/>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150000"/>
              </a:lnSpc>
              <a:buSzPts val="2800"/>
            </a:pPr>
            <a:r>
              <a:rPr lang="ar-MA" sz="3200" b="1" dirty="0">
                <a:latin typeface="Calibri"/>
                <a:ea typeface="Calibri"/>
                <a:cs typeface="Calibri"/>
                <a:sym typeface="Calibri"/>
              </a:rPr>
              <a:t>مِنْهَا: التَّطْرِيزُ، وَالْفَخَّارُ، وَالنَّسِيجُ.</a:t>
            </a:r>
            <a:endParaRPr sz="3200" b="1" i="0" u="none" strike="noStrike" cap="none" dirty="0">
              <a:solidFill>
                <a:schemeClr val="dk1"/>
              </a:solidFill>
              <a:latin typeface="Calibri"/>
              <a:ea typeface="Calibri"/>
              <a:cs typeface="Calibri"/>
              <a:sym typeface="Calibri"/>
            </a:endParaRPr>
          </a:p>
        </p:txBody>
      </p:sp>
      <p:pic>
        <p:nvPicPr>
          <p:cNvPr id="3" name="Google Shape;887;p58" descr="Lever la main - Icônes mains et gestes gratuites">
            <a:extLst>
              <a:ext uri="{FF2B5EF4-FFF2-40B4-BE49-F238E27FC236}">
                <a16:creationId xmlns:a16="http://schemas.microsoft.com/office/drawing/2014/main" id="{455CCE61-5370-AF54-B87C-66A8416CE576}"/>
              </a:ext>
            </a:extLst>
          </p:cNvPr>
          <p:cNvPicPr preferRelativeResize="0"/>
          <p:nvPr/>
        </p:nvPicPr>
        <p:blipFill rotWithShape="1">
          <a:blip r:embed="rId2">
            <a:alphaModFix/>
          </a:blip>
          <a:srcRect/>
          <a:stretch/>
        </p:blipFill>
        <p:spPr>
          <a:xfrm>
            <a:off x="245889" y="196916"/>
            <a:ext cx="735012" cy="733425"/>
          </a:xfrm>
          <a:prstGeom prst="rect">
            <a:avLst/>
          </a:prstGeom>
          <a:noFill/>
          <a:ln>
            <a:noFill/>
          </a:ln>
        </p:spPr>
      </p:pic>
      <p:sp>
        <p:nvSpPr>
          <p:cNvPr id="4" name="Google Shape;882;p177">
            <a:extLst>
              <a:ext uri="{FF2B5EF4-FFF2-40B4-BE49-F238E27FC236}">
                <a16:creationId xmlns:a16="http://schemas.microsoft.com/office/drawing/2014/main" id="{B921CF06-936A-30E9-9DEE-5CA40E83DC2A}"/>
              </a:ext>
            </a:extLst>
          </p:cNvPr>
          <p:cNvSpPr txBox="1">
            <a:spLocks noGrp="1"/>
          </p:cNvSpPr>
          <p:nvPr>
            <p:ph type="title"/>
          </p:nvPr>
        </p:nvSpPr>
        <p:spPr>
          <a:xfrm>
            <a:off x="581891" y="587785"/>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C167F9B0-7D71-0958-E738-C563A0DC6888}"/>
              </a:ext>
            </a:extLst>
          </p:cNvPr>
          <p:cNvSpPr txBox="1"/>
          <p:nvPr/>
        </p:nvSpPr>
        <p:spPr>
          <a:xfrm>
            <a:off x="1125499" y="212227"/>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8185004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grpSp>
        <p:nvGrpSpPr>
          <p:cNvPr id="719" name="Google Shape;719;p29"/>
          <p:cNvGrpSpPr/>
          <p:nvPr/>
        </p:nvGrpSpPr>
        <p:grpSpPr>
          <a:xfrm>
            <a:off x="812159" y="839749"/>
            <a:ext cx="10567685" cy="5198169"/>
            <a:chOff x="2184400" y="1402025"/>
            <a:chExt cx="7823200" cy="4942038"/>
          </a:xfrm>
        </p:grpSpPr>
        <p:sp>
          <p:nvSpPr>
            <p:cNvPr id="720" name="Google Shape;720;p2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21" name="Google Shape;721;p2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defTabSz="914400" rtl="0" eaLnBrk="1" fontAlgn="auto" latinLnBrk="0" hangingPunct="1">
                <a:lnSpc>
                  <a:spcPct val="100000"/>
                </a:lnSpc>
                <a:spcBef>
                  <a:spcPts val="0"/>
                </a:spcBef>
                <a:spcAft>
                  <a:spcPts val="0"/>
                </a:spcAft>
                <a:buClr>
                  <a:srgbClr val="FFFFFF"/>
                </a:buClr>
                <a:buSzPts val="5600"/>
                <a:buFont typeface="Arial"/>
                <a:buNone/>
                <a:tabLst/>
                <a:defRPr/>
              </a:pPr>
              <a:endParaRPr kumimoji="0" sz="5600" b="1" i="0" u="none" strike="noStrike" kern="0" cap="none" spc="0" normalizeH="0" baseline="0" noProof="0">
                <a:ln>
                  <a:noFill/>
                </a:ln>
                <a:solidFill>
                  <a:srgbClr val="1D6FA9"/>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4400"/>
                <a:buFont typeface="Arial"/>
                <a:buNone/>
                <a:tabLst/>
                <a:defRPr/>
              </a:pPr>
              <a:endParaRPr kumimoji="0" sz="4400" b="1" i="0" u="none" strike="noStrike" kern="0" cap="none" spc="0" normalizeH="0" baseline="0" noProof="0">
                <a:ln>
                  <a:noFill/>
                </a:ln>
                <a:solidFill>
                  <a:srgbClr val="1D6FA9"/>
                </a:solidFill>
                <a:effectLst/>
                <a:uLnTx/>
                <a:uFillTx/>
                <a:latin typeface="Calibri"/>
                <a:ea typeface="Calibri"/>
                <a:cs typeface="Calibri"/>
                <a:sym typeface="Calibri"/>
              </a:endParaRPr>
            </a:p>
            <a:p>
              <a:pPr marL="0" marR="0" lvl="0" indent="0" algn="ctr" defTabSz="914400" rtl="1" eaLnBrk="1" fontAlgn="auto" latinLnBrk="0" hangingPunct="1">
                <a:lnSpc>
                  <a:spcPct val="100000"/>
                </a:lnSpc>
                <a:spcBef>
                  <a:spcPts val="0"/>
                </a:spcBef>
                <a:spcAft>
                  <a:spcPts val="0"/>
                </a:spcAft>
                <a:buClr>
                  <a:srgbClr val="1D6FA9"/>
                </a:buClr>
                <a:buSzPts val="4400"/>
                <a:buFont typeface="Calibri"/>
                <a:buNone/>
                <a:tabLst/>
                <a:defRPr/>
              </a:pPr>
              <a:r>
                <a:rPr kumimoji="0" lang="ar-MA" sz="4400" b="1" i="0" u="none" strike="noStrike" kern="0" cap="none" spc="0" normalizeH="0" baseline="0" noProof="0">
                  <a:ln>
                    <a:noFill/>
                  </a:ln>
                  <a:solidFill>
                    <a:srgbClr val="1D6FA9"/>
                  </a:solidFill>
                  <a:effectLst/>
                  <a:uLnTx/>
                  <a:uFillTx/>
                  <a:latin typeface="Calibri"/>
                  <a:ea typeface="Calibri"/>
                  <a:cs typeface="Calibri"/>
                  <a:sym typeface="Calibri"/>
                </a:rPr>
                <a:t>الممارسة الموجهة الثنائية </a:t>
              </a:r>
              <a:endParaRPr kumimoji="0" sz="4400" b="1" i="0" u="none" strike="noStrike" kern="0" cap="none" spc="0" normalizeH="0" baseline="0" noProof="0">
                <a:ln>
                  <a:noFill/>
                </a:ln>
                <a:solidFill>
                  <a:srgbClr val="1D6FA9"/>
                </a:solidFill>
                <a:effectLst/>
                <a:uLnTx/>
                <a:uFillTx/>
                <a:latin typeface="Calibri"/>
                <a:ea typeface="Calibri"/>
                <a:cs typeface="Calibri"/>
                <a:sym typeface="Calibri"/>
              </a:endParaRPr>
            </a:p>
          </p:txBody>
        </p:sp>
      </p:grpSp>
      <p:grpSp>
        <p:nvGrpSpPr>
          <p:cNvPr id="722" name="Google Shape;722;p29"/>
          <p:cNvGrpSpPr/>
          <p:nvPr/>
        </p:nvGrpSpPr>
        <p:grpSpPr>
          <a:xfrm>
            <a:off x="8649325" y="4938583"/>
            <a:ext cx="2572577" cy="936371"/>
            <a:chOff x="8649325" y="4917801"/>
            <a:chExt cx="2572576" cy="936370"/>
          </a:xfrm>
        </p:grpSpPr>
        <p:sp>
          <p:nvSpPr>
            <p:cNvPr id="723" name="Google Shape;723;p2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24" name="Google Shape;724;p29"/>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3600"/>
                <a:buFont typeface="Calibri"/>
                <a:buNone/>
                <a:tabLst/>
                <a:defRPr/>
              </a:pPr>
              <a:r>
                <a:rPr kumimoji="0" lang="ar-MA" sz="3600" b="1" i="0" u="none" strike="noStrike" kern="0" cap="none" spc="0" normalizeH="0" baseline="0" noProof="0">
                  <a:ln>
                    <a:noFill/>
                  </a:ln>
                  <a:solidFill>
                    <a:srgbClr val="000000"/>
                  </a:solidFill>
                  <a:effectLst/>
                  <a:uLnTx/>
                  <a:uFillTx/>
                  <a:latin typeface="Calibri"/>
                  <a:ea typeface="Calibri"/>
                  <a:cs typeface="Calibri"/>
                  <a:sym typeface="Calibri"/>
                </a:rPr>
                <a:t>5 دقائق</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725" name="Google Shape;725;p29"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726" name="Google Shape;726;p2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ar-MA" sz="1800" b="0" i="0" u="none" strike="noStrike" kern="0" cap="none" spc="0" normalizeH="0" baseline="0" noProof="0">
                <a:ln>
                  <a:noFill/>
                </a:ln>
                <a:solidFill>
                  <a:srgbClr val="000000"/>
                </a:solidFill>
                <a:effectLst/>
                <a:uLnTx/>
                <a:uFillTx/>
                <a:latin typeface="Arial"/>
                <a:ea typeface="Arial"/>
                <a:cs typeface="Arial"/>
                <a:sym typeface="Arial"/>
              </a:rPr>
              <a:t>تساءلت ما إذا...</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14" name="Google Shape;820;g311ad05dea3_0_0">
            <a:extLst>
              <a:ext uri="{FF2B5EF4-FFF2-40B4-BE49-F238E27FC236}">
                <a16:creationId xmlns:a16="http://schemas.microsoft.com/office/drawing/2014/main" id="{9D753AEC-D4B6-9821-AB07-249D38294256}"/>
              </a:ext>
            </a:extLst>
          </p:cNvPr>
          <p:cNvSpPr/>
          <p:nvPr/>
        </p:nvSpPr>
        <p:spPr>
          <a:xfrm>
            <a:off x="2623350" y="1940810"/>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مَا قِيمَةُ مُنْتَجَاتِ الصِّنَاعَةِ التَّقْلِيدِيَّةِ؟</a:t>
            </a:r>
            <a:endParaRPr sz="3200" b="1" i="0" u="none" strike="noStrike" cap="none" dirty="0">
              <a:solidFill>
                <a:schemeClr val="dk1"/>
              </a:solidFill>
              <a:latin typeface="Calibri"/>
              <a:ea typeface="Calibri"/>
              <a:cs typeface="Calibri"/>
              <a:sym typeface="Calibri"/>
            </a:endParaRPr>
          </a:p>
        </p:txBody>
      </p:sp>
      <p:sp>
        <p:nvSpPr>
          <p:cNvPr id="6" name="Google Shape;882;p177">
            <a:extLst>
              <a:ext uri="{FF2B5EF4-FFF2-40B4-BE49-F238E27FC236}">
                <a16:creationId xmlns:a16="http://schemas.microsoft.com/office/drawing/2014/main" id="{5AC92EBD-F01B-BF3E-A1CE-6801945D49EB}"/>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7" name="Google Shape;883;p177">
            <a:extLst>
              <a:ext uri="{FF2B5EF4-FFF2-40B4-BE49-F238E27FC236}">
                <a16:creationId xmlns:a16="http://schemas.microsoft.com/office/drawing/2014/main" id="{BB974CEE-C0EB-7D89-3E7A-6B4D2040227F}"/>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17">
          <a:extLst>
            <a:ext uri="{FF2B5EF4-FFF2-40B4-BE49-F238E27FC236}">
              <a16:creationId xmlns:a16="http://schemas.microsoft.com/office/drawing/2014/main" id="{EEF18D28-6B65-3695-1098-059295AFA76E}"/>
            </a:ext>
          </a:extLst>
        </p:cNvPr>
        <p:cNvGrpSpPr/>
        <p:nvPr/>
      </p:nvGrpSpPr>
      <p:grpSpPr>
        <a:xfrm>
          <a:off x="0" y="0"/>
          <a:ext cx="0" cy="0"/>
          <a:chOff x="0" y="0"/>
          <a:chExt cx="0" cy="0"/>
        </a:xfrm>
      </p:grpSpPr>
      <p:sp>
        <p:nvSpPr>
          <p:cNvPr id="14" name="Google Shape;820;g311ad05dea3_0_0">
            <a:extLst>
              <a:ext uri="{FF2B5EF4-FFF2-40B4-BE49-F238E27FC236}">
                <a16:creationId xmlns:a16="http://schemas.microsoft.com/office/drawing/2014/main" id="{B3C47AE3-6304-F779-3F09-B90873EF2D5F}"/>
              </a:ext>
            </a:extLst>
          </p:cNvPr>
          <p:cNvSpPr/>
          <p:nvPr/>
        </p:nvSpPr>
        <p:spPr>
          <a:xfrm>
            <a:off x="1610591" y="1847291"/>
            <a:ext cx="7958059"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تَكْمُنُ قِيمَتُهَا فِي جَوْدَتِهَا وَجَمَالِهَا وَتَعْبِيرِهَا عَنِ التُّرَاثِ.</a:t>
            </a:r>
            <a:endParaRPr sz="3200" b="1" i="0" u="none" strike="noStrike" cap="none" dirty="0">
              <a:solidFill>
                <a:schemeClr val="dk1"/>
              </a:solidFill>
              <a:latin typeface="Calibri"/>
              <a:ea typeface="Calibri"/>
              <a:cs typeface="Calibri"/>
              <a:sym typeface="Calibri"/>
            </a:endParaRPr>
          </a:p>
        </p:txBody>
      </p:sp>
      <p:sp>
        <p:nvSpPr>
          <p:cNvPr id="4" name="Google Shape;882;p177">
            <a:extLst>
              <a:ext uri="{FF2B5EF4-FFF2-40B4-BE49-F238E27FC236}">
                <a16:creationId xmlns:a16="http://schemas.microsoft.com/office/drawing/2014/main" id="{22CC92C0-78E1-3B5C-E151-2B7E488D3B5D}"/>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817D01D7-2486-DBD0-63D4-9604FEFE4734}"/>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25692825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17">
          <a:extLst>
            <a:ext uri="{FF2B5EF4-FFF2-40B4-BE49-F238E27FC236}">
              <a16:creationId xmlns:a16="http://schemas.microsoft.com/office/drawing/2014/main" id="{A419D99C-CA17-67FF-BAB0-941015BD9918}"/>
            </a:ext>
          </a:extLst>
        </p:cNvPr>
        <p:cNvGrpSpPr/>
        <p:nvPr/>
      </p:nvGrpSpPr>
      <p:grpSpPr>
        <a:xfrm>
          <a:off x="0" y="0"/>
          <a:ext cx="0" cy="0"/>
          <a:chOff x="0" y="0"/>
          <a:chExt cx="0" cy="0"/>
        </a:xfrm>
      </p:grpSpPr>
      <p:sp>
        <p:nvSpPr>
          <p:cNvPr id="14" name="Google Shape;820;g311ad05dea3_0_0">
            <a:extLst>
              <a:ext uri="{FF2B5EF4-FFF2-40B4-BE49-F238E27FC236}">
                <a16:creationId xmlns:a16="http://schemas.microsoft.com/office/drawing/2014/main" id="{0615125C-0A79-8364-C1AF-FCA550A10A9C}"/>
              </a:ext>
            </a:extLst>
          </p:cNvPr>
          <p:cNvSpPr/>
          <p:nvPr/>
        </p:nvSpPr>
        <p:spPr>
          <a:xfrm>
            <a:off x="2623350" y="1940810"/>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كَيْفَ تَكْتَسِبُ نِسَاءُ المَغْرِبِ الصِّنَاعَةَ التَّقْلِيدِيَّةَ؟</a:t>
            </a:r>
            <a:endParaRPr sz="3200" b="1" i="0" u="none" strike="noStrike" cap="none" dirty="0">
              <a:solidFill>
                <a:schemeClr val="dk1"/>
              </a:solidFill>
              <a:latin typeface="Calibri"/>
              <a:ea typeface="Calibri"/>
              <a:cs typeface="Calibri"/>
              <a:sym typeface="Calibri"/>
            </a:endParaRPr>
          </a:p>
        </p:txBody>
      </p:sp>
      <p:sp>
        <p:nvSpPr>
          <p:cNvPr id="4" name="Google Shape;882;p177">
            <a:extLst>
              <a:ext uri="{FF2B5EF4-FFF2-40B4-BE49-F238E27FC236}">
                <a16:creationId xmlns:a16="http://schemas.microsoft.com/office/drawing/2014/main" id="{D18CA861-8771-79FF-A03C-8F9958BB41C3}"/>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1D7912C0-BA83-8D49-8312-EDFF90A43A3D}"/>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41852680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17">
          <a:extLst>
            <a:ext uri="{FF2B5EF4-FFF2-40B4-BE49-F238E27FC236}">
              <a16:creationId xmlns:a16="http://schemas.microsoft.com/office/drawing/2014/main" id="{C9D8D77B-48B4-52AA-2C2D-49449F98365B}"/>
            </a:ext>
          </a:extLst>
        </p:cNvPr>
        <p:cNvGrpSpPr/>
        <p:nvPr/>
      </p:nvGrpSpPr>
      <p:grpSpPr>
        <a:xfrm>
          <a:off x="0" y="0"/>
          <a:ext cx="0" cy="0"/>
          <a:chOff x="0" y="0"/>
          <a:chExt cx="0" cy="0"/>
        </a:xfrm>
      </p:grpSpPr>
      <p:sp>
        <p:nvSpPr>
          <p:cNvPr id="14" name="Google Shape;820;g311ad05dea3_0_0">
            <a:extLst>
              <a:ext uri="{FF2B5EF4-FFF2-40B4-BE49-F238E27FC236}">
                <a16:creationId xmlns:a16="http://schemas.microsoft.com/office/drawing/2014/main" id="{0C637042-8BAF-9B44-3DF5-3D6797178AB4}"/>
              </a:ext>
            </a:extLst>
          </p:cNvPr>
          <p:cNvSpPr/>
          <p:nvPr/>
        </p:nvSpPr>
        <p:spPr>
          <a:xfrm>
            <a:off x="1610591" y="1847291"/>
            <a:ext cx="7958059"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150000"/>
              </a:lnSpc>
              <a:buSzPts val="2800"/>
            </a:pPr>
            <a:r>
              <a:rPr lang="ar-MA" sz="3200" b="1" dirty="0">
                <a:latin typeface="Calibri"/>
                <a:ea typeface="Calibri"/>
                <a:cs typeface="Calibri"/>
                <a:sym typeface="Calibri"/>
              </a:rPr>
              <a:t>تَكْتَسِبُ نِسَاءُ الْمَغْرِبِ الصِّنَاعَةَ التَّقْلِيدِيَّةَ بِالتَّعَلُّمِ وَالتَّدْرِيبِ وَنَقْلِ الْخِبْرَةِ مِنْ جِيلِ إِلَى جِيل.</a:t>
            </a:r>
            <a:endParaRPr sz="3200" b="1" i="0" u="none" strike="noStrike" cap="none" dirty="0">
              <a:solidFill>
                <a:schemeClr val="dk1"/>
              </a:solidFill>
              <a:latin typeface="Calibri"/>
              <a:ea typeface="Calibri"/>
              <a:cs typeface="Calibri"/>
              <a:sym typeface="Calibri"/>
            </a:endParaRPr>
          </a:p>
        </p:txBody>
      </p:sp>
      <p:sp>
        <p:nvSpPr>
          <p:cNvPr id="4" name="Google Shape;882;p177">
            <a:extLst>
              <a:ext uri="{FF2B5EF4-FFF2-40B4-BE49-F238E27FC236}">
                <a16:creationId xmlns:a16="http://schemas.microsoft.com/office/drawing/2014/main" id="{4794D0FA-2E69-6638-E126-53582E482A74}"/>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C99B4114-8286-BC77-8779-DC99A67A5A4B}"/>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7765928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grpSp>
        <p:nvGrpSpPr>
          <p:cNvPr id="752" name="Google Shape;752;p32"/>
          <p:cNvGrpSpPr/>
          <p:nvPr/>
        </p:nvGrpSpPr>
        <p:grpSpPr>
          <a:xfrm>
            <a:off x="812159" y="829917"/>
            <a:ext cx="10567685" cy="5198169"/>
            <a:chOff x="2184400" y="1402025"/>
            <a:chExt cx="7823200" cy="4942038"/>
          </a:xfrm>
        </p:grpSpPr>
        <p:sp>
          <p:nvSpPr>
            <p:cNvPr id="753" name="Google Shape;753;p32"/>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54" name="Google Shape;754;p32"/>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defTabSz="914400" rtl="0" eaLnBrk="1" fontAlgn="auto" latinLnBrk="0" hangingPunct="1">
                <a:lnSpc>
                  <a:spcPct val="100000"/>
                </a:lnSpc>
                <a:spcBef>
                  <a:spcPts val="0"/>
                </a:spcBef>
                <a:spcAft>
                  <a:spcPts val="0"/>
                </a:spcAft>
                <a:buClr>
                  <a:srgbClr val="FFFFFF"/>
                </a:buClr>
                <a:buSzPts val="4000"/>
                <a:buFont typeface="Arial"/>
                <a:buNone/>
                <a:tabLst/>
                <a:defRPr/>
              </a:pPr>
              <a:endParaRPr kumimoji="0" sz="4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1" eaLnBrk="1" fontAlgn="auto" latinLnBrk="0" hangingPunct="1">
                <a:lnSpc>
                  <a:spcPct val="100000"/>
                </a:lnSpc>
                <a:spcBef>
                  <a:spcPts val="0"/>
                </a:spcBef>
                <a:spcAft>
                  <a:spcPts val="0"/>
                </a:spcAft>
                <a:buClr>
                  <a:srgbClr val="92D050"/>
                </a:buClr>
                <a:buSzPts val="4400"/>
                <a:buFont typeface="Calibri"/>
                <a:buNone/>
                <a:tabLst/>
                <a:defRPr/>
              </a:pPr>
              <a:r>
                <a:rPr kumimoji="0" lang="ar-MA" sz="4400" b="1" i="0" u="none" strike="noStrike" kern="0" cap="none" spc="0" normalizeH="0" baseline="0" noProof="0" dirty="0">
                  <a:ln>
                    <a:noFill/>
                  </a:ln>
                  <a:solidFill>
                    <a:srgbClr val="92D050"/>
                  </a:solidFill>
                  <a:effectLst/>
                  <a:uLnTx/>
                  <a:uFillTx/>
                  <a:latin typeface="Calibri"/>
                  <a:ea typeface="Calibri"/>
                  <a:cs typeface="Calibri"/>
                  <a:sym typeface="Calibri"/>
                </a:rPr>
                <a:t> الممارسة المستقلة</a:t>
              </a:r>
              <a:endParaRPr kumimoji="0" sz="4400" b="1" i="0" u="none" strike="noStrike" kern="0" cap="none" spc="0" normalizeH="0" baseline="0" noProof="0" dirty="0">
                <a:ln>
                  <a:noFill/>
                </a:ln>
                <a:solidFill>
                  <a:srgbClr val="92D050"/>
                </a:solidFill>
                <a:effectLst/>
                <a:uLnTx/>
                <a:uFillTx/>
                <a:latin typeface="Calibri"/>
                <a:ea typeface="Calibri"/>
                <a:cs typeface="Calibri"/>
                <a:sym typeface="Calibri"/>
              </a:endParaRPr>
            </a:p>
          </p:txBody>
        </p:sp>
      </p:grpSp>
      <p:grpSp>
        <p:nvGrpSpPr>
          <p:cNvPr id="755" name="Google Shape;755;p32"/>
          <p:cNvGrpSpPr/>
          <p:nvPr/>
        </p:nvGrpSpPr>
        <p:grpSpPr>
          <a:xfrm>
            <a:off x="8664315" y="5002108"/>
            <a:ext cx="2351651" cy="708937"/>
            <a:chOff x="8664315" y="5002108"/>
            <a:chExt cx="2351650" cy="708937"/>
          </a:xfrm>
        </p:grpSpPr>
        <p:sp>
          <p:nvSpPr>
            <p:cNvPr id="756" name="Google Shape;756;p32"/>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57" name="Google Shape;757;p32"/>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3600"/>
                <a:buFont typeface="Calibri"/>
                <a:buNone/>
                <a:tabLst/>
                <a:defRPr/>
              </a:pPr>
              <a:r>
                <a:rPr kumimoji="0" lang="ar-MA" sz="3600" b="1" i="0" u="none" strike="noStrike" kern="0" cap="none" spc="0" normalizeH="0" baseline="0" noProof="0">
                  <a:ln>
                    <a:noFill/>
                  </a:ln>
                  <a:solidFill>
                    <a:srgbClr val="000000"/>
                  </a:solidFill>
                  <a:effectLst/>
                  <a:uLnTx/>
                  <a:uFillTx/>
                  <a:latin typeface="Calibri"/>
                  <a:ea typeface="Calibri"/>
                  <a:cs typeface="Calibri"/>
                  <a:sym typeface="Calibri"/>
                </a:rPr>
                <a:t>4 دقائق</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758" name="Google Shape;758;p32"/>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pic>
        <p:nvPicPr>
          <p:cNvPr id="958" name="Google Shape;958;p74"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 name="Google Shape;820;g311ad05dea3_0_0">
            <a:extLst>
              <a:ext uri="{FF2B5EF4-FFF2-40B4-BE49-F238E27FC236}">
                <a16:creationId xmlns:a16="http://schemas.microsoft.com/office/drawing/2014/main" id="{7FD25FF0-8D4B-72A5-5190-2F37B15FC99A}"/>
              </a:ext>
            </a:extLst>
          </p:cNvPr>
          <p:cNvSpPr/>
          <p:nvPr/>
        </p:nvSpPr>
        <p:spPr>
          <a:xfrm>
            <a:off x="2623350" y="1753773"/>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مَاذَا يَتَطَلَّبُ إِنْجَازُ أَعْمَالِ الصِّنَاعَةِ التَّقْلِيدِيَّةِ؟</a:t>
            </a:r>
            <a:endParaRPr sz="3200" b="1" i="0" u="none" strike="noStrike" cap="none" dirty="0">
              <a:solidFill>
                <a:schemeClr val="dk1"/>
              </a:solidFill>
              <a:latin typeface="Calibri"/>
              <a:ea typeface="Calibri"/>
              <a:cs typeface="Calibri"/>
              <a:sym typeface="Calibri"/>
            </a:endParaRPr>
          </a:p>
        </p:txBody>
      </p:sp>
      <p:sp>
        <p:nvSpPr>
          <p:cNvPr id="4" name="Google Shape;882;p177">
            <a:extLst>
              <a:ext uri="{FF2B5EF4-FFF2-40B4-BE49-F238E27FC236}">
                <a16:creationId xmlns:a16="http://schemas.microsoft.com/office/drawing/2014/main" id="{AE3EB9C3-583F-9694-12C3-17C1512FAA96}"/>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DA794F27-2E36-52A0-1C50-ED0509EB6E7A}"/>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57">
          <a:extLst>
            <a:ext uri="{FF2B5EF4-FFF2-40B4-BE49-F238E27FC236}">
              <a16:creationId xmlns:a16="http://schemas.microsoft.com/office/drawing/2014/main" id="{D5EAD1C2-C9B8-B766-DC96-431DA6D6EE43}"/>
            </a:ext>
          </a:extLst>
        </p:cNvPr>
        <p:cNvGrpSpPr/>
        <p:nvPr/>
      </p:nvGrpSpPr>
      <p:grpSpPr>
        <a:xfrm>
          <a:off x="0" y="0"/>
          <a:ext cx="0" cy="0"/>
          <a:chOff x="0" y="0"/>
          <a:chExt cx="0" cy="0"/>
        </a:xfrm>
      </p:grpSpPr>
      <p:pic>
        <p:nvPicPr>
          <p:cNvPr id="958" name="Google Shape;958;p74" descr="Image générée">
            <a:extLst>
              <a:ext uri="{FF2B5EF4-FFF2-40B4-BE49-F238E27FC236}">
                <a16:creationId xmlns:a16="http://schemas.microsoft.com/office/drawing/2014/main" id="{4A4C8C5C-AC02-266D-B3B4-3D436ABC0926}"/>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 name="Google Shape;820;g311ad05dea3_0_0">
            <a:extLst>
              <a:ext uri="{FF2B5EF4-FFF2-40B4-BE49-F238E27FC236}">
                <a16:creationId xmlns:a16="http://schemas.microsoft.com/office/drawing/2014/main" id="{7DC674BD-013E-7E1B-8405-3093DDF9BB70}"/>
              </a:ext>
            </a:extLst>
          </p:cNvPr>
          <p:cNvSpPr/>
          <p:nvPr/>
        </p:nvSpPr>
        <p:spPr>
          <a:xfrm>
            <a:off x="1049482" y="2522701"/>
            <a:ext cx="8706204"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150000"/>
              </a:lnSpc>
              <a:buSzPts val="2800"/>
            </a:pPr>
            <a:r>
              <a:rPr lang="ar-MA" sz="3200" b="1" dirty="0">
                <a:latin typeface="Calibri"/>
                <a:ea typeface="Calibri"/>
                <a:cs typeface="Calibri"/>
                <a:sym typeface="Calibri"/>
              </a:rPr>
              <a:t>يَتَطَلَّبُ إِنْجَازُ أَعْمَالِ الصِّنَاعَةِ التَّقْلِيدِيَّةِ مَهَارَةً وَصَبْرًا وَإِتْقَانًا.</a:t>
            </a:r>
            <a:endParaRPr sz="3200" b="1" i="0" u="none" strike="noStrike" cap="none" dirty="0">
              <a:solidFill>
                <a:schemeClr val="dk1"/>
              </a:solidFill>
              <a:latin typeface="Calibri"/>
              <a:ea typeface="Calibri"/>
              <a:cs typeface="Calibri"/>
              <a:sym typeface="Calibri"/>
            </a:endParaRPr>
          </a:p>
        </p:txBody>
      </p:sp>
      <p:sp>
        <p:nvSpPr>
          <p:cNvPr id="4" name="Google Shape;882;p177">
            <a:extLst>
              <a:ext uri="{FF2B5EF4-FFF2-40B4-BE49-F238E27FC236}">
                <a16:creationId xmlns:a16="http://schemas.microsoft.com/office/drawing/2014/main" id="{137B62B0-C2F4-CF51-79A0-7896AC1620F2}"/>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1BFF17B2-8BD4-C961-478A-9FDEA310C531}"/>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40357373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57">
          <a:extLst>
            <a:ext uri="{FF2B5EF4-FFF2-40B4-BE49-F238E27FC236}">
              <a16:creationId xmlns:a16="http://schemas.microsoft.com/office/drawing/2014/main" id="{AB9D6D8B-17C2-2C31-F027-5BDE5AFFE0FC}"/>
            </a:ext>
          </a:extLst>
        </p:cNvPr>
        <p:cNvGrpSpPr/>
        <p:nvPr/>
      </p:nvGrpSpPr>
      <p:grpSpPr>
        <a:xfrm>
          <a:off x="0" y="0"/>
          <a:ext cx="0" cy="0"/>
          <a:chOff x="0" y="0"/>
          <a:chExt cx="0" cy="0"/>
        </a:xfrm>
      </p:grpSpPr>
      <p:pic>
        <p:nvPicPr>
          <p:cNvPr id="958" name="Google Shape;958;p74" descr="Image générée">
            <a:extLst>
              <a:ext uri="{FF2B5EF4-FFF2-40B4-BE49-F238E27FC236}">
                <a16:creationId xmlns:a16="http://schemas.microsoft.com/office/drawing/2014/main" id="{EF6AD64E-9B09-DDB7-51F2-EE3B7184CC2B}"/>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 name="Google Shape;820;g311ad05dea3_0_0">
            <a:extLst>
              <a:ext uri="{FF2B5EF4-FFF2-40B4-BE49-F238E27FC236}">
                <a16:creationId xmlns:a16="http://schemas.microsoft.com/office/drawing/2014/main" id="{D804FD49-2BC5-3C5C-DC33-17B96D226540}"/>
              </a:ext>
            </a:extLst>
          </p:cNvPr>
          <p:cNvSpPr/>
          <p:nvPr/>
        </p:nvSpPr>
        <p:spPr>
          <a:xfrm>
            <a:off x="2623350" y="1753773"/>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إِلَى أَيِّ شَيْءٍ يَدْعُو الْكَاتِبُ الْقَارِئَ فِي نِهَايَةِ النَّصِّ؟</a:t>
            </a:r>
            <a:endParaRPr sz="3200" b="1" i="0" u="none" strike="noStrike" cap="none" dirty="0">
              <a:solidFill>
                <a:schemeClr val="dk1"/>
              </a:solidFill>
              <a:latin typeface="Calibri"/>
              <a:ea typeface="Calibri"/>
              <a:cs typeface="Calibri"/>
              <a:sym typeface="Calibri"/>
            </a:endParaRPr>
          </a:p>
        </p:txBody>
      </p:sp>
      <p:sp>
        <p:nvSpPr>
          <p:cNvPr id="4" name="Google Shape;882;p177">
            <a:extLst>
              <a:ext uri="{FF2B5EF4-FFF2-40B4-BE49-F238E27FC236}">
                <a16:creationId xmlns:a16="http://schemas.microsoft.com/office/drawing/2014/main" id="{A59E579B-2324-79DB-79E0-FA0BD1DA7DE9}"/>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98122053-1484-8918-DAA9-D9655D5A5D55}"/>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857641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57">
          <a:extLst>
            <a:ext uri="{FF2B5EF4-FFF2-40B4-BE49-F238E27FC236}">
              <a16:creationId xmlns:a16="http://schemas.microsoft.com/office/drawing/2014/main" id="{DB4F5E5A-A6AD-D46F-4823-7A704643F6BD}"/>
            </a:ext>
          </a:extLst>
        </p:cNvPr>
        <p:cNvGrpSpPr/>
        <p:nvPr/>
      </p:nvGrpSpPr>
      <p:grpSpPr>
        <a:xfrm>
          <a:off x="0" y="0"/>
          <a:ext cx="0" cy="0"/>
          <a:chOff x="0" y="0"/>
          <a:chExt cx="0" cy="0"/>
        </a:xfrm>
      </p:grpSpPr>
      <p:pic>
        <p:nvPicPr>
          <p:cNvPr id="958" name="Google Shape;958;p74" descr="Image générée">
            <a:extLst>
              <a:ext uri="{FF2B5EF4-FFF2-40B4-BE49-F238E27FC236}">
                <a16:creationId xmlns:a16="http://schemas.microsoft.com/office/drawing/2014/main" id="{2F78F01C-BCAB-039A-1A62-BFD9F37BCAE8}"/>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 name="Google Shape;820;g311ad05dea3_0_0">
            <a:extLst>
              <a:ext uri="{FF2B5EF4-FFF2-40B4-BE49-F238E27FC236}">
                <a16:creationId xmlns:a16="http://schemas.microsoft.com/office/drawing/2014/main" id="{DF5F5007-D662-52F2-B099-ED9FE106CD2C}"/>
              </a:ext>
            </a:extLst>
          </p:cNvPr>
          <p:cNvSpPr/>
          <p:nvPr/>
        </p:nvSpPr>
        <p:spPr>
          <a:xfrm>
            <a:off x="694163" y="2522701"/>
            <a:ext cx="11161864"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150000"/>
              </a:lnSpc>
              <a:buSzPts val="2800"/>
            </a:pPr>
            <a:r>
              <a:rPr lang="ar-MA" sz="3200" b="1" dirty="0">
                <a:latin typeface="Calibri"/>
                <a:ea typeface="Calibri"/>
                <a:cs typeface="Calibri"/>
                <a:sym typeface="Calibri"/>
              </a:rPr>
              <a:t>يَدْعُو الْكَاتِبُ الْقَارِئَ فِي نِهَايَةِ النَّصِّ إِلَى الْحِفَاظِ عَلَى الصِّنَاعَةِ التَّقْلِيدِيَّةِ وَتَشْجِيعِهَا.</a:t>
            </a:r>
            <a:endParaRPr sz="3200" b="1" i="0" u="none" strike="noStrike" cap="none" dirty="0">
              <a:solidFill>
                <a:schemeClr val="dk1"/>
              </a:solidFill>
              <a:latin typeface="Calibri"/>
              <a:ea typeface="Calibri"/>
              <a:cs typeface="Calibri"/>
              <a:sym typeface="Calibri"/>
            </a:endParaRPr>
          </a:p>
        </p:txBody>
      </p:sp>
      <p:sp>
        <p:nvSpPr>
          <p:cNvPr id="4" name="Google Shape;882;p177">
            <a:extLst>
              <a:ext uri="{FF2B5EF4-FFF2-40B4-BE49-F238E27FC236}">
                <a16:creationId xmlns:a16="http://schemas.microsoft.com/office/drawing/2014/main" id="{C9B8262C-D493-859A-7316-92C38D4CA665}"/>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للإجابة عن السؤال، مع التصريح بسيرورة الإنجاز</a:t>
            </a:r>
            <a:endParaRPr i="0" dirty="0"/>
          </a:p>
        </p:txBody>
      </p:sp>
      <p:sp>
        <p:nvSpPr>
          <p:cNvPr id="5" name="Google Shape;883;p177">
            <a:extLst>
              <a:ext uri="{FF2B5EF4-FFF2-40B4-BE49-F238E27FC236}">
                <a16:creationId xmlns:a16="http://schemas.microsoft.com/office/drawing/2014/main" id="{2162377B-FA49-10AA-F1E2-E30B7242FEFB}"/>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نجيب عن أسئلة الفهم المباشر، ص</a:t>
            </a:r>
            <a:r>
              <a:rPr lang="ar-MA" sz="2000" b="1" dirty="0">
                <a:solidFill>
                  <a:srgbClr val="106585"/>
                </a:solidFill>
                <a:latin typeface="Calibri"/>
                <a:ea typeface="Calibri"/>
                <a:cs typeface="Calibri"/>
                <a:sym typeface="Calibri"/>
              </a:rPr>
              <a:t> 72</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30433897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E0389-5B73-3F3B-5F7D-37189F03F32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1F19F59-98E1-70CE-64D5-28A793CAD92E}"/>
              </a:ext>
            </a:extLst>
          </p:cNvPr>
          <p:cNvSpPr>
            <a:spLocks noGrp="1"/>
          </p:cNvSpPr>
          <p:nvPr>
            <p:ph type="body" sz="quarter" idx="10"/>
          </p:nvPr>
        </p:nvSpPr>
        <p:spPr/>
        <p:txBody>
          <a:bodyPr/>
          <a:lstStyle/>
          <a:p>
            <a:r>
              <a:rPr lang="ar-MA" dirty="0"/>
              <a:t>5 دقائق</a:t>
            </a:r>
            <a:endParaRPr lang="fr-FR" dirty="0"/>
          </a:p>
        </p:txBody>
      </p:sp>
      <p:sp>
        <p:nvSpPr>
          <p:cNvPr id="3" name="Text Placeholder 2">
            <a:extLst>
              <a:ext uri="{FF2B5EF4-FFF2-40B4-BE49-F238E27FC236}">
                <a16:creationId xmlns:a16="http://schemas.microsoft.com/office/drawing/2014/main" id="{B8CEC46E-984D-D613-4E82-5A2D0682CDB0}"/>
              </a:ext>
            </a:extLst>
          </p:cNvPr>
          <p:cNvSpPr>
            <a:spLocks noGrp="1"/>
          </p:cNvSpPr>
          <p:nvPr>
            <p:ph type="body" sz="quarter" idx="11"/>
          </p:nvPr>
        </p:nvSpPr>
        <p:spPr>
          <a:xfrm>
            <a:off x="5025419" y="2398426"/>
            <a:ext cx="5869201" cy="869430"/>
          </a:xfrm>
        </p:spPr>
        <p:txBody>
          <a:bodyPr/>
          <a:lstStyle/>
          <a:p>
            <a:r>
              <a:rPr lang="ar-MA" dirty="0">
                <a:solidFill>
                  <a:srgbClr val="106585"/>
                </a:solidFill>
                <a:latin typeface="Calibri"/>
                <a:ea typeface="Calibri"/>
                <a:cs typeface="Calibri"/>
                <a:sym typeface="Calibri"/>
              </a:rPr>
              <a:t>أستكمل فهمي </a:t>
            </a:r>
            <a:br>
              <a:rPr lang="ar-MA" dirty="0">
                <a:solidFill>
                  <a:srgbClr val="106585"/>
                </a:solidFill>
                <a:latin typeface="Calibri"/>
                <a:ea typeface="Calibri"/>
                <a:cs typeface="Calibri"/>
                <a:sym typeface="Calibri"/>
              </a:rPr>
            </a:br>
            <a:endParaRPr lang="ar-MA" dirty="0">
              <a:solidFill>
                <a:srgbClr val="106585"/>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EB8B50D3-4B20-1387-65F5-33590813C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Tree>
    <p:extLst>
      <p:ext uri="{BB962C8B-B14F-4D97-AF65-F5344CB8AC3E}">
        <p14:creationId xmlns:p14="http://schemas.microsoft.com/office/powerpoint/2010/main" val="33887620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F760BD60-F7C0-A893-A640-14A91B3BD82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464785D-CC34-0AC2-D0E5-6DFA72909412}"/>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4DE91C3F-8BE7-9B59-00A2-3D63CFA04A3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6D6EE82-AE57-A447-8C51-F57B6116D18E}"/>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08D6BED1-584F-C23C-1340-38FC6AC181C6}"/>
              </a:ext>
            </a:extLst>
          </p:cNvPr>
          <p:cNvSpPr txBox="1">
            <a:spLocks noChangeArrowheads="1"/>
          </p:cNvSpPr>
          <p:nvPr/>
        </p:nvSpPr>
        <p:spPr bwMode="auto">
          <a:xfrm>
            <a:off x="1337188" y="110718"/>
            <a:ext cx="10029660" cy="682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ct val="103750"/>
              </a:lnSpc>
              <a:buClr>
                <a:srgbClr val="106585"/>
              </a:buClr>
              <a:buSzPts val="2000"/>
              <a:buNone/>
            </a:pPr>
            <a:r>
              <a:rPr lang="ar-MA" sz="2000" b="1" dirty="0">
                <a:solidFill>
                  <a:srgbClr val="106585"/>
                </a:solidFill>
                <a:highlight>
                  <a:srgbClr val="00FFFF"/>
                </a:highlight>
                <a:latin typeface="Calibri"/>
                <a:ea typeface="Calibri"/>
                <a:cs typeface="Calibri"/>
                <a:sym typeface="Calibri"/>
              </a:rPr>
              <a:t>أستخرج من النص أفعال الكلام  وتعابير دالة على تمجيد النساء الحرفيات ودعمهن</a:t>
            </a: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19" name="TextBox 6">
            <a:extLst>
              <a:ext uri="{FF2B5EF4-FFF2-40B4-BE49-F238E27FC236}">
                <a16:creationId xmlns:a16="http://schemas.microsoft.com/office/drawing/2014/main" id="{ED94EF5A-2A7A-3761-45A8-F157D7867AE5}"/>
              </a:ext>
            </a:extLst>
          </p:cNvPr>
          <p:cNvSpPr txBox="1">
            <a:spLocks noChangeArrowheads="1"/>
          </p:cNvSpPr>
          <p:nvPr/>
        </p:nvSpPr>
        <p:spPr bwMode="auto">
          <a:xfrm>
            <a:off x="1652563" y="573703"/>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AEABAB"/>
                </a:solidFill>
                <a:ea typeface="Calibri" panose="020F0502020204030204" pitchFamily="34" charset="0"/>
                <a:cs typeface="Calibri" panose="020F0502020204030204" pitchFamily="34" charset="0"/>
              </a:rPr>
              <a:t>يوجه المدرس المتعلمين إلى استخراج العبارات الدالة على تمجيد النساء الحرفيات ودعمهن مع التصريح بسيرورة الإنجاز</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pic>
        <p:nvPicPr>
          <p:cNvPr id="7" name="Google Shape;822;g311ad05dea3_0_0">
            <a:extLst>
              <a:ext uri="{FF2B5EF4-FFF2-40B4-BE49-F238E27FC236}">
                <a16:creationId xmlns:a16="http://schemas.microsoft.com/office/drawing/2014/main" id="{B9EEBCA0-D84C-2B27-BFD9-E4A1AEAA25C1}"/>
              </a:ext>
            </a:extLst>
          </p:cNvPr>
          <p:cNvPicPr preferRelativeResize="0"/>
          <p:nvPr/>
        </p:nvPicPr>
        <p:blipFill rotWithShape="1">
          <a:blip r:embed="rId4">
            <a:alphaModFix/>
          </a:blip>
          <a:srcRect/>
          <a:stretch/>
        </p:blipFill>
        <p:spPr>
          <a:xfrm>
            <a:off x="50555" y="62578"/>
            <a:ext cx="730250" cy="730250"/>
          </a:xfrm>
          <a:prstGeom prst="rect">
            <a:avLst/>
          </a:prstGeom>
          <a:noFill/>
          <a:ln>
            <a:noFill/>
          </a:ln>
        </p:spPr>
      </p:pic>
      <p:sp>
        <p:nvSpPr>
          <p:cNvPr id="8" name="Google Shape;669;p162">
            <a:extLst>
              <a:ext uri="{FF2B5EF4-FFF2-40B4-BE49-F238E27FC236}">
                <a16:creationId xmlns:a16="http://schemas.microsoft.com/office/drawing/2014/main" id="{D4E1E05E-A2C0-118C-3F7D-E7D89813D66B}"/>
              </a:ext>
            </a:extLst>
          </p:cNvPr>
          <p:cNvSpPr txBox="1"/>
          <p:nvPr/>
        </p:nvSpPr>
        <p:spPr>
          <a:xfrm>
            <a:off x="2949678" y="1231832"/>
            <a:ext cx="6007510"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dirty="0">
                <a:solidFill>
                  <a:srgbClr val="000000"/>
                </a:solidFill>
                <a:latin typeface="Calibri"/>
                <a:ea typeface="Calibri"/>
                <a:cs typeface="Calibri"/>
                <a:sym typeface="Calibri"/>
              </a:rPr>
              <a:t>أَسْتَخْرِجُ مِنَ ٱلنَّصِّ تعابير </a:t>
            </a:r>
            <a:r>
              <a:rPr lang="ar-MA" sz="2800" b="1" dirty="0">
                <a:latin typeface="Calibri"/>
                <a:ea typeface="Calibri"/>
                <a:cs typeface="Calibri"/>
                <a:sym typeface="Calibri"/>
              </a:rPr>
              <a:t>تَدُلُّ عَلَى</a:t>
            </a:r>
            <a:r>
              <a:rPr lang="ar-MA" sz="2800" b="1" i="0" u="none" strike="noStrike" cap="none" dirty="0">
                <a:solidFill>
                  <a:srgbClr val="000000"/>
                </a:solidFill>
                <a:latin typeface="Calibri"/>
                <a:ea typeface="Calibri"/>
                <a:cs typeface="Calibri"/>
                <a:sym typeface="Calibri"/>
              </a:rPr>
              <a:t>:</a:t>
            </a:r>
            <a:endParaRPr sz="2800" b="1" i="0" u="none" strike="noStrike" cap="none" dirty="0">
              <a:solidFill>
                <a:srgbClr val="000000"/>
              </a:solidFill>
              <a:latin typeface="Calibri"/>
              <a:ea typeface="Calibri"/>
              <a:cs typeface="Calibri"/>
              <a:sym typeface="Calibri"/>
            </a:endParaRPr>
          </a:p>
        </p:txBody>
      </p:sp>
      <p:graphicFrame>
        <p:nvGraphicFramePr>
          <p:cNvPr id="6" name="Tableau 5">
            <a:extLst>
              <a:ext uri="{FF2B5EF4-FFF2-40B4-BE49-F238E27FC236}">
                <a16:creationId xmlns:a16="http://schemas.microsoft.com/office/drawing/2014/main" id="{94ACFF88-1DC6-FF74-EA40-0B72F0EE9759}"/>
              </a:ext>
            </a:extLst>
          </p:cNvPr>
          <p:cNvGraphicFramePr>
            <a:graphicFrameLocks noGrp="1"/>
          </p:cNvGraphicFramePr>
          <p:nvPr>
            <p:extLst>
              <p:ext uri="{D42A27DB-BD31-4B8C-83A1-F6EECF244321}">
                <p14:modId xmlns:p14="http://schemas.microsoft.com/office/powerpoint/2010/main" val="255491048"/>
              </p:ext>
            </p:extLst>
          </p:nvPr>
        </p:nvGraphicFramePr>
        <p:xfrm>
          <a:off x="488373" y="2145300"/>
          <a:ext cx="11274136" cy="1055518"/>
        </p:xfrm>
        <a:graphic>
          <a:graphicData uri="http://schemas.openxmlformats.org/drawingml/2006/table">
            <a:tbl>
              <a:tblPr firstRow="1" bandRow="1">
                <a:tableStyleId>{B015FD07-0FC1-414B-9AE4-B8FEC320CED6}</a:tableStyleId>
              </a:tblPr>
              <a:tblGrid>
                <a:gridCol w="7232072">
                  <a:extLst>
                    <a:ext uri="{9D8B030D-6E8A-4147-A177-3AD203B41FA5}">
                      <a16:colId xmlns:a16="http://schemas.microsoft.com/office/drawing/2014/main" val="3634684138"/>
                    </a:ext>
                  </a:extLst>
                </a:gridCol>
                <a:gridCol w="4042064">
                  <a:extLst>
                    <a:ext uri="{9D8B030D-6E8A-4147-A177-3AD203B41FA5}">
                      <a16:colId xmlns:a16="http://schemas.microsoft.com/office/drawing/2014/main" val="731026914"/>
                    </a:ext>
                  </a:extLst>
                </a:gridCol>
              </a:tblGrid>
              <a:tr h="37084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dirty="0">
                          <a:solidFill>
                            <a:schemeClr val="tx1"/>
                          </a:solidFill>
                          <a:latin typeface="Calibri"/>
                          <a:ea typeface="Calibri"/>
                          <a:cs typeface="Calibri"/>
                          <a:sym typeface="Calibri"/>
                        </a:rPr>
                        <a:t>؟؟؟</a:t>
                      </a:r>
                      <a:endParaRPr sz="2800" b="1"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تمجيد النساء الحرفيات</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9683616"/>
                  </a:ext>
                </a:extLst>
              </a:tr>
              <a:tr h="37084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dirty="0">
                          <a:solidFill>
                            <a:schemeClr val="tx1"/>
                          </a:solidFill>
                          <a:latin typeface="Calibri"/>
                          <a:ea typeface="Calibri"/>
                          <a:cs typeface="Calibri"/>
                          <a:sym typeface="Calibri"/>
                        </a:rPr>
                        <a:t>؟؟؟</a:t>
                      </a:r>
                      <a:endParaRPr sz="2800" b="1"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الدعوة إلى دعم النساء الحرفيات</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8453791"/>
                  </a:ext>
                </a:extLst>
              </a:tr>
            </a:tbl>
          </a:graphicData>
        </a:graphic>
      </p:graphicFrame>
    </p:spTree>
    <p:extLst>
      <p:ext uri="{BB962C8B-B14F-4D97-AF65-F5344CB8AC3E}">
        <p14:creationId xmlns:p14="http://schemas.microsoft.com/office/powerpoint/2010/main" val="28175708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7DADC8C0-55D6-D241-331C-58FB489C26B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82ADB6D-A4C2-A1AF-8D9E-CA57EC013D51}"/>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7291053-D170-6ACB-F3D2-646B447FA6C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863C52E-3D95-3933-403B-DCF0CCF4601E}"/>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6" name="Google Shape;887;p58" descr="Lever la main - Icônes mains et gestes gratuites">
            <a:extLst>
              <a:ext uri="{FF2B5EF4-FFF2-40B4-BE49-F238E27FC236}">
                <a16:creationId xmlns:a16="http://schemas.microsoft.com/office/drawing/2014/main" id="{569C1960-6A76-F4B6-9C20-2EC834D72789}"/>
              </a:ext>
            </a:extLst>
          </p:cNvPr>
          <p:cNvPicPr preferRelativeResize="0"/>
          <p:nvPr/>
        </p:nvPicPr>
        <p:blipFill rotWithShape="1">
          <a:blip r:embed="rId4">
            <a:alphaModFix/>
          </a:blip>
          <a:srcRect/>
          <a:stretch/>
        </p:blipFill>
        <p:spPr>
          <a:xfrm>
            <a:off x="76983" y="34992"/>
            <a:ext cx="735012" cy="733425"/>
          </a:xfrm>
          <a:prstGeom prst="rect">
            <a:avLst/>
          </a:prstGeom>
          <a:noFill/>
          <a:ln>
            <a:noFill/>
          </a:ln>
        </p:spPr>
      </p:pic>
      <p:sp>
        <p:nvSpPr>
          <p:cNvPr id="12" name="Google Shape;669;p162">
            <a:extLst>
              <a:ext uri="{FF2B5EF4-FFF2-40B4-BE49-F238E27FC236}">
                <a16:creationId xmlns:a16="http://schemas.microsoft.com/office/drawing/2014/main" id="{F81DD6DC-502A-C271-09FC-26D4E6853506}"/>
              </a:ext>
            </a:extLst>
          </p:cNvPr>
          <p:cNvSpPr txBox="1"/>
          <p:nvPr/>
        </p:nvSpPr>
        <p:spPr>
          <a:xfrm>
            <a:off x="2901270" y="1042959"/>
            <a:ext cx="6007510"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dirty="0">
                <a:solidFill>
                  <a:srgbClr val="000000"/>
                </a:solidFill>
                <a:latin typeface="Calibri"/>
                <a:ea typeface="Calibri"/>
                <a:cs typeface="Calibri"/>
                <a:sym typeface="Calibri"/>
              </a:rPr>
              <a:t>أَسْتَخْرِجُ مِنَ ٱلنَّصِّ تعابير </a:t>
            </a:r>
            <a:r>
              <a:rPr lang="ar-MA" sz="2800" b="1" dirty="0">
                <a:latin typeface="Calibri"/>
                <a:ea typeface="Calibri"/>
                <a:cs typeface="Calibri"/>
                <a:sym typeface="Calibri"/>
              </a:rPr>
              <a:t>تَدُلُّ عَلَى</a:t>
            </a:r>
            <a:r>
              <a:rPr lang="ar-MA" sz="2800" b="1" i="0" u="none" strike="noStrike" cap="none" dirty="0">
                <a:solidFill>
                  <a:srgbClr val="000000"/>
                </a:solidFill>
                <a:latin typeface="Calibri"/>
                <a:ea typeface="Calibri"/>
                <a:cs typeface="Calibri"/>
                <a:sym typeface="Calibri"/>
              </a:rPr>
              <a:t>:</a:t>
            </a:r>
            <a:endParaRPr sz="2800" b="1" i="0" u="none" strike="noStrike" cap="none" dirty="0">
              <a:solidFill>
                <a:srgbClr val="000000"/>
              </a:solidFill>
              <a:latin typeface="Calibri"/>
              <a:ea typeface="Calibri"/>
              <a:cs typeface="Calibri"/>
              <a:sym typeface="Calibri"/>
            </a:endParaRPr>
          </a:p>
        </p:txBody>
      </p:sp>
      <p:graphicFrame>
        <p:nvGraphicFramePr>
          <p:cNvPr id="5" name="Tableau 4">
            <a:extLst>
              <a:ext uri="{FF2B5EF4-FFF2-40B4-BE49-F238E27FC236}">
                <a16:creationId xmlns:a16="http://schemas.microsoft.com/office/drawing/2014/main" id="{D5A1B83F-4B59-DC17-2AE9-EC307DF57CFC}"/>
              </a:ext>
            </a:extLst>
          </p:cNvPr>
          <p:cNvGraphicFramePr>
            <a:graphicFrameLocks noGrp="1"/>
          </p:cNvGraphicFramePr>
          <p:nvPr>
            <p:extLst>
              <p:ext uri="{D42A27DB-BD31-4B8C-83A1-F6EECF244321}">
                <p14:modId xmlns:p14="http://schemas.microsoft.com/office/powerpoint/2010/main" val="2740680308"/>
              </p:ext>
            </p:extLst>
          </p:nvPr>
        </p:nvGraphicFramePr>
        <p:xfrm>
          <a:off x="197427" y="1566179"/>
          <a:ext cx="11841325" cy="4708038"/>
        </p:xfrm>
        <a:graphic>
          <a:graphicData uri="http://schemas.openxmlformats.org/drawingml/2006/table">
            <a:tbl>
              <a:tblPr firstRow="1" bandRow="1">
                <a:tableStyleId>{B015FD07-0FC1-414B-9AE4-B8FEC320CED6}</a:tableStyleId>
              </a:tblPr>
              <a:tblGrid>
                <a:gridCol w="7701597">
                  <a:extLst>
                    <a:ext uri="{9D8B030D-6E8A-4147-A177-3AD203B41FA5}">
                      <a16:colId xmlns:a16="http://schemas.microsoft.com/office/drawing/2014/main" val="3634684138"/>
                    </a:ext>
                  </a:extLst>
                </a:gridCol>
                <a:gridCol w="4139728">
                  <a:extLst>
                    <a:ext uri="{9D8B030D-6E8A-4147-A177-3AD203B41FA5}">
                      <a16:colId xmlns:a16="http://schemas.microsoft.com/office/drawing/2014/main" val="731026914"/>
                    </a:ext>
                  </a:extLst>
                </a:gridCol>
              </a:tblGrid>
              <a:tr h="370840">
                <a:tc>
                  <a:txBody>
                    <a:bodyPr/>
                    <a:lstStyle/>
                    <a:p>
                      <a:pPr marL="0" marR="0" lvl="0" indent="0" algn="just" rtl="1">
                        <a:lnSpc>
                          <a:spcPct val="107000"/>
                        </a:lnSpc>
                        <a:spcBef>
                          <a:spcPts val="0"/>
                        </a:spcBef>
                        <a:spcAft>
                          <a:spcPts val="0"/>
                        </a:spcAft>
                        <a:buClr>
                          <a:srgbClr val="000000"/>
                        </a:buClr>
                        <a:buSzPts val="2800"/>
                        <a:buFont typeface="Arial"/>
                        <a:buNone/>
                      </a:pPr>
                      <a:r>
                        <a:rPr lang="ar-MA" sz="2800" b="0" u="none" strike="noStrike" cap="none" dirty="0">
                          <a:solidFill>
                            <a:schemeClr val="tx1"/>
                          </a:solidFill>
                          <a:latin typeface="Calibri"/>
                          <a:ea typeface="Calibri"/>
                          <a:cs typeface="Calibri"/>
                          <a:sym typeface="Calibri"/>
                        </a:rPr>
                        <a:t>«كَنْزًا ثَمِينًا تَحْتَفِظُ بِهِ نِسَاءُ الْمَغْرِبِ.»</a:t>
                      </a:r>
                    </a:p>
                    <a:p>
                      <a:pPr marL="0" marR="0" lvl="0" indent="0" algn="just" rtl="1">
                        <a:lnSpc>
                          <a:spcPct val="107000"/>
                        </a:lnSpc>
                        <a:spcBef>
                          <a:spcPts val="0"/>
                        </a:spcBef>
                        <a:spcAft>
                          <a:spcPts val="0"/>
                        </a:spcAft>
                        <a:buClr>
                          <a:srgbClr val="000000"/>
                        </a:buClr>
                        <a:buSzPts val="2800"/>
                        <a:buFont typeface="Arial"/>
                        <a:buNone/>
                      </a:pPr>
                      <a:r>
                        <a:rPr lang="ar-MA" sz="2800" b="0" u="none" strike="noStrike" cap="none" dirty="0">
                          <a:solidFill>
                            <a:schemeClr val="tx1"/>
                          </a:solidFill>
                          <a:latin typeface="Calibri"/>
                          <a:ea typeface="Calibri"/>
                          <a:cs typeface="Calibri"/>
                          <a:sym typeface="Calibri"/>
                        </a:rPr>
                        <a:t> «يُجَسِّدُ قِصَصَ النِّسَاءِ الْمَغْرِبِيَّاتِ وَإِبْدَاعَهُنَّ وَشَجَاعَتَهُنَّ وَتَضْحِيَاتِهِنَّ.»</a:t>
                      </a:r>
                    </a:p>
                    <a:p>
                      <a:pPr marL="0" marR="0" lvl="0" indent="0" algn="just" rtl="1">
                        <a:lnSpc>
                          <a:spcPct val="107000"/>
                        </a:lnSpc>
                        <a:spcBef>
                          <a:spcPts val="0"/>
                        </a:spcBef>
                        <a:spcAft>
                          <a:spcPts val="0"/>
                        </a:spcAft>
                        <a:buClr>
                          <a:srgbClr val="000000"/>
                        </a:buClr>
                        <a:buSzPts val="2800"/>
                        <a:buFont typeface="Arial"/>
                        <a:buNone/>
                      </a:pPr>
                      <a:r>
                        <a:rPr lang="ar-MA" sz="2800" b="0" u="none" strike="noStrike" cap="none" dirty="0">
                          <a:solidFill>
                            <a:schemeClr val="tx1"/>
                          </a:solidFill>
                          <a:latin typeface="Calibri"/>
                          <a:ea typeface="Calibri"/>
                          <a:cs typeface="Calibri"/>
                          <a:sym typeface="Calibri"/>
                        </a:rPr>
                        <a:t>«هَذِهِ الْمُنْتَجَاتُ تُمَثِّلُ ثَرْوَةً وَطَنِيَّةً حَقِيقِيَّةً.»</a:t>
                      </a:r>
                    </a:p>
                    <a:p>
                      <a:pPr marL="0" marR="0" lvl="0" indent="0" algn="just" rtl="1">
                        <a:lnSpc>
                          <a:spcPct val="107000"/>
                        </a:lnSpc>
                        <a:spcBef>
                          <a:spcPts val="0"/>
                        </a:spcBef>
                        <a:spcAft>
                          <a:spcPts val="0"/>
                        </a:spcAft>
                        <a:buClr>
                          <a:srgbClr val="000000"/>
                        </a:buClr>
                        <a:buSzPts val="2800"/>
                        <a:buFont typeface="Arial"/>
                        <a:buNone/>
                      </a:pPr>
                      <a:r>
                        <a:rPr lang="ar-MA" sz="2800" b="0" u="none" strike="noStrike" cap="none" dirty="0">
                          <a:solidFill>
                            <a:schemeClr val="tx1"/>
                          </a:solidFill>
                          <a:latin typeface="Calibri"/>
                          <a:ea typeface="Calibri"/>
                          <a:cs typeface="Calibri"/>
                          <a:sym typeface="Calibri"/>
                        </a:rPr>
                        <a:t>«إِنَّ الْمَعْرِفَةَ الَّتِي تَمْتَلِكُهَا نِسَاءُ الْمَغْرِبِ... تَطَوَّرَتْ وَانْتَقَلَتْ عَبْرَ الْأَجْيَالِ.»</a:t>
                      </a:r>
                      <a:endParaRPr sz="2800" b="0"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MA" sz="2800" b="1" dirty="0">
                        <a:solidFill>
                          <a:schemeClr val="tx1"/>
                        </a:solidFill>
                      </a:endParaRPr>
                    </a:p>
                    <a:p>
                      <a:pPr algn="r" rtl="1"/>
                      <a:endParaRPr lang="ar-MA" sz="2800" b="1" dirty="0">
                        <a:solidFill>
                          <a:schemeClr val="tx1"/>
                        </a:solidFill>
                      </a:endParaRPr>
                    </a:p>
                    <a:p>
                      <a:pPr algn="r" rtl="1"/>
                      <a:r>
                        <a:rPr lang="ar-MA" sz="2800" b="1" dirty="0">
                          <a:solidFill>
                            <a:schemeClr val="tx1"/>
                          </a:solidFill>
                        </a:rPr>
                        <a:t>تمجيد النساء الحرفيات</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9683616"/>
                  </a:ext>
                </a:extLst>
              </a:tr>
              <a:tr h="370840">
                <a:tc>
                  <a:txBody>
                    <a:bodyPr/>
                    <a:lstStyle/>
                    <a:p>
                      <a:pPr marL="0" marR="0" lvl="0" indent="0" algn="just" rtl="1">
                        <a:lnSpc>
                          <a:spcPct val="107000"/>
                        </a:lnSpc>
                        <a:spcBef>
                          <a:spcPts val="0"/>
                        </a:spcBef>
                        <a:spcAft>
                          <a:spcPts val="0"/>
                        </a:spcAft>
                        <a:buClr>
                          <a:srgbClr val="000000"/>
                        </a:buClr>
                        <a:buSzPts val="2800"/>
                        <a:buFont typeface="Arial"/>
                        <a:buNone/>
                      </a:pPr>
                      <a:r>
                        <a:rPr lang="ar-MA" sz="2800" b="0" u="none" strike="noStrike" cap="none" dirty="0">
                          <a:solidFill>
                            <a:schemeClr val="tx1"/>
                          </a:solidFill>
                          <a:latin typeface="Calibri"/>
                          <a:ea typeface="Calibri"/>
                          <a:cs typeface="Calibri"/>
                          <a:sym typeface="Calibri"/>
                        </a:rPr>
                        <a:t>«فَكُنْ عَلَى وَعْيٍ بِأَنَّ دَعْمَكَ لِهَذِهِ الْمَعْرِفَةِ يُسْهِمُ فِي تَمْكِينِ </a:t>
                      </a:r>
                      <a:r>
                        <a:rPr lang="ar-MA" sz="2800" b="0" u="none" strike="noStrike" cap="none" dirty="0" err="1">
                          <a:solidFill>
                            <a:schemeClr val="tx1"/>
                          </a:solidFill>
                          <a:latin typeface="Calibri"/>
                          <a:ea typeface="Calibri"/>
                          <a:cs typeface="Calibri"/>
                          <a:sym typeface="Calibri"/>
                        </a:rPr>
                        <a:t>النِّسَاءِ.»«وَادْعَمْ</a:t>
                      </a:r>
                      <a:r>
                        <a:rPr lang="ar-MA" sz="2800" b="0" u="none" strike="noStrike" cap="none" dirty="0">
                          <a:solidFill>
                            <a:schemeClr val="tx1"/>
                          </a:solidFill>
                          <a:latin typeface="Calibri"/>
                          <a:ea typeface="Calibri"/>
                          <a:cs typeface="Calibri"/>
                          <a:sym typeface="Calibri"/>
                        </a:rPr>
                        <a:t> جُهُودَ النِّسَاءِ فِي تَنْظِيمِ </a:t>
                      </a:r>
                      <a:r>
                        <a:rPr lang="ar-MA" sz="2800" b="0" u="none" strike="noStrike" cap="none" dirty="0" err="1">
                          <a:solidFill>
                            <a:schemeClr val="tx1"/>
                          </a:solidFill>
                          <a:latin typeface="Calibri"/>
                          <a:ea typeface="Calibri"/>
                          <a:cs typeface="Calibri"/>
                          <a:sym typeface="Calibri"/>
                        </a:rPr>
                        <a:t>أَنْشِطَتِهِنَّ.»«اِحْرِصْ</a:t>
                      </a:r>
                      <a:r>
                        <a:rPr lang="ar-MA" sz="2800" b="0" u="none" strike="noStrike" cap="none" dirty="0">
                          <a:solidFill>
                            <a:schemeClr val="tx1"/>
                          </a:solidFill>
                          <a:latin typeface="Calibri"/>
                          <a:ea typeface="Calibri"/>
                          <a:cs typeface="Calibri"/>
                          <a:sym typeface="Calibri"/>
                        </a:rPr>
                        <a:t> عَلَى احْتِرَامِ هَذَا الْجُهْدِ وَتَشْجِيعِ النِّسَاءِ عَلَى </a:t>
                      </a:r>
                      <a:r>
                        <a:rPr lang="ar-MA" sz="2800" b="0" u="none" strike="noStrike" cap="none" dirty="0" err="1">
                          <a:solidFill>
                            <a:schemeClr val="tx1"/>
                          </a:solidFill>
                          <a:latin typeface="Calibri"/>
                          <a:ea typeface="Calibri"/>
                          <a:cs typeface="Calibri"/>
                          <a:sym typeface="Calibri"/>
                        </a:rPr>
                        <a:t>الِاسْتِمْرَارِ.»«اِدْعَمِ</a:t>
                      </a:r>
                      <a:r>
                        <a:rPr lang="ar-MA" sz="2800" b="0" u="none" strike="noStrike" cap="none" dirty="0">
                          <a:solidFill>
                            <a:schemeClr val="tx1"/>
                          </a:solidFill>
                          <a:latin typeface="Calibri"/>
                          <a:ea typeface="Calibri"/>
                          <a:cs typeface="Calibri"/>
                          <a:sym typeface="Calibri"/>
                        </a:rPr>
                        <a:t> الْمَرْأَةَ الْحِرَفِيَّةَ، وَشَارِكْ فِي الْحِفَاظِ عَلَى هَذَا الْإِرْثِ الثَّمِينِ.»</a:t>
                      </a:r>
                      <a:endParaRPr sz="2800" b="0"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ar-MA" sz="2800" b="1" dirty="0">
                        <a:solidFill>
                          <a:schemeClr val="tx1"/>
                        </a:solidFill>
                      </a:endParaRPr>
                    </a:p>
                    <a:p>
                      <a:pPr algn="r" rtl="1"/>
                      <a:r>
                        <a:rPr lang="ar-MA" sz="2800" b="1" dirty="0">
                          <a:solidFill>
                            <a:schemeClr val="tx1"/>
                          </a:solidFill>
                        </a:rPr>
                        <a:t>الدعوة إلى دعم النساء الحرفيات</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8453791"/>
                  </a:ext>
                </a:extLst>
              </a:tr>
            </a:tbl>
          </a:graphicData>
        </a:graphic>
      </p:graphicFrame>
      <p:sp>
        <p:nvSpPr>
          <p:cNvPr id="7" name="Google Shape;160;p18">
            <a:extLst>
              <a:ext uri="{FF2B5EF4-FFF2-40B4-BE49-F238E27FC236}">
                <a16:creationId xmlns:a16="http://schemas.microsoft.com/office/drawing/2014/main" id="{C54D41A6-5AF4-30F9-B998-6DC8C03E9EF9}"/>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8" name="TextBox 6">
            <a:extLst>
              <a:ext uri="{FF2B5EF4-FFF2-40B4-BE49-F238E27FC236}">
                <a16:creationId xmlns:a16="http://schemas.microsoft.com/office/drawing/2014/main" id="{B26FDF31-1FAA-A283-474E-9AE445F703A0}"/>
              </a:ext>
            </a:extLst>
          </p:cNvPr>
          <p:cNvSpPr txBox="1">
            <a:spLocks noChangeArrowheads="1"/>
          </p:cNvSpPr>
          <p:nvPr/>
        </p:nvSpPr>
        <p:spPr bwMode="auto">
          <a:xfrm>
            <a:off x="1652563" y="573703"/>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AEABAB"/>
                </a:solidFill>
                <a:ea typeface="Calibri" panose="020F0502020204030204" pitchFamily="34" charset="0"/>
                <a:cs typeface="Calibri" panose="020F0502020204030204" pitchFamily="34" charset="0"/>
              </a:rPr>
              <a:t>يوجه المدرس المتعلمين إلى استخراج العبارات الدالة على تمجيد النساء الحرفيات ودعمهن مع التصريح بسيرورة الإنجاز</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9" name="TextBox 13">
            <a:extLst>
              <a:ext uri="{FF2B5EF4-FFF2-40B4-BE49-F238E27FC236}">
                <a16:creationId xmlns:a16="http://schemas.microsoft.com/office/drawing/2014/main" id="{24EECB5F-E1D9-B1CB-3B4D-F90B9036BC14}"/>
              </a:ext>
            </a:extLst>
          </p:cNvPr>
          <p:cNvSpPr txBox="1">
            <a:spLocks noChangeArrowheads="1"/>
          </p:cNvSpPr>
          <p:nvPr/>
        </p:nvSpPr>
        <p:spPr bwMode="auto">
          <a:xfrm>
            <a:off x="1337188" y="110718"/>
            <a:ext cx="10029660" cy="682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ct val="103750"/>
              </a:lnSpc>
              <a:buClr>
                <a:srgbClr val="106585"/>
              </a:buClr>
              <a:buSzPts val="2000"/>
              <a:buNone/>
            </a:pPr>
            <a:r>
              <a:rPr lang="ar-MA" sz="2000" b="1" dirty="0">
                <a:solidFill>
                  <a:srgbClr val="106585"/>
                </a:solidFill>
                <a:highlight>
                  <a:srgbClr val="00FFFF"/>
                </a:highlight>
                <a:latin typeface="Calibri"/>
                <a:ea typeface="Calibri"/>
                <a:cs typeface="Calibri"/>
                <a:sym typeface="Calibri"/>
              </a:rPr>
              <a:t>أستخرج من النص أفعال الكلام وتعابير دالة على تمجيد النساء الحرفيات ودعمهن</a:t>
            </a: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pic>
        <p:nvPicPr>
          <p:cNvPr id="14" name="Picture 2" descr="Image générée">
            <a:extLst>
              <a:ext uri="{FF2B5EF4-FFF2-40B4-BE49-F238E27FC236}">
                <a16:creationId xmlns:a16="http://schemas.microsoft.com/office/drawing/2014/main" id="{F44046C6-2F70-C2E9-4C2D-6AFE639A5EE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406163" y="1622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15" name="Google Shape;887;p58" descr="Lever la main - Icônes mains et gestes gratuites">
            <a:extLst>
              <a:ext uri="{FF2B5EF4-FFF2-40B4-BE49-F238E27FC236}">
                <a16:creationId xmlns:a16="http://schemas.microsoft.com/office/drawing/2014/main" id="{890ED827-B5CF-B314-DA6D-A968981A37B3}"/>
              </a:ext>
            </a:extLst>
          </p:cNvPr>
          <p:cNvPicPr preferRelativeResize="0"/>
          <p:nvPr/>
        </p:nvPicPr>
        <p:blipFill rotWithShape="1">
          <a:blip r:embed="rId4">
            <a:alphaModFix/>
          </a:blip>
          <a:srcRect/>
          <a:stretch/>
        </p:blipFill>
        <p:spPr>
          <a:xfrm>
            <a:off x="90024" y="61833"/>
            <a:ext cx="735012" cy="733425"/>
          </a:xfrm>
          <a:prstGeom prst="rect">
            <a:avLst/>
          </a:prstGeom>
          <a:noFill/>
          <a:ln>
            <a:noFill/>
          </a:ln>
        </p:spPr>
      </p:pic>
    </p:spTree>
    <p:extLst>
      <p:ext uri="{BB962C8B-B14F-4D97-AF65-F5344CB8AC3E}">
        <p14:creationId xmlns:p14="http://schemas.microsoft.com/office/powerpoint/2010/main" val="33679599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330E88-74FB-D1D3-CDBC-DE7BEB4337DB}"/>
              </a:ext>
            </a:extLst>
          </p:cNvPr>
          <p:cNvSpPr>
            <a:spLocks noGrp="1"/>
          </p:cNvSpPr>
          <p:nvPr>
            <p:ph type="body" sz="quarter" idx="10"/>
          </p:nvPr>
        </p:nvSpPr>
        <p:spPr/>
        <p:txBody>
          <a:bodyPr>
            <a:normAutofit fontScale="92500" lnSpcReduction="20000"/>
          </a:bodyPr>
          <a:lstStyle/>
          <a:p>
            <a:r>
              <a:rPr lang="ar-MA" dirty="0"/>
              <a:t>5 دقائق</a:t>
            </a:r>
            <a:endParaRPr lang="fr-FR" dirty="0"/>
          </a:p>
        </p:txBody>
      </p:sp>
    </p:spTree>
    <p:extLst>
      <p:ext uri="{BB962C8B-B14F-4D97-AF65-F5344CB8AC3E}">
        <p14:creationId xmlns:p14="http://schemas.microsoft.com/office/powerpoint/2010/main" val="42778466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g311ca762b20_0_20"/>
          <p:cNvSpPr txBox="1"/>
          <p:nvPr/>
        </p:nvSpPr>
        <p:spPr>
          <a:xfrm>
            <a:off x="2163258" y="2693101"/>
            <a:ext cx="9509747" cy="671851"/>
          </a:xfrm>
          <a:prstGeom prst="rect">
            <a:avLst/>
          </a:prstGeom>
          <a:noFill/>
          <a:ln>
            <a:noFill/>
          </a:ln>
        </p:spPr>
        <p:txBody>
          <a:bodyPr spcFirstLastPara="1" wrap="square" lIns="91425" tIns="45700" rIns="91425" bIns="45700" anchor="t" anchorCtr="0">
            <a:spAutoFit/>
          </a:bodyPr>
          <a:lstStyle/>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③......................................................................................</a:t>
            </a:r>
            <a:endParaRPr sz="1400" b="0" i="0" u="none" strike="noStrike" cap="none">
              <a:solidFill>
                <a:srgbClr val="000000"/>
              </a:solidFill>
              <a:latin typeface="Arial"/>
              <a:ea typeface="Arial"/>
              <a:cs typeface="Arial"/>
              <a:sym typeface="Arial"/>
            </a:endParaRPr>
          </a:p>
        </p:txBody>
      </p:sp>
      <p:sp>
        <p:nvSpPr>
          <p:cNvPr id="1051" name="Google Shape;1051;g311ca762b20_0_20"/>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a:t>
            </a:r>
            <a:r>
              <a:rPr lang="ar-MA" sz="3200" b="1" i="0" u="none" strike="noStrike" cap="none">
                <a:solidFill>
                  <a:schemeClr val="dk1"/>
                </a:solidFill>
                <a:latin typeface="Calibri"/>
                <a:ea typeface="Calibri"/>
                <a:cs typeface="Calibri"/>
                <a:sym typeface="Calibri"/>
              </a:rPr>
              <a:t>تعلمنا اليوم:</a:t>
            </a:r>
            <a:endParaRPr sz="1400" b="0" i="0" u="none" strike="noStrike" cap="none">
              <a:solidFill>
                <a:srgbClr val="000000"/>
              </a:solidFill>
              <a:latin typeface="Arial"/>
              <a:ea typeface="Arial"/>
              <a:cs typeface="Arial"/>
              <a:sym typeface="Arial"/>
            </a:endParaRPr>
          </a:p>
        </p:txBody>
      </p:sp>
      <p:sp>
        <p:nvSpPr>
          <p:cNvPr id="1052" name="Google Shape;1052;g311ca762b20_0_20"/>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من يذكرني بما تعلمناه اليوم على مستوى الطلاقة؟</a:t>
            </a:r>
            <a:endParaRPr sz="1400" b="0" i="0" u="none" strike="noStrike" cap="none">
              <a:solidFill>
                <a:srgbClr val="000000"/>
              </a:solidFill>
              <a:latin typeface="Arial"/>
              <a:ea typeface="Arial"/>
              <a:cs typeface="Arial"/>
              <a:sym typeface="Arial"/>
            </a:endParaRPr>
          </a:p>
        </p:txBody>
      </p:sp>
      <p:sp>
        <p:nvSpPr>
          <p:cNvPr id="1053" name="Google Shape;1053;g311ca762b20_0_20"/>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تحديد ما تعلموه على مستوى الطلاقة</a:t>
            </a:r>
            <a:endParaRPr sz="1400" b="0" i="0" u="none" strike="noStrike" cap="none">
              <a:solidFill>
                <a:srgbClr val="323F4F"/>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1"/>
                                        </p:tgtEl>
                                        <p:attrNameLst>
                                          <p:attrName>style.visibility</p:attrName>
                                        </p:attrNameLst>
                                      </p:cBhvr>
                                      <p:to>
                                        <p:strVal val="visible"/>
                                      </p:to>
                                    </p:set>
                                    <p:animEffect transition="in" filter="fade">
                                      <p:cBhvr>
                                        <p:cTn id="7" dur="1000"/>
                                        <p:tgtEl>
                                          <p:spTgt spid="1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71"/>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دونوا في دفاتركم الجواب الآتي:</a:t>
            </a:r>
            <a:endParaRPr sz="1400" b="0" i="0" u="none" strike="noStrike" cap="none">
              <a:solidFill>
                <a:srgbClr val="000000"/>
              </a:solidFill>
              <a:latin typeface="Arial"/>
              <a:ea typeface="Arial"/>
              <a:cs typeface="Arial"/>
              <a:sym typeface="Arial"/>
            </a:endParaRPr>
          </a:p>
        </p:txBody>
      </p:sp>
      <p:sp>
        <p:nvSpPr>
          <p:cNvPr id="1059" name="Google Shape;1059;p71"/>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كتابة الجواب في الدفاتر</a:t>
            </a:r>
            <a:endParaRPr sz="1400" b="0" i="0" u="none" strike="noStrike" cap="none">
              <a:solidFill>
                <a:srgbClr val="323F4F"/>
              </a:solidFill>
              <a:latin typeface="Arial"/>
              <a:ea typeface="Arial"/>
              <a:cs typeface="Arial"/>
              <a:sym typeface="Arial"/>
            </a:endParaRPr>
          </a:p>
        </p:txBody>
      </p:sp>
      <p:sp>
        <p:nvSpPr>
          <p:cNvPr id="1060" name="Google Shape;1060;p71"/>
          <p:cNvSpPr txBox="1"/>
          <p:nvPr/>
        </p:nvSpPr>
        <p:spPr>
          <a:xfrm>
            <a:off x="290945" y="975859"/>
            <a:ext cx="11627428" cy="4704453"/>
          </a:xfrm>
          <a:prstGeom prst="rect">
            <a:avLst/>
          </a:prstGeom>
          <a:noFill/>
          <a:ln>
            <a:noFill/>
          </a:ln>
        </p:spPr>
        <p:txBody>
          <a:bodyPr spcFirstLastPara="1" wrap="square" lIns="91425" tIns="45700" rIns="91425" bIns="45700" anchor="t" anchorCtr="0">
            <a:spAutoFit/>
          </a:bodyPr>
          <a:lstStyle/>
          <a:p>
            <a:pPr marL="0" marR="0" lvl="0" indent="195263" algn="just" rtl="1">
              <a:lnSpc>
                <a:spcPct val="150000"/>
              </a:lnSpc>
              <a:spcBef>
                <a:spcPts val="0"/>
              </a:spcBef>
              <a:spcAft>
                <a:spcPts val="0"/>
              </a:spcAft>
              <a:buClr>
                <a:srgbClr val="000000"/>
              </a:buClr>
              <a:buSzPts val="3200"/>
              <a:buFont typeface="Arial"/>
              <a:buNone/>
            </a:pPr>
            <a:r>
              <a:rPr lang="ar-MA" sz="28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① </a:t>
            </a:r>
            <a:r>
              <a:rPr lang="ar-MA" sz="28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اكتسبنا مفردات مرتبطة بالقراءة وهي :</a:t>
            </a:r>
          </a:p>
          <a:p>
            <a:pPr marL="95250" marR="0" lvl="0" algn="just" defTabSz="914400" rtl="1" eaLnBrk="1" fontAlgn="auto" latinLnBrk="0" hangingPunct="1">
              <a:lnSpc>
                <a:spcPct val="150000"/>
              </a:lnSpc>
              <a:spcBef>
                <a:spcPts val="0"/>
              </a:spcBef>
              <a:spcAft>
                <a:spcPts val="0"/>
              </a:spcAft>
              <a:buClr>
                <a:srgbClr val="106585"/>
              </a:buClr>
              <a:buSzPts val="2100"/>
              <a:tabLst/>
              <a:defRPr/>
            </a:pPr>
            <a:r>
              <a:rPr kumimoji="0" lang="ar-MA" sz="28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مفردات:</a:t>
            </a:r>
            <a:r>
              <a:rPr kumimoji="0" lang="ar-MA" sz="32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ar-MA" sz="24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 مَهَارَة - – الإِبْدَاعُ- مُكْتَسَبَة - ﭐلْحِرَفِيَّاتِ - </a:t>
            </a:r>
            <a:r>
              <a:rPr kumimoji="0" lang="ar-MA" sz="2400" b="1" i="0" u="none" strike="noStrike" kern="0" cap="none" spc="0" normalizeH="0" baseline="0" noProof="0" dirty="0" err="1">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ﭐلتَّطْرِيز</a:t>
            </a:r>
            <a:r>
              <a:rPr kumimoji="0" lang="ar-MA" sz="24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 رَفَاهِيَّة</a:t>
            </a:r>
          </a:p>
          <a:p>
            <a:pPr algn="just" rtl="1" fontAlgn="t">
              <a:lnSpc>
                <a:spcPct val="107000"/>
              </a:lnSpc>
            </a:pPr>
            <a:r>
              <a:rPr kumimoji="0" lang="ar-MA" sz="28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أفعال الكلام:</a:t>
            </a:r>
            <a:r>
              <a:rPr kumimoji="0" lang="ar-MA" sz="28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ar-MA" sz="2800" b="1"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عبارات تدل على </a:t>
            </a:r>
            <a:r>
              <a:rPr lang="ar-MA" sz="2800" b="1" dirty="0">
                <a:latin typeface="Calibri" panose="020F0502020204030204" pitchFamily="34" charset="0"/>
                <a:ea typeface="Calibri" panose="020F0502020204030204" pitchFamily="34" charset="0"/>
                <a:cs typeface="Calibri" panose="020F0502020204030204" pitchFamily="34" charset="0"/>
              </a:rPr>
              <a:t>تمجيد النساء الحرفيات</a:t>
            </a:r>
            <a:r>
              <a:rPr lang="ar-MA" sz="1800" dirty="0">
                <a:latin typeface="Arial" panose="020B0604020202020204" pitchFamily="34" charset="0"/>
                <a:ea typeface="Calibri" panose="020F0502020204030204" pitchFamily="34" charset="0"/>
              </a:rPr>
              <a:t>: </a:t>
            </a:r>
            <a:r>
              <a:rPr kumimoji="0" lang="ar-MA" sz="2800" b="0"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lang="ar-MA"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«كَنْزًا ثَمِينًا تَحْتَفِظُ بِهِ نِسَاءُ الْمَغْرِبِ.»</a:t>
            </a:r>
            <a:endParaRPr lang="fr-FR" sz="1800" b="0" i="0" u="none" strike="noStrike" dirty="0">
              <a:effectLst/>
              <a:latin typeface="Arial" panose="020B0604020202020204" pitchFamily="34" charset="0"/>
            </a:endParaRPr>
          </a:p>
          <a:p>
            <a:pPr marL="0" marR="0" indent="0" algn="just" rtl="1" fontAlgn="t">
              <a:lnSpc>
                <a:spcPct val="107000"/>
              </a:lnSpc>
              <a:buNone/>
            </a:pPr>
            <a:r>
              <a:rPr lang="ar-MA"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«يُجَسِّدُ قِصَصَ النِّسَاءِ الْمَغْرِبِيَّاتِ وَإِبْدَاعَهُنَّ وَشَجَاعَتَهُنَّ وَتَضْحِيَاتِهِنَّ.»</a:t>
            </a:r>
            <a:endParaRPr lang="fr-FR" sz="1800" b="0" i="0" u="none" strike="noStrike" dirty="0">
              <a:effectLst/>
              <a:latin typeface="Arial" panose="020B0604020202020204" pitchFamily="34" charset="0"/>
            </a:endParaRPr>
          </a:p>
          <a:p>
            <a:pPr marL="0" marR="0" indent="0" algn="just" rtl="1" fontAlgn="t">
              <a:lnSpc>
                <a:spcPct val="107000"/>
              </a:lnSpc>
              <a:buNone/>
            </a:pPr>
            <a:r>
              <a:rPr lang="ar-MA"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«هَذِهِ الْمُنْتَجَاتُ تُمَثِّلُ ثَرْوَةً وَطَنِيَّةً حَقِيقِيَّةً.»</a:t>
            </a:r>
            <a:endParaRPr lang="fr-FR" sz="1800" b="0" i="0" u="none" strike="noStrike" dirty="0">
              <a:effectLst/>
              <a:latin typeface="Arial" panose="020B0604020202020204" pitchFamily="34" charset="0"/>
            </a:endParaRPr>
          </a:p>
          <a:p>
            <a:pPr marL="0" marR="0" indent="0" algn="just" rtl="1" fontAlgn="t">
              <a:lnSpc>
                <a:spcPct val="107000"/>
              </a:lnSpc>
              <a:buNone/>
            </a:pPr>
            <a:r>
              <a:rPr lang="ar-MA"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«إِنَّ الْمَعْرِفَةَ الَّتِي تَمْتَلِكُهَا نِسَاءُ الْمَغْرِبِ... تَطَوَّرَتْ وَانْتَقَلَتْ عَبْرَ الْأَجْيَالِ.»</a:t>
            </a:r>
            <a:endParaRPr lang="ar-MA" sz="2800" b="1" dirty="0">
              <a:solidFill>
                <a:srgbClr val="106585"/>
              </a:solidFill>
              <a:latin typeface="Calibri"/>
              <a:ea typeface="Calibri"/>
              <a:cs typeface="Calibri"/>
              <a:sym typeface="Calibri"/>
            </a:endParaRPr>
          </a:p>
          <a:p>
            <a:pPr algn="just" rtl="1" fontAlgn="t">
              <a:lnSpc>
                <a:spcPct val="107000"/>
              </a:lnSpc>
            </a:pPr>
            <a:r>
              <a:rPr lang="ar-MA" sz="2800" b="1" dirty="0">
                <a:latin typeface="Calibri" panose="020F0502020204030204" pitchFamily="34" charset="0"/>
                <a:ea typeface="Calibri" panose="020F0502020204030204" pitchFamily="34" charset="0"/>
                <a:cs typeface="Calibri" panose="020F0502020204030204" pitchFamily="34" charset="0"/>
              </a:rPr>
              <a:t>    الدعوة إلى دعم النساء الحرفيات</a:t>
            </a:r>
            <a:r>
              <a:rPr lang="ar-MA" sz="1800" dirty="0">
                <a:latin typeface="Arial" panose="020B0604020202020204" pitchFamily="34" charset="0"/>
                <a:ea typeface="Calibri" panose="020F0502020204030204" pitchFamily="34" charset="0"/>
              </a:rPr>
              <a:t>: </a:t>
            </a:r>
            <a:r>
              <a:rPr lang="ar-MA"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«فَكُنْ عَلَى وَعْيٍ بِأَنَّ دَعْمَكَ لِهَذِهِ الْمَعْرِفَةِ يُسْهِمُ فِي تَمْكِينِ النِّسَاءِ.» «وَادْعَمْ جُهُودَ النِّسَاءِ فِي تَنْظِيمِ أَنْشِطَتِهِنَّ.» «اِحْرِصْ عَلَى احْتِرَامِ هَذَا الْجُهْدِ وَتَشْجِيعِ النِّسَاءِ عَلَى الِاسْتِمْرَارِ.» «اِدْعَمِ الْمَرْأَةَ الْحِرَفِيَّةَ، وَشَارِكْ فِي الْحِفَاظِ عَلَى هَذَا الْإِرْثِ الثَّمِينِ.»</a:t>
            </a:r>
            <a:endParaRPr lang="fr-FR" sz="1800" b="0" i="0" u="none" strike="noStrike" dirty="0">
              <a:effectLst/>
              <a:latin typeface="Arial" panose="020B0604020202020204"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049">
          <a:extLst>
            <a:ext uri="{FF2B5EF4-FFF2-40B4-BE49-F238E27FC236}">
              <a16:creationId xmlns:a16="http://schemas.microsoft.com/office/drawing/2014/main" id="{FA0475FB-8F8C-B630-9A1F-9EFA1BAA0089}"/>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C722C7F8-B2E8-65E8-53BC-A1FD06D8F74D}"/>
              </a:ext>
            </a:extLst>
          </p:cNvPr>
          <p:cNvSpPr txBox="1">
            <a:spLocks noChangeArrowheads="1"/>
          </p:cNvSpPr>
          <p:nvPr/>
        </p:nvSpPr>
        <p:spPr bwMode="auto">
          <a:xfrm>
            <a:off x="0" y="200557"/>
            <a:ext cx="11298238" cy="39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ct val="103750"/>
              </a:lnSpc>
              <a:spcBef>
                <a:spcPts val="0"/>
              </a:spcBef>
              <a:buClr>
                <a:srgbClr val="757070"/>
              </a:buClr>
              <a:buSzPts val="2000"/>
              <a:buNone/>
            </a:pPr>
            <a:r>
              <a:rPr lang="ar-MA" sz="2000" b="1" dirty="0">
                <a:solidFill>
                  <a:srgbClr val="757070"/>
                </a:solidFill>
                <a:latin typeface="Calibri"/>
                <a:ea typeface="Calibri"/>
                <a:cs typeface="Calibri"/>
                <a:sym typeface="Calibri"/>
              </a:rPr>
              <a:t>من يذكرني بما تعلمناه اليوم على مستوى الفهم المباشر؟</a:t>
            </a:r>
            <a:endParaRPr lang="ar-MA" sz="1400" dirty="0">
              <a:solidFill>
                <a:srgbClr val="000000"/>
              </a:solidFill>
              <a:latin typeface="Arial"/>
            </a:endParaRPr>
          </a:p>
        </p:txBody>
      </p:sp>
      <p:sp>
        <p:nvSpPr>
          <p:cNvPr id="3" name="Titre 2">
            <a:extLst>
              <a:ext uri="{FF2B5EF4-FFF2-40B4-BE49-F238E27FC236}">
                <a16:creationId xmlns:a16="http://schemas.microsoft.com/office/drawing/2014/main" id="{31A04BEA-5E0B-3662-C454-7EC99A8A422A}"/>
              </a:ext>
            </a:extLst>
          </p:cNvPr>
          <p:cNvSpPr txBox="1">
            <a:spLocks/>
          </p:cNvSpPr>
          <p:nvPr/>
        </p:nvSpPr>
        <p:spPr>
          <a:xfrm>
            <a:off x="2163258" y="577737"/>
            <a:ext cx="9144000" cy="30188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rgbClr val="AEABAB"/>
                </a:solidFill>
                <a:latin typeface="Calibri" panose="020F0502020204030204" pitchFamily="34" charset="0"/>
                <a:ea typeface="Calibri" panose="020F0502020204030204" pitchFamily="34" charset="0"/>
                <a:cs typeface="Calibri" panose="020F0502020204030204" pitchFamily="34" charset="0"/>
              </a:rPr>
              <a:t>يوجه المدرس  المتعلمين إلى تحديد المعلومات الصريحة التي تعرفوها في هذه الحصة</a:t>
            </a:r>
            <a:endParaRPr lang="fr-FR" sz="14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1078;p74">
            <a:extLst>
              <a:ext uri="{FF2B5EF4-FFF2-40B4-BE49-F238E27FC236}">
                <a16:creationId xmlns:a16="http://schemas.microsoft.com/office/drawing/2014/main" id="{6C28513F-B3CB-D1C8-711C-C5392E263A69}"/>
              </a:ext>
            </a:extLst>
          </p:cNvPr>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lvl="0" algn="r" rtl="1">
              <a:buSzPts val="2800"/>
            </a:pPr>
            <a:r>
              <a:rPr lang="ar-MA" sz="2800" b="1" i="0" u="none" strike="noStrike" cap="none" dirty="0">
                <a:solidFill>
                  <a:schemeClr val="dk1"/>
                </a:solidFill>
                <a:latin typeface="Calibri"/>
                <a:ea typeface="Calibri"/>
                <a:cs typeface="Calibri"/>
                <a:sym typeface="Calibri"/>
              </a:rPr>
              <a:t> </a:t>
            </a:r>
            <a:r>
              <a:rPr lang="ar-MA" sz="3200" b="1" dirty="0">
                <a:solidFill>
                  <a:schemeClr val="dk1"/>
                </a:solidFill>
                <a:latin typeface="Calibri"/>
                <a:ea typeface="Calibri"/>
                <a:cs typeface="Calibri"/>
                <a:sym typeface="Calibri"/>
              </a:rPr>
              <a:t>أهم أحداث النص:</a:t>
            </a:r>
            <a:endParaRPr sz="1400" b="0" i="0" u="none" strike="noStrike" cap="none" dirty="0">
              <a:solidFill>
                <a:srgbClr val="000000"/>
              </a:solidFill>
              <a:latin typeface="Arial"/>
              <a:ea typeface="Arial"/>
              <a:cs typeface="Arial"/>
              <a:sym typeface="Arial"/>
            </a:endParaRPr>
          </a:p>
        </p:txBody>
      </p:sp>
      <p:sp>
        <p:nvSpPr>
          <p:cNvPr id="5" name="ZoneTexte 4">
            <a:extLst>
              <a:ext uri="{FF2B5EF4-FFF2-40B4-BE49-F238E27FC236}">
                <a16:creationId xmlns:a16="http://schemas.microsoft.com/office/drawing/2014/main" id="{6B1F4301-28E3-6AA7-5650-F9F9B45F488E}"/>
              </a:ext>
            </a:extLst>
          </p:cNvPr>
          <p:cNvSpPr txBox="1"/>
          <p:nvPr/>
        </p:nvSpPr>
        <p:spPr>
          <a:xfrm>
            <a:off x="2163258" y="2693101"/>
            <a:ext cx="9509747" cy="671851"/>
          </a:xfrm>
          <a:prstGeom prst="rect">
            <a:avLst/>
          </a:prstGeom>
          <a:noFill/>
        </p:spPr>
        <p:txBody>
          <a:bodyPr wrap="square">
            <a:spAutoFit/>
          </a:bodyPr>
          <a:lstStyle/>
          <a:p>
            <a:pPr lvl="0" indent="195263" algn="r" rtl="1">
              <a:lnSpc>
                <a:spcPct val="150000"/>
              </a:lnSpc>
              <a:buClr>
                <a:schemeClr val="dk1"/>
              </a:buClr>
              <a:buSzPts val="3200"/>
            </a:pPr>
            <a:r>
              <a:rPr lang="ar-MA" sz="2800" b="1" dirty="0">
                <a:solidFill>
                  <a:schemeClr val="dk1"/>
                </a:solidFill>
                <a:latin typeface="Calibri"/>
                <a:ea typeface="Calibri"/>
                <a:cs typeface="Calibri"/>
                <a:sym typeface="Calibri"/>
              </a:rPr>
              <a:t>④</a:t>
            </a:r>
            <a:r>
              <a:rPr lang="ar-MA" sz="2800" b="1" i="0" u="none" strike="noStrike" cap="none" dirty="0">
                <a:solidFill>
                  <a:schemeClr val="dk1"/>
                </a:solidFill>
                <a:latin typeface="Calibri"/>
                <a:ea typeface="Calibri"/>
                <a:cs typeface="Calibri"/>
                <a:sym typeface="Calibri"/>
              </a:rPr>
              <a:t>......................................................................................</a:t>
            </a:r>
          </a:p>
        </p:txBody>
      </p:sp>
    </p:spTree>
    <p:extLst>
      <p:ext uri="{BB962C8B-B14F-4D97-AF65-F5344CB8AC3E}">
        <p14:creationId xmlns:p14="http://schemas.microsoft.com/office/powerpoint/2010/main" val="5600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p72"/>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نلخص مضمون النص شفهيا</a:t>
            </a:r>
            <a:endParaRPr sz="1400" b="0" i="0" u="none" strike="noStrike" cap="none">
              <a:solidFill>
                <a:srgbClr val="000000"/>
              </a:solidFill>
              <a:latin typeface="Arial"/>
              <a:ea typeface="Arial"/>
              <a:cs typeface="Arial"/>
              <a:sym typeface="Arial"/>
            </a:endParaRPr>
          </a:p>
        </p:txBody>
      </p:sp>
      <p:sp>
        <p:nvSpPr>
          <p:cNvPr id="1083" name="Google Shape;1083;p72"/>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Calibri"/>
                <a:ea typeface="Calibri"/>
                <a:cs typeface="Calibri"/>
                <a:sym typeface="Calibri"/>
              </a:rPr>
              <a:t>يوجه المدرس  المتعلمين إلى تلخيص مضمون النص شفهيا بشكل فردي، ويعبرون عما استفادوه من النص</a:t>
            </a:r>
            <a:endParaRPr sz="1400" b="0" i="0" u="none" strike="noStrike" cap="none">
              <a:solidFill>
                <a:srgbClr val="000000"/>
              </a:solidFill>
              <a:latin typeface="Arial"/>
              <a:ea typeface="Arial"/>
              <a:cs typeface="Arial"/>
              <a:sym typeface="Arial"/>
            </a:endParaRPr>
          </a:p>
        </p:txBody>
      </p:sp>
      <p:pic>
        <p:nvPicPr>
          <p:cNvPr id="1084" name="Google Shape;1084;p72"/>
          <p:cNvPicPr preferRelativeResize="0"/>
          <p:nvPr/>
        </p:nvPicPr>
        <p:blipFill rotWithShape="1">
          <a:blip r:embed="rId3">
            <a:alphaModFix/>
          </a:blip>
          <a:srcRect/>
          <a:stretch/>
        </p:blipFill>
        <p:spPr>
          <a:xfrm>
            <a:off x="8356675" y="1962425"/>
            <a:ext cx="2652475" cy="3143250"/>
          </a:xfrm>
          <a:prstGeom prst="rect">
            <a:avLst/>
          </a:prstGeom>
          <a:noFill/>
          <a:ln>
            <a:noFill/>
          </a:ln>
        </p:spPr>
      </p:pic>
      <p:sp>
        <p:nvSpPr>
          <p:cNvPr id="1085" name="Google Shape;1085;p72"/>
          <p:cNvSpPr/>
          <p:nvPr/>
        </p:nvSpPr>
        <p:spPr>
          <a:xfrm>
            <a:off x="872676" y="1183000"/>
            <a:ext cx="10592400" cy="41025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50000"/>
              </a:lnSpc>
              <a:spcBef>
                <a:spcPts val="80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457200" marR="0" lvl="0" indent="0" algn="r" rtl="1">
              <a:lnSpc>
                <a:spcPct val="150000"/>
              </a:lnSpc>
              <a:spcBef>
                <a:spcPts val="80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حصيلتي: نلخص مضمون النص شفهيا</a:t>
            </a:r>
            <a:endParaRPr sz="2800" b="1" i="0" u="none" strike="noStrike" cap="none">
              <a:solidFill>
                <a:schemeClr val="dk1"/>
              </a:solidFill>
              <a:latin typeface="Simplified Arabic"/>
              <a:ea typeface="Simplified Arabic"/>
              <a:cs typeface="Simplified Arabic"/>
              <a:sym typeface="Simplified Arab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5"/>
                                        </p:tgtEl>
                                        <p:attrNameLst>
                                          <p:attrName>style.visibility</p:attrName>
                                        </p:attrNameLst>
                                      </p:cBhvr>
                                      <p:to>
                                        <p:strVal val="visible"/>
                                      </p:to>
                                    </p:set>
                                    <p:animEffect transition="in" filter="fade">
                                      <p:cBhvr>
                                        <p:cTn id="7" dur="1000"/>
                                        <p:tgtEl>
                                          <p:spTgt spid="1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dirty="0"/>
              <a:t>قبل توديعكم، أدعوكم إلى الإجابة عن هذا السؤال في منازلكم: </a:t>
            </a:r>
            <a:br>
              <a:rPr lang="ar-MA" dirty="0"/>
            </a:br>
            <a:endParaRPr dirty="0"/>
          </a:p>
        </p:txBody>
      </p:sp>
      <p:pic>
        <p:nvPicPr>
          <p:cNvPr id="1093" name="Google Shape;1093;p3"/>
          <p:cNvPicPr preferRelativeResize="0"/>
          <p:nvPr/>
        </p:nvPicPr>
        <p:blipFill rotWithShape="1">
          <a:blip r:embed="rId3">
            <a:alphaModFix/>
          </a:blip>
          <a:srcRect/>
          <a:stretch/>
        </p:blipFill>
        <p:spPr>
          <a:xfrm>
            <a:off x="220236" y="383431"/>
            <a:ext cx="591916" cy="591916"/>
          </a:xfrm>
          <a:prstGeom prst="rect">
            <a:avLst/>
          </a:prstGeom>
          <a:noFill/>
          <a:ln>
            <a:noFill/>
          </a:ln>
        </p:spPr>
      </p:pic>
      <p:sp>
        <p:nvSpPr>
          <p:cNvPr id="2" name="Titre 2">
            <a:extLst>
              <a:ext uri="{FF2B5EF4-FFF2-40B4-BE49-F238E27FC236}">
                <a16:creationId xmlns:a16="http://schemas.microsoft.com/office/drawing/2014/main" id="{6FC0D586-E5AD-B59C-9039-B5F3053CCE3A}"/>
              </a:ext>
            </a:extLst>
          </p:cNvPr>
          <p:cNvSpPr txBox="1">
            <a:spLocks/>
          </p:cNvSpPr>
          <p:nvPr/>
        </p:nvSpPr>
        <p:spPr>
          <a:xfrm>
            <a:off x="2353837" y="533380"/>
            <a:ext cx="9144000" cy="44196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spcBef>
                <a:spcPts val="0"/>
              </a:spcBef>
              <a:buClr>
                <a:srgbClr val="757070"/>
              </a:buClr>
              <a:buSzPts val="1800"/>
            </a:pPr>
            <a:r>
              <a:rPr lang="ar-MA" sz="1600" dirty="0">
                <a:solidFill>
                  <a:srgbClr val="757070"/>
                </a:solidFill>
                <a:latin typeface="Calibri"/>
                <a:ea typeface="Calibri"/>
                <a:cs typeface="Calibri"/>
                <a:sym typeface="Calibri"/>
              </a:rPr>
              <a:t>يوجه المدرس  المتعلمين إلى تلخيص مَضْمُونَ ﭐلنَّصِّ فِي حُدُودِ سَبْعَةِ أسْطُرٍ. </a:t>
            </a:r>
            <a:endParaRPr lang="ar-MA" sz="1600" i="1" dirty="0">
              <a:solidFill>
                <a:srgbClr val="757070"/>
              </a:solidFill>
              <a:latin typeface="Calibri"/>
              <a:ea typeface="Calibri"/>
              <a:cs typeface="Calibri"/>
              <a:sym typeface="Calibri"/>
            </a:endParaRPr>
          </a:p>
        </p:txBody>
      </p:sp>
      <p:sp>
        <p:nvSpPr>
          <p:cNvPr id="3" name="Organigramme : Multidocument 2">
            <a:extLst>
              <a:ext uri="{FF2B5EF4-FFF2-40B4-BE49-F238E27FC236}">
                <a16:creationId xmlns:a16="http://schemas.microsoft.com/office/drawing/2014/main" id="{084CA09F-A844-1A12-77C0-689BFF0B7ECD}"/>
              </a:ext>
            </a:extLst>
          </p:cNvPr>
          <p:cNvSpPr/>
          <p:nvPr/>
        </p:nvSpPr>
        <p:spPr>
          <a:xfrm>
            <a:off x="892183" y="1454728"/>
            <a:ext cx="10605654" cy="3335482"/>
          </a:xfrm>
          <a:prstGeom prst="flowChartMulti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MA" sz="3200" b="1" dirty="0">
                <a:solidFill>
                  <a:srgbClr val="000000"/>
                </a:solidFill>
                <a:latin typeface="Calibri"/>
                <a:ea typeface="Calibri"/>
                <a:cs typeface="Calibri"/>
                <a:sym typeface="Calibri"/>
              </a:rPr>
              <a:t>لَخِّصْ مَضْمُونَ ﭐلنَّصِّ فِي حُدُودِ سَبْعَةِ أسْطُرٍ.</a:t>
            </a:r>
          </a:p>
          <a:p>
            <a:pPr algn="ctr"/>
            <a:endParaRPr lang="fr-F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Google Shape;1098;p5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099" name="Google Shape;1099;p58"/>
          <p:cNvPicPr preferRelativeResize="0"/>
          <p:nvPr/>
        </p:nvPicPr>
        <p:blipFill rotWithShape="1">
          <a:blip r:embed="rId3">
            <a:alphaModFix/>
          </a:blip>
          <a:srcRect/>
          <a:stretch/>
        </p:blipFill>
        <p:spPr>
          <a:xfrm>
            <a:off x="224022" y="372721"/>
            <a:ext cx="940281" cy="889044"/>
          </a:xfrm>
          <a:prstGeom prst="rect">
            <a:avLst/>
          </a:prstGeom>
          <a:noFill/>
          <a:ln>
            <a:noFill/>
          </a:ln>
        </p:spPr>
      </p:pic>
      <p:sp>
        <p:nvSpPr>
          <p:cNvPr id="1100" name="Google Shape;1100;p58"/>
          <p:cNvSpPr txBox="1"/>
          <p:nvPr/>
        </p:nvSpPr>
        <p:spPr>
          <a:xfrm>
            <a:off x="1084146" y="2259444"/>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ar-MA" sz="3600" b="0" i="0" u="none" strike="noStrike" cap="none" dirty="0">
                <a:solidFill>
                  <a:srgbClr val="000000"/>
                </a:solidFill>
                <a:latin typeface="Inter"/>
                <a:ea typeface="Inter"/>
                <a:cs typeface="Inter"/>
                <a:sym typeface="Inter"/>
              </a:rPr>
              <a:t>إلى الحصة القادمة.</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3671</TotalTime>
  <Words>2937</Words>
  <Application>Microsoft Office PowerPoint</Application>
  <PresentationFormat>Grand écran</PresentationFormat>
  <Paragraphs>358</Paragraphs>
  <Slides>81</Slides>
  <Notes>51</Notes>
  <HiddenSlides>3</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81</vt:i4>
      </vt:variant>
    </vt:vector>
  </HeadingPairs>
  <TitlesOfParts>
    <vt:vector size="92" baseType="lpstr">
      <vt:lpstr>Arial</vt:lpstr>
      <vt:lpstr>Georgia</vt:lpstr>
      <vt:lpstr>Calibri</vt:lpstr>
      <vt:lpstr>Inter</vt:lpstr>
      <vt:lpstr>Aptos</vt:lpstr>
      <vt:lpstr>Simplified Arabic</vt:lpstr>
      <vt:lpstr>Wingdings</vt:lpstr>
      <vt:lpstr>Arial Rounded</vt:lpstr>
      <vt:lpstr>Dosis</vt:lpstr>
      <vt:lpstr>5_Thème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القراءة الجهرية  </vt:lpstr>
      <vt:lpstr>القراءة الجهرية  </vt:lpstr>
      <vt:lpstr>Présentation PowerPoint</vt:lpstr>
      <vt:lpstr>التذكير بقواعد القراءة السليمة ، و شرح عناصر شبكة التقويم الذاتي:  .</vt:lpstr>
      <vt:lpstr>Présentation PowerPoint</vt:lpstr>
      <vt:lpstr>Présentation PowerPoint</vt:lpstr>
      <vt:lpstr>Présentation PowerPoint</vt:lpstr>
      <vt:lpstr>Présentation PowerPoint</vt:lpstr>
      <vt:lpstr>Présentation PowerPoint</vt:lpstr>
      <vt:lpstr>يشرح المدرس ضوابط القراءة بطلاقة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Présentation PowerPoint</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Présentation PowerPoint</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يوجه المدرس  المتعلمين إلى الاشتغال جماعيا للإجابة عن السؤال، مع التصريح بسيرورة الإنجاز</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admin</cp:lastModifiedBy>
  <cp:revision>129</cp:revision>
  <dcterms:created xsi:type="dcterms:W3CDTF">2024-03-27T23:20:55Z</dcterms:created>
  <dcterms:modified xsi:type="dcterms:W3CDTF">2026-05-09T09:23:50Z</dcterms:modified>
</cp:coreProperties>
</file>