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54"/>
  </p:notesMasterIdLst>
  <p:sldIdLst>
    <p:sldId id="256" r:id="rId3"/>
    <p:sldId id="257" r:id="rId4"/>
    <p:sldId id="258" r:id="rId5"/>
    <p:sldId id="259" r:id="rId6"/>
    <p:sldId id="260" r:id="rId7"/>
    <p:sldId id="261" r:id="rId8"/>
    <p:sldId id="262" r:id="rId9"/>
    <p:sldId id="263" r:id="rId10"/>
    <p:sldId id="2134807646" r:id="rId11"/>
    <p:sldId id="2134807672" r:id="rId12"/>
    <p:sldId id="265" r:id="rId13"/>
    <p:sldId id="266" r:id="rId14"/>
    <p:sldId id="267" r:id="rId15"/>
    <p:sldId id="268" r:id="rId16"/>
    <p:sldId id="269" r:id="rId17"/>
    <p:sldId id="270" r:id="rId18"/>
    <p:sldId id="271" r:id="rId19"/>
    <p:sldId id="272" r:id="rId20"/>
    <p:sldId id="316" r:id="rId21"/>
    <p:sldId id="274" r:id="rId22"/>
    <p:sldId id="275" r:id="rId23"/>
    <p:sldId id="2134807662"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330" r:id="rId38"/>
    <p:sldId id="290" r:id="rId39"/>
    <p:sldId id="293" r:id="rId40"/>
    <p:sldId id="332" r:id="rId41"/>
    <p:sldId id="333" r:id="rId42"/>
    <p:sldId id="305" r:id="rId43"/>
    <p:sldId id="306" r:id="rId44"/>
    <p:sldId id="334" r:id="rId45"/>
    <p:sldId id="308" r:id="rId46"/>
    <p:sldId id="309" r:id="rId47"/>
    <p:sldId id="310" r:id="rId48"/>
    <p:sldId id="311" r:id="rId49"/>
    <p:sldId id="312" r:id="rId50"/>
    <p:sldId id="313" r:id="rId51"/>
    <p:sldId id="314" r:id="rId52"/>
    <p:sldId id="315" r:id="rId53"/>
  </p:sldIdLst>
  <p:sldSz cx="12192000" cy="6858000"/>
  <p:notesSz cx="6858000" cy="9144000"/>
  <p:embeddedFontLst>
    <p:embeddedFont>
      <p:font typeface="Calibri" panose="020F0502020204030204" pitchFamily="34" charset="0"/>
      <p:regular r:id="rId55"/>
      <p:bold r:id="rId56"/>
    </p:embeddedFont>
    <p:embeddedFont>
      <p:font typeface="Dosis" pitchFamily="2" charset="0"/>
      <p:regular r:id="rId57"/>
      <p:bold r:id="rId58"/>
    </p:embeddedFont>
    <p:embeddedFont>
      <p:font typeface="Georgia" panose="02040502050405020303" pitchFamily="18" charset="0"/>
      <p:regular r:id="rId59"/>
      <p:bold r:id="rId60"/>
      <p:italic r:id="rId61"/>
      <p:boldItalic r:id="rId62"/>
    </p:embeddedFont>
    <p:embeddedFont>
      <p:font typeface="Inter" panose="020B0604020202020204" charset="0"/>
      <p:regular r:id="rId63"/>
      <p:bold r:id="rId64"/>
      <p:italic r:id="rId65"/>
      <p:boldItalic r:id="rId66"/>
    </p:embeddedFont>
    <p:embeddedFont>
      <p:font typeface="Play" panose="020B0604020202020204" charset="0"/>
      <p:regular r:id="rId67"/>
      <p:bold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5" roundtripDataSignature="AMtx7miWCiGVmqElKiDpG2nvOv0E7wvZA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6390F77-C659-4474-B778-7FBA1C930180}">
  <a:tblStyle styleId="{36390F77-C659-4474-B778-7FBA1C930180}" styleName="Table_0">
    <a:wholeTbl>
      <a:tcTxStyle b="off" i="off">
        <a:font>
          <a:latin typeface="Aptos"/>
          <a:ea typeface="Aptos"/>
          <a:cs typeface="Aptos"/>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E4F839B-AF07-4DC4-8077-EC5B4206A04C}" styleName="Table_1">
    <a:wholeTbl>
      <a:tcTxStyle b="off" i="off">
        <a:font>
          <a:latin typeface="Aptos"/>
          <a:ea typeface="Aptos"/>
          <a:cs typeface="Aptos"/>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C409635-4B3A-458A-BEBE-BE4CCE5EC291}" styleName="Table_2">
    <a:wholeTbl>
      <a:tcTxStyle b="off" i="off">
        <a:font>
          <a:latin typeface="Aptos"/>
          <a:ea typeface="Aptos"/>
          <a:cs typeface="Aptos"/>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4"/>
              </a:solidFill>
              <a:prstDash val="solid"/>
              <a:round/>
              <a:headEnd type="none" w="sm" len="sm"/>
              <a:tailEnd type="none" w="sm" len="sm"/>
            </a:ln>
          </a:top>
          <a:bottom>
            <a:ln w="12700" cap="flat" cmpd="sng">
              <a:solidFill>
                <a:schemeClr val="accent4"/>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4">
              <a:alpha val="20000"/>
            </a:schemeClr>
          </a:solidFill>
        </a:fill>
      </a:tcStyle>
    </a:band1H>
    <a:band2H>
      <a:tcTxStyle/>
      <a:tcStyle>
        <a:tcBdr/>
      </a:tcStyle>
    </a:band2H>
    <a:band1V>
      <a:tcTxStyle/>
      <a:tcStyle>
        <a:tcBdr/>
        <a:fill>
          <a:solidFill>
            <a:schemeClr val="accent4">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4"/>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4"/>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9.fntdata"/><Relationship Id="rId68" Type="http://schemas.openxmlformats.org/officeDocument/2006/relationships/font" Target="fonts/font14.fntdata"/><Relationship Id="rId8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4.fntdata"/><Relationship Id="rId66" Type="http://schemas.openxmlformats.org/officeDocument/2006/relationships/font" Target="fonts/font12.fntdata"/><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font" Target="fonts/font7.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2.fntdata"/><Relationship Id="rId64" Type="http://schemas.openxmlformats.org/officeDocument/2006/relationships/font" Target="fonts/font10.fntdata"/><Relationship Id="rId8" Type="http://schemas.openxmlformats.org/officeDocument/2006/relationships/slide" Target="slides/slide6.xml"/><Relationship Id="rId51" Type="http://schemas.openxmlformats.org/officeDocument/2006/relationships/slide" Target="slides/slide49.xml"/><Relationship Id="rId85"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62" Type="http://schemas.openxmlformats.org/officeDocument/2006/relationships/font" Target="fonts/font8.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6.fntdata"/><Relationship Id="rId65" Type="http://schemas.openxmlformats.org/officeDocument/2006/relationships/font" Target="fonts/font11.fntdata"/><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1.fntdata"/><Relationship Id="rId7"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ar-M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notes"/>
          <p:cNvSpPr>
            <a:spLocks noGrp="1" noRot="1" noChangeAspect="1"/>
          </p:cNvSpPr>
          <p:nvPr>
            <p:ph type="sldImg" idx="2"/>
          </p:nvPr>
        </p:nvSpPr>
        <p:spPr>
          <a:xfrm>
            <a:off x="931863" y="1052513"/>
            <a:ext cx="5054600" cy="2843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notes"/>
          <p:cNvSpPr txBox="1">
            <a:spLocks noGrp="1"/>
          </p:cNvSpPr>
          <p:nvPr>
            <p:ph type="body" idx="1"/>
          </p:nvPr>
        </p:nvSpPr>
        <p:spPr>
          <a:xfrm>
            <a:off x="685800" y="4400559"/>
            <a:ext cx="5486400" cy="3600596"/>
          </a:xfrm>
          <a:prstGeom prst="rect">
            <a:avLst/>
          </a:prstGeom>
          <a:noFill/>
          <a:ln>
            <a:noFill/>
          </a:ln>
        </p:spPr>
        <p:txBody>
          <a:bodyPr spcFirstLastPara="1" wrap="square" lIns="91400" tIns="45700" rIns="91400" bIns="45700" anchor="t" anchorCtr="0">
            <a:noAutofit/>
          </a:bodyPr>
          <a:lstStyle/>
          <a:p>
            <a:pPr marL="0" lvl="0" indent="0" algn="l" rtl="0">
              <a:spcBef>
                <a:spcPts val="0"/>
              </a:spcBef>
              <a:spcAft>
                <a:spcPts val="0"/>
              </a:spcAft>
              <a:buNone/>
            </a:pPr>
            <a:endParaRPr/>
          </a:p>
        </p:txBody>
      </p:sp>
      <p:sp>
        <p:nvSpPr>
          <p:cNvPr id="276" name="Google Shape;276;p1:notes"/>
          <p:cNvSpPr txBox="1"/>
          <p:nvPr/>
        </p:nvSpPr>
        <p:spPr>
          <a:xfrm>
            <a:off x="3884608" y="8685227"/>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Calibri"/>
              <a:buNone/>
            </a:pPr>
            <a:fld id="{00000000-1234-1234-1234-123412341234}" type="slidenum">
              <a:rPr lang="ar-MA" sz="18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02" name="Google Shape;30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19" name="Google Shape;31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775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891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4" name="Google Shape;50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8" name="Google Shape;89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5880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9" name="Google Shape;57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2" name="Google Shape;59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5" name="Google Shape;61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6" name="Google Shape;64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55" name="Google Shape;65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33</a:t>
            </a:fld>
            <a:endParaRPr>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63" name="Google Shape;663;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34</a:t>
            </a:fld>
            <a:endParaRPr>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73" name="Google Shape;673;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35</a:t>
            </a:fld>
            <a:endParaRPr>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73" name="Google Shape;673;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ar-MA">
                <a:solidFill>
                  <a:srgbClr val="000000"/>
                </a:solidFill>
              </a:rPr>
              <a:t>36</a:t>
            </a:fld>
            <a:endParaRPr>
              <a:solidFill>
                <a:srgbClr val="000000"/>
              </a:solidFill>
            </a:endParaRPr>
          </a:p>
        </p:txBody>
      </p:sp>
    </p:spTree>
    <p:extLst>
      <p:ext uri="{BB962C8B-B14F-4D97-AF65-F5344CB8AC3E}">
        <p14:creationId xmlns:p14="http://schemas.microsoft.com/office/powerpoint/2010/main" val="2448618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3" name="Google Shape;68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3" name="Google Shape;71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0901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6" name="Google Shape;64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970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4" name="Google Shape;834;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47329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2" name="Google Shape;862;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4" name="Google Shape;874;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3" name="Google Shape;88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5" name="Google Shape;895;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3" name="Google Shape;903;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1" name="Google Shape;91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2" name="Google Shape;912;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ar-MA"/>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0" name="Google Shape;92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9" name="Google Shape;929;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
        <p:cNvGrpSpPr/>
        <p:nvPr/>
      </p:nvGrpSpPr>
      <p:grpSpPr>
        <a:xfrm>
          <a:off x="0" y="0"/>
          <a:ext cx="0" cy="0"/>
          <a:chOff x="0" y="0"/>
          <a:chExt cx="0" cy="0"/>
        </a:xfrm>
      </p:grpSpPr>
      <p:sp>
        <p:nvSpPr>
          <p:cNvPr id="16" name="Google Shape;16;p62"/>
          <p:cNvSpPr/>
          <p:nvPr/>
        </p:nvSpPr>
        <p:spPr>
          <a:xfrm>
            <a:off x="0" y="0"/>
            <a:ext cx="12191996" cy="6858000"/>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67"/>
              <a:buFont typeface="Calibri"/>
              <a:buNone/>
            </a:pPr>
            <a:endParaRPr sz="1867"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7"/>
        <p:cNvGrpSpPr/>
        <p:nvPr/>
      </p:nvGrpSpPr>
      <p:grpSpPr>
        <a:xfrm>
          <a:off x="0" y="0"/>
          <a:ext cx="0" cy="0"/>
          <a:chOff x="0" y="0"/>
          <a:chExt cx="0" cy="0"/>
        </a:xfrm>
      </p:grpSpPr>
      <p:sp>
        <p:nvSpPr>
          <p:cNvPr id="18" name="Google Shape;18;p8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8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3"/>
        <p:cNvGrpSpPr/>
        <p:nvPr/>
      </p:nvGrpSpPr>
      <p:grpSpPr>
        <a:xfrm>
          <a:off x="0" y="0"/>
          <a:ext cx="0" cy="0"/>
          <a:chOff x="0" y="0"/>
          <a:chExt cx="0" cy="0"/>
        </a:xfrm>
      </p:grpSpPr>
      <p:sp>
        <p:nvSpPr>
          <p:cNvPr id="24" name="Google Shape;24;p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8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9"/>
        <p:cNvGrpSpPr/>
        <p:nvPr/>
      </p:nvGrpSpPr>
      <p:grpSpPr>
        <a:xfrm>
          <a:off x="0" y="0"/>
          <a:ext cx="0" cy="0"/>
          <a:chOff x="0" y="0"/>
          <a:chExt cx="0" cy="0"/>
        </a:xfrm>
      </p:grpSpPr>
      <p:sp>
        <p:nvSpPr>
          <p:cNvPr id="30" name="Google Shape;30;p9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9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5"/>
        <p:cNvGrpSpPr/>
        <p:nvPr/>
      </p:nvGrpSpPr>
      <p:grpSpPr>
        <a:xfrm>
          <a:off x="0" y="0"/>
          <a:ext cx="0" cy="0"/>
          <a:chOff x="0" y="0"/>
          <a:chExt cx="0" cy="0"/>
        </a:xfrm>
      </p:grpSpPr>
      <p:sp>
        <p:nvSpPr>
          <p:cNvPr id="36" name="Google Shape;36;p9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9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9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2"/>
        <p:cNvGrpSpPr/>
        <p:nvPr/>
      </p:nvGrpSpPr>
      <p:grpSpPr>
        <a:xfrm>
          <a:off x="0" y="0"/>
          <a:ext cx="0" cy="0"/>
          <a:chOff x="0" y="0"/>
          <a:chExt cx="0" cy="0"/>
        </a:xfrm>
      </p:grpSpPr>
      <p:sp>
        <p:nvSpPr>
          <p:cNvPr id="43" name="Google Shape;43;p9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9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9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9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1"/>
        <p:cNvGrpSpPr/>
        <p:nvPr/>
      </p:nvGrpSpPr>
      <p:grpSpPr>
        <a:xfrm>
          <a:off x="0" y="0"/>
          <a:ext cx="0" cy="0"/>
          <a:chOff x="0" y="0"/>
          <a:chExt cx="0" cy="0"/>
        </a:xfrm>
      </p:grpSpPr>
      <p:sp>
        <p:nvSpPr>
          <p:cNvPr id="52" name="Google Shape;52;p9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6"/>
        <p:cNvGrpSpPr/>
        <p:nvPr/>
      </p:nvGrpSpPr>
      <p:grpSpPr>
        <a:xfrm>
          <a:off x="0" y="0"/>
          <a:ext cx="0" cy="0"/>
          <a:chOff x="0" y="0"/>
          <a:chExt cx="0" cy="0"/>
        </a:xfrm>
      </p:grpSpPr>
      <p:sp>
        <p:nvSpPr>
          <p:cNvPr id="57" name="Google Shape;57;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
        <p:cNvGrpSpPr/>
        <p:nvPr/>
      </p:nvGrpSpPr>
      <p:grpSpPr>
        <a:xfrm>
          <a:off x="0" y="0"/>
          <a:ext cx="0" cy="0"/>
          <a:chOff x="0" y="0"/>
          <a:chExt cx="0" cy="0"/>
        </a:xfrm>
      </p:grpSpPr>
      <p:sp>
        <p:nvSpPr>
          <p:cNvPr id="61" name="Google Shape;61;p9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9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7"/>
        <p:cNvGrpSpPr/>
        <p:nvPr/>
      </p:nvGrpSpPr>
      <p:grpSpPr>
        <a:xfrm>
          <a:off x="0" y="0"/>
          <a:ext cx="0" cy="0"/>
          <a:chOff x="0" y="0"/>
          <a:chExt cx="0" cy="0"/>
        </a:xfrm>
      </p:grpSpPr>
      <p:sp>
        <p:nvSpPr>
          <p:cNvPr id="68" name="Google Shape;68;p9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96"/>
          <p:cNvSpPr>
            <a:spLocks noGrp="1"/>
          </p:cNvSpPr>
          <p:nvPr>
            <p:ph type="pic" idx="2"/>
          </p:nvPr>
        </p:nvSpPr>
        <p:spPr>
          <a:xfrm>
            <a:off x="5183188" y="987425"/>
            <a:ext cx="6172200" cy="4873625"/>
          </a:xfrm>
          <a:prstGeom prst="rect">
            <a:avLst/>
          </a:prstGeom>
          <a:noFill/>
          <a:ln>
            <a:noFill/>
          </a:ln>
        </p:spPr>
      </p:sp>
      <p:sp>
        <p:nvSpPr>
          <p:cNvPr id="70" name="Google Shape;70;p9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4"/>
        <p:cNvGrpSpPr/>
        <p:nvPr/>
      </p:nvGrpSpPr>
      <p:grpSpPr>
        <a:xfrm>
          <a:off x="0" y="0"/>
          <a:ext cx="0" cy="0"/>
          <a:chOff x="0" y="0"/>
          <a:chExt cx="0" cy="0"/>
        </a:xfrm>
      </p:grpSpPr>
      <p:sp>
        <p:nvSpPr>
          <p:cNvPr id="75" name="Google Shape;75;p9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9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0"/>
        <p:cNvGrpSpPr/>
        <p:nvPr/>
      </p:nvGrpSpPr>
      <p:grpSpPr>
        <a:xfrm>
          <a:off x="0" y="0"/>
          <a:ext cx="0" cy="0"/>
          <a:chOff x="0" y="0"/>
          <a:chExt cx="0" cy="0"/>
        </a:xfrm>
      </p:grpSpPr>
      <p:sp>
        <p:nvSpPr>
          <p:cNvPr id="81" name="Google Shape;81;p9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9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92"/>
        <p:cNvGrpSpPr/>
        <p:nvPr/>
      </p:nvGrpSpPr>
      <p:grpSpPr>
        <a:xfrm>
          <a:off x="0" y="0"/>
          <a:ext cx="0" cy="0"/>
          <a:chOff x="0" y="0"/>
          <a:chExt cx="0" cy="0"/>
        </a:xfrm>
      </p:grpSpPr>
      <p:sp>
        <p:nvSpPr>
          <p:cNvPr id="93" name="Google Shape;93;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الموارد التعليمية ">
  <p:cSld name="الموارد التعليمية ">
    <p:bg>
      <p:bgPr>
        <a:solidFill>
          <a:srgbClr val="DCE6F2"/>
        </a:solidFill>
        <a:effectLst/>
      </p:bgPr>
    </p:bg>
    <p:spTree>
      <p:nvGrpSpPr>
        <p:cNvPr id="1" name="Shape 96"/>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97"/>
        <p:cNvGrpSpPr/>
        <p:nvPr/>
      </p:nvGrpSpPr>
      <p:grpSpPr>
        <a:xfrm>
          <a:off x="0" y="0"/>
          <a:ext cx="0" cy="0"/>
          <a:chOff x="0" y="0"/>
          <a:chExt cx="0" cy="0"/>
        </a:xfrm>
      </p:grpSpPr>
      <p:grpSp>
        <p:nvGrpSpPr>
          <p:cNvPr id="98" name="Google Shape;98;p66"/>
          <p:cNvGrpSpPr/>
          <p:nvPr/>
        </p:nvGrpSpPr>
        <p:grpSpPr>
          <a:xfrm>
            <a:off x="0" y="1"/>
            <a:ext cx="12192000" cy="6858001"/>
            <a:chOff x="0" y="0"/>
            <a:chExt cx="13716000" cy="10287000"/>
          </a:xfrm>
        </p:grpSpPr>
        <p:sp>
          <p:nvSpPr>
            <p:cNvPr id="99" name="Google Shape;99;p66"/>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00" name="Google Shape;100;p6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01" name="Google Shape;101;p6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grpSp>
      <p:sp>
        <p:nvSpPr>
          <p:cNvPr id="102" name="Google Shape;102;p66"/>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6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66"/>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5" name="Google Shape;105;p66"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106"/>
        <p:cNvGrpSpPr/>
        <p:nvPr/>
      </p:nvGrpSpPr>
      <p:grpSpPr>
        <a:xfrm>
          <a:off x="0" y="0"/>
          <a:ext cx="0" cy="0"/>
          <a:chOff x="0" y="0"/>
          <a:chExt cx="0" cy="0"/>
        </a:xfrm>
      </p:grpSpPr>
      <p:grpSp>
        <p:nvGrpSpPr>
          <p:cNvPr id="107" name="Google Shape;107;p67"/>
          <p:cNvGrpSpPr/>
          <p:nvPr/>
        </p:nvGrpSpPr>
        <p:grpSpPr>
          <a:xfrm>
            <a:off x="0" y="1"/>
            <a:ext cx="12192000" cy="6858001"/>
            <a:chOff x="0" y="0"/>
            <a:chExt cx="13716000" cy="10287000"/>
          </a:xfrm>
        </p:grpSpPr>
        <p:sp>
          <p:nvSpPr>
            <p:cNvPr id="108" name="Google Shape;108;p67"/>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09" name="Google Shape;109;p6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10" name="Google Shape;110;p6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111" name="Google Shape;111;p67"/>
          <p:cNvPicPr preferRelativeResize="0"/>
          <p:nvPr/>
        </p:nvPicPr>
        <p:blipFill rotWithShape="1">
          <a:blip r:embed="rId2">
            <a:alphaModFix/>
          </a:blip>
          <a:srcRect/>
          <a:stretch/>
        </p:blipFill>
        <p:spPr>
          <a:xfrm>
            <a:off x="162097" y="464909"/>
            <a:ext cx="699712" cy="699714"/>
          </a:xfrm>
          <a:prstGeom prst="rect">
            <a:avLst/>
          </a:prstGeom>
          <a:noFill/>
          <a:ln>
            <a:noFill/>
          </a:ln>
        </p:spPr>
      </p:pic>
      <p:sp>
        <p:nvSpPr>
          <p:cNvPr id="112" name="Google Shape;112;p6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67"/>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6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5" name="Google Shape;115;p67"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116"/>
        <p:cNvGrpSpPr/>
        <p:nvPr/>
      </p:nvGrpSpPr>
      <p:grpSpPr>
        <a:xfrm>
          <a:off x="0" y="0"/>
          <a:ext cx="0" cy="0"/>
          <a:chOff x="0" y="0"/>
          <a:chExt cx="0" cy="0"/>
        </a:xfrm>
      </p:grpSpPr>
      <p:grpSp>
        <p:nvGrpSpPr>
          <p:cNvPr id="117" name="Google Shape;117;p68"/>
          <p:cNvGrpSpPr/>
          <p:nvPr/>
        </p:nvGrpSpPr>
        <p:grpSpPr>
          <a:xfrm>
            <a:off x="0" y="1"/>
            <a:ext cx="12192000" cy="6858001"/>
            <a:chOff x="0" y="0"/>
            <a:chExt cx="13716000" cy="10287000"/>
          </a:xfrm>
        </p:grpSpPr>
        <p:sp>
          <p:nvSpPr>
            <p:cNvPr id="118" name="Google Shape;118;p68"/>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19" name="Google Shape;119;p6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120" name="Google Shape;120;p6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b="0" i="0" u="none" strike="noStrike" cap="none">
                <a:solidFill>
                  <a:srgbClr val="FFFFFF"/>
                </a:solidFill>
                <a:latin typeface="Dosis"/>
                <a:ea typeface="Dosis"/>
                <a:cs typeface="Dosis"/>
                <a:sym typeface="Dosis"/>
              </a:endParaRPr>
            </a:p>
          </p:txBody>
        </p:sp>
      </p:grpSp>
      <p:pic>
        <p:nvPicPr>
          <p:cNvPr id="121" name="Google Shape;121;p68"/>
          <p:cNvPicPr preferRelativeResize="0"/>
          <p:nvPr/>
        </p:nvPicPr>
        <p:blipFill rotWithShape="1">
          <a:blip r:embed="rId2">
            <a:alphaModFix/>
          </a:blip>
          <a:srcRect/>
          <a:stretch/>
        </p:blipFill>
        <p:spPr>
          <a:xfrm>
            <a:off x="180111" y="491632"/>
            <a:ext cx="715548" cy="668028"/>
          </a:xfrm>
          <a:prstGeom prst="rect">
            <a:avLst/>
          </a:prstGeom>
          <a:noFill/>
          <a:ln>
            <a:noFill/>
          </a:ln>
          <a:effectLst>
            <a:outerShdw blurRad="50800" dist="38100" dir="2700000" algn="tl" rotWithShape="0">
              <a:srgbClr val="000000">
                <a:alpha val="43137"/>
              </a:srgbClr>
            </a:outerShdw>
          </a:effectLst>
        </p:spPr>
      </p:pic>
      <p:sp>
        <p:nvSpPr>
          <p:cNvPr id="122" name="Google Shape;122;p68"/>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68"/>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5" name="Google Shape;125;p68" descr="Image générée"/>
          <p:cNvPicPr preferRelativeResize="0"/>
          <p:nvPr/>
        </p:nvPicPr>
        <p:blipFill rotWithShape="1">
          <a:blip r:embed="rId3">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148"/>
        <p:cNvGrpSpPr/>
        <p:nvPr/>
      </p:nvGrpSpPr>
      <p:grpSpPr>
        <a:xfrm>
          <a:off x="0" y="0"/>
          <a:ext cx="0" cy="0"/>
          <a:chOff x="0" y="0"/>
          <a:chExt cx="0" cy="0"/>
        </a:xfrm>
      </p:grpSpPr>
      <p:grpSp>
        <p:nvGrpSpPr>
          <p:cNvPr id="149" name="Google Shape;149;p71"/>
          <p:cNvGrpSpPr/>
          <p:nvPr/>
        </p:nvGrpSpPr>
        <p:grpSpPr>
          <a:xfrm>
            <a:off x="0" y="1"/>
            <a:ext cx="12192000" cy="6858001"/>
            <a:chOff x="0" y="0"/>
            <a:chExt cx="13716000" cy="10287000"/>
          </a:xfrm>
        </p:grpSpPr>
        <p:sp>
          <p:nvSpPr>
            <p:cNvPr id="150" name="Google Shape;150;p71"/>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51" name="Google Shape;151;p7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52" name="Google Shape;152;p7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53" name="Google Shape;153;p7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7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7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6" name="Google Shape;156;p71"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age de garde">
  <p:cSld name="Page de garde">
    <p:spTree>
      <p:nvGrpSpPr>
        <p:cNvPr id="1" name="Shape 157"/>
        <p:cNvGrpSpPr/>
        <p:nvPr/>
      </p:nvGrpSpPr>
      <p:grpSpPr>
        <a:xfrm>
          <a:off x="0" y="0"/>
          <a:ext cx="0" cy="0"/>
          <a:chOff x="0" y="0"/>
          <a:chExt cx="0" cy="0"/>
        </a:xfrm>
      </p:grpSpPr>
      <p:sp>
        <p:nvSpPr>
          <p:cNvPr id="158" name="Google Shape;158;p72"/>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spcBef>
                <a:spcPts val="0"/>
              </a:spcBef>
              <a:spcAft>
                <a:spcPts val="0"/>
              </a:spcAft>
              <a:buNone/>
            </a:pPr>
            <a:endParaRPr sz="667">
              <a:solidFill>
                <a:srgbClr val="FFFFFF"/>
              </a:solidFill>
              <a:latin typeface="Calibri"/>
              <a:ea typeface="Calibri"/>
              <a:cs typeface="Calibri"/>
              <a:sym typeface="Calibri"/>
            </a:endParaRPr>
          </a:p>
        </p:txBody>
      </p:sp>
      <p:sp>
        <p:nvSpPr>
          <p:cNvPr id="159" name="Google Shape;159;p72"/>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الوحدة الأولى </a:t>
            </a:r>
            <a:endParaRPr/>
          </a:p>
        </p:txBody>
      </p:sp>
      <p:sp>
        <p:nvSpPr>
          <p:cNvPr id="160" name="Google Shape;160;p72"/>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61" name="Google Shape;161;p72"/>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spcBef>
                <a:spcPts val="0"/>
              </a:spcBef>
              <a:spcAft>
                <a:spcPts val="0"/>
              </a:spcAft>
              <a:buNone/>
            </a:pPr>
            <a:endParaRPr sz="667">
              <a:solidFill>
                <a:srgbClr val="FFFFFF"/>
              </a:solidFill>
              <a:latin typeface="Calibri"/>
              <a:ea typeface="Calibri"/>
              <a:cs typeface="Calibri"/>
              <a:sym typeface="Calibri"/>
            </a:endParaRPr>
          </a:p>
        </p:txBody>
      </p:sp>
      <p:sp>
        <p:nvSpPr>
          <p:cNvPr id="162" name="Google Shape;162;p72"/>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163" name="Google Shape;163;p72"/>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sp>
        <p:nvSpPr>
          <p:cNvPr id="164" name="Google Shape;164;p72"/>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ar-MA" sz="5400" b="1">
                <a:solidFill>
                  <a:srgbClr val="002060"/>
                </a:solidFill>
                <a:latin typeface="Arial"/>
                <a:ea typeface="Arial"/>
                <a:cs typeface="Arial"/>
                <a:sym typeface="Arial"/>
              </a:rPr>
              <a:t>مادَّةُ اللُّغةِ العَربيَّةِ</a:t>
            </a:r>
            <a:endParaRPr/>
          </a:p>
        </p:txBody>
      </p:sp>
      <p:grpSp>
        <p:nvGrpSpPr>
          <p:cNvPr id="165" name="Google Shape;165;p72"/>
          <p:cNvGrpSpPr/>
          <p:nvPr/>
        </p:nvGrpSpPr>
        <p:grpSpPr>
          <a:xfrm>
            <a:off x="917856" y="1567544"/>
            <a:ext cx="1782933" cy="1428585"/>
            <a:chOff x="917856" y="1127574"/>
            <a:chExt cx="1782933" cy="1428585"/>
          </a:xfrm>
        </p:grpSpPr>
        <p:pic>
          <p:nvPicPr>
            <p:cNvPr id="166" name="Google Shape;166;p72"/>
            <p:cNvPicPr preferRelativeResize="0"/>
            <p:nvPr/>
          </p:nvPicPr>
          <p:blipFill rotWithShape="1">
            <a:blip r:embed="rId2">
              <a:alphaModFix/>
            </a:blip>
            <a:srcRect/>
            <a:stretch/>
          </p:blipFill>
          <p:spPr>
            <a:xfrm>
              <a:off x="917856" y="1127574"/>
              <a:ext cx="1782933" cy="1428585"/>
            </a:xfrm>
            <a:prstGeom prst="rect">
              <a:avLst/>
            </a:prstGeom>
            <a:noFill/>
            <a:ln>
              <a:noFill/>
            </a:ln>
          </p:spPr>
        </p:pic>
        <p:sp>
          <p:nvSpPr>
            <p:cNvPr id="167" name="Google Shape;167;p72"/>
            <p:cNvSpPr txBox="1"/>
            <p:nvPr/>
          </p:nvSpPr>
          <p:spPr>
            <a:xfrm>
              <a:off x="1040874" y="1841866"/>
              <a:ext cx="1536896" cy="461626"/>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a:solidFill>
                    <a:srgbClr val="FFFFFF"/>
                  </a:solidFill>
                  <a:latin typeface="Arial"/>
                  <a:ea typeface="Arial"/>
                  <a:cs typeface="Arial"/>
                  <a:sym typeface="Arial"/>
                </a:rPr>
                <a:t>إعدادي</a:t>
              </a:r>
              <a:endParaRPr/>
            </a:p>
          </p:txBody>
        </p:sp>
      </p:grpSp>
      <p:sp>
        <p:nvSpPr>
          <p:cNvPr id="168" name="Google Shape;168;p72"/>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spcBef>
                <a:spcPts val="0"/>
              </a:spcBef>
              <a:spcAft>
                <a:spcPts val="0"/>
              </a:spcAft>
              <a:buNone/>
            </a:pPr>
            <a:endParaRPr sz="667">
              <a:solidFill>
                <a:srgbClr val="FFFFFF"/>
              </a:solidFill>
              <a:latin typeface="Calibri"/>
              <a:ea typeface="Calibri"/>
              <a:cs typeface="Calibri"/>
              <a:sym typeface="Calibri"/>
            </a:endParaRPr>
          </a:p>
        </p:txBody>
      </p:sp>
      <p:sp>
        <p:nvSpPr>
          <p:cNvPr id="169" name="Google Shape;169;p72"/>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3  </a:t>
            </a:r>
            <a:endParaRPr/>
          </a:p>
        </p:txBody>
      </p:sp>
      <p:sp>
        <p:nvSpPr>
          <p:cNvPr id="170" name="Google Shape;170;p72"/>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Arial"/>
              <a:buNone/>
            </a:pPr>
            <a:endParaRPr sz="933" b="0" i="0" u="none" strike="noStrike" cap="none">
              <a:solidFill>
                <a:srgbClr val="FFFFFF"/>
              </a:solidFill>
              <a:latin typeface="Calibri"/>
              <a:ea typeface="Calibri"/>
              <a:cs typeface="Calibri"/>
              <a:sym typeface="Calibri"/>
            </a:endParaRPr>
          </a:p>
        </p:txBody>
      </p:sp>
      <p:grpSp>
        <p:nvGrpSpPr>
          <p:cNvPr id="171" name="Google Shape;171;p72"/>
          <p:cNvGrpSpPr/>
          <p:nvPr/>
        </p:nvGrpSpPr>
        <p:grpSpPr>
          <a:xfrm>
            <a:off x="219666" y="3988154"/>
            <a:ext cx="3666489" cy="2432262"/>
            <a:chOff x="219666" y="3988154"/>
            <a:chExt cx="3666489" cy="2432262"/>
          </a:xfrm>
        </p:grpSpPr>
        <p:pic>
          <p:nvPicPr>
            <p:cNvPr id="172" name="Google Shape;172;p72"/>
            <p:cNvPicPr preferRelativeResize="0"/>
            <p:nvPr/>
          </p:nvPicPr>
          <p:blipFill rotWithShape="1">
            <a:blip r:embed="rId3">
              <a:alphaModFix/>
            </a:blip>
            <a:srcRect t="37039" r="5015"/>
            <a:stretch/>
          </p:blipFill>
          <p:spPr>
            <a:xfrm>
              <a:off x="331381" y="4008120"/>
              <a:ext cx="3554774" cy="2412296"/>
            </a:xfrm>
            <a:prstGeom prst="rect">
              <a:avLst/>
            </a:prstGeom>
            <a:noFill/>
            <a:ln>
              <a:noFill/>
            </a:ln>
          </p:spPr>
        </p:pic>
        <p:sp>
          <p:nvSpPr>
            <p:cNvPr id="173" name="Google Shape;173;p72"/>
            <p:cNvSpPr/>
            <p:nvPr/>
          </p:nvSpPr>
          <p:spPr>
            <a:xfrm>
              <a:off x="219666" y="3988154"/>
              <a:ext cx="990600" cy="1131953"/>
            </a:xfrm>
            <a:prstGeom prst="ellipse">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174" name="Google Shape;174;p72" descr="الصفحة الرئيسية"/>
          <p:cNvPicPr preferRelativeResize="0"/>
          <p:nvPr/>
        </p:nvPicPr>
        <p:blipFill rotWithShape="1">
          <a:blip r:embed="rId4">
            <a:alphaModFix/>
          </a:blip>
          <a:srcRect/>
          <a:stretch/>
        </p:blipFill>
        <p:spPr>
          <a:xfrm>
            <a:off x="4127790" y="0"/>
            <a:ext cx="3936421" cy="596900"/>
          </a:xfrm>
          <a:prstGeom prst="rect">
            <a:avLst/>
          </a:prstGeom>
          <a:noFill/>
          <a:ln>
            <a:noFill/>
          </a:ln>
        </p:spPr>
      </p:pic>
      <p:sp>
        <p:nvSpPr>
          <p:cNvPr id="175" name="Google Shape;175;p72"/>
          <p:cNvSpPr/>
          <p:nvPr/>
        </p:nvSpPr>
        <p:spPr>
          <a:xfrm>
            <a:off x="10526557" y="2005909"/>
            <a:ext cx="1181182" cy="445826"/>
          </a:xfrm>
          <a:prstGeom prst="rect">
            <a:avLst/>
          </a:prstGeom>
          <a:noFill/>
          <a:ln>
            <a:noFill/>
          </a:ln>
        </p:spPr>
        <p:txBody>
          <a:bodyPr spcFirstLastPara="1" wrap="square" lIns="68550" tIns="34250" rIns="68550" bIns="34250" anchor="ctr" anchorCtr="0">
            <a:noAutofit/>
          </a:bodyPr>
          <a:lstStyle/>
          <a:p>
            <a:pPr marL="0" marR="0" lvl="0" indent="0" algn="r" rtl="1">
              <a:spcBef>
                <a:spcPts val="0"/>
              </a:spcBef>
              <a:spcAft>
                <a:spcPts val="0"/>
              </a:spcAft>
              <a:buNone/>
            </a:pPr>
            <a:r>
              <a:rPr lang="ar-MA" sz="3000" b="1" i="0" u="none" strike="noStrike" cap="none">
                <a:solidFill>
                  <a:srgbClr val="0070C0"/>
                </a:solidFill>
                <a:latin typeface="Arial"/>
                <a:ea typeface="Arial"/>
                <a:cs typeface="Arial"/>
                <a:sym typeface="Arial"/>
              </a:rPr>
              <a:t>الفترة </a:t>
            </a:r>
            <a:endParaRPr sz="3000" b="1">
              <a:solidFill>
                <a:srgbClr val="0070C0"/>
              </a:solidFill>
              <a:latin typeface="Arial"/>
              <a:ea typeface="Arial"/>
              <a:cs typeface="Arial"/>
              <a:sym typeface="Arial"/>
            </a:endParaRPr>
          </a:p>
        </p:txBody>
      </p:sp>
      <p:sp>
        <p:nvSpPr>
          <p:cNvPr id="176" name="Google Shape;176;p72"/>
          <p:cNvSpPr txBox="1">
            <a:spLocks noGrp="1"/>
          </p:cNvSpPr>
          <p:nvPr>
            <p:ph type="body" idx="1"/>
          </p:nvPr>
        </p:nvSpPr>
        <p:spPr>
          <a:xfrm>
            <a:off x="5324030" y="3501209"/>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7" name="Google Shape;177;p72"/>
          <p:cNvSpPr txBox="1">
            <a:spLocks noGrp="1"/>
          </p:cNvSpPr>
          <p:nvPr>
            <p:ph type="body" idx="2"/>
          </p:nvPr>
        </p:nvSpPr>
        <p:spPr>
          <a:xfrm>
            <a:off x="5363611" y="4478940"/>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8" name="Google Shape;178;p72"/>
          <p:cNvSpPr txBox="1">
            <a:spLocks noGrp="1"/>
          </p:cNvSpPr>
          <p:nvPr>
            <p:ph type="body" idx="3"/>
          </p:nvPr>
        </p:nvSpPr>
        <p:spPr>
          <a:xfrm>
            <a:off x="5363611" y="5366062"/>
            <a:ext cx="4072860"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72"/>
          <p:cNvSpPr txBox="1">
            <a:spLocks noGrp="1"/>
          </p:cNvSpPr>
          <p:nvPr>
            <p:ph type="body" idx="4"/>
          </p:nvPr>
        </p:nvSpPr>
        <p:spPr>
          <a:xfrm>
            <a:off x="10594922" y="1962413"/>
            <a:ext cx="326636" cy="44926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rgbClr val="0070C0"/>
              </a:buClr>
              <a:buSzPts val="3000"/>
              <a:buNone/>
              <a:defRPr sz="3000" b="1" i="0" u="none" strike="noStrike" cap="none">
                <a:solidFill>
                  <a:srgbClr val="0070C0"/>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72"/>
          <p:cNvSpPr txBox="1">
            <a:spLocks noGrp="1"/>
          </p:cNvSpPr>
          <p:nvPr>
            <p:ph type="body" idx="5"/>
          </p:nvPr>
        </p:nvSpPr>
        <p:spPr>
          <a:xfrm>
            <a:off x="1350064" y="1898486"/>
            <a:ext cx="801123" cy="449263"/>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181"/>
        <p:cNvGrpSpPr/>
        <p:nvPr/>
      </p:nvGrpSpPr>
      <p:grpSpPr>
        <a:xfrm>
          <a:off x="0" y="0"/>
          <a:ext cx="0" cy="0"/>
          <a:chOff x="0" y="0"/>
          <a:chExt cx="0" cy="0"/>
        </a:xfrm>
      </p:grpSpPr>
      <p:grpSp>
        <p:nvGrpSpPr>
          <p:cNvPr id="182" name="Google Shape;182;p73"/>
          <p:cNvGrpSpPr/>
          <p:nvPr/>
        </p:nvGrpSpPr>
        <p:grpSpPr>
          <a:xfrm>
            <a:off x="0" y="1"/>
            <a:ext cx="12192000" cy="6858001"/>
            <a:chOff x="0" y="0"/>
            <a:chExt cx="13716000" cy="10287000"/>
          </a:xfrm>
        </p:grpSpPr>
        <p:sp>
          <p:nvSpPr>
            <p:cNvPr id="183" name="Google Shape;183;p73"/>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4" name="Google Shape;184;p7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5" name="Google Shape;185;p7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86" name="Google Shape;186;p7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800"/>
              <a:buFont typeface="Calibri"/>
              <a:buNone/>
              <a:defRPr sz="1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73"/>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7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lvl1pPr marL="457200" lvl="0" indent="-317500" algn="r" rtl="1">
              <a:lnSpc>
                <a:spcPct val="90000"/>
              </a:lnSpc>
              <a:spcBef>
                <a:spcPts val="1000"/>
              </a:spcBef>
              <a:spcAft>
                <a:spcPts val="0"/>
              </a:spcAft>
              <a:buClr>
                <a:schemeClr val="dk1"/>
              </a:buClr>
              <a:buSzPts val="1400"/>
              <a:buFont typeface="Arial"/>
              <a:buChar char="•"/>
              <a:defRPr sz="14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89" name="Google Shape;189;p73"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90"/>
        <p:cNvGrpSpPr/>
        <p:nvPr/>
      </p:nvGrpSpPr>
      <p:grpSpPr>
        <a:xfrm>
          <a:off x="0" y="0"/>
          <a:ext cx="0" cy="0"/>
          <a:chOff x="0" y="0"/>
          <a:chExt cx="0" cy="0"/>
        </a:xfrm>
      </p:grpSpPr>
      <p:sp>
        <p:nvSpPr>
          <p:cNvPr id="191" name="Google Shape;191;p7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7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3" name="Google Shape;193;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96"/>
        <p:cNvGrpSpPr/>
        <p:nvPr/>
      </p:nvGrpSpPr>
      <p:grpSpPr>
        <a:xfrm>
          <a:off x="0" y="0"/>
          <a:ext cx="0" cy="0"/>
          <a:chOff x="0" y="0"/>
          <a:chExt cx="0" cy="0"/>
        </a:xfrm>
      </p:grpSpPr>
      <p:sp>
        <p:nvSpPr>
          <p:cNvPr id="197" name="Google Shape;197;p7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7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9" name="Google Shape;199;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02"/>
        <p:cNvGrpSpPr/>
        <p:nvPr/>
      </p:nvGrpSpPr>
      <p:grpSpPr>
        <a:xfrm>
          <a:off x="0" y="0"/>
          <a:ext cx="0" cy="0"/>
          <a:chOff x="0" y="0"/>
          <a:chExt cx="0" cy="0"/>
        </a:xfrm>
      </p:grpSpPr>
      <p:sp>
        <p:nvSpPr>
          <p:cNvPr id="203" name="Google Shape;203;p7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4" name="Google Shape;204;p7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05" name="Google Shape;205;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08"/>
        <p:cNvGrpSpPr/>
        <p:nvPr/>
      </p:nvGrpSpPr>
      <p:grpSpPr>
        <a:xfrm>
          <a:off x="0" y="0"/>
          <a:ext cx="0" cy="0"/>
          <a:chOff x="0" y="0"/>
          <a:chExt cx="0" cy="0"/>
        </a:xfrm>
      </p:grpSpPr>
      <p:sp>
        <p:nvSpPr>
          <p:cNvPr id="209" name="Google Shape;209;p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7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7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2" name="Google Shape;212;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215"/>
        <p:cNvGrpSpPr/>
        <p:nvPr/>
      </p:nvGrpSpPr>
      <p:grpSpPr>
        <a:xfrm>
          <a:off x="0" y="0"/>
          <a:ext cx="0" cy="0"/>
          <a:chOff x="0" y="0"/>
          <a:chExt cx="0" cy="0"/>
        </a:xfrm>
      </p:grpSpPr>
      <p:sp>
        <p:nvSpPr>
          <p:cNvPr id="216" name="Google Shape;216;p7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7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8" name="Google Shape;218;p7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7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0" name="Google Shape;220;p7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1" name="Google Shape;221;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24"/>
        <p:cNvGrpSpPr/>
        <p:nvPr/>
      </p:nvGrpSpPr>
      <p:grpSpPr>
        <a:xfrm>
          <a:off x="0" y="0"/>
          <a:ext cx="0" cy="0"/>
          <a:chOff x="0" y="0"/>
          <a:chExt cx="0" cy="0"/>
        </a:xfrm>
      </p:grpSpPr>
      <p:sp>
        <p:nvSpPr>
          <p:cNvPr id="225" name="Google Shape;225;p7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6" name="Google Shape;226;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29"/>
        <p:cNvGrpSpPr/>
        <p:nvPr/>
      </p:nvGrpSpPr>
      <p:grpSpPr>
        <a:xfrm>
          <a:off x="0" y="0"/>
          <a:ext cx="0" cy="0"/>
          <a:chOff x="0" y="0"/>
          <a:chExt cx="0" cy="0"/>
        </a:xfrm>
      </p:grpSpPr>
      <p:sp>
        <p:nvSpPr>
          <p:cNvPr id="230" name="Google Shape;230;p8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8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32" name="Google Shape;232;p8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3" name="Google Shape;233;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236"/>
        <p:cNvGrpSpPr/>
        <p:nvPr/>
      </p:nvGrpSpPr>
      <p:grpSpPr>
        <a:xfrm>
          <a:off x="0" y="0"/>
          <a:ext cx="0" cy="0"/>
          <a:chOff x="0" y="0"/>
          <a:chExt cx="0" cy="0"/>
        </a:xfrm>
      </p:grpSpPr>
      <p:sp>
        <p:nvSpPr>
          <p:cNvPr id="237" name="Google Shape;237;p8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81"/>
          <p:cNvSpPr>
            <a:spLocks noGrp="1"/>
          </p:cNvSpPr>
          <p:nvPr>
            <p:ph type="pic" idx="2"/>
          </p:nvPr>
        </p:nvSpPr>
        <p:spPr>
          <a:xfrm>
            <a:off x="5183188" y="987425"/>
            <a:ext cx="6172200" cy="4873625"/>
          </a:xfrm>
          <a:prstGeom prst="rect">
            <a:avLst/>
          </a:prstGeom>
          <a:noFill/>
          <a:ln>
            <a:noFill/>
          </a:ln>
        </p:spPr>
      </p:sp>
      <p:sp>
        <p:nvSpPr>
          <p:cNvPr id="239" name="Google Shape;239;p8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40" name="Google Shape;240;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243"/>
        <p:cNvGrpSpPr/>
        <p:nvPr/>
      </p:nvGrpSpPr>
      <p:grpSpPr>
        <a:xfrm>
          <a:off x="0" y="0"/>
          <a:ext cx="0" cy="0"/>
          <a:chOff x="0" y="0"/>
          <a:chExt cx="0" cy="0"/>
        </a:xfrm>
      </p:grpSpPr>
      <p:sp>
        <p:nvSpPr>
          <p:cNvPr id="244" name="Google Shape;244;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5" name="Google Shape;245;p8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6" name="Google Shape;246;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249"/>
        <p:cNvGrpSpPr/>
        <p:nvPr/>
      </p:nvGrpSpPr>
      <p:grpSpPr>
        <a:xfrm>
          <a:off x="0" y="0"/>
          <a:ext cx="0" cy="0"/>
          <a:chOff x="0" y="0"/>
          <a:chExt cx="0" cy="0"/>
        </a:xfrm>
      </p:grpSpPr>
      <p:sp>
        <p:nvSpPr>
          <p:cNvPr id="250" name="Google Shape;250;p8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8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iapositive de titre">
  <p:cSld name="1_Diapositive de titre">
    <p:spTree>
      <p:nvGrpSpPr>
        <p:cNvPr id="1" name="Shape 25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able of contents">
  <p:cSld name="1_Table of contents">
    <p:spTree>
      <p:nvGrpSpPr>
        <p:cNvPr id="1" name="Shape 256"/>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Slide PC">
  <p:cSld name="1_Slide PC">
    <p:spTree>
      <p:nvGrpSpPr>
        <p:cNvPr id="1" name="Shape 265"/>
        <p:cNvGrpSpPr/>
        <p:nvPr/>
      </p:nvGrpSpPr>
      <p:grpSpPr>
        <a:xfrm>
          <a:off x="0" y="0"/>
          <a:ext cx="0" cy="0"/>
          <a:chOff x="0" y="0"/>
          <a:chExt cx="0" cy="0"/>
        </a:xfrm>
      </p:grpSpPr>
      <p:grpSp>
        <p:nvGrpSpPr>
          <p:cNvPr id="266" name="Google Shape;266;p87"/>
          <p:cNvGrpSpPr/>
          <p:nvPr/>
        </p:nvGrpSpPr>
        <p:grpSpPr>
          <a:xfrm>
            <a:off x="0" y="1"/>
            <a:ext cx="12192000" cy="6858001"/>
            <a:chOff x="0" y="0"/>
            <a:chExt cx="13716000" cy="10287000"/>
          </a:xfrm>
        </p:grpSpPr>
        <p:sp>
          <p:nvSpPr>
            <p:cNvPr id="267" name="Google Shape;267;p87"/>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68" name="Google Shape;268;p8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69" name="Google Shape;269;p8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pic>
        <p:nvPicPr>
          <p:cNvPr id="270" name="Google Shape;270;p87" descr="Image générée"/>
          <p:cNvPicPr preferRelativeResize="0"/>
          <p:nvPr/>
        </p:nvPicPr>
        <p:blipFill rotWithShape="1">
          <a:blip r:embed="rId2">
            <a:alphaModFix/>
          </a:blip>
          <a:srcRect l="6026" t="25227" r="75345" b="62431"/>
          <a:stretch/>
        </p:blipFill>
        <p:spPr>
          <a:xfrm>
            <a:off x="11484657" y="200308"/>
            <a:ext cx="506620" cy="503517"/>
          </a:xfrm>
          <a:prstGeom prst="rect">
            <a:avLst/>
          </a:prstGeom>
          <a:noFill/>
          <a:ln>
            <a:noFill/>
          </a:ln>
        </p:spPr>
      </p:pic>
      <p:sp>
        <p:nvSpPr>
          <p:cNvPr id="271" name="Google Shape;271;p87"/>
          <p:cNvSpPr txBox="1">
            <a:spLocks noGrp="1"/>
          </p:cNvSpPr>
          <p:nvPr>
            <p:ph type="title"/>
          </p:nvPr>
        </p:nvSpPr>
        <p:spPr>
          <a:xfrm>
            <a:off x="968558" y="317301"/>
            <a:ext cx="10529279" cy="267549"/>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87"/>
          <p:cNvSpPr txBox="1">
            <a:spLocks noGrp="1"/>
          </p:cNvSpPr>
          <p:nvPr>
            <p:ph type="body" idx="1"/>
          </p:nvPr>
        </p:nvSpPr>
        <p:spPr>
          <a:xfrm>
            <a:off x="965589" y="575745"/>
            <a:ext cx="10529279" cy="267549"/>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1100"/>
              <a:buFont typeface="Arial"/>
              <a:buNone/>
              <a:defRPr sz="110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622842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4473160A-BAB1-794E-2F68-1445998B69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A2982F7-CA50-22D3-2E00-C3AD5B13B043}"/>
              </a:ext>
            </a:extLst>
          </p:cNvPr>
          <p:cNvSpPr>
            <a:spLocks noGrp="1"/>
          </p:cNvSpPr>
          <p:nvPr>
            <p:ph type="dt" sz="half" idx="10"/>
          </p:nvPr>
        </p:nvSpPr>
        <p:spPr/>
        <p:txBody>
          <a:bodyPr/>
          <a:lstStyle/>
          <a:p>
            <a:fld id="{046753BC-522C-40A6-BDC4-5C64954D83E3}" type="datetimeFigureOut">
              <a:rPr lang="fr-FR" smtClean="0"/>
              <a:t>24/05/2026</a:t>
            </a:fld>
            <a:endParaRPr lang="fr-FR"/>
          </a:p>
        </p:txBody>
      </p:sp>
      <p:sp>
        <p:nvSpPr>
          <p:cNvPr id="5" name="Espace réservé du pied de page 4">
            <a:extLst>
              <a:ext uri="{FF2B5EF4-FFF2-40B4-BE49-F238E27FC236}">
                <a16:creationId xmlns:a16="http://schemas.microsoft.com/office/drawing/2014/main" id="{87A22C50-D43C-057C-B4B2-D5764AEC36C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C122823-9E03-95E0-160F-02056A1EA5FB}"/>
              </a:ext>
            </a:extLst>
          </p:cNvPr>
          <p:cNvSpPr>
            <a:spLocks noGrp="1"/>
          </p:cNvSpPr>
          <p:nvPr>
            <p:ph type="sldNum" sz="quarter" idx="12"/>
          </p:nvPr>
        </p:nvSpPr>
        <p:spPr/>
        <p:txBody>
          <a:bodyPr/>
          <a:lstStyle/>
          <a:p>
            <a:fld id="{41951E72-DDDD-4AC5-9678-57CA68C900D5}" type="slidenum">
              <a:rPr lang="fr-FR" smtClean="0"/>
              <a:t>‹N°›</a:t>
            </a:fld>
            <a:endParaRPr lang="fr-FR"/>
          </a:p>
        </p:txBody>
      </p:sp>
      <p:grpSp>
        <p:nvGrpSpPr>
          <p:cNvPr id="7" name="Groupe 5">
            <a:extLst>
              <a:ext uri="{FF2B5EF4-FFF2-40B4-BE49-F238E27FC236}">
                <a16:creationId xmlns:a16="http://schemas.microsoft.com/office/drawing/2014/main" id="{63107A27-DDAA-DF1D-9D50-BB418DA653C0}"/>
              </a:ext>
            </a:extLst>
          </p:cNvPr>
          <p:cNvGrpSpPr/>
          <p:nvPr userDrawn="1"/>
        </p:nvGrpSpPr>
        <p:grpSpPr>
          <a:xfrm>
            <a:off x="0" y="-26503"/>
            <a:ext cx="12192000" cy="6858001"/>
            <a:chOff x="0" y="0"/>
            <a:chExt cx="13716000" cy="10287000"/>
          </a:xfrm>
        </p:grpSpPr>
        <p:sp>
          <p:nvSpPr>
            <p:cNvPr id="8" name="Rectangle 7">
              <a:extLst>
                <a:ext uri="{FF2B5EF4-FFF2-40B4-BE49-F238E27FC236}">
                  <a16:creationId xmlns:a16="http://schemas.microsoft.com/office/drawing/2014/main" id="{588A8051-D286-D832-D6CA-4B994C274D16}"/>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D72818C1-1810-283F-1EEF-0D6741E500D0}"/>
                </a:ext>
              </a:extLst>
            </p:cNvPr>
            <p:cNvSpPr/>
            <p:nvPr/>
          </p:nvSpPr>
          <p:spPr>
            <a:xfrm>
              <a:off x="304801" y="920109"/>
              <a:ext cx="13106399"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ACA58311-FAB8-A4E3-70C5-3C77B9DC5588}"/>
                </a:ext>
              </a:extLst>
            </p:cNvPr>
            <p:cNvSpPr/>
            <p:nvPr/>
          </p:nvSpPr>
          <p:spPr>
            <a:xfrm>
              <a:off x="304801" y="310242"/>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87DCCF21-C2F6-DFA1-C827-8AAB956090B7}"/>
              </a:ext>
            </a:extLst>
          </p:cNvPr>
          <p:cNvSpPr/>
          <p:nvPr userDrawn="1"/>
        </p:nvSpPr>
        <p:spPr>
          <a:xfrm flipH="1">
            <a:off x="11353800" y="363227"/>
            <a:ext cx="366091" cy="224705"/>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12" name="Title 1">
            <a:extLst>
              <a:ext uri="{FF2B5EF4-FFF2-40B4-BE49-F238E27FC236}">
                <a16:creationId xmlns:a16="http://schemas.microsoft.com/office/drawing/2014/main" id="{1E32603B-6B06-DF6E-6900-6721D3A82F02}"/>
              </a:ext>
            </a:extLst>
          </p:cNvPr>
          <p:cNvSpPr>
            <a:spLocks noGrp="1"/>
          </p:cNvSpPr>
          <p:nvPr>
            <p:ph type="title"/>
          </p:nvPr>
        </p:nvSpPr>
        <p:spPr>
          <a:xfrm>
            <a:off x="1192696" y="523893"/>
            <a:ext cx="10161104" cy="470617"/>
          </a:xfrm>
        </p:spPr>
        <p:txBody>
          <a:bodyPr>
            <a:normAutofit/>
          </a:bodyPr>
          <a:lstStyle>
            <a:lvl1pPr algn="r" rtl="0">
              <a:defRPr sz="1800" b="0" i="1">
                <a:solidFill>
                  <a:schemeClr val="bg2">
                    <a:lumMod val="50000"/>
                  </a:schemeClr>
                </a:solidFill>
                <a:latin typeface="+mn-lt"/>
              </a:defRPr>
            </a:lvl1pPr>
          </a:lstStyle>
          <a:p>
            <a:r>
              <a:rPr lang="en-US" dirty="0"/>
              <a:t>Click to edit Master title style</a:t>
            </a:r>
            <a:endParaRPr lang="fr-FR" dirty="0"/>
          </a:p>
        </p:txBody>
      </p:sp>
    </p:spTree>
    <p:extLst>
      <p:ext uri="{BB962C8B-B14F-4D97-AF65-F5344CB8AC3E}">
        <p14:creationId xmlns:p14="http://schemas.microsoft.com/office/powerpoint/2010/main" val="4288636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9" name="Google Shape;89;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0" name="Google Shape;90;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ar-MA"/>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5" r:id="rId21"/>
    <p:sldLayoutId id="2147483686" r:id="rId22"/>
    <p:sldLayoutId id="2147483687"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3.gif"/></Relationships>
</file>

<file path=ppt/slides/_rels/slide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42.jp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42.jp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15.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42.jp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15.xml"/><Relationship Id="rId5" Type="http://schemas.openxmlformats.org/officeDocument/2006/relationships/image" Target="../media/image52.png"/><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18.xml"/><Relationship Id="rId5" Type="http://schemas.openxmlformats.org/officeDocument/2006/relationships/image" Target="../media/image56.png"/><Relationship Id="rId4" Type="http://schemas.openxmlformats.org/officeDocument/2006/relationships/image" Target="../media/image55.gif"/></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
          <p:cNvSpPr/>
          <p:nvPr/>
        </p:nvSpPr>
        <p:spPr>
          <a:xfrm>
            <a:off x="4875840" y="3429891"/>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79" name="Google Shape;279;p1"/>
          <p:cNvSpPr txBox="1"/>
          <p:nvPr/>
        </p:nvSpPr>
        <p:spPr>
          <a:xfrm>
            <a:off x="9769961" y="3567741"/>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dirty="0">
                <a:solidFill>
                  <a:srgbClr val="FFFFFF"/>
                </a:solidFill>
                <a:latin typeface="Calibri"/>
                <a:ea typeface="Calibri"/>
                <a:cs typeface="Calibri"/>
                <a:sym typeface="Calibri"/>
              </a:rPr>
              <a:t>الوحدة الثانية </a:t>
            </a:r>
            <a:endParaRPr dirty="0"/>
          </a:p>
        </p:txBody>
      </p:sp>
      <p:sp>
        <p:nvSpPr>
          <p:cNvPr id="280" name="Google Shape;280;p1"/>
          <p:cNvSpPr/>
          <p:nvPr/>
        </p:nvSpPr>
        <p:spPr>
          <a:xfrm>
            <a:off x="9623127" y="3537639"/>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81" name="Google Shape;281;p1"/>
          <p:cNvSpPr/>
          <p:nvPr/>
        </p:nvSpPr>
        <p:spPr>
          <a:xfrm>
            <a:off x="4872828" y="4339430"/>
            <a:ext cx="6558396" cy="640400"/>
          </a:xfrm>
          <a:custGeom>
            <a:avLst/>
            <a:gdLst/>
            <a:ahLst/>
            <a:cxnLst/>
            <a:rect l="l" t="t" r="r" b="b"/>
            <a:pathLst>
              <a:path w="120000" h="120000" extrusionOk="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037A9C"/>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0">
            <a:noAutofit/>
          </a:bodyPr>
          <a:lstStyle/>
          <a:p>
            <a:pPr marL="0" marR="0" lvl="0" indent="0" algn="l" rtl="1">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82" name="Google Shape;282;p1"/>
          <p:cNvSpPr txBox="1"/>
          <p:nvPr/>
        </p:nvSpPr>
        <p:spPr>
          <a:xfrm>
            <a:off x="9688973" y="4514739"/>
            <a:ext cx="1555595" cy="377667"/>
          </a:xfrm>
          <a:prstGeom prst="rect">
            <a:avLst/>
          </a:prstGeom>
          <a:noFill/>
          <a:ln>
            <a:noFill/>
          </a:ln>
        </p:spPr>
        <p:txBody>
          <a:bodyPr spcFirstLastPara="1" wrap="square" lIns="0" tIns="0" rIns="0" bIns="0" anchor="t" anchorCtr="1">
            <a:spAutoFit/>
          </a:bodyPr>
          <a:lstStyle/>
          <a:p>
            <a:pPr marL="0" marR="0" lvl="0" indent="0" algn="ctr" rtl="0">
              <a:lnSpc>
                <a:spcPct val="107041"/>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الأسبوع</a:t>
            </a:r>
            <a:endParaRPr sz="2400" b="1" i="0" u="none" strike="noStrike" cap="none">
              <a:solidFill>
                <a:srgbClr val="FFFFFF"/>
              </a:solidFill>
              <a:latin typeface="Calibri"/>
              <a:ea typeface="Calibri"/>
              <a:cs typeface="Calibri"/>
              <a:sym typeface="Calibri"/>
            </a:endParaRPr>
          </a:p>
        </p:txBody>
      </p:sp>
      <p:sp>
        <p:nvSpPr>
          <p:cNvPr id="283" name="Google Shape;283;p1"/>
          <p:cNvSpPr/>
          <p:nvPr/>
        </p:nvSpPr>
        <p:spPr>
          <a:xfrm>
            <a:off x="9623127" y="443322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84" name="Google Shape;284;p1"/>
          <p:cNvSpPr txBox="1"/>
          <p:nvPr/>
        </p:nvSpPr>
        <p:spPr>
          <a:xfrm>
            <a:off x="6064071" y="1081910"/>
            <a:ext cx="5012000" cy="83099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5400"/>
              <a:buFont typeface="Calibri"/>
              <a:buNone/>
            </a:pPr>
            <a:r>
              <a:rPr lang="ar-MA" sz="5400" b="1" i="0" u="none" strike="noStrike" cap="none">
                <a:solidFill>
                  <a:srgbClr val="002060"/>
                </a:solidFill>
                <a:latin typeface="Calibri"/>
                <a:ea typeface="Calibri"/>
                <a:cs typeface="Calibri"/>
                <a:sym typeface="Calibri"/>
              </a:rPr>
              <a:t>مادَّةُ اللُّغةِ العَربيَّةِ</a:t>
            </a:r>
            <a:endParaRPr/>
          </a:p>
        </p:txBody>
      </p:sp>
      <p:grpSp>
        <p:nvGrpSpPr>
          <p:cNvPr id="285" name="Google Shape;285;p1"/>
          <p:cNvGrpSpPr/>
          <p:nvPr/>
        </p:nvGrpSpPr>
        <p:grpSpPr>
          <a:xfrm>
            <a:off x="917856" y="1567544"/>
            <a:ext cx="1782933" cy="1428585"/>
            <a:chOff x="917856" y="1127574"/>
            <a:chExt cx="1782933" cy="1428585"/>
          </a:xfrm>
        </p:grpSpPr>
        <p:pic>
          <p:nvPicPr>
            <p:cNvPr id="286" name="Google Shape;286;p1"/>
            <p:cNvPicPr preferRelativeResize="0"/>
            <p:nvPr/>
          </p:nvPicPr>
          <p:blipFill rotWithShape="1">
            <a:blip r:embed="rId3">
              <a:alphaModFix/>
            </a:blip>
            <a:srcRect/>
            <a:stretch/>
          </p:blipFill>
          <p:spPr>
            <a:xfrm>
              <a:off x="917856" y="1127574"/>
              <a:ext cx="1782933" cy="1428585"/>
            </a:xfrm>
            <a:prstGeom prst="rect">
              <a:avLst/>
            </a:prstGeom>
            <a:noFill/>
            <a:ln>
              <a:noFill/>
            </a:ln>
          </p:spPr>
        </p:pic>
        <p:sp>
          <p:nvSpPr>
            <p:cNvPr id="287" name="Google Shape;287;p1"/>
            <p:cNvSpPr txBox="1"/>
            <p:nvPr/>
          </p:nvSpPr>
          <p:spPr>
            <a:xfrm>
              <a:off x="986052" y="1460726"/>
              <a:ext cx="1536896" cy="83099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2400"/>
                <a:buFont typeface="Calibri"/>
                <a:buNone/>
              </a:pPr>
              <a:r>
                <a:rPr lang="ar-MA" sz="2400" b="1" i="0" u="none" strike="noStrike" cap="none" dirty="0">
                  <a:solidFill>
                    <a:srgbClr val="FFFFFF"/>
                  </a:solidFill>
                  <a:latin typeface="Calibri"/>
                  <a:ea typeface="Calibri"/>
                  <a:cs typeface="Calibri"/>
                  <a:sym typeface="Calibri"/>
                </a:rPr>
                <a:t>الثالثة </a:t>
              </a:r>
              <a:endParaRPr dirty="0"/>
            </a:p>
            <a:p>
              <a:pPr marL="0" marR="0" lvl="0" indent="0" algn="ctr" rtl="0">
                <a:lnSpc>
                  <a:spcPct val="100000"/>
                </a:lnSpc>
                <a:spcBef>
                  <a:spcPts val="0"/>
                </a:spcBef>
                <a:spcAft>
                  <a:spcPts val="0"/>
                </a:spcAft>
                <a:buClr>
                  <a:srgbClr val="FFFFFF"/>
                </a:buClr>
                <a:buSzPts val="2400"/>
                <a:buFont typeface="Arial"/>
                <a:buNone/>
              </a:pPr>
              <a:r>
                <a:rPr lang="ar-MA" sz="2400" b="1" i="0" u="none" strike="noStrike" cap="none" dirty="0">
                  <a:solidFill>
                    <a:srgbClr val="FFFFFF"/>
                  </a:solidFill>
                  <a:latin typeface="Arial"/>
                  <a:ea typeface="Arial"/>
                  <a:cs typeface="Arial"/>
                  <a:sym typeface="Arial"/>
                </a:rPr>
                <a:t>إعدادي</a:t>
              </a:r>
              <a:endParaRPr dirty="0"/>
            </a:p>
          </p:txBody>
        </p:sp>
      </p:grpSp>
      <p:sp>
        <p:nvSpPr>
          <p:cNvPr id="288" name="Google Shape;288;p1"/>
          <p:cNvSpPr/>
          <p:nvPr/>
        </p:nvSpPr>
        <p:spPr>
          <a:xfrm>
            <a:off x="4895237" y="5228212"/>
            <a:ext cx="6558396" cy="650403"/>
          </a:xfrm>
          <a:custGeom>
            <a:avLst/>
            <a:gdLst/>
            <a:ahLst/>
            <a:cxnLst/>
            <a:rect l="l" t="t" r="r" b="b"/>
            <a:pathLst>
              <a:path w="120000" h="120000" extrusionOk="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15A2C8"/>
          </a:solidFill>
          <a:ln w="9525" cap="flat" cmpd="sng">
            <a:solidFill>
              <a:srgbClr val="D5DBE5"/>
            </a:solidFill>
            <a:prstDash val="solid"/>
            <a:miter lim="8000"/>
            <a:headEnd type="none" w="sm" len="sm"/>
            <a:tailEnd type="none" w="sm" len="sm"/>
          </a:ln>
          <a:effectLst>
            <a:outerShdw algn="tl">
              <a:srgbClr val="000000">
                <a:alpha val="40000"/>
              </a:srgbClr>
            </a:outerShdw>
          </a:effectLst>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chemeClr val="dk1"/>
              </a:buClr>
              <a:buSzPts val="667"/>
              <a:buFont typeface="Calibri"/>
              <a:buNone/>
            </a:pPr>
            <a:endParaRPr sz="667" b="0" i="0" u="none" strike="noStrike" cap="none">
              <a:solidFill>
                <a:srgbClr val="FFFFFF"/>
              </a:solidFill>
              <a:latin typeface="Calibri"/>
              <a:ea typeface="Calibri"/>
              <a:cs typeface="Calibri"/>
              <a:sym typeface="Calibri"/>
            </a:endParaRPr>
          </a:p>
        </p:txBody>
      </p:sp>
      <p:sp>
        <p:nvSpPr>
          <p:cNvPr id="289" name="Google Shape;289;p1"/>
          <p:cNvSpPr txBox="1"/>
          <p:nvPr/>
        </p:nvSpPr>
        <p:spPr>
          <a:xfrm>
            <a:off x="9789358" y="5366062"/>
            <a:ext cx="1474396" cy="369600"/>
          </a:xfrm>
          <a:prstGeom prst="rect">
            <a:avLst/>
          </a:prstGeom>
          <a:noFill/>
          <a:ln>
            <a:noFill/>
          </a:ln>
        </p:spPr>
        <p:txBody>
          <a:bodyPr spcFirstLastPara="1" wrap="square" lIns="0" tIns="0" rIns="0" bIns="0" anchor="t" anchorCtr="1">
            <a:spAutoFit/>
          </a:bodyPr>
          <a:lstStyle/>
          <a:p>
            <a:pPr marL="0" marR="0" lvl="0" indent="0" algn="ctr" rtl="1">
              <a:lnSpc>
                <a:spcPct val="100000"/>
              </a:lnSpc>
              <a:spcBef>
                <a:spcPts val="0"/>
              </a:spcBef>
              <a:spcAft>
                <a:spcPts val="0"/>
              </a:spcAft>
              <a:buClr>
                <a:srgbClr val="FFFFFF"/>
              </a:buClr>
              <a:buSzPts val="2400"/>
              <a:buFont typeface="Calibri"/>
              <a:buNone/>
            </a:pPr>
            <a:r>
              <a:rPr lang="ar-MA" sz="2400" b="1" i="0" u="none" strike="noStrike" cap="none">
                <a:solidFill>
                  <a:srgbClr val="FFFFFF"/>
                </a:solidFill>
                <a:latin typeface="Calibri"/>
                <a:ea typeface="Calibri"/>
                <a:cs typeface="Calibri"/>
                <a:sym typeface="Calibri"/>
              </a:rPr>
              <a:t>الحصة 1  </a:t>
            </a:r>
            <a:endParaRPr/>
          </a:p>
        </p:txBody>
      </p:sp>
      <p:sp>
        <p:nvSpPr>
          <p:cNvPr id="290" name="Google Shape;290;p1"/>
          <p:cNvSpPr/>
          <p:nvPr/>
        </p:nvSpPr>
        <p:spPr>
          <a:xfrm>
            <a:off x="9642524" y="5335960"/>
            <a:ext cx="65599" cy="496400"/>
          </a:xfrm>
          <a:custGeom>
            <a:avLst/>
            <a:gdLst/>
            <a:ahLst/>
            <a:cxnLst/>
            <a:rect l="l" t="t" r="r" b="b"/>
            <a:pathLst>
              <a:path w="120000" h="120000" extrusionOk="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33"/>
              <a:buFont typeface="Calibri"/>
              <a:buNone/>
            </a:pPr>
            <a:endParaRPr sz="933" b="0" i="0" u="none" strike="noStrike" cap="none">
              <a:solidFill>
                <a:srgbClr val="FFFFFF"/>
              </a:solidFill>
              <a:latin typeface="Calibri"/>
              <a:ea typeface="Calibri"/>
              <a:cs typeface="Calibri"/>
              <a:sym typeface="Calibri"/>
            </a:endParaRPr>
          </a:p>
        </p:txBody>
      </p:sp>
      <p:sp>
        <p:nvSpPr>
          <p:cNvPr id="291" name="Google Shape;291;p1"/>
          <p:cNvSpPr txBox="1"/>
          <p:nvPr/>
        </p:nvSpPr>
        <p:spPr>
          <a:xfrm>
            <a:off x="5236149" y="3540991"/>
            <a:ext cx="4727890" cy="424732"/>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dirty="0">
                <a:solidFill>
                  <a:srgbClr val="FFFFFF"/>
                </a:solidFill>
                <a:latin typeface="Calibri"/>
                <a:ea typeface="Calibri"/>
                <a:cs typeface="Calibri"/>
                <a:sym typeface="Calibri"/>
              </a:rPr>
              <a:t>مهن المستقبل</a:t>
            </a:r>
            <a:endParaRPr dirty="0"/>
          </a:p>
        </p:txBody>
      </p:sp>
      <p:sp>
        <p:nvSpPr>
          <p:cNvPr id="292" name="Google Shape;292;p1"/>
          <p:cNvSpPr txBox="1"/>
          <p:nvPr/>
        </p:nvSpPr>
        <p:spPr>
          <a:xfrm>
            <a:off x="5236149" y="4503677"/>
            <a:ext cx="4727890" cy="399789"/>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Clr>
                <a:srgbClr val="000000"/>
              </a:buClr>
              <a:buSzPts val="1100"/>
              <a:buFont typeface="Calibri"/>
              <a:buNone/>
            </a:pPr>
            <a:r>
              <a:rPr lang="ar-MA" sz="2400" b="1" i="0" u="none" strike="noStrike" cap="none">
                <a:solidFill>
                  <a:srgbClr val="FFFFFF"/>
                </a:solidFill>
                <a:latin typeface="Calibri"/>
                <a:ea typeface="Calibri"/>
                <a:cs typeface="Calibri"/>
                <a:sym typeface="Calibri"/>
              </a:rPr>
              <a:t>الأول</a:t>
            </a:r>
            <a:endParaRPr/>
          </a:p>
        </p:txBody>
      </p:sp>
      <p:sp>
        <p:nvSpPr>
          <p:cNvPr id="293" name="Google Shape;293;p1"/>
          <p:cNvSpPr txBox="1"/>
          <p:nvPr/>
        </p:nvSpPr>
        <p:spPr>
          <a:xfrm>
            <a:off x="4895237" y="5324952"/>
            <a:ext cx="4727890" cy="353943"/>
          </a:xfrm>
          <a:prstGeom prst="rect">
            <a:avLst/>
          </a:prstGeom>
          <a:noFill/>
          <a:ln>
            <a:noFill/>
          </a:ln>
        </p:spPr>
        <p:txBody>
          <a:bodyPr spcFirstLastPara="1" wrap="square" lIns="0" tIns="0" rIns="0" bIns="0" anchor="t" anchorCtr="1">
            <a:spAutoFit/>
          </a:bodyPr>
          <a:lstStyle/>
          <a:p>
            <a:pPr marL="0" marR="0" lvl="0" indent="0" algn="r" rtl="1">
              <a:lnSpc>
                <a:spcPct val="115000"/>
              </a:lnSpc>
              <a:spcBef>
                <a:spcPts val="0"/>
              </a:spcBef>
              <a:spcAft>
                <a:spcPts val="0"/>
              </a:spcAft>
              <a:buNone/>
            </a:pPr>
            <a:r>
              <a:rPr lang="ar-MA" sz="2000" b="1" i="0" u="none" strike="noStrike" cap="none" dirty="0">
                <a:solidFill>
                  <a:schemeClr val="lt1"/>
                </a:solidFill>
                <a:latin typeface="Calibri"/>
                <a:ea typeface="Calibri"/>
                <a:cs typeface="Calibri"/>
                <a:sym typeface="Calibri"/>
              </a:rPr>
              <a:t>فهم المسموع: هل أنتم جاهزون للمستقبل؟</a:t>
            </a:r>
            <a:endParaRPr sz="2000" b="1" i="0" u="none" strike="noStrike" cap="none" dirty="0">
              <a:solidFill>
                <a:schemeClr val="lt1"/>
              </a:solidFill>
              <a:latin typeface="Calibri"/>
              <a:ea typeface="Calibri"/>
              <a:cs typeface="Calibri"/>
              <a:sym typeface="Calibri"/>
            </a:endParaRPr>
          </a:p>
        </p:txBody>
      </p:sp>
      <p:grpSp>
        <p:nvGrpSpPr>
          <p:cNvPr id="294" name="Google Shape;294;p1"/>
          <p:cNvGrpSpPr/>
          <p:nvPr/>
        </p:nvGrpSpPr>
        <p:grpSpPr>
          <a:xfrm>
            <a:off x="14910" y="3937341"/>
            <a:ext cx="3666489" cy="2432262"/>
            <a:chOff x="219666" y="3988154"/>
            <a:chExt cx="3666489" cy="2432262"/>
          </a:xfrm>
        </p:grpSpPr>
        <p:pic>
          <p:nvPicPr>
            <p:cNvPr id="295" name="Google Shape;295;p1"/>
            <p:cNvPicPr preferRelativeResize="0"/>
            <p:nvPr/>
          </p:nvPicPr>
          <p:blipFill rotWithShape="1">
            <a:blip r:embed="rId4">
              <a:alphaModFix/>
            </a:blip>
            <a:srcRect t="37039" r="5015"/>
            <a:stretch/>
          </p:blipFill>
          <p:spPr>
            <a:xfrm>
              <a:off x="331381" y="4008120"/>
              <a:ext cx="3554774" cy="2412296"/>
            </a:xfrm>
            <a:prstGeom prst="rect">
              <a:avLst/>
            </a:prstGeom>
            <a:noFill/>
            <a:ln>
              <a:noFill/>
            </a:ln>
          </p:spPr>
        </p:pic>
        <p:sp>
          <p:nvSpPr>
            <p:cNvPr id="296" name="Google Shape;296;p1"/>
            <p:cNvSpPr/>
            <p:nvPr/>
          </p:nvSpPr>
          <p:spPr>
            <a:xfrm>
              <a:off x="219666" y="3988154"/>
              <a:ext cx="990600" cy="113195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pic>
        <p:nvPicPr>
          <p:cNvPr id="297" name="Google Shape;297;p1" descr="الصفحة الرئيسية"/>
          <p:cNvPicPr preferRelativeResize="0"/>
          <p:nvPr/>
        </p:nvPicPr>
        <p:blipFill rotWithShape="1">
          <a:blip r:embed="rId5">
            <a:alphaModFix/>
          </a:blip>
          <a:srcRect/>
          <a:stretch/>
        </p:blipFill>
        <p:spPr>
          <a:xfrm>
            <a:off x="4127790" y="0"/>
            <a:ext cx="3936421" cy="596900"/>
          </a:xfrm>
          <a:prstGeom prst="rect">
            <a:avLst/>
          </a:prstGeom>
          <a:noFill/>
          <a:ln>
            <a:noFill/>
          </a:ln>
        </p:spPr>
      </p:pic>
      <p:sp>
        <p:nvSpPr>
          <p:cNvPr id="298" name="Google Shape;298;p1"/>
          <p:cNvSpPr/>
          <p:nvPr/>
        </p:nvSpPr>
        <p:spPr>
          <a:xfrm>
            <a:off x="10526556" y="2005909"/>
            <a:ext cx="1413203"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ar-MA" sz="3000" b="1" i="0" u="none" strike="noStrike" cap="none">
                <a:solidFill>
                  <a:srgbClr val="0070C0"/>
                </a:solidFill>
                <a:latin typeface="Calibri"/>
                <a:ea typeface="Calibri"/>
                <a:cs typeface="Calibri"/>
                <a:sym typeface="Calibri"/>
              </a:rPr>
              <a:t>المرحلة </a:t>
            </a:r>
            <a:endParaRPr sz="3000" b="1" i="0" u="none" strike="noStrike" cap="none">
              <a:solidFill>
                <a:srgbClr val="0070C0"/>
              </a:solidFill>
              <a:latin typeface="Calibri"/>
              <a:ea typeface="Calibri"/>
              <a:cs typeface="Calibri"/>
              <a:sym typeface="Calibri"/>
            </a:endParaRPr>
          </a:p>
        </p:txBody>
      </p:sp>
      <p:sp>
        <p:nvSpPr>
          <p:cNvPr id="299" name="Google Shape;299;p1"/>
          <p:cNvSpPr/>
          <p:nvPr/>
        </p:nvSpPr>
        <p:spPr>
          <a:xfrm>
            <a:off x="10212502" y="1987855"/>
            <a:ext cx="508535" cy="445826"/>
          </a:xfrm>
          <a:prstGeom prst="rect">
            <a:avLst/>
          </a:prstGeom>
          <a:noFill/>
          <a:ln>
            <a:noFill/>
          </a:ln>
        </p:spPr>
        <p:txBody>
          <a:bodyPr spcFirstLastPara="1" wrap="square" lIns="68550" tIns="34250" rIns="68550" bIns="34250" anchor="ctr" anchorCtr="0">
            <a:noAutofit/>
          </a:bodyPr>
          <a:lstStyle/>
          <a:p>
            <a:pPr marL="0" marR="0" lvl="0" indent="0" algn="l" rtl="0">
              <a:lnSpc>
                <a:spcPct val="100000"/>
              </a:lnSpc>
              <a:spcBef>
                <a:spcPts val="0"/>
              </a:spcBef>
              <a:spcAft>
                <a:spcPts val="0"/>
              </a:spcAft>
              <a:buClr>
                <a:srgbClr val="0070C0"/>
              </a:buClr>
              <a:buSzPts val="3000"/>
              <a:buFont typeface="Calibri"/>
              <a:buNone/>
            </a:pPr>
            <a:r>
              <a:rPr lang="de-DE" sz="3000" b="1" i="0" u="none" strike="noStrike" cap="none" dirty="0">
                <a:solidFill>
                  <a:srgbClr val="0070C0"/>
                </a:solidFill>
                <a:latin typeface="Calibri"/>
                <a:ea typeface="Calibri"/>
                <a:cs typeface="Calibri"/>
                <a:sym typeface="Calibri"/>
              </a:rPr>
              <a:t>5</a:t>
            </a:r>
            <a:r>
              <a:rPr lang="ar-MA" sz="3000" b="1" i="0" u="none" strike="noStrike" cap="none" dirty="0">
                <a:solidFill>
                  <a:srgbClr val="0070C0"/>
                </a:solidFill>
                <a:latin typeface="Calibri"/>
                <a:ea typeface="Calibri"/>
                <a:cs typeface="Calibri"/>
                <a:sym typeface="Calibri"/>
              </a:rPr>
              <a:t> </a:t>
            </a:r>
            <a:endParaRPr sz="3000" b="1" i="0" u="none" strike="noStrike" cap="none" dirty="0">
              <a:solidFill>
                <a:srgbClr val="0070C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03"/>
        <p:cNvGrpSpPr/>
        <p:nvPr/>
      </p:nvGrpSpPr>
      <p:grpSpPr>
        <a:xfrm>
          <a:off x="0" y="0"/>
          <a:ext cx="0" cy="0"/>
          <a:chOff x="0" y="0"/>
          <a:chExt cx="0" cy="0"/>
        </a:xfrm>
      </p:grpSpPr>
      <p:sp>
        <p:nvSpPr>
          <p:cNvPr id="304" name="Google Shape;304;p2"/>
          <p:cNvSpPr txBox="1"/>
          <p:nvPr/>
        </p:nvSpPr>
        <p:spPr>
          <a:xfrm>
            <a:off x="2151695" y="129892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صفحات خاصة بالأستاذ(ة)</a:t>
            </a:r>
            <a:endParaRPr sz="1467" b="0" i="0" u="none" strike="noStrike" cap="none">
              <a:solidFill>
                <a:srgbClr val="000000"/>
              </a:solidFill>
              <a:latin typeface="Arial"/>
              <a:ea typeface="Arial"/>
              <a:cs typeface="Arial"/>
              <a:sym typeface="Arial"/>
            </a:endParaRPr>
          </a:p>
        </p:txBody>
      </p:sp>
      <p:sp>
        <p:nvSpPr>
          <p:cNvPr id="305" name="Google Shape;305;p2"/>
          <p:cNvSpPr txBox="1"/>
          <p:nvPr/>
        </p:nvSpPr>
        <p:spPr>
          <a:xfrm>
            <a:off x="2151695" y="222613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نمذجة المهمة من طرف الأستاذ (شرح بصوت مرتفع)</a:t>
            </a:r>
            <a:endParaRPr sz="1467" b="0" i="0" u="none" strike="noStrike" cap="none">
              <a:solidFill>
                <a:srgbClr val="000000"/>
              </a:solidFill>
              <a:latin typeface="Arial"/>
              <a:ea typeface="Arial"/>
              <a:cs typeface="Arial"/>
              <a:sym typeface="Arial"/>
            </a:endParaRPr>
          </a:p>
        </p:txBody>
      </p:sp>
      <p:pic>
        <p:nvPicPr>
          <p:cNvPr id="306" name="Google Shape;306;p2" descr="Image générée"/>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307" name="Google Shape;307;p2"/>
          <p:cNvSpPr txBox="1"/>
          <p:nvPr/>
        </p:nvSpPr>
        <p:spPr>
          <a:xfrm>
            <a:off x="2151695" y="3159518"/>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تعليمات أو شروحات للتلاميذ – خارج إطار النمذجة (بصوت مرتفع)</a:t>
            </a:r>
            <a:endParaRPr sz="2000" b="0" i="0" u="none" strike="noStrike" cap="none">
              <a:solidFill>
                <a:srgbClr val="000000"/>
              </a:solidFill>
              <a:latin typeface="Arial"/>
              <a:ea typeface="Arial"/>
              <a:cs typeface="Arial"/>
              <a:sym typeface="Arial"/>
            </a:endParaRPr>
          </a:p>
        </p:txBody>
      </p:sp>
      <p:sp>
        <p:nvSpPr>
          <p:cNvPr id="308" name="Google Shape;308;p2"/>
          <p:cNvSpPr txBox="1"/>
          <p:nvPr/>
        </p:nvSpPr>
        <p:spPr>
          <a:xfrm>
            <a:off x="2151695" y="4005511"/>
            <a:ext cx="8241200"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التذكير بميثاق القسم</a:t>
            </a:r>
            <a:endParaRPr sz="2000" b="0" i="0" u="none" strike="noStrike" cap="none">
              <a:solidFill>
                <a:srgbClr val="000000"/>
              </a:solidFill>
              <a:latin typeface="Arial"/>
              <a:ea typeface="Arial"/>
              <a:cs typeface="Arial"/>
              <a:sym typeface="Arial"/>
            </a:endParaRPr>
          </a:p>
        </p:txBody>
      </p:sp>
      <p:pic>
        <p:nvPicPr>
          <p:cNvPr id="309" name="Google Shape;309;p2"/>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310" name="Google Shape;310;p2"/>
          <p:cNvSpPr/>
          <p:nvPr/>
        </p:nvSpPr>
        <p:spPr>
          <a:xfrm>
            <a:off x="3721103" y="87258"/>
            <a:ext cx="8241200" cy="603600"/>
          </a:xfrm>
          <a:prstGeom prst="rect">
            <a:avLst/>
          </a:prstGeom>
          <a:noFill/>
          <a:ln>
            <a:noFill/>
          </a:ln>
        </p:spPr>
        <p:txBody>
          <a:bodyPr spcFirstLastPara="1" wrap="square" lIns="91425" tIns="45650" rIns="91425" bIns="45650" anchor="t" anchorCtr="0">
            <a:noAutofit/>
          </a:bodyPr>
          <a:lstStyle/>
          <a:p>
            <a:pPr marL="0" marR="0" lvl="0" indent="0" algn="r" rtl="1">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للأستاذ</a:t>
            </a:r>
            <a:endParaRPr/>
          </a:p>
        </p:txBody>
      </p:sp>
      <p:grpSp>
        <p:nvGrpSpPr>
          <p:cNvPr id="311" name="Google Shape;311;p2"/>
          <p:cNvGrpSpPr/>
          <p:nvPr/>
        </p:nvGrpSpPr>
        <p:grpSpPr>
          <a:xfrm>
            <a:off x="10657636" y="1985795"/>
            <a:ext cx="923513" cy="733132"/>
            <a:chOff x="277892" y="2283969"/>
            <a:chExt cx="939577" cy="824904"/>
          </a:xfrm>
        </p:grpSpPr>
        <p:sp>
          <p:nvSpPr>
            <p:cNvPr id="312" name="Google Shape;312;p2"/>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5">
                <a:alphaModFix/>
              </a:blip>
              <a:stretch>
                <a:fillRect/>
              </a:stretch>
            </a:blipFill>
            <a:ln>
              <a:noFill/>
            </a:ln>
          </p:spPr>
        </p:sp>
        <p:sp>
          <p:nvSpPr>
            <p:cNvPr id="313" name="Google Shape;313;p2"/>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6">
                <a:alphaModFix amt="72000"/>
              </a:blip>
              <a:stretch>
                <a:fillRect l="-101450" t="-1678"/>
              </a:stretch>
            </a:blipFill>
            <a:ln>
              <a:noFill/>
            </a:ln>
          </p:spPr>
        </p:sp>
      </p:grpSp>
      <p:pic>
        <p:nvPicPr>
          <p:cNvPr id="314" name="Google Shape;314;p2" descr="Image générée"/>
          <p:cNvPicPr preferRelativeResize="0"/>
          <p:nvPr/>
        </p:nvPicPr>
        <p:blipFill rotWithShape="1">
          <a:blip r:embed="rId7">
            <a:alphaModFix/>
          </a:blip>
          <a:srcRect t="11064" b="10678"/>
          <a:stretch/>
        </p:blipFill>
        <p:spPr>
          <a:xfrm>
            <a:off x="10657635" y="1023539"/>
            <a:ext cx="727815" cy="854359"/>
          </a:xfrm>
          <a:prstGeom prst="rect">
            <a:avLst/>
          </a:prstGeom>
          <a:noFill/>
          <a:ln>
            <a:noFill/>
          </a:ln>
        </p:spPr>
      </p:pic>
      <p:pic>
        <p:nvPicPr>
          <p:cNvPr id="315" name="Google Shape;315;p2"/>
          <p:cNvPicPr preferRelativeResize="0"/>
          <p:nvPr/>
        </p:nvPicPr>
        <p:blipFill rotWithShape="1">
          <a:blip r:embed="rId8">
            <a:alphaModFix/>
          </a:blip>
          <a:srcRect/>
          <a:stretch/>
        </p:blipFill>
        <p:spPr>
          <a:xfrm>
            <a:off x="10701998" y="4942460"/>
            <a:ext cx="590757" cy="603600"/>
          </a:xfrm>
          <a:prstGeom prst="ellipse">
            <a:avLst/>
          </a:prstGeom>
          <a:solidFill>
            <a:srgbClr val="FFC000"/>
          </a:solidFill>
          <a:ln>
            <a:noFill/>
          </a:ln>
        </p:spPr>
      </p:pic>
      <p:sp>
        <p:nvSpPr>
          <p:cNvPr id="316" name="Google Shape;316;p2"/>
          <p:cNvSpPr txBox="1"/>
          <p:nvPr/>
        </p:nvSpPr>
        <p:spPr>
          <a:xfrm>
            <a:off x="2064863" y="5034031"/>
            <a:ext cx="8328032"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تصحيح التمرين المنزلي</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20"/>
        <p:cNvGrpSpPr/>
        <p:nvPr/>
      </p:nvGrpSpPr>
      <p:grpSpPr>
        <a:xfrm>
          <a:off x="0" y="0"/>
          <a:ext cx="0" cy="0"/>
          <a:chOff x="0" y="0"/>
          <a:chExt cx="0" cy="0"/>
        </a:xfrm>
      </p:grpSpPr>
      <p:sp>
        <p:nvSpPr>
          <p:cNvPr id="321" name="Google Shape;321;p3"/>
          <p:cNvSpPr txBox="1"/>
          <p:nvPr/>
        </p:nvSpPr>
        <p:spPr>
          <a:xfrm>
            <a:off x="1830625" y="4599181"/>
            <a:ext cx="8677479" cy="400003"/>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بشكل مستقل</a:t>
            </a:r>
            <a:endParaRPr sz="2000" b="0" i="0" u="none" strike="noStrike" cap="none">
              <a:solidFill>
                <a:srgbClr val="000000"/>
              </a:solidFill>
              <a:latin typeface="Arial"/>
              <a:ea typeface="Arial"/>
              <a:cs typeface="Arial"/>
              <a:sym typeface="Arial"/>
            </a:endParaRPr>
          </a:p>
        </p:txBody>
      </p:sp>
      <p:pic>
        <p:nvPicPr>
          <p:cNvPr id="322" name="Google Shape;322;p3"/>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323" name="Google Shape;323;p3"/>
          <p:cNvSpPr txBox="1"/>
          <p:nvPr/>
        </p:nvSpPr>
        <p:spPr>
          <a:xfrm>
            <a:off x="1830625" y="3830265"/>
            <a:ext cx="8677478"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يشتغل التلاميذ في ثنائيات</a:t>
            </a:r>
            <a:endParaRPr sz="2000" b="1" i="0" u="none" strike="noStrike" cap="none">
              <a:solidFill>
                <a:srgbClr val="44546A"/>
              </a:solidFill>
              <a:latin typeface="Calibri"/>
              <a:ea typeface="Calibri"/>
              <a:cs typeface="Calibri"/>
              <a:sym typeface="Calibri"/>
            </a:endParaRPr>
          </a:p>
        </p:txBody>
      </p:sp>
      <p:pic>
        <p:nvPicPr>
          <p:cNvPr id="324" name="Google Shape;324;p3"/>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325" name="Google Shape;325;p3"/>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326" name="Google Shape;326;p3"/>
          <p:cNvSpPr txBox="1"/>
          <p:nvPr/>
        </p:nvSpPr>
        <p:spPr>
          <a:xfrm>
            <a:off x="1842082" y="2449852"/>
            <a:ext cx="8677478" cy="400002"/>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يستمع التلاميذ للأستاذ بتركيز</a:t>
            </a:r>
            <a:endParaRPr sz="1467" b="0" i="0" u="none" strike="noStrike" cap="none">
              <a:solidFill>
                <a:srgbClr val="000000"/>
              </a:solidFill>
              <a:latin typeface="Arial"/>
              <a:ea typeface="Arial"/>
              <a:cs typeface="Arial"/>
              <a:sym typeface="Arial"/>
            </a:endParaRPr>
          </a:p>
        </p:txBody>
      </p:sp>
      <p:sp>
        <p:nvSpPr>
          <p:cNvPr id="327" name="Google Shape;327;p3"/>
          <p:cNvSpPr txBox="1"/>
          <p:nvPr/>
        </p:nvSpPr>
        <p:spPr>
          <a:xfrm>
            <a:off x="1830624" y="1694487"/>
            <a:ext cx="8677478" cy="400003"/>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يرفع التلاميذ أيديهم للمشاركة</a:t>
            </a:r>
            <a:endParaRPr sz="1467" b="0" i="0" u="none" strike="noStrike" cap="none">
              <a:solidFill>
                <a:srgbClr val="000000"/>
              </a:solidFill>
              <a:latin typeface="Arial"/>
              <a:ea typeface="Arial"/>
              <a:cs typeface="Arial"/>
              <a:sym typeface="Arial"/>
            </a:endParaRPr>
          </a:p>
        </p:txBody>
      </p:sp>
      <p:pic>
        <p:nvPicPr>
          <p:cNvPr id="328" name="Google Shape;328;p3" descr="Lever la main - Icônes mains et gestes gratuites"/>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329" name="Google Shape;329;p3"/>
          <p:cNvSpPr txBox="1"/>
          <p:nvPr/>
        </p:nvSpPr>
        <p:spPr>
          <a:xfrm>
            <a:off x="1848762" y="1040371"/>
            <a:ext cx="8677478" cy="420457"/>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133" b="1" i="0" u="none" strike="noStrike" cap="none">
                <a:solidFill>
                  <a:srgbClr val="44546A"/>
                </a:solidFill>
                <a:latin typeface="Calibri"/>
                <a:ea typeface="Calibri"/>
                <a:cs typeface="Calibri"/>
                <a:sym typeface="Calibri"/>
              </a:rPr>
              <a:t>يستعمل التلاميذ اللوحات للإجابة</a:t>
            </a:r>
            <a:endParaRPr sz="1867" b="0" i="0" u="none" strike="noStrike" cap="none">
              <a:solidFill>
                <a:srgbClr val="000000"/>
              </a:solidFill>
              <a:latin typeface="Arial"/>
              <a:ea typeface="Arial"/>
              <a:cs typeface="Arial"/>
              <a:sym typeface="Arial"/>
            </a:endParaRPr>
          </a:p>
        </p:txBody>
      </p:sp>
      <p:grpSp>
        <p:nvGrpSpPr>
          <p:cNvPr id="330" name="Google Shape;330;p3"/>
          <p:cNvGrpSpPr/>
          <p:nvPr/>
        </p:nvGrpSpPr>
        <p:grpSpPr>
          <a:xfrm>
            <a:off x="10772075" y="916351"/>
            <a:ext cx="632111" cy="603600"/>
            <a:chOff x="779845" y="4335989"/>
            <a:chExt cx="442253" cy="575842"/>
          </a:xfrm>
        </p:grpSpPr>
        <p:pic>
          <p:nvPicPr>
            <p:cNvPr id="331" name="Google Shape;331;p3" descr="Une image contenant Dessin animé, clipart, Animation, illustration&#10;&#10;Description générée automatiquement"/>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332" name="Google Shape;332;p3"/>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rial"/>
                <a:ea typeface="Arial"/>
                <a:cs typeface="Arial"/>
                <a:sym typeface="Arial"/>
              </a:endParaRPr>
            </a:p>
          </p:txBody>
        </p:sp>
      </p:grpSp>
      <p:sp>
        <p:nvSpPr>
          <p:cNvPr id="333" name="Google Shape;333;p3"/>
          <p:cNvSpPr txBox="1"/>
          <p:nvPr/>
        </p:nvSpPr>
        <p:spPr>
          <a:xfrm>
            <a:off x="1830626" y="3116028"/>
            <a:ext cx="8677478" cy="400003"/>
          </a:xfrm>
          <a:prstGeom prst="rect">
            <a:avLst/>
          </a:prstGeom>
          <a:noFill/>
          <a:ln>
            <a:noFill/>
          </a:ln>
        </p:spPr>
        <p:txBody>
          <a:bodyPr spcFirstLastPara="1" wrap="square" lIns="91425" tIns="45650" rIns="91425"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يسجّل التلاميذ ما ينبغي تسجيله على دفاترهم</a:t>
            </a:r>
            <a:endParaRPr sz="1467" b="0" i="0" u="none" strike="noStrike" cap="none">
              <a:solidFill>
                <a:srgbClr val="000000"/>
              </a:solidFill>
              <a:latin typeface="Arial"/>
              <a:ea typeface="Arial"/>
              <a:cs typeface="Arial"/>
              <a:sym typeface="Arial"/>
            </a:endParaRPr>
          </a:p>
        </p:txBody>
      </p:sp>
      <p:grpSp>
        <p:nvGrpSpPr>
          <p:cNvPr id="334" name="Google Shape;334;p3"/>
          <p:cNvGrpSpPr/>
          <p:nvPr/>
        </p:nvGrpSpPr>
        <p:grpSpPr>
          <a:xfrm>
            <a:off x="10824282" y="3007446"/>
            <a:ext cx="551667" cy="479498"/>
            <a:chOff x="10280460" y="4841540"/>
            <a:chExt cx="630930" cy="597556"/>
          </a:xfrm>
        </p:grpSpPr>
        <p:pic>
          <p:nvPicPr>
            <p:cNvPr id="335" name="Google Shape;335;p3"/>
            <p:cNvPicPr preferRelativeResize="0"/>
            <p:nvPr/>
          </p:nvPicPr>
          <p:blipFill rotWithShape="1">
            <a:blip r:embed="rId8">
              <a:alphaModFix/>
            </a:blip>
            <a:srcRect l="11664" t="23325" r="25923" b="30055"/>
            <a:stretch/>
          </p:blipFill>
          <p:spPr>
            <a:xfrm>
              <a:off x="10280460" y="4967823"/>
              <a:ext cx="630930" cy="471273"/>
            </a:xfrm>
            <a:prstGeom prst="rect">
              <a:avLst/>
            </a:prstGeom>
            <a:noFill/>
            <a:ln>
              <a:noFill/>
            </a:ln>
          </p:spPr>
        </p:pic>
        <p:pic>
          <p:nvPicPr>
            <p:cNvPr id="336" name="Google Shape;336;p3"/>
            <p:cNvPicPr preferRelativeResize="0"/>
            <p:nvPr/>
          </p:nvPicPr>
          <p:blipFill rotWithShape="1">
            <a:blip r:embed="rId9">
              <a:alphaModFix/>
            </a:blip>
            <a:srcRect l="74744" t="23325" r="10688" b="30055"/>
            <a:stretch/>
          </p:blipFill>
          <p:spPr>
            <a:xfrm rot="1461832">
              <a:off x="10456526" y="4850932"/>
              <a:ext cx="147273" cy="471273"/>
            </a:xfrm>
            <a:prstGeom prst="rect">
              <a:avLst/>
            </a:prstGeom>
            <a:noFill/>
            <a:ln>
              <a:noFill/>
            </a:ln>
          </p:spPr>
        </p:pic>
      </p:grpSp>
      <p:sp>
        <p:nvSpPr>
          <p:cNvPr id="337" name="Google Shape;337;p3"/>
          <p:cNvSpPr/>
          <p:nvPr/>
        </p:nvSpPr>
        <p:spPr>
          <a:xfrm>
            <a:off x="3523676" y="81409"/>
            <a:ext cx="8241200" cy="603600"/>
          </a:xfrm>
          <a:prstGeom prst="rect">
            <a:avLst/>
          </a:prstGeom>
          <a:noFill/>
          <a:ln>
            <a:noFill/>
          </a:ln>
        </p:spPr>
        <p:txBody>
          <a:bodyPr spcFirstLastPara="1" wrap="square" lIns="91425" tIns="45650" rIns="91425" bIns="45650" anchor="t" anchorCtr="0">
            <a:noAutofit/>
          </a:bodyPr>
          <a:lstStyle/>
          <a:p>
            <a:pPr marL="0" marR="0" lvl="0" indent="0" algn="r" rtl="1">
              <a:spcBef>
                <a:spcPts val="0"/>
              </a:spcBef>
              <a:spcAft>
                <a:spcPts val="0"/>
              </a:spcAft>
              <a:buNone/>
            </a:pPr>
            <a:r>
              <a:rPr lang="ar-MA" sz="3200" b="1" i="0" u="none" strike="noStrike" cap="none">
                <a:solidFill>
                  <a:srgbClr val="44546A"/>
                </a:solidFill>
                <a:latin typeface="Calibri"/>
                <a:ea typeface="Calibri"/>
                <a:cs typeface="Calibri"/>
                <a:sym typeface="Calibri"/>
              </a:rPr>
              <a:t>أيقونات مخصصة للتلاميذ</a:t>
            </a:r>
            <a:endParaRPr sz="1867" b="0" i="0" u="none" strike="noStrike" cap="none">
              <a:solidFill>
                <a:srgbClr val="000000"/>
              </a:solidFill>
              <a:latin typeface="Arial"/>
              <a:ea typeface="Arial"/>
              <a:cs typeface="Arial"/>
              <a:sym typeface="Arial"/>
            </a:endParaRPr>
          </a:p>
        </p:txBody>
      </p:sp>
      <p:sp>
        <p:nvSpPr>
          <p:cNvPr id="338" name="Google Shape;338;p3"/>
          <p:cNvSpPr txBox="1"/>
          <p:nvPr/>
        </p:nvSpPr>
        <p:spPr>
          <a:xfrm>
            <a:off x="1830624" y="5298757"/>
            <a:ext cx="8677481" cy="400002"/>
          </a:xfrm>
          <a:prstGeom prst="rect">
            <a:avLst/>
          </a:prstGeom>
          <a:noFill/>
          <a:ln>
            <a:noFill/>
          </a:ln>
        </p:spPr>
        <p:txBody>
          <a:bodyPr spcFirstLastPara="1" wrap="square" lIns="91400" tIns="45650" rIns="91400" bIns="45650" anchor="t" anchorCtr="0">
            <a:spAutoFit/>
          </a:bodyPr>
          <a:lstStyle/>
          <a:p>
            <a:pPr marL="0" marR="0" lvl="0" indent="0" algn="r" rtl="1">
              <a:spcBef>
                <a:spcPts val="0"/>
              </a:spcBef>
              <a:spcAft>
                <a:spcPts val="0"/>
              </a:spcAft>
              <a:buNone/>
            </a:pPr>
            <a:r>
              <a:rPr lang="ar-MA" sz="2000" b="1" i="0" u="none" strike="noStrike" cap="none">
                <a:solidFill>
                  <a:srgbClr val="44546A"/>
                </a:solidFill>
                <a:latin typeface="Calibri"/>
                <a:ea typeface="Calibri"/>
                <a:cs typeface="Calibri"/>
                <a:sym typeface="Calibri"/>
              </a:rPr>
              <a:t>يقوم التلاميذ إلى السبورة</a:t>
            </a:r>
            <a:endParaRPr sz="2000" b="0" i="0" u="none" strike="noStrike" cap="none">
              <a:solidFill>
                <a:srgbClr val="000000"/>
              </a:solidFill>
              <a:latin typeface="Arial"/>
              <a:ea typeface="Arial"/>
              <a:cs typeface="Arial"/>
              <a:sym typeface="Arial"/>
            </a:endParaRPr>
          </a:p>
        </p:txBody>
      </p:sp>
      <p:pic>
        <p:nvPicPr>
          <p:cNvPr id="339" name="Google Shape;339;p3"/>
          <p:cNvPicPr preferRelativeResize="0"/>
          <p:nvPr/>
        </p:nvPicPr>
        <p:blipFill rotWithShape="1">
          <a:blip r:embed="rId10">
            <a:alphaModFix/>
          </a:blip>
          <a:srcRect/>
          <a:stretch/>
        </p:blipFill>
        <p:spPr>
          <a:xfrm>
            <a:off x="10772075" y="5298758"/>
            <a:ext cx="648055" cy="6480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43"/>
        <p:cNvGrpSpPr/>
        <p:nvPr/>
      </p:nvGrpSpPr>
      <p:grpSpPr>
        <a:xfrm>
          <a:off x="0" y="0"/>
          <a:ext cx="0" cy="0"/>
          <a:chOff x="0" y="0"/>
          <a:chExt cx="0" cy="0"/>
        </a:xfrm>
      </p:grpSpPr>
      <p:sp>
        <p:nvSpPr>
          <p:cNvPr id="344" name="Google Shape;344;p4"/>
          <p:cNvSpPr txBox="1"/>
          <p:nvPr/>
        </p:nvSpPr>
        <p:spPr>
          <a:xfrm>
            <a:off x="6937601" y="446738"/>
            <a:ext cx="4234074" cy="509110"/>
          </a:xfrm>
          <a:prstGeom prst="rect">
            <a:avLst/>
          </a:prstGeom>
          <a:noFill/>
          <a:ln>
            <a:noFill/>
          </a:ln>
        </p:spPr>
        <p:txBody>
          <a:bodyPr spcFirstLastPara="1" wrap="square" lIns="0" tIns="0" rIns="0" bIns="0" anchor="t" anchorCtr="0">
            <a:spAutoFit/>
          </a:bodyPr>
          <a:lstStyle/>
          <a:p>
            <a:pPr marL="0" marR="0" lvl="0" indent="0" algn="r" rtl="1">
              <a:lnSpc>
                <a:spcPct val="131250"/>
              </a:lnSpc>
              <a:spcBef>
                <a:spcPts val="0"/>
              </a:spcBef>
              <a:spcAft>
                <a:spcPts val="0"/>
              </a:spcAft>
              <a:buClr>
                <a:srgbClr val="44546A"/>
              </a:buClr>
              <a:buSzPts val="3200"/>
              <a:buFont typeface="Calibri"/>
              <a:buNone/>
            </a:pPr>
            <a:r>
              <a:rPr lang="ar-MA" sz="3200" b="1" i="0" u="none" strike="noStrike" cap="none">
                <a:solidFill>
                  <a:srgbClr val="44546A"/>
                </a:solidFill>
                <a:latin typeface="Calibri"/>
                <a:ea typeface="Calibri"/>
                <a:cs typeface="Calibri"/>
                <a:sym typeface="Calibri"/>
              </a:rPr>
              <a:t>هيكلة الوحدة الديدكتية:</a:t>
            </a:r>
            <a:endParaRPr sz="3200" b="1" i="0" u="none" strike="noStrike" cap="none">
              <a:solidFill>
                <a:srgbClr val="44546A"/>
              </a:solidFill>
              <a:latin typeface="Calibri"/>
              <a:ea typeface="Calibri"/>
              <a:cs typeface="Calibri"/>
              <a:sym typeface="Calibri"/>
            </a:endParaRPr>
          </a:p>
        </p:txBody>
      </p:sp>
      <p:grpSp>
        <p:nvGrpSpPr>
          <p:cNvPr id="345" name="Google Shape;345;p4"/>
          <p:cNvGrpSpPr/>
          <p:nvPr/>
        </p:nvGrpSpPr>
        <p:grpSpPr>
          <a:xfrm>
            <a:off x="6130653" y="2110551"/>
            <a:ext cx="5856533" cy="2635105"/>
            <a:chOff x="4289314" y="1553369"/>
            <a:chExt cx="6458635" cy="2635105"/>
          </a:xfrm>
        </p:grpSpPr>
        <p:sp>
          <p:nvSpPr>
            <p:cNvPr id="346" name="Google Shape;346;p4"/>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400" b="0" i="0" u="none" strike="noStrike" cap="none" dirty="0">
                  <a:solidFill>
                    <a:srgbClr val="000000"/>
                  </a:solidFill>
                  <a:latin typeface="Calibri"/>
                  <a:ea typeface="Calibri"/>
                  <a:cs typeface="Calibri"/>
                  <a:sym typeface="Calibri"/>
                </a:rPr>
                <a:t>أستمع بتركيز وأفهم: هل أنتم جاهزون للمستقبل؟</a:t>
              </a:r>
              <a:endParaRPr sz="2400" b="0" i="0" u="none" strike="noStrike" cap="none" dirty="0">
                <a:solidFill>
                  <a:srgbClr val="000000"/>
                </a:solidFill>
                <a:latin typeface="Calibri"/>
                <a:ea typeface="Calibri"/>
                <a:cs typeface="Calibri"/>
                <a:sym typeface="Calibri"/>
              </a:endParaRPr>
            </a:p>
          </p:txBody>
        </p:sp>
        <p:sp>
          <p:nvSpPr>
            <p:cNvPr id="347" name="Google Shape;347;p4"/>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الحصة 3</a:t>
              </a:r>
              <a:endParaRPr sz="2000" b="0" i="0" u="none" strike="noStrike" cap="none">
                <a:solidFill>
                  <a:srgbClr val="000000"/>
                </a:solidFill>
                <a:latin typeface="Calibri"/>
                <a:ea typeface="Calibri"/>
                <a:cs typeface="Calibri"/>
                <a:sym typeface="Calibri"/>
              </a:endParaRPr>
            </a:p>
          </p:txBody>
        </p:sp>
        <p:sp>
          <p:nvSpPr>
            <p:cNvPr id="348" name="Google Shape;348;p4"/>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dirty="0">
                  <a:solidFill>
                    <a:srgbClr val="000000"/>
                  </a:solidFill>
                  <a:latin typeface="Calibri"/>
                  <a:ea typeface="Calibri"/>
                  <a:cs typeface="Calibri"/>
                  <a:sym typeface="Calibri"/>
                </a:rPr>
                <a:t>أتحدث: اختيار وظيفة/ مهنة وأعبر عن إعجابي بها</a:t>
              </a:r>
              <a:endParaRPr sz="2000" b="0" i="0" u="none" strike="noStrike" cap="none" dirty="0">
                <a:solidFill>
                  <a:srgbClr val="000000"/>
                </a:solidFill>
                <a:latin typeface="Calibri"/>
                <a:ea typeface="Calibri"/>
                <a:cs typeface="Calibri"/>
                <a:sym typeface="Calibri"/>
              </a:endParaRPr>
            </a:p>
          </p:txBody>
        </p:sp>
        <p:sp>
          <p:nvSpPr>
            <p:cNvPr id="349" name="Google Shape;349;p4"/>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gradFill>
              <a:gsLst>
                <a:gs pos="0">
                  <a:srgbClr val="94CFB7"/>
                </a:gs>
                <a:gs pos="50000">
                  <a:srgbClr val="BFE0D2"/>
                </a:gs>
                <a:gs pos="100000">
                  <a:srgbClr val="E0EFE9"/>
                </a:gs>
              </a:gsLst>
              <a:lin ang="0" scaled="0"/>
            </a:gra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1" i="0" u="none" strike="noStrike" cap="none">
                  <a:solidFill>
                    <a:srgbClr val="000000"/>
                  </a:solidFill>
                  <a:latin typeface="Calibri"/>
                  <a:ea typeface="Calibri"/>
                  <a:cs typeface="Calibri"/>
                  <a:sym typeface="Calibri"/>
                </a:rPr>
                <a:t>ا</a:t>
              </a:r>
              <a:r>
                <a:rPr lang="ar-MA" sz="2400" b="1" i="0" u="none" strike="noStrike" cap="none">
                  <a:solidFill>
                    <a:srgbClr val="000000"/>
                  </a:solidFill>
                  <a:latin typeface="Calibri"/>
                  <a:ea typeface="Calibri"/>
                  <a:cs typeface="Calibri"/>
                  <a:sym typeface="Calibri"/>
                </a:rPr>
                <a:t>لحصة </a:t>
              </a:r>
              <a:r>
                <a:rPr lang="ar-MA" sz="2000" b="1" i="0" u="none" strike="noStrike" cap="none">
                  <a:solidFill>
                    <a:srgbClr val="000000"/>
                  </a:solidFill>
                  <a:latin typeface="Calibri"/>
                  <a:ea typeface="Calibri"/>
                  <a:cs typeface="Calibri"/>
                  <a:sym typeface="Calibri"/>
                </a:rPr>
                <a:t>1</a:t>
              </a:r>
              <a:endParaRPr sz="2000" b="1" i="0" u="none" strike="noStrike" cap="none">
                <a:solidFill>
                  <a:srgbClr val="000000"/>
                </a:solidFill>
                <a:latin typeface="Calibri"/>
                <a:ea typeface="Calibri"/>
                <a:cs typeface="Calibri"/>
                <a:sym typeface="Calibri"/>
              </a:endParaRPr>
            </a:p>
          </p:txBody>
        </p:sp>
        <p:sp>
          <p:nvSpPr>
            <p:cNvPr id="350" name="Google Shape;350;p4"/>
            <p:cNvSpPr/>
            <p:nvPr/>
          </p:nvSpPr>
          <p:spPr>
            <a:xfrm>
              <a:off x="8949242" y="245814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000000"/>
                  </a:solidFill>
                  <a:latin typeface="Calibri"/>
                  <a:ea typeface="Calibri"/>
                  <a:cs typeface="Calibri"/>
                  <a:sym typeface="Calibri"/>
                </a:rPr>
                <a:t>الحصة 2 </a:t>
              </a:r>
              <a:endParaRPr sz="2000" b="0" i="0" u="none" strike="noStrike" cap="none">
                <a:solidFill>
                  <a:srgbClr val="000000"/>
                </a:solidFill>
                <a:latin typeface="Calibri"/>
                <a:ea typeface="Calibri"/>
                <a:cs typeface="Calibri"/>
                <a:sym typeface="Calibri"/>
              </a:endParaRPr>
            </a:p>
          </p:txBody>
        </p:sp>
        <p:sp>
          <p:nvSpPr>
            <p:cNvPr id="351" name="Google Shape;351;p4"/>
            <p:cNvSpPr/>
            <p:nvPr/>
          </p:nvSpPr>
          <p:spPr>
            <a:xfrm>
              <a:off x="4289314" y="2502540"/>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dirty="0">
                  <a:solidFill>
                    <a:srgbClr val="000000"/>
                  </a:solidFill>
                  <a:latin typeface="Calibri"/>
                  <a:ea typeface="Calibri"/>
                  <a:cs typeface="Calibri"/>
                  <a:sym typeface="Calibri"/>
                </a:rPr>
                <a:t>الظواهر اللغوية :أسلوب المقابلة</a:t>
              </a:r>
              <a:endParaRPr sz="2000" b="0" i="0" u="none" strike="noStrike" cap="none" dirty="0">
                <a:solidFill>
                  <a:srgbClr val="000000"/>
                </a:solidFill>
                <a:latin typeface="Calibri"/>
                <a:ea typeface="Calibri"/>
                <a:cs typeface="Calibri"/>
                <a:sym typeface="Calibri"/>
              </a:endParaRPr>
            </a:p>
          </p:txBody>
        </p:sp>
      </p:grpSp>
      <p:sp>
        <p:nvSpPr>
          <p:cNvPr id="352" name="Google Shape;352;p4"/>
          <p:cNvSpPr/>
          <p:nvPr/>
        </p:nvSpPr>
        <p:spPr>
          <a:xfrm>
            <a:off x="6130654"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200" b="1" i="0" u="none" strike="noStrike" cap="none">
                <a:solidFill>
                  <a:schemeClr val="lt1"/>
                </a:solidFill>
                <a:latin typeface="Arial"/>
                <a:ea typeface="Arial"/>
                <a:cs typeface="Arial"/>
                <a:sym typeface="Arial"/>
              </a:rPr>
              <a:t>الأسبوع الأول</a:t>
            </a:r>
            <a:endParaRPr sz="3200" b="1" i="0" u="none" strike="noStrike" cap="none">
              <a:solidFill>
                <a:schemeClr val="lt1"/>
              </a:solidFill>
              <a:latin typeface="Arial"/>
              <a:ea typeface="Arial"/>
              <a:cs typeface="Arial"/>
              <a:sym typeface="Arial"/>
            </a:endParaRPr>
          </a:p>
        </p:txBody>
      </p:sp>
      <p:sp>
        <p:nvSpPr>
          <p:cNvPr id="353" name="Google Shape;353;p4"/>
          <p:cNvSpPr/>
          <p:nvPr/>
        </p:nvSpPr>
        <p:spPr>
          <a:xfrm>
            <a:off x="6014542" y="2017643"/>
            <a:ext cx="6177458" cy="893840"/>
          </a:xfrm>
          <a:prstGeom prst="roundRect">
            <a:avLst>
              <a:gd name="adj" fmla="val 50000"/>
            </a:avLst>
          </a:prstGeom>
          <a:noFill/>
          <a:ln w="38100" cap="flat" cmpd="sng">
            <a:solidFill>
              <a:srgbClr val="082836"/>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sp>
        <p:nvSpPr>
          <p:cNvPr id="354" name="Google Shape;354;p4"/>
          <p:cNvSpPr/>
          <p:nvPr/>
        </p:nvSpPr>
        <p:spPr>
          <a:xfrm>
            <a:off x="123748" y="1311586"/>
            <a:ext cx="5890794" cy="627084"/>
          </a:xfrm>
          <a:prstGeom prst="rect">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3200" b="1" i="0" u="none" strike="noStrike" cap="none">
                <a:solidFill>
                  <a:schemeClr val="lt1"/>
                </a:solidFill>
                <a:latin typeface="Arial"/>
                <a:ea typeface="Arial"/>
                <a:cs typeface="Arial"/>
                <a:sym typeface="Arial"/>
              </a:rPr>
              <a:t>الأسبوع الثاني</a:t>
            </a:r>
            <a:endParaRPr sz="3200" b="1" i="0" u="none" strike="noStrike" cap="none">
              <a:solidFill>
                <a:schemeClr val="lt1"/>
              </a:solidFill>
              <a:latin typeface="Arial"/>
              <a:ea typeface="Arial"/>
              <a:cs typeface="Arial"/>
              <a:sym typeface="Arial"/>
            </a:endParaRPr>
          </a:p>
        </p:txBody>
      </p:sp>
      <p:grpSp>
        <p:nvGrpSpPr>
          <p:cNvPr id="355" name="Google Shape;355;p4"/>
          <p:cNvGrpSpPr/>
          <p:nvPr/>
        </p:nvGrpSpPr>
        <p:grpSpPr>
          <a:xfrm>
            <a:off x="167109" y="2110551"/>
            <a:ext cx="5847433" cy="3626061"/>
            <a:chOff x="4299350" y="1553369"/>
            <a:chExt cx="6448599" cy="3626061"/>
          </a:xfrm>
        </p:grpSpPr>
        <p:sp>
          <p:nvSpPr>
            <p:cNvPr id="356" name="Google Shape;356;p4"/>
            <p:cNvSpPr/>
            <p:nvPr/>
          </p:nvSpPr>
          <p:spPr>
            <a:xfrm>
              <a:off x="4299350" y="1553369"/>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357" name="Google Shape;357;p4"/>
            <p:cNvSpPr/>
            <p:nvPr/>
          </p:nvSpPr>
          <p:spPr>
            <a:xfrm>
              <a:off x="8949242" y="3441299"/>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7</a:t>
              </a:r>
              <a:endParaRPr sz="2000" b="0" i="0" u="none" strike="noStrike" cap="none">
                <a:solidFill>
                  <a:srgbClr val="7F7F7F"/>
                </a:solidFill>
                <a:latin typeface="Calibri"/>
                <a:ea typeface="Calibri"/>
                <a:cs typeface="Calibri"/>
                <a:sym typeface="Calibri"/>
              </a:endParaRPr>
            </a:p>
          </p:txBody>
        </p:sp>
        <p:sp>
          <p:nvSpPr>
            <p:cNvPr id="358" name="Google Shape;358;p4"/>
            <p:cNvSpPr/>
            <p:nvPr/>
          </p:nvSpPr>
          <p:spPr>
            <a:xfrm>
              <a:off x="4299350" y="3462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359" name="Google Shape;359;p4"/>
            <p:cNvSpPr/>
            <p:nvPr/>
          </p:nvSpPr>
          <p:spPr>
            <a:xfrm>
              <a:off x="8949242" y="156455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5</a:t>
              </a:r>
              <a:endParaRPr sz="2000" b="0" i="0" u="none" strike="noStrike" cap="none">
                <a:solidFill>
                  <a:srgbClr val="7F7F7F"/>
                </a:solidFill>
                <a:latin typeface="Calibri"/>
                <a:ea typeface="Calibri"/>
                <a:cs typeface="Calibri"/>
                <a:sym typeface="Calibri"/>
              </a:endParaRPr>
            </a:p>
          </p:txBody>
        </p:sp>
        <p:sp>
          <p:nvSpPr>
            <p:cNvPr id="360" name="Google Shape;360;p4"/>
            <p:cNvSpPr/>
            <p:nvPr/>
          </p:nvSpPr>
          <p:spPr>
            <a:xfrm>
              <a:off x="8949242" y="2458583"/>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a:solidFill>
                    <a:srgbClr val="7F7F7F"/>
                  </a:solidFill>
                  <a:latin typeface="Calibri"/>
                  <a:ea typeface="Calibri"/>
                  <a:cs typeface="Calibri"/>
                  <a:sym typeface="Calibri"/>
                </a:rPr>
                <a:t>الحصة 6 </a:t>
              </a:r>
              <a:endParaRPr sz="2000" b="0" i="0" u="none" strike="noStrike" cap="none">
                <a:solidFill>
                  <a:srgbClr val="7F7F7F"/>
                </a:solidFill>
                <a:latin typeface="Calibri"/>
                <a:ea typeface="Calibri"/>
                <a:cs typeface="Calibri"/>
                <a:sym typeface="Calibri"/>
              </a:endParaRPr>
            </a:p>
          </p:txBody>
        </p:sp>
        <p:sp>
          <p:nvSpPr>
            <p:cNvPr id="361" name="Google Shape;361;p4"/>
            <p:cNvSpPr/>
            <p:nvPr/>
          </p:nvSpPr>
          <p:spPr>
            <a:xfrm>
              <a:off x="8949242" y="4424016"/>
              <a:ext cx="1798707" cy="725869"/>
            </a:xfrm>
            <a:custGeom>
              <a:avLst/>
              <a:gdLst/>
              <a:ahLst/>
              <a:cxnLst/>
              <a:rect l="l" t="t" r="r" b="b"/>
              <a:pathLst>
                <a:path w="120000" h="120000" extrusionOk="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الحصة 8</a:t>
              </a:r>
              <a:endParaRPr sz="2000" b="0" i="0" u="none" strike="noStrike" cap="none">
                <a:solidFill>
                  <a:srgbClr val="7F7F7F"/>
                </a:solidFill>
                <a:latin typeface="Calibri"/>
                <a:ea typeface="Calibri"/>
                <a:cs typeface="Calibri"/>
                <a:sym typeface="Calibri"/>
              </a:endParaRPr>
            </a:p>
          </p:txBody>
        </p:sp>
        <p:sp>
          <p:nvSpPr>
            <p:cNvPr id="362" name="Google Shape;362;p4"/>
            <p:cNvSpPr/>
            <p:nvPr/>
          </p:nvSpPr>
          <p:spPr>
            <a:xfrm>
              <a:off x="4299350" y="2481605"/>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sp>
          <p:nvSpPr>
            <p:cNvPr id="363" name="Google Shape;363;p4"/>
            <p:cNvSpPr/>
            <p:nvPr/>
          </p:nvSpPr>
          <p:spPr>
            <a:xfrm>
              <a:off x="4299350" y="4453561"/>
              <a:ext cx="4483578" cy="725869"/>
            </a:xfrm>
            <a:custGeom>
              <a:avLst/>
              <a:gdLst/>
              <a:ahLst/>
              <a:cxnLst/>
              <a:rect l="l" t="t" r="r" b="b"/>
              <a:pathLst>
                <a:path w="120000" h="120000" extrusionOk="0">
                  <a:moveTo>
                    <a:pt x="3238" y="0"/>
                  </a:moveTo>
                  <a:cubicBezTo>
                    <a:pt x="3237" y="0"/>
                    <a:pt x="3237" y="0"/>
                    <a:pt x="3237" y="1"/>
                  </a:cubicBezTo>
                  <a:lnTo>
                    <a:pt x="0" y="100000"/>
                  </a:lnTo>
                  <a:cubicBezTo>
                    <a:pt x="0" y="100001"/>
                    <a:pt x="0" y="100001"/>
                    <a:pt x="1" y="100001"/>
                  </a:cubicBezTo>
                  <a:lnTo>
                    <a:pt x="116762" y="120000"/>
                  </a:lnTo>
                  <a:cubicBezTo>
                    <a:pt x="116763" y="120000"/>
                    <a:pt x="116763" y="120000"/>
                    <a:pt x="116763"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7F7F7F"/>
                  </a:solidFill>
                  <a:latin typeface="Calibri"/>
                  <a:ea typeface="Calibri"/>
                  <a:cs typeface="Calibri"/>
                  <a:sym typeface="Calibri"/>
                </a:rPr>
                <a:t>………..</a:t>
              </a:r>
              <a:endParaRPr/>
            </a:p>
          </p:txBody>
        </p:sp>
      </p:grpSp>
      <p:pic>
        <p:nvPicPr>
          <p:cNvPr id="364" name="Google Shape;364;p4"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365" name="Google Shape;365;p4"/>
          <p:cNvSpPr/>
          <p:nvPr/>
        </p:nvSpPr>
        <p:spPr>
          <a:xfrm>
            <a:off x="6130654" y="4981198"/>
            <a:ext cx="4065600" cy="725869"/>
          </a:xfrm>
          <a:custGeom>
            <a:avLst/>
            <a:gdLst/>
            <a:ahLst/>
            <a:cxnLst/>
            <a:rect l="l" t="t" r="r" b="b"/>
            <a:pathLst>
              <a:path w="120000" h="120000" extrusionOk="0">
                <a:moveTo>
                  <a:pt x="3571" y="0"/>
                </a:moveTo>
                <a:cubicBezTo>
                  <a:pt x="3570" y="0"/>
                  <a:pt x="3570" y="0"/>
                  <a:pt x="3570" y="1"/>
                </a:cubicBezTo>
                <a:lnTo>
                  <a:pt x="0" y="100000"/>
                </a:lnTo>
                <a:cubicBezTo>
                  <a:pt x="0" y="100001"/>
                  <a:pt x="0" y="100001"/>
                  <a:pt x="1" y="100001"/>
                </a:cubicBezTo>
                <a:lnTo>
                  <a:pt x="116429" y="120000"/>
                </a:lnTo>
                <a:cubicBezTo>
                  <a:pt x="116430" y="120000"/>
                  <a:pt x="116430" y="120000"/>
                  <a:pt x="11643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1">
              <a:spcBef>
                <a:spcPts val="0"/>
              </a:spcBef>
              <a:spcAft>
                <a:spcPts val="0"/>
              </a:spcAft>
              <a:buNone/>
            </a:pPr>
            <a:r>
              <a:rPr lang="ar-MA" sz="2000" b="0" i="0" u="none" strike="noStrike" cap="none" dirty="0">
                <a:solidFill>
                  <a:srgbClr val="000000"/>
                </a:solidFill>
                <a:latin typeface="Calibri"/>
                <a:ea typeface="Calibri"/>
                <a:cs typeface="Calibri"/>
                <a:sym typeface="Calibri"/>
              </a:rPr>
              <a:t>الطلاقة والفهم: الآفاق المستقبلية لسوق العمل</a:t>
            </a:r>
            <a:endParaRPr sz="2000" b="0" i="0" u="none" strike="noStrike" cap="none" dirty="0">
              <a:solidFill>
                <a:srgbClr val="000000"/>
              </a:solidFill>
              <a:latin typeface="Calibri"/>
              <a:ea typeface="Calibri"/>
              <a:cs typeface="Calibri"/>
              <a:sym typeface="Calibri"/>
            </a:endParaRPr>
          </a:p>
        </p:txBody>
      </p:sp>
      <p:sp>
        <p:nvSpPr>
          <p:cNvPr id="366" name="Google Shape;366;p4"/>
          <p:cNvSpPr/>
          <p:nvPr/>
        </p:nvSpPr>
        <p:spPr>
          <a:xfrm>
            <a:off x="10356163" y="4980761"/>
            <a:ext cx="1631024" cy="725869"/>
          </a:xfrm>
          <a:custGeom>
            <a:avLst/>
            <a:gdLst/>
            <a:ahLst/>
            <a:cxnLst/>
            <a:rect l="l" t="t" r="r" b="b"/>
            <a:pathLst>
              <a:path w="120000" h="120000" extrusionOk="0">
                <a:moveTo>
                  <a:pt x="8901" y="0"/>
                </a:moveTo>
                <a:cubicBezTo>
                  <a:pt x="8900" y="0"/>
                  <a:pt x="8900" y="0"/>
                  <a:pt x="8900" y="1"/>
                </a:cubicBezTo>
                <a:lnTo>
                  <a:pt x="0" y="100000"/>
                </a:lnTo>
                <a:cubicBezTo>
                  <a:pt x="0" y="100001"/>
                  <a:pt x="0" y="100001"/>
                  <a:pt x="1" y="100001"/>
                </a:cubicBezTo>
                <a:lnTo>
                  <a:pt x="111099" y="120000"/>
                </a:lnTo>
                <a:cubicBezTo>
                  <a:pt x="111100" y="120000"/>
                  <a:pt x="111100" y="120000"/>
                  <a:pt x="111100" y="119999"/>
                </a:cubicBezTo>
                <a:lnTo>
                  <a:pt x="120000" y="20000"/>
                </a:lnTo>
                <a:cubicBezTo>
                  <a:pt x="120000" y="19999"/>
                  <a:pt x="120000" y="19999"/>
                  <a:pt x="119999" y="19999"/>
                </a:cubicBezTo>
                <a:close/>
              </a:path>
            </a:pathLst>
          </a:custGeom>
          <a:solidFill>
            <a:srgbClr val="BFBFBF"/>
          </a:solidFill>
          <a:ln w="9525" cap="flat" cmpd="sng">
            <a:solidFill>
              <a:srgbClr val="000000"/>
            </a:solidFill>
            <a:prstDash val="solid"/>
            <a:miter lim="8000"/>
            <a:headEnd type="none" w="sm" len="sm"/>
            <a:tailEnd type="none" w="sm" len="sm"/>
          </a:ln>
        </p:spPr>
        <p:txBody>
          <a:bodyPr spcFirstLastPara="1" wrap="square" lIns="68550" tIns="34250" rIns="68550" bIns="34250" anchor="ctr" anchorCtr="0">
            <a:noAutofit/>
          </a:bodyPr>
          <a:lstStyle/>
          <a:p>
            <a:pPr marL="0" marR="0" lvl="0" indent="0" algn="ctr" rtl="0">
              <a:spcBef>
                <a:spcPts val="0"/>
              </a:spcBef>
              <a:spcAft>
                <a:spcPts val="0"/>
              </a:spcAft>
              <a:buNone/>
            </a:pPr>
            <a:r>
              <a:rPr lang="ar-MA" sz="2000" b="0" i="0" u="none" strike="noStrike" cap="none">
                <a:solidFill>
                  <a:srgbClr val="000000"/>
                </a:solidFill>
                <a:latin typeface="Calibri"/>
                <a:ea typeface="Calibri"/>
                <a:cs typeface="Calibri"/>
                <a:sym typeface="Calibri"/>
              </a:rPr>
              <a:t>الحصة 4</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
          <p:cNvSpPr/>
          <p:nvPr/>
        </p:nvSpPr>
        <p:spPr>
          <a:xfrm>
            <a:off x="5500020" y="429828"/>
            <a:ext cx="5817654" cy="584735"/>
          </a:xfrm>
          <a:prstGeom prst="rect">
            <a:avLst/>
          </a:prstGeom>
          <a:noFill/>
          <a:ln>
            <a:noFill/>
          </a:ln>
        </p:spPr>
        <p:txBody>
          <a:bodyPr spcFirstLastPara="1" wrap="square" lIns="91425" tIns="45700" rIns="91425" bIns="45700" anchor="t" anchorCtr="0">
            <a:spAutoFit/>
          </a:bodyPr>
          <a:lstStyle/>
          <a:p>
            <a:pPr marL="0" marR="0" lvl="0" indent="0" algn="just" rtl="1">
              <a:lnSpc>
                <a:spcPct val="100000"/>
              </a:lnSpc>
              <a:spcBef>
                <a:spcPts val="0"/>
              </a:spcBef>
              <a:spcAft>
                <a:spcPts val="0"/>
              </a:spcAft>
              <a:buClr>
                <a:srgbClr val="000000"/>
              </a:buClr>
              <a:buSzPts val="3200"/>
              <a:buFont typeface="Calibri"/>
              <a:buNone/>
            </a:pPr>
            <a:r>
              <a:rPr lang="ar-MA" sz="3200" b="1" i="0" u="none" strike="noStrike" cap="none">
                <a:solidFill>
                  <a:srgbClr val="44546A"/>
                </a:solidFill>
                <a:latin typeface="Calibri"/>
                <a:ea typeface="Calibri"/>
                <a:cs typeface="Calibri"/>
                <a:sym typeface="Calibri"/>
              </a:rPr>
              <a:t>هيكلة الحصة</a:t>
            </a:r>
            <a:endParaRPr sz="3200" b="1" i="0" u="none" strike="noStrike" cap="none">
              <a:solidFill>
                <a:srgbClr val="44546A"/>
              </a:solidFill>
              <a:latin typeface="Calibri"/>
              <a:ea typeface="Calibri"/>
              <a:cs typeface="Calibri"/>
              <a:sym typeface="Calibri"/>
            </a:endParaRPr>
          </a:p>
        </p:txBody>
      </p:sp>
      <p:pic>
        <p:nvPicPr>
          <p:cNvPr id="372" name="Google Shape;372;p5" descr="Image générée"/>
          <p:cNvPicPr preferRelativeResize="0"/>
          <p:nvPr/>
        </p:nvPicPr>
        <p:blipFill rotWithShape="1">
          <a:blip r:embed="rId3">
            <a:alphaModFix/>
          </a:blip>
          <a:srcRect t="11064" b="10678"/>
          <a:stretch/>
        </p:blipFill>
        <p:spPr>
          <a:xfrm>
            <a:off x="11266255" y="178633"/>
            <a:ext cx="727815" cy="854359"/>
          </a:xfrm>
          <a:prstGeom prst="rect">
            <a:avLst/>
          </a:prstGeom>
          <a:noFill/>
          <a:ln>
            <a:noFill/>
          </a:ln>
        </p:spPr>
      </p:pic>
      <p:sp>
        <p:nvSpPr>
          <p:cNvPr id="373" name="Google Shape;373;p5"/>
          <p:cNvSpPr/>
          <p:nvPr/>
        </p:nvSpPr>
        <p:spPr>
          <a:xfrm>
            <a:off x="1514092" y="1568019"/>
            <a:ext cx="8950037" cy="3729195"/>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grpSp>
        <p:nvGrpSpPr>
          <p:cNvPr id="374" name="Google Shape;374;p5"/>
          <p:cNvGrpSpPr/>
          <p:nvPr/>
        </p:nvGrpSpPr>
        <p:grpSpPr>
          <a:xfrm>
            <a:off x="1727870" y="1914415"/>
            <a:ext cx="8585152" cy="548005"/>
            <a:chOff x="2156845" y="1060636"/>
            <a:chExt cx="5246201" cy="411004"/>
          </a:xfrm>
        </p:grpSpPr>
        <p:sp>
          <p:nvSpPr>
            <p:cNvPr id="375" name="Google Shape;375;p5"/>
            <p:cNvSpPr/>
            <p:nvPr/>
          </p:nvSpPr>
          <p:spPr>
            <a:xfrm>
              <a:off x="2156845" y="1060636"/>
              <a:ext cx="5246201" cy="411004"/>
            </a:xfrm>
            <a:custGeom>
              <a:avLst/>
              <a:gdLst/>
              <a:ahLst/>
              <a:cxnLst/>
              <a:rect l="l" t="t" r="r" b="b"/>
              <a:pathLst>
                <a:path w="120000" h="120000" extrusionOk="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376" name="Google Shape;376;p5"/>
            <p:cNvSpPr/>
            <p:nvPr/>
          </p:nvSpPr>
          <p:spPr>
            <a:xfrm>
              <a:off x="2173655" y="1071289"/>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377" name="Google Shape;377;p5"/>
            <p:cNvSpPr/>
            <p:nvPr/>
          </p:nvSpPr>
          <p:spPr>
            <a:xfrm>
              <a:off x="7029051" y="1128589"/>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spcBef>
                  <a:spcPts val="0"/>
                </a:spcBef>
                <a:spcAft>
                  <a:spcPts val="0"/>
                </a:spcAft>
                <a:buNone/>
              </a:pPr>
              <a:r>
                <a:rPr lang="ar-MA" sz="2133" b="1" i="0" u="none" strike="noStrike" cap="none">
                  <a:solidFill>
                    <a:srgbClr val="FFFFFF"/>
                  </a:solidFill>
                  <a:latin typeface="Calibri"/>
                  <a:ea typeface="Calibri"/>
                  <a:cs typeface="Calibri"/>
                  <a:sym typeface="Calibri"/>
                </a:rPr>
                <a:t>1</a:t>
              </a:r>
              <a:endParaRPr/>
            </a:p>
          </p:txBody>
        </p:sp>
      </p:grpSp>
      <p:sp>
        <p:nvSpPr>
          <p:cNvPr id="378" name="Google Shape;378;p5"/>
          <p:cNvSpPr/>
          <p:nvPr/>
        </p:nvSpPr>
        <p:spPr>
          <a:xfrm>
            <a:off x="1727871" y="2740793"/>
            <a:ext cx="8585151" cy="548005"/>
          </a:xfrm>
          <a:custGeom>
            <a:avLst/>
            <a:gdLst/>
            <a:ahLst/>
            <a:cxnLst/>
            <a:rect l="l" t="t" r="r" b="b"/>
            <a:pathLst>
              <a:path w="120000" h="120000" extrusionOk="0">
                <a:moveTo>
                  <a:pt x="0" y="20000"/>
                </a:moveTo>
                <a:cubicBezTo>
                  <a:pt x="0" y="8954"/>
                  <a:pt x="572" y="0"/>
                  <a:pt x="1277" y="0"/>
                </a:cubicBezTo>
                <a:lnTo>
                  <a:pt x="118723" y="0"/>
                </a:lnTo>
                <a:cubicBezTo>
                  <a:pt x="119062" y="0"/>
                  <a:pt x="119386" y="2107"/>
                  <a:pt x="119626" y="5858"/>
                </a:cubicBezTo>
                <a:cubicBezTo>
                  <a:pt x="119865" y="9609"/>
                  <a:pt x="120000" y="14696"/>
                  <a:pt x="120000" y="20000"/>
                </a:cubicBezTo>
                <a:lnTo>
                  <a:pt x="120000" y="100000"/>
                </a:lnTo>
                <a:cubicBezTo>
                  <a:pt x="120000" y="111046"/>
                  <a:pt x="119428" y="120000"/>
                  <a:pt x="118723" y="120000"/>
                </a:cubicBezTo>
                <a:lnTo>
                  <a:pt x="1277" y="120000"/>
                </a:lnTo>
                <a:cubicBezTo>
                  <a:pt x="938" y="120000"/>
                  <a:pt x="614" y="117893"/>
                  <a:pt x="374" y="114142"/>
                </a:cubicBezTo>
                <a:cubicBezTo>
                  <a:pt x="135"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i="0" u="none" strike="noStrike" cap="none">
              <a:solidFill>
                <a:srgbClr val="44546A"/>
              </a:solidFill>
              <a:latin typeface="Calibri"/>
              <a:ea typeface="Calibri"/>
              <a:cs typeface="Calibri"/>
              <a:sym typeface="Calibri"/>
            </a:endParaRPr>
          </a:p>
        </p:txBody>
      </p:sp>
      <p:grpSp>
        <p:nvGrpSpPr>
          <p:cNvPr id="379" name="Google Shape;379;p5"/>
          <p:cNvGrpSpPr/>
          <p:nvPr/>
        </p:nvGrpSpPr>
        <p:grpSpPr>
          <a:xfrm>
            <a:off x="1727870" y="3567172"/>
            <a:ext cx="8585152" cy="548005"/>
            <a:chOff x="2156845" y="1060636"/>
            <a:chExt cx="5230662" cy="411004"/>
          </a:xfrm>
        </p:grpSpPr>
        <p:sp>
          <p:nvSpPr>
            <p:cNvPr id="380" name="Google Shape;380;p5"/>
            <p:cNvSpPr/>
            <p:nvPr/>
          </p:nvSpPr>
          <p:spPr>
            <a:xfrm>
              <a:off x="2156845" y="1060636"/>
              <a:ext cx="5230662" cy="411004"/>
            </a:xfrm>
            <a:custGeom>
              <a:avLst/>
              <a:gdLst/>
              <a:ahLst/>
              <a:cxnLst/>
              <a:rect l="l" t="t" r="r" b="b"/>
              <a:pathLst>
                <a:path w="120000" h="120000" extrusionOk="0">
                  <a:moveTo>
                    <a:pt x="0" y="20000"/>
                  </a:moveTo>
                  <a:cubicBezTo>
                    <a:pt x="0" y="8954"/>
                    <a:pt x="704" y="0"/>
                    <a:pt x="1572" y="0"/>
                  </a:cubicBezTo>
                  <a:lnTo>
                    <a:pt x="118428" y="0"/>
                  </a:lnTo>
                  <a:cubicBezTo>
                    <a:pt x="118845" y="0"/>
                    <a:pt x="119245" y="2107"/>
                    <a:pt x="119540" y="5858"/>
                  </a:cubicBezTo>
                  <a:cubicBezTo>
                    <a:pt x="119834" y="9609"/>
                    <a:pt x="120000" y="14696"/>
                    <a:pt x="120000" y="20000"/>
                  </a:cubicBezTo>
                  <a:lnTo>
                    <a:pt x="120000" y="100000"/>
                  </a:lnTo>
                  <a:cubicBezTo>
                    <a:pt x="120000" y="111046"/>
                    <a:pt x="119296" y="120000"/>
                    <a:pt x="118428" y="120000"/>
                  </a:cubicBezTo>
                  <a:lnTo>
                    <a:pt x="1572" y="120000"/>
                  </a:lnTo>
                  <a:cubicBezTo>
                    <a:pt x="1155" y="120000"/>
                    <a:pt x="755" y="117893"/>
                    <a:pt x="460" y="114142"/>
                  </a:cubicBezTo>
                  <a:cubicBezTo>
                    <a:pt x="166" y="110391"/>
                    <a:pt x="0" y="105304"/>
                    <a:pt x="0" y="100000"/>
                  </a:cubicBezTo>
                  <a:close/>
                </a:path>
              </a:pathLst>
            </a:custGeom>
            <a:solidFill>
              <a:srgbClr val="F2F2F2"/>
            </a:solidFill>
            <a:ln w="28575" cap="flat" cmpd="sng">
              <a:solidFill>
                <a:srgbClr val="156082"/>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381" name="Google Shape;381;p5"/>
            <p:cNvSpPr/>
            <p:nvPr/>
          </p:nvSpPr>
          <p:spPr>
            <a:xfrm>
              <a:off x="2173605" y="1060872"/>
              <a:ext cx="389698" cy="389698"/>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382" name="Google Shape;382;p5"/>
            <p:cNvSpPr/>
            <p:nvPr/>
          </p:nvSpPr>
          <p:spPr>
            <a:xfrm>
              <a:off x="7022854" y="1125891"/>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ar-MA" sz="2133" b="1" i="0" u="none" strike="noStrike" cap="none">
                  <a:solidFill>
                    <a:srgbClr val="FFFFFF"/>
                  </a:solidFill>
                  <a:latin typeface="Calibri"/>
                  <a:ea typeface="Calibri"/>
                  <a:cs typeface="Calibri"/>
                  <a:sym typeface="Calibri"/>
                </a:rPr>
                <a:t>3</a:t>
              </a:r>
              <a:endParaRPr sz="1467" b="0" i="0" u="none" strike="noStrike" cap="none">
                <a:solidFill>
                  <a:srgbClr val="000000"/>
                </a:solidFill>
                <a:latin typeface="Calibri"/>
                <a:ea typeface="Calibri"/>
                <a:cs typeface="Calibri"/>
                <a:sym typeface="Calibri"/>
              </a:endParaRPr>
            </a:p>
          </p:txBody>
        </p:sp>
      </p:grpSp>
      <p:grpSp>
        <p:nvGrpSpPr>
          <p:cNvPr id="383" name="Google Shape;383;p5"/>
          <p:cNvGrpSpPr/>
          <p:nvPr/>
        </p:nvGrpSpPr>
        <p:grpSpPr>
          <a:xfrm>
            <a:off x="1727870" y="4433935"/>
            <a:ext cx="8557644" cy="548008"/>
            <a:chOff x="2181743" y="1073631"/>
            <a:chExt cx="5221155" cy="411004"/>
          </a:xfrm>
        </p:grpSpPr>
        <p:sp>
          <p:nvSpPr>
            <p:cNvPr id="384" name="Google Shape;384;p5"/>
            <p:cNvSpPr/>
            <p:nvPr/>
          </p:nvSpPr>
          <p:spPr>
            <a:xfrm>
              <a:off x="2181743" y="1073631"/>
              <a:ext cx="5221155" cy="411004"/>
            </a:xfrm>
            <a:custGeom>
              <a:avLst/>
              <a:gdLst/>
              <a:ahLst/>
              <a:cxnLst/>
              <a:rect l="l" t="t" r="r" b="b"/>
              <a:pathLst>
                <a:path w="120000" h="120000" extrusionOk="0">
                  <a:moveTo>
                    <a:pt x="0" y="20000"/>
                  </a:moveTo>
                  <a:cubicBezTo>
                    <a:pt x="0" y="8954"/>
                    <a:pt x="705" y="0"/>
                    <a:pt x="1574" y="0"/>
                  </a:cubicBezTo>
                  <a:lnTo>
                    <a:pt x="118426" y="0"/>
                  </a:lnTo>
                  <a:cubicBezTo>
                    <a:pt x="118843" y="0"/>
                    <a:pt x="119244" y="2107"/>
                    <a:pt x="119539" y="5858"/>
                  </a:cubicBezTo>
                  <a:cubicBezTo>
                    <a:pt x="119834" y="9609"/>
                    <a:pt x="120000" y="14696"/>
                    <a:pt x="120000" y="20000"/>
                  </a:cubicBezTo>
                  <a:lnTo>
                    <a:pt x="120000" y="100000"/>
                  </a:lnTo>
                  <a:cubicBezTo>
                    <a:pt x="120000" y="111046"/>
                    <a:pt x="119295" y="120000"/>
                    <a:pt x="118426" y="120000"/>
                  </a:cubicBezTo>
                  <a:lnTo>
                    <a:pt x="1574" y="120000"/>
                  </a:lnTo>
                  <a:cubicBezTo>
                    <a:pt x="1157" y="120000"/>
                    <a:pt x="756" y="117893"/>
                    <a:pt x="461" y="114142"/>
                  </a:cubicBezTo>
                  <a:cubicBezTo>
                    <a:pt x="166"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i="0" u="none" strike="noStrike" cap="none">
                <a:solidFill>
                  <a:srgbClr val="44546A"/>
                </a:solidFill>
                <a:latin typeface="Calibri"/>
                <a:ea typeface="Calibri"/>
                <a:cs typeface="Calibri"/>
                <a:sym typeface="Calibri"/>
              </a:endParaRPr>
            </a:p>
          </p:txBody>
        </p:sp>
        <p:sp>
          <p:nvSpPr>
            <p:cNvPr id="385" name="Google Shape;385;p5"/>
            <p:cNvSpPr/>
            <p:nvPr/>
          </p:nvSpPr>
          <p:spPr>
            <a:xfrm>
              <a:off x="7071105" y="1107283"/>
              <a:ext cx="296402" cy="296402"/>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ar-MA" sz="2133" b="1" i="0" u="none" strike="noStrike" cap="none">
                  <a:solidFill>
                    <a:srgbClr val="FFFFFF"/>
                  </a:solidFill>
                  <a:latin typeface="Calibri"/>
                  <a:ea typeface="Calibri"/>
                  <a:cs typeface="Calibri"/>
                  <a:sym typeface="Calibri"/>
                </a:rPr>
                <a:t>4</a:t>
              </a:r>
              <a:endParaRPr sz="1467" b="0" i="0" u="none" strike="noStrike" cap="none">
                <a:solidFill>
                  <a:srgbClr val="000000"/>
                </a:solidFill>
                <a:latin typeface="Calibri"/>
                <a:ea typeface="Calibri"/>
                <a:cs typeface="Calibri"/>
                <a:sym typeface="Calibri"/>
              </a:endParaRPr>
            </a:p>
          </p:txBody>
        </p:sp>
      </p:grpSp>
      <p:sp>
        <p:nvSpPr>
          <p:cNvPr id="386" name="Google Shape;386;p5"/>
          <p:cNvSpPr txBox="1"/>
          <p:nvPr/>
        </p:nvSpPr>
        <p:spPr>
          <a:xfrm>
            <a:off x="2491895" y="2837871"/>
            <a:ext cx="1263765" cy="460800"/>
          </a:xfrm>
          <a:prstGeom prst="rect">
            <a:avLst/>
          </a:prstGeom>
          <a:noFill/>
          <a:ln>
            <a:noFill/>
          </a:ln>
        </p:spPr>
        <p:txBody>
          <a:bodyPr spcFirstLastPara="1" wrap="square" lIns="91425" tIns="45700" rIns="91425" bIns="45700" anchor="t" anchorCtr="0">
            <a:normAutofit/>
          </a:bodyPr>
          <a:lstStyle/>
          <a:p>
            <a:pPr marL="228600" marR="0" lvl="0" indent="-228600" algn="r" rtl="1">
              <a:lnSpc>
                <a:spcPct val="90000"/>
              </a:lnSpc>
              <a:spcBef>
                <a:spcPts val="0"/>
              </a:spcBef>
              <a:spcAft>
                <a:spcPts val="0"/>
              </a:spcAft>
              <a:buClr>
                <a:srgbClr val="44546A"/>
              </a:buClr>
              <a:buSzPts val="2400"/>
              <a:buFont typeface="Arial"/>
              <a:buNone/>
            </a:pPr>
            <a:r>
              <a:rPr lang="ar-MA" sz="2400" b="1" i="0" u="none" strike="noStrike" cap="none">
                <a:solidFill>
                  <a:srgbClr val="44546A"/>
                </a:solidFill>
                <a:latin typeface="Calibri"/>
                <a:ea typeface="Calibri"/>
                <a:cs typeface="Calibri"/>
                <a:sym typeface="Calibri"/>
              </a:rPr>
              <a:t>10 دقائق</a:t>
            </a:r>
            <a:endParaRPr/>
          </a:p>
        </p:txBody>
      </p:sp>
      <p:sp>
        <p:nvSpPr>
          <p:cNvPr id="387" name="Google Shape;387;p5"/>
          <p:cNvSpPr txBox="1"/>
          <p:nvPr/>
        </p:nvSpPr>
        <p:spPr>
          <a:xfrm>
            <a:off x="2543374" y="3621380"/>
            <a:ext cx="1278748" cy="460800"/>
          </a:xfrm>
          <a:prstGeom prst="rect">
            <a:avLst/>
          </a:prstGeom>
          <a:noFill/>
          <a:ln>
            <a:noFill/>
          </a:ln>
        </p:spPr>
        <p:txBody>
          <a:bodyPr spcFirstLastPara="1" wrap="square" lIns="91425" tIns="45700" rIns="91425" bIns="45700" anchor="t" anchorCtr="0">
            <a:normAutofit/>
          </a:bodyPr>
          <a:lstStyle/>
          <a:p>
            <a:pPr marL="228600" marR="0" lvl="0" indent="-228600" algn="r" rtl="1">
              <a:lnSpc>
                <a:spcPct val="90000"/>
              </a:lnSpc>
              <a:spcBef>
                <a:spcPts val="0"/>
              </a:spcBef>
              <a:spcAft>
                <a:spcPts val="0"/>
              </a:spcAft>
              <a:buClr>
                <a:srgbClr val="44546A"/>
              </a:buClr>
              <a:buSzPts val="2400"/>
              <a:buFont typeface="Arial"/>
              <a:buNone/>
            </a:pPr>
            <a:r>
              <a:rPr lang="ar-MA" sz="2400" b="1" i="0" u="none" strike="noStrike" cap="none">
                <a:solidFill>
                  <a:srgbClr val="44546A"/>
                </a:solidFill>
                <a:latin typeface="Calibri"/>
                <a:ea typeface="Calibri"/>
                <a:cs typeface="Calibri"/>
                <a:sym typeface="Calibri"/>
              </a:rPr>
              <a:t> 32 دقيقة</a:t>
            </a:r>
            <a:endParaRPr/>
          </a:p>
        </p:txBody>
      </p:sp>
      <p:sp>
        <p:nvSpPr>
          <p:cNvPr id="388" name="Google Shape;388;p5"/>
          <p:cNvSpPr/>
          <p:nvPr/>
        </p:nvSpPr>
        <p:spPr>
          <a:xfrm>
            <a:off x="1750744" y="4450276"/>
            <a:ext cx="639616"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389" name="Google Shape;389;p5"/>
          <p:cNvSpPr txBox="1"/>
          <p:nvPr/>
        </p:nvSpPr>
        <p:spPr>
          <a:xfrm>
            <a:off x="2365321" y="4492953"/>
            <a:ext cx="1280099" cy="460800"/>
          </a:xfrm>
          <a:prstGeom prst="rect">
            <a:avLst/>
          </a:prstGeom>
          <a:noFill/>
          <a:ln>
            <a:noFill/>
          </a:ln>
        </p:spPr>
        <p:txBody>
          <a:bodyPr spcFirstLastPara="1" wrap="square" lIns="91425" tIns="45700" rIns="91425" bIns="45700" anchor="t" anchorCtr="0">
            <a:normAutofit/>
          </a:bodyPr>
          <a:lstStyle/>
          <a:p>
            <a:pPr marL="228600" marR="0" lvl="0" indent="-228600" algn="r" rtl="1">
              <a:lnSpc>
                <a:spcPct val="90000"/>
              </a:lnSpc>
              <a:spcBef>
                <a:spcPts val="0"/>
              </a:spcBef>
              <a:spcAft>
                <a:spcPts val="0"/>
              </a:spcAft>
              <a:buClr>
                <a:srgbClr val="44546A"/>
              </a:buClr>
              <a:buSzPts val="2400"/>
              <a:buFont typeface="Arial"/>
              <a:buNone/>
            </a:pPr>
            <a:r>
              <a:rPr lang="ar-MA" sz="2400" b="1" i="0" u="none" strike="noStrike" cap="none">
                <a:solidFill>
                  <a:srgbClr val="44546A"/>
                </a:solidFill>
                <a:latin typeface="Calibri"/>
                <a:ea typeface="Calibri"/>
                <a:cs typeface="Calibri"/>
                <a:sym typeface="Calibri"/>
              </a:rPr>
              <a:t>5 دقائق</a:t>
            </a:r>
            <a:endParaRPr/>
          </a:p>
        </p:txBody>
      </p:sp>
      <p:sp>
        <p:nvSpPr>
          <p:cNvPr id="390" name="Google Shape;390;p5"/>
          <p:cNvSpPr/>
          <p:nvPr/>
        </p:nvSpPr>
        <p:spPr>
          <a:xfrm>
            <a:off x="9772907" y="2801706"/>
            <a:ext cx="395203" cy="395203"/>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156082"/>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ar-MA" sz="2133" b="1" i="0" u="none" strike="noStrike" cap="none">
                <a:solidFill>
                  <a:srgbClr val="FFFFFF"/>
                </a:solidFill>
                <a:latin typeface="Calibri"/>
                <a:ea typeface="Calibri"/>
                <a:cs typeface="Calibri"/>
                <a:sym typeface="Calibri"/>
              </a:rPr>
              <a:t>2</a:t>
            </a:r>
            <a:endParaRPr sz="1467" b="0" i="0" u="none" strike="noStrike" cap="none">
              <a:solidFill>
                <a:srgbClr val="000000"/>
              </a:solidFill>
              <a:latin typeface="Calibri"/>
              <a:ea typeface="Calibri"/>
              <a:cs typeface="Calibri"/>
              <a:sym typeface="Calibri"/>
            </a:endParaRPr>
          </a:p>
        </p:txBody>
      </p:sp>
      <p:sp>
        <p:nvSpPr>
          <p:cNvPr id="391" name="Google Shape;391;p5"/>
          <p:cNvSpPr/>
          <p:nvPr/>
        </p:nvSpPr>
        <p:spPr>
          <a:xfrm>
            <a:off x="1740097" y="2744359"/>
            <a:ext cx="637722" cy="519597"/>
          </a:xfrm>
          <a:custGeom>
            <a:avLst/>
            <a:gdLst/>
            <a:ahLst/>
            <a:cxnLst/>
            <a:rect l="l" t="t" r="r" b="b"/>
            <a:pathLst>
              <a:path w="120000" h="120000" extrusionOk="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4">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b="0" i="0" u="none" strike="noStrike" cap="none">
              <a:solidFill>
                <a:srgbClr val="44546A"/>
              </a:solidFill>
              <a:latin typeface="Calibri"/>
              <a:ea typeface="Calibri"/>
              <a:cs typeface="Calibri"/>
              <a:sym typeface="Calibri"/>
            </a:endParaRPr>
          </a:p>
        </p:txBody>
      </p:sp>
      <p:sp>
        <p:nvSpPr>
          <p:cNvPr id="392" name="Google Shape;392;p5"/>
          <p:cNvSpPr txBox="1"/>
          <p:nvPr/>
        </p:nvSpPr>
        <p:spPr>
          <a:xfrm>
            <a:off x="3798452" y="1964686"/>
            <a:ext cx="5829544" cy="58477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3200" b="1" i="0" u="none" strike="noStrike" cap="none">
                <a:solidFill>
                  <a:srgbClr val="0F4861"/>
                </a:solidFill>
                <a:latin typeface="Calibri"/>
                <a:ea typeface="Calibri"/>
                <a:cs typeface="Calibri"/>
                <a:sym typeface="Calibri"/>
              </a:rPr>
              <a:t>افتتاح الحصة </a:t>
            </a:r>
            <a:r>
              <a:rPr lang="ar-MA" sz="1600" b="1" i="0" u="none" strike="noStrike" cap="none">
                <a:solidFill>
                  <a:srgbClr val="0E2841"/>
                </a:solidFill>
                <a:latin typeface="Arial"/>
                <a:ea typeface="Arial"/>
                <a:cs typeface="Arial"/>
                <a:sym typeface="Arial"/>
              </a:rPr>
              <a:t>(</a:t>
            </a:r>
            <a:r>
              <a:rPr lang="ar-MA" sz="1200" b="1" i="0" u="none" strike="noStrike" cap="none">
                <a:solidFill>
                  <a:srgbClr val="106585"/>
                </a:solidFill>
                <a:latin typeface="Calibri"/>
                <a:ea typeface="Calibri"/>
                <a:cs typeface="Calibri"/>
                <a:sym typeface="Calibri"/>
              </a:rPr>
              <a:t>النشاط الاعتيادي-مراقبة الواجبات المنزلية- التصريح بالأهداف(</a:t>
            </a:r>
            <a:endParaRPr sz="1200" b="1" i="0" u="none" strike="noStrike" cap="none">
              <a:solidFill>
                <a:srgbClr val="106585"/>
              </a:solidFill>
              <a:latin typeface="Calibri"/>
              <a:ea typeface="Calibri"/>
              <a:cs typeface="Calibri"/>
              <a:sym typeface="Calibri"/>
            </a:endParaRPr>
          </a:p>
        </p:txBody>
      </p:sp>
      <p:sp>
        <p:nvSpPr>
          <p:cNvPr id="393" name="Google Shape;393;p5"/>
          <p:cNvSpPr txBox="1"/>
          <p:nvPr/>
        </p:nvSpPr>
        <p:spPr>
          <a:xfrm>
            <a:off x="4879852" y="2783962"/>
            <a:ext cx="4748143"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400" b="1" i="0" u="none" strike="noStrike" cap="none">
                <a:solidFill>
                  <a:srgbClr val="0F4861"/>
                </a:solidFill>
                <a:latin typeface="Calibri"/>
                <a:ea typeface="Calibri"/>
                <a:cs typeface="Calibri"/>
                <a:sym typeface="Calibri"/>
              </a:rPr>
              <a:t>أكتسب المعجم وأوظفه</a:t>
            </a:r>
            <a:endParaRPr sz="2400" b="1" i="0" u="none" strike="noStrike" cap="none">
              <a:solidFill>
                <a:schemeClr val="dk1"/>
              </a:solidFill>
              <a:latin typeface="Calibri"/>
              <a:ea typeface="Calibri"/>
              <a:cs typeface="Calibri"/>
              <a:sym typeface="Calibri"/>
            </a:endParaRPr>
          </a:p>
        </p:txBody>
      </p:sp>
      <p:sp>
        <p:nvSpPr>
          <p:cNvPr id="394" name="Google Shape;394;p5"/>
          <p:cNvSpPr txBox="1"/>
          <p:nvPr/>
        </p:nvSpPr>
        <p:spPr>
          <a:xfrm>
            <a:off x="4900483" y="3645629"/>
            <a:ext cx="4748143"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400" b="1" i="0" u="none" strike="noStrike" cap="none">
                <a:solidFill>
                  <a:srgbClr val="0F4861"/>
                </a:solidFill>
                <a:latin typeface="Calibri"/>
                <a:ea typeface="Calibri"/>
                <a:cs typeface="Calibri"/>
                <a:sym typeface="Calibri"/>
              </a:rPr>
              <a:t>فهم المسموع</a:t>
            </a:r>
            <a:endParaRPr sz="2400" b="1" i="0" u="none" strike="noStrike" cap="none">
              <a:solidFill>
                <a:schemeClr val="dk1"/>
              </a:solidFill>
              <a:latin typeface="Calibri"/>
              <a:ea typeface="Calibri"/>
              <a:cs typeface="Calibri"/>
              <a:sym typeface="Calibri"/>
            </a:endParaRPr>
          </a:p>
        </p:txBody>
      </p:sp>
      <p:sp>
        <p:nvSpPr>
          <p:cNvPr id="395" name="Google Shape;395;p5"/>
          <p:cNvSpPr txBox="1"/>
          <p:nvPr/>
        </p:nvSpPr>
        <p:spPr>
          <a:xfrm>
            <a:off x="4900482" y="4478805"/>
            <a:ext cx="4748143"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MA" sz="2400" b="1" i="0" u="none" strike="noStrike" cap="none">
                <a:solidFill>
                  <a:srgbClr val="0F4861"/>
                </a:solidFill>
                <a:latin typeface="Calibri"/>
                <a:ea typeface="Calibri"/>
                <a:cs typeface="Calibri"/>
                <a:sym typeface="Calibri"/>
              </a:rPr>
              <a:t>اختتام الحصة</a:t>
            </a:r>
            <a:endParaRPr sz="2400" b="1" i="0" u="none" strike="noStrike" cap="none">
              <a:solidFill>
                <a:schemeClr val="dk1"/>
              </a:solidFill>
              <a:latin typeface="Calibri"/>
              <a:ea typeface="Calibri"/>
              <a:cs typeface="Calibri"/>
              <a:sym typeface="Calibri"/>
            </a:endParaRPr>
          </a:p>
        </p:txBody>
      </p:sp>
      <p:sp>
        <p:nvSpPr>
          <p:cNvPr id="396" name="Google Shape;396;p5"/>
          <p:cNvSpPr txBox="1"/>
          <p:nvPr/>
        </p:nvSpPr>
        <p:spPr>
          <a:xfrm>
            <a:off x="2420610" y="2001054"/>
            <a:ext cx="1263765" cy="460800"/>
          </a:xfrm>
          <a:prstGeom prst="rect">
            <a:avLst/>
          </a:prstGeom>
          <a:noFill/>
          <a:ln>
            <a:noFill/>
          </a:ln>
        </p:spPr>
        <p:txBody>
          <a:bodyPr spcFirstLastPara="1" wrap="square" lIns="91425" tIns="45700" rIns="91425" bIns="45700" anchor="t" anchorCtr="0">
            <a:normAutofit/>
          </a:bodyPr>
          <a:lstStyle/>
          <a:p>
            <a:pPr marL="228600" marR="0" lvl="0" indent="-228600" algn="r" rtl="1">
              <a:lnSpc>
                <a:spcPct val="90000"/>
              </a:lnSpc>
              <a:spcBef>
                <a:spcPts val="0"/>
              </a:spcBef>
              <a:spcAft>
                <a:spcPts val="0"/>
              </a:spcAft>
              <a:buClr>
                <a:srgbClr val="44546A"/>
              </a:buClr>
              <a:buSzPts val="2400"/>
              <a:buFont typeface="Arial"/>
              <a:buNone/>
            </a:pPr>
            <a:r>
              <a:rPr lang="ar-MA" sz="2400" b="1" i="0" u="none" strike="noStrike" cap="none">
                <a:solidFill>
                  <a:srgbClr val="44546A"/>
                </a:solidFill>
                <a:latin typeface="Calibri"/>
                <a:ea typeface="Calibri"/>
                <a:cs typeface="Calibri"/>
                <a:sym typeface="Calibri"/>
              </a:rPr>
              <a:t>8 دقائق</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400"/>
        <p:cNvGrpSpPr/>
        <p:nvPr/>
      </p:nvGrpSpPr>
      <p:grpSpPr>
        <a:xfrm>
          <a:off x="0" y="0"/>
          <a:ext cx="0" cy="0"/>
          <a:chOff x="0" y="0"/>
          <a:chExt cx="0" cy="0"/>
        </a:xfrm>
      </p:grpSpPr>
      <p:grpSp>
        <p:nvGrpSpPr>
          <p:cNvPr id="401" name="Google Shape;401;p6"/>
          <p:cNvGrpSpPr/>
          <p:nvPr/>
        </p:nvGrpSpPr>
        <p:grpSpPr>
          <a:xfrm>
            <a:off x="812158" y="844906"/>
            <a:ext cx="10567685" cy="5198169"/>
            <a:chOff x="2184399" y="1402024"/>
            <a:chExt cx="7823200" cy="4942038"/>
          </a:xfrm>
        </p:grpSpPr>
        <p:sp>
          <p:nvSpPr>
            <p:cNvPr id="402" name="Google Shape;402;p6"/>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3" name="Google Shape;403;p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404" name="Google Shape;404;p6"/>
          <p:cNvGrpSpPr/>
          <p:nvPr/>
        </p:nvGrpSpPr>
        <p:grpSpPr>
          <a:xfrm>
            <a:off x="8302170" y="4917801"/>
            <a:ext cx="2919731" cy="936371"/>
            <a:chOff x="8302171" y="4917801"/>
            <a:chExt cx="2919730" cy="936370"/>
          </a:xfrm>
        </p:grpSpPr>
        <p:sp>
          <p:nvSpPr>
            <p:cNvPr id="405" name="Google Shape;405;p6"/>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406" name="Google Shape;406;p6"/>
            <p:cNvSpPr/>
            <p:nvPr/>
          </p:nvSpPr>
          <p:spPr>
            <a:xfrm>
              <a:off x="8302171" y="5060928"/>
              <a:ext cx="2063915"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600" b="1" i="0" u="none" strike="noStrike" cap="none">
                  <a:solidFill>
                    <a:srgbClr val="000000"/>
                  </a:solidFill>
                  <a:latin typeface="Calibri"/>
                  <a:ea typeface="Calibri"/>
                  <a:cs typeface="Calibri"/>
                  <a:sym typeface="Calibri"/>
                </a:rPr>
                <a:t>8 دقائق</a:t>
              </a:r>
              <a:endParaRPr sz="3600" b="1" i="0" u="none" strike="noStrike" cap="none">
                <a:solidFill>
                  <a:srgbClr val="000000"/>
                </a:solidFill>
                <a:latin typeface="Calibri"/>
                <a:ea typeface="Calibri"/>
                <a:cs typeface="Calibri"/>
                <a:sym typeface="Calibri"/>
              </a:endParaRPr>
            </a:p>
          </p:txBody>
        </p:sp>
      </p:grpSp>
      <p:sp>
        <p:nvSpPr>
          <p:cNvPr id="407" name="Google Shape;407;p6"/>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4400" b="1" i="0" u="none" strike="noStrike" cap="none">
                <a:solidFill>
                  <a:srgbClr val="F19D19"/>
                </a:solidFill>
                <a:latin typeface="Calibri"/>
                <a:ea typeface="Calibri"/>
                <a:cs typeface="Calibri"/>
                <a:sym typeface="Calibri"/>
              </a:rPr>
              <a:t>افتتاح الحصة</a:t>
            </a:r>
            <a:endParaRPr sz="4400" b="1" i="0" u="none" strike="noStrike" cap="none">
              <a:solidFill>
                <a:srgbClr val="F19D19"/>
              </a:solidFill>
              <a:latin typeface="Calibri"/>
              <a:ea typeface="Calibri"/>
              <a:cs typeface="Calibri"/>
              <a:sym typeface="Calibri"/>
            </a:endParaRPr>
          </a:p>
        </p:txBody>
      </p:sp>
      <p:pic>
        <p:nvPicPr>
          <p:cNvPr id="408" name="Google Shape;408;p6"/>
          <p:cNvPicPr preferRelativeResize="0"/>
          <p:nvPr/>
        </p:nvPicPr>
        <p:blipFill rotWithShape="1">
          <a:blip r:embed="rId4">
            <a:alphaModFix/>
          </a:blip>
          <a:srcRect/>
          <a:stretch/>
        </p:blipFill>
        <p:spPr>
          <a:xfrm>
            <a:off x="4973623" y="1310778"/>
            <a:ext cx="2096135" cy="2158333"/>
          </a:xfrm>
          <a:prstGeom prst="rect">
            <a:avLst/>
          </a:prstGeom>
          <a:noFill/>
          <a:ln>
            <a:noFill/>
          </a:ln>
        </p:spPr>
      </p:pic>
      <p:pic>
        <p:nvPicPr>
          <p:cNvPr id="409" name="Google Shape;409;p6"/>
          <p:cNvPicPr preferRelativeResize="0"/>
          <p:nvPr/>
        </p:nvPicPr>
        <p:blipFill rotWithShape="1">
          <a:blip r:embed="rId5">
            <a:alphaModFix/>
          </a:blip>
          <a:srcRect/>
          <a:stretch/>
        </p:blipFill>
        <p:spPr>
          <a:xfrm>
            <a:off x="6261214" y="1609414"/>
            <a:ext cx="649253" cy="6492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7"/>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مَرْحَبًا بِكُمْ. هَلْ أَنْتُمْ مُسْتَعِدُّونَ لِنَبْدَأَ حِصَّتَنَا؟ هَيَّا بِنَا لِنَنْطَلِق!</a:t>
            </a:r>
            <a:endParaRPr/>
          </a:p>
        </p:txBody>
      </p:sp>
      <p:pic>
        <p:nvPicPr>
          <p:cNvPr id="415" name="Google Shape;415;p7"/>
          <p:cNvPicPr preferRelativeResize="0">
            <a:picLocks noGrp="1"/>
          </p:cNvPicPr>
          <p:nvPr>
            <p:ph type="body" idx="2"/>
          </p:nvPr>
        </p:nvPicPr>
        <p:blipFill rotWithShape="1">
          <a:blip r:embed="rId3">
            <a:alphaModFix/>
          </a:blip>
          <a:srcRect t="6019" b="6019"/>
          <a:stretch/>
        </p:blipFill>
        <p:spPr>
          <a:xfrm>
            <a:off x="2258461" y="1342118"/>
            <a:ext cx="7675078" cy="4492624"/>
          </a:xfrm>
          <a:prstGeom prst="rect">
            <a:avLst/>
          </a:prstGeom>
          <a:noFill/>
          <a:ln>
            <a:noFill/>
          </a:ln>
        </p:spPr>
      </p:pic>
      <p:pic>
        <p:nvPicPr>
          <p:cNvPr id="416" name="Google Shape;416;p7"/>
          <p:cNvPicPr preferRelativeResize="0"/>
          <p:nvPr/>
        </p:nvPicPr>
        <p:blipFill rotWithShape="1">
          <a:blip r:embed="rId4">
            <a:alphaModFix/>
          </a:blip>
          <a:srcRect/>
          <a:stretch/>
        </p:blipFill>
        <p:spPr>
          <a:xfrm>
            <a:off x="163283" y="512692"/>
            <a:ext cx="591916" cy="59191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grpSp>
        <p:nvGrpSpPr>
          <p:cNvPr id="421" name="Google Shape;421;p8"/>
          <p:cNvGrpSpPr/>
          <p:nvPr/>
        </p:nvGrpSpPr>
        <p:grpSpPr>
          <a:xfrm>
            <a:off x="4932835" y="1459304"/>
            <a:ext cx="6054377" cy="3711725"/>
            <a:chOff x="1715066" y="1103461"/>
            <a:chExt cx="5717724" cy="3124203"/>
          </a:xfrm>
        </p:grpSpPr>
        <p:sp>
          <p:nvSpPr>
            <p:cNvPr id="422" name="Google Shape;422;p8"/>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23" name="Google Shape;423;p8"/>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24" name="Google Shape;424;p8"/>
          <p:cNvSpPr txBox="1"/>
          <p:nvPr/>
        </p:nvSpPr>
        <p:spPr>
          <a:xfrm>
            <a:off x="5361614" y="2407852"/>
            <a:ext cx="5447895" cy="73622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rgbClr val="F19D19"/>
                </a:solidFill>
                <a:latin typeface="Calibri"/>
                <a:ea typeface="Calibri"/>
                <a:cs typeface="Calibri"/>
                <a:sym typeface="Calibri"/>
              </a:rPr>
              <a:t>نشاط اعتيادي</a:t>
            </a:r>
            <a:endParaRPr sz="4000" b="1" i="0" u="none" strike="noStrike" cap="none">
              <a:solidFill>
                <a:srgbClr val="F19D19"/>
              </a:solidFill>
              <a:latin typeface="Arial"/>
              <a:ea typeface="Arial"/>
              <a:cs typeface="Arial"/>
              <a:sym typeface="Arial"/>
            </a:endParaRPr>
          </a:p>
        </p:txBody>
      </p:sp>
      <p:sp>
        <p:nvSpPr>
          <p:cNvPr id="425" name="Google Shape;425;p8"/>
          <p:cNvSpPr txBox="1"/>
          <p:nvPr/>
        </p:nvSpPr>
        <p:spPr>
          <a:xfrm>
            <a:off x="5064323" y="3992449"/>
            <a:ext cx="6042479" cy="7487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b="0" i="1" u="none" strike="noStrike" cap="none">
                <a:solidFill>
                  <a:srgbClr val="7F7F7F"/>
                </a:solidFill>
                <a:latin typeface="Arial"/>
                <a:ea typeface="Arial"/>
                <a:cs typeface="Arial"/>
                <a:sym typeface="Arial"/>
              </a:rPr>
              <a:t>5 دقائق </a:t>
            </a:r>
            <a:endParaRPr sz="2133" b="0" i="1" u="none" strike="noStrike" cap="none">
              <a:solidFill>
                <a:srgbClr val="7F7F7F"/>
              </a:solidFill>
              <a:latin typeface="Arial"/>
              <a:ea typeface="Arial"/>
              <a:cs typeface="Arial"/>
              <a:sym typeface="Arial"/>
            </a:endParaRPr>
          </a:p>
          <a:p>
            <a:pPr marL="0" marR="0" lvl="0" indent="0" algn="ctr" rtl="0">
              <a:spcBef>
                <a:spcPts val="0"/>
              </a:spcBef>
              <a:spcAft>
                <a:spcPts val="0"/>
              </a:spcAft>
              <a:buNone/>
            </a:pPr>
            <a:endParaRPr sz="2133" b="0" i="1" u="none" strike="noStrike" cap="none">
              <a:solidFill>
                <a:srgbClr val="7F7F7F"/>
              </a:solidFill>
              <a:latin typeface="Arial"/>
              <a:ea typeface="Arial"/>
              <a:cs typeface="Arial"/>
              <a:sym typeface="Arial"/>
            </a:endParaRPr>
          </a:p>
        </p:txBody>
      </p:sp>
      <p:pic>
        <p:nvPicPr>
          <p:cNvPr id="426" name="Google Shape;426;p8" descr="Une image contenant dessin humoristique, habits, garçon, Dessin d’enfant&#10;&#10;Le contenu généré par l’IA peut être incorrect."/>
          <p:cNvPicPr preferRelativeResize="0"/>
          <p:nvPr/>
        </p:nvPicPr>
        <p:blipFill rotWithShape="1">
          <a:blip r:embed="rId3">
            <a:alphaModFix/>
          </a:blip>
          <a:srcRect/>
          <a:stretch/>
        </p:blipFill>
        <p:spPr>
          <a:xfrm>
            <a:off x="782370" y="1727822"/>
            <a:ext cx="3207836" cy="30134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39" name="Google Shape;43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2000"/>
              <a:buFont typeface="Calibri"/>
              <a:buNone/>
            </a:pPr>
            <a:r>
              <a:rPr lang="ar-MA" sz="2000" dirty="0"/>
              <a:t>نشاط اعتيادي: حل اللغز.</a:t>
            </a:r>
            <a:endParaRPr sz="2000" dirty="0"/>
          </a:p>
        </p:txBody>
      </p:sp>
      <p:sp>
        <p:nvSpPr>
          <p:cNvPr id="3" name="Espace réservé du texte 2">
            <a:extLst>
              <a:ext uri="{FF2B5EF4-FFF2-40B4-BE49-F238E27FC236}">
                <a16:creationId xmlns:a16="http://schemas.microsoft.com/office/drawing/2014/main" id="{C4D1EE10-CE46-4B15-93B4-31FD0CB1D29E}"/>
              </a:ext>
            </a:extLst>
          </p:cNvPr>
          <p:cNvSpPr>
            <a:spLocks noGrp="1"/>
          </p:cNvSpPr>
          <p:nvPr>
            <p:ph type="body" idx="2"/>
          </p:nvPr>
        </p:nvSpPr>
        <p:spPr/>
        <p:txBody>
          <a:bodyPr/>
          <a:lstStyle/>
          <a:p>
            <a:pPr marL="0" lvl="0" indent="0" algn="r" rtl="0">
              <a:lnSpc>
                <a:spcPct val="90000"/>
              </a:lnSpc>
              <a:spcBef>
                <a:spcPts val="0"/>
              </a:spcBef>
              <a:spcAft>
                <a:spcPts val="0"/>
              </a:spcAft>
              <a:buClr>
                <a:srgbClr val="AEABAB"/>
              </a:buClr>
              <a:buSzPts val="1400"/>
              <a:buNone/>
            </a:pPr>
            <a:r>
              <a:rPr lang="ar-MA" dirty="0"/>
              <a:t>يقدم المدرس اللغز ويمنح ثلاثين ثانية وبعدها يستمع إلى إجابات </a:t>
            </a:r>
          </a:p>
        </p:txBody>
      </p:sp>
      <p:pic>
        <p:nvPicPr>
          <p:cNvPr id="2" name="Picture 2" descr="Lever la main - Icônes mains et gestes gratuites">
            <a:extLst>
              <a:ext uri="{FF2B5EF4-FFF2-40B4-BE49-F238E27FC236}">
                <a16:creationId xmlns:a16="http://schemas.microsoft.com/office/drawing/2014/main" id="{024238E8-182A-023D-E48E-2F937C2C35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966" y="214912"/>
            <a:ext cx="761832" cy="788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133D0DB0-B708-66DC-891D-687DA2E1FBA3}"/>
              </a:ext>
            </a:extLst>
          </p:cNvPr>
          <p:cNvSpPr txBox="1"/>
          <p:nvPr/>
        </p:nvSpPr>
        <p:spPr>
          <a:xfrm>
            <a:off x="659876" y="2784777"/>
            <a:ext cx="10161104" cy="1107996"/>
          </a:xfrm>
          <a:prstGeom prst="rect">
            <a:avLst/>
          </a:prstGeom>
          <a:noFill/>
        </p:spPr>
        <p:txBody>
          <a:bodyPr wrap="square">
            <a:spAutoFit/>
          </a:bodyPr>
          <a:lstStyle/>
          <a:p>
            <a:pPr algn="r" rtl="1"/>
            <a:r>
              <a:rPr lang="ar-MA" sz="6600" b="1" i="0" dirty="0">
                <a:effectLst/>
                <a:latin typeface="Calibri" panose="020F0502020204030204" pitchFamily="34" charset="0"/>
                <a:cs typeface="Calibri" panose="020F0502020204030204" pitchFamily="34" charset="0"/>
              </a:rPr>
              <a:t> طيها طي كتاب و لونها لون غراب ؟</a:t>
            </a:r>
            <a:endParaRPr lang="fr-FR" sz="6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1266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39" name="Google Shape;43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757070"/>
              </a:buClr>
              <a:buSzPts val="2000"/>
              <a:buFont typeface="Calibri"/>
              <a:buNone/>
            </a:pPr>
            <a:r>
              <a:rPr lang="ar-MA" sz="2000" dirty="0"/>
              <a:t>نشاط اعتيادي: الحل هو الخيمة.</a:t>
            </a:r>
            <a:endParaRPr sz="2000" dirty="0"/>
          </a:p>
        </p:txBody>
      </p:sp>
      <p:sp>
        <p:nvSpPr>
          <p:cNvPr id="2" name="Espace réservé du texte 1">
            <a:extLst>
              <a:ext uri="{FF2B5EF4-FFF2-40B4-BE49-F238E27FC236}">
                <a16:creationId xmlns:a16="http://schemas.microsoft.com/office/drawing/2014/main" id="{28019AB8-037E-411F-9D9B-5AB0BE08DB3A}"/>
              </a:ext>
            </a:extLst>
          </p:cNvPr>
          <p:cNvSpPr>
            <a:spLocks noGrp="1"/>
          </p:cNvSpPr>
          <p:nvPr>
            <p:ph type="body" idx="2"/>
          </p:nvPr>
        </p:nvSpPr>
        <p:spPr/>
        <p:txBody>
          <a:bodyPr/>
          <a:lstStyle/>
          <a:p>
            <a:r>
              <a:rPr lang="ar-MA" dirty="0"/>
              <a:t>يقدم المدرس الحل، وينوه بعمل الجميع، ويحثكم على المزيد من التفاعل.</a:t>
            </a:r>
            <a:endParaRPr lang="fr-FR" dirty="0"/>
          </a:p>
        </p:txBody>
      </p:sp>
      <p:pic>
        <p:nvPicPr>
          <p:cNvPr id="3" name="Image 8">
            <a:extLst>
              <a:ext uri="{FF2B5EF4-FFF2-40B4-BE49-F238E27FC236}">
                <a16:creationId xmlns:a16="http://schemas.microsoft.com/office/drawing/2014/main" id="{8A6A7BEC-D24F-C146-2544-115FB973FD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743" y="97596"/>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مخيم الخيمة ،الأنشطة، الفعاليات، بطاقات الهدايا والمزيد | ماي بيوت‬‎">
            <a:extLst>
              <a:ext uri="{FF2B5EF4-FFF2-40B4-BE49-F238E27FC236}">
                <a16:creationId xmlns:a16="http://schemas.microsoft.com/office/drawing/2014/main" id="{787FC793-A38D-1D31-CDE1-D7D8740F06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937" y="1558516"/>
            <a:ext cx="6238390" cy="38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200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pic>
        <p:nvPicPr>
          <p:cNvPr id="439" name="Google Shape;439;p10" descr="Une image contenant Visage humain, personne, habits, dessin&#10;&#10;Le contenu généré par l’IA peut être incorrect."/>
          <p:cNvPicPr preferRelativeResize="0"/>
          <p:nvPr/>
        </p:nvPicPr>
        <p:blipFill rotWithShape="1">
          <a:blip r:embed="rId3">
            <a:alphaModFix/>
          </a:blip>
          <a:srcRect/>
          <a:stretch/>
        </p:blipFill>
        <p:spPr>
          <a:xfrm>
            <a:off x="289743" y="1746941"/>
            <a:ext cx="3766659" cy="3766659"/>
          </a:xfrm>
          <a:prstGeom prst="rect">
            <a:avLst/>
          </a:prstGeom>
          <a:noFill/>
          <a:ln>
            <a:noFill/>
          </a:ln>
        </p:spPr>
      </p:pic>
      <p:grpSp>
        <p:nvGrpSpPr>
          <p:cNvPr id="440" name="Google Shape;440;p10"/>
          <p:cNvGrpSpPr/>
          <p:nvPr/>
        </p:nvGrpSpPr>
        <p:grpSpPr>
          <a:xfrm>
            <a:off x="4932835" y="1459304"/>
            <a:ext cx="6054377" cy="3711725"/>
            <a:chOff x="1715066" y="1103461"/>
            <a:chExt cx="5717724" cy="3124203"/>
          </a:xfrm>
        </p:grpSpPr>
        <p:sp>
          <p:nvSpPr>
            <p:cNvPr id="441" name="Google Shape;441;p10"/>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42" name="Google Shape;442;p10"/>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43" name="Google Shape;443;p10"/>
          <p:cNvSpPr txBox="1"/>
          <p:nvPr/>
        </p:nvSpPr>
        <p:spPr>
          <a:xfrm>
            <a:off x="5195818" y="2376625"/>
            <a:ext cx="5869201" cy="745332"/>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000" b="1" i="0" u="none" strike="noStrike" cap="none">
                <a:solidFill>
                  <a:schemeClr val="accent2"/>
                </a:solidFill>
                <a:latin typeface="Calibri"/>
                <a:ea typeface="Calibri"/>
                <a:cs typeface="Calibri"/>
                <a:sym typeface="Calibri"/>
              </a:rPr>
              <a:t>مراقبة إنجاز الواجبات المنزلية</a:t>
            </a:r>
            <a:endParaRPr sz="3733" b="1" i="0" u="none" strike="noStrike" cap="none">
              <a:solidFill>
                <a:srgbClr val="F19D19"/>
              </a:solidFill>
              <a:latin typeface="Arial"/>
              <a:ea typeface="Arial"/>
              <a:cs typeface="Arial"/>
              <a:sym typeface="Arial"/>
            </a:endParaRPr>
          </a:p>
        </p:txBody>
      </p:sp>
      <p:sp>
        <p:nvSpPr>
          <p:cNvPr id="444" name="Google Shape;444;p10"/>
          <p:cNvSpPr txBox="1"/>
          <p:nvPr/>
        </p:nvSpPr>
        <p:spPr>
          <a:xfrm>
            <a:off x="4944733" y="3736044"/>
            <a:ext cx="6042479" cy="7487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b="0" i="1" u="none" strike="noStrike" cap="none">
                <a:solidFill>
                  <a:srgbClr val="7F7F7F"/>
                </a:solidFill>
                <a:latin typeface="Arial"/>
                <a:ea typeface="Arial"/>
                <a:cs typeface="Arial"/>
                <a:sym typeface="Arial"/>
              </a:rPr>
              <a:t>دقيقة واحدة</a:t>
            </a:r>
            <a:endParaRPr sz="2133" b="0" i="1" u="none" strike="noStrike" cap="none">
              <a:solidFill>
                <a:srgbClr val="7F7F7F"/>
              </a:solidFill>
              <a:latin typeface="Arial"/>
              <a:ea typeface="Arial"/>
              <a:cs typeface="Arial"/>
              <a:sym typeface="Arial"/>
            </a:endParaRPr>
          </a:p>
          <a:p>
            <a:pPr marL="0" marR="0" lvl="0" indent="0" algn="ctr" rtl="0">
              <a:spcBef>
                <a:spcPts val="0"/>
              </a:spcBef>
              <a:spcAft>
                <a:spcPts val="0"/>
              </a:spcAft>
              <a:buNone/>
            </a:pPr>
            <a:endParaRPr sz="2133" b="0" i="1" u="none" strike="noStrike" cap="none">
              <a:solidFill>
                <a:srgbClr val="7F7F7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1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a:solidFill>
                  <a:srgbClr val="757070"/>
                </a:solidFill>
              </a:rPr>
              <a:t>الآن، دعونا نتحقق معًا من الواجبات المنزلية التي طلب منكم إنجازها، لنتأكد من مدى اجتهادكم وفهمكم للدرس.</a:t>
            </a:r>
            <a:br>
              <a:rPr lang="ar-MA">
                <a:solidFill>
                  <a:srgbClr val="757070"/>
                </a:solidFill>
              </a:rPr>
            </a:br>
            <a:endParaRPr/>
          </a:p>
        </p:txBody>
      </p:sp>
      <p:sp>
        <p:nvSpPr>
          <p:cNvPr id="450" name="Google Shape;450;p1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rgbClr val="AFABAB"/>
              </a:buClr>
              <a:buSzPts val="1400"/>
              <a:buFont typeface="Arial"/>
              <a:buChar char="•"/>
            </a:pPr>
            <a:r>
              <a:rPr lang="ar-MA">
                <a:solidFill>
                  <a:srgbClr val="AFABAB"/>
                </a:solidFill>
                <a:latin typeface="Calibri"/>
                <a:ea typeface="Calibri"/>
                <a:cs typeface="Calibri"/>
                <a:sym typeface="Calibri"/>
              </a:rPr>
              <a:t>يراقب  المدرس مدى إنجاز المتعلمين للواجبات المنزلية( </a:t>
            </a:r>
            <a:r>
              <a:rPr lang="ar-MA">
                <a:solidFill>
                  <a:srgbClr val="AFABAB"/>
                </a:solidFill>
                <a:highlight>
                  <a:srgbClr val="FFFF00"/>
                </a:highlight>
                <a:latin typeface="Calibri"/>
                <a:ea typeface="Calibri"/>
                <a:cs typeface="Calibri"/>
                <a:sym typeface="Calibri"/>
              </a:rPr>
              <a:t>متعلمان في كل حصة</a:t>
            </a:r>
            <a:r>
              <a:rPr lang="ar-MA">
                <a:solidFill>
                  <a:srgbClr val="AFABAB"/>
                </a:solidFill>
                <a:latin typeface="Calibri"/>
                <a:ea typeface="Calibri"/>
                <a:cs typeface="Calibri"/>
                <a:sym typeface="Calibri"/>
              </a:rPr>
              <a:t>).</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5" name="ZoneTexte 4">
            <a:extLst>
              <a:ext uri="{FF2B5EF4-FFF2-40B4-BE49-F238E27FC236}">
                <a16:creationId xmlns:a16="http://schemas.microsoft.com/office/drawing/2014/main" id="{2F20D695-23E7-4152-8474-E590C76834D9}"/>
              </a:ext>
            </a:extLst>
          </p:cNvPr>
          <p:cNvSpPr txBox="1"/>
          <p:nvPr/>
        </p:nvSpPr>
        <p:spPr>
          <a:xfrm>
            <a:off x="303144" y="1883980"/>
            <a:ext cx="11585712" cy="490653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rtl="1">
              <a:lnSpc>
                <a:spcPct val="150000"/>
              </a:lnSpc>
              <a:spcBef>
                <a:spcPct val="0"/>
              </a:spcBef>
              <a:buNone/>
            </a:pPr>
            <a:r>
              <a:rPr lang="ar-MA" sz="7200" b="1" dirty="0">
                <a:solidFill>
                  <a:schemeClr val="tx1"/>
                </a:solidFill>
                <a:ea typeface="+mj-ea"/>
                <a:cs typeface="Calibri" panose="020F0502020204030204" pitchFamily="34" charset="0"/>
              </a:rPr>
              <a:t>ما أبرز الحِرف التي كانت كثيرة الانتشار في حيك و لم يعد لها وجود؟ فسر ذلك.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12"/>
          <p:cNvPicPr preferRelativeResize="0"/>
          <p:nvPr/>
        </p:nvPicPr>
        <p:blipFill rotWithShape="1">
          <a:blip r:embed="rId3">
            <a:alphaModFix/>
          </a:blip>
          <a:srcRect b="40889"/>
          <a:stretch/>
        </p:blipFill>
        <p:spPr>
          <a:xfrm>
            <a:off x="902887" y="2065569"/>
            <a:ext cx="2761834" cy="3014934"/>
          </a:xfrm>
          <a:prstGeom prst="rect">
            <a:avLst/>
          </a:prstGeom>
          <a:noFill/>
          <a:ln>
            <a:noFill/>
          </a:ln>
        </p:spPr>
      </p:pic>
      <p:grpSp>
        <p:nvGrpSpPr>
          <p:cNvPr id="457" name="Google Shape;457;p12"/>
          <p:cNvGrpSpPr/>
          <p:nvPr/>
        </p:nvGrpSpPr>
        <p:grpSpPr>
          <a:xfrm>
            <a:off x="4932835" y="1459304"/>
            <a:ext cx="6054377" cy="3711725"/>
            <a:chOff x="1715066" y="1103461"/>
            <a:chExt cx="5717724" cy="3124203"/>
          </a:xfrm>
        </p:grpSpPr>
        <p:sp>
          <p:nvSpPr>
            <p:cNvPr id="458" name="Google Shape;458;p12"/>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59" name="Google Shape;459;p12"/>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60" name="Google Shape;460;p12"/>
          <p:cNvSpPr txBox="1"/>
          <p:nvPr/>
        </p:nvSpPr>
        <p:spPr>
          <a:xfrm>
            <a:off x="5065856" y="2484078"/>
            <a:ext cx="5985399" cy="883447"/>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4800" b="1" i="0" u="none" strike="noStrike" cap="none">
                <a:solidFill>
                  <a:srgbClr val="F19D19"/>
                </a:solidFill>
                <a:latin typeface="Calibri"/>
                <a:ea typeface="Calibri"/>
                <a:cs typeface="Calibri"/>
                <a:sym typeface="Calibri"/>
              </a:rPr>
              <a:t>حديث غير رسمي</a:t>
            </a:r>
            <a:endParaRPr sz="4800" b="1" i="0" u="none" strike="noStrike" cap="none">
              <a:solidFill>
                <a:srgbClr val="F19D19"/>
              </a:solidFill>
              <a:latin typeface="Arial"/>
              <a:ea typeface="Arial"/>
              <a:cs typeface="Arial"/>
              <a:sym typeface="Arial"/>
            </a:endParaRPr>
          </a:p>
        </p:txBody>
      </p:sp>
      <p:sp>
        <p:nvSpPr>
          <p:cNvPr id="461" name="Google Shape;461;p12"/>
          <p:cNvSpPr txBox="1"/>
          <p:nvPr/>
        </p:nvSpPr>
        <p:spPr>
          <a:xfrm>
            <a:off x="5037317" y="3803450"/>
            <a:ext cx="6042479" cy="420564"/>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sp>
        <p:nvSpPr>
          <p:cNvPr id="462" name="Google Shape;462;p12"/>
          <p:cNvSpPr/>
          <p:nvPr/>
        </p:nvSpPr>
        <p:spPr>
          <a:xfrm>
            <a:off x="1854135" y="1994010"/>
            <a:ext cx="668491" cy="658367"/>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Georgia"/>
              <a:ea typeface="Georgia"/>
              <a:cs typeface="Georgia"/>
              <a:sym typeface="Georgia"/>
            </a:endParaRPr>
          </a:p>
        </p:txBody>
      </p:sp>
      <p:sp>
        <p:nvSpPr>
          <p:cNvPr id="463" name="Google Shape;463;p12"/>
          <p:cNvSpPr/>
          <p:nvPr/>
        </p:nvSpPr>
        <p:spPr>
          <a:xfrm rot="220151">
            <a:off x="2128420" y="2187361"/>
            <a:ext cx="564995" cy="593434"/>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000000"/>
              </a:buClr>
              <a:buSzPts val="1800"/>
              <a:buFont typeface="Calibri"/>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69" name="Google Shape;469;p1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260"/>
              <a:buChar char="•"/>
            </a:pPr>
            <a:r>
              <a:rPr lang="ar-MA"/>
              <a:t>يختار المدرس 3 متعلمين </a:t>
            </a:r>
            <a:endParaRPr/>
          </a:p>
        </p:txBody>
      </p:sp>
      <p:sp>
        <p:nvSpPr>
          <p:cNvPr id="5" name="Google Shape;425;p14">
            <a:extLst>
              <a:ext uri="{FF2B5EF4-FFF2-40B4-BE49-F238E27FC236}">
                <a16:creationId xmlns:a16="http://schemas.microsoft.com/office/drawing/2014/main" id="{DA5C49D8-CB77-469F-92A6-0D5715E9634E}"/>
              </a:ext>
            </a:extLst>
          </p:cNvPr>
          <p:cNvSpPr/>
          <p:nvPr/>
        </p:nvSpPr>
        <p:spPr>
          <a:xfrm>
            <a:off x="1682312" y="2681777"/>
            <a:ext cx="8221663" cy="669925"/>
          </a:xfrm>
          <a:prstGeom prst="roundRect">
            <a:avLst>
              <a:gd name="adj" fmla="val 50000"/>
            </a:avLst>
          </a:prstGeom>
          <a:solidFill>
            <a:srgbClr val="FFFFFF"/>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67">
              <a:solidFill>
                <a:schemeClr val="lt1"/>
              </a:solidFill>
              <a:latin typeface="Arial"/>
              <a:ea typeface="Arial"/>
              <a:cs typeface="Arial"/>
              <a:sym typeface="Arial"/>
            </a:endParaRPr>
          </a:p>
        </p:txBody>
      </p:sp>
      <p:pic>
        <p:nvPicPr>
          <p:cNvPr id="6" name="Google Shape;432;p14">
            <a:extLst>
              <a:ext uri="{FF2B5EF4-FFF2-40B4-BE49-F238E27FC236}">
                <a16:creationId xmlns:a16="http://schemas.microsoft.com/office/drawing/2014/main" id="{C6747AB5-6E3A-4876-857C-FD73C4FD8853}"/>
              </a:ext>
            </a:extLst>
          </p:cNvPr>
          <p:cNvPicPr preferRelativeResize="0"/>
          <p:nvPr/>
        </p:nvPicPr>
        <p:blipFill rotWithShape="1">
          <a:blip r:embed="rId3">
            <a:alphaModFix/>
          </a:blip>
          <a:srcRect/>
          <a:stretch/>
        </p:blipFill>
        <p:spPr>
          <a:xfrm>
            <a:off x="9778900" y="2025000"/>
            <a:ext cx="1620000" cy="1404000"/>
          </a:xfrm>
          <a:prstGeom prst="rect">
            <a:avLst/>
          </a:prstGeom>
          <a:noFill/>
          <a:ln>
            <a:noFill/>
          </a:ln>
        </p:spPr>
      </p:pic>
      <p:pic>
        <p:nvPicPr>
          <p:cNvPr id="7" name="Google Shape;433;p14">
            <a:extLst>
              <a:ext uri="{FF2B5EF4-FFF2-40B4-BE49-F238E27FC236}">
                <a16:creationId xmlns:a16="http://schemas.microsoft.com/office/drawing/2014/main" id="{61F644D9-668A-44EB-BD12-5CFF0A57402C}"/>
              </a:ext>
            </a:extLst>
          </p:cNvPr>
          <p:cNvPicPr preferRelativeResize="0"/>
          <p:nvPr/>
        </p:nvPicPr>
        <p:blipFill rotWithShape="1">
          <a:blip r:embed="rId4">
            <a:alphaModFix/>
          </a:blip>
          <a:srcRect/>
          <a:stretch/>
        </p:blipFill>
        <p:spPr>
          <a:xfrm>
            <a:off x="1603100" y="2349000"/>
            <a:ext cx="1548000" cy="1080000"/>
          </a:xfrm>
          <a:prstGeom prst="rect">
            <a:avLst/>
          </a:prstGeom>
          <a:noFill/>
          <a:ln>
            <a:noFill/>
          </a:ln>
        </p:spPr>
      </p:pic>
      <p:pic>
        <p:nvPicPr>
          <p:cNvPr id="9" name="Google Shape;432;p14">
            <a:extLst>
              <a:ext uri="{FF2B5EF4-FFF2-40B4-BE49-F238E27FC236}">
                <a16:creationId xmlns:a16="http://schemas.microsoft.com/office/drawing/2014/main" id="{AF92963B-81D5-44C5-964B-BF4C9075215E}"/>
              </a:ext>
            </a:extLst>
          </p:cNvPr>
          <p:cNvPicPr preferRelativeResize="0"/>
          <p:nvPr/>
        </p:nvPicPr>
        <p:blipFill rotWithShape="1">
          <a:blip r:embed="rId3">
            <a:alphaModFix/>
          </a:blip>
          <a:srcRect/>
          <a:stretch/>
        </p:blipFill>
        <p:spPr>
          <a:xfrm>
            <a:off x="9776519" y="2025000"/>
            <a:ext cx="1620000" cy="1404000"/>
          </a:xfrm>
          <a:prstGeom prst="rect">
            <a:avLst/>
          </a:prstGeom>
          <a:noFill/>
          <a:ln>
            <a:noFill/>
          </a:ln>
        </p:spPr>
      </p:pic>
      <p:pic>
        <p:nvPicPr>
          <p:cNvPr id="10" name="Google Shape;433;p14">
            <a:extLst>
              <a:ext uri="{FF2B5EF4-FFF2-40B4-BE49-F238E27FC236}">
                <a16:creationId xmlns:a16="http://schemas.microsoft.com/office/drawing/2014/main" id="{4904011A-39DD-45FC-8F6D-AF88C53E182C}"/>
              </a:ext>
            </a:extLst>
          </p:cNvPr>
          <p:cNvPicPr preferRelativeResize="0"/>
          <p:nvPr/>
        </p:nvPicPr>
        <p:blipFill rotWithShape="1">
          <a:blip r:embed="rId4">
            <a:alphaModFix/>
          </a:blip>
          <a:srcRect/>
          <a:stretch/>
        </p:blipFill>
        <p:spPr>
          <a:xfrm>
            <a:off x="1600719" y="2349000"/>
            <a:ext cx="1548000" cy="108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1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000000"/>
              </a:buClr>
              <a:buSzPts val="1800"/>
              <a:buFont typeface="Calibri"/>
              <a:buNone/>
            </a:pPr>
            <a:r>
              <a:rPr lang="ar-MA" sz="1800" b="1" i="0" u="none" strike="noStrike" cap="none">
                <a:solidFill>
                  <a:srgbClr val="000000"/>
                </a:solidFill>
                <a:latin typeface="Calibri"/>
                <a:ea typeface="Calibri"/>
                <a:cs typeface="Calibri"/>
                <a:sym typeface="Calibri"/>
              </a:rPr>
              <a:t>من يذكرنا بمعنى هذ الضابط الذي ينبغي الالتزام به داخل الفصل؟</a:t>
            </a:r>
            <a:endParaRPr/>
          </a:p>
        </p:txBody>
      </p:sp>
      <p:sp>
        <p:nvSpPr>
          <p:cNvPr id="476" name="Google Shape;476;p1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260"/>
              <a:buChar char="•"/>
            </a:pPr>
            <a:r>
              <a:rPr lang="ar-MA"/>
              <a:t>يختار المدرس 3 متعلمين </a:t>
            </a:r>
            <a:endParaRPr/>
          </a:p>
        </p:txBody>
      </p:sp>
      <p:pic>
        <p:nvPicPr>
          <p:cNvPr id="7" name="Google Shape;432;p14">
            <a:extLst>
              <a:ext uri="{FF2B5EF4-FFF2-40B4-BE49-F238E27FC236}">
                <a16:creationId xmlns:a16="http://schemas.microsoft.com/office/drawing/2014/main" id="{B0F18437-206D-47DA-8651-CDE9B136F81D}"/>
              </a:ext>
            </a:extLst>
          </p:cNvPr>
          <p:cNvPicPr preferRelativeResize="0"/>
          <p:nvPr/>
        </p:nvPicPr>
        <p:blipFill rotWithShape="1">
          <a:blip r:embed="rId3">
            <a:alphaModFix/>
          </a:blip>
          <a:srcRect/>
          <a:stretch/>
        </p:blipFill>
        <p:spPr>
          <a:xfrm>
            <a:off x="9776519" y="2025000"/>
            <a:ext cx="1620000" cy="1404000"/>
          </a:xfrm>
          <a:prstGeom prst="rect">
            <a:avLst/>
          </a:prstGeom>
          <a:noFill/>
          <a:ln>
            <a:noFill/>
          </a:ln>
        </p:spPr>
      </p:pic>
      <p:pic>
        <p:nvPicPr>
          <p:cNvPr id="8" name="Google Shape;433;p14">
            <a:extLst>
              <a:ext uri="{FF2B5EF4-FFF2-40B4-BE49-F238E27FC236}">
                <a16:creationId xmlns:a16="http://schemas.microsoft.com/office/drawing/2014/main" id="{427EA9EE-FDC3-4D61-8058-ECCE96375564}"/>
              </a:ext>
            </a:extLst>
          </p:cNvPr>
          <p:cNvPicPr preferRelativeResize="0"/>
          <p:nvPr/>
        </p:nvPicPr>
        <p:blipFill rotWithShape="1">
          <a:blip r:embed="rId4">
            <a:alphaModFix/>
          </a:blip>
          <a:srcRect/>
          <a:stretch/>
        </p:blipFill>
        <p:spPr>
          <a:xfrm>
            <a:off x="1600719" y="2349000"/>
            <a:ext cx="1548000" cy="1080000"/>
          </a:xfrm>
          <a:prstGeom prst="rect">
            <a:avLst/>
          </a:prstGeom>
          <a:noFill/>
          <a:ln>
            <a:noFill/>
          </a:ln>
        </p:spPr>
      </p:pic>
      <p:sp>
        <p:nvSpPr>
          <p:cNvPr id="9" name="Google Shape;436;p14">
            <a:extLst>
              <a:ext uri="{FF2B5EF4-FFF2-40B4-BE49-F238E27FC236}">
                <a16:creationId xmlns:a16="http://schemas.microsoft.com/office/drawing/2014/main" id="{AA1C24CF-1947-446A-841F-FEB821CEFD50}"/>
              </a:ext>
            </a:extLst>
          </p:cNvPr>
          <p:cNvSpPr txBox="1"/>
          <p:nvPr/>
        </p:nvSpPr>
        <p:spPr>
          <a:xfrm>
            <a:off x="8261131" y="4049767"/>
            <a:ext cx="3313616" cy="1231036"/>
          </a:xfrm>
          <a:prstGeom prst="rect">
            <a:avLst/>
          </a:prstGeom>
          <a:noFill/>
          <a:ln>
            <a:noFill/>
          </a:ln>
        </p:spPr>
        <p:txBody>
          <a:bodyPr spcFirstLastPara="1" wrap="square" lIns="121900" tIns="60925" rIns="121900" bIns="60925" anchor="t" anchorCtr="0">
            <a:spAutoFit/>
          </a:bodyPr>
          <a:lstStyle/>
          <a:p>
            <a:pPr marL="0" marR="0" lvl="0" indent="0" algn="r" rtl="1">
              <a:lnSpc>
                <a:spcPct val="100000"/>
              </a:lnSpc>
              <a:spcBef>
                <a:spcPts val="0"/>
              </a:spcBef>
              <a:spcAft>
                <a:spcPts val="0"/>
              </a:spcAft>
              <a:buClr>
                <a:srgbClr val="002060"/>
              </a:buClr>
              <a:buSzPts val="2400"/>
              <a:buFont typeface="Arial"/>
              <a:buNone/>
            </a:pPr>
            <a:r>
              <a:rPr lang="ar-MA" sz="2400" b="1" dirty="0">
                <a:solidFill>
                  <a:srgbClr val="002060"/>
                </a:solidFill>
                <a:latin typeface="Calibri"/>
                <a:ea typeface="Calibri"/>
                <a:cs typeface="Calibri"/>
                <a:sym typeface="Calibri"/>
              </a:rPr>
              <a:t>لا أتردد في طرح أسئلتي كلما واجهت صعوبة في فهم المطلوب</a:t>
            </a:r>
            <a:endParaRPr sz="2400" b="1" dirty="0">
              <a:solidFill>
                <a:srgbClr val="002060"/>
              </a:solidFill>
              <a:latin typeface="Calibri"/>
              <a:ea typeface="Calibri"/>
              <a:cs typeface="Calibri"/>
              <a:sym typeface="Calibri"/>
            </a:endParaRPr>
          </a:p>
        </p:txBody>
      </p:sp>
      <p:sp>
        <p:nvSpPr>
          <p:cNvPr id="10" name="Google Shape;437;p14">
            <a:extLst>
              <a:ext uri="{FF2B5EF4-FFF2-40B4-BE49-F238E27FC236}">
                <a16:creationId xmlns:a16="http://schemas.microsoft.com/office/drawing/2014/main" id="{9304321D-88CE-41E8-9E68-F4E72118172E}"/>
              </a:ext>
            </a:extLst>
          </p:cNvPr>
          <p:cNvSpPr txBox="1"/>
          <p:nvPr/>
        </p:nvSpPr>
        <p:spPr>
          <a:xfrm>
            <a:off x="630910" y="4004451"/>
            <a:ext cx="3719056" cy="861704"/>
          </a:xfrm>
          <a:prstGeom prst="rect">
            <a:avLst/>
          </a:prstGeom>
          <a:noFill/>
          <a:ln>
            <a:noFill/>
          </a:ln>
        </p:spPr>
        <p:txBody>
          <a:bodyPr spcFirstLastPara="1" wrap="square" lIns="121900" tIns="60925" rIns="121900" bIns="60925" anchor="t" anchorCtr="0">
            <a:spAutoFit/>
          </a:bodyPr>
          <a:lstStyle/>
          <a:p>
            <a:pPr marL="0" marR="0" lvl="0" indent="0" algn="r" rtl="1">
              <a:lnSpc>
                <a:spcPct val="100000"/>
              </a:lnSpc>
              <a:spcBef>
                <a:spcPts val="0"/>
              </a:spcBef>
              <a:spcAft>
                <a:spcPts val="0"/>
              </a:spcAft>
              <a:buClr>
                <a:srgbClr val="002060"/>
              </a:buClr>
              <a:buSzPts val="2400"/>
              <a:buFont typeface="Arial"/>
              <a:buNone/>
            </a:pPr>
            <a:r>
              <a:rPr lang="ar-MA" sz="2400" b="1" dirty="0">
                <a:solidFill>
                  <a:srgbClr val="002060"/>
                </a:solidFill>
                <a:latin typeface="Calibri"/>
                <a:ea typeface="Calibri"/>
                <a:cs typeface="Calibri"/>
                <a:sym typeface="Calibri"/>
              </a:rPr>
              <a:t>أنجز واجباتي وتماريني في الفصل وفي المنزل معتمدا على نفسي</a:t>
            </a:r>
            <a:endParaRPr sz="2400" b="1" dirty="0">
              <a:solidFill>
                <a:srgbClr val="00206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grpSp>
        <p:nvGrpSpPr>
          <p:cNvPr id="484" name="Google Shape;484;p15"/>
          <p:cNvGrpSpPr/>
          <p:nvPr/>
        </p:nvGrpSpPr>
        <p:grpSpPr>
          <a:xfrm>
            <a:off x="4932835" y="1459304"/>
            <a:ext cx="6054377" cy="3711725"/>
            <a:chOff x="1715066" y="1103461"/>
            <a:chExt cx="5717724" cy="3124203"/>
          </a:xfrm>
        </p:grpSpPr>
        <p:sp>
          <p:nvSpPr>
            <p:cNvPr id="485" name="Google Shape;485;p15"/>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86" name="Google Shape;486;p15"/>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5098"/>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487" name="Google Shape;487;p15"/>
          <p:cNvSpPr txBox="1"/>
          <p:nvPr/>
        </p:nvSpPr>
        <p:spPr>
          <a:xfrm>
            <a:off x="5103228" y="2502426"/>
            <a:ext cx="5869201" cy="670825"/>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ar-MA" sz="3600" b="1" i="0" u="none" strike="noStrike" cap="none">
                <a:solidFill>
                  <a:schemeClr val="accent2"/>
                </a:solidFill>
                <a:latin typeface="Calibri"/>
                <a:ea typeface="Calibri"/>
                <a:cs typeface="Calibri"/>
                <a:sym typeface="Calibri"/>
              </a:rPr>
              <a:t>التصريح بالأهداف</a:t>
            </a:r>
            <a:endParaRPr sz="3733" b="1" i="0" u="none" strike="noStrike" cap="none">
              <a:solidFill>
                <a:srgbClr val="F19D19"/>
              </a:solidFill>
              <a:latin typeface="Arial"/>
              <a:ea typeface="Arial"/>
              <a:cs typeface="Arial"/>
              <a:sym typeface="Arial"/>
            </a:endParaRPr>
          </a:p>
        </p:txBody>
      </p:sp>
      <p:sp>
        <p:nvSpPr>
          <p:cNvPr id="488" name="Google Shape;488;p15"/>
          <p:cNvSpPr txBox="1"/>
          <p:nvPr/>
        </p:nvSpPr>
        <p:spPr>
          <a:xfrm>
            <a:off x="4944735" y="4240107"/>
            <a:ext cx="6042479" cy="4205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133" b="0" i="1" u="none" strike="noStrike" cap="none">
                <a:solidFill>
                  <a:srgbClr val="7F7F7F"/>
                </a:solidFill>
                <a:latin typeface="Arial"/>
                <a:ea typeface="Arial"/>
                <a:cs typeface="Arial"/>
                <a:sym typeface="Arial"/>
              </a:rPr>
              <a:t>دقيقتان</a:t>
            </a:r>
            <a:endParaRPr sz="2133" b="0" i="1" u="none" strike="noStrike" cap="none">
              <a:solidFill>
                <a:srgbClr val="7F7F7F"/>
              </a:solidFill>
              <a:latin typeface="Arial"/>
              <a:ea typeface="Arial"/>
              <a:cs typeface="Arial"/>
              <a:sym typeface="Arial"/>
            </a:endParaRPr>
          </a:p>
        </p:txBody>
      </p:sp>
      <p:pic>
        <p:nvPicPr>
          <p:cNvPr id="489" name="Google Shape;489;p15"/>
          <p:cNvPicPr preferRelativeResize="0"/>
          <p:nvPr/>
        </p:nvPicPr>
        <p:blipFill rotWithShape="1">
          <a:blip r:embed="rId3">
            <a:alphaModFix/>
          </a:blip>
          <a:srcRect/>
          <a:stretch/>
        </p:blipFill>
        <p:spPr>
          <a:xfrm>
            <a:off x="841920" y="1708359"/>
            <a:ext cx="2975420" cy="33721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16"/>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a:t>عِندَ نِهَايَةِ هذِهِ الحِصَّةِ، سَتَكُونُونَ قَادِرِينَ على:</a:t>
            </a:r>
            <a:br>
              <a:rPr lang="ar-MA"/>
            </a:br>
            <a:endParaRPr/>
          </a:p>
        </p:txBody>
      </p:sp>
      <p:sp>
        <p:nvSpPr>
          <p:cNvPr id="495" name="Google Shape;495;p16"/>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أهداف الحصة، والمطلوب من المتعلم في كل هدف.</a:t>
            </a:r>
            <a:endParaRPr/>
          </a:p>
          <a:p>
            <a:pPr marL="228600" lvl="0" indent="-139700" algn="r" rtl="1">
              <a:lnSpc>
                <a:spcPct val="90000"/>
              </a:lnSpc>
              <a:spcBef>
                <a:spcPts val="1000"/>
              </a:spcBef>
              <a:spcAft>
                <a:spcPts val="0"/>
              </a:spcAft>
              <a:buClr>
                <a:schemeClr val="dk1"/>
              </a:buClr>
              <a:buSzPts val="1400"/>
              <a:buFont typeface="Arial"/>
              <a:buNone/>
            </a:pPr>
            <a:endParaRPr/>
          </a:p>
        </p:txBody>
      </p:sp>
      <p:sp>
        <p:nvSpPr>
          <p:cNvPr id="496" name="Google Shape;496;p16"/>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497" name="Google Shape;497;p16"/>
          <p:cNvPicPr preferRelativeResize="0"/>
          <p:nvPr/>
        </p:nvPicPr>
        <p:blipFill rotWithShape="1">
          <a:blip r:embed="rId3">
            <a:alphaModFix/>
          </a:blip>
          <a:srcRect/>
          <a:stretch/>
        </p:blipFill>
        <p:spPr>
          <a:xfrm>
            <a:off x="10548227" y="2378781"/>
            <a:ext cx="707602" cy="707602"/>
          </a:xfrm>
          <a:prstGeom prst="rect">
            <a:avLst/>
          </a:prstGeom>
          <a:noFill/>
          <a:ln>
            <a:noFill/>
          </a:ln>
        </p:spPr>
      </p:pic>
      <p:pic>
        <p:nvPicPr>
          <p:cNvPr id="498" name="Google Shape;498;p16"/>
          <p:cNvPicPr preferRelativeResize="0"/>
          <p:nvPr/>
        </p:nvPicPr>
        <p:blipFill rotWithShape="1">
          <a:blip r:embed="rId3">
            <a:alphaModFix/>
          </a:blip>
          <a:srcRect/>
          <a:stretch/>
        </p:blipFill>
        <p:spPr>
          <a:xfrm>
            <a:off x="10548227" y="3914380"/>
            <a:ext cx="707602" cy="707602"/>
          </a:xfrm>
          <a:prstGeom prst="rect">
            <a:avLst/>
          </a:prstGeom>
          <a:noFill/>
          <a:ln>
            <a:noFill/>
          </a:ln>
        </p:spPr>
      </p:pic>
      <p:pic>
        <p:nvPicPr>
          <p:cNvPr id="499" name="Google Shape;499;p16"/>
          <p:cNvPicPr preferRelativeResize="0"/>
          <p:nvPr/>
        </p:nvPicPr>
        <p:blipFill rotWithShape="1">
          <a:blip r:embed="rId4">
            <a:alphaModFix/>
          </a:blip>
          <a:srcRect/>
          <a:stretch/>
        </p:blipFill>
        <p:spPr>
          <a:xfrm>
            <a:off x="163283" y="512692"/>
            <a:ext cx="591916" cy="591916"/>
          </a:xfrm>
          <a:prstGeom prst="rect">
            <a:avLst/>
          </a:prstGeom>
          <a:noFill/>
          <a:ln>
            <a:noFill/>
          </a:ln>
        </p:spPr>
      </p:pic>
      <p:sp>
        <p:nvSpPr>
          <p:cNvPr id="500" name="Google Shape;500;p16"/>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a:solidFill>
                  <a:srgbClr val="106585"/>
                </a:solidFill>
                <a:latin typeface="Calibri"/>
                <a:ea typeface="Calibri"/>
                <a:cs typeface="Calibri"/>
                <a:sym typeface="Calibri"/>
              </a:rPr>
              <a:t>فَهْم المعاني المباشرة والضمنية للنص المسموع .</a:t>
            </a:r>
            <a:endParaRPr sz="3200" b="1" i="0" u="none" strike="noStrike" cap="none">
              <a:solidFill>
                <a:srgbClr val="106585"/>
              </a:solidFill>
              <a:latin typeface="Calibri"/>
              <a:ea typeface="Calibri"/>
              <a:cs typeface="Calibri"/>
              <a:sym typeface="Calibri"/>
            </a:endParaRPr>
          </a:p>
        </p:txBody>
      </p:sp>
      <p:sp>
        <p:nvSpPr>
          <p:cNvPr id="501" name="Google Shape;501;p16"/>
          <p:cNvSpPr/>
          <p:nvPr/>
        </p:nvSpPr>
        <p:spPr>
          <a:xfrm>
            <a:off x="1166753" y="25311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rgbClr val="106585"/>
                </a:solidFill>
                <a:latin typeface="Calibri"/>
                <a:ea typeface="Calibri"/>
                <a:cs typeface="Calibri"/>
                <a:sym typeface="Calibri"/>
              </a:rPr>
              <a:t>اكتساب معجم مرتبط بمهن المستقبل وتوظيفه</a:t>
            </a:r>
            <a:endParaRPr sz="3200" b="1" i="0" u="none" strike="noStrike" cap="none" dirty="0">
              <a:solidFill>
                <a:srgbClr val="106585"/>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7"/>
                                        </p:tgtEl>
                                        <p:attrNameLst>
                                          <p:attrName>style.visibility</p:attrName>
                                        </p:attrNameLst>
                                      </p:cBhvr>
                                      <p:to>
                                        <p:strVal val="visible"/>
                                      </p:to>
                                    </p:set>
                                    <p:animEffect transition="in" filter="fade">
                                      <p:cBhvr>
                                        <p:cTn id="7" dur="2000"/>
                                        <p:tgtEl>
                                          <p:spTgt spid="4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8"/>
                                        </p:tgtEl>
                                        <p:attrNameLst>
                                          <p:attrName>style.visibility</p:attrName>
                                        </p:attrNameLst>
                                      </p:cBhvr>
                                      <p:to>
                                        <p:strVal val="visible"/>
                                      </p:to>
                                    </p:set>
                                    <p:animEffect transition="in" filter="fade">
                                      <p:cBhvr>
                                        <p:cTn id="12" dur="2000"/>
                                        <p:tgtEl>
                                          <p:spTgt spid="4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0"/>
                                        </p:tgtEl>
                                        <p:attrNameLst>
                                          <p:attrName>style.visibility</p:attrName>
                                        </p:attrNameLst>
                                      </p:cBhvr>
                                      <p:to>
                                        <p:strVal val="visible"/>
                                      </p:to>
                                    </p:set>
                                    <p:animEffect transition="in" filter="fade">
                                      <p:cBhvr>
                                        <p:cTn id="17" dur="500"/>
                                        <p:tgtEl>
                                          <p:spTgt spid="5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
                                        </p:tgtEl>
                                        <p:attrNameLst>
                                          <p:attrName>style.visibility</p:attrName>
                                        </p:attrNameLst>
                                      </p:cBhvr>
                                      <p:to>
                                        <p:strVal val="visible"/>
                                      </p:to>
                                    </p:set>
                                    <p:animEffect transition="in" filter="fade">
                                      <p:cBhvr>
                                        <p:cTn id="22" dur="500"/>
                                        <p:tgtEl>
                                          <p:spTgt spid="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3000">
              <a:srgbClr val="FFFFFF">
                <a:alpha val="67843"/>
              </a:srgbClr>
            </a:gs>
            <a:gs pos="84000">
              <a:srgbClr val="FF4545"/>
            </a:gs>
            <a:gs pos="100000">
              <a:srgbClr val="CC0000"/>
            </a:gs>
          </a:gsLst>
          <a:path path="circle">
            <a:fillToRect l="50000" t="50000" r="50000" b="50000"/>
          </a:path>
          <a:tileRect/>
        </a:gradFill>
        <a:effectLst/>
      </p:bgPr>
    </p:bg>
    <p:spTree>
      <p:nvGrpSpPr>
        <p:cNvPr id="1" name="Shape 505"/>
        <p:cNvGrpSpPr/>
        <p:nvPr/>
      </p:nvGrpSpPr>
      <p:grpSpPr>
        <a:xfrm>
          <a:off x="0" y="0"/>
          <a:ext cx="0" cy="0"/>
          <a:chOff x="0" y="0"/>
          <a:chExt cx="0" cy="0"/>
        </a:xfrm>
      </p:grpSpPr>
      <p:grpSp>
        <p:nvGrpSpPr>
          <p:cNvPr id="506" name="Google Shape;506;p17"/>
          <p:cNvGrpSpPr/>
          <p:nvPr/>
        </p:nvGrpSpPr>
        <p:grpSpPr>
          <a:xfrm>
            <a:off x="654217" y="656003"/>
            <a:ext cx="10567685" cy="5198169"/>
            <a:chOff x="2184400" y="1402025"/>
            <a:chExt cx="7823200" cy="4942038"/>
          </a:xfrm>
        </p:grpSpPr>
        <p:sp>
          <p:nvSpPr>
            <p:cNvPr id="507" name="Google Shape;507;p17"/>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08" name="Google Shape;508;p1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509" name="Google Shape;509;p17"/>
          <p:cNvGrpSpPr/>
          <p:nvPr/>
        </p:nvGrpSpPr>
        <p:grpSpPr>
          <a:xfrm>
            <a:off x="8534400" y="4917801"/>
            <a:ext cx="2687502" cy="936371"/>
            <a:chOff x="8534400" y="4917801"/>
            <a:chExt cx="2687501" cy="936370"/>
          </a:xfrm>
        </p:grpSpPr>
        <p:sp>
          <p:nvSpPr>
            <p:cNvPr id="510" name="Google Shape;510;p17"/>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11" name="Google Shape;511;p17"/>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3600" b="1" i="0" u="none" strike="noStrike" cap="none">
                  <a:solidFill>
                    <a:srgbClr val="000000"/>
                  </a:solidFill>
                  <a:latin typeface="Calibri"/>
                  <a:ea typeface="Calibri"/>
                  <a:cs typeface="Calibri"/>
                  <a:sym typeface="Calibri"/>
                </a:rPr>
                <a:t>15 دقيقة</a:t>
              </a:r>
              <a:endParaRPr/>
            </a:p>
          </p:txBody>
        </p:sp>
      </p:grpSp>
      <p:sp>
        <p:nvSpPr>
          <p:cNvPr id="512" name="Google Shape;512;p17"/>
          <p:cNvSpPr txBox="1"/>
          <p:nvPr/>
        </p:nvSpPr>
        <p:spPr>
          <a:xfrm>
            <a:off x="2665200" y="4042739"/>
            <a:ext cx="5869200" cy="677108"/>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400" b="1" i="0" u="none" strike="noStrike" cap="none">
                <a:solidFill>
                  <a:srgbClr val="FF0000"/>
                </a:solidFill>
                <a:latin typeface="Calibri"/>
                <a:ea typeface="Calibri"/>
                <a:cs typeface="Calibri"/>
                <a:sym typeface="Calibri"/>
              </a:rPr>
              <a:t>أكتسب المعجم وأوظفه</a:t>
            </a:r>
            <a:endParaRPr/>
          </a:p>
        </p:txBody>
      </p:sp>
      <p:pic>
        <p:nvPicPr>
          <p:cNvPr id="513" name="Google Shape;513;p17"/>
          <p:cNvPicPr preferRelativeResize="0"/>
          <p:nvPr/>
        </p:nvPicPr>
        <p:blipFill rotWithShape="1">
          <a:blip r:embed="rId4">
            <a:alphaModFix/>
          </a:blip>
          <a:srcRect/>
          <a:stretch/>
        </p:blipFill>
        <p:spPr>
          <a:xfrm>
            <a:off x="4445120" y="938500"/>
            <a:ext cx="2924072" cy="292407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0"/>
          <p:cNvSpPr txBox="1"/>
          <p:nvPr/>
        </p:nvSpPr>
        <p:spPr>
          <a:xfrm>
            <a:off x="2919154" y="225407"/>
            <a:ext cx="8434646"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dirty="0">
                <a:solidFill>
                  <a:schemeClr val="tx1"/>
                </a:solidFill>
                <a:latin typeface="Calibri"/>
                <a:ea typeface="Calibri"/>
                <a:cs typeface="Calibri"/>
                <a:sym typeface="Calibri"/>
              </a:rPr>
              <a:t>هناك مجموعة من المفردات التي تتصل بمعجم مهن المستقبل، منها: </a:t>
            </a:r>
            <a:endParaRPr dirty="0">
              <a:solidFill>
                <a:schemeClr val="tx1"/>
              </a:solidFill>
            </a:endParaRPr>
          </a:p>
        </p:txBody>
      </p:sp>
      <p:sp>
        <p:nvSpPr>
          <p:cNvPr id="3" name="Espace réservé du texte 2">
            <a:extLst>
              <a:ext uri="{FF2B5EF4-FFF2-40B4-BE49-F238E27FC236}">
                <a16:creationId xmlns:a16="http://schemas.microsoft.com/office/drawing/2014/main" id="{D74C55D1-1C7E-489C-BFD1-468FB0A6E84B}"/>
              </a:ext>
            </a:extLst>
          </p:cNvPr>
          <p:cNvSpPr>
            <a:spLocks noGrp="1"/>
          </p:cNvSpPr>
          <p:nvPr>
            <p:ph type="body" idx="2"/>
          </p:nvPr>
        </p:nvSpPr>
        <p:spPr>
          <a:xfrm>
            <a:off x="1103640" y="557048"/>
            <a:ext cx="10250160" cy="244084"/>
          </a:xfrm>
        </p:spPr>
        <p:txBody>
          <a:bodyPr/>
          <a:lstStyle/>
          <a:p>
            <a:pPr marL="139700" indent="0">
              <a:buNone/>
            </a:pPr>
            <a:r>
              <a:rPr lang="ar-MA" sz="1400" dirty="0">
                <a:solidFill>
                  <a:schemeClr val="tx1"/>
                </a:solidFill>
              </a:rPr>
              <a:t>يقدم المدرس هذه المفردات ويشرح معناها، ويخبر المتعلمين بالمرحلة الموالية وهي التوظيف.</a:t>
            </a:r>
            <a:endParaRPr lang="fr-FR" dirty="0">
              <a:solidFill>
                <a:schemeClr val="tx1"/>
              </a:solidFill>
            </a:endParaRPr>
          </a:p>
        </p:txBody>
      </p:sp>
      <p:pic>
        <p:nvPicPr>
          <p:cNvPr id="303" name="Google Shape;303;p10"/>
          <p:cNvPicPr preferRelativeResize="0"/>
          <p:nvPr/>
        </p:nvPicPr>
        <p:blipFill rotWithShape="1">
          <a:blip r:embed="rId3">
            <a:alphaModFix/>
          </a:blip>
          <a:srcRect/>
          <a:stretch/>
        </p:blipFill>
        <p:spPr>
          <a:xfrm>
            <a:off x="310299" y="234104"/>
            <a:ext cx="699046" cy="699046"/>
          </a:xfrm>
          <a:prstGeom prst="rect">
            <a:avLst/>
          </a:prstGeom>
          <a:noFill/>
          <a:ln>
            <a:noFill/>
          </a:ln>
        </p:spPr>
      </p:pic>
      <p:sp>
        <p:nvSpPr>
          <p:cNvPr id="6" name="Étiquette 5">
            <a:extLst>
              <a:ext uri="{FF2B5EF4-FFF2-40B4-BE49-F238E27FC236}">
                <a16:creationId xmlns:a16="http://schemas.microsoft.com/office/drawing/2014/main" id="{66C2AA54-2E8E-4B0A-A1EE-05004070EE4F}"/>
              </a:ext>
            </a:extLst>
          </p:cNvPr>
          <p:cNvSpPr/>
          <p:nvPr/>
        </p:nvSpPr>
        <p:spPr>
          <a:xfrm>
            <a:off x="4953802" y="3177531"/>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الوظائف المستقبلية</a:t>
            </a:r>
            <a:endParaRPr lang="fr-FR" sz="3200" b="1" dirty="0">
              <a:latin typeface="Calibri" panose="020F0502020204030204" pitchFamily="34" charset="0"/>
              <a:cs typeface="Calibri" panose="020F0502020204030204" pitchFamily="34" charset="0"/>
            </a:endParaRPr>
          </a:p>
        </p:txBody>
      </p:sp>
      <p:sp>
        <p:nvSpPr>
          <p:cNvPr id="7" name="Étiquette 6">
            <a:extLst>
              <a:ext uri="{FF2B5EF4-FFF2-40B4-BE49-F238E27FC236}">
                <a16:creationId xmlns:a16="http://schemas.microsoft.com/office/drawing/2014/main" id="{AD2B18FC-0F63-41E8-A7B8-F0DD9B26B0EC}"/>
              </a:ext>
            </a:extLst>
          </p:cNvPr>
          <p:cNvSpPr/>
          <p:nvPr/>
        </p:nvSpPr>
        <p:spPr>
          <a:xfrm>
            <a:off x="285434" y="3177531"/>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مستشار العملات الرقمية</a:t>
            </a:r>
            <a:endParaRPr lang="fr-FR" sz="3200" b="1" dirty="0">
              <a:latin typeface="Calibri" panose="020F0502020204030204" pitchFamily="34" charset="0"/>
              <a:cs typeface="Calibri" panose="020F0502020204030204" pitchFamily="34" charset="0"/>
            </a:endParaRPr>
          </a:p>
        </p:txBody>
      </p:sp>
      <p:sp>
        <p:nvSpPr>
          <p:cNvPr id="8" name="Étiquette 7">
            <a:extLst>
              <a:ext uri="{FF2B5EF4-FFF2-40B4-BE49-F238E27FC236}">
                <a16:creationId xmlns:a16="http://schemas.microsoft.com/office/drawing/2014/main" id="{CDB26F62-977A-45D5-9914-2373BFEFA43F}"/>
              </a:ext>
            </a:extLst>
          </p:cNvPr>
          <p:cNvSpPr/>
          <p:nvPr/>
        </p:nvSpPr>
        <p:spPr>
          <a:xfrm>
            <a:off x="9850772" y="3041740"/>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الثورة الصناعية</a:t>
            </a:r>
            <a:endParaRPr lang="fr-FR" sz="3200" b="1" dirty="0">
              <a:latin typeface="Calibri" panose="020F0502020204030204" pitchFamily="34" charset="0"/>
              <a:cs typeface="Calibri" panose="020F0502020204030204" pitchFamily="34" charset="0"/>
            </a:endParaRPr>
          </a:p>
        </p:txBody>
      </p:sp>
      <p:sp>
        <p:nvSpPr>
          <p:cNvPr id="9" name="Étiquette 8">
            <a:extLst>
              <a:ext uri="{FF2B5EF4-FFF2-40B4-BE49-F238E27FC236}">
                <a16:creationId xmlns:a16="http://schemas.microsoft.com/office/drawing/2014/main" id="{5CCF970A-AA5E-47CB-A5D4-7171A4547CDD}"/>
              </a:ext>
            </a:extLst>
          </p:cNvPr>
          <p:cNvSpPr/>
          <p:nvPr/>
        </p:nvSpPr>
        <p:spPr>
          <a:xfrm>
            <a:off x="2458853" y="1031220"/>
            <a:ext cx="2030929" cy="1206631"/>
          </a:xfrm>
          <a:prstGeom prst="plaque">
            <a:avLst/>
          </a:prstGeom>
          <a:ln w="5715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المرونة </a:t>
            </a:r>
            <a:endParaRPr lang="fr-FR" sz="3200" b="1" dirty="0">
              <a:latin typeface="Calibri" panose="020F0502020204030204" pitchFamily="34" charset="0"/>
              <a:cs typeface="Calibri" panose="020F0502020204030204" pitchFamily="34" charset="0"/>
            </a:endParaRPr>
          </a:p>
        </p:txBody>
      </p:sp>
      <p:sp>
        <p:nvSpPr>
          <p:cNvPr id="10" name="Étiquette 9">
            <a:extLst>
              <a:ext uri="{FF2B5EF4-FFF2-40B4-BE49-F238E27FC236}">
                <a16:creationId xmlns:a16="http://schemas.microsoft.com/office/drawing/2014/main" id="{04EE1637-BB19-4174-9B82-6B9E885D7E42}"/>
              </a:ext>
            </a:extLst>
          </p:cNvPr>
          <p:cNvSpPr/>
          <p:nvPr/>
        </p:nvSpPr>
        <p:spPr>
          <a:xfrm>
            <a:off x="7571338" y="1037361"/>
            <a:ext cx="2030929" cy="1206631"/>
          </a:xfrm>
          <a:prstGeom prst="plaque">
            <a:avLst/>
          </a:prstGeom>
          <a:ln w="5715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متخصص الذكاء الاصطناعي</a:t>
            </a:r>
            <a:endParaRPr lang="fr-FR" sz="3200" b="1" dirty="0">
              <a:latin typeface="Calibri" panose="020F0502020204030204" pitchFamily="34" charset="0"/>
              <a:cs typeface="Calibri" panose="020F0502020204030204" pitchFamily="34" charset="0"/>
            </a:endParaRPr>
          </a:p>
        </p:txBody>
      </p:sp>
      <p:sp>
        <p:nvSpPr>
          <p:cNvPr id="11" name="Étiquette 10">
            <a:extLst>
              <a:ext uri="{FF2B5EF4-FFF2-40B4-BE49-F238E27FC236}">
                <a16:creationId xmlns:a16="http://schemas.microsoft.com/office/drawing/2014/main" id="{5BBA2049-E19B-4142-A76A-D3BACF6B888B}"/>
              </a:ext>
            </a:extLst>
          </p:cNvPr>
          <p:cNvSpPr/>
          <p:nvPr/>
        </p:nvSpPr>
        <p:spPr>
          <a:xfrm>
            <a:off x="2416198" y="5464462"/>
            <a:ext cx="2030929" cy="1206631"/>
          </a:xfrm>
          <a:prstGeom prst="plaqu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مهندس البيئة</a:t>
            </a:r>
            <a:endParaRPr lang="fr-FR" sz="3200" b="1" dirty="0">
              <a:latin typeface="Calibri" panose="020F0502020204030204" pitchFamily="34" charset="0"/>
              <a:cs typeface="Calibri" panose="020F0502020204030204" pitchFamily="34" charset="0"/>
            </a:endParaRPr>
          </a:p>
        </p:txBody>
      </p:sp>
      <p:sp>
        <p:nvSpPr>
          <p:cNvPr id="12" name="Étiquette 11">
            <a:extLst>
              <a:ext uri="{FF2B5EF4-FFF2-40B4-BE49-F238E27FC236}">
                <a16:creationId xmlns:a16="http://schemas.microsoft.com/office/drawing/2014/main" id="{77919807-7041-405F-B383-8C4B525D4C7A}"/>
              </a:ext>
            </a:extLst>
          </p:cNvPr>
          <p:cNvSpPr/>
          <p:nvPr/>
        </p:nvSpPr>
        <p:spPr>
          <a:xfrm>
            <a:off x="7475920" y="5464462"/>
            <a:ext cx="2030929" cy="1206631"/>
          </a:xfrm>
          <a:prstGeom prst="plaqu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عالم البيانات</a:t>
            </a:r>
            <a:endParaRPr lang="fr-FR" sz="3200" b="1" dirty="0">
              <a:latin typeface="Calibri" panose="020F0502020204030204" pitchFamily="34" charset="0"/>
              <a:cs typeface="Calibri" panose="020F0502020204030204" pitchFamily="34" charset="0"/>
            </a:endParaRPr>
          </a:p>
        </p:txBody>
      </p:sp>
      <p:sp>
        <p:nvSpPr>
          <p:cNvPr id="13" name="Étiquette 12">
            <a:extLst>
              <a:ext uri="{FF2B5EF4-FFF2-40B4-BE49-F238E27FC236}">
                <a16:creationId xmlns:a16="http://schemas.microsoft.com/office/drawing/2014/main" id="{BDC783BB-ED65-4E82-9CBE-207819A9901C}"/>
              </a:ext>
            </a:extLst>
          </p:cNvPr>
          <p:cNvSpPr/>
          <p:nvPr/>
        </p:nvSpPr>
        <p:spPr>
          <a:xfrm>
            <a:off x="4889634" y="5473459"/>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مهندس البرمجة</a:t>
            </a:r>
            <a:endParaRPr lang="fr-FR" sz="3200" b="1" dirty="0">
              <a:latin typeface="Calibri" panose="020F0502020204030204" pitchFamily="34" charset="0"/>
              <a:cs typeface="Calibri" panose="020F0502020204030204" pitchFamily="34" charset="0"/>
            </a:endParaRPr>
          </a:p>
        </p:txBody>
      </p:sp>
      <p:sp>
        <p:nvSpPr>
          <p:cNvPr id="14" name="Étiquette 13">
            <a:extLst>
              <a:ext uri="{FF2B5EF4-FFF2-40B4-BE49-F238E27FC236}">
                <a16:creationId xmlns:a16="http://schemas.microsoft.com/office/drawing/2014/main" id="{B0B89C5D-E503-4511-801D-8C1223C7BA4C}"/>
              </a:ext>
            </a:extLst>
          </p:cNvPr>
          <p:cNvSpPr/>
          <p:nvPr/>
        </p:nvSpPr>
        <p:spPr>
          <a:xfrm>
            <a:off x="4953802" y="1038336"/>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سوق العمل</a:t>
            </a:r>
            <a:endParaRPr lang="fr-FR" sz="3200" b="1" dirty="0">
              <a:latin typeface="Calibri" panose="020F0502020204030204" pitchFamily="34" charset="0"/>
              <a:cs typeface="Calibri" panose="020F0502020204030204" pitchFamily="34" charset="0"/>
            </a:endParaRPr>
          </a:p>
        </p:txBody>
      </p:sp>
      <p:sp>
        <p:nvSpPr>
          <p:cNvPr id="15" name="Étiquette 14">
            <a:extLst>
              <a:ext uri="{FF2B5EF4-FFF2-40B4-BE49-F238E27FC236}">
                <a16:creationId xmlns:a16="http://schemas.microsoft.com/office/drawing/2014/main" id="{7603FBE1-948F-455C-86DF-C4F686855D46}"/>
              </a:ext>
            </a:extLst>
          </p:cNvPr>
          <p:cNvSpPr/>
          <p:nvPr/>
        </p:nvSpPr>
        <p:spPr>
          <a:xfrm>
            <a:off x="9850772" y="1056093"/>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المهارات الحياتية</a:t>
            </a:r>
            <a:endParaRPr lang="fr-FR" sz="3200" b="1" dirty="0">
              <a:latin typeface="Calibri" panose="020F0502020204030204" pitchFamily="34" charset="0"/>
              <a:cs typeface="Calibri" panose="020F0502020204030204" pitchFamily="34" charset="0"/>
            </a:endParaRPr>
          </a:p>
        </p:txBody>
      </p:sp>
      <p:sp>
        <p:nvSpPr>
          <p:cNvPr id="16" name="Étiquette 15">
            <a:extLst>
              <a:ext uri="{FF2B5EF4-FFF2-40B4-BE49-F238E27FC236}">
                <a16:creationId xmlns:a16="http://schemas.microsoft.com/office/drawing/2014/main" id="{1108C9C1-73AB-4A3E-8849-6B4029C9DE5C}"/>
              </a:ext>
            </a:extLst>
          </p:cNvPr>
          <p:cNvSpPr/>
          <p:nvPr/>
        </p:nvSpPr>
        <p:spPr>
          <a:xfrm>
            <a:off x="9850772" y="5464462"/>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الخدمات</a:t>
            </a:r>
            <a:endParaRPr lang="fr-FR" sz="3200" b="1" dirty="0">
              <a:latin typeface="Calibri" panose="020F0502020204030204" pitchFamily="34" charset="0"/>
              <a:cs typeface="Calibri" panose="020F0502020204030204" pitchFamily="34" charset="0"/>
            </a:endParaRPr>
          </a:p>
        </p:txBody>
      </p:sp>
      <p:sp>
        <p:nvSpPr>
          <p:cNvPr id="17" name="Étiquette 16">
            <a:extLst>
              <a:ext uri="{FF2B5EF4-FFF2-40B4-BE49-F238E27FC236}">
                <a16:creationId xmlns:a16="http://schemas.microsoft.com/office/drawing/2014/main" id="{892B0885-45F4-4BA8-93B8-69B773ED31F5}"/>
              </a:ext>
            </a:extLst>
          </p:cNvPr>
          <p:cNvSpPr/>
          <p:nvPr/>
        </p:nvSpPr>
        <p:spPr>
          <a:xfrm>
            <a:off x="310299" y="5477865"/>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الزراعة المستدامة</a:t>
            </a:r>
            <a:endParaRPr lang="fr-FR" sz="3200" b="1" dirty="0">
              <a:latin typeface="Calibri" panose="020F0502020204030204" pitchFamily="34" charset="0"/>
              <a:cs typeface="Calibri" panose="020F0502020204030204" pitchFamily="34" charset="0"/>
            </a:endParaRPr>
          </a:p>
        </p:txBody>
      </p:sp>
      <p:sp>
        <p:nvSpPr>
          <p:cNvPr id="18" name="Étiquette 17">
            <a:extLst>
              <a:ext uri="{FF2B5EF4-FFF2-40B4-BE49-F238E27FC236}">
                <a16:creationId xmlns:a16="http://schemas.microsoft.com/office/drawing/2014/main" id="{49D8F9F5-DDA4-4309-9435-067F81C552AE}"/>
              </a:ext>
            </a:extLst>
          </p:cNvPr>
          <p:cNvSpPr/>
          <p:nvPr/>
        </p:nvSpPr>
        <p:spPr>
          <a:xfrm>
            <a:off x="282147" y="1031220"/>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خبير الطاقات المتجددة</a:t>
            </a:r>
            <a:endParaRPr lang="fr-FR" sz="3200" b="1" dirty="0">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525"/>
        <p:cNvGrpSpPr/>
        <p:nvPr/>
      </p:nvGrpSpPr>
      <p:grpSpPr>
        <a:xfrm>
          <a:off x="0" y="0"/>
          <a:ext cx="0" cy="0"/>
          <a:chOff x="0" y="0"/>
          <a:chExt cx="0" cy="0"/>
        </a:xfrm>
      </p:grpSpPr>
      <p:grpSp>
        <p:nvGrpSpPr>
          <p:cNvPr id="526" name="Google Shape;526;p19"/>
          <p:cNvGrpSpPr/>
          <p:nvPr/>
        </p:nvGrpSpPr>
        <p:grpSpPr>
          <a:xfrm>
            <a:off x="812159" y="829917"/>
            <a:ext cx="10567685" cy="5198169"/>
            <a:chOff x="2184400" y="1402025"/>
            <a:chExt cx="7823200" cy="4942038"/>
          </a:xfrm>
        </p:grpSpPr>
        <p:sp>
          <p:nvSpPr>
            <p:cNvPr id="527" name="Google Shape;527;p19"/>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28" name="Google Shape;528;p19"/>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i="0" u="none" strike="noStrike" cap="none" dirty="0">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i="0" u="none" strike="noStrike" cap="none" dirty="0">
                <a:solidFill>
                  <a:srgbClr val="000000"/>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dirty="0">
                  <a:solidFill>
                    <a:srgbClr val="92D050"/>
                  </a:solidFill>
                  <a:latin typeface="Calibri"/>
                  <a:ea typeface="Calibri"/>
                  <a:cs typeface="Calibri"/>
                  <a:sym typeface="Calibri"/>
                </a:rPr>
                <a:t>( الممارسة المستقلة)</a:t>
              </a:r>
              <a:endParaRPr sz="4400" b="1" i="0" u="none" strike="noStrike" cap="none" dirty="0">
                <a:solidFill>
                  <a:srgbClr val="92D050"/>
                </a:solidFill>
                <a:latin typeface="Calibri"/>
                <a:ea typeface="Calibri"/>
                <a:cs typeface="Calibri"/>
                <a:sym typeface="Calibri"/>
              </a:endParaRPr>
            </a:p>
          </p:txBody>
        </p:sp>
      </p:grpSp>
      <p:pic>
        <p:nvPicPr>
          <p:cNvPr id="529" name="Google Shape;529;p19"/>
          <p:cNvPicPr preferRelativeResize="0"/>
          <p:nvPr/>
        </p:nvPicPr>
        <p:blipFill rotWithShape="1">
          <a:blip r:embed="rId3">
            <a:alphaModFix/>
          </a:blip>
          <a:srcRect/>
          <a:stretch/>
        </p:blipFill>
        <p:spPr>
          <a:xfrm>
            <a:off x="4960599" y="1158197"/>
            <a:ext cx="2270803" cy="227080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20"/>
          <p:cNvPicPr preferRelativeResize="0"/>
          <p:nvPr/>
        </p:nvPicPr>
        <p:blipFill rotWithShape="1">
          <a:blip r:embed="rId3">
            <a:alphaModFix/>
          </a:blip>
          <a:srcRect l="6770" t="6521" r="9313" b="19711"/>
          <a:stretch/>
        </p:blipFill>
        <p:spPr>
          <a:xfrm>
            <a:off x="218662" y="1101864"/>
            <a:ext cx="11756332" cy="5580000"/>
          </a:xfrm>
          <a:prstGeom prst="rect">
            <a:avLst/>
          </a:prstGeom>
          <a:noFill/>
          <a:ln>
            <a:noFill/>
          </a:ln>
        </p:spPr>
      </p:pic>
      <p:sp>
        <p:nvSpPr>
          <p:cNvPr id="535" name="Google Shape;535;p20"/>
          <p:cNvSpPr txBox="1">
            <a:spLocks noGrp="1"/>
          </p:cNvSpPr>
          <p:nvPr>
            <p:ph type="title"/>
          </p:nvPr>
        </p:nvSpPr>
        <p:spPr>
          <a:xfrm>
            <a:off x="831359" y="26985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115277"/>
              </a:lnSpc>
              <a:spcBef>
                <a:spcPts val="0"/>
              </a:spcBef>
              <a:spcAft>
                <a:spcPts val="0"/>
              </a:spcAft>
              <a:buClr>
                <a:schemeClr val="dk1"/>
              </a:buClr>
              <a:buSzPts val="1800"/>
              <a:buFont typeface="Calibri"/>
              <a:buNone/>
            </a:pPr>
            <a:r>
              <a:rPr lang="ar-MA" sz="1800" b="1"/>
              <a:t>الآن، ستشتغلون فرديا في كراساتكم لإتمام الجدول </a:t>
            </a:r>
            <a:endParaRPr/>
          </a:p>
        </p:txBody>
      </p:sp>
      <p:sp>
        <p:nvSpPr>
          <p:cNvPr id="536" name="Google Shape;536;p20"/>
          <p:cNvSpPr txBox="1">
            <a:spLocks noGrp="1"/>
          </p:cNvSpPr>
          <p:nvPr>
            <p:ph type="body" idx="2"/>
          </p:nvPr>
        </p:nvSpPr>
        <p:spPr>
          <a:xfrm>
            <a:off x="1354023" y="537400"/>
            <a:ext cx="10250160" cy="321521"/>
          </a:xfrm>
          <a:prstGeom prst="rect">
            <a:avLst/>
          </a:prstGeom>
          <a:noFill/>
          <a:ln>
            <a:noFill/>
          </a:ln>
        </p:spPr>
        <p:txBody>
          <a:bodyPr spcFirstLastPara="1" wrap="square" lIns="91425" tIns="45700" rIns="91425" bIns="45700" anchor="t" anchorCtr="0">
            <a:noAutofit/>
          </a:bodyPr>
          <a:lstStyle/>
          <a:p>
            <a:pPr marL="228600" lvl="0" indent="-228600" algn="just" rtl="1">
              <a:lnSpc>
                <a:spcPct val="90000"/>
              </a:lnSpc>
              <a:spcBef>
                <a:spcPts val="0"/>
              </a:spcBef>
              <a:spcAft>
                <a:spcPts val="0"/>
              </a:spcAft>
              <a:buClr>
                <a:schemeClr val="dk1"/>
              </a:buClr>
              <a:buSzPts val="1400"/>
              <a:buChar char="•"/>
            </a:pPr>
            <a:r>
              <a:rPr lang="ar-MA" sz="1400" i="1"/>
              <a:t> </a:t>
            </a:r>
            <a:r>
              <a:rPr lang="ar-MA" sz="1400"/>
              <a:t>يطلب المدرس من المتعلمين إنجاز النشاط فرديا، وفي هذه المرحلة ينتقل المدرس بين المتعلمين ويقدم الدعم اللازم لمن هم في حاجة إليه. يستدعي المدرس المتعلم لتدوين إجابته. </a:t>
            </a:r>
            <a:endParaRPr sz="1400">
              <a:latin typeface="Calibri"/>
              <a:ea typeface="Calibri"/>
              <a:cs typeface="Calibri"/>
              <a:sym typeface="Calibri"/>
            </a:endParaRPr>
          </a:p>
        </p:txBody>
      </p:sp>
      <p:pic>
        <p:nvPicPr>
          <p:cNvPr id="537" name="Google Shape;537;p20"/>
          <p:cNvPicPr preferRelativeResize="0"/>
          <p:nvPr/>
        </p:nvPicPr>
        <p:blipFill rotWithShape="1">
          <a:blip r:embed="rId4">
            <a:alphaModFix/>
          </a:blip>
          <a:srcRect/>
          <a:stretch/>
        </p:blipFill>
        <p:spPr>
          <a:xfrm>
            <a:off x="587814" y="186260"/>
            <a:ext cx="648055" cy="648055"/>
          </a:xfrm>
          <a:prstGeom prst="rect">
            <a:avLst/>
          </a:prstGeom>
          <a:noFill/>
          <a:ln>
            <a:noFill/>
          </a:ln>
        </p:spPr>
      </p:pic>
      <p:pic>
        <p:nvPicPr>
          <p:cNvPr id="3" name="Image 2">
            <a:extLst>
              <a:ext uri="{FF2B5EF4-FFF2-40B4-BE49-F238E27FC236}">
                <a16:creationId xmlns:a16="http://schemas.microsoft.com/office/drawing/2014/main" id="{4C0B0707-CDA6-4A44-BDB4-C31F1208B8ED}"/>
              </a:ext>
            </a:extLst>
          </p:cNvPr>
          <p:cNvPicPr>
            <a:picLocks noChangeAspect="1"/>
          </p:cNvPicPr>
          <p:nvPr/>
        </p:nvPicPr>
        <p:blipFill>
          <a:blip r:embed="rId5"/>
          <a:stretch>
            <a:fillRect/>
          </a:stretch>
        </p:blipFill>
        <p:spPr>
          <a:xfrm>
            <a:off x="331651" y="1855812"/>
            <a:ext cx="11528693" cy="3492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lgn="r" rtl="1"/>
            <a:r>
              <a:rPr lang="ar-MA" sz="2000" b="1" dirty="0"/>
              <a:t>مبهر! إليكم الأجوبة الصحيحة.</a:t>
            </a:r>
            <a:endParaRPr lang="fr-FR" sz="2000" dirty="0">
              <a:latin typeface="Calibri" panose="020F0502020204030204" pitchFamily="34" charset="0"/>
              <a:cs typeface="Calibri" panose="020F0502020204030204" pitchFamily="34" charset="0"/>
            </a:endParaRPr>
          </a:p>
        </p:txBody>
      </p:sp>
      <p:sp>
        <p:nvSpPr>
          <p:cNvPr id="4" name="Espace réservé du texte 3">
            <a:extLst>
              <a:ext uri="{FF2B5EF4-FFF2-40B4-BE49-F238E27FC236}">
                <a16:creationId xmlns:a16="http://schemas.microsoft.com/office/drawing/2014/main" id="{F6229043-7E94-44CB-A3AA-DCE3DAD32012}"/>
              </a:ext>
            </a:extLst>
          </p:cNvPr>
          <p:cNvSpPr>
            <a:spLocks noGrp="1"/>
          </p:cNvSpPr>
          <p:nvPr>
            <p:ph type="body" idx="2"/>
          </p:nvPr>
        </p:nvSpPr>
        <p:spPr>
          <a:xfrm>
            <a:off x="346840" y="590324"/>
            <a:ext cx="11645463" cy="439690"/>
          </a:xfrm>
        </p:spPr>
        <p:txBody>
          <a:bodyPr/>
          <a:lstStyle/>
          <a:p>
            <a:pPr marL="228600" lvl="0" indent="-228600" algn="r" rtl="1">
              <a:lnSpc>
                <a:spcPct val="90000"/>
              </a:lnSpc>
              <a:spcBef>
                <a:spcPts val="0"/>
              </a:spcBef>
              <a:spcAft>
                <a:spcPts val="0"/>
              </a:spcAft>
              <a:buClr>
                <a:schemeClr val="dk1"/>
              </a:buClr>
              <a:buSzPts val="1400"/>
              <a:buChar char="•"/>
            </a:pPr>
            <a:r>
              <a:rPr lang="ar-MA" sz="1400" i="1" dirty="0">
                <a:latin typeface="Calibri"/>
                <a:ea typeface="Calibri"/>
                <a:cs typeface="Calibri"/>
                <a:sym typeface="Calibri"/>
              </a:rPr>
              <a:t>يستمع المدرس إلى الإجابات ثم تدون على السبورة، ويتم تصحيحها بشكل تفاعلي. </a:t>
            </a:r>
            <a:r>
              <a:rPr lang="ar-MA" dirty="0"/>
              <a:t>بعدها</a:t>
            </a:r>
            <a:r>
              <a:rPr lang="ar-MA" sz="1400" i="1" dirty="0">
                <a:latin typeface="Calibri"/>
                <a:ea typeface="Calibri"/>
                <a:cs typeface="Calibri"/>
                <a:sym typeface="Calibri"/>
              </a:rPr>
              <a:t> يطلب من المتعلمين تصحيح أجوبتهم في الكراسة.</a:t>
            </a:r>
            <a:endParaRPr lang="ar-MA" sz="1400" dirty="0">
              <a:latin typeface="Calibri"/>
              <a:ea typeface="Calibri"/>
              <a:cs typeface="Calibri"/>
              <a:sym typeface="Calibri"/>
            </a:endParaRPr>
          </a:p>
        </p:txBody>
      </p:sp>
      <p:graphicFrame>
        <p:nvGraphicFramePr>
          <p:cNvPr id="2" name="Tableau 1">
            <a:extLst>
              <a:ext uri="{FF2B5EF4-FFF2-40B4-BE49-F238E27FC236}">
                <a16:creationId xmlns:a16="http://schemas.microsoft.com/office/drawing/2014/main" id="{08BE26DC-72ED-524B-6E82-AAC651B2DC02}"/>
              </a:ext>
            </a:extLst>
          </p:cNvPr>
          <p:cNvGraphicFramePr>
            <a:graphicFrameLocks noGrp="1"/>
          </p:cNvGraphicFramePr>
          <p:nvPr>
            <p:extLst>
              <p:ext uri="{D42A27DB-BD31-4B8C-83A1-F6EECF244321}">
                <p14:modId xmlns:p14="http://schemas.microsoft.com/office/powerpoint/2010/main" val="3316640442"/>
              </p:ext>
            </p:extLst>
          </p:nvPr>
        </p:nvGraphicFramePr>
        <p:xfrm>
          <a:off x="346840" y="1247617"/>
          <a:ext cx="11499195" cy="3874134"/>
        </p:xfrm>
        <a:graphic>
          <a:graphicData uri="http://schemas.openxmlformats.org/drawingml/2006/table">
            <a:tbl>
              <a:tblPr rtl="1"/>
              <a:tblGrid>
                <a:gridCol w="3448269">
                  <a:extLst>
                    <a:ext uri="{9D8B030D-6E8A-4147-A177-3AD203B41FA5}">
                      <a16:colId xmlns:a16="http://schemas.microsoft.com/office/drawing/2014/main" val="1194121477"/>
                    </a:ext>
                  </a:extLst>
                </a:gridCol>
                <a:gridCol w="8050926">
                  <a:extLst>
                    <a:ext uri="{9D8B030D-6E8A-4147-A177-3AD203B41FA5}">
                      <a16:colId xmlns:a16="http://schemas.microsoft.com/office/drawing/2014/main" val="997607993"/>
                    </a:ext>
                  </a:extLst>
                </a:gridCol>
              </a:tblGrid>
              <a:tr h="290089">
                <a:tc>
                  <a:txBody>
                    <a:bodyPr/>
                    <a:lstStyle/>
                    <a:p>
                      <a:pPr algn="r" rtl="1"/>
                      <a:r>
                        <a:rPr lang="ar-MA" sz="2800" b="1">
                          <a:latin typeface="Calibri" panose="020F0502020204030204" pitchFamily="34" charset="0"/>
                          <a:cs typeface="Calibri" panose="020F0502020204030204" pitchFamily="34" charset="0"/>
                        </a:rPr>
                        <a:t>المفردة</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a:latin typeface="Calibri" panose="020F0502020204030204" pitchFamily="34" charset="0"/>
                          <a:cs typeface="Calibri" panose="020F0502020204030204" pitchFamily="34" charset="0"/>
                        </a:rPr>
                        <a:t>جملة مفيدة</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4384843"/>
                  </a:ext>
                </a:extLst>
              </a:tr>
              <a:tr h="507656">
                <a:tc>
                  <a:txBody>
                    <a:bodyPr/>
                    <a:lstStyle/>
                    <a:p>
                      <a:pPr algn="r" rtl="1"/>
                      <a:r>
                        <a:rPr lang="ar-MA" sz="2800" b="1">
                          <a:latin typeface="Calibri" panose="020F0502020204030204" pitchFamily="34" charset="0"/>
                          <a:cs typeface="Calibri" panose="020F0502020204030204" pitchFamily="34" charset="0"/>
                        </a:rPr>
                        <a:t>سوق العمل</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latin typeface="Calibri" panose="020F0502020204030204" pitchFamily="34" charset="0"/>
                          <a:cs typeface="Calibri" panose="020F0502020204030204" pitchFamily="34" charset="0"/>
                        </a:rPr>
                        <a:t>يشهد سوق العمل تغيرات سريعة تتطلب مهارات جديدة ومواكبة للتكنولوجيا.</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7863760"/>
                  </a:ext>
                </a:extLst>
              </a:tr>
              <a:tr h="507656">
                <a:tc>
                  <a:txBody>
                    <a:bodyPr/>
                    <a:lstStyle/>
                    <a:p>
                      <a:pPr algn="r" rtl="1"/>
                      <a:r>
                        <a:rPr lang="ar-MA" sz="2800" b="1">
                          <a:latin typeface="Calibri" panose="020F0502020204030204" pitchFamily="34" charset="0"/>
                          <a:cs typeface="Calibri" panose="020F0502020204030204" pitchFamily="34" charset="0"/>
                        </a:rPr>
                        <a:t>الخدمات</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latin typeface="Calibri" panose="020F0502020204030204" pitchFamily="34" charset="0"/>
                          <a:cs typeface="Calibri" panose="020F0502020204030204" pitchFamily="34" charset="0"/>
                        </a:rPr>
                        <a:t>تؤدّي الخدمات دورًا مهمًا في دعم الاقتصاد وتحسين جودة الحياة.</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045150"/>
                  </a:ext>
                </a:extLst>
              </a:tr>
              <a:tr h="507656">
                <a:tc>
                  <a:txBody>
                    <a:bodyPr/>
                    <a:lstStyle/>
                    <a:p>
                      <a:pPr algn="r" rtl="1"/>
                      <a:r>
                        <a:rPr lang="ar-MA" sz="2800" b="1">
                          <a:latin typeface="Calibri" panose="020F0502020204030204" pitchFamily="34" charset="0"/>
                          <a:cs typeface="Calibri" panose="020F0502020204030204" pitchFamily="34" charset="0"/>
                        </a:rPr>
                        <a:t>مستشار العملات الرقمية</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latin typeface="Calibri" panose="020F0502020204030204" pitchFamily="34" charset="0"/>
                          <a:cs typeface="Calibri" panose="020F0502020204030204" pitchFamily="34" charset="0"/>
                        </a:rPr>
                        <a:t>استعان المستثمر بمستشار العملات الرقمية لفهم تقلبات السوق.</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95926"/>
                  </a:ext>
                </a:extLst>
              </a:tr>
              <a:tr h="507656">
                <a:tc>
                  <a:txBody>
                    <a:bodyPr/>
                    <a:lstStyle/>
                    <a:p>
                      <a:pPr algn="r" rtl="1"/>
                      <a:r>
                        <a:rPr lang="ar-MA" sz="2800" b="1">
                          <a:latin typeface="Calibri" panose="020F0502020204030204" pitchFamily="34" charset="0"/>
                          <a:cs typeface="Calibri" panose="020F0502020204030204" pitchFamily="34" charset="0"/>
                        </a:rPr>
                        <a:t>مهندس البرمجة</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latin typeface="Calibri" panose="020F0502020204030204" pitchFamily="34" charset="0"/>
                          <a:cs typeface="Calibri" panose="020F0502020204030204" pitchFamily="34" charset="0"/>
                        </a:rPr>
                        <a:t>أنشأ مهندس البرمجة تطبيقا ذكيا لتسهيل التعلم عن بُعد.</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9924650"/>
                  </a:ext>
                </a:extLst>
              </a:tr>
              <a:tr h="507656">
                <a:tc>
                  <a:txBody>
                    <a:bodyPr/>
                    <a:lstStyle/>
                    <a:p>
                      <a:pPr algn="r" rtl="1"/>
                      <a:r>
                        <a:rPr lang="ar-MA" sz="2800" b="1">
                          <a:latin typeface="Calibri" panose="020F0502020204030204" pitchFamily="34" charset="0"/>
                          <a:cs typeface="Calibri" panose="020F0502020204030204" pitchFamily="34" charset="0"/>
                        </a:rPr>
                        <a:t>الزراعة المستدامة</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MA" sz="2800" b="1" dirty="0">
                          <a:latin typeface="Calibri" panose="020F0502020204030204" pitchFamily="34" charset="0"/>
                          <a:cs typeface="Calibri" panose="020F0502020204030204" pitchFamily="34" charset="0"/>
                        </a:rPr>
                        <a:t>تعتمد الزراعة المستدامة على استخدام موارد طبيعية دون الإضرار بالتوازن البيئي.</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1741634"/>
                  </a:ext>
                </a:extLst>
              </a:tr>
            </a:tbl>
          </a:graphicData>
        </a:graphic>
      </p:graphicFrame>
    </p:spTree>
    <p:extLst>
      <p:ext uri="{BB962C8B-B14F-4D97-AF65-F5344CB8AC3E}">
        <p14:creationId xmlns:p14="http://schemas.microsoft.com/office/powerpoint/2010/main" val="3922974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grpSp>
        <p:nvGrpSpPr>
          <p:cNvPr id="551" name="Google Shape;551;p22"/>
          <p:cNvGrpSpPr/>
          <p:nvPr/>
        </p:nvGrpSpPr>
        <p:grpSpPr>
          <a:xfrm>
            <a:off x="654217" y="656003"/>
            <a:ext cx="10567685" cy="5198169"/>
            <a:chOff x="2184400" y="1402025"/>
            <a:chExt cx="7823200" cy="4942038"/>
          </a:xfrm>
        </p:grpSpPr>
        <p:sp>
          <p:nvSpPr>
            <p:cNvPr id="552" name="Google Shape;552;p22"/>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53" name="Google Shape;553;p2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554" name="Google Shape;554;p22"/>
          <p:cNvGrpSpPr/>
          <p:nvPr/>
        </p:nvGrpSpPr>
        <p:grpSpPr>
          <a:xfrm>
            <a:off x="8534400" y="4917801"/>
            <a:ext cx="2687502" cy="936371"/>
            <a:chOff x="8534400" y="4917801"/>
            <a:chExt cx="2687501" cy="936370"/>
          </a:xfrm>
        </p:grpSpPr>
        <p:sp>
          <p:nvSpPr>
            <p:cNvPr id="555" name="Google Shape;555;p22"/>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556" name="Google Shape;556;p22"/>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i="0" u="none" strike="noStrike" cap="none">
                  <a:solidFill>
                    <a:srgbClr val="44546A"/>
                  </a:solidFill>
                  <a:latin typeface="Calibri"/>
                  <a:ea typeface="Calibri"/>
                  <a:cs typeface="Calibri"/>
                  <a:sym typeface="Calibri"/>
                </a:rPr>
                <a:t>8 دقائق</a:t>
              </a:r>
              <a:endParaRPr sz="3600" b="1" i="0" u="none" strike="noStrike" cap="none">
                <a:solidFill>
                  <a:schemeClr val="accent2"/>
                </a:solidFill>
                <a:latin typeface="Calibri"/>
                <a:ea typeface="Calibri"/>
                <a:cs typeface="Calibri"/>
                <a:sym typeface="Calibri"/>
              </a:endParaRPr>
            </a:p>
          </p:txBody>
        </p:sp>
      </p:grpSp>
      <p:sp>
        <p:nvSpPr>
          <p:cNvPr id="557" name="Google Shape;557;p22"/>
          <p:cNvSpPr txBox="1"/>
          <p:nvPr/>
        </p:nvSpPr>
        <p:spPr>
          <a:xfrm>
            <a:off x="2665200" y="4042739"/>
            <a:ext cx="5869200" cy="677108"/>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400" b="1" i="0" u="none" strike="noStrike" cap="none">
                <a:solidFill>
                  <a:srgbClr val="FF0000"/>
                </a:solidFill>
                <a:latin typeface="Calibri"/>
                <a:ea typeface="Calibri"/>
                <a:cs typeface="Calibri"/>
                <a:sym typeface="Calibri"/>
              </a:rPr>
              <a:t>أستمع وأفهم</a:t>
            </a:r>
            <a:endParaRPr/>
          </a:p>
        </p:txBody>
      </p:sp>
      <p:sp>
        <p:nvSpPr>
          <p:cNvPr id="558" name="Google Shape;558;p22"/>
          <p:cNvSpPr txBox="1"/>
          <p:nvPr/>
        </p:nvSpPr>
        <p:spPr>
          <a:xfrm>
            <a:off x="2738031" y="4719847"/>
            <a:ext cx="5869200" cy="738664"/>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a:solidFill>
                  <a:srgbClr val="44546A"/>
                </a:solidFill>
                <a:latin typeface="Calibri"/>
                <a:ea typeface="Calibri"/>
                <a:cs typeface="Calibri"/>
                <a:sym typeface="Calibri"/>
              </a:rPr>
              <a:t>التسميع 1</a:t>
            </a:r>
            <a:endParaRPr/>
          </a:p>
        </p:txBody>
      </p:sp>
      <p:pic>
        <p:nvPicPr>
          <p:cNvPr id="559" name="Google Shape;559;p22"/>
          <p:cNvPicPr preferRelativeResize="0"/>
          <p:nvPr/>
        </p:nvPicPr>
        <p:blipFill rotWithShape="1">
          <a:blip r:embed="rId4">
            <a:alphaModFix/>
          </a:blip>
          <a:srcRect/>
          <a:stretch/>
        </p:blipFill>
        <p:spPr>
          <a:xfrm>
            <a:off x="4251130" y="1162549"/>
            <a:ext cx="2697339" cy="269733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3"/>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565" name="Google Shape;565;p23"/>
          <p:cNvPicPr preferRelativeResize="0"/>
          <p:nvPr/>
        </p:nvPicPr>
        <p:blipFill rotWithShape="1">
          <a:blip r:embed="rId3">
            <a:alphaModFix/>
          </a:blip>
          <a:srcRect/>
          <a:stretch/>
        </p:blipFill>
        <p:spPr>
          <a:xfrm>
            <a:off x="196149" y="90520"/>
            <a:ext cx="744881" cy="744881"/>
          </a:xfrm>
          <a:prstGeom prst="rect">
            <a:avLst/>
          </a:prstGeom>
          <a:noFill/>
          <a:ln>
            <a:noFill/>
          </a:ln>
        </p:spPr>
      </p:pic>
      <p:sp>
        <p:nvSpPr>
          <p:cNvPr id="566" name="Google Shape;566;p23"/>
          <p:cNvSpPr txBox="1">
            <a:spLocks noGrp="1"/>
          </p:cNvSpPr>
          <p:nvPr>
            <p:ph type="title"/>
          </p:nvPr>
        </p:nvSpPr>
        <p:spPr>
          <a:xfrm>
            <a:off x="875957" y="18773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قبل التسميع أقدم لكم المهمة التي ينبغي إنجازها: تحديد عناصر الوضعية التواصلية. </a:t>
            </a:r>
            <a:endParaRPr/>
          </a:p>
        </p:txBody>
      </p:sp>
      <p:sp>
        <p:nvSpPr>
          <p:cNvPr id="567" name="Google Shape;567;p2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يعرف المدرس المتعلمين بالمهمة التي ينبغي إنجازها، ويطلب منهم توظيف تقنية رؤوس الأقلام.</a:t>
            </a:r>
            <a:endParaRPr sz="1400"/>
          </a:p>
        </p:txBody>
      </p:sp>
      <p:pic>
        <p:nvPicPr>
          <p:cNvPr id="3" name="Image 2">
            <a:extLst>
              <a:ext uri="{FF2B5EF4-FFF2-40B4-BE49-F238E27FC236}">
                <a16:creationId xmlns:a16="http://schemas.microsoft.com/office/drawing/2014/main" id="{0063D2DE-444B-4C4C-9FCE-43C0C979A4C8}"/>
              </a:ext>
            </a:extLst>
          </p:cNvPr>
          <p:cNvPicPr>
            <a:picLocks noChangeAspect="1"/>
          </p:cNvPicPr>
          <p:nvPr/>
        </p:nvPicPr>
        <p:blipFill>
          <a:blip r:embed="rId4"/>
          <a:stretch>
            <a:fillRect/>
          </a:stretch>
        </p:blipFill>
        <p:spPr>
          <a:xfrm>
            <a:off x="282052" y="1431000"/>
            <a:ext cx="11717087" cy="3996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24"/>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سأسمعكم النص التسميع الأول، انتبهوا سوف نبدأ، أنصتوا جيدا ودوِّنوا رؤوس أقلام في دفتر البحث </a:t>
            </a:r>
            <a:endParaRPr/>
          </a:p>
        </p:txBody>
      </p:sp>
      <p:sp>
        <p:nvSpPr>
          <p:cNvPr id="574" name="Google Shape;574;p24"/>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575" name="Google Shape;575;p24"/>
          <p:cNvPicPr preferRelativeResize="0"/>
          <p:nvPr/>
        </p:nvPicPr>
        <p:blipFill rotWithShape="1">
          <a:blip r:embed="rId3">
            <a:alphaModFix/>
          </a:blip>
          <a:srcRect/>
          <a:stretch/>
        </p:blipFill>
        <p:spPr>
          <a:xfrm>
            <a:off x="134776" y="134054"/>
            <a:ext cx="744881" cy="744881"/>
          </a:xfrm>
          <a:prstGeom prst="rect">
            <a:avLst/>
          </a:prstGeom>
          <a:noFill/>
          <a:ln>
            <a:noFill/>
          </a:ln>
        </p:spPr>
      </p:pic>
      <p:pic>
        <p:nvPicPr>
          <p:cNvPr id="576" name="Google Shape;576;p24" descr="كيف أعرف أن طفلي لا يسمع؟ 10 أعراض تنذر بالإصابة بضعف السمع"/>
          <p:cNvPicPr preferRelativeResize="0"/>
          <p:nvPr/>
        </p:nvPicPr>
        <p:blipFill rotWithShape="1">
          <a:blip r:embed="rId4">
            <a:alphaModFix/>
          </a:blip>
          <a:srcRect/>
          <a:stretch/>
        </p:blipFill>
        <p:spPr>
          <a:xfrm>
            <a:off x="2438400" y="1350051"/>
            <a:ext cx="7315200" cy="4181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Google Shape;581;p25"/>
          <p:cNvPicPr preferRelativeResize="0"/>
          <p:nvPr/>
        </p:nvPicPr>
        <p:blipFill rotWithShape="1">
          <a:blip r:embed="rId3">
            <a:alphaModFix/>
          </a:blip>
          <a:srcRect/>
          <a:stretch/>
        </p:blipFill>
        <p:spPr>
          <a:xfrm>
            <a:off x="196149" y="140623"/>
            <a:ext cx="744881" cy="744881"/>
          </a:xfrm>
          <a:prstGeom prst="rect">
            <a:avLst/>
          </a:prstGeom>
          <a:noFill/>
          <a:ln>
            <a:noFill/>
          </a:ln>
        </p:spPr>
      </p:pic>
      <p:sp>
        <p:nvSpPr>
          <p:cNvPr id="582" name="Google Shape;582;p25"/>
          <p:cNvSpPr/>
          <p:nvPr/>
        </p:nvSpPr>
        <p:spPr>
          <a:xfrm>
            <a:off x="2709863" y="1557338"/>
            <a:ext cx="6945312" cy="869950"/>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dirty="0">
                <a:solidFill>
                  <a:schemeClr val="dk1"/>
                </a:solidFill>
                <a:latin typeface="Calibri"/>
                <a:ea typeface="Calibri"/>
                <a:cs typeface="Calibri"/>
                <a:sym typeface="Calibri"/>
              </a:rPr>
              <a:t>ألتزمُ بالصمت؛</a:t>
            </a:r>
            <a:endParaRPr sz="2800" b="1" i="0" u="none" strike="noStrike" cap="none" dirty="0">
              <a:solidFill>
                <a:schemeClr val="dk1"/>
              </a:solidFill>
              <a:latin typeface="Calibri"/>
              <a:ea typeface="Calibri"/>
              <a:cs typeface="Calibri"/>
              <a:sym typeface="Calibri"/>
            </a:endParaRPr>
          </a:p>
        </p:txBody>
      </p:sp>
      <p:sp>
        <p:nvSpPr>
          <p:cNvPr id="583" name="Google Shape;583;p25"/>
          <p:cNvSpPr/>
          <p:nvPr/>
        </p:nvSpPr>
        <p:spPr>
          <a:xfrm>
            <a:off x="2709863" y="2808288"/>
            <a:ext cx="6945312" cy="871537"/>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أَنتبهُ وأَستمعُ بتركيز؛</a:t>
            </a:r>
            <a:endParaRPr sz="1800" b="0" i="0" u="none" strike="noStrike" cap="none">
              <a:solidFill>
                <a:schemeClr val="dk1"/>
              </a:solidFill>
              <a:latin typeface="Arial"/>
              <a:ea typeface="Arial"/>
              <a:cs typeface="Arial"/>
              <a:sym typeface="Arial"/>
            </a:endParaRPr>
          </a:p>
        </p:txBody>
      </p:sp>
      <p:sp>
        <p:nvSpPr>
          <p:cNvPr id="584" name="Google Shape;584;p25"/>
          <p:cNvSpPr/>
          <p:nvPr/>
        </p:nvSpPr>
        <p:spPr>
          <a:xfrm>
            <a:off x="2709863" y="4060825"/>
            <a:ext cx="6945312" cy="869950"/>
          </a:xfrm>
          <a:prstGeom prst="roundRect">
            <a:avLst>
              <a:gd name="adj" fmla="val 16667"/>
            </a:avLst>
          </a:prstGeom>
          <a:solidFill>
            <a:srgbClr val="C5F5E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74107"/>
              </a:lnSpc>
              <a:spcBef>
                <a:spcPts val="0"/>
              </a:spcBef>
              <a:spcAft>
                <a:spcPts val="0"/>
              </a:spcAft>
              <a:buClr>
                <a:schemeClr val="dk1"/>
              </a:buClr>
              <a:buSzPts val="2800"/>
              <a:buFont typeface="Arial"/>
              <a:buNone/>
            </a:pPr>
            <a:r>
              <a:rPr lang="ar-MA" sz="2800" b="1" i="0" u="none" strike="noStrike" cap="none">
                <a:solidFill>
                  <a:schemeClr val="dk1"/>
                </a:solidFill>
                <a:latin typeface="Calibri"/>
                <a:ea typeface="Calibri"/>
                <a:cs typeface="Calibri"/>
                <a:sym typeface="Calibri"/>
              </a:rPr>
              <a:t>أفهم الأسئلة وأوجه استماعي للنص للإجابة عنها.</a:t>
            </a:r>
            <a:endParaRPr sz="1800" b="0" i="0" u="none" strike="noStrike" cap="none">
              <a:solidFill>
                <a:schemeClr val="dk1"/>
              </a:solidFill>
              <a:latin typeface="Arial"/>
              <a:ea typeface="Arial"/>
              <a:cs typeface="Arial"/>
              <a:sym typeface="Arial"/>
            </a:endParaRPr>
          </a:p>
        </p:txBody>
      </p:sp>
      <p:sp>
        <p:nvSpPr>
          <p:cNvPr id="585" name="Google Shape;585;p25"/>
          <p:cNvSpPr/>
          <p:nvPr/>
        </p:nvSpPr>
        <p:spPr>
          <a:xfrm>
            <a:off x="10045700" y="1557338"/>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accent1"/>
              </a:buClr>
              <a:buSzPts val="4800"/>
              <a:buFont typeface="Arial Rounded"/>
              <a:buNone/>
            </a:pPr>
            <a:r>
              <a:rPr lang="ar-MA" sz="4800" b="1" i="0" u="none" strike="noStrike" cap="none">
                <a:solidFill>
                  <a:schemeClr val="accent1"/>
                </a:solidFill>
                <a:latin typeface="Arial Rounded"/>
                <a:ea typeface="Arial Rounded"/>
                <a:cs typeface="Arial Rounded"/>
                <a:sym typeface="Arial Rounded"/>
              </a:rPr>
              <a:t>1</a:t>
            </a:r>
            <a:endParaRPr sz="1800" b="0" i="0" u="none" strike="noStrike" cap="none">
              <a:solidFill>
                <a:schemeClr val="dk1"/>
              </a:solidFill>
              <a:latin typeface="Arial"/>
              <a:ea typeface="Arial"/>
              <a:cs typeface="Arial"/>
              <a:sym typeface="Arial"/>
            </a:endParaRPr>
          </a:p>
        </p:txBody>
      </p:sp>
      <p:sp>
        <p:nvSpPr>
          <p:cNvPr id="586" name="Google Shape;586;p25"/>
          <p:cNvSpPr/>
          <p:nvPr/>
        </p:nvSpPr>
        <p:spPr>
          <a:xfrm>
            <a:off x="10045700" y="2808288"/>
            <a:ext cx="1122363" cy="87153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accent1"/>
              </a:buClr>
              <a:buSzPts val="4800"/>
              <a:buFont typeface="Arial Rounded"/>
              <a:buNone/>
            </a:pPr>
            <a:r>
              <a:rPr lang="ar-MA" sz="4800" b="1" i="0" u="none" strike="noStrike" cap="none">
                <a:solidFill>
                  <a:schemeClr val="accent1"/>
                </a:solidFill>
                <a:latin typeface="Arial Rounded"/>
                <a:ea typeface="Arial Rounded"/>
                <a:cs typeface="Arial Rounded"/>
                <a:sym typeface="Arial Rounded"/>
              </a:rPr>
              <a:t>2</a:t>
            </a:r>
            <a:endParaRPr sz="1800" b="0" i="0" u="none" strike="noStrike" cap="none">
              <a:solidFill>
                <a:schemeClr val="dk1"/>
              </a:solidFill>
              <a:latin typeface="Arial"/>
              <a:ea typeface="Arial"/>
              <a:cs typeface="Arial"/>
              <a:sym typeface="Arial"/>
            </a:endParaRPr>
          </a:p>
        </p:txBody>
      </p:sp>
      <p:sp>
        <p:nvSpPr>
          <p:cNvPr id="587" name="Google Shape;587;p25"/>
          <p:cNvSpPr/>
          <p:nvPr/>
        </p:nvSpPr>
        <p:spPr>
          <a:xfrm>
            <a:off x="10045700" y="4060825"/>
            <a:ext cx="1122363" cy="86995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accent1"/>
              </a:buClr>
              <a:buSzPts val="4800"/>
              <a:buFont typeface="Arial Rounded"/>
              <a:buNone/>
            </a:pPr>
            <a:r>
              <a:rPr lang="ar-MA" sz="4800" b="1" i="0" u="none" strike="noStrike" cap="none">
                <a:solidFill>
                  <a:schemeClr val="accent1"/>
                </a:solidFill>
                <a:latin typeface="Arial Rounded"/>
                <a:ea typeface="Arial Rounded"/>
                <a:cs typeface="Arial Rounded"/>
                <a:sym typeface="Arial Rounded"/>
              </a:rPr>
              <a:t>3</a:t>
            </a:r>
            <a:endParaRPr sz="1800" b="0" i="0" u="none" strike="noStrike" cap="none">
              <a:solidFill>
                <a:schemeClr val="dk1"/>
              </a:solidFill>
              <a:latin typeface="Arial"/>
              <a:ea typeface="Arial"/>
              <a:cs typeface="Arial"/>
              <a:sym typeface="Arial"/>
            </a:endParaRPr>
          </a:p>
        </p:txBody>
      </p:sp>
      <p:sp>
        <p:nvSpPr>
          <p:cNvPr id="588" name="Google Shape;588;p25"/>
          <p:cNvSpPr txBox="1">
            <a:spLocks noGrp="1"/>
          </p:cNvSpPr>
          <p:nvPr>
            <p:ph type="title"/>
          </p:nvPr>
        </p:nvSpPr>
        <p:spPr>
          <a:xfrm>
            <a:off x="941030" y="266050"/>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rgbClr val="757070"/>
              </a:buClr>
              <a:buSzPts val="1800"/>
              <a:buFont typeface="Calibri"/>
              <a:buNone/>
            </a:pPr>
            <a:r>
              <a:rPr lang="ar-MA" sz="1800" b="1" dirty="0">
                <a:solidFill>
                  <a:srgbClr val="757070"/>
                </a:solidFill>
                <a:latin typeface="Calibri"/>
                <a:ea typeface="Calibri"/>
                <a:cs typeface="Calibri"/>
                <a:sym typeface="Calibri"/>
              </a:rPr>
              <a:t>قبل أن نستمع إلى نص </a:t>
            </a:r>
            <a:r>
              <a:rPr lang="ar-MA" sz="1800" b="1" dirty="0">
                <a:latin typeface="Calibri"/>
                <a:ea typeface="Calibri"/>
                <a:cs typeface="Calibri"/>
                <a:sym typeface="Calibri"/>
              </a:rPr>
              <a:t>بعنوان</a:t>
            </a:r>
            <a:r>
              <a:rPr lang="ar-MA" sz="1800" b="1" dirty="0">
                <a:solidFill>
                  <a:srgbClr val="FF0000"/>
                </a:solidFill>
                <a:latin typeface="Calibri"/>
                <a:ea typeface="Calibri"/>
                <a:cs typeface="Calibri"/>
                <a:sym typeface="Calibri"/>
              </a:rPr>
              <a:t> هل أنتم جاهزون للمستقبل؟</a:t>
            </a:r>
            <a:r>
              <a:rPr lang="ar-MA" sz="1800" b="1" dirty="0">
                <a:solidFill>
                  <a:srgbClr val="757070"/>
                </a:solidFill>
                <a:latin typeface="Calibri"/>
                <a:ea typeface="Calibri"/>
                <a:cs typeface="Calibri"/>
                <a:sym typeface="Calibri"/>
              </a:rPr>
              <a:t>، نتذكر أبرز قواعد الاستماع الجيد. </a:t>
            </a:r>
            <a:endParaRPr dirty="0"/>
          </a:p>
        </p:txBody>
      </p:sp>
      <p:sp>
        <p:nvSpPr>
          <p:cNvPr id="589" name="Google Shape;589;p25"/>
          <p:cNvSpPr txBox="1">
            <a:spLocks noGrp="1"/>
          </p:cNvSpPr>
          <p:nvPr>
            <p:ph type="body" idx="2"/>
          </p:nvPr>
        </p:nvSpPr>
        <p:spPr>
          <a:xfrm>
            <a:off x="1220149" y="563983"/>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rgbClr val="AEABAB"/>
              </a:buClr>
              <a:buSzPts val="1400"/>
              <a:buFont typeface="Arial"/>
              <a:buChar char="•"/>
            </a:pPr>
            <a:r>
              <a:rPr lang="ar-MA" i="1">
                <a:solidFill>
                  <a:srgbClr val="AEABAB"/>
                </a:solidFill>
                <a:latin typeface="Calibri"/>
                <a:ea typeface="Calibri"/>
                <a:cs typeface="Calibri"/>
                <a:sym typeface="Calibri"/>
              </a:rPr>
              <a:t>يشرح المدرس (ة) للتلاميذ  ضوابط الاستماع الجيد</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82"/>
                                        </p:tgtEl>
                                        <p:attrNameLst>
                                          <p:attrName>style.visibility</p:attrName>
                                        </p:attrNameLst>
                                      </p:cBhvr>
                                      <p:to>
                                        <p:strVal val="visible"/>
                                      </p:to>
                                    </p:set>
                                    <p:anim calcmode="lin" valueType="num">
                                      <p:cBhvr additive="base">
                                        <p:cTn id="7" dur="500"/>
                                        <p:tgtEl>
                                          <p:spTgt spid="582"/>
                                        </p:tgtEl>
                                        <p:attrNameLst>
                                          <p:attrName>ppt_w</p:attrName>
                                        </p:attrNameLst>
                                      </p:cBhvr>
                                      <p:tavLst>
                                        <p:tav tm="0">
                                          <p:val>
                                            <p:strVal val="0"/>
                                          </p:val>
                                        </p:tav>
                                        <p:tav tm="100000">
                                          <p:val>
                                            <p:strVal val="#ppt_w"/>
                                          </p:val>
                                        </p:tav>
                                      </p:tavLst>
                                    </p:anim>
                                    <p:anim calcmode="lin" valueType="num">
                                      <p:cBhvr additive="base">
                                        <p:cTn id="8" dur="500"/>
                                        <p:tgtEl>
                                          <p:spTgt spid="58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83"/>
                                        </p:tgtEl>
                                        <p:attrNameLst>
                                          <p:attrName>style.visibility</p:attrName>
                                        </p:attrNameLst>
                                      </p:cBhvr>
                                      <p:to>
                                        <p:strVal val="visible"/>
                                      </p:to>
                                    </p:set>
                                    <p:animEffect transition="in" filter="fade">
                                      <p:cBhvr>
                                        <p:cTn id="13" dur="2000"/>
                                        <p:tgtEl>
                                          <p:spTgt spid="583"/>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584"/>
                                        </p:tgtEl>
                                        <p:attrNameLst>
                                          <p:attrName>style.visibility</p:attrName>
                                        </p:attrNameLst>
                                      </p:cBhvr>
                                      <p:to>
                                        <p:strVal val="visible"/>
                                      </p:to>
                                    </p:set>
                                    <p:anim calcmode="lin" valueType="num">
                                      <p:cBhvr additive="base">
                                        <p:cTn id="18" dur="500"/>
                                        <p:tgtEl>
                                          <p:spTgt spid="584"/>
                                        </p:tgtEl>
                                        <p:attrNameLst>
                                          <p:attrName>ppt_w</p:attrName>
                                        </p:attrNameLst>
                                      </p:cBhvr>
                                      <p:tavLst>
                                        <p:tav tm="0">
                                          <p:val>
                                            <p:strVal val="0"/>
                                          </p:val>
                                        </p:tav>
                                        <p:tav tm="100000">
                                          <p:val>
                                            <p:strVal val="#ppt_w"/>
                                          </p:val>
                                        </p:tav>
                                      </p:tavLst>
                                    </p:anim>
                                    <p:anim calcmode="lin" valueType="num">
                                      <p:cBhvr additive="base">
                                        <p:cTn id="19" dur="500"/>
                                        <p:tgtEl>
                                          <p:spTgt spid="58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Google Shape;594;p26"/>
          <p:cNvPicPr preferRelativeResize="0"/>
          <p:nvPr/>
        </p:nvPicPr>
        <p:blipFill rotWithShape="1">
          <a:blip r:embed="rId3">
            <a:alphaModFix/>
          </a:blip>
          <a:srcRect/>
          <a:stretch/>
        </p:blipFill>
        <p:spPr>
          <a:xfrm>
            <a:off x="122962" y="835401"/>
            <a:ext cx="12069038" cy="5399091"/>
          </a:xfrm>
          <a:prstGeom prst="rect">
            <a:avLst/>
          </a:prstGeom>
          <a:noFill/>
          <a:ln>
            <a:noFill/>
          </a:ln>
        </p:spPr>
      </p:pic>
      <p:sp>
        <p:nvSpPr>
          <p:cNvPr id="595" name="Google Shape;595;p26"/>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596" name="Google Shape;596;p26"/>
          <p:cNvPicPr preferRelativeResize="0"/>
          <p:nvPr/>
        </p:nvPicPr>
        <p:blipFill rotWithShape="1">
          <a:blip r:embed="rId4">
            <a:alphaModFix/>
          </a:blip>
          <a:srcRect/>
          <a:stretch/>
        </p:blipFill>
        <p:spPr>
          <a:xfrm>
            <a:off x="196149" y="90520"/>
            <a:ext cx="744881" cy="744881"/>
          </a:xfrm>
          <a:prstGeom prst="rect">
            <a:avLst/>
          </a:prstGeom>
          <a:noFill/>
          <a:ln>
            <a:noFill/>
          </a:ln>
        </p:spPr>
      </p:pic>
      <p:sp>
        <p:nvSpPr>
          <p:cNvPr id="597" name="Google Shape;597;p26"/>
          <p:cNvSpPr txBox="1">
            <a:spLocks noGrp="1"/>
          </p:cNvSpPr>
          <p:nvPr>
            <p:ph type="title"/>
          </p:nvPr>
        </p:nvSpPr>
        <p:spPr>
          <a:xfrm>
            <a:off x="875957" y="18773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dirty="0">
                <a:latin typeface="Calibri"/>
                <a:ea typeface="Calibri"/>
                <a:cs typeface="Calibri"/>
                <a:sym typeface="Calibri"/>
              </a:rPr>
              <a:t>الآن، سأسمعكم نصا بعنوان: هل أنتم جاهزون للمستقبل؟، حاولوا أن تحددوا  عناصر الوضعية التواصلية. </a:t>
            </a:r>
            <a:endParaRPr dirty="0"/>
          </a:p>
        </p:txBody>
      </p:sp>
      <p:sp>
        <p:nvSpPr>
          <p:cNvPr id="598" name="Google Shape;598;p26"/>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sz="1400"/>
              <a:t>يطلب  المدرس(ة</a:t>
            </a:r>
            <a:r>
              <a:rPr lang="ar-MA"/>
              <a:t>)</a:t>
            </a:r>
            <a:r>
              <a:rPr lang="ar-MA" sz="1400"/>
              <a:t>من المتعلمين  الاستماع بانتباه وتركيز، محاولين التقاط عناصر الوضعية التواصلية للنص المسموع. </a:t>
            </a:r>
            <a:r>
              <a:rPr lang="ar-MA" sz="1400">
                <a:highlight>
                  <a:srgbClr val="FFFF00"/>
                </a:highlight>
              </a:rPr>
              <a:t>بعدها يطرح أسئلة الوضعية تباعا ويستمع إلى جواب واحد في كل سؤال.</a:t>
            </a:r>
            <a:endParaRPr sz="1400">
              <a:highlight>
                <a:srgbClr val="FFFF00"/>
              </a:highlight>
            </a:endParaRPr>
          </a:p>
        </p:txBody>
      </p:sp>
      <p:pic>
        <p:nvPicPr>
          <p:cNvPr id="8" name="Image 7">
            <a:extLst>
              <a:ext uri="{FF2B5EF4-FFF2-40B4-BE49-F238E27FC236}">
                <a16:creationId xmlns:a16="http://schemas.microsoft.com/office/drawing/2014/main" id="{8660A000-FD6F-4A6A-B1F2-BCC88E4EE421}"/>
              </a:ext>
            </a:extLst>
          </p:cNvPr>
          <p:cNvPicPr>
            <a:picLocks noChangeAspect="1"/>
          </p:cNvPicPr>
          <p:nvPr/>
        </p:nvPicPr>
        <p:blipFill>
          <a:blip r:embed="rId5"/>
          <a:stretch>
            <a:fillRect/>
          </a:stretch>
        </p:blipFill>
        <p:spPr>
          <a:xfrm>
            <a:off x="448574" y="1503000"/>
            <a:ext cx="11294851" cy="3852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11" name="Image 10">
            <a:extLst>
              <a:ext uri="{FF2B5EF4-FFF2-40B4-BE49-F238E27FC236}">
                <a16:creationId xmlns:a16="http://schemas.microsoft.com/office/drawing/2014/main" id="{82289E56-4C02-49FB-BD13-10B9BAF2FD7A}"/>
              </a:ext>
            </a:extLst>
          </p:cNvPr>
          <p:cNvPicPr>
            <a:picLocks noChangeAspect="1"/>
          </p:cNvPicPr>
          <p:nvPr/>
        </p:nvPicPr>
        <p:blipFill>
          <a:blip r:embed="rId3"/>
          <a:stretch>
            <a:fillRect/>
          </a:stretch>
        </p:blipFill>
        <p:spPr>
          <a:xfrm>
            <a:off x="282052" y="1431000"/>
            <a:ext cx="11717087" cy="4281816"/>
          </a:xfrm>
          <a:prstGeom prst="rect">
            <a:avLst/>
          </a:prstGeom>
        </p:spPr>
      </p:pic>
      <p:sp>
        <p:nvSpPr>
          <p:cNvPr id="605" name="Google Shape;605;p27"/>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606" name="Google Shape;606;p27"/>
          <p:cNvPicPr preferRelativeResize="0"/>
          <p:nvPr/>
        </p:nvPicPr>
        <p:blipFill rotWithShape="1">
          <a:blip r:embed="rId4">
            <a:alphaModFix/>
          </a:blip>
          <a:srcRect/>
          <a:stretch/>
        </p:blipFill>
        <p:spPr>
          <a:xfrm>
            <a:off x="196149" y="90520"/>
            <a:ext cx="744881" cy="744881"/>
          </a:xfrm>
          <a:prstGeom prst="rect">
            <a:avLst/>
          </a:prstGeom>
          <a:noFill/>
          <a:ln>
            <a:noFill/>
          </a:ln>
        </p:spPr>
      </p:pic>
      <p:sp>
        <p:nvSpPr>
          <p:cNvPr id="607" name="Google Shape;607;p27"/>
          <p:cNvSpPr txBox="1">
            <a:spLocks noGrp="1"/>
          </p:cNvSpPr>
          <p:nvPr>
            <p:ph type="title"/>
          </p:nvPr>
        </p:nvSpPr>
        <p:spPr>
          <a:xfrm>
            <a:off x="1006799" y="195237"/>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أحسنتم. إليكم عناصر الوضعية التواصلية.</a:t>
            </a:r>
            <a:endParaRPr/>
          </a:p>
        </p:txBody>
      </p:sp>
      <p:sp>
        <p:nvSpPr>
          <p:cNvPr id="608" name="Google Shape;608;p27"/>
          <p:cNvSpPr txBox="1">
            <a:spLocks noGrp="1"/>
          </p:cNvSpPr>
          <p:nvPr>
            <p:ph type="body" idx="2"/>
          </p:nvPr>
        </p:nvSpPr>
        <p:spPr>
          <a:xfrm>
            <a:off x="1146358" y="513880"/>
            <a:ext cx="10250160" cy="321521"/>
          </a:xfrm>
          <a:prstGeom prst="rect">
            <a:avLst/>
          </a:prstGeom>
          <a:noFill/>
          <a:ln>
            <a:noFill/>
          </a:ln>
        </p:spPr>
        <p:txBody>
          <a:bodyPr spcFirstLastPara="1" wrap="square" lIns="91425" tIns="45700" rIns="91425" bIns="45700" anchor="t" anchorCtr="0">
            <a:noAutofit/>
          </a:bodyPr>
          <a:lstStyle/>
          <a:p>
            <a:pPr marL="0" lvl="0" indent="-88900" algn="r" rtl="1">
              <a:lnSpc>
                <a:spcPct val="90000"/>
              </a:lnSpc>
              <a:spcBef>
                <a:spcPts val="0"/>
              </a:spcBef>
              <a:spcAft>
                <a:spcPts val="0"/>
              </a:spcAft>
              <a:buClr>
                <a:srgbClr val="AEABAB"/>
              </a:buClr>
              <a:buSzPts val="1400"/>
              <a:buChar char="•"/>
            </a:pPr>
            <a:r>
              <a:rPr lang="ar-MA" sz="1400"/>
              <a:t>- يطلب المدرس من المتعلمين توثيق الأجوبة الصحيحة في  كراساتهم</a:t>
            </a:r>
            <a:endParaRPr/>
          </a:p>
        </p:txBody>
      </p:sp>
      <p:sp>
        <p:nvSpPr>
          <p:cNvPr id="609" name="Google Shape;609;p27"/>
          <p:cNvSpPr txBox="1"/>
          <p:nvPr/>
        </p:nvSpPr>
        <p:spPr>
          <a:xfrm>
            <a:off x="7911198" y="2003776"/>
            <a:ext cx="3813311"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MA" sz="3200" b="1" u="none" strike="noStrike" cap="none" dirty="0">
                <a:solidFill>
                  <a:schemeClr val="tx1"/>
                </a:solidFill>
                <a:latin typeface="Calibri"/>
                <a:ea typeface="Calibri"/>
                <a:cs typeface="Calibri"/>
                <a:sym typeface="Calibri"/>
              </a:rPr>
              <a:t>لوسائل الإعلام</a:t>
            </a:r>
          </a:p>
        </p:txBody>
      </p:sp>
      <p:sp>
        <p:nvSpPr>
          <p:cNvPr id="610" name="Google Shape;610;p27"/>
          <p:cNvSpPr/>
          <p:nvPr/>
        </p:nvSpPr>
        <p:spPr>
          <a:xfrm>
            <a:off x="8096637" y="4214648"/>
            <a:ext cx="3813311" cy="1694089"/>
          </a:xfrm>
          <a:prstGeom prst="rect">
            <a:avLst/>
          </a:prstGeom>
          <a:noFill/>
          <a:ln>
            <a:noFill/>
          </a:ln>
        </p:spPr>
        <p:txBody>
          <a:bodyPr spcFirstLastPara="1" wrap="square" lIns="91425" tIns="45700" rIns="91425" bIns="45700" anchor="ctr" anchorCtr="0">
            <a:noAutofit/>
          </a:bodyPr>
          <a:lstStyle/>
          <a:p>
            <a:pPr lvl="0" algn="just" rtl="1"/>
            <a:r>
              <a:rPr lang="ar-SA" sz="3200" b="1" dirty="0">
                <a:solidFill>
                  <a:schemeClr val="tx1"/>
                </a:solidFill>
                <a:latin typeface="Calibri"/>
                <a:ea typeface="Calibri"/>
                <a:cs typeface="Calibri"/>
              </a:rPr>
              <a:t>مدير الوَكالة الوطنية لإنعاش التشغيلِ والكفاءات </a:t>
            </a:r>
            <a:endParaRPr lang="fr-FR" sz="3200" b="1" dirty="0">
              <a:solidFill>
                <a:schemeClr val="tx1"/>
              </a:solidFill>
              <a:latin typeface="Calibri"/>
              <a:ea typeface="Calibri"/>
              <a:cs typeface="Calibri"/>
            </a:endParaRPr>
          </a:p>
        </p:txBody>
      </p:sp>
      <p:sp>
        <p:nvSpPr>
          <p:cNvPr id="611" name="Google Shape;611;p27"/>
          <p:cNvSpPr/>
          <p:nvPr/>
        </p:nvSpPr>
        <p:spPr>
          <a:xfrm>
            <a:off x="376033" y="4410568"/>
            <a:ext cx="3813312" cy="1302248"/>
          </a:xfrm>
          <a:prstGeom prst="rect">
            <a:avLst/>
          </a:prstGeom>
          <a:noFill/>
          <a:ln>
            <a:noFill/>
          </a:ln>
        </p:spPr>
        <p:txBody>
          <a:bodyPr spcFirstLastPara="1" wrap="square" lIns="91425" tIns="45700" rIns="91425" bIns="45700" anchor="ctr" anchorCtr="0">
            <a:noAutofit/>
          </a:bodyPr>
          <a:lstStyle/>
          <a:p>
            <a:pPr lvl="0" algn="just" rtl="1"/>
            <a:r>
              <a:rPr lang="ar-MA" sz="3200" b="1" dirty="0">
                <a:solidFill>
                  <a:schemeClr val="tx1"/>
                </a:solidFill>
                <a:latin typeface="Calibri"/>
                <a:ea typeface="Calibri"/>
                <a:cs typeface="Calibri"/>
              </a:rPr>
              <a:t>التأكيد على ح</a:t>
            </a:r>
            <a:r>
              <a:rPr lang="ar-SA" sz="3200" b="1" dirty="0">
                <a:solidFill>
                  <a:schemeClr val="tx1"/>
                </a:solidFill>
                <a:latin typeface="Calibri"/>
                <a:ea typeface="Calibri"/>
                <a:cs typeface="Calibri"/>
              </a:rPr>
              <a:t>ركية الوظائف وتأثرها بالتغيرات التي يعرفها العالم</a:t>
            </a:r>
            <a:endParaRPr lang="fr-FR" sz="3200" b="1" dirty="0">
              <a:solidFill>
                <a:schemeClr val="tx1"/>
              </a:solidFill>
              <a:latin typeface="Calibri"/>
              <a:ea typeface="Calibri"/>
              <a:cs typeface="Calibri"/>
            </a:endParaRPr>
          </a:p>
        </p:txBody>
      </p:sp>
      <p:sp>
        <p:nvSpPr>
          <p:cNvPr id="612" name="Google Shape;612;p27"/>
          <p:cNvSpPr/>
          <p:nvPr/>
        </p:nvSpPr>
        <p:spPr>
          <a:xfrm>
            <a:off x="467491" y="1689326"/>
            <a:ext cx="3597613" cy="1588896"/>
          </a:xfrm>
          <a:prstGeom prst="rect">
            <a:avLst/>
          </a:prstGeom>
          <a:noFill/>
          <a:ln>
            <a:noFill/>
          </a:ln>
        </p:spPr>
        <p:txBody>
          <a:bodyPr spcFirstLastPara="1" wrap="square" lIns="91425" tIns="45700" rIns="91425" bIns="45700" anchor="ctr" anchorCtr="0">
            <a:noAutofit/>
          </a:bodyPr>
          <a:lstStyle/>
          <a:p>
            <a:pPr algn="just" rtl="1"/>
            <a:r>
              <a:rPr lang="ar-SA" sz="3200" b="1" dirty="0">
                <a:solidFill>
                  <a:schemeClr val="tx1"/>
                </a:solidFill>
                <a:latin typeface="Calibri"/>
                <a:ea typeface="Calibri"/>
                <a:cs typeface="Calibri"/>
              </a:rPr>
              <a:t>مناسبة اليوم العالمي للعمال </a:t>
            </a:r>
            <a:endParaRPr lang="fr-FR" sz="3200" b="1" dirty="0">
              <a:solidFill>
                <a:schemeClr val="tx1"/>
              </a:solidFill>
              <a:latin typeface="Calibri"/>
              <a:ea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grpSp>
        <p:nvGrpSpPr>
          <p:cNvPr id="617" name="Google Shape;617;p28"/>
          <p:cNvGrpSpPr/>
          <p:nvPr/>
        </p:nvGrpSpPr>
        <p:grpSpPr>
          <a:xfrm>
            <a:off x="654217" y="656003"/>
            <a:ext cx="10567685" cy="5198169"/>
            <a:chOff x="2184400" y="1402025"/>
            <a:chExt cx="7823200" cy="4942038"/>
          </a:xfrm>
        </p:grpSpPr>
        <p:sp>
          <p:nvSpPr>
            <p:cNvPr id="618" name="Google Shape;618;p28"/>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19" name="Google Shape;619;p2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620" name="Google Shape;620;p28"/>
          <p:cNvGrpSpPr/>
          <p:nvPr/>
        </p:nvGrpSpPr>
        <p:grpSpPr>
          <a:xfrm>
            <a:off x="8534400" y="4917801"/>
            <a:ext cx="2687502" cy="936371"/>
            <a:chOff x="8534400" y="4917801"/>
            <a:chExt cx="2687501" cy="936370"/>
          </a:xfrm>
        </p:grpSpPr>
        <p:sp>
          <p:nvSpPr>
            <p:cNvPr id="621" name="Google Shape;621;p28"/>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22" name="Google Shape;622;p28"/>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i="0" u="none" strike="noStrike" cap="none">
                  <a:solidFill>
                    <a:srgbClr val="44546A"/>
                  </a:solidFill>
                  <a:latin typeface="Calibri"/>
                  <a:ea typeface="Calibri"/>
                  <a:cs typeface="Calibri"/>
                  <a:sym typeface="Calibri"/>
                </a:rPr>
                <a:t>5 دقائق</a:t>
              </a:r>
              <a:endParaRPr sz="3600" b="1" i="0" u="none" strike="noStrike" cap="none">
                <a:solidFill>
                  <a:schemeClr val="accent2"/>
                </a:solidFill>
                <a:latin typeface="Calibri"/>
                <a:ea typeface="Calibri"/>
                <a:cs typeface="Calibri"/>
                <a:sym typeface="Calibri"/>
              </a:endParaRPr>
            </a:p>
          </p:txBody>
        </p:sp>
      </p:grpSp>
      <p:sp>
        <p:nvSpPr>
          <p:cNvPr id="623" name="Google Shape;623;p28"/>
          <p:cNvSpPr txBox="1"/>
          <p:nvPr/>
        </p:nvSpPr>
        <p:spPr>
          <a:xfrm>
            <a:off x="2665200" y="4042739"/>
            <a:ext cx="5869200" cy="677108"/>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400" b="1" i="0" u="none" strike="noStrike" cap="none">
                <a:solidFill>
                  <a:srgbClr val="FF0000"/>
                </a:solidFill>
                <a:latin typeface="Calibri"/>
                <a:ea typeface="Calibri"/>
                <a:cs typeface="Calibri"/>
                <a:sym typeface="Calibri"/>
              </a:rPr>
              <a:t>أستمع وأفهم</a:t>
            </a:r>
            <a:endParaRPr/>
          </a:p>
        </p:txBody>
      </p:sp>
      <p:sp>
        <p:nvSpPr>
          <p:cNvPr id="624" name="Google Shape;624;p28"/>
          <p:cNvSpPr txBox="1"/>
          <p:nvPr/>
        </p:nvSpPr>
        <p:spPr>
          <a:xfrm>
            <a:off x="2738031" y="4719847"/>
            <a:ext cx="5869200" cy="738664"/>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a:solidFill>
                  <a:srgbClr val="44546A"/>
                </a:solidFill>
                <a:latin typeface="Calibri"/>
                <a:ea typeface="Calibri"/>
                <a:cs typeface="Calibri"/>
                <a:sym typeface="Calibri"/>
              </a:rPr>
              <a:t>التسميع 2</a:t>
            </a:r>
            <a:endParaRPr sz="4800" b="1" i="0" u="none" strike="noStrike" cap="none">
              <a:solidFill>
                <a:srgbClr val="44546A"/>
              </a:solidFill>
              <a:latin typeface="Calibri"/>
              <a:ea typeface="Calibri"/>
              <a:cs typeface="Calibri"/>
              <a:sym typeface="Calibri"/>
            </a:endParaRPr>
          </a:p>
        </p:txBody>
      </p:sp>
      <p:pic>
        <p:nvPicPr>
          <p:cNvPr id="625" name="Google Shape;625;p28"/>
          <p:cNvPicPr preferRelativeResize="0"/>
          <p:nvPr/>
        </p:nvPicPr>
        <p:blipFill rotWithShape="1">
          <a:blip r:embed="rId4">
            <a:alphaModFix/>
          </a:blip>
          <a:srcRect/>
          <a:stretch/>
        </p:blipFill>
        <p:spPr>
          <a:xfrm>
            <a:off x="4322034" y="1048214"/>
            <a:ext cx="2701193" cy="270119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grpSp>
        <p:nvGrpSpPr>
          <p:cNvPr id="630" name="Google Shape;630;p29"/>
          <p:cNvGrpSpPr/>
          <p:nvPr/>
        </p:nvGrpSpPr>
        <p:grpSpPr>
          <a:xfrm>
            <a:off x="812159" y="829917"/>
            <a:ext cx="10567685" cy="5198169"/>
            <a:chOff x="2184400" y="1402025"/>
            <a:chExt cx="7823200" cy="4942038"/>
          </a:xfrm>
        </p:grpSpPr>
        <p:sp>
          <p:nvSpPr>
            <p:cNvPr id="631" name="Google Shape;631;p2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632" name="Google Shape;632;p2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1D6FA9"/>
                </a:solidFill>
                <a:latin typeface="Calibri"/>
                <a:ea typeface="Calibri"/>
                <a:cs typeface="Calibri"/>
                <a:sym typeface="Calibri"/>
              </a:endParaRPr>
            </a:p>
            <a:p>
              <a:pPr marL="0" marR="0" lvl="0" indent="0" algn="ctr" rtl="0">
                <a:spcBef>
                  <a:spcPts val="0"/>
                </a:spcBef>
                <a:spcAft>
                  <a:spcPts val="0"/>
                </a:spcAft>
                <a:buNone/>
              </a:pPr>
              <a:endParaRPr sz="4400" b="1" i="0" u="none" strike="noStrike" cap="none">
                <a:solidFill>
                  <a:srgbClr val="1D6FA9"/>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a:solidFill>
                    <a:srgbClr val="1D6FA9"/>
                  </a:solidFill>
                  <a:latin typeface="Calibri"/>
                  <a:ea typeface="Calibri"/>
                  <a:cs typeface="Calibri"/>
                  <a:sym typeface="Calibri"/>
                </a:rPr>
                <a:t>أطبق (الممارسة الثنائية) </a:t>
              </a:r>
              <a:endParaRPr sz="4400" b="1" i="0" u="none" strike="noStrike" cap="none">
                <a:solidFill>
                  <a:srgbClr val="1D6FA9"/>
                </a:solidFill>
                <a:latin typeface="Calibri"/>
                <a:ea typeface="Calibri"/>
                <a:cs typeface="Calibri"/>
                <a:sym typeface="Calibri"/>
              </a:endParaRPr>
            </a:p>
          </p:txBody>
        </p:sp>
      </p:grpSp>
      <p:pic>
        <p:nvPicPr>
          <p:cNvPr id="633" name="Google Shape;633;p29" descr="Une image contenant habits, Dessin d’enfant, table, meubles&#10;&#10;Le contenu généré par l’IA peut être incorrect."/>
          <p:cNvPicPr preferRelativeResize="0"/>
          <p:nvPr/>
        </p:nvPicPr>
        <p:blipFill rotWithShape="1">
          <a:blip r:embed="rId3">
            <a:alphaModFix/>
          </a:blip>
          <a:srcRect/>
          <a:stretch/>
        </p:blipFill>
        <p:spPr>
          <a:xfrm>
            <a:off x="5214148" y="1570044"/>
            <a:ext cx="2149140" cy="2149140"/>
          </a:xfrm>
          <a:prstGeom prst="rect">
            <a:avLst/>
          </a:prstGeom>
          <a:noFill/>
          <a:ln>
            <a:noFill/>
          </a:ln>
        </p:spPr>
      </p:pic>
      <p:sp>
        <p:nvSpPr>
          <p:cNvPr id="634" name="Google Shape;634;p29"/>
          <p:cNvSpPr/>
          <p:nvPr/>
        </p:nvSpPr>
        <p:spPr>
          <a:xfrm>
            <a:off x="5455920" y="1152495"/>
            <a:ext cx="1280160" cy="732768"/>
          </a:xfrm>
          <a:prstGeom prst="cloudCallout">
            <a:avLst>
              <a:gd name="adj1" fmla="val -20833"/>
              <a:gd name="adj2" fmla="val 62500"/>
            </a:avLst>
          </a:prstGeom>
          <a:solidFill>
            <a:srgbClr val="F9F1DC"/>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MA" sz="1800" b="0" i="0" u="none" strike="noStrike" cap="none">
                <a:solidFill>
                  <a:schemeClr val="dk1"/>
                </a:solidFill>
                <a:latin typeface="Arial"/>
                <a:ea typeface="Arial"/>
                <a:cs typeface="Arial"/>
                <a:sym typeface="Arial"/>
              </a:rPr>
              <a:t>تساءلت ما إذا...</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30"/>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640" name="Google Shape;640;p30"/>
          <p:cNvPicPr preferRelativeResize="0"/>
          <p:nvPr/>
        </p:nvPicPr>
        <p:blipFill rotWithShape="1">
          <a:blip r:embed="rId3">
            <a:alphaModFix/>
          </a:blip>
          <a:srcRect/>
          <a:stretch/>
        </p:blipFill>
        <p:spPr>
          <a:xfrm>
            <a:off x="196149" y="90520"/>
            <a:ext cx="744881" cy="744881"/>
          </a:xfrm>
          <a:prstGeom prst="rect">
            <a:avLst/>
          </a:prstGeom>
          <a:noFill/>
          <a:ln>
            <a:noFill/>
          </a:ln>
        </p:spPr>
      </p:pic>
      <p:sp>
        <p:nvSpPr>
          <p:cNvPr id="641" name="Google Shape;641;p30"/>
          <p:cNvSpPr txBox="1">
            <a:spLocks noGrp="1"/>
          </p:cNvSpPr>
          <p:nvPr>
            <p:ph type="title"/>
          </p:nvPr>
        </p:nvSpPr>
        <p:spPr>
          <a:xfrm>
            <a:off x="875957" y="18773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قبل التسميع أقدم لكم المهمة التي ينبغي إنجازها: فهم النص المسموع</a:t>
            </a:r>
            <a:endParaRPr/>
          </a:p>
        </p:txBody>
      </p:sp>
      <p:sp>
        <p:nvSpPr>
          <p:cNvPr id="642" name="Google Shape;642;p3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يعرف المدرس المتعلمين المهمة التي ينبغي إنجازها، ويطلب منهم توظيف تقنية رؤوس الأقلام.</a:t>
            </a:r>
            <a:endParaRPr sz="1400"/>
          </a:p>
        </p:txBody>
      </p:sp>
      <p:pic>
        <p:nvPicPr>
          <p:cNvPr id="3" name="Image 2">
            <a:extLst>
              <a:ext uri="{FF2B5EF4-FFF2-40B4-BE49-F238E27FC236}">
                <a16:creationId xmlns:a16="http://schemas.microsoft.com/office/drawing/2014/main" id="{A27E43FF-20EB-4E63-800E-B1CCB1FF44CE}"/>
              </a:ext>
            </a:extLst>
          </p:cNvPr>
          <p:cNvPicPr>
            <a:picLocks noChangeAspect="1"/>
          </p:cNvPicPr>
          <p:nvPr/>
        </p:nvPicPr>
        <p:blipFill>
          <a:blip r:embed="rId4"/>
          <a:stretch>
            <a:fillRect/>
          </a:stretch>
        </p:blipFill>
        <p:spPr>
          <a:xfrm>
            <a:off x="5994405" y="1479542"/>
            <a:ext cx="5938919" cy="4139999"/>
          </a:xfrm>
          <a:prstGeom prst="rect">
            <a:avLst/>
          </a:prstGeom>
          <a:ln w="57150">
            <a:solidFill>
              <a:schemeClr val="tx1"/>
            </a:solidFill>
          </a:ln>
        </p:spPr>
      </p:pic>
      <p:pic>
        <p:nvPicPr>
          <p:cNvPr id="6" name="Image 5">
            <a:extLst>
              <a:ext uri="{FF2B5EF4-FFF2-40B4-BE49-F238E27FC236}">
                <a16:creationId xmlns:a16="http://schemas.microsoft.com/office/drawing/2014/main" id="{14DC6A1E-D7C7-482C-851F-6C6B19AA8FC7}"/>
              </a:ext>
            </a:extLst>
          </p:cNvPr>
          <p:cNvPicPr>
            <a:picLocks noChangeAspect="1"/>
          </p:cNvPicPr>
          <p:nvPr/>
        </p:nvPicPr>
        <p:blipFill>
          <a:blip r:embed="rId5"/>
          <a:stretch>
            <a:fillRect/>
          </a:stretch>
        </p:blipFill>
        <p:spPr>
          <a:xfrm>
            <a:off x="473632" y="1421491"/>
            <a:ext cx="5520773" cy="4140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3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103750"/>
              </a:lnSpc>
              <a:spcBef>
                <a:spcPts val="0"/>
              </a:spcBef>
              <a:spcAft>
                <a:spcPts val="0"/>
              </a:spcAft>
              <a:buClr>
                <a:schemeClr val="dk1"/>
              </a:buClr>
              <a:buSzPts val="1800"/>
              <a:buFont typeface="Calibri"/>
              <a:buNone/>
            </a:pPr>
            <a:r>
              <a:rPr lang="ar-MA" sz="1800" b="1">
                <a:latin typeface="Calibri"/>
                <a:ea typeface="Calibri"/>
                <a:cs typeface="Calibri"/>
                <a:sym typeface="Calibri"/>
              </a:rPr>
              <a:t>سأسمعكم النص مرة ثانية، انتبهوا سوف نبدأ، أنصتوا جيدا. </a:t>
            </a:r>
            <a:endParaRPr/>
          </a:p>
        </p:txBody>
      </p:sp>
      <p:sp>
        <p:nvSpPr>
          <p:cNvPr id="649" name="Google Shape;649;p3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650" name="Google Shape;650;p31"/>
          <p:cNvPicPr preferRelativeResize="0"/>
          <p:nvPr/>
        </p:nvPicPr>
        <p:blipFill rotWithShape="1">
          <a:blip r:embed="rId3">
            <a:alphaModFix/>
          </a:blip>
          <a:srcRect/>
          <a:stretch/>
        </p:blipFill>
        <p:spPr>
          <a:xfrm>
            <a:off x="134776" y="134054"/>
            <a:ext cx="744881" cy="744881"/>
          </a:xfrm>
          <a:prstGeom prst="rect">
            <a:avLst/>
          </a:prstGeom>
          <a:noFill/>
          <a:ln>
            <a:noFill/>
          </a:ln>
        </p:spPr>
      </p:pic>
      <p:pic>
        <p:nvPicPr>
          <p:cNvPr id="651" name="Google Shape;651;p31" descr="كيف أعرف أن طفلي لا يسمع؟ 10 أعراض تنذر بالإصابة بضعف السمع"/>
          <p:cNvPicPr preferRelativeResize="0"/>
          <p:nvPr/>
        </p:nvPicPr>
        <p:blipFill rotWithShape="1">
          <a:blip r:embed="rId4">
            <a:alphaModFix/>
          </a:blip>
          <a:srcRect/>
          <a:stretch/>
        </p:blipFill>
        <p:spPr>
          <a:xfrm>
            <a:off x="2438400" y="1350051"/>
            <a:ext cx="7315200" cy="41814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32"/>
          <p:cNvSpPr txBox="1">
            <a:spLocks noGrp="1"/>
          </p:cNvSpPr>
          <p:nvPr>
            <p:ph type="title"/>
          </p:nvPr>
        </p:nvSpPr>
        <p:spPr>
          <a:xfrm>
            <a:off x="988436" y="200956"/>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000000"/>
              </a:buClr>
              <a:buSzPts val="2222"/>
              <a:buFont typeface="Calibri"/>
              <a:buNone/>
            </a:pPr>
            <a:r>
              <a:rPr lang="ar-MA" sz="2000" b="1">
                <a:latin typeface="Calibri"/>
                <a:ea typeface="Calibri"/>
                <a:cs typeface="Calibri"/>
                <a:sym typeface="Calibri"/>
              </a:rPr>
              <a:t>أمامكم الأسئلة التي ينبغي عليكم الإجابة عنها ثنائيا.</a:t>
            </a:r>
            <a:endParaRPr sz="2000" b="1">
              <a:latin typeface="Calibri"/>
              <a:ea typeface="Calibri"/>
              <a:cs typeface="Calibri"/>
              <a:sym typeface="Calibri"/>
            </a:endParaRPr>
          </a:p>
        </p:txBody>
      </p:sp>
      <p:sp>
        <p:nvSpPr>
          <p:cNvPr id="658" name="Google Shape;658;p32"/>
          <p:cNvSpPr txBox="1">
            <a:spLocks noGrp="1"/>
          </p:cNvSpPr>
          <p:nvPr>
            <p:ph type="body" idx="2"/>
          </p:nvPr>
        </p:nvSpPr>
        <p:spPr>
          <a:xfrm>
            <a:off x="755374" y="385511"/>
            <a:ext cx="11038710" cy="379802"/>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i="1">
                <a:latin typeface="Calibri"/>
                <a:ea typeface="Calibri"/>
                <a:cs typeface="Calibri"/>
                <a:sym typeface="Calibri"/>
              </a:rPr>
              <a:t>يقرأ المدرس الأسئلة ويطلب من  متعلمين إعادة قراءتها. و يسأل المتعلمين عن الأسئلة التي تحتاج إلى الشرح قبل بدء الإجابة</a:t>
            </a:r>
            <a:r>
              <a:rPr lang="ar-MA">
                <a:latin typeface="Calibri"/>
                <a:ea typeface="Calibri"/>
                <a:cs typeface="Calibri"/>
                <a:sym typeface="Calibri"/>
              </a:rPr>
              <a:t>.</a:t>
            </a:r>
            <a:r>
              <a:rPr lang="ar-MA" i="1">
                <a:latin typeface="Calibri"/>
                <a:ea typeface="Calibri"/>
                <a:cs typeface="Calibri"/>
                <a:sym typeface="Calibri"/>
              </a:rPr>
              <a:t> ثم  يوجه المتعلمين إلى الاشتغال في ثنائيات للجواب عن الأسئلة حيث يتناقش كل ثنائي حول إجابة كل منهما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endParaRPr/>
          </a:p>
        </p:txBody>
      </p:sp>
      <p:pic>
        <p:nvPicPr>
          <p:cNvPr id="6" name="Image 5">
            <a:extLst>
              <a:ext uri="{FF2B5EF4-FFF2-40B4-BE49-F238E27FC236}">
                <a16:creationId xmlns:a16="http://schemas.microsoft.com/office/drawing/2014/main" id="{973C2606-D562-4493-934C-E2173446E0DA}"/>
              </a:ext>
            </a:extLst>
          </p:cNvPr>
          <p:cNvPicPr>
            <a:picLocks noChangeAspect="1"/>
          </p:cNvPicPr>
          <p:nvPr/>
        </p:nvPicPr>
        <p:blipFill>
          <a:blip r:embed="rId3"/>
          <a:stretch>
            <a:fillRect/>
          </a:stretch>
        </p:blipFill>
        <p:spPr>
          <a:xfrm>
            <a:off x="5994405" y="1479542"/>
            <a:ext cx="5938919" cy="4139999"/>
          </a:xfrm>
          <a:prstGeom prst="rect">
            <a:avLst/>
          </a:prstGeom>
          <a:ln w="57150">
            <a:solidFill>
              <a:schemeClr val="tx1"/>
            </a:solidFill>
          </a:ln>
        </p:spPr>
      </p:pic>
      <p:pic>
        <p:nvPicPr>
          <p:cNvPr id="9" name="Image 8">
            <a:extLst>
              <a:ext uri="{FF2B5EF4-FFF2-40B4-BE49-F238E27FC236}">
                <a16:creationId xmlns:a16="http://schemas.microsoft.com/office/drawing/2014/main" id="{CE04E520-F10E-4339-8EF6-C41C7E2DE4FA}"/>
              </a:ext>
            </a:extLst>
          </p:cNvPr>
          <p:cNvPicPr>
            <a:picLocks noChangeAspect="1"/>
          </p:cNvPicPr>
          <p:nvPr/>
        </p:nvPicPr>
        <p:blipFill>
          <a:blip r:embed="rId4"/>
          <a:stretch>
            <a:fillRect/>
          </a:stretch>
        </p:blipFill>
        <p:spPr>
          <a:xfrm>
            <a:off x="473632" y="1421491"/>
            <a:ext cx="5520773" cy="4140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pic>
        <p:nvPicPr>
          <p:cNvPr id="665" name="Google Shape;665;p33"/>
          <p:cNvPicPr preferRelativeResize="0"/>
          <p:nvPr/>
        </p:nvPicPr>
        <p:blipFill rotWithShape="1">
          <a:blip r:embed="rId3">
            <a:alphaModFix/>
          </a:blip>
          <a:srcRect l="6770" t="6521" r="9313" b="19711"/>
          <a:stretch/>
        </p:blipFill>
        <p:spPr>
          <a:xfrm>
            <a:off x="147429" y="1020776"/>
            <a:ext cx="11897139" cy="5580000"/>
          </a:xfrm>
          <a:prstGeom prst="rect">
            <a:avLst/>
          </a:prstGeom>
          <a:noFill/>
          <a:ln>
            <a:noFill/>
          </a:ln>
        </p:spPr>
      </p:pic>
      <p:sp>
        <p:nvSpPr>
          <p:cNvPr id="666" name="Google Shape;666;p33"/>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rgbClr val="000000"/>
              </a:buClr>
              <a:buSzPts val="2222"/>
              <a:buFont typeface="Calibri"/>
              <a:buNone/>
            </a:pPr>
            <a:r>
              <a:rPr lang="ar-MA" sz="2000" b="1">
                <a:latin typeface="Calibri"/>
                <a:ea typeface="Calibri"/>
                <a:cs typeface="Calibri"/>
                <a:sym typeface="Calibri"/>
              </a:rPr>
              <a:t>لنستمع إلى إجاباتكم.</a:t>
            </a:r>
            <a:endParaRPr sz="2000" b="1">
              <a:latin typeface="Calibri"/>
              <a:ea typeface="Calibri"/>
              <a:cs typeface="Calibri"/>
              <a:sym typeface="Calibri"/>
            </a:endParaRPr>
          </a:p>
        </p:txBody>
      </p:sp>
      <p:sp>
        <p:nvSpPr>
          <p:cNvPr id="667" name="Google Shape;667;p33"/>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1400"/>
              <a:buNone/>
            </a:pPr>
            <a:r>
              <a:rPr lang="ar-MA" sz="1400" i="1">
                <a:latin typeface="Calibri"/>
                <a:ea typeface="Calibri"/>
                <a:cs typeface="Calibri"/>
                <a:sym typeface="Calibri"/>
              </a:rPr>
              <a:t>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a:p>
        </p:txBody>
      </p:sp>
      <p:pic>
        <p:nvPicPr>
          <p:cNvPr id="668" name="Google Shape;668;p33"/>
          <p:cNvPicPr preferRelativeResize="0"/>
          <p:nvPr/>
        </p:nvPicPr>
        <p:blipFill rotWithShape="1">
          <a:blip r:embed="rId4">
            <a:alphaModFix/>
          </a:blip>
          <a:srcRect/>
          <a:stretch/>
        </p:blipFill>
        <p:spPr>
          <a:xfrm>
            <a:off x="818718" y="198472"/>
            <a:ext cx="648055" cy="648055"/>
          </a:xfrm>
          <a:prstGeom prst="rect">
            <a:avLst/>
          </a:prstGeom>
          <a:noFill/>
          <a:ln>
            <a:noFill/>
          </a:ln>
        </p:spPr>
      </p:pic>
      <p:pic>
        <p:nvPicPr>
          <p:cNvPr id="8" name="Image 7">
            <a:extLst>
              <a:ext uri="{FF2B5EF4-FFF2-40B4-BE49-F238E27FC236}">
                <a16:creationId xmlns:a16="http://schemas.microsoft.com/office/drawing/2014/main" id="{19F27C3C-C693-4AFC-8D2B-7E30F27B1C1E}"/>
              </a:ext>
            </a:extLst>
          </p:cNvPr>
          <p:cNvPicPr>
            <a:picLocks noChangeAspect="1"/>
          </p:cNvPicPr>
          <p:nvPr/>
        </p:nvPicPr>
        <p:blipFill>
          <a:blip r:embed="rId5"/>
          <a:stretch>
            <a:fillRect/>
          </a:stretch>
        </p:blipFill>
        <p:spPr>
          <a:xfrm>
            <a:off x="5994405" y="1479542"/>
            <a:ext cx="5938919" cy="4139999"/>
          </a:xfrm>
          <a:prstGeom prst="rect">
            <a:avLst/>
          </a:prstGeom>
          <a:ln w="57150">
            <a:solidFill>
              <a:schemeClr val="tx1"/>
            </a:solidFill>
          </a:ln>
        </p:spPr>
      </p:pic>
      <p:pic>
        <p:nvPicPr>
          <p:cNvPr id="11" name="Image 10">
            <a:extLst>
              <a:ext uri="{FF2B5EF4-FFF2-40B4-BE49-F238E27FC236}">
                <a16:creationId xmlns:a16="http://schemas.microsoft.com/office/drawing/2014/main" id="{1AFC56BD-A768-4A83-AD2A-1043590E3E8F}"/>
              </a:ext>
            </a:extLst>
          </p:cNvPr>
          <p:cNvPicPr>
            <a:picLocks noChangeAspect="1"/>
          </p:cNvPicPr>
          <p:nvPr/>
        </p:nvPicPr>
        <p:blipFill>
          <a:blip r:embed="rId6"/>
          <a:stretch>
            <a:fillRect/>
          </a:stretch>
        </p:blipFill>
        <p:spPr>
          <a:xfrm>
            <a:off x="473632" y="1421491"/>
            <a:ext cx="5520773" cy="4140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pic>
        <p:nvPicPr>
          <p:cNvPr id="13" name="Image 12">
            <a:extLst>
              <a:ext uri="{FF2B5EF4-FFF2-40B4-BE49-F238E27FC236}">
                <a16:creationId xmlns:a16="http://schemas.microsoft.com/office/drawing/2014/main" id="{DAF0B9BD-0A8C-4BFD-A161-9483465E1880}"/>
              </a:ext>
            </a:extLst>
          </p:cNvPr>
          <p:cNvPicPr>
            <a:picLocks noChangeAspect="1"/>
          </p:cNvPicPr>
          <p:nvPr/>
        </p:nvPicPr>
        <p:blipFill>
          <a:blip r:embed="rId3"/>
          <a:stretch>
            <a:fillRect/>
          </a:stretch>
        </p:blipFill>
        <p:spPr>
          <a:xfrm>
            <a:off x="243757" y="1023547"/>
            <a:ext cx="11835593" cy="5573847"/>
          </a:xfrm>
          <a:prstGeom prst="rect">
            <a:avLst/>
          </a:prstGeom>
          <a:ln w="57150">
            <a:solidFill>
              <a:schemeClr val="tx1"/>
            </a:solidFill>
          </a:ln>
        </p:spPr>
      </p:pic>
      <p:pic>
        <p:nvPicPr>
          <p:cNvPr id="675" name="Google Shape;675;p34"/>
          <p:cNvPicPr preferRelativeResize="0"/>
          <p:nvPr/>
        </p:nvPicPr>
        <p:blipFill rotWithShape="1">
          <a:blip r:embed="rId4">
            <a:alphaModFix/>
          </a:blip>
          <a:srcRect/>
          <a:stretch/>
        </p:blipFill>
        <p:spPr>
          <a:xfrm>
            <a:off x="902999" y="127034"/>
            <a:ext cx="730250" cy="730250"/>
          </a:xfrm>
          <a:prstGeom prst="rect">
            <a:avLst/>
          </a:prstGeom>
          <a:noFill/>
          <a:ln>
            <a:noFill/>
          </a:ln>
        </p:spPr>
      </p:pic>
      <p:sp>
        <p:nvSpPr>
          <p:cNvPr id="676" name="Google Shape;676;p34"/>
          <p:cNvSpPr txBox="1">
            <a:spLocks noGrp="1"/>
          </p:cNvSpPr>
          <p:nvPr>
            <p:ph type="title"/>
          </p:nvPr>
        </p:nvSpPr>
        <p:spPr>
          <a:xfrm>
            <a:off x="989005" y="194856"/>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ممتاز. إليكم الإجابات الصحيحة.</a:t>
            </a:r>
            <a:endParaRPr/>
          </a:p>
        </p:txBody>
      </p:sp>
      <p:sp>
        <p:nvSpPr>
          <p:cNvPr id="677" name="Google Shape;677;p34"/>
          <p:cNvSpPr txBox="1">
            <a:spLocks noGrp="1"/>
          </p:cNvSpPr>
          <p:nvPr>
            <p:ph type="body" idx="2"/>
          </p:nvPr>
        </p:nvSpPr>
        <p:spPr>
          <a:xfrm>
            <a:off x="1268124" y="483416"/>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endParaRPr/>
          </a:p>
        </p:txBody>
      </p:sp>
      <p:sp>
        <p:nvSpPr>
          <p:cNvPr id="678" name="Google Shape;678;p34"/>
          <p:cNvSpPr/>
          <p:nvPr/>
        </p:nvSpPr>
        <p:spPr>
          <a:xfrm>
            <a:off x="3021497" y="1809000"/>
            <a:ext cx="4681330" cy="32152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1" i="0" u="none" strike="noStrike" cap="none">
              <a:solidFill>
                <a:schemeClr val="dk1"/>
              </a:solidFill>
              <a:latin typeface="Calibri"/>
              <a:ea typeface="Calibri"/>
              <a:cs typeface="Calibri"/>
              <a:sym typeface="Calibri"/>
            </a:endParaRPr>
          </a:p>
        </p:txBody>
      </p:sp>
      <p:sp>
        <p:nvSpPr>
          <p:cNvPr id="679" name="Google Shape;679;p34"/>
          <p:cNvSpPr/>
          <p:nvPr/>
        </p:nvSpPr>
        <p:spPr>
          <a:xfrm>
            <a:off x="6291470" y="2279141"/>
            <a:ext cx="2557670" cy="23545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1" i="0" u="none" strike="noStrike" cap="none">
              <a:solidFill>
                <a:schemeClr val="dk1"/>
              </a:solidFill>
              <a:latin typeface="Calibri"/>
              <a:ea typeface="Calibri"/>
              <a:cs typeface="Calibri"/>
              <a:sym typeface="Calibri"/>
            </a:endParaRPr>
          </a:p>
        </p:txBody>
      </p:sp>
      <p:sp>
        <p:nvSpPr>
          <p:cNvPr id="10" name="ZoneTexte 9">
            <a:extLst>
              <a:ext uri="{FF2B5EF4-FFF2-40B4-BE49-F238E27FC236}">
                <a16:creationId xmlns:a16="http://schemas.microsoft.com/office/drawing/2014/main" id="{8AB9A166-1EEF-4F38-9E34-656A9782D456}"/>
              </a:ext>
            </a:extLst>
          </p:cNvPr>
          <p:cNvSpPr txBox="1"/>
          <p:nvPr/>
        </p:nvSpPr>
        <p:spPr>
          <a:xfrm>
            <a:off x="335217" y="1767738"/>
            <a:ext cx="11652670" cy="461665"/>
          </a:xfrm>
          <a:prstGeom prst="rect">
            <a:avLst/>
          </a:prstGeom>
          <a:noFill/>
        </p:spPr>
        <p:txBody>
          <a:bodyPr wrap="square">
            <a:spAutoFit/>
          </a:bodyPr>
          <a:lstStyle/>
          <a:p>
            <a:pPr marL="0" marR="0" lvl="0" indent="0" algn="r" rtl="1">
              <a:lnSpc>
                <a:spcPct val="100000"/>
              </a:lnSpc>
              <a:spcBef>
                <a:spcPts val="0"/>
              </a:spcBef>
              <a:spcAft>
                <a:spcPts val="0"/>
              </a:spcAft>
              <a:buClr>
                <a:schemeClr val="dk1"/>
              </a:buClr>
              <a:buSzPts val="2400"/>
              <a:buFont typeface="Calibri"/>
              <a:buNone/>
            </a:pPr>
            <a:r>
              <a:rPr lang="ar-MA" sz="2400" b="1" u="none" strike="noStrike" cap="none" dirty="0">
                <a:solidFill>
                  <a:schemeClr val="bg2">
                    <a:lumMod val="50000"/>
                    <a:lumOff val="50000"/>
                  </a:schemeClr>
                </a:solidFill>
                <a:latin typeface="Calibri"/>
                <a:ea typeface="Calibri"/>
                <a:cs typeface="Calibri"/>
                <a:sym typeface="Calibri"/>
              </a:rPr>
              <a:t>سبب حاجة أكثر من مليار شخص إلى التدريب واكتساب مهارات جديدة بحلول 2030 هو الثورة الصناعية الرابعة.</a:t>
            </a:r>
          </a:p>
        </p:txBody>
      </p:sp>
      <p:sp>
        <p:nvSpPr>
          <p:cNvPr id="11" name="ZoneTexte 10">
            <a:extLst>
              <a:ext uri="{FF2B5EF4-FFF2-40B4-BE49-F238E27FC236}">
                <a16:creationId xmlns:a16="http://schemas.microsoft.com/office/drawing/2014/main" id="{8E31D749-C779-45D0-9AB1-68C1E15D7DBE}"/>
              </a:ext>
            </a:extLst>
          </p:cNvPr>
          <p:cNvSpPr txBox="1"/>
          <p:nvPr/>
        </p:nvSpPr>
        <p:spPr>
          <a:xfrm>
            <a:off x="0" y="3218328"/>
            <a:ext cx="12013324" cy="523220"/>
          </a:xfrm>
          <a:prstGeom prst="rect">
            <a:avLst/>
          </a:prstGeom>
          <a:noFill/>
        </p:spPr>
        <p:txBody>
          <a:bodyPr wrap="square">
            <a:spAutoFit/>
          </a:bodyPr>
          <a:lstStyle/>
          <a:p>
            <a:pPr marL="0" marR="0" lvl="0" indent="0" algn="r" rtl="1">
              <a:lnSpc>
                <a:spcPct val="100000"/>
              </a:lnSpc>
              <a:spcBef>
                <a:spcPts val="0"/>
              </a:spcBef>
              <a:spcAft>
                <a:spcPts val="0"/>
              </a:spcAft>
              <a:buClr>
                <a:schemeClr val="dk1"/>
              </a:buClr>
              <a:buSzPts val="2400"/>
              <a:buFont typeface="Calibri"/>
              <a:buNone/>
            </a:pPr>
            <a:r>
              <a:rPr lang="ar-MA" sz="2800" b="1" u="none" strike="noStrike" cap="none" dirty="0">
                <a:solidFill>
                  <a:srgbClr val="002060"/>
                </a:solidFill>
                <a:latin typeface="Calibri"/>
                <a:ea typeface="Calibri"/>
                <a:cs typeface="Calibri"/>
                <a:sym typeface="Calibri"/>
              </a:rPr>
              <a:t>القطاعات التي انخفضت فيها نسبة العاملين في الولايات المتحدة الأمريكية هي الصناعة والزراعة.</a:t>
            </a:r>
          </a:p>
        </p:txBody>
      </p:sp>
      <p:sp>
        <p:nvSpPr>
          <p:cNvPr id="12" name="ZoneTexte 11">
            <a:extLst>
              <a:ext uri="{FF2B5EF4-FFF2-40B4-BE49-F238E27FC236}">
                <a16:creationId xmlns:a16="http://schemas.microsoft.com/office/drawing/2014/main" id="{B75A4838-557C-49C7-9D28-126B83FE417D}"/>
              </a:ext>
            </a:extLst>
          </p:cNvPr>
          <p:cNvSpPr txBox="1"/>
          <p:nvPr/>
        </p:nvSpPr>
        <p:spPr>
          <a:xfrm>
            <a:off x="26654" y="5896681"/>
            <a:ext cx="12013323" cy="830997"/>
          </a:xfrm>
          <a:prstGeom prst="rect">
            <a:avLst/>
          </a:prstGeom>
          <a:noFill/>
        </p:spPr>
        <p:txBody>
          <a:bodyPr wrap="square">
            <a:spAutoFit/>
          </a:bodyPr>
          <a:lstStyle/>
          <a:p>
            <a:pPr marL="0" marR="0" lvl="0" indent="0" algn="r" rtl="1">
              <a:lnSpc>
                <a:spcPct val="100000"/>
              </a:lnSpc>
              <a:spcBef>
                <a:spcPts val="0"/>
              </a:spcBef>
              <a:spcAft>
                <a:spcPts val="0"/>
              </a:spcAft>
              <a:buClr>
                <a:schemeClr val="dk1"/>
              </a:buClr>
              <a:buSzPts val="2400"/>
              <a:buFont typeface="Calibri"/>
              <a:buNone/>
            </a:pPr>
            <a:r>
              <a:rPr lang="ar-MA" sz="2400" b="1" dirty="0">
                <a:solidFill>
                  <a:schemeClr val="bg2">
                    <a:lumMod val="50000"/>
                    <a:lumOff val="50000"/>
                  </a:schemeClr>
                </a:solidFill>
                <a:latin typeface="Calibri"/>
                <a:ea typeface="Calibri"/>
                <a:cs typeface="Calibri"/>
                <a:sym typeface="Calibri"/>
              </a:rPr>
              <a:t>بعض الوظائف المستقبلية الواردة في النص هي: متخصصو الذكاء الاصطناعي- مهندسو البرمجة- مهندسو البيئة- التسويق الالكتروني- الأمن الرقمي.</a:t>
            </a:r>
            <a:endParaRPr lang="ar-MA" sz="2400" b="1" u="none" strike="noStrike" cap="none" dirty="0">
              <a:solidFill>
                <a:schemeClr val="bg2">
                  <a:lumMod val="50000"/>
                  <a:lumOff val="50000"/>
                </a:schemeClr>
              </a:solidFill>
              <a:latin typeface="Calibri"/>
              <a:ea typeface="Calibri"/>
              <a:cs typeface="Calibri"/>
              <a:sym typeface="Calibri"/>
            </a:endParaRPr>
          </a:p>
        </p:txBody>
      </p:sp>
      <p:sp>
        <p:nvSpPr>
          <p:cNvPr id="16" name="ZoneTexte 15">
            <a:extLst>
              <a:ext uri="{FF2B5EF4-FFF2-40B4-BE49-F238E27FC236}">
                <a16:creationId xmlns:a16="http://schemas.microsoft.com/office/drawing/2014/main" id="{2612BB7D-348E-43EB-9AF5-782F323A0FF9}"/>
              </a:ext>
            </a:extLst>
          </p:cNvPr>
          <p:cNvSpPr txBox="1"/>
          <p:nvPr/>
        </p:nvSpPr>
        <p:spPr>
          <a:xfrm>
            <a:off x="283128" y="4692841"/>
            <a:ext cx="11756849" cy="523220"/>
          </a:xfrm>
          <a:prstGeom prst="rect">
            <a:avLst/>
          </a:prstGeom>
          <a:noFill/>
        </p:spPr>
        <p:txBody>
          <a:bodyPr wrap="square">
            <a:spAutoFit/>
          </a:bodyPr>
          <a:lstStyle/>
          <a:p>
            <a:pPr lvl="0" algn="r" rtl="1">
              <a:buClr>
                <a:schemeClr val="dk1"/>
              </a:buClr>
              <a:buSzPts val="2400"/>
            </a:pPr>
            <a:r>
              <a:rPr lang="ar-MA" sz="2800" b="1" dirty="0">
                <a:solidFill>
                  <a:schemeClr val="accent3">
                    <a:lumMod val="60000"/>
                    <a:lumOff val="40000"/>
                  </a:schemeClr>
                </a:solidFill>
                <a:latin typeface="Calibri"/>
                <a:ea typeface="Calibri"/>
                <a:cs typeface="Calibri"/>
                <a:sym typeface="Calibri"/>
              </a:rPr>
              <a:t>نسبة الموظفين الذين يحتاجون إلى إعادة صقل مهاراتهم حول العالم هي </a:t>
            </a:r>
            <a:r>
              <a:rPr lang="de-DE" sz="2800" b="1" dirty="0">
                <a:solidFill>
                  <a:schemeClr val="accent3">
                    <a:lumMod val="60000"/>
                    <a:lumOff val="40000"/>
                  </a:schemeClr>
                </a:solidFill>
                <a:latin typeface="Calibri"/>
                <a:ea typeface="Calibri"/>
                <a:cs typeface="Calibri"/>
                <a:sym typeface="Calibri"/>
              </a:rPr>
              <a:t>%</a:t>
            </a:r>
            <a:r>
              <a:rPr lang="ar-MA" sz="2800" b="1" dirty="0">
                <a:solidFill>
                  <a:schemeClr val="accent3">
                    <a:lumMod val="60000"/>
                    <a:lumOff val="40000"/>
                  </a:schemeClr>
                </a:solidFill>
                <a:latin typeface="Calibri"/>
                <a:ea typeface="Calibri"/>
                <a:cs typeface="Calibri"/>
                <a:sym typeface="Calibri"/>
              </a:rPr>
              <a:t>50</a:t>
            </a:r>
            <a:r>
              <a:rPr lang="de-DE" sz="2800" b="1" dirty="0">
                <a:solidFill>
                  <a:schemeClr val="accent3">
                    <a:lumMod val="60000"/>
                    <a:lumOff val="40000"/>
                  </a:schemeClr>
                </a:solidFill>
                <a:latin typeface="Calibri"/>
                <a:ea typeface="Calibri"/>
                <a:cs typeface="Calibri"/>
                <a:sym typeface="Calibri"/>
              </a:rPr>
              <a:t> </a:t>
            </a:r>
            <a:endParaRPr lang="ar-MA" sz="2800" b="1" u="none" strike="noStrike" cap="none" dirty="0">
              <a:solidFill>
                <a:schemeClr val="accent3">
                  <a:lumMod val="60000"/>
                  <a:lumOff val="40000"/>
                </a:schemeClr>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pic>
        <p:nvPicPr>
          <p:cNvPr id="675" name="Google Shape;675;p34"/>
          <p:cNvPicPr preferRelativeResize="0"/>
          <p:nvPr/>
        </p:nvPicPr>
        <p:blipFill rotWithShape="1">
          <a:blip r:embed="rId3">
            <a:alphaModFix/>
          </a:blip>
          <a:srcRect/>
          <a:stretch/>
        </p:blipFill>
        <p:spPr>
          <a:xfrm>
            <a:off x="902999" y="127034"/>
            <a:ext cx="730250" cy="730250"/>
          </a:xfrm>
          <a:prstGeom prst="rect">
            <a:avLst/>
          </a:prstGeom>
          <a:noFill/>
          <a:ln>
            <a:noFill/>
          </a:ln>
        </p:spPr>
      </p:pic>
      <p:sp>
        <p:nvSpPr>
          <p:cNvPr id="676" name="Google Shape;676;p34"/>
          <p:cNvSpPr txBox="1">
            <a:spLocks noGrp="1"/>
          </p:cNvSpPr>
          <p:nvPr>
            <p:ph type="title"/>
          </p:nvPr>
        </p:nvSpPr>
        <p:spPr>
          <a:xfrm>
            <a:off x="989005" y="194856"/>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ممتاز. إليكم الإجابات الصحيحة.</a:t>
            </a:r>
            <a:endParaRPr/>
          </a:p>
        </p:txBody>
      </p:sp>
      <p:sp>
        <p:nvSpPr>
          <p:cNvPr id="677" name="Google Shape;677;p34"/>
          <p:cNvSpPr txBox="1">
            <a:spLocks noGrp="1"/>
          </p:cNvSpPr>
          <p:nvPr>
            <p:ph type="body" idx="2"/>
          </p:nvPr>
        </p:nvSpPr>
        <p:spPr>
          <a:xfrm>
            <a:off x="1268124" y="483416"/>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sz="1400">
                <a:latin typeface="Calibri"/>
                <a:ea typeface="Calibri"/>
                <a:cs typeface="Calibri"/>
                <a:sym typeface="Calibri"/>
              </a:rPr>
              <a:t>- يطلب المدرس من المتعلمين توثيق الأجوبة الصحيحة في  كراساتهم</a:t>
            </a:r>
            <a:endParaRPr/>
          </a:p>
        </p:txBody>
      </p:sp>
      <p:pic>
        <p:nvPicPr>
          <p:cNvPr id="10" name="Image 9">
            <a:extLst>
              <a:ext uri="{FF2B5EF4-FFF2-40B4-BE49-F238E27FC236}">
                <a16:creationId xmlns:a16="http://schemas.microsoft.com/office/drawing/2014/main" id="{C77A1380-9D23-46EC-8420-674D3CADB69A}"/>
              </a:ext>
            </a:extLst>
          </p:cNvPr>
          <p:cNvPicPr>
            <a:picLocks noChangeAspect="1"/>
          </p:cNvPicPr>
          <p:nvPr/>
        </p:nvPicPr>
        <p:blipFill>
          <a:blip r:embed="rId4"/>
          <a:stretch>
            <a:fillRect/>
          </a:stretch>
        </p:blipFill>
        <p:spPr>
          <a:xfrm>
            <a:off x="473632" y="1421491"/>
            <a:ext cx="11329485" cy="4140000"/>
          </a:xfrm>
          <a:prstGeom prst="rect">
            <a:avLst/>
          </a:prstGeom>
        </p:spPr>
      </p:pic>
      <p:sp>
        <p:nvSpPr>
          <p:cNvPr id="11" name="ZoneTexte 10">
            <a:extLst>
              <a:ext uri="{FF2B5EF4-FFF2-40B4-BE49-F238E27FC236}">
                <a16:creationId xmlns:a16="http://schemas.microsoft.com/office/drawing/2014/main" id="{34D14BF5-EB21-44D7-A1DF-B7AB4FF1550D}"/>
              </a:ext>
            </a:extLst>
          </p:cNvPr>
          <p:cNvSpPr txBox="1"/>
          <p:nvPr/>
        </p:nvSpPr>
        <p:spPr>
          <a:xfrm>
            <a:off x="1135117" y="2268746"/>
            <a:ext cx="10268607" cy="584775"/>
          </a:xfrm>
          <a:prstGeom prst="rect">
            <a:avLst/>
          </a:prstGeom>
          <a:noFill/>
        </p:spPr>
        <p:txBody>
          <a:bodyPr wrap="square">
            <a:spAutoFit/>
          </a:bodyPr>
          <a:lstStyle/>
          <a:p>
            <a:pPr marL="0" marR="0" lvl="0" indent="0" algn="r" rtl="1">
              <a:lnSpc>
                <a:spcPct val="100000"/>
              </a:lnSpc>
              <a:spcBef>
                <a:spcPts val="0"/>
              </a:spcBef>
              <a:spcAft>
                <a:spcPts val="0"/>
              </a:spcAft>
              <a:buClr>
                <a:schemeClr val="dk1"/>
              </a:buClr>
              <a:buSzPts val="2400"/>
              <a:buFont typeface="Calibri"/>
              <a:buNone/>
            </a:pPr>
            <a:r>
              <a:rPr lang="ar-MA" sz="3200" b="1" u="none" strike="noStrike" cap="none" dirty="0">
                <a:solidFill>
                  <a:schemeClr val="tx1"/>
                </a:solidFill>
                <a:latin typeface="Calibri"/>
                <a:ea typeface="Calibri"/>
                <a:cs typeface="Calibri"/>
                <a:sym typeface="Calibri"/>
              </a:rPr>
              <a:t>ماذا يحتاج سوق الشغل لمواكبة هذه التغييرات؟</a:t>
            </a:r>
          </a:p>
        </p:txBody>
      </p:sp>
      <p:sp>
        <p:nvSpPr>
          <p:cNvPr id="13" name="ZoneTexte 12">
            <a:extLst>
              <a:ext uri="{FF2B5EF4-FFF2-40B4-BE49-F238E27FC236}">
                <a16:creationId xmlns:a16="http://schemas.microsoft.com/office/drawing/2014/main" id="{A5E8441A-9294-4457-A04F-41F96E52AD36}"/>
              </a:ext>
            </a:extLst>
          </p:cNvPr>
          <p:cNvSpPr txBox="1"/>
          <p:nvPr/>
        </p:nvSpPr>
        <p:spPr>
          <a:xfrm>
            <a:off x="3720662" y="3899728"/>
            <a:ext cx="7683062" cy="584775"/>
          </a:xfrm>
          <a:prstGeom prst="rect">
            <a:avLst/>
          </a:prstGeom>
          <a:noFill/>
        </p:spPr>
        <p:txBody>
          <a:bodyPr wrap="square">
            <a:spAutoFit/>
          </a:bodyPr>
          <a:lstStyle/>
          <a:p>
            <a:pPr marL="0" marR="0" lvl="0" indent="0" algn="r" rtl="1">
              <a:lnSpc>
                <a:spcPct val="100000"/>
              </a:lnSpc>
              <a:spcBef>
                <a:spcPts val="0"/>
              </a:spcBef>
              <a:spcAft>
                <a:spcPts val="0"/>
              </a:spcAft>
              <a:buClr>
                <a:schemeClr val="dk1"/>
              </a:buClr>
              <a:buSzPts val="2400"/>
              <a:buFont typeface="Calibri"/>
              <a:buNone/>
            </a:pPr>
            <a:r>
              <a:rPr lang="ar-MA" sz="3200" b="1" u="none" strike="noStrike" cap="none" dirty="0">
                <a:solidFill>
                  <a:schemeClr val="tx1"/>
                </a:solidFill>
                <a:latin typeface="Calibri"/>
                <a:ea typeface="Calibri"/>
                <a:cs typeface="Calibri"/>
                <a:sym typeface="Calibri"/>
              </a:rPr>
              <a:t>ماذا يتطلب منك الاستعداد للمستقبل؟</a:t>
            </a:r>
          </a:p>
        </p:txBody>
      </p:sp>
    </p:spTree>
    <p:extLst>
      <p:ext uri="{BB962C8B-B14F-4D97-AF65-F5344CB8AC3E}">
        <p14:creationId xmlns:p14="http://schemas.microsoft.com/office/powerpoint/2010/main" val="4275866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684"/>
        <p:cNvGrpSpPr/>
        <p:nvPr/>
      </p:nvGrpSpPr>
      <p:grpSpPr>
        <a:xfrm>
          <a:off x="0" y="0"/>
          <a:ext cx="0" cy="0"/>
          <a:chOff x="0" y="0"/>
          <a:chExt cx="0" cy="0"/>
        </a:xfrm>
      </p:grpSpPr>
      <p:sp>
        <p:nvSpPr>
          <p:cNvPr id="2" name="Rectangle 1">
            <a:extLst>
              <a:ext uri="{FF2B5EF4-FFF2-40B4-BE49-F238E27FC236}">
                <a16:creationId xmlns:a16="http://schemas.microsoft.com/office/drawing/2014/main" id="{978BB621-4217-48CC-9392-87534C3DFED1}"/>
              </a:ext>
            </a:extLst>
          </p:cNvPr>
          <p:cNvSpPr/>
          <p:nvPr/>
        </p:nvSpPr>
        <p:spPr>
          <a:xfrm>
            <a:off x="2039007" y="1019503"/>
            <a:ext cx="8471338" cy="46876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6600" dirty="0"/>
              <a:t>يتجاوز المدرس سؤال التسميع الثالث ويمر إلى سؤال المؤشرات.</a:t>
            </a:r>
            <a:endParaRPr lang="fr-FR" sz="6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grpSp>
        <p:nvGrpSpPr>
          <p:cNvPr id="715" name="Google Shape;715;p38"/>
          <p:cNvGrpSpPr/>
          <p:nvPr/>
        </p:nvGrpSpPr>
        <p:grpSpPr>
          <a:xfrm>
            <a:off x="812157" y="829915"/>
            <a:ext cx="10567685" cy="5198169"/>
            <a:chOff x="2184400" y="1402025"/>
            <a:chExt cx="7823200" cy="4942038"/>
          </a:xfrm>
        </p:grpSpPr>
        <p:sp>
          <p:nvSpPr>
            <p:cNvPr id="716" name="Google Shape;716;p38"/>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717" name="Google Shape;717;p3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i="0" u="none" strike="noStrike" cap="none">
                <a:solidFill>
                  <a:srgbClr val="000000"/>
                </a:solidFill>
                <a:latin typeface="Calibri"/>
                <a:ea typeface="Calibri"/>
                <a:cs typeface="Calibri"/>
                <a:sym typeface="Calibri"/>
              </a:endParaRPr>
            </a:p>
          </p:txBody>
        </p:sp>
      </p:grpSp>
      <p:grpSp>
        <p:nvGrpSpPr>
          <p:cNvPr id="718" name="Google Shape;718;p38"/>
          <p:cNvGrpSpPr/>
          <p:nvPr/>
        </p:nvGrpSpPr>
        <p:grpSpPr>
          <a:xfrm>
            <a:off x="8534400" y="4917801"/>
            <a:ext cx="2687502" cy="936371"/>
            <a:chOff x="8534400" y="4917801"/>
            <a:chExt cx="2687501" cy="936370"/>
          </a:xfrm>
        </p:grpSpPr>
        <p:sp>
          <p:nvSpPr>
            <p:cNvPr id="719" name="Google Shape;719;p38"/>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720" name="Google Shape;720;p38"/>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i="0" u="none" strike="noStrike" cap="none">
                  <a:solidFill>
                    <a:srgbClr val="44546A"/>
                  </a:solidFill>
                  <a:latin typeface="Calibri"/>
                  <a:ea typeface="Calibri"/>
                  <a:cs typeface="Calibri"/>
                  <a:sym typeface="Calibri"/>
                </a:rPr>
                <a:t>3 دقائق</a:t>
              </a:r>
              <a:endParaRPr sz="3600" b="1" i="0" u="none" strike="noStrike" cap="none">
                <a:solidFill>
                  <a:schemeClr val="accent2"/>
                </a:solidFill>
                <a:latin typeface="Calibri"/>
                <a:ea typeface="Calibri"/>
                <a:cs typeface="Calibri"/>
                <a:sym typeface="Calibri"/>
              </a:endParaRPr>
            </a:p>
          </p:txBody>
        </p:sp>
      </p:grpSp>
      <p:sp>
        <p:nvSpPr>
          <p:cNvPr id="721" name="Google Shape;721;p38"/>
          <p:cNvSpPr txBox="1"/>
          <p:nvPr/>
        </p:nvSpPr>
        <p:spPr>
          <a:xfrm>
            <a:off x="2665200" y="4042739"/>
            <a:ext cx="5869200" cy="677108"/>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400" b="1" i="0" u="none" strike="noStrike" cap="none">
                <a:solidFill>
                  <a:srgbClr val="FF0000"/>
                </a:solidFill>
                <a:latin typeface="Calibri"/>
                <a:ea typeface="Calibri"/>
                <a:cs typeface="Calibri"/>
                <a:sym typeface="Calibri"/>
              </a:rPr>
              <a:t>المؤشرات</a:t>
            </a:r>
            <a:endParaRPr/>
          </a:p>
        </p:txBody>
      </p:sp>
      <p:pic>
        <p:nvPicPr>
          <p:cNvPr id="722" name="Google Shape;722;p38"/>
          <p:cNvPicPr preferRelativeResize="0"/>
          <p:nvPr/>
        </p:nvPicPr>
        <p:blipFill rotWithShape="1">
          <a:blip r:embed="rId4">
            <a:alphaModFix/>
          </a:blip>
          <a:srcRect/>
          <a:stretch/>
        </p:blipFill>
        <p:spPr>
          <a:xfrm>
            <a:off x="4322034" y="1048214"/>
            <a:ext cx="2701193" cy="27011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30"/>
          <p:cNvSpPr/>
          <p:nvPr/>
        </p:nvSpPr>
        <p:spPr>
          <a:xfrm>
            <a:off x="5994405" y="3048257"/>
            <a:ext cx="203204" cy="203204"/>
          </a:xfrm>
          <a:prstGeom prst="rect">
            <a:avLst/>
          </a:prstGeom>
          <a:noFill/>
          <a:ln>
            <a:noFill/>
          </a:ln>
        </p:spPr>
        <p:txBody>
          <a:bodyPr spcFirstLastPara="1" wrap="square" lIns="60950" tIns="30450" rIns="60950" bIns="30450" anchor="t" anchorCtr="0">
            <a:noAutofit/>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pic>
        <p:nvPicPr>
          <p:cNvPr id="640" name="Google Shape;640;p30"/>
          <p:cNvPicPr preferRelativeResize="0"/>
          <p:nvPr/>
        </p:nvPicPr>
        <p:blipFill rotWithShape="1">
          <a:blip r:embed="rId3">
            <a:alphaModFix/>
          </a:blip>
          <a:srcRect/>
          <a:stretch/>
        </p:blipFill>
        <p:spPr>
          <a:xfrm>
            <a:off x="196149" y="90520"/>
            <a:ext cx="744881" cy="744881"/>
          </a:xfrm>
          <a:prstGeom prst="rect">
            <a:avLst/>
          </a:prstGeom>
          <a:noFill/>
          <a:ln>
            <a:noFill/>
          </a:ln>
        </p:spPr>
      </p:pic>
      <p:sp>
        <p:nvSpPr>
          <p:cNvPr id="641" name="Google Shape;641;p30"/>
          <p:cNvSpPr txBox="1">
            <a:spLocks noGrp="1"/>
          </p:cNvSpPr>
          <p:nvPr>
            <p:ph type="title"/>
          </p:nvPr>
        </p:nvSpPr>
        <p:spPr>
          <a:xfrm>
            <a:off x="875957" y="187731"/>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قبل التسميع أقدم لكم المهمة التي ينبغي إنجازها: فهم النص المسموع</a:t>
            </a:r>
            <a:endParaRPr/>
          </a:p>
        </p:txBody>
      </p:sp>
      <p:sp>
        <p:nvSpPr>
          <p:cNvPr id="642" name="Google Shape;642;p30"/>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يعرف المدرس المتعلمين المهمة التي ينبغي إنجازها، ويطلب منهم توظيف تقنية رؤوس الأقلام.</a:t>
            </a:r>
            <a:endParaRPr sz="1400"/>
          </a:p>
        </p:txBody>
      </p:sp>
      <p:pic>
        <p:nvPicPr>
          <p:cNvPr id="6" name="Image 5">
            <a:extLst>
              <a:ext uri="{FF2B5EF4-FFF2-40B4-BE49-F238E27FC236}">
                <a16:creationId xmlns:a16="http://schemas.microsoft.com/office/drawing/2014/main" id="{076B5F62-84E7-489C-B98F-FDC55B050C24}"/>
              </a:ext>
            </a:extLst>
          </p:cNvPr>
          <p:cNvPicPr>
            <a:picLocks noChangeAspect="1"/>
          </p:cNvPicPr>
          <p:nvPr/>
        </p:nvPicPr>
        <p:blipFill>
          <a:blip r:embed="rId4"/>
          <a:stretch>
            <a:fillRect/>
          </a:stretch>
        </p:blipFill>
        <p:spPr>
          <a:xfrm>
            <a:off x="692254" y="1356482"/>
            <a:ext cx="10604302" cy="4428000"/>
          </a:xfrm>
          <a:prstGeom prst="rect">
            <a:avLst/>
          </a:prstGeom>
        </p:spPr>
      </p:pic>
    </p:spTree>
    <p:extLst>
      <p:ext uri="{BB962C8B-B14F-4D97-AF65-F5344CB8AC3E}">
        <p14:creationId xmlns:p14="http://schemas.microsoft.com/office/powerpoint/2010/main" val="3604762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31"/>
          <p:cNvSpPr txBox="1">
            <a:spLocks noGrp="1"/>
          </p:cNvSpPr>
          <p:nvPr>
            <p:ph type="title"/>
          </p:nvPr>
        </p:nvSpPr>
        <p:spPr>
          <a:xfrm>
            <a:off x="968558" y="372721"/>
            <a:ext cx="10529279" cy="267549"/>
          </a:xfrm>
          <a:prstGeom prst="rect">
            <a:avLst/>
          </a:prstGeom>
          <a:noFill/>
          <a:ln>
            <a:noFill/>
          </a:ln>
        </p:spPr>
        <p:txBody>
          <a:bodyPr spcFirstLastPara="1" wrap="square" lIns="91425" tIns="45700" rIns="91425" bIns="45700" anchor="ctr" anchorCtr="0">
            <a:noAutofit/>
          </a:bodyPr>
          <a:lstStyle/>
          <a:p>
            <a:pPr marL="0" lvl="0" indent="0" algn="r" rtl="1">
              <a:lnSpc>
                <a:spcPct val="103750"/>
              </a:lnSpc>
              <a:spcBef>
                <a:spcPts val="0"/>
              </a:spcBef>
              <a:spcAft>
                <a:spcPts val="0"/>
              </a:spcAft>
              <a:buClr>
                <a:schemeClr val="dk1"/>
              </a:buClr>
              <a:buSzPts val="1800"/>
              <a:buFont typeface="Calibri"/>
              <a:buNone/>
            </a:pPr>
            <a:r>
              <a:rPr lang="ar-MA" sz="1800" b="1" dirty="0">
                <a:latin typeface="Calibri"/>
                <a:ea typeface="Calibri"/>
                <a:cs typeface="Calibri"/>
                <a:sym typeface="Calibri"/>
              </a:rPr>
              <a:t>سأسمعكم النص مرة ثالثة، انتبهوا سوف نبدأ، أنصتوا جيدا. </a:t>
            </a:r>
            <a:endParaRPr dirty="0"/>
          </a:p>
        </p:txBody>
      </p:sp>
      <p:sp>
        <p:nvSpPr>
          <p:cNvPr id="649" name="Google Shape;649;p3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latin typeface="Calibri"/>
                <a:ea typeface="Calibri"/>
                <a:cs typeface="Calibri"/>
                <a:sym typeface="Calibri"/>
              </a:rPr>
              <a:t>يوجه المدرس المتعلمين إلى الانتباه والإصغاء الجيد</a:t>
            </a:r>
            <a:endParaRPr/>
          </a:p>
        </p:txBody>
      </p:sp>
      <p:pic>
        <p:nvPicPr>
          <p:cNvPr id="650" name="Google Shape;650;p31"/>
          <p:cNvPicPr preferRelativeResize="0"/>
          <p:nvPr/>
        </p:nvPicPr>
        <p:blipFill rotWithShape="1">
          <a:blip r:embed="rId3">
            <a:alphaModFix/>
          </a:blip>
          <a:srcRect/>
          <a:stretch/>
        </p:blipFill>
        <p:spPr>
          <a:xfrm>
            <a:off x="134776" y="134054"/>
            <a:ext cx="744881" cy="744881"/>
          </a:xfrm>
          <a:prstGeom prst="rect">
            <a:avLst/>
          </a:prstGeom>
          <a:noFill/>
          <a:ln>
            <a:noFill/>
          </a:ln>
        </p:spPr>
      </p:pic>
      <p:pic>
        <p:nvPicPr>
          <p:cNvPr id="651" name="Google Shape;651;p31" descr="كيف أعرف أن طفلي لا يسمع؟ 10 أعراض تنذر بالإصابة بضعف السمع"/>
          <p:cNvPicPr preferRelativeResize="0"/>
          <p:nvPr/>
        </p:nvPicPr>
        <p:blipFill rotWithShape="1">
          <a:blip r:embed="rId4">
            <a:alphaModFix/>
          </a:blip>
          <a:srcRect/>
          <a:stretch/>
        </p:blipFill>
        <p:spPr>
          <a:xfrm>
            <a:off x="2438400" y="1350051"/>
            <a:ext cx="7315200" cy="4181475"/>
          </a:xfrm>
          <a:prstGeom prst="rect">
            <a:avLst/>
          </a:prstGeom>
          <a:noFill/>
          <a:ln>
            <a:noFill/>
          </a:ln>
        </p:spPr>
      </p:pic>
    </p:spTree>
    <p:extLst>
      <p:ext uri="{BB962C8B-B14F-4D97-AF65-F5344CB8AC3E}">
        <p14:creationId xmlns:p14="http://schemas.microsoft.com/office/powerpoint/2010/main" val="3391705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grpSp>
        <p:nvGrpSpPr>
          <p:cNvPr id="836" name="Google Shape;836;p50"/>
          <p:cNvGrpSpPr/>
          <p:nvPr/>
        </p:nvGrpSpPr>
        <p:grpSpPr>
          <a:xfrm>
            <a:off x="812159" y="829917"/>
            <a:ext cx="10567685" cy="5198169"/>
            <a:chOff x="2184400" y="1402025"/>
            <a:chExt cx="7823200" cy="4942038"/>
          </a:xfrm>
        </p:grpSpPr>
        <p:sp>
          <p:nvSpPr>
            <p:cNvPr id="837" name="Google Shape;837;p50"/>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838" name="Google Shape;838;p50"/>
            <p:cNvSpPr/>
            <p:nvPr/>
          </p:nvSpPr>
          <p:spPr>
            <a:xfrm>
              <a:off x="2284184" y="1499311"/>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dirty="0">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dirty="0">
                <a:solidFill>
                  <a:srgbClr val="000000"/>
                </a:solidFill>
                <a:latin typeface="Calibri"/>
                <a:ea typeface="Calibri"/>
                <a:cs typeface="Calibri"/>
                <a:sym typeface="Calibri"/>
              </a:endParaRPr>
            </a:p>
            <a:p>
              <a:pPr marL="0" marR="0" lvl="0" indent="0" algn="ctr" rtl="1">
                <a:spcBef>
                  <a:spcPts val="0"/>
                </a:spcBef>
                <a:spcAft>
                  <a:spcPts val="0"/>
                </a:spcAft>
                <a:buNone/>
              </a:pPr>
              <a:r>
                <a:rPr lang="ar-MA" sz="4400" b="1" i="0" u="none" strike="noStrike" cap="none" dirty="0">
                  <a:solidFill>
                    <a:srgbClr val="92D050"/>
                  </a:solidFill>
                  <a:latin typeface="Calibri"/>
                  <a:ea typeface="Calibri"/>
                  <a:cs typeface="Calibri"/>
                  <a:sym typeface="Calibri"/>
                </a:rPr>
                <a:t>الممارسة المستقلة(المؤشرات) </a:t>
              </a:r>
              <a:endParaRPr sz="4400" b="1" dirty="0">
                <a:solidFill>
                  <a:srgbClr val="92D050"/>
                </a:solidFill>
                <a:latin typeface="Calibri"/>
                <a:ea typeface="Calibri"/>
                <a:cs typeface="Calibri"/>
                <a:sym typeface="Calibri"/>
              </a:endParaRPr>
            </a:p>
          </p:txBody>
        </p:sp>
      </p:grpSp>
      <p:pic>
        <p:nvPicPr>
          <p:cNvPr id="839" name="Google Shape;839;p50"/>
          <p:cNvPicPr preferRelativeResize="0"/>
          <p:nvPr/>
        </p:nvPicPr>
        <p:blipFill rotWithShape="1">
          <a:blip r:embed="rId3">
            <a:alphaModFix/>
          </a:blip>
          <a:srcRect/>
          <a:stretch/>
        </p:blipFill>
        <p:spPr>
          <a:xfrm>
            <a:off x="4960599" y="1158197"/>
            <a:ext cx="2270803" cy="227080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pic>
        <p:nvPicPr>
          <p:cNvPr id="844" name="Google Shape;844;p51"/>
          <p:cNvPicPr preferRelativeResize="0"/>
          <p:nvPr/>
        </p:nvPicPr>
        <p:blipFill rotWithShape="1">
          <a:blip r:embed="rId3">
            <a:alphaModFix/>
          </a:blip>
          <a:srcRect/>
          <a:stretch/>
        </p:blipFill>
        <p:spPr>
          <a:xfrm>
            <a:off x="196149" y="90520"/>
            <a:ext cx="744881" cy="744881"/>
          </a:xfrm>
          <a:prstGeom prst="rect">
            <a:avLst/>
          </a:prstGeom>
          <a:noFill/>
          <a:ln>
            <a:noFill/>
          </a:ln>
        </p:spPr>
      </p:pic>
      <p:sp>
        <p:nvSpPr>
          <p:cNvPr id="845" name="Google Shape;845;p51"/>
          <p:cNvSpPr txBox="1">
            <a:spLocks noGrp="1"/>
          </p:cNvSpPr>
          <p:nvPr>
            <p:ph type="title"/>
          </p:nvPr>
        </p:nvSpPr>
        <p:spPr>
          <a:xfrm>
            <a:off x="941030" y="27970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000"/>
              <a:buFont typeface="Calibri"/>
              <a:buNone/>
            </a:pPr>
            <a:r>
              <a:rPr lang="ar-MA" sz="2000" dirty="0"/>
              <a:t>ألتقط من النص المسموع مؤشرات دالة على مهارات مهن المستقبل وشروطها</a:t>
            </a:r>
            <a:endParaRPr sz="2000" dirty="0"/>
          </a:p>
        </p:txBody>
      </p:sp>
      <p:sp>
        <p:nvSpPr>
          <p:cNvPr id="846" name="Google Shape;846;p5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المهمة ويمنح المدرسين دقيقة واحدة للإجابة عن السؤال مع ضرورة تفسير إجاباتهم.</a:t>
            </a:r>
            <a:endParaRPr/>
          </a:p>
        </p:txBody>
      </p:sp>
      <p:pic>
        <p:nvPicPr>
          <p:cNvPr id="4" name="Image 3">
            <a:extLst>
              <a:ext uri="{FF2B5EF4-FFF2-40B4-BE49-F238E27FC236}">
                <a16:creationId xmlns:a16="http://schemas.microsoft.com/office/drawing/2014/main" id="{BC7A94CA-C101-45F6-B0BC-07F1F4E91969}"/>
              </a:ext>
            </a:extLst>
          </p:cNvPr>
          <p:cNvPicPr>
            <a:picLocks noChangeAspect="1"/>
          </p:cNvPicPr>
          <p:nvPr/>
        </p:nvPicPr>
        <p:blipFill>
          <a:blip r:embed="rId4"/>
          <a:stretch>
            <a:fillRect/>
          </a:stretch>
        </p:blipFill>
        <p:spPr>
          <a:xfrm>
            <a:off x="346841" y="1209337"/>
            <a:ext cx="11294014" cy="4716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pic>
        <p:nvPicPr>
          <p:cNvPr id="844" name="Google Shape;844;p51"/>
          <p:cNvPicPr preferRelativeResize="0"/>
          <p:nvPr/>
        </p:nvPicPr>
        <p:blipFill rotWithShape="1">
          <a:blip r:embed="rId3">
            <a:alphaModFix/>
          </a:blip>
          <a:srcRect/>
          <a:stretch/>
        </p:blipFill>
        <p:spPr>
          <a:xfrm>
            <a:off x="196149" y="90520"/>
            <a:ext cx="744881" cy="744881"/>
          </a:xfrm>
          <a:prstGeom prst="rect">
            <a:avLst/>
          </a:prstGeom>
          <a:noFill/>
          <a:ln>
            <a:noFill/>
          </a:ln>
        </p:spPr>
      </p:pic>
      <p:sp>
        <p:nvSpPr>
          <p:cNvPr id="845" name="Google Shape;845;p51"/>
          <p:cNvSpPr txBox="1">
            <a:spLocks noGrp="1"/>
          </p:cNvSpPr>
          <p:nvPr>
            <p:ph type="title"/>
          </p:nvPr>
        </p:nvSpPr>
        <p:spPr>
          <a:xfrm>
            <a:off x="941030" y="279709"/>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2000"/>
              <a:buFont typeface="Calibri"/>
              <a:buNone/>
            </a:pPr>
            <a:r>
              <a:rPr lang="ar-MA" sz="2000" dirty="0"/>
              <a:t>ألتقط من النص المسموع مؤشرات دالة على مهارات مهن المستقبل وشروطها</a:t>
            </a:r>
            <a:endParaRPr sz="2000" dirty="0"/>
          </a:p>
        </p:txBody>
      </p:sp>
      <p:sp>
        <p:nvSpPr>
          <p:cNvPr id="846" name="Google Shape;846;p51"/>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a:t>يشرح المدرس المهمة ويمنح المدرسين دقيقة واحدة للإجابة عن السؤال مع ضرورة تفسير إجاباتهم.</a:t>
            </a:r>
            <a:endParaRPr/>
          </a:p>
        </p:txBody>
      </p:sp>
      <p:sp>
        <p:nvSpPr>
          <p:cNvPr id="7" name="ZoneTexte 6">
            <a:extLst>
              <a:ext uri="{FF2B5EF4-FFF2-40B4-BE49-F238E27FC236}">
                <a16:creationId xmlns:a16="http://schemas.microsoft.com/office/drawing/2014/main" id="{34CE51CD-553F-4441-8FDE-F4B5BD364841}"/>
              </a:ext>
            </a:extLst>
          </p:cNvPr>
          <p:cNvSpPr txBox="1"/>
          <p:nvPr/>
        </p:nvSpPr>
        <p:spPr>
          <a:xfrm>
            <a:off x="830317" y="2197922"/>
            <a:ext cx="11151476" cy="4031873"/>
          </a:xfrm>
          <a:prstGeom prst="rect">
            <a:avLst/>
          </a:prstGeom>
          <a:noFill/>
        </p:spPr>
        <p:txBody>
          <a:bodyPr wrap="square">
            <a:spAutoFit/>
          </a:bodyPr>
          <a:lstStyle/>
          <a:p>
            <a:pPr marL="342900" indent="-342900" algn="just" rtl="1">
              <a:buFont typeface="Wingdings" panose="05000000000000000000" pitchFamily="2" charset="2"/>
              <a:buChar char="ü"/>
            </a:pPr>
            <a:r>
              <a:rPr lang="ar-MA" sz="3200" b="1" dirty="0">
                <a:effectLst/>
                <a:latin typeface="Calibri" panose="020F0502020204030204" pitchFamily="34" charset="0"/>
                <a:ea typeface="Times New Roman" panose="02020603050405020304" pitchFamily="18" charset="0"/>
                <a:cs typeface="Times New Roman" panose="02020603050405020304" pitchFamily="18" charset="0"/>
              </a:rPr>
              <a:t>إن الاستعداد للمستقبل يتطلب منك التركيز على المهارات المعرفية والتقنية والرقمية</a:t>
            </a:r>
          </a:p>
          <a:p>
            <a:pPr marL="342900" indent="-342900" algn="just" rtl="1">
              <a:buFont typeface="Wingdings" panose="05000000000000000000" pitchFamily="2" charset="2"/>
              <a:buChar char="ü"/>
            </a:pPr>
            <a:r>
              <a:rPr lang="ar-MA" sz="3200" b="1" dirty="0">
                <a:effectLst/>
                <a:latin typeface="Calibri" panose="020F0502020204030204" pitchFamily="34" charset="0"/>
                <a:ea typeface="Times New Roman" panose="02020603050405020304" pitchFamily="18" charset="0"/>
                <a:cs typeface="Times New Roman" panose="02020603050405020304" pitchFamily="18" charset="0"/>
              </a:rPr>
              <a:t>بالإضافة إلى مهارات اجتماعية وعاطفية جديدة تسمى المهارات الناعمة.</a:t>
            </a:r>
          </a:p>
          <a:p>
            <a:pPr marL="342900" indent="-342900" algn="just" rtl="1">
              <a:buFont typeface="Wingdings" panose="05000000000000000000" pitchFamily="2" charset="2"/>
              <a:buChar char="ü"/>
            </a:pPr>
            <a:r>
              <a:rPr lang="ar-MA" sz="3200" b="1" dirty="0">
                <a:effectLst/>
                <a:latin typeface="Calibri" panose="020F0502020204030204" pitchFamily="34" charset="0"/>
                <a:ea typeface="Times New Roman" panose="02020603050405020304" pitchFamily="18" charset="0"/>
                <a:cs typeface="Times New Roman" panose="02020603050405020304" pitchFamily="18" charset="0"/>
              </a:rPr>
              <a:t>إن هذه المهارات عماد الوظائف في المستقبل.</a:t>
            </a:r>
          </a:p>
          <a:p>
            <a:pPr marL="342900" indent="-342900" algn="just" rtl="1">
              <a:buFont typeface="Wingdings" panose="05000000000000000000" pitchFamily="2" charset="2"/>
              <a:buChar char="ü"/>
            </a:pPr>
            <a:r>
              <a:rPr lang="ar-MA" sz="3200" b="1" dirty="0">
                <a:effectLst/>
                <a:latin typeface="Calibri" panose="020F0502020204030204" pitchFamily="34" charset="0"/>
                <a:ea typeface="Times New Roman" panose="02020603050405020304" pitchFamily="18" charset="0"/>
                <a:cs typeface="Times New Roman" panose="02020603050405020304" pitchFamily="18" charset="0"/>
              </a:rPr>
              <a:t>بجانب بعض الوظائف الحالية، هناك: عالِم البيانات ومحللها- الأمن الرقمي- مهندسو البرمجة- خبراء الطاقات المتجددة- خبير تكنولوجيا </a:t>
            </a:r>
            <a:r>
              <a:rPr lang="ar-MA" sz="3200" b="1" dirty="0" err="1">
                <a:effectLst/>
                <a:latin typeface="Calibri" panose="020F0502020204030204" pitchFamily="34" charset="0"/>
                <a:ea typeface="Times New Roman" panose="02020603050405020304" pitchFamily="18" charset="0"/>
                <a:cs typeface="Times New Roman" panose="02020603050405020304" pitchFamily="18" charset="0"/>
              </a:rPr>
              <a:t>البلوكتشين</a:t>
            </a:r>
            <a:r>
              <a:rPr lang="ar-MA" sz="3200" b="1" dirty="0">
                <a:effectLst/>
                <a:latin typeface="Calibri" panose="020F0502020204030204" pitchFamily="34" charset="0"/>
                <a:ea typeface="Times New Roman" panose="02020603050405020304" pitchFamily="18" charset="0"/>
                <a:cs typeface="Times New Roman" panose="02020603050405020304" pitchFamily="18" charset="0"/>
              </a:rPr>
              <a:t>- مطورو البرامج- ميكانيكيو سيارات ذاتية القيادة.</a:t>
            </a:r>
            <a:endParaRPr lang="fr-FR" sz="3200" b="1" dirty="0"/>
          </a:p>
          <a:p>
            <a:pPr marL="342900" indent="-342900" algn="just" rtl="1">
              <a:buFont typeface="Wingdings" panose="05000000000000000000" pitchFamily="2" charset="2"/>
              <a:buChar char="ü"/>
            </a:pPr>
            <a:endParaRPr lang="fr-FR" sz="3200" dirty="0"/>
          </a:p>
        </p:txBody>
      </p:sp>
    </p:spTree>
    <p:extLst>
      <p:ext uri="{BB962C8B-B14F-4D97-AF65-F5344CB8AC3E}">
        <p14:creationId xmlns:p14="http://schemas.microsoft.com/office/powerpoint/2010/main" val="1167711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grpSp>
        <p:nvGrpSpPr>
          <p:cNvPr id="864" name="Google Shape;864;p53"/>
          <p:cNvGrpSpPr/>
          <p:nvPr/>
        </p:nvGrpSpPr>
        <p:grpSpPr>
          <a:xfrm>
            <a:off x="654217" y="656003"/>
            <a:ext cx="10567685" cy="5198169"/>
            <a:chOff x="2184400" y="1402025"/>
            <a:chExt cx="7823200" cy="4942038"/>
          </a:xfrm>
        </p:grpSpPr>
        <p:sp>
          <p:nvSpPr>
            <p:cNvPr id="865" name="Google Shape;865;p53"/>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866" name="Google Shape;866;p5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867" name="Google Shape;867;p53"/>
          <p:cNvGrpSpPr/>
          <p:nvPr/>
        </p:nvGrpSpPr>
        <p:grpSpPr>
          <a:xfrm>
            <a:off x="8534400" y="4917801"/>
            <a:ext cx="2687502" cy="936371"/>
            <a:chOff x="8534400" y="4917801"/>
            <a:chExt cx="2687501" cy="936370"/>
          </a:xfrm>
        </p:grpSpPr>
        <p:sp>
          <p:nvSpPr>
            <p:cNvPr id="868" name="Google Shape;868;p53"/>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869" name="Google Shape;869;p53"/>
            <p:cNvSpPr/>
            <p:nvPr/>
          </p:nvSpPr>
          <p:spPr>
            <a:xfrm>
              <a:off x="8534400" y="5060928"/>
              <a:ext cx="1831686"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r>
                <a:rPr lang="ar-MA" sz="3600" b="1" i="0" u="none" strike="noStrike" cap="none">
                  <a:solidFill>
                    <a:srgbClr val="44546A"/>
                  </a:solidFill>
                  <a:latin typeface="Calibri"/>
                  <a:ea typeface="Calibri"/>
                  <a:cs typeface="Calibri"/>
                  <a:sym typeface="Calibri"/>
                </a:rPr>
                <a:t>4 دقائق</a:t>
              </a:r>
              <a:endParaRPr sz="3600" b="1">
                <a:solidFill>
                  <a:schemeClr val="accent2"/>
                </a:solidFill>
                <a:latin typeface="Calibri"/>
                <a:ea typeface="Calibri"/>
                <a:cs typeface="Calibri"/>
                <a:sym typeface="Calibri"/>
              </a:endParaRPr>
            </a:p>
          </p:txBody>
        </p:sp>
      </p:grpSp>
      <p:sp>
        <p:nvSpPr>
          <p:cNvPr id="870" name="Google Shape;870;p53"/>
          <p:cNvSpPr txBox="1"/>
          <p:nvPr/>
        </p:nvSpPr>
        <p:spPr>
          <a:xfrm>
            <a:off x="2665200" y="4042739"/>
            <a:ext cx="5869200" cy="677108"/>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400" b="1" i="0" u="none" strike="noStrike" cap="none">
                <a:solidFill>
                  <a:srgbClr val="FF0000"/>
                </a:solidFill>
                <a:latin typeface="Calibri"/>
                <a:ea typeface="Calibri"/>
                <a:cs typeface="Calibri"/>
                <a:sym typeface="Calibri"/>
              </a:rPr>
              <a:t>أستثمر</a:t>
            </a:r>
            <a:endParaRPr/>
          </a:p>
        </p:txBody>
      </p:sp>
      <p:pic>
        <p:nvPicPr>
          <p:cNvPr id="871" name="Google Shape;871;p53"/>
          <p:cNvPicPr preferRelativeResize="0"/>
          <p:nvPr/>
        </p:nvPicPr>
        <p:blipFill rotWithShape="1">
          <a:blip r:embed="rId4">
            <a:alphaModFix/>
          </a:blip>
          <a:srcRect/>
          <a:stretch/>
        </p:blipFill>
        <p:spPr>
          <a:xfrm>
            <a:off x="4274859" y="1002764"/>
            <a:ext cx="2795544" cy="279554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pic>
        <p:nvPicPr>
          <p:cNvPr id="876" name="Google Shape;876;p54"/>
          <p:cNvPicPr preferRelativeResize="0"/>
          <p:nvPr/>
        </p:nvPicPr>
        <p:blipFill rotWithShape="1">
          <a:blip r:embed="rId3">
            <a:alphaModFix/>
          </a:blip>
          <a:srcRect/>
          <a:stretch/>
        </p:blipFill>
        <p:spPr>
          <a:xfrm>
            <a:off x="780440" y="135399"/>
            <a:ext cx="731837" cy="731837"/>
          </a:xfrm>
          <a:prstGeom prst="rect">
            <a:avLst/>
          </a:prstGeom>
          <a:noFill/>
          <a:ln>
            <a:noFill/>
          </a:ln>
        </p:spPr>
      </p:pic>
      <p:pic>
        <p:nvPicPr>
          <p:cNvPr id="877" name="Google Shape;877;p54" descr="Image générée"/>
          <p:cNvPicPr preferRelativeResize="0"/>
          <p:nvPr/>
        </p:nvPicPr>
        <p:blipFill rotWithShape="1">
          <a:blip r:embed="rId4">
            <a:alphaModFix/>
          </a:blip>
          <a:srcRect l="4009" t="77363" r="68628" b="4644"/>
          <a:stretch/>
        </p:blipFill>
        <p:spPr>
          <a:xfrm>
            <a:off x="67373" y="196769"/>
            <a:ext cx="1044783" cy="787109"/>
          </a:xfrm>
          <a:prstGeom prst="rect">
            <a:avLst/>
          </a:prstGeom>
          <a:noFill/>
          <a:ln>
            <a:noFill/>
          </a:ln>
        </p:spPr>
      </p:pic>
      <p:sp>
        <p:nvSpPr>
          <p:cNvPr id="878" name="Google Shape;878;p54"/>
          <p:cNvSpPr txBox="1">
            <a:spLocks noGrp="1"/>
          </p:cNvSpPr>
          <p:nvPr>
            <p:ph type="title"/>
          </p:nvPr>
        </p:nvSpPr>
        <p:spPr>
          <a:xfrm>
            <a:off x="1006799" y="273341"/>
            <a:ext cx="10529279" cy="587861"/>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Clr>
                <a:schemeClr val="dk1"/>
              </a:buClr>
              <a:buSzPts val="2000"/>
              <a:buFont typeface="Calibri"/>
              <a:buNone/>
            </a:pPr>
            <a:r>
              <a:rPr lang="ar-MA" sz="2000"/>
              <a:t>أجيب شفهيا:</a:t>
            </a:r>
            <a:endParaRPr/>
          </a:p>
        </p:txBody>
      </p:sp>
      <p:sp>
        <p:nvSpPr>
          <p:cNvPr id="879" name="Google Shape;879;p54"/>
          <p:cNvSpPr txBox="1">
            <a:spLocks noGrp="1"/>
          </p:cNvSpPr>
          <p:nvPr>
            <p:ph type="body" idx="2"/>
          </p:nvPr>
        </p:nvSpPr>
        <p:spPr>
          <a:xfrm>
            <a:off x="1285918" y="764797"/>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Font typeface="Arial"/>
              <a:buChar char="•"/>
            </a:pPr>
            <a:r>
              <a:rPr lang="ar-MA" dirty="0">
                <a:highlight>
                  <a:srgbClr val="FFFF00"/>
                </a:highlight>
              </a:rPr>
              <a:t>يمنح المدرس 30 ثانية للتفكير، ثم يختار 9 متعلمين لتقديم إجاباتهم، ويستفسر 4 عن رأيه في إجابات زملائهم</a:t>
            </a:r>
            <a:r>
              <a:rPr lang="ar-MA" sz="1400" dirty="0">
                <a:solidFill>
                  <a:srgbClr val="AEAEAE"/>
                </a:solidFill>
              </a:rPr>
              <a:t>. </a:t>
            </a:r>
            <a:endParaRPr sz="1400" i="1" dirty="0">
              <a:highlight>
                <a:srgbClr val="FFFF00"/>
              </a:highlight>
            </a:endParaRPr>
          </a:p>
        </p:txBody>
      </p:sp>
      <p:pic>
        <p:nvPicPr>
          <p:cNvPr id="3" name="Image 2">
            <a:extLst>
              <a:ext uri="{FF2B5EF4-FFF2-40B4-BE49-F238E27FC236}">
                <a16:creationId xmlns:a16="http://schemas.microsoft.com/office/drawing/2014/main" id="{417C2377-C613-41BD-8BA9-CD2CD2BE8A49}"/>
              </a:ext>
            </a:extLst>
          </p:cNvPr>
          <p:cNvPicPr>
            <a:picLocks noChangeAspect="1"/>
          </p:cNvPicPr>
          <p:nvPr/>
        </p:nvPicPr>
        <p:blipFill>
          <a:blip r:embed="rId5"/>
          <a:stretch>
            <a:fillRect/>
          </a:stretch>
        </p:blipFill>
        <p:spPr>
          <a:xfrm>
            <a:off x="407493" y="2637000"/>
            <a:ext cx="11377014" cy="1584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884"/>
        <p:cNvGrpSpPr/>
        <p:nvPr/>
      </p:nvGrpSpPr>
      <p:grpSpPr>
        <a:xfrm>
          <a:off x="0" y="0"/>
          <a:ext cx="0" cy="0"/>
          <a:chOff x="0" y="0"/>
          <a:chExt cx="0" cy="0"/>
        </a:xfrm>
      </p:grpSpPr>
      <p:grpSp>
        <p:nvGrpSpPr>
          <p:cNvPr id="885" name="Google Shape;885;p55"/>
          <p:cNvGrpSpPr/>
          <p:nvPr/>
        </p:nvGrpSpPr>
        <p:grpSpPr>
          <a:xfrm>
            <a:off x="812158" y="844906"/>
            <a:ext cx="10567685" cy="5198169"/>
            <a:chOff x="2184399" y="1402024"/>
            <a:chExt cx="7823200" cy="4942038"/>
          </a:xfrm>
        </p:grpSpPr>
        <p:sp>
          <p:nvSpPr>
            <p:cNvPr id="886" name="Google Shape;886;p55"/>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887" name="Google Shape;887;p5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grpSp>
        <p:nvGrpSpPr>
          <p:cNvPr id="888" name="Google Shape;888;p55"/>
          <p:cNvGrpSpPr/>
          <p:nvPr/>
        </p:nvGrpSpPr>
        <p:grpSpPr>
          <a:xfrm>
            <a:off x="8559384" y="4917801"/>
            <a:ext cx="2662518" cy="936371"/>
            <a:chOff x="8559384" y="4917801"/>
            <a:chExt cx="2662517" cy="936370"/>
          </a:xfrm>
        </p:grpSpPr>
        <p:sp>
          <p:nvSpPr>
            <p:cNvPr id="889" name="Google Shape;889;p55"/>
            <p:cNvSpPr/>
            <p:nvPr/>
          </p:nvSpPr>
          <p:spPr>
            <a:xfrm>
              <a:off x="10285531" y="4917801"/>
              <a:ext cx="936370" cy="936370"/>
            </a:xfrm>
            <a:prstGeom prst="ellipse">
              <a:avLst/>
            </a:prstGeom>
            <a:blipFill rotWithShape="1">
              <a:blip r:embed="rId3">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890" name="Google Shape;890;p55"/>
            <p:cNvSpPr/>
            <p:nvPr/>
          </p:nvSpPr>
          <p:spPr>
            <a:xfrm>
              <a:off x="8559384" y="5060928"/>
              <a:ext cx="1806702"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600" b="1">
                  <a:solidFill>
                    <a:srgbClr val="000000"/>
                  </a:solidFill>
                  <a:latin typeface="Calibri"/>
                  <a:ea typeface="Calibri"/>
                  <a:cs typeface="Calibri"/>
                  <a:sym typeface="Calibri"/>
                </a:rPr>
                <a:t> 5دقائق</a:t>
              </a:r>
              <a:endParaRPr/>
            </a:p>
          </p:txBody>
        </p:sp>
      </p:grpSp>
      <p:sp>
        <p:nvSpPr>
          <p:cNvPr id="891" name="Google Shape;891;p55"/>
          <p:cNvSpPr txBox="1"/>
          <p:nvPr/>
        </p:nvSpPr>
        <p:spPr>
          <a:xfrm>
            <a:off x="2455648" y="3675675"/>
            <a:ext cx="7007087" cy="906595"/>
          </a:xfrm>
          <a:prstGeom prst="rect">
            <a:avLst/>
          </a:prstGeom>
          <a:noFill/>
          <a:ln>
            <a:noFill/>
          </a:ln>
        </p:spPr>
        <p:txBody>
          <a:bodyPr spcFirstLastPara="1" wrap="square" lIns="91425" tIns="45700" rIns="91425" bIns="45700" anchor="t" anchorCtr="0">
            <a:spAutoFit/>
          </a:bodyPr>
          <a:lstStyle/>
          <a:p>
            <a:pPr marL="0" marR="0" lvl="0" indent="0" algn="ctr" rtl="0">
              <a:lnSpc>
                <a:spcPct val="131218"/>
              </a:lnSpc>
              <a:spcBef>
                <a:spcPts val="0"/>
              </a:spcBef>
              <a:spcAft>
                <a:spcPts val="0"/>
              </a:spcAft>
              <a:buNone/>
            </a:pPr>
            <a:r>
              <a:rPr lang="ar-MA" sz="4400" b="1" i="0" u="none" strike="noStrike" cap="none">
                <a:solidFill>
                  <a:srgbClr val="F19D19"/>
                </a:solidFill>
                <a:latin typeface="Calibri"/>
                <a:ea typeface="Calibri"/>
                <a:cs typeface="Calibri"/>
                <a:sym typeface="Calibri"/>
              </a:rPr>
              <a:t>اختتام الحصة</a:t>
            </a:r>
            <a:endParaRPr/>
          </a:p>
        </p:txBody>
      </p:sp>
      <p:pic>
        <p:nvPicPr>
          <p:cNvPr id="892" name="Google Shape;892;p55"/>
          <p:cNvPicPr preferRelativeResize="0"/>
          <p:nvPr/>
        </p:nvPicPr>
        <p:blipFill rotWithShape="1">
          <a:blip r:embed="rId4">
            <a:alphaModFix/>
          </a:blip>
          <a:srcRect/>
          <a:stretch/>
        </p:blipFill>
        <p:spPr>
          <a:xfrm>
            <a:off x="5287051" y="1448277"/>
            <a:ext cx="2084271" cy="208427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pic>
        <p:nvPicPr>
          <p:cNvPr id="897" name="Google Shape;897;p56" descr="Lever la main - Icônes mains et gestes gratuites"/>
          <p:cNvPicPr preferRelativeResize="0"/>
          <p:nvPr/>
        </p:nvPicPr>
        <p:blipFill rotWithShape="1">
          <a:blip r:embed="rId3">
            <a:alphaModFix/>
          </a:blip>
          <a:srcRect/>
          <a:stretch/>
        </p:blipFill>
        <p:spPr>
          <a:xfrm>
            <a:off x="0" y="58295"/>
            <a:ext cx="702642" cy="702642"/>
          </a:xfrm>
          <a:prstGeom prst="rect">
            <a:avLst/>
          </a:prstGeom>
          <a:noFill/>
          <a:ln>
            <a:noFill/>
          </a:ln>
        </p:spPr>
      </p:pic>
      <p:sp>
        <p:nvSpPr>
          <p:cNvPr id="898" name="Google Shape;898;p56"/>
          <p:cNvSpPr txBox="1"/>
          <p:nvPr/>
        </p:nvSpPr>
        <p:spPr>
          <a:xfrm>
            <a:off x="3468300" y="2989500"/>
            <a:ext cx="4798124" cy="1503617"/>
          </a:xfrm>
          <a:prstGeom prst="rect">
            <a:avLst/>
          </a:prstGeom>
          <a:noFill/>
          <a:ln>
            <a:noFill/>
          </a:ln>
        </p:spPr>
        <p:txBody>
          <a:bodyPr spcFirstLastPara="1" wrap="square" lIns="91425" tIns="45700" rIns="91425" bIns="45700" anchor="t" anchorCtr="0">
            <a:spAutoFit/>
          </a:bodyPr>
          <a:lstStyle/>
          <a:p>
            <a:pPr marL="0" marR="0" lvl="0" indent="195263" algn="r" rtl="1">
              <a:lnSpc>
                <a:spcPct val="150000"/>
              </a:lnSpc>
              <a:spcBef>
                <a:spcPts val="0"/>
              </a:spcBef>
              <a:spcAft>
                <a:spcPts val="0"/>
              </a:spcAft>
              <a:buClr>
                <a:schemeClr val="dk1"/>
              </a:buClr>
              <a:buSzPts val="2800"/>
              <a:buFont typeface="Arial"/>
              <a:buNone/>
            </a:pPr>
            <a:r>
              <a:rPr lang="ar-MA" sz="2800" b="1">
                <a:solidFill>
                  <a:schemeClr val="dk1"/>
                </a:solidFill>
                <a:latin typeface="Calibri"/>
                <a:ea typeface="Calibri"/>
                <a:cs typeface="Calibri"/>
                <a:sym typeface="Calibri"/>
              </a:rPr>
              <a:t>ما المعجم الذي اكتسبناه اليوم؟</a:t>
            </a:r>
            <a:endParaRPr/>
          </a:p>
          <a:p>
            <a:pPr marL="0" marR="0" lvl="0" indent="195263" algn="r" rtl="1">
              <a:lnSpc>
                <a:spcPct val="150000"/>
              </a:lnSpc>
              <a:spcBef>
                <a:spcPts val="80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
        <p:nvSpPr>
          <p:cNvPr id="899" name="Google Shape;899;p56"/>
          <p:cNvSpPr txBox="1">
            <a:spLocks noGrp="1"/>
          </p:cNvSpPr>
          <p:nvPr>
            <p:ph type="title"/>
          </p:nvPr>
        </p:nvSpPr>
        <p:spPr>
          <a:xfrm>
            <a:off x="1006799" y="180644"/>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t>من يذكرني بما تعلمناه اليوم على مستوى المعجم؟</a:t>
            </a:r>
            <a:endParaRPr/>
          </a:p>
        </p:txBody>
      </p:sp>
      <p:sp>
        <p:nvSpPr>
          <p:cNvPr id="900" name="Google Shape;900;p56"/>
          <p:cNvSpPr txBox="1">
            <a:spLocks noGrp="1"/>
          </p:cNvSpPr>
          <p:nvPr>
            <p:ph type="body" idx="2"/>
          </p:nvPr>
        </p:nvSpPr>
        <p:spPr>
          <a:xfrm>
            <a:off x="1146358" y="439416"/>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pic>
        <p:nvPicPr>
          <p:cNvPr id="905" name="Google Shape;905;p57"/>
          <p:cNvPicPr preferRelativeResize="0"/>
          <p:nvPr/>
        </p:nvPicPr>
        <p:blipFill rotWithShape="1">
          <a:blip r:embed="rId3">
            <a:alphaModFix/>
          </a:blip>
          <a:srcRect/>
          <a:stretch/>
        </p:blipFill>
        <p:spPr>
          <a:xfrm>
            <a:off x="376775" y="7677"/>
            <a:ext cx="730250" cy="730250"/>
          </a:xfrm>
          <a:prstGeom prst="rect">
            <a:avLst/>
          </a:prstGeom>
          <a:noFill/>
          <a:ln>
            <a:noFill/>
          </a:ln>
        </p:spPr>
      </p:pic>
      <p:sp>
        <p:nvSpPr>
          <p:cNvPr id="906" name="Google Shape;906;p57"/>
          <p:cNvSpPr txBox="1">
            <a:spLocks noGrp="1"/>
          </p:cNvSpPr>
          <p:nvPr>
            <p:ph type="title"/>
          </p:nvPr>
        </p:nvSpPr>
        <p:spPr>
          <a:xfrm>
            <a:off x="1001271" y="233664"/>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t>قدموا لي الكلمات التي تعرفنا عليها اليوم.</a:t>
            </a:r>
            <a:endParaRPr/>
          </a:p>
        </p:txBody>
      </p:sp>
      <p:sp>
        <p:nvSpPr>
          <p:cNvPr id="907" name="Google Shape;907;p57"/>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Char char="•"/>
            </a:pPr>
            <a:r>
              <a:rPr lang="ar-MA" sz="1400"/>
              <a:t>يوجه المدرس  المتعلمين إلى تحديد المعجم المكتسب.</a:t>
            </a:r>
            <a:endParaRPr sz="1400"/>
          </a:p>
        </p:txBody>
      </p:sp>
      <p:sp>
        <p:nvSpPr>
          <p:cNvPr id="6" name="Étiquette 5">
            <a:extLst>
              <a:ext uri="{FF2B5EF4-FFF2-40B4-BE49-F238E27FC236}">
                <a16:creationId xmlns:a16="http://schemas.microsoft.com/office/drawing/2014/main" id="{009D1D1A-692F-4C72-953F-CAEF34F0F2EC}"/>
              </a:ext>
            </a:extLst>
          </p:cNvPr>
          <p:cNvSpPr/>
          <p:nvPr/>
        </p:nvSpPr>
        <p:spPr>
          <a:xfrm>
            <a:off x="4953802" y="3177531"/>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الوظائف المستقبلية</a:t>
            </a:r>
            <a:endParaRPr lang="fr-FR" sz="3200" b="1" dirty="0">
              <a:latin typeface="Calibri" panose="020F0502020204030204" pitchFamily="34" charset="0"/>
              <a:cs typeface="Calibri" panose="020F0502020204030204" pitchFamily="34" charset="0"/>
            </a:endParaRPr>
          </a:p>
        </p:txBody>
      </p:sp>
      <p:sp>
        <p:nvSpPr>
          <p:cNvPr id="7" name="Étiquette 6">
            <a:extLst>
              <a:ext uri="{FF2B5EF4-FFF2-40B4-BE49-F238E27FC236}">
                <a16:creationId xmlns:a16="http://schemas.microsoft.com/office/drawing/2014/main" id="{681156FA-DD18-4C7D-9C07-324A6D54496E}"/>
              </a:ext>
            </a:extLst>
          </p:cNvPr>
          <p:cNvSpPr/>
          <p:nvPr/>
        </p:nvSpPr>
        <p:spPr>
          <a:xfrm>
            <a:off x="285434" y="3177531"/>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مستشار العملات الرقمية</a:t>
            </a:r>
            <a:endParaRPr lang="fr-FR" sz="3200" b="1" dirty="0">
              <a:latin typeface="Calibri" panose="020F0502020204030204" pitchFamily="34" charset="0"/>
              <a:cs typeface="Calibri" panose="020F0502020204030204" pitchFamily="34" charset="0"/>
            </a:endParaRPr>
          </a:p>
        </p:txBody>
      </p:sp>
      <p:sp>
        <p:nvSpPr>
          <p:cNvPr id="9" name="Étiquette 8">
            <a:extLst>
              <a:ext uri="{FF2B5EF4-FFF2-40B4-BE49-F238E27FC236}">
                <a16:creationId xmlns:a16="http://schemas.microsoft.com/office/drawing/2014/main" id="{276FAAA6-FF19-4DE2-8896-FBA2EF82A988}"/>
              </a:ext>
            </a:extLst>
          </p:cNvPr>
          <p:cNvSpPr/>
          <p:nvPr/>
        </p:nvSpPr>
        <p:spPr>
          <a:xfrm>
            <a:off x="9850772" y="3041740"/>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الثورة الصناعية</a:t>
            </a:r>
            <a:endParaRPr lang="fr-FR" sz="3200" b="1" dirty="0">
              <a:latin typeface="Calibri" panose="020F0502020204030204" pitchFamily="34" charset="0"/>
              <a:cs typeface="Calibri" panose="020F0502020204030204" pitchFamily="34" charset="0"/>
            </a:endParaRPr>
          </a:p>
        </p:txBody>
      </p:sp>
      <p:sp>
        <p:nvSpPr>
          <p:cNvPr id="10" name="Étiquette 9">
            <a:extLst>
              <a:ext uri="{FF2B5EF4-FFF2-40B4-BE49-F238E27FC236}">
                <a16:creationId xmlns:a16="http://schemas.microsoft.com/office/drawing/2014/main" id="{BAFA604B-D6C4-4481-B883-DB496F1A0BFD}"/>
              </a:ext>
            </a:extLst>
          </p:cNvPr>
          <p:cNvSpPr/>
          <p:nvPr/>
        </p:nvSpPr>
        <p:spPr>
          <a:xfrm>
            <a:off x="2458853" y="1031220"/>
            <a:ext cx="2030929" cy="1206631"/>
          </a:xfrm>
          <a:prstGeom prst="plaque">
            <a:avLst/>
          </a:prstGeom>
          <a:ln w="5715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المرونة </a:t>
            </a:r>
            <a:endParaRPr lang="fr-FR" sz="3200" b="1" dirty="0">
              <a:latin typeface="Calibri" panose="020F0502020204030204" pitchFamily="34" charset="0"/>
              <a:cs typeface="Calibri" panose="020F0502020204030204" pitchFamily="34" charset="0"/>
            </a:endParaRPr>
          </a:p>
        </p:txBody>
      </p:sp>
      <p:sp>
        <p:nvSpPr>
          <p:cNvPr id="11" name="Étiquette 10">
            <a:extLst>
              <a:ext uri="{FF2B5EF4-FFF2-40B4-BE49-F238E27FC236}">
                <a16:creationId xmlns:a16="http://schemas.microsoft.com/office/drawing/2014/main" id="{649CDC61-69C7-4F40-A83B-568CA3925A44}"/>
              </a:ext>
            </a:extLst>
          </p:cNvPr>
          <p:cNvSpPr/>
          <p:nvPr/>
        </p:nvSpPr>
        <p:spPr>
          <a:xfrm>
            <a:off x="7571338" y="1037361"/>
            <a:ext cx="2030929" cy="1206631"/>
          </a:xfrm>
          <a:prstGeom prst="plaque">
            <a:avLst/>
          </a:prstGeom>
          <a:ln w="5715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متخصص الذكاء الاصطناعي</a:t>
            </a:r>
            <a:endParaRPr lang="fr-FR" sz="3200" b="1" dirty="0">
              <a:latin typeface="Calibri" panose="020F0502020204030204" pitchFamily="34" charset="0"/>
              <a:cs typeface="Calibri" panose="020F0502020204030204" pitchFamily="34" charset="0"/>
            </a:endParaRPr>
          </a:p>
        </p:txBody>
      </p:sp>
      <p:sp>
        <p:nvSpPr>
          <p:cNvPr id="12" name="Étiquette 11">
            <a:extLst>
              <a:ext uri="{FF2B5EF4-FFF2-40B4-BE49-F238E27FC236}">
                <a16:creationId xmlns:a16="http://schemas.microsoft.com/office/drawing/2014/main" id="{DCD8FE32-2601-4BE9-94B7-7227B6C40B13}"/>
              </a:ext>
            </a:extLst>
          </p:cNvPr>
          <p:cNvSpPr/>
          <p:nvPr/>
        </p:nvSpPr>
        <p:spPr>
          <a:xfrm>
            <a:off x="2416198" y="5464462"/>
            <a:ext cx="2030929" cy="1206631"/>
          </a:xfrm>
          <a:prstGeom prst="plaqu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مهندس البيئة</a:t>
            </a:r>
            <a:endParaRPr lang="fr-FR" sz="3200" b="1" dirty="0">
              <a:latin typeface="Calibri" panose="020F0502020204030204" pitchFamily="34" charset="0"/>
              <a:cs typeface="Calibri" panose="020F0502020204030204" pitchFamily="34" charset="0"/>
            </a:endParaRPr>
          </a:p>
        </p:txBody>
      </p:sp>
      <p:sp>
        <p:nvSpPr>
          <p:cNvPr id="13" name="Étiquette 12">
            <a:extLst>
              <a:ext uri="{FF2B5EF4-FFF2-40B4-BE49-F238E27FC236}">
                <a16:creationId xmlns:a16="http://schemas.microsoft.com/office/drawing/2014/main" id="{1F205A05-371C-4EA1-A9A6-1A222025529C}"/>
              </a:ext>
            </a:extLst>
          </p:cNvPr>
          <p:cNvSpPr/>
          <p:nvPr/>
        </p:nvSpPr>
        <p:spPr>
          <a:xfrm>
            <a:off x="7475920" y="5464462"/>
            <a:ext cx="2030929" cy="1206631"/>
          </a:xfrm>
          <a:prstGeom prst="plaqu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عالم البيانات</a:t>
            </a:r>
            <a:endParaRPr lang="fr-FR" sz="3200" b="1" dirty="0">
              <a:latin typeface="Calibri" panose="020F0502020204030204" pitchFamily="34" charset="0"/>
              <a:cs typeface="Calibri" panose="020F0502020204030204" pitchFamily="34" charset="0"/>
            </a:endParaRPr>
          </a:p>
        </p:txBody>
      </p:sp>
      <p:sp>
        <p:nvSpPr>
          <p:cNvPr id="14" name="Étiquette 13">
            <a:extLst>
              <a:ext uri="{FF2B5EF4-FFF2-40B4-BE49-F238E27FC236}">
                <a16:creationId xmlns:a16="http://schemas.microsoft.com/office/drawing/2014/main" id="{AA494014-072B-478C-AB80-80CF92F6D106}"/>
              </a:ext>
            </a:extLst>
          </p:cNvPr>
          <p:cNvSpPr/>
          <p:nvPr/>
        </p:nvSpPr>
        <p:spPr>
          <a:xfrm>
            <a:off x="4889634" y="5473459"/>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مهندس البرمجة</a:t>
            </a:r>
            <a:endParaRPr lang="fr-FR" sz="3200" b="1" dirty="0">
              <a:latin typeface="Calibri" panose="020F0502020204030204" pitchFamily="34" charset="0"/>
              <a:cs typeface="Calibri" panose="020F0502020204030204" pitchFamily="34" charset="0"/>
            </a:endParaRPr>
          </a:p>
        </p:txBody>
      </p:sp>
      <p:sp>
        <p:nvSpPr>
          <p:cNvPr id="15" name="Étiquette 14">
            <a:extLst>
              <a:ext uri="{FF2B5EF4-FFF2-40B4-BE49-F238E27FC236}">
                <a16:creationId xmlns:a16="http://schemas.microsoft.com/office/drawing/2014/main" id="{C77C1EA1-B109-49E8-8CB1-CE6528A0FDAE}"/>
              </a:ext>
            </a:extLst>
          </p:cNvPr>
          <p:cNvSpPr/>
          <p:nvPr/>
        </p:nvSpPr>
        <p:spPr>
          <a:xfrm>
            <a:off x="4953802" y="1038336"/>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سوق العمل</a:t>
            </a:r>
            <a:endParaRPr lang="fr-FR" sz="3200" b="1" dirty="0">
              <a:latin typeface="Calibri" panose="020F0502020204030204" pitchFamily="34" charset="0"/>
              <a:cs typeface="Calibri" panose="020F0502020204030204" pitchFamily="34" charset="0"/>
            </a:endParaRPr>
          </a:p>
        </p:txBody>
      </p:sp>
      <p:sp>
        <p:nvSpPr>
          <p:cNvPr id="16" name="Étiquette 15">
            <a:extLst>
              <a:ext uri="{FF2B5EF4-FFF2-40B4-BE49-F238E27FC236}">
                <a16:creationId xmlns:a16="http://schemas.microsoft.com/office/drawing/2014/main" id="{8AB4C28B-DA65-4763-BCB2-D4E35EAF7DFD}"/>
              </a:ext>
            </a:extLst>
          </p:cNvPr>
          <p:cNvSpPr/>
          <p:nvPr/>
        </p:nvSpPr>
        <p:spPr>
          <a:xfrm>
            <a:off x="9850772" y="1056093"/>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المهارات الحياتية</a:t>
            </a:r>
            <a:endParaRPr lang="fr-FR" sz="3200" b="1" dirty="0">
              <a:latin typeface="Calibri" panose="020F0502020204030204" pitchFamily="34" charset="0"/>
              <a:cs typeface="Calibri" panose="020F0502020204030204" pitchFamily="34" charset="0"/>
            </a:endParaRPr>
          </a:p>
        </p:txBody>
      </p:sp>
      <p:sp>
        <p:nvSpPr>
          <p:cNvPr id="17" name="Étiquette 16">
            <a:extLst>
              <a:ext uri="{FF2B5EF4-FFF2-40B4-BE49-F238E27FC236}">
                <a16:creationId xmlns:a16="http://schemas.microsoft.com/office/drawing/2014/main" id="{814EC047-98AA-4B94-A129-8EC4D77666D7}"/>
              </a:ext>
            </a:extLst>
          </p:cNvPr>
          <p:cNvSpPr/>
          <p:nvPr/>
        </p:nvSpPr>
        <p:spPr>
          <a:xfrm>
            <a:off x="9850772" y="5464462"/>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الخدمات</a:t>
            </a:r>
            <a:endParaRPr lang="fr-FR" sz="3200" b="1" dirty="0">
              <a:latin typeface="Calibri" panose="020F0502020204030204" pitchFamily="34" charset="0"/>
              <a:cs typeface="Calibri" panose="020F0502020204030204" pitchFamily="34" charset="0"/>
            </a:endParaRPr>
          </a:p>
        </p:txBody>
      </p:sp>
      <p:sp>
        <p:nvSpPr>
          <p:cNvPr id="18" name="Étiquette 17">
            <a:extLst>
              <a:ext uri="{FF2B5EF4-FFF2-40B4-BE49-F238E27FC236}">
                <a16:creationId xmlns:a16="http://schemas.microsoft.com/office/drawing/2014/main" id="{7B18D718-B2E5-44CC-91D4-34F5CECD1955}"/>
              </a:ext>
            </a:extLst>
          </p:cNvPr>
          <p:cNvSpPr/>
          <p:nvPr/>
        </p:nvSpPr>
        <p:spPr>
          <a:xfrm>
            <a:off x="310299" y="5477865"/>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الزراعة المستدامة</a:t>
            </a:r>
            <a:endParaRPr lang="fr-FR" sz="3200" b="1" dirty="0">
              <a:latin typeface="Calibri" panose="020F0502020204030204" pitchFamily="34" charset="0"/>
              <a:cs typeface="Calibri" panose="020F0502020204030204" pitchFamily="34" charset="0"/>
            </a:endParaRPr>
          </a:p>
        </p:txBody>
      </p:sp>
      <p:sp>
        <p:nvSpPr>
          <p:cNvPr id="19" name="Étiquette 18">
            <a:extLst>
              <a:ext uri="{FF2B5EF4-FFF2-40B4-BE49-F238E27FC236}">
                <a16:creationId xmlns:a16="http://schemas.microsoft.com/office/drawing/2014/main" id="{0507C6AC-4913-413C-A752-04773567838B}"/>
              </a:ext>
            </a:extLst>
          </p:cNvPr>
          <p:cNvSpPr/>
          <p:nvPr/>
        </p:nvSpPr>
        <p:spPr>
          <a:xfrm>
            <a:off x="282147" y="1031220"/>
            <a:ext cx="2030929" cy="1206631"/>
          </a:xfrm>
          <a:prstGeom prst="plaque">
            <a:avLst/>
          </a:prstGeom>
          <a:ln w="5715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MA" sz="3200" b="1" dirty="0">
                <a:latin typeface="Calibri" panose="020F0502020204030204" pitchFamily="34" charset="0"/>
                <a:cs typeface="Calibri" panose="020F0502020204030204" pitchFamily="34" charset="0"/>
              </a:rPr>
              <a:t>خبير الطاقات المتجددة</a:t>
            </a:r>
            <a:endParaRPr lang="fr-FR" sz="3200" b="1" dirty="0">
              <a:latin typeface="Calibri" panose="020F0502020204030204" pitchFamily="34" charset="0"/>
              <a:cs typeface="Calibri" panose="020F050202020403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58"/>
          <p:cNvSpPr/>
          <p:nvPr/>
        </p:nvSpPr>
        <p:spPr>
          <a:xfrm>
            <a:off x="838200" y="2875366"/>
            <a:ext cx="9817329" cy="96202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Clr>
                <a:schemeClr val="dk1"/>
              </a:buClr>
              <a:buSzPts val="3200"/>
              <a:buFont typeface="Calibri"/>
              <a:buNone/>
            </a:pPr>
            <a:r>
              <a:rPr lang="ar-MA" sz="3200" b="1" dirty="0">
                <a:solidFill>
                  <a:schemeClr val="dk1"/>
                </a:solidFill>
                <a:latin typeface="Calibri"/>
                <a:ea typeface="Calibri"/>
                <a:cs typeface="Calibri"/>
                <a:sym typeface="Calibri"/>
              </a:rPr>
              <a:t>تدربنا على مهارة الاستماع بتركيز وتحديد المؤشر الصحيح.</a:t>
            </a:r>
            <a:endParaRPr sz="1800" dirty="0">
              <a:solidFill>
                <a:schemeClr val="dk1"/>
              </a:solidFill>
              <a:latin typeface="Arial"/>
              <a:ea typeface="Arial"/>
              <a:cs typeface="Arial"/>
              <a:sym typeface="Arial"/>
            </a:endParaRPr>
          </a:p>
        </p:txBody>
      </p:sp>
      <p:pic>
        <p:nvPicPr>
          <p:cNvPr id="915" name="Google Shape;915;p58"/>
          <p:cNvPicPr preferRelativeResize="0"/>
          <p:nvPr/>
        </p:nvPicPr>
        <p:blipFill rotWithShape="1">
          <a:blip r:embed="rId3">
            <a:alphaModFix/>
          </a:blip>
          <a:srcRect/>
          <a:stretch/>
        </p:blipFill>
        <p:spPr>
          <a:xfrm>
            <a:off x="107950" y="45232"/>
            <a:ext cx="730250" cy="730250"/>
          </a:xfrm>
          <a:prstGeom prst="rect">
            <a:avLst/>
          </a:prstGeom>
          <a:noFill/>
          <a:ln>
            <a:noFill/>
          </a:ln>
        </p:spPr>
      </p:pic>
      <p:sp>
        <p:nvSpPr>
          <p:cNvPr id="916" name="Google Shape;916;p58"/>
          <p:cNvSpPr txBox="1">
            <a:spLocks noGrp="1"/>
          </p:cNvSpPr>
          <p:nvPr>
            <p:ph type="title"/>
          </p:nvPr>
        </p:nvSpPr>
        <p:spPr>
          <a:xfrm>
            <a:off x="906369" y="240102"/>
            <a:ext cx="10529279" cy="267549"/>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1800"/>
              <a:buFont typeface="Calibri"/>
              <a:buNone/>
            </a:pPr>
            <a:r>
              <a:rPr lang="ar-MA" sz="1800" b="1">
                <a:latin typeface="Calibri"/>
                <a:ea typeface="Calibri"/>
                <a:cs typeface="Calibri"/>
                <a:sym typeface="Calibri"/>
              </a:rPr>
              <a:t>ما المهارة التي اعتمدتم عليها ومكنتكم من الإجابة عن الأسئلة؟</a:t>
            </a:r>
            <a:endParaRPr/>
          </a:p>
        </p:txBody>
      </p:sp>
      <p:sp>
        <p:nvSpPr>
          <p:cNvPr id="917" name="Google Shape;917;p58"/>
          <p:cNvSpPr txBox="1">
            <a:spLocks noGrp="1"/>
          </p:cNvSpPr>
          <p:nvPr>
            <p:ph type="body" idx="2"/>
          </p:nvPr>
        </p:nvSpPr>
        <p:spPr>
          <a:xfrm>
            <a:off x="1146359" y="590324"/>
            <a:ext cx="10250160" cy="321521"/>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AEABAB"/>
              </a:buClr>
              <a:buSzPts val="1400"/>
              <a:buFont typeface="Calibri"/>
              <a:buNone/>
            </a:pPr>
            <a:r>
              <a:rPr lang="ar-MA" sz="1400" i="1">
                <a:latin typeface="Calibri"/>
                <a:ea typeface="Calibri"/>
                <a:cs typeface="Calibri"/>
                <a:sym typeface="Calibri"/>
              </a:rPr>
              <a:t>يقدم المدرس شبكة المؤشرات وعناصرها.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4"/>
                                        </p:tgtEl>
                                        <p:attrNameLst>
                                          <p:attrName>style.visibility</p:attrName>
                                        </p:attrNameLst>
                                      </p:cBhvr>
                                      <p:to>
                                        <p:strVal val="visible"/>
                                      </p:to>
                                    </p:set>
                                    <p:animEffect transition="in" filter="fade">
                                      <p:cBhvr>
                                        <p:cTn id="7" dur="1000"/>
                                        <p:tgtEl>
                                          <p:spTgt spid="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pic>
        <p:nvPicPr>
          <p:cNvPr id="922" name="Google Shape;922;p59"/>
          <p:cNvPicPr preferRelativeResize="0"/>
          <p:nvPr/>
        </p:nvPicPr>
        <p:blipFill rotWithShape="1">
          <a:blip r:embed="rId3">
            <a:alphaModFix/>
          </a:blip>
          <a:srcRect/>
          <a:stretch/>
        </p:blipFill>
        <p:spPr>
          <a:xfrm>
            <a:off x="161925" y="52897"/>
            <a:ext cx="731837" cy="731837"/>
          </a:xfrm>
          <a:prstGeom prst="rect">
            <a:avLst/>
          </a:prstGeom>
          <a:noFill/>
          <a:ln>
            <a:noFill/>
          </a:ln>
        </p:spPr>
      </p:pic>
      <p:sp>
        <p:nvSpPr>
          <p:cNvPr id="923" name="Google Shape;923;p59"/>
          <p:cNvSpPr txBox="1">
            <a:spLocks noGrp="1"/>
          </p:cNvSpPr>
          <p:nvPr>
            <p:ph type="title"/>
          </p:nvPr>
        </p:nvSpPr>
        <p:spPr>
          <a:xfrm>
            <a:off x="852776" y="470813"/>
            <a:ext cx="10807558" cy="321521"/>
          </a:xfrm>
          <a:prstGeom prst="rect">
            <a:avLst/>
          </a:prstGeom>
          <a:noFill/>
          <a:ln>
            <a:noFill/>
          </a:ln>
        </p:spPr>
        <p:txBody>
          <a:bodyPr spcFirstLastPara="1" wrap="square" lIns="91425" tIns="45700" rIns="91425" bIns="45700" anchor="ctr" anchorCtr="0">
            <a:noAutofit/>
          </a:bodyPr>
          <a:lstStyle/>
          <a:p>
            <a:pPr rtl="1">
              <a:lnSpc>
                <a:spcPct val="115277"/>
              </a:lnSpc>
            </a:pPr>
            <a:r>
              <a:rPr lang="ar-MA" sz="2000" b="1" dirty="0">
                <a:solidFill>
                  <a:schemeClr val="tx1"/>
                </a:solidFill>
              </a:rPr>
              <a:t>قبل توديعكم، أدعوكم إلى الإجابة عن هذا السؤال في منازلكم</a:t>
            </a:r>
            <a:r>
              <a:rPr lang="ar-MA" sz="2000" dirty="0">
                <a:solidFill>
                  <a:schemeClr val="tx1"/>
                </a:solidFill>
              </a:rPr>
              <a:t>: </a:t>
            </a:r>
            <a:r>
              <a:rPr lang="ar-MA" altLang="fr-FR" sz="2000" dirty="0">
                <a:solidFill>
                  <a:schemeClr val="tx1"/>
                </a:solidFill>
              </a:rPr>
              <a:t>: </a:t>
            </a:r>
            <a:r>
              <a:rPr lang="ar-MA" sz="2000" dirty="0">
                <a:solidFill>
                  <a:schemeClr val="tx1"/>
                </a:solidFill>
              </a:rPr>
              <a:t>هــل تعتقــد أن المهــارات الاجتماعيــة والعاطفيــة يمكــن أن تكــون بمســتوى أهميــة المهــارات التقنيــة والرقيمــة مســتقبلا؟ علــل جوابــك؟ </a:t>
            </a:r>
            <a:br>
              <a:rPr lang="fr-FR" sz="222200" b="1" dirty="0">
                <a:effectLst/>
                <a:latin typeface="Calibri" panose="020F0502020204030204" pitchFamily="34" charset="0"/>
                <a:ea typeface="Calibri" panose="020F0502020204030204" pitchFamily="34" charset="0"/>
                <a:cs typeface="Calibri" panose="020F0502020204030204" pitchFamily="34" charset="0"/>
              </a:rPr>
            </a:br>
            <a:endParaRPr sz="2000" dirty="0">
              <a:solidFill>
                <a:schemeClr val="tx1"/>
              </a:solidFill>
            </a:endParaRPr>
          </a:p>
        </p:txBody>
      </p:sp>
      <p:sp>
        <p:nvSpPr>
          <p:cNvPr id="924" name="Google Shape;924;p59"/>
          <p:cNvSpPr txBox="1">
            <a:spLocks noGrp="1"/>
          </p:cNvSpPr>
          <p:nvPr>
            <p:ph type="body" idx="2"/>
          </p:nvPr>
        </p:nvSpPr>
        <p:spPr>
          <a:xfrm>
            <a:off x="1261973" y="739177"/>
            <a:ext cx="10250160" cy="321521"/>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Clr>
                <a:schemeClr val="dk1"/>
              </a:buClr>
              <a:buSzPts val="1400"/>
              <a:buChar char="•"/>
            </a:pPr>
            <a:r>
              <a:rPr lang="ar-MA" sz="1400" i="1" dirty="0">
                <a:latin typeface="Arial"/>
                <a:ea typeface="Arial"/>
                <a:cs typeface="Arial"/>
                <a:sym typeface="Arial"/>
              </a:rPr>
              <a:t>يشرح المدرس النشاط ويقدم مثالا للجواب.</a:t>
            </a:r>
            <a:endParaRPr sz="1400" i="1" dirty="0"/>
          </a:p>
        </p:txBody>
      </p:sp>
      <p:pic>
        <p:nvPicPr>
          <p:cNvPr id="925" name="Google Shape;925;p59"/>
          <p:cNvPicPr preferRelativeResize="0"/>
          <p:nvPr/>
        </p:nvPicPr>
        <p:blipFill rotWithShape="1">
          <a:blip r:embed="rId4">
            <a:alphaModFix/>
          </a:blip>
          <a:srcRect/>
          <a:stretch/>
        </p:blipFill>
        <p:spPr>
          <a:xfrm>
            <a:off x="7013542" y="1275905"/>
            <a:ext cx="4807572" cy="4743450"/>
          </a:xfrm>
          <a:prstGeom prst="rect">
            <a:avLst/>
          </a:prstGeom>
          <a:noFill/>
          <a:ln>
            <a:noFill/>
          </a:ln>
        </p:spPr>
      </p:pic>
      <p:pic>
        <p:nvPicPr>
          <p:cNvPr id="926" name="Google Shape;926;p59"/>
          <p:cNvPicPr preferRelativeResize="0"/>
          <p:nvPr/>
        </p:nvPicPr>
        <p:blipFill rotWithShape="1">
          <a:blip r:embed="rId5">
            <a:alphaModFix/>
          </a:blip>
          <a:srcRect/>
          <a:stretch/>
        </p:blipFill>
        <p:spPr>
          <a:xfrm>
            <a:off x="2233121" y="2217087"/>
            <a:ext cx="4431493" cy="3708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rgbClr val="FFFFFF"/>
            </a:gs>
            <a:gs pos="100000">
              <a:srgbClr val="F19D19"/>
            </a:gs>
          </a:gsLst>
          <a:path path="circle">
            <a:fillToRect l="50000" t="50000" r="50000" b="50000"/>
          </a:path>
          <a:tileRect/>
        </a:gradFill>
        <a:effectLst/>
      </p:bgPr>
    </p:bg>
    <p:spTree>
      <p:nvGrpSpPr>
        <p:cNvPr id="1" name="Shape 930"/>
        <p:cNvGrpSpPr/>
        <p:nvPr/>
      </p:nvGrpSpPr>
      <p:grpSpPr>
        <a:xfrm>
          <a:off x="0" y="0"/>
          <a:ext cx="0" cy="0"/>
          <a:chOff x="0" y="0"/>
          <a:chExt cx="0" cy="0"/>
        </a:xfrm>
      </p:grpSpPr>
      <p:grpSp>
        <p:nvGrpSpPr>
          <p:cNvPr id="931" name="Google Shape;931;p60"/>
          <p:cNvGrpSpPr/>
          <p:nvPr/>
        </p:nvGrpSpPr>
        <p:grpSpPr>
          <a:xfrm>
            <a:off x="812158" y="844906"/>
            <a:ext cx="10567685" cy="5198169"/>
            <a:chOff x="2184399" y="1402024"/>
            <a:chExt cx="7823200" cy="4942038"/>
          </a:xfrm>
        </p:grpSpPr>
        <p:sp>
          <p:nvSpPr>
            <p:cNvPr id="932" name="Google Shape;932;p60"/>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933" name="Google Shape;933;p60"/>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pic>
        <p:nvPicPr>
          <p:cNvPr id="934" name="Google Shape;934;p60"/>
          <p:cNvPicPr preferRelativeResize="0"/>
          <p:nvPr/>
        </p:nvPicPr>
        <p:blipFill rotWithShape="1">
          <a:blip r:embed="rId3">
            <a:alphaModFix/>
          </a:blip>
          <a:srcRect/>
          <a:stretch/>
        </p:blipFill>
        <p:spPr>
          <a:xfrm>
            <a:off x="4773062" y="1827456"/>
            <a:ext cx="2797349" cy="2644919"/>
          </a:xfrm>
          <a:prstGeom prst="rect">
            <a:avLst/>
          </a:prstGeom>
          <a:noFill/>
          <a:ln>
            <a:noFill/>
          </a:ln>
        </p:spPr>
      </p:pic>
      <p:sp>
        <p:nvSpPr>
          <p:cNvPr id="935" name="Google Shape;935;p60"/>
          <p:cNvSpPr txBox="1"/>
          <p:nvPr/>
        </p:nvSpPr>
        <p:spPr>
          <a:xfrm>
            <a:off x="946948" y="5181599"/>
            <a:ext cx="1029810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0" i="0">
                <a:solidFill>
                  <a:srgbClr val="000000"/>
                </a:solidFill>
                <a:latin typeface="Inter"/>
                <a:ea typeface="Inter"/>
                <a:cs typeface="Inter"/>
                <a:sym typeface="Inter"/>
              </a:rPr>
              <a:t>إلى الحصة القادمة!</a:t>
            </a:r>
            <a:endParaRPr/>
          </a:p>
        </p:txBody>
      </p:sp>
      <p:sp>
        <p:nvSpPr>
          <p:cNvPr id="936" name="Google Shape;936;p60"/>
          <p:cNvSpPr txBox="1"/>
          <p:nvPr/>
        </p:nvSpPr>
        <p:spPr>
          <a:xfrm>
            <a:off x="946948" y="947237"/>
            <a:ext cx="1029810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2800" i="1">
                <a:solidFill>
                  <a:srgbClr val="000000"/>
                </a:solidFill>
                <a:latin typeface="Calibri"/>
                <a:ea typeface="Calibri"/>
                <a:cs typeface="Calibri"/>
                <a:sym typeface="Calibri"/>
              </a:rPr>
              <a:t>وَصَلْنَا إِلَى نِهَايَةِ ٱلْحِصَّةِ. لَا تَنْسَوْا مُرَاجَعَةَ دُرُوسِكُمْ، وَإِنْجَازَ وَاجِبَاتِكُمْ.</a:t>
            </a:r>
            <a:endParaRPr/>
          </a:p>
        </p:txBody>
      </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TotalTime>
  <Words>1436</Words>
  <Application>Microsoft Office PowerPoint</Application>
  <PresentationFormat>Grand écran</PresentationFormat>
  <Paragraphs>225</Paragraphs>
  <Slides>51</Slides>
  <Notes>51</Notes>
  <HiddenSlides>4</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51</vt:i4>
      </vt:variant>
    </vt:vector>
  </HeadingPairs>
  <TitlesOfParts>
    <vt:vector size="61" baseType="lpstr">
      <vt:lpstr>Calibri</vt:lpstr>
      <vt:lpstr>Inter</vt:lpstr>
      <vt:lpstr>Wingdings</vt:lpstr>
      <vt:lpstr>Play</vt:lpstr>
      <vt:lpstr>Arial Rounded</vt:lpstr>
      <vt:lpstr>Dosis</vt:lpstr>
      <vt:lpstr>Arial</vt:lpstr>
      <vt:lpstr>Georgia</vt:lpstr>
      <vt:lpstr>1_Thème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نشاط اعتيادي: حل اللغز.</vt:lpstr>
      <vt:lpstr>نشاط اعتيادي: الحل هو الخيمة.</vt:lpstr>
      <vt:lpstr>Présentation PowerPoint</vt:lpstr>
      <vt:lpstr>الآن، دعونا نتحقق معًا من الواجبات المنزلية التي طلب منكم إنجازها، لنتأكد من مدى اجتهادكم وفهمكم للدرس. </vt:lpstr>
      <vt:lpstr>Présentation PowerPoint</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الآن، ستشتغلون فرديا في كراساتكم لإتمام الجدول </vt:lpstr>
      <vt:lpstr>مبهر! إليكم الأجوبة الصحيحة.</vt:lpstr>
      <vt:lpstr>Présentation PowerPoint</vt:lpstr>
      <vt:lpstr>قبل التسميع أقدم لكم المهمة التي ينبغي إنجازها: تحديد عناصر الوضعية التواصلية. </vt:lpstr>
      <vt:lpstr>سأسمعكم النص التسميع الأول، انتبهوا سوف نبدأ، أنصتوا جيدا ودوِّنوا رؤوس أقلام في دفتر البحث </vt:lpstr>
      <vt:lpstr>قبل أن نستمع إلى نص بعنوان هل أنتم جاهزون للمستقبل؟، نتذكر أبرز قواعد الاستماع الجيد. </vt:lpstr>
      <vt:lpstr>الآن، سأسمعكم نصا بعنوان: هل أنتم جاهزون للمستقبل؟، حاولوا أن تحددوا  عناصر الوضعية التواصلية. </vt:lpstr>
      <vt:lpstr>أحسنتم. إليكم عناصر الوضعية التواصلية.</vt:lpstr>
      <vt:lpstr>Présentation PowerPoint</vt:lpstr>
      <vt:lpstr>Présentation PowerPoint</vt:lpstr>
      <vt:lpstr>قبل التسميع أقدم لكم المهمة التي ينبغي إنجازها: فهم النص المسموع</vt:lpstr>
      <vt:lpstr>سأسمعكم النص مرة ثانية، انتبهوا سوف نبدأ، أنصتوا جيدا. </vt:lpstr>
      <vt:lpstr>أمامكم الأسئلة التي ينبغي عليكم الإجابة عنها ثنائيا.</vt:lpstr>
      <vt:lpstr>لنستمع إلى إجاباتكم.</vt:lpstr>
      <vt:lpstr>ممتاز. إليكم الإجابات الصحيحة.</vt:lpstr>
      <vt:lpstr>ممتاز. إليكم الإجابات الصحيحة.</vt:lpstr>
      <vt:lpstr>Présentation PowerPoint</vt:lpstr>
      <vt:lpstr>Présentation PowerPoint</vt:lpstr>
      <vt:lpstr>قبل التسميع أقدم لكم المهمة التي ينبغي إنجازها: فهم النص المسموع</vt:lpstr>
      <vt:lpstr>سأسمعكم النص مرة ثالثة، انتبهوا سوف نبدأ، أنصتوا جيدا. </vt:lpstr>
      <vt:lpstr>Présentation PowerPoint</vt:lpstr>
      <vt:lpstr>ألتقط من النص المسموع مؤشرات دالة على مهارات مهن المستقبل وشروطها</vt:lpstr>
      <vt:lpstr>ألتقط من النص المسموع مؤشرات دالة على مهارات مهن المستقبل وشروطها</vt:lpstr>
      <vt:lpstr>Présentation PowerPoint</vt:lpstr>
      <vt:lpstr>أجيب شفهيا:</vt:lpstr>
      <vt:lpstr>Présentation PowerPoint</vt:lpstr>
      <vt:lpstr>من يذكرني بما تعلمناه اليوم على مستوى المعجم؟</vt:lpstr>
      <vt:lpstr>قدموا لي الكلمات التي تعرفنا عليها اليوم.</vt:lpstr>
      <vt:lpstr>ما المهارة التي اعتمدتم عليها ومكنتكم من الإجابة عن الأسئلة؟</vt:lpstr>
      <vt:lpstr>قبل توديعكم، أدعوكم إلى الإجابة عن هذا السؤال في منازلكم: : هــل تعتقــد أن المهــارات الاجتماعيــة والعاطفيــة يمكــن أن تكــون بمســتوى أهميــة المهــارات التقنيــة والرقيمــة مســتقبلا؟ علــل جوابــك؟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admin</cp:lastModifiedBy>
  <cp:revision>10</cp:revision>
  <dcterms:created xsi:type="dcterms:W3CDTF">2025-11-03T10:55:47Z</dcterms:created>
  <dcterms:modified xsi:type="dcterms:W3CDTF">2026-05-24T19:07:48Z</dcterms:modified>
</cp:coreProperties>
</file>