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y="6858000" cx="12192000"/>
  <p:notesSz cx="6858000" cy="9144000"/>
  <p:embeddedFontLst>
    <p:embeddedFont>
      <p:font typeface="Dosis"/>
      <p:regular r:id="rId72"/>
      <p:bold r:id="rId73"/>
    </p:embeddedFont>
    <p:embeddedFont>
      <p:font typeface="Play"/>
      <p:regular r:id="rId74"/>
      <p:bold r:id="rId75"/>
    </p:embeddedFont>
    <p:embeddedFont>
      <p:font typeface="Inter"/>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0" roundtripDataSignature="AMtx7mi05WV9I8q/GAWaHIRpx2x9aBI+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AF1E64-BC87-40DE-B559-FEA1AAE39E8D}">
  <a:tblStyle styleId="{52AF1E64-BC87-40DE-B559-FEA1AAE39E8D}"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4DBEFA61-0749-4861-B0E0-D38B1E519A49}" styleName="Table_1">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Dosis-bold.fntdata"/><Relationship Id="rId72" Type="http://schemas.openxmlformats.org/officeDocument/2006/relationships/font" Target="fonts/Dosis-regular.fntdata"/><Relationship Id="rId31" Type="http://schemas.openxmlformats.org/officeDocument/2006/relationships/slide" Target="slides/slide25.xml"/><Relationship Id="rId75" Type="http://schemas.openxmlformats.org/officeDocument/2006/relationships/font" Target="fonts/Play-bold.fntdata"/><Relationship Id="rId30" Type="http://schemas.openxmlformats.org/officeDocument/2006/relationships/slide" Target="slides/slide24.xml"/><Relationship Id="rId74" Type="http://schemas.openxmlformats.org/officeDocument/2006/relationships/font" Target="fonts/Play-regular.fntdata"/><Relationship Id="rId33" Type="http://schemas.openxmlformats.org/officeDocument/2006/relationships/slide" Target="slides/slide27.xml"/><Relationship Id="rId77" Type="http://schemas.openxmlformats.org/officeDocument/2006/relationships/font" Target="fonts/Inter-bold.fntdata"/><Relationship Id="rId32" Type="http://schemas.openxmlformats.org/officeDocument/2006/relationships/slide" Target="slides/slide26.xml"/><Relationship Id="rId76" Type="http://schemas.openxmlformats.org/officeDocument/2006/relationships/font" Target="fonts/Inter-regular.fntdata"/><Relationship Id="rId35" Type="http://schemas.openxmlformats.org/officeDocument/2006/relationships/slide" Target="slides/slide29.xml"/><Relationship Id="rId79" Type="http://schemas.openxmlformats.org/officeDocument/2006/relationships/font" Target="fonts/Inter-boldItalic.fntdata"/><Relationship Id="rId34" Type="http://schemas.openxmlformats.org/officeDocument/2006/relationships/slide" Target="slides/slide28.xml"/><Relationship Id="rId78" Type="http://schemas.openxmlformats.org/officeDocument/2006/relationships/font" Target="fonts/Inter-italic.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59" name="Google Shape;359;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480" name="Google Shape;48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497" name="Google Shape;49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4" name="Google Shape;73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7" name="Google Shape;76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2" name="Google Shape;78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4" name="Google Shape;79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6" name="Google Shape;81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4" name="Google Shape;83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2" name="Google Shape;842;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9" name="Google Shape;849;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50" name="Google Shape;850;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9" name="Google Shape;859;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60" name="Google Shape;860;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9" name="Google Shape;86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70" name="Google Shape;870;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79" name="Google Shape;87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88" name="Google Shape;88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895" name="Google Shape;895;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6" name="Google Shape;906;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19" name="Google Shape;919;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2" name="Google Shape;932;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1" name="Google Shape;94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0" name="Google Shape;970;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8" name="Google Shape;978;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6" name="Google Shape;986;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5" name="Google Shape;995;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4.png"/><Relationship Id="rId6" Type="http://schemas.openxmlformats.org/officeDocument/2006/relationships/image" Target="../media/image21.png"/><Relationship Id="rId7"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7.jpg"/><Relationship Id="rId8"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9.gi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gif"/><Relationship Id="rId3" Type="http://schemas.openxmlformats.org/officeDocument/2006/relationships/image" Target="../media/image32.png"/><Relationship Id="rId4" Type="http://schemas.openxmlformats.org/officeDocument/2006/relationships/image" Target="../media/image15.png"/><Relationship Id="rId5"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gif"/><Relationship Id="rId3" Type="http://schemas.openxmlformats.org/officeDocument/2006/relationships/image" Target="../media/image2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3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7"/>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es enseignant">
  <p:cSld name="Icones enseignant">
    <p:bg>
      <p:bgPr>
        <a:solidFill>
          <a:srgbClr val="DCE6F2"/>
        </a:solidFill>
      </p:bgPr>
    </p:bg>
    <p:spTree>
      <p:nvGrpSpPr>
        <p:cNvPr id="17" name="Shape 17"/>
        <p:cNvGrpSpPr/>
        <p:nvPr/>
      </p:nvGrpSpPr>
      <p:grpSpPr>
        <a:xfrm>
          <a:off x="0" y="0"/>
          <a:ext cx="0" cy="0"/>
          <a:chOff x="0" y="0"/>
          <a:chExt cx="0" cy="0"/>
        </a:xfrm>
      </p:grpSpPr>
      <p:sp>
        <p:nvSpPr>
          <p:cNvPr id="18" name="Google Shape;18;p68"/>
          <p:cNvSpPr txBox="1"/>
          <p:nvPr/>
        </p:nvSpPr>
        <p:spPr>
          <a:xfrm>
            <a:off x="2151695" y="1342463"/>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19" name="Google Shape;19;p68"/>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20" name="Google Shape;20;p68"/>
          <p:cNvPicPr preferRelativeResize="0"/>
          <p:nvPr/>
        </p:nvPicPr>
        <p:blipFill rotWithShape="1">
          <a:blip r:embed="rId2">
            <a:alphaModFix/>
          </a:blip>
          <a:srcRect b="60700" l="0" r="71114" t="23545"/>
          <a:stretch/>
        </p:blipFill>
        <p:spPr>
          <a:xfrm>
            <a:off x="10496362" y="2946687"/>
            <a:ext cx="1035476" cy="854359"/>
          </a:xfrm>
          <a:prstGeom prst="rect">
            <a:avLst/>
          </a:prstGeom>
          <a:noFill/>
          <a:ln>
            <a:noFill/>
          </a:ln>
        </p:spPr>
      </p:pic>
      <p:sp>
        <p:nvSpPr>
          <p:cNvPr id="21" name="Google Shape;21;p68"/>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22" name="Google Shape;22;p68"/>
          <p:cNvSpPr txBox="1"/>
          <p:nvPr/>
        </p:nvSpPr>
        <p:spPr>
          <a:xfrm>
            <a:off x="2151695" y="4138773"/>
            <a:ext cx="8241200"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23" name="Google Shape;23;p68"/>
          <p:cNvPicPr preferRelativeResize="0"/>
          <p:nvPr/>
        </p:nvPicPr>
        <p:blipFill rotWithShape="1">
          <a:blip r:embed="rId3">
            <a:alphaModFix/>
          </a:blip>
          <a:srcRect b="0" l="0" r="0" t="0"/>
          <a:stretch/>
        </p:blipFill>
        <p:spPr>
          <a:xfrm>
            <a:off x="10631721" y="4006225"/>
            <a:ext cx="753729" cy="603600"/>
          </a:xfrm>
          <a:prstGeom prst="rect">
            <a:avLst/>
          </a:prstGeom>
          <a:noFill/>
          <a:ln>
            <a:noFill/>
          </a:ln>
        </p:spPr>
      </p:pic>
      <p:sp>
        <p:nvSpPr>
          <p:cNvPr id="24" name="Google Shape;24;p68"/>
          <p:cNvSpPr/>
          <p:nvPr/>
        </p:nvSpPr>
        <p:spPr>
          <a:xfrm>
            <a:off x="3542730" y="171706"/>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أيقونات مخصصة للأستاذ</a:t>
            </a:r>
            <a:endParaRPr/>
          </a:p>
        </p:txBody>
      </p:sp>
      <p:grpSp>
        <p:nvGrpSpPr>
          <p:cNvPr id="25" name="Google Shape;25;p68"/>
          <p:cNvGrpSpPr/>
          <p:nvPr/>
        </p:nvGrpSpPr>
        <p:grpSpPr>
          <a:xfrm>
            <a:off x="10657636" y="1985795"/>
            <a:ext cx="923513" cy="733132"/>
            <a:chOff x="277892" y="2283969"/>
            <a:chExt cx="939577" cy="824904"/>
          </a:xfrm>
        </p:grpSpPr>
        <p:sp>
          <p:nvSpPr>
            <p:cNvPr id="26" name="Google Shape;26;p6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sp>
        <p:sp>
          <p:nvSpPr>
            <p:cNvPr id="27" name="Google Shape;27;p6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50" r="0" t="-1678"/>
              </a:stretch>
            </a:blipFill>
            <a:ln>
              <a:noFill/>
            </a:ln>
          </p:spPr>
        </p:sp>
      </p:grpSp>
      <p:pic>
        <p:nvPicPr>
          <p:cNvPr descr="Image générée" id="28" name="Google Shape;28;p68"/>
          <p:cNvPicPr preferRelativeResize="0"/>
          <p:nvPr/>
        </p:nvPicPr>
        <p:blipFill rotWithShape="1">
          <a:blip r:embed="rId6">
            <a:alphaModFix/>
          </a:blip>
          <a:srcRect b="10678" l="0" r="0" t="11064"/>
          <a:stretch/>
        </p:blipFill>
        <p:spPr>
          <a:xfrm>
            <a:off x="10657635" y="1023539"/>
            <a:ext cx="727815" cy="854359"/>
          </a:xfrm>
          <a:prstGeom prst="rect">
            <a:avLst/>
          </a:prstGeom>
          <a:noFill/>
          <a:ln>
            <a:noFill/>
          </a:ln>
        </p:spPr>
      </p:pic>
      <p:pic>
        <p:nvPicPr>
          <p:cNvPr id="29" name="Google Shape;29;p68"/>
          <p:cNvPicPr preferRelativeResize="0"/>
          <p:nvPr/>
        </p:nvPicPr>
        <p:blipFill rotWithShape="1">
          <a:blip r:embed="rId7">
            <a:alphaModFix/>
          </a:blip>
          <a:srcRect b="0" l="0" r="0" t="0"/>
          <a:stretch/>
        </p:blipFill>
        <p:spPr>
          <a:xfrm>
            <a:off x="10701998" y="4970170"/>
            <a:ext cx="590757" cy="603600"/>
          </a:xfrm>
          <a:prstGeom prst="ellipse">
            <a:avLst/>
          </a:prstGeom>
          <a:solidFill>
            <a:srgbClr val="FFC000"/>
          </a:solidFill>
          <a:ln>
            <a:noFill/>
          </a:ln>
        </p:spPr>
      </p:pic>
      <p:sp>
        <p:nvSpPr>
          <p:cNvPr id="30" name="Google Shape;30;p68"/>
          <p:cNvSpPr txBox="1"/>
          <p:nvPr/>
        </p:nvSpPr>
        <p:spPr>
          <a:xfrm>
            <a:off x="2064863" y="5061741"/>
            <a:ext cx="8328032"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e élève">
  <p:cSld name="icone élève">
    <p:bg>
      <p:bgPr>
        <a:solidFill>
          <a:srgbClr val="DCE6F2"/>
        </a:solidFill>
      </p:bgPr>
    </p:bg>
    <p:spTree>
      <p:nvGrpSpPr>
        <p:cNvPr id="31" name="Shape 31"/>
        <p:cNvGrpSpPr/>
        <p:nvPr/>
      </p:nvGrpSpPr>
      <p:grpSpPr>
        <a:xfrm>
          <a:off x="0" y="0"/>
          <a:ext cx="0" cy="0"/>
          <a:chOff x="0" y="0"/>
          <a:chExt cx="0" cy="0"/>
        </a:xfrm>
      </p:grpSpPr>
      <p:sp>
        <p:nvSpPr>
          <p:cNvPr id="32" name="Google Shape;32;p69"/>
          <p:cNvSpPr txBox="1"/>
          <p:nvPr/>
        </p:nvSpPr>
        <p:spPr>
          <a:xfrm>
            <a:off x="8610600" y="6481045"/>
            <a:ext cx="27432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rgbClr val="757575"/>
                </a:solidFill>
                <a:latin typeface="Calibri"/>
                <a:ea typeface="Calibri"/>
                <a:cs typeface="Calibri"/>
                <a:sym typeface="Calibri"/>
              </a:rPr>
              <a:t>‹#›</a:t>
            </a:fld>
            <a:endParaRPr b="0" i="0" sz="1200" u="none" cap="none" strike="noStrike">
              <a:solidFill>
                <a:srgbClr val="757575"/>
              </a:solidFill>
              <a:latin typeface="Calibri"/>
              <a:ea typeface="Calibri"/>
              <a:cs typeface="Calibri"/>
              <a:sym typeface="Calibri"/>
            </a:endParaRPr>
          </a:p>
        </p:txBody>
      </p:sp>
      <p:sp>
        <p:nvSpPr>
          <p:cNvPr id="33" name="Google Shape;33;p69"/>
          <p:cNvSpPr txBox="1"/>
          <p:nvPr/>
        </p:nvSpPr>
        <p:spPr>
          <a:xfrm>
            <a:off x="1725695" y="4858786"/>
            <a:ext cx="8677479" cy="400003"/>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4" name="Google Shape;34;p69"/>
          <p:cNvPicPr preferRelativeResize="0"/>
          <p:nvPr/>
        </p:nvPicPr>
        <p:blipFill rotWithShape="1">
          <a:blip r:embed="rId2">
            <a:alphaModFix/>
          </a:blip>
          <a:srcRect b="0" l="0" r="0" t="0"/>
          <a:stretch/>
        </p:blipFill>
        <p:spPr>
          <a:xfrm>
            <a:off x="10667497" y="4767386"/>
            <a:ext cx="613620" cy="603600"/>
          </a:xfrm>
          <a:prstGeom prst="rect">
            <a:avLst/>
          </a:prstGeom>
          <a:noFill/>
          <a:ln>
            <a:noFill/>
          </a:ln>
        </p:spPr>
      </p:pic>
      <p:sp>
        <p:nvSpPr>
          <p:cNvPr id="35" name="Google Shape;35;p69"/>
          <p:cNvSpPr txBox="1"/>
          <p:nvPr/>
        </p:nvSpPr>
        <p:spPr>
          <a:xfrm>
            <a:off x="1725695" y="4089870"/>
            <a:ext cx="8677478"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6" name="Google Shape;36;p69"/>
          <p:cNvPicPr preferRelativeResize="0"/>
          <p:nvPr/>
        </p:nvPicPr>
        <p:blipFill rotWithShape="1">
          <a:blip r:embed="rId3">
            <a:alphaModFix/>
          </a:blip>
          <a:srcRect b="0" l="0" r="0" t="0"/>
          <a:stretch/>
        </p:blipFill>
        <p:spPr>
          <a:xfrm>
            <a:off x="10687954" y="4011975"/>
            <a:ext cx="551667" cy="498415"/>
          </a:xfrm>
          <a:prstGeom prst="rect">
            <a:avLst/>
          </a:prstGeom>
          <a:noFill/>
          <a:ln>
            <a:noFill/>
          </a:ln>
        </p:spPr>
      </p:pic>
      <p:pic>
        <p:nvPicPr>
          <p:cNvPr id="37" name="Google Shape;37;p69"/>
          <p:cNvPicPr preferRelativeResize="0"/>
          <p:nvPr/>
        </p:nvPicPr>
        <p:blipFill rotWithShape="1">
          <a:blip r:embed="rId4">
            <a:alphaModFix/>
          </a:blip>
          <a:srcRect b="0" l="0" r="0" t="0"/>
          <a:stretch/>
        </p:blipFill>
        <p:spPr>
          <a:xfrm>
            <a:off x="10691243" y="2579277"/>
            <a:ext cx="556939" cy="498414"/>
          </a:xfrm>
          <a:prstGeom prst="rect">
            <a:avLst/>
          </a:prstGeom>
          <a:noFill/>
          <a:ln>
            <a:noFill/>
          </a:ln>
        </p:spPr>
      </p:pic>
      <p:sp>
        <p:nvSpPr>
          <p:cNvPr id="38" name="Google Shape;38;p69"/>
          <p:cNvSpPr txBox="1"/>
          <p:nvPr/>
        </p:nvSpPr>
        <p:spPr>
          <a:xfrm>
            <a:off x="1737152" y="2664487"/>
            <a:ext cx="8677478" cy="400002"/>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9" name="Google Shape;39;p69"/>
          <p:cNvSpPr txBox="1"/>
          <p:nvPr/>
        </p:nvSpPr>
        <p:spPr>
          <a:xfrm>
            <a:off x="1725694" y="1954092"/>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40" name="Google Shape;40;p69"/>
          <p:cNvPicPr preferRelativeResize="0"/>
          <p:nvPr/>
        </p:nvPicPr>
        <p:blipFill rotWithShape="1">
          <a:blip r:embed="rId5">
            <a:alphaModFix/>
          </a:blip>
          <a:srcRect b="0" l="0" r="0" t="0"/>
          <a:stretch/>
        </p:blipFill>
        <p:spPr>
          <a:xfrm>
            <a:off x="10758368" y="1906767"/>
            <a:ext cx="540887" cy="426303"/>
          </a:xfrm>
          <a:prstGeom prst="rect">
            <a:avLst/>
          </a:prstGeom>
          <a:noFill/>
          <a:ln>
            <a:noFill/>
          </a:ln>
        </p:spPr>
      </p:pic>
      <p:sp>
        <p:nvSpPr>
          <p:cNvPr id="41" name="Google Shape;41;p69"/>
          <p:cNvSpPr txBox="1"/>
          <p:nvPr/>
        </p:nvSpPr>
        <p:spPr>
          <a:xfrm>
            <a:off x="1743832" y="1225026"/>
            <a:ext cx="8677478" cy="420457"/>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42" name="Google Shape;42;p69"/>
          <p:cNvGrpSpPr/>
          <p:nvPr/>
        </p:nvGrpSpPr>
        <p:grpSpPr>
          <a:xfrm>
            <a:off x="10667145" y="1130986"/>
            <a:ext cx="632111" cy="603600"/>
            <a:chOff x="779845" y="4335989"/>
            <a:chExt cx="442253" cy="575842"/>
          </a:xfrm>
        </p:grpSpPr>
        <p:pic>
          <p:nvPicPr>
            <p:cNvPr descr="Une image contenant Dessin animé, clipart, Animation, illustration&#10;&#10;Description générée automatiquement" id="43" name="Google Shape;43;p69"/>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44" name="Google Shape;44;p69"/>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Arial"/>
                <a:ea typeface="Arial"/>
                <a:cs typeface="Arial"/>
                <a:sym typeface="Arial"/>
              </a:endParaRPr>
            </a:p>
          </p:txBody>
        </p:sp>
      </p:grpSp>
      <p:sp>
        <p:nvSpPr>
          <p:cNvPr id="45" name="Google Shape;45;p69"/>
          <p:cNvSpPr txBox="1"/>
          <p:nvPr/>
        </p:nvSpPr>
        <p:spPr>
          <a:xfrm>
            <a:off x="1725696" y="3375633"/>
            <a:ext cx="8677478" cy="400003"/>
          </a:xfrm>
          <a:prstGeom prst="rect">
            <a:avLst/>
          </a:prstGeom>
          <a:noFill/>
          <a:ln>
            <a:noFill/>
          </a:ln>
        </p:spPr>
        <p:txBody>
          <a:bodyPr anchorCtr="0" anchor="t" bIns="45650" lIns="91425" spcFirstLastPara="1" rIns="91425"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46" name="Google Shape;46;p69"/>
          <p:cNvGrpSpPr/>
          <p:nvPr/>
        </p:nvGrpSpPr>
        <p:grpSpPr>
          <a:xfrm>
            <a:off x="10719352" y="3267051"/>
            <a:ext cx="551667" cy="479498"/>
            <a:chOff x="10280460" y="4841540"/>
            <a:chExt cx="630930" cy="597556"/>
          </a:xfrm>
        </p:grpSpPr>
        <p:pic>
          <p:nvPicPr>
            <p:cNvPr id="47" name="Google Shape;47;p69"/>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48" name="Google Shape;48;p69"/>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sp>
        <p:nvSpPr>
          <p:cNvPr id="49" name="Google Shape;49;p69"/>
          <p:cNvSpPr/>
          <p:nvPr/>
        </p:nvSpPr>
        <p:spPr>
          <a:xfrm>
            <a:off x="3523676" y="164539"/>
            <a:ext cx="8241200" cy="603600"/>
          </a:xfrm>
          <a:prstGeom prst="rect">
            <a:avLst/>
          </a:prstGeom>
          <a:noFill/>
          <a:ln>
            <a:noFill/>
          </a:ln>
        </p:spPr>
        <p:txBody>
          <a:bodyPr anchorCtr="0" anchor="t" bIns="45650" lIns="91425" spcFirstLastPara="1" rIns="91425" wrap="square" tIns="45650">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50" name="Google Shape;50;p69"/>
          <p:cNvSpPr txBox="1"/>
          <p:nvPr/>
        </p:nvSpPr>
        <p:spPr>
          <a:xfrm>
            <a:off x="1725694" y="5633312"/>
            <a:ext cx="8677481" cy="400002"/>
          </a:xfrm>
          <a:prstGeom prst="rect">
            <a:avLst/>
          </a:prstGeom>
          <a:noFill/>
          <a:ln>
            <a:noFill/>
          </a:ln>
        </p:spPr>
        <p:txBody>
          <a:bodyPr anchorCtr="0" anchor="t" bIns="45650" lIns="91400" spcFirstLastPara="1" rIns="91400" wrap="square" tIns="45650">
            <a:spAutoFit/>
          </a:bodyPr>
          <a:lstStyle/>
          <a:p>
            <a:pPr indent="0" lvl="0" marL="0" marR="0" rtl="1" algn="r">
              <a:spcBef>
                <a:spcPts val="0"/>
              </a:spcBef>
              <a:spcAft>
                <a:spcPts val="0"/>
              </a:spcAft>
              <a:buNone/>
            </a:pPr>
            <a:r>
              <a:rPr b="1" i="0" lang="ar-S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51" name="Google Shape;51;p69"/>
          <p:cNvPicPr preferRelativeResize="0"/>
          <p:nvPr/>
        </p:nvPicPr>
        <p:blipFill rotWithShape="1">
          <a:blip r:embed="rId9">
            <a:alphaModFix/>
          </a:blip>
          <a:srcRect b="0" l="0" r="0" t="0"/>
          <a:stretch/>
        </p:blipFill>
        <p:spPr>
          <a:xfrm>
            <a:off x="10667145" y="5558363"/>
            <a:ext cx="648055" cy="64805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2" name="Shape 52"/>
        <p:cNvGrpSpPr/>
        <p:nvPr/>
      </p:nvGrpSpPr>
      <p:grpSpPr>
        <a:xfrm>
          <a:off x="0" y="0"/>
          <a:ext cx="0" cy="0"/>
          <a:chOff x="0" y="0"/>
          <a:chExt cx="0" cy="0"/>
        </a:xfrm>
      </p:grpSpPr>
      <p:sp>
        <p:nvSpPr>
          <p:cNvPr id="53" name="Google Shape;53;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lash pratique">
  <p:cSld name="Flash pratique">
    <p:bg>
      <p:bgPr>
        <a:solidFill>
          <a:srgbClr val="DCE6F2"/>
        </a:solidFill>
      </p:bgPr>
    </p:bg>
    <p:spTree>
      <p:nvGrpSpPr>
        <p:cNvPr id="56" name="Shape 56"/>
        <p:cNvGrpSpPr/>
        <p:nvPr/>
      </p:nvGrpSpPr>
      <p:grpSpPr>
        <a:xfrm>
          <a:off x="0" y="0"/>
          <a:ext cx="0" cy="0"/>
          <a:chOff x="0" y="0"/>
          <a:chExt cx="0" cy="0"/>
        </a:xfrm>
      </p:grpSpPr>
      <p:sp>
        <p:nvSpPr>
          <p:cNvPr id="57" name="Google Shape;57;p71"/>
          <p:cNvSpPr/>
          <p:nvPr/>
        </p:nvSpPr>
        <p:spPr>
          <a:xfrm>
            <a:off x="1333383" y="352159"/>
            <a:ext cx="9932872" cy="494105"/>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الممارسة البيداغوجية الفعالة لهذا الأسبوع:</a:t>
            </a:r>
            <a:endParaRPr b="0" i="0" sz="2400" u="none" cap="none" strike="noStrike">
              <a:solidFill>
                <a:srgbClr val="44546A"/>
              </a:solidFill>
              <a:latin typeface="Arial"/>
              <a:ea typeface="Arial"/>
              <a:cs typeface="Arial"/>
              <a:sym typeface="Arial"/>
            </a:endParaRPr>
          </a:p>
        </p:txBody>
      </p:sp>
      <p:pic>
        <p:nvPicPr>
          <p:cNvPr descr="Image générée" id="58" name="Google Shape;58;p71"/>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59" name="Shape 59"/>
        <p:cNvGrpSpPr/>
        <p:nvPr/>
      </p:nvGrpSpPr>
      <p:grpSpPr>
        <a:xfrm>
          <a:off x="0" y="0"/>
          <a:ext cx="0" cy="0"/>
          <a:chOff x="0" y="0"/>
          <a:chExt cx="0" cy="0"/>
        </a:xfrm>
      </p:grpSpPr>
      <p:sp>
        <p:nvSpPr>
          <p:cNvPr id="60" name="Google Shape;60;p72"/>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61" name="Google Shape;61;p72"/>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62" name="Google Shape;62;p72"/>
          <p:cNvSpPr/>
          <p:nvPr/>
        </p:nvSpPr>
        <p:spPr>
          <a:xfrm>
            <a:off x="1593283" y="1662544"/>
            <a:ext cx="8950037" cy="4172319"/>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nvGrpSpPr>
          <p:cNvPr id="63" name="Google Shape;63;p72"/>
          <p:cNvGrpSpPr/>
          <p:nvPr/>
        </p:nvGrpSpPr>
        <p:grpSpPr>
          <a:xfrm>
            <a:off x="1727870" y="1914415"/>
            <a:ext cx="8585152" cy="548005"/>
            <a:chOff x="2156845" y="1060636"/>
            <a:chExt cx="5246201" cy="411004"/>
          </a:xfrm>
        </p:grpSpPr>
        <p:sp>
          <p:nvSpPr>
            <p:cNvPr id="64" name="Google Shape;64;p72"/>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65" name="Google Shape;65;p72"/>
            <p:cNvSpPr/>
            <p:nvPr/>
          </p:nvSpPr>
          <p:spPr>
            <a:xfrm>
              <a:off x="2173655"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C4E0B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66" name="Google Shape;66;p72"/>
            <p:cNvSpPr/>
            <p:nvPr/>
          </p:nvSpPr>
          <p:spPr>
            <a:xfrm>
              <a:off x="7029051" y="1128589"/>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1</a:t>
              </a:r>
              <a:endParaRPr/>
            </a:p>
          </p:txBody>
        </p:sp>
      </p:grpSp>
      <p:sp>
        <p:nvSpPr>
          <p:cNvPr id="67" name="Google Shape;67;p72"/>
          <p:cNvSpPr/>
          <p:nvPr/>
        </p:nvSpPr>
        <p:spPr>
          <a:xfrm>
            <a:off x="1727871" y="2740793"/>
            <a:ext cx="8585151" cy="548005"/>
          </a:xfrm>
          <a:custGeom>
            <a:rect b="b" l="l" r="r" t="t"/>
            <a:pathLst>
              <a:path extrusionOk="0" h="120000" w="12000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grpSp>
        <p:nvGrpSpPr>
          <p:cNvPr id="68" name="Google Shape;68;p72"/>
          <p:cNvGrpSpPr/>
          <p:nvPr/>
        </p:nvGrpSpPr>
        <p:grpSpPr>
          <a:xfrm>
            <a:off x="1727870" y="3567172"/>
            <a:ext cx="8585152" cy="548005"/>
            <a:chOff x="2156845" y="1060636"/>
            <a:chExt cx="5230662" cy="411004"/>
          </a:xfrm>
        </p:grpSpPr>
        <p:sp>
          <p:nvSpPr>
            <p:cNvPr id="69" name="Google Shape;69;p72"/>
            <p:cNvSpPr/>
            <p:nvPr/>
          </p:nvSpPr>
          <p:spPr>
            <a:xfrm>
              <a:off x="2156845" y="1060636"/>
              <a:ext cx="5230662" cy="411004"/>
            </a:xfrm>
            <a:custGeom>
              <a:rect b="b" l="l" r="r" t="t"/>
              <a:pathLst>
                <a:path extrusionOk="0" h="120000" w="12000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70" name="Google Shape;70;p72"/>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71" name="Google Shape;71;p72"/>
            <p:cNvSpPr/>
            <p:nvPr/>
          </p:nvSpPr>
          <p:spPr>
            <a:xfrm>
              <a:off x="7022854" y="112589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72" name="Google Shape;72;p72"/>
          <p:cNvGrpSpPr/>
          <p:nvPr/>
        </p:nvGrpSpPr>
        <p:grpSpPr>
          <a:xfrm>
            <a:off x="1727870" y="5111865"/>
            <a:ext cx="8557644" cy="548008"/>
            <a:chOff x="2181743" y="1049983"/>
            <a:chExt cx="5221155" cy="411004"/>
          </a:xfrm>
        </p:grpSpPr>
        <p:sp>
          <p:nvSpPr>
            <p:cNvPr id="73" name="Google Shape;73;p72"/>
            <p:cNvSpPr/>
            <p:nvPr/>
          </p:nvSpPr>
          <p:spPr>
            <a:xfrm>
              <a:off x="2181743" y="1049983"/>
              <a:ext cx="5221155" cy="411004"/>
            </a:xfrm>
            <a:custGeom>
              <a:rect b="b" l="l" r="r" t="t"/>
              <a:pathLst>
                <a:path extrusionOk="0" h="120000" w="12000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74" name="Google Shape;74;p72"/>
            <p:cNvSpPr/>
            <p:nvPr/>
          </p:nvSpPr>
          <p:spPr>
            <a:xfrm>
              <a:off x="7071105" y="1107283"/>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5</a:t>
              </a:r>
              <a:endParaRPr b="0" i="0" sz="1467" u="none" cap="none" strike="noStrike">
                <a:solidFill>
                  <a:srgbClr val="000000"/>
                </a:solidFill>
                <a:latin typeface="Calibri"/>
                <a:ea typeface="Calibri"/>
                <a:cs typeface="Calibri"/>
                <a:sym typeface="Calibri"/>
              </a:endParaRPr>
            </a:p>
          </p:txBody>
        </p:sp>
      </p:grpSp>
      <p:sp>
        <p:nvSpPr>
          <p:cNvPr id="75" name="Google Shape;75;p72"/>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72"/>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72"/>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8" name="Google Shape;78;p72"/>
          <p:cNvGrpSpPr/>
          <p:nvPr/>
        </p:nvGrpSpPr>
        <p:grpSpPr>
          <a:xfrm>
            <a:off x="1755378" y="4326602"/>
            <a:ext cx="8557643" cy="548005"/>
            <a:chOff x="2156845" y="1060636"/>
            <a:chExt cx="5213902" cy="411004"/>
          </a:xfrm>
        </p:grpSpPr>
        <p:sp>
          <p:nvSpPr>
            <p:cNvPr id="79" name="Google Shape;79;p72"/>
            <p:cNvSpPr/>
            <p:nvPr/>
          </p:nvSpPr>
          <p:spPr>
            <a:xfrm>
              <a:off x="2156845" y="1060636"/>
              <a:ext cx="5213902" cy="411004"/>
            </a:xfrm>
            <a:custGeom>
              <a:rect b="b" l="l" r="r" t="t"/>
              <a:pathLst>
                <a:path extrusionOk="0" h="120000" w="120000">
                  <a:moveTo>
                    <a:pt x="0" y="20000"/>
                  </a:move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cubicBezTo>
                    <a:pt x="1159" y="120000"/>
                    <a:pt x="758" y="117893"/>
                    <a:pt x="462"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80" name="Google Shape;80;p72"/>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81" name="Google Shape;81;p72"/>
            <p:cNvSpPr/>
            <p:nvPr/>
          </p:nvSpPr>
          <p:spPr>
            <a:xfrm>
              <a:off x="7022244" y="111347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82" name="Google Shape;82;p72"/>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72"/>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72"/>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72"/>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72"/>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72"/>
          <p:cNvSpPr/>
          <p:nvPr/>
        </p:nvSpPr>
        <p:spPr>
          <a:xfrm>
            <a:off x="1750744" y="5096672"/>
            <a:ext cx="639616"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
        <p:nvSpPr>
          <p:cNvPr id="88" name="Google Shape;88;p72"/>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72"/>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72"/>
          <p:cNvSpPr/>
          <p:nvPr/>
        </p:nvSpPr>
        <p:spPr>
          <a:xfrm>
            <a:off x="9772907" y="2801706"/>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91" name="Google Shape;91;p72"/>
          <p:cNvSpPr/>
          <p:nvPr/>
        </p:nvSpPr>
        <p:spPr>
          <a:xfrm>
            <a:off x="1740097" y="2744359"/>
            <a:ext cx="637722"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C4E0B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2" name="Shape 92"/>
        <p:cNvGrpSpPr/>
        <p:nvPr/>
      </p:nvGrpSpPr>
      <p:grpSpPr>
        <a:xfrm>
          <a:off x="0" y="0"/>
          <a:ext cx="0" cy="0"/>
          <a:chOff x="0" y="0"/>
          <a:chExt cx="0" cy="0"/>
        </a:xfrm>
      </p:grpSpPr>
      <p:sp>
        <p:nvSpPr>
          <p:cNvPr id="93" name="Google Shape;93;p1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8" name="Shape 98"/>
        <p:cNvGrpSpPr/>
        <p:nvPr/>
      </p:nvGrpSpPr>
      <p:grpSpPr>
        <a:xfrm>
          <a:off x="0" y="0"/>
          <a:ext cx="0" cy="0"/>
          <a:chOff x="0" y="0"/>
          <a:chExt cx="0" cy="0"/>
        </a:xfrm>
      </p:grpSpPr>
      <p:sp>
        <p:nvSpPr>
          <p:cNvPr id="99" name="Google Shape;99;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4" name="Shape 104"/>
        <p:cNvGrpSpPr/>
        <p:nvPr/>
      </p:nvGrpSpPr>
      <p:grpSpPr>
        <a:xfrm>
          <a:off x="0" y="0"/>
          <a:ext cx="0" cy="0"/>
          <a:chOff x="0" y="0"/>
          <a:chExt cx="0" cy="0"/>
        </a:xfrm>
      </p:grpSpPr>
      <p:sp>
        <p:nvSpPr>
          <p:cNvPr id="105" name="Google Shape;105;p1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7" name="Google Shape;107;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0" name="Shape 110"/>
        <p:cNvGrpSpPr/>
        <p:nvPr/>
      </p:nvGrpSpPr>
      <p:grpSpPr>
        <a:xfrm>
          <a:off x="0" y="0"/>
          <a:ext cx="0" cy="0"/>
          <a:chOff x="0" y="0"/>
          <a:chExt cx="0" cy="0"/>
        </a:xfrm>
      </p:grpSpPr>
      <p:sp>
        <p:nvSpPr>
          <p:cNvPr id="111" name="Google Shape;111;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17" name="Shape 117"/>
        <p:cNvGrpSpPr/>
        <p:nvPr/>
      </p:nvGrpSpPr>
      <p:grpSpPr>
        <a:xfrm>
          <a:off x="0" y="0"/>
          <a:ext cx="0" cy="0"/>
          <a:chOff x="0" y="0"/>
          <a:chExt cx="0" cy="0"/>
        </a:xfrm>
      </p:grpSpPr>
      <p:sp>
        <p:nvSpPr>
          <p:cNvPr id="118" name="Google Shape;118;p1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1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1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26" name="Shape 126"/>
        <p:cNvGrpSpPr/>
        <p:nvPr/>
      </p:nvGrpSpPr>
      <p:grpSpPr>
        <a:xfrm>
          <a:off x="0" y="0"/>
          <a:ext cx="0" cy="0"/>
          <a:chOff x="0" y="0"/>
          <a:chExt cx="0" cy="0"/>
        </a:xfrm>
      </p:grpSpPr>
      <p:sp>
        <p:nvSpPr>
          <p:cNvPr id="127" name="Google Shape;127;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1" name="Shape 131"/>
        <p:cNvGrpSpPr/>
        <p:nvPr/>
      </p:nvGrpSpPr>
      <p:grpSpPr>
        <a:xfrm>
          <a:off x="0" y="0"/>
          <a:ext cx="0" cy="0"/>
          <a:chOff x="0" y="0"/>
          <a:chExt cx="0" cy="0"/>
        </a:xfrm>
      </p:grpSpPr>
      <p:sp>
        <p:nvSpPr>
          <p:cNvPr id="132" name="Google Shape;132;p10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0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4" name="Google Shape;134;p10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38" name="Shape 138"/>
        <p:cNvGrpSpPr/>
        <p:nvPr/>
      </p:nvGrpSpPr>
      <p:grpSpPr>
        <a:xfrm>
          <a:off x="0" y="0"/>
          <a:ext cx="0" cy="0"/>
          <a:chOff x="0" y="0"/>
          <a:chExt cx="0" cy="0"/>
        </a:xfrm>
      </p:grpSpPr>
      <p:sp>
        <p:nvSpPr>
          <p:cNvPr id="139" name="Google Shape;139;p1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107"/>
          <p:cNvSpPr/>
          <p:nvPr>
            <p:ph idx="2" type="pic"/>
          </p:nvPr>
        </p:nvSpPr>
        <p:spPr>
          <a:xfrm>
            <a:off x="5183188" y="987425"/>
            <a:ext cx="6172200" cy="4873625"/>
          </a:xfrm>
          <a:prstGeom prst="rect">
            <a:avLst/>
          </a:prstGeom>
          <a:noFill/>
          <a:ln>
            <a:noFill/>
          </a:ln>
        </p:spPr>
      </p:sp>
      <p:sp>
        <p:nvSpPr>
          <p:cNvPr id="141" name="Google Shape;141;p10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45" name="Shape 145"/>
        <p:cNvGrpSpPr/>
        <p:nvPr/>
      </p:nvGrpSpPr>
      <p:grpSpPr>
        <a:xfrm>
          <a:off x="0" y="0"/>
          <a:ext cx="0" cy="0"/>
          <a:chOff x="0" y="0"/>
          <a:chExt cx="0" cy="0"/>
        </a:xfrm>
      </p:grpSpPr>
      <p:sp>
        <p:nvSpPr>
          <p:cNvPr id="146" name="Google Shape;146;p10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10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1" name="Shape 151"/>
        <p:cNvGrpSpPr/>
        <p:nvPr/>
      </p:nvGrpSpPr>
      <p:grpSpPr>
        <a:xfrm>
          <a:off x="0" y="0"/>
          <a:ext cx="0" cy="0"/>
          <a:chOff x="0" y="0"/>
          <a:chExt cx="0" cy="0"/>
        </a:xfrm>
      </p:grpSpPr>
      <p:sp>
        <p:nvSpPr>
          <p:cNvPr id="152" name="Google Shape;152;p10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10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3" name="Shape 163"/>
        <p:cNvGrpSpPr/>
        <p:nvPr/>
      </p:nvGrpSpPr>
      <p:grpSpPr>
        <a:xfrm>
          <a:off x="0" y="0"/>
          <a:ext cx="0" cy="0"/>
          <a:chOff x="0" y="0"/>
          <a:chExt cx="0" cy="0"/>
        </a:xfrm>
      </p:grpSpPr>
      <p:sp>
        <p:nvSpPr>
          <p:cNvPr id="164" name="Google Shape;164;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67" name="Shape 167"/>
        <p:cNvGrpSpPr/>
        <p:nvPr/>
      </p:nvGrpSpPr>
      <p:grpSpPr>
        <a:xfrm>
          <a:off x="0" y="0"/>
          <a:ext cx="0" cy="0"/>
          <a:chOff x="0" y="0"/>
          <a:chExt cx="0" cy="0"/>
        </a:xfrm>
      </p:grpSpPr>
      <p:grpSp>
        <p:nvGrpSpPr>
          <p:cNvPr id="168" name="Google Shape;168;p75"/>
          <p:cNvGrpSpPr/>
          <p:nvPr/>
        </p:nvGrpSpPr>
        <p:grpSpPr>
          <a:xfrm>
            <a:off x="0" y="1"/>
            <a:ext cx="12192000" cy="6858001"/>
            <a:chOff x="0" y="0"/>
            <a:chExt cx="13716000" cy="10287000"/>
          </a:xfrm>
        </p:grpSpPr>
        <p:sp>
          <p:nvSpPr>
            <p:cNvPr id="169" name="Google Shape;169;p7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70" name="Google Shape;170;p7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sp>
          <p:nvSpPr>
            <p:cNvPr id="171" name="Google Shape;171;p7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1" u="none" cap="none" strike="noStrike">
                <a:solidFill>
                  <a:srgbClr val="FFFFFF"/>
                </a:solidFill>
                <a:latin typeface="Dosis"/>
                <a:ea typeface="Dosis"/>
                <a:cs typeface="Dosis"/>
                <a:sym typeface="Dosis"/>
              </a:endParaRPr>
            </a:p>
          </p:txBody>
        </p:sp>
      </p:grpSp>
      <p:sp>
        <p:nvSpPr>
          <p:cNvPr id="172" name="Google Shape;172;p7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75"/>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7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5" name="Google Shape;175;p75"/>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réhension globale">
  <p:cSld name="Compréhension globale">
    <p:spTree>
      <p:nvGrpSpPr>
        <p:cNvPr id="176" name="Shape 176"/>
        <p:cNvGrpSpPr/>
        <p:nvPr/>
      </p:nvGrpSpPr>
      <p:grpSpPr>
        <a:xfrm>
          <a:off x="0" y="0"/>
          <a:ext cx="0" cy="0"/>
          <a:chOff x="0" y="0"/>
          <a:chExt cx="0" cy="0"/>
        </a:xfrm>
      </p:grpSpPr>
      <p:grpSp>
        <p:nvGrpSpPr>
          <p:cNvPr id="177" name="Google Shape;177;p76"/>
          <p:cNvGrpSpPr/>
          <p:nvPr/>
        </p:nvGrpSpPr>
        <p:grpSpPr>
          <a:xfrm>
            <a:off x="4932835" y="1459304"/>
            <a:ext cx="6054377" cy="3711725"/>
            <a:chOff x="1715066" y="1103461"/>
            <a:chExt cx="5717724" cy="3124203"/>
          </a:xfrm>
        </p:grpSpPr>
        <p:sp>
          <p:nvSpPr>
            <p:cNvPr id="178" name="Google Shape;178;p76"/>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79" name="Google Shape;179;p76"/>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pic>
        <p:nvPicPr>
          <p:cNvPr id="180" name="Google Shape;180;p76"/>
          <p:cNvPicPr preferRelativeResize="0"/>
          <p:nvPr/>
        </p:nvPicPr>
        <p:blipFill rotWithShape="1">
          <a:blip r:embed="rId2">
            <a:alphaModFix/>
          </a:blip>
          <a:srcRect b="0" l="0" r="0" t="0"/>
          <a:stretch/>
        </p:blipFill>
        <p:spPr>
          <a:xfrm>
            <a:off x="861539" y="1553667"/>
            <a:ext cx="3291362" cy="3291362"/>
          </a:xfrm>
          <a:prstGeom prst="rect">
            <a:avLst/>
          </a:prstGeom>
          <a:noFill/>
          <a:ln>
            <a:noFill/>
          </a:ln>
        </p:spPr>
      </p:pic>
      <p:sp>
        <p:nvSpPr>
          <p:cNvPr id="181" name="Google Shape;181;p7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76"/>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83" name="Shape 183"/>
        <p:cNvGrpSpPr/>
        <p:nvPr/>
      </p:nvGrpSpPr>
      <p:grpSpPr>
        <a:xfrm>
          <a:off x="0" y="0"/>
          <a:ext cx="0" cy="0"/>
          <a:chOff x="0" y="0"/>
          <a:chExt cx="0" cy="0"/>
        </a:xfrm>
      </p:grpSpPr>
      <p:grpSp>
        <p:nvGrpSpPr>
          <p:cNvPr id="184" name="Google Shape;184;p77"/>
          <p:cNvGrpSpPr/>
          <p:nvPr/>
        </p:nvGrpSpPr>
        <p:grpSpPr>
          <a:xfrm>
            <a:off x="812158" y="829917"/>
            <a:ext cx="10567685" cy="5198169"/>
            <a:chOff x="2184400" y="1402025"/>
            <a:chExt cx="7823200" cy="4942038"/>
          </a:xfrm>
        </p:grpSpPr>
        <p:sp>
          <p:nvSpPr>
            <p:cNvPr id="185" name="Google Shape;185;p7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86" name="Google Shape;186;p7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sp>
        <p:nvSpPr>
          <p:cNvPr id="187" name="Google Shape;187;p77"/>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188" name="Google Shape;188;p77"/>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189" name="Google Shape;189;p77"/>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90" name="Google Shape;190;p77"/>
          <p:cNvGrpSpPr/>
          <p:nvPr/>
        </p:nvGrpSpPr>
        <p:grpSpPr>
          <a:xfrm>
            <a:off x="5759801" y="1118243"/>
            <a:ext cx="670236" cy="588434"/>
            <a:chOff x="277892" y="2283969"/>
            <a:chExt cx="939577" cy="824904"/>
          </a:xfrm>
        </p:grpSpPr>
        <p:sp>
          <p:nvSpPr>
            <p:cNvPr id="191" name="Google Shape;191;p7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2" name="Google Shape;192;p7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50" r="0" t="-167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93" name="Google Shape;193;p77"/>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94" name="Shape 194"/>
        <p:cNvGrpSpPr/>
        <p:nvPr/>
      </p:nvGrpSpPr>
      <p:grpSpPr>
        <a:xfrm>
          <a:off x="0" y="0"/>
          <a:ext cx="0" cy="0"/>
          <a:chOff x="0" y="0"/>
          <a:chExt cx="0" cy="0"/>
        </a:xfrm>
      </p:grpSpPr>
      <p:grpSp>
        <p:nvGrpSpPr>
          <p:cNvPr id="195" name="Google Shape;195;p78"/>
          <p:cNvGrpSpPr/>
          <p:nvPr/>
        </p:nvGrpSpPr>
        <p:grpSpPr>
          <a:xfrm>
            <a:off x="0" y="-1"/>
            <a:ext cx="12192000" cy="6858001"/>
            <a:chOff x="0" y="0"/>
            <a:chExt cx="13716000" cy="10287000"/>
          </a:xfrm>
        </p:grpSpPr>
        <p:sp>
          <p:nvSpPr>
            <p:cNvPr id="196" name="Google Shape;196;p78"/>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97" name="Google Shape;197;p7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98" name="Google Shape;198;p7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grpSp>
        <p:nvGrpSpPr>
          <p:cNvPr id="199" name="Google Shape;199;p78"/>
          <p:cNvGrpSpPr/>
          <p:nvPr/>
        </p:nvGrpSpPr>
        <p:grpSpPr>
          <a:xfrm>
            <a:off x="11497837" y="144790"/>
            <a:ext cx="565629" cy="524167"/>
            <a:chOff x="277892" y="2283969"/>
            <a:chExt cx="939577" cy="824904"/>
          </a:xfrm>
        </p:grpSpPr>
        <p:sp>
          <p:nvSpPr>
            <p:cNvPr id="200" name="Google Shape;200;p7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201" name="Google Shape;201;p7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50" r="0" t="-1678"/>
              </a:stretch>
            </a:blipFill>
            <a:ln>
              <a:noFill/>
            </a:ln>
          </p:spPr>
        </p:sp>
      </p:grpSp>
      <p:sp>
        <p:nvSpPr>
          <p:cNvPr id="202" name="Google Shape;202;p78"/>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7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7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205" name="Shape 205"/>
        <p:cNvGrpSpPr/>
        <p:nvPr/>
      </p:nvGrpSpPr>
      <p:grpSpPr>
        <a:xfrm>
          <a:off x="0" y="0"/>
          <a:ext cx="0" cy="0"/>
          <a:chOff x="0" y="0"/>
          <a:chExt cx="0" cy="0"/>
        </a:xfrm>
      </p:grpSpPr>
      <p:grpSp>
        <p:nvGrpSpPr>
          <p:cNvPr id="206" name="Google Shape;206;p79"/>
          <p:cNvGrpSpPr/>
          <p:nvPr/>
        </p:nvGrpSpPr>
        <p:grpSpPr>
          <a:xfrm>
            <a:off x="812159" y="829917"/>
            <a:ext cx="10567685" cy="5198169"/>
            <a:chOff x="2184400" y="1402025"/>
            <a:chExt cx="7823200" cy="4942038"/>
          </a:xfrm>
        </p:grpSpPr>
        <p:sp>
          <p:nvSpPr>
            <p:cNvPr id="207" name="Google Shape;207;p79"/>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08" name="Google Shape;208;p7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ar-SA" sz="4400">
                  <a:solidFill>
                    <a:srgbClr val="0F9ED5"/>
                  </a:solidFill>
                  <a:latin typeface="Calibri"/>
                  <a:ea typeface="Calibri"/>
                  <a:cs typeface="Calibri"/>
                  <a:sym typeface="Calibri"/>
                </a:rPr>
                <a:t>الممارسة الجماعية</a:t>
              </a:r>
              <a:endParaRPr b="1" sz="4400">
                <a:solidFill>
                  <a:srgbClr val="0F9ED5"/>
                </a:solidFill>
                <a:latin typeface="Calibri"/>
                <a:ea typeface="Calibri"/>
                <a:cs typeface="Calibri"/>
                <a:sym typeface="Calibri"/>
              </a:endParaRPr>
            </a:p>
          </p:txBody>
        </p:sp>
      </p:grpSp>
      <p:sp>
        <p:nvSpPr>
          <p:cNvPr id="209" name="Google Shape;209;p79"/>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10" name="Google Shape;210;p79"/>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211" name="Google Shape;211;p79"/>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212" name="Shape 212"/>
        <p:cNvGrpSpPr/>
        <p:nvPr/>
      </p:nvGrpSpPr>
      <p:grpSpPr>
        <a:xfrm>
          <a:off x="0" y="0"/>
          <a:ext cx="0" cy="0"/>
          <a:chOff x="0" y="0"/>
          <a:chExt cx="0" cy="0"/>
        </a:xfrm>
      </p:grpSpPr>
      <p:grpSp>
        <p:nvGrpSpPr>
          <p:cNvPr id="213" name="Google Shape;213;p80"/>
          <p:cNvGrpSpPr/>
          <p:nvPr/>
        </p:nvGrpSpPr>
        <p:grpSpPr>
          <a:xfrm>
            <a:off x="0" y="1"/>
            <a:ext cx="12192000" cy="6858001"/>
            <a:chOff x="0" y="0"/>
            <a:chExt cx="13716000" cy="10287000"/>
          </a:xfrm>
        </p:grpSpPr>
        <p:sp>
          <p:nvSpPr>
            <p:cNvPr id="214" name="Google Shape;214;p80"/>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5" name="Google Shape;215;p8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6" name="Google Shape;216;p8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17" name="Google Shape;217;p8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8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8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20" name="Google Shape;220;p80"/>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vide">
  <p:cSld name="Intercalaire vide">
    <p:spTree>
      <p:nvGrpSpPr>
        <p:cNvPr id="221" name="Shape 221"/>
        <p:cNvGrpSpPr/>
        <p:nvPr/>
      </p:nvGrpSpPr>
      <p:grpSpPr>
        <a:xfrm>
          <a:off x="0" y="0"/>
          <a:ext cx="0" cy="0"/>
          <a:chOff x="0" y="0"/>
          <a:chExt cx="0" cy="0"/>
        </a:xfrm>
      </p:grpSpPr>
      <p:grpSp>
        <p:nvGrpSpPr>
          <p:cNvPr id="222" name="Google Shape;222;p81"/>
          <p:cNvGrpSpPr/>
          <p:nvPr/>
        </p:nvGrpSpPr>
        <p:grpSpPr>
          <a:xfrm>
            <a:off x="4932835" y="1459304"/>
            <a:ext cx="6054377" cy="3711725"/>
            <a:chOff x="1715066" y="1103461"/>
            <a:chExt cx="5717724" cy="3124203"/>
          </a:xfrm>
        </p:grpSpPr>
        <p:sp>
          <p:nvSpPr>
            <p:cNvPr id="223" name="Google Shape;223;p81"/>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24" name="Google Shape;224;p81"/>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25" name="Google Shape;225;p81"/>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81"/>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227" name="Shape 227"/>
        <p:cNvGrpSpPr/>
        <p:nvPr/>
      </p:nvGrpSpPr>
      <p:grpSpPr>
        <a:xfrm>
          <a:off x="0" y="0"/>
          <a:ext cx="0" cy="0"/>
          <a:chOff x="0" y="0"/>
          <a:chExt cx="0" cy="0"/>
        </a:xfrm>
      </p:grpSpPr>
      <p:grpSp>
        <p:nvGrpSpPr>
          <p:cNvPr id="228" name="Google Shape;228;p82"/>
          <p:cNvGrpSpPr/>
          <p:nvPr/>
        </p:nvGrpSpPr>
        <p:grpSpPr>
          <a:xfrm>
            <a:off x="0" y="1"/>
            <a:ext cx="12192000" cy="6858001"/>
            <a:chOff x="0" y="0"/>
            <a:chExt cx="13716000" cy="10287000"/>
          </a:xfrm>
        </p:grpSpPr>
        <p:sp>
          <p:nvSpPr>
            <p:cNvPr id="229" name="Google Shape;229;p82"/>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0" name="Google Shape;230;p8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1" name="Google Shape;231;p8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232" name="Google Shape;232;p82"/>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3137"/>
              </a:srgbClr>
            </a:outerShdw>
          </a:effectLst>
        </p:spPr>
      </p:pic>
      <p:sp>
        <p:nvSpPr>
          <p:cNvPr id="233" name="Google Shape;233;p8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 name="Google Shape;234;p8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8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36" name="Google Shape;236;p82"/>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237" name="Shape 237"/>
        <p:cNvGrpSpPr/>
        <p:nvPr/>
      </p:nvGrpSpPr>
      <p:grpSpPr>
        <a:xfrm>
          <a:off x="0" y="0"/>
          <a:ext cx="0" cy="0"/>
          <a:chOff x="0" y="0"/>
          <a:chExt cx="0" cy="0"/>
        </a:xfrm>
      </p:grpSpPr>
      <p:grpSp>
        <p:nvGrpSpPr>
          <p:cNvPr id="238" name="Google Shape;238;p83"/>
          <p:cNvGrpSpPr/>
          <p:nvPr/>
        </p:nvGrpSpPr>
        <p:grpSpPr>
          <a:xfrm>
            <a:off x="0" y="1"/>
            <a:ext cx="12192000" cy="6858001"/>
            <a:chOff x="0" y="0"/>
            <a:chExt cx="13716000" cy="10287000"/>
          </a:xfrm>
        </p:grpSpPr>
        <p:sp>
          <p:nvSpPr>
            <p:cNvPr id="239" name="Google Shape;239;p83"/>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40" name="Google Shape;240;p8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41" name="Google Shape;241;p8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pic>
        <p:nvPicPr>
          <p:cNvPr id="242" name="Google Shape;242;p83"/>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243" name="Google Shape;243;p8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 name="Google Shape;244;p8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8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46" name="Google Shape;246;p83"/>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47" name="Shape 247"/>
        <p:cNvGrpSpPr/>
        <p:nvPr/>
      </p:nvGrpSpPr>
      <p:grpSpPr>
        <a:xfrm>
          <a:off x="0" y="0"/>
          <a:ext cx="0" cy="0"/>
          <a:chOff x="0" y="0"/>
          <a:chExt cx="0" cy="0"/>
        </a:xfrm>
      </p:grpSpPr>
      <p:grpSp>
        <p:nvGrpSpPr>
          <p:cNvPr id="248" name="Google Shape;248;p84"/>
          <p:cNvGrpSpPr/>
          <p:nvPr/>
        </p:nvGrpSpPr>
        <p:grpSpPr>
          <a:xfrm>
            <a:off x="0" y="1"/>
            <a:ext cx="12192000" cy="6858001"/>
            <a:chOff x="0" y="0"/>
            <a:chExt cx="13716000" cy="10287000"/>
          </a:xfrm>
        </p:grpSpPr>
        <p:sp>
          <p:nvSpPr>
            <p:cNvPr id="249" name="Google Shape;249;p8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0" name="Google Shape;250;p8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1" name="Google Shape;251;p8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52" name="Google Shape;252;p8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 name="Google Shape;253;p8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4" name="Google Shape;254;p8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55" name="Google Shape;255;p84"/>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256" name="Shape 256"/>
        <p:cNvGrpSpPr/>
        <p:nvPr/>
      </p:nvGrpSpPr>
      <p:grpSpPr>
        <a:xfrm>
          <a:off x="0" y="0"/>
          <a:ext cx="0" cy="0"/>
          <a:chOff x="0" y="0"/>
          <a:chExt cx="0" cy="0"/>
        </a:xfrm>
      </p:grpSpPr>
      <p:sp>
        <p:nvSpPr>
          <p:cNvPr id="257" name="Google Shape;257;p85"/>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258" name="Google Shape;258;p85"/>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الوحدة الأولى </a:t>
            </a:r>
            <a:endParaRPr/>
          </a:p>
        </p:txBody>
      </p:sp>
      <p:sp>
        <p:nvSpPr>
          <p:cNvPr id="259" name="Google Shape;259;p85"/>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60" name="Google Shape;260;p85"/>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sz="667">
              <a:solidFill>
                <a:srgbClr val="FFFFFF"/>
              </a:solidFill>
              <a:latin typeface="Calibri"/>
              <a:ea typeface="Calibri"/>
              <a:cs typeface="Calibri"/>
              <a:sym typeface="Calibri"/>
            </a:endParaRPr>
          </a:p>
        </p:txBody>
      </p:sp>
      <p:sp>
        <p:nvSpPr>
          <p:cNvPr id="261" name="Google Shape;261;p85"/>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62" name="Google Shape;262;p85"/>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63" name="Google Shape;263;p85"/>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ar-SA" sz="5400">
                <a:solidFill>
                  <a:srgbClr val="002060"/>
                </a:solidFill>
                <a:latin typeface="Arial"/>
                <a:ea typeface="Arial"/>
                <a:cs typeface="Arial"/>
                <a:sym typeface="Arial"/>
              </a:rPr>
              <a:t>مادَّةُ اللُّغةِ العَربيَّةِ</a:t>
            </a:r>
            <a:endParaRPr/>
          </a:p>
        </p:txBody>
      </p:sp>
      <p:grpSp>
        <p:nvGrpSpPr>
          <p:cNvPr id="264" name="Google Shape;264;p85"/>
          <p:cNvGrpSpPr/>
          <p:nvPr/>
        </p:nvGrpSpPr>
        <p:grpSpPr>
          <a:xfrm>
            <a:off x="917856" y="1567544"/>
            <a:ext cx="1782933" cy="1428585"/>
            <a:chOff x="917856" y="1127574"/>
            <a:chExt cx="1782933" cy="1428585"/>
          </a:xfrm>
        </p:grpSpPr>
        <p:pic>
          <p:nvPicPr>
            <p:cNvPr id="265" name="Google Shape;265;p85"/>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266" name="Google Shape;266;p85"/>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sp>
        <p:nvSpPr>
          <p:cNvPr id="267" name="Google Shape;267;p85"/>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667">
              <a:solidFill>
                <a:srgbClr val="FFFFFF"/>
              </a:solidFill>
              <a:latin typeface="Calibri"/>
              <a:ea typeface="Calibri"/>
              <a:cs typeface="Calibri"/>
              <a:sym typeface="Calibri"/>
            </a:endParaRPr>
          </a:p>
        </p:txBody>
      </p:sp>
      <p:sp>
        <p:nvSpPr>
          <p:cNvPr id="268" name="Google Shape;268;p85"/>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3  </a:t>
            </a:r>
            <a:endParaRPr/>
          </a:p>
        </p:txBody>
      </p:sp>
      <p:sp>
        <p:nvSpPr>
          <p:cNvPr id="269" name="Google Shape;269;p85"/>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270" name="Google Shape;270;p85"/>
          <p:cNvGrpSpPr/>
          <p:nvPr/>
        </p:nvGrpSpPr>
        <p:grpSpPr>
          <a:xfrm>
            <a:off x="219666" y="3988154"/>
            <a:ext cx="3666489" cy="2432262"/>
            <a:chOff x="219666" y="3988154"/>
            <a:chExt cx="3666489" cy="2432262"/>
          </a:xfrm>
        </p:grpSpPr>
        <p:pic>
          <p:nvPicPr>
            <p:cNvPr id="271" name="Google Shape;271;p85"/>
            <p:cNvPicPr preferRelativeResize="0"/>
            <p:nvPr/>
          </p:nvPicPr>
          <p:blipFill rotWithShape="1">
            <a:blip r:embed="rId3">
              <a:alphaModFix/>
            </a:blip>
            <a:srcRect b="0" l="0" r="5015" t="37039"/>
            <a:stretch/>
          </p:blipFill>
          <p:spPr>
            <a:xfrm>
              <a:off x="331381" y="4008120"/>
              <a:ext cx="3554774" cy="2412296"/>
            </a:xfrm>
            <a:prstGeom prst="rect">
              <a:avLst/>
            </a:prstGeom>
            <a:noFill/>
            <a:ln>
              <a:noFill/>
            </a:ln>
          </p:spPr>
        </p:pic>
        <p:sp>
          <p:nvSpPr>
            <p:cNvPr id="272" name="Google Shape;272;p85"/>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descr="الصفحة الرئيسية" id="273" name="Google Shape;273;p85"/>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274" name="Google Shape;274;p85"/>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spcBef>
                <a:spcPts val="0"/>
              </a:spcBef>
              <a:spcAft>
                <a:spcPts val="0"/>
              </a:spcAft>
              <a:buNone/>
            </a:pPr>
            <a:r>
              <a:rPr b="1" i="0" lang="ar-SA" sz="3000" u="none" cap="none" strike="noStrike">
                <a:solidFill>
                  <a:srgbClr val="0070C0"/>
                </a:solidFill>
                <a:latin typeface="Arial"/>
                <a:ea typeface="Arial"/>
                <a:cs typeface="Arial"/>
                <a:sym typeface="Arial"/>
              </a:rPr>
              <a:t>الفترة </a:t>
            </a:r>
            <a:endParaRPr b="1" sz="3000">
              <a:solidFill>
                <a:srgbClr val="0070C0"/>
              </a:solidFill>
              <a:latin typeface="Arial"/>
              <a:ea typeface="Arial"/>
              <a:cs typeface="Arial"/>
              <a:sym typeface="Arial"/>
            </a:endParaRPr>
          </a:p>
        </p:txBody>
      </p:sp>
      <p:sp>
        <p:nvSpPr>
          <p:cNvPr id="275" name="Google Shape;275;p85"/>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6" name="Google Shape;276;p85"/>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85"/>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85"/>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9" name="Google Shape;279;p85"/>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80" name="Shape 280"/>
        <p:cNvGrpSpPr/>
        <p:nvPr/>
      </p:nvGrpSpPr>
      <p:grpSpPr>
        <a:xfrm>
          <a:off x="0" y="0"/>
          <a:ext cx="0" cy="0"/>
          <a:chOff x="0" y="0"/>
          <a:chExt cx="0" cy="0"/>
        </a:xfrm>
      </p:grpSpPr>
      <p:sp>
        <p:nvSpPr>
          <p:cNvPr id="281" name="Google Shape;281;p8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3" name="Google Shape;283;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6" name="Shape 286"/>
        <p:cNvGrpSpPr/>
        <p:nvPr/>
      </p:nvGrpSpPr>
      <p:grpSpPr>
        <a:xfrm>
          <a:off x="0" y="0"/>
          <a:ext cx="0" cy="0"/>
          <a:chOff x="0" y="0"/>
          <a:chExt cx="0" cy="0"/>
        </a:xfrm>
      </p:grpSpPr>
      <p:sp>
        <p:nvSpPr>
          <p:cNvPr id="287" name="Google Shape;287;p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2" name="Shape 292"/>
        <p:cNvGrpSpPr/>
        <p:nvPr/>
      </p:nvGrpSpPr>
      <p:grpSpPr>
        <a:xfrm>
          <a:off x="0" y="0"/>
          <a:ext cx="0" cy="0"/>
          <a:chOff x="0" y="0"/>
          <a:chExt cx="0" cy="0"/>
        </a:xfrm>
      </p:grpSpPr>
      <p:sp>
        <p:nvSpPr>
          <p:cNvPr id="293" name="Google Shape;293;p8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8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95" name="Google Shape;29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98" name="Shape 298"/>
        <p:cNvGrpSpPr/>
        <p:nvPr/>
      </p:nvGrpSpPr>
      <p:grpSpPr>
        <a:xfrm>
          <a:off x="0" y="0"/>
          <a:ext cx="0" cy="0"/>
          <a:chOff x="0" y="0"/>
          <a:chExt cx="0" cy="0"/>
        </a:xfrm>
      </p:grpSpPr>
      <p:sp>
        <p:nvSpPr>
          <p:cNvPr id="299" name="Google Shape;299;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 name="Google Shape;300;p8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1" name="Google Shape;301;p8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2" name="Google Shape;302;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 name="Google Shape;303;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 name="Google Shape;304;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5" name="Shape 305"/>
        <p:cNvGrpSpPr/>
        <p:nvPr/>
      </p:nvGrpSpPr>
      <p:grpSpPr>
        <a:xfrm>
          <a:off x="0" y="0"/>
          <a:ext cx="0" cy="0"/>
          <a:chOff x="0" y="0"/>
          <a:chExt cx="0" cy="0"/>
        </a:xfrm>
      </p:grpSpPr>
      <p:sp>
        <p:nvSpPr>
          <p:cNvPr id="306" name="Google Shape;306;p9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 name="Google Shape;307;p9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8" name="Google Shape;308;p9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 name="Google Shape;309;p9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0" name="Google Shape;310;p9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 name="Google Shape;31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 name="Google Shape;31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4" name="Shape 314"/>
        <p:cNvGrpSpPr/>
        <p:nvPr/>
      </p:nvGrpSpPr>
      <p:grpSpPr>
        <a:xfrm>
          <a:off x="0" y="0"/>
          <a:ext cx="0" cy="0"/>
          <a:chOff x="0" y="0"/>
          <a:chExt cx="0" cy="0"/>
        </a:xfrm>
      </p:grpSpPr>
      <p:sp>
        <p:nvSpPr>
          <p:cNvPr id="315" name="Google Shape;315;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7" name="Google Shape;317;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 name="Google Shape;318;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19" name="Shape 319"/>
        <p:cNvGrpSpPr/>
        <p:nvPr/>
      </p:nvGrpSpPr>
      <p:grpSpPr>
        <a:xfrm>
          <a:off x="0" y="0"/>
          <a:ext cx="0" cy="0"/>
          <a:chOff x="0" y="0"/>
          <a:chExt cx="0" cy="0"/>
        </a:xfrm>
      </p:grpSpPr>
      <p:sp>
        <p:nvSpPr>
          <p:cNvPr id="320" name="Google Shape;320;p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 name="Google Shape;321;p9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2" name="Google Shape;322;p9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3" name="Google Shape;323;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 name="Google Shape;324;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5" name="Google Shape;325;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26" name="Shape 326"/>
        <p:cNvGrpSpPr/>
        <p:nvPr/>
      </p:nvGrpSpPr>
      <p:grpSpPr>
        <a:xfrm>
          <a:off x="0" y="0"/>
          <a:ext cx="0" cy="0"/>
          <a:chOff x="0" y="0"/>
          <a:chExt cx="0" cy="0"/>
        </a:xfrm>
      </p:grpSpPr>
      <p:sp>
        <p:nvSpPr>
          <p:cNvPr id="327" name="Google Shape;327;p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8" name="Google Shape;328;p93"/>
          <p:cNvSpPr/>
          <p:nvPr>
            <p:ph idx="2" type="pic"/>
          </p:nvPr>
        </p:nvSpPr>
        <p:spPr>
          <a:xfrm>
            <a:off x="5183188" y="987425"/>
            <a:ext cx="6172200" cy="4873625"/>
          </a:xfrm>
          <a:prstGeom prst="rect">
            <a:avLst/>
          </a:prstGeom>
          <a:noFill/>
          <a:ln>
            <a:noFill/>
          </a:ln>
        </p:spPr>
      </p:sp>
      <p:sp>
        <p:nvSpPr>
          <p:cNvPr id="329" name="Google Shape;329;p9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30" name="Google Shape;330;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1" name="Google Shape;331;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2" name="Google Shape;332;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33" name="Shape 333"/>
        <p:cNvGrpSpPr/>
        <p:nvPr/>
      </p:nvGrpSpPr>
      <p:grpSpPr>
        <a:xfrm>
          <a:off x="0" y="0"/>
          <a:ext cx="0" cy="0"/>
          <a:chOff x="0" y="0"/>
          <a:chExt cx="0" cy="0"/>
        </a:xfrm>
      </p:grpSpPr>
      <p:sp>
        <p:nvSpPr>
          <p:cNvPr id="334" name="Google Shape;334;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5" name="Google Shape;335;p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6" name="Google Shape;336;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7" name="Google Shape;337;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8" name="Google Shape;338;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39" name="Shape 339"/>
        <p:cNvGrpSpPr/>
        <p:nvPr/>
      </p:nvGrpSpPr>
      <p:grpSpPr>
        <a:xfrm>
          <a:off x="0" y="0"/>
          <a:ext cx="0" cy="0"/>
          <a:chOff x="0" y="0"/>
          <a:chExt cx="0" cy="0"/>
        </a:xfrm>
      </p:grpSpPr>
      <p:sp>
        <p:nvSpPr>
          <p:cNvPr id="340" name="Google Shape;340;p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1" name="Google Shape;341;p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2" name="Google Shape;342;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3" name="Google Shape;343;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4" name="Google Shape;344;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5" name="Shape 34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chemeClr val="lt1"/>
        </a:solidFill>
      </p:bgPr>
    </p:bg>
    <p:spTree>
      <p:nvGrpSpPr>
        <p:cNvPr id="346" name="Shape 34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47" name="Shape 34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spTree>
      <p:nvGrpSpPr>
        <p:cNvPr id="348" name="Shape 348"/>
        <p:cNvGrpSpPr/>
        <p:nvPr/>
      </p:nvGrpSpPr>
      <p:grpSpPr>
        <a:xfrm>
          <a:off x="0" y="0"/>
          <a:ext cx="0" cy="0"/>
          <a:chOff x="0" y="0"/>
          <a:chExt cx="0" cy="0"/>
        </a:xfrm>
      </p:grpSpPr>
      <p:grpSp>
        <p:nvGrpSpPr>
          <p:cNvPr id="349" name="Google Shape;349;p99"/>
          <p:cNvGrpSpPr/>
          <p:nvPr/>
        </p:nvGrpSpPr>
        <p:grpSpPr>
          <a:xfrm>
            <a:off x="-1" y="-38042"/>
            <a:ext cx="12192000" cy="6858001"/>
            <a:chOff x="0" y="0"/>
            <a:chExt cx="13716000" cy="10287000"/>
          </a:xfrm>
        </p:grpSpPr>
        <p:sp>
          <p:nvSpPr>
            <p:cNvPr id="350" name="Google Shape;350;p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rgbClr val="FFFFFF"/>
                </a:solidFill>
                <a:latin typeface="Dosis"/>
                <a:ea typeface="Dosis"/>
                <a:cs typeface="Dosis"/>
                <a:sym typeface="Dosis"/>
              </a:endParaRPr>
            </a:p>
          </p:txBody>
        </p:sp>
        <p:sp>
          <p:nvSpPr>
            <p:cNvPr id="351" name="Google Shape;351;p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rgbClr val="FFFFFF"/>
                </a:solidFill>
                <a:latin typeface="Dosis"/>
                <a:ea typeface="Dosis"/>
                <a:cs typeface="Dosis"/>
                <a:sym typeface="Dosis"/>
              </a:endParaRPr>
            </a:p>
          </p:txBody>
        </p:sp>
        <p:sp>
          <p:nvSpPr>
            <p:cNvPr id="352" name="Google Shape;352;p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rgbClr val="FFFFFF"/>
                </a:solidFill>
                <a:latin typeface="Dosis"/>
                <a:ea typeface="Dosis"/>
                <a:cs typeface="Dosis"/>
                <a:sym typeface="Dosis"/>
              </a:endParaRPr>
            </a:p>
          </p:txBody>
        </p:sp>
      </p:grpSp>
      <p:sp>
        <p:nvSpPr>
          <p:cNvPr id="353" name="Google Shape;353;p9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Arial"/>
              <a:buNone/>
            </a:pPr>
            <a:r>
              <a:t/>
            </a:r>
            <a:endParaRPr b="1" sz="1350">
              <a:solidFill>
                <a:srgbClr val="7F7F7F"/>
              </a:solidFill>
              <a:latin typeface="Dosis"/>
              <a:ea typeface="Dosis"/>
              <a:cs typeface="Dosis"/>
              <a:sym typeface="Dosis"/>
            </a:endParaRPr>
          </a:p>
        </p:txBody>
      </p:sp>
      <p:sp>
        <p:nvSpPr>
          <p:cNvPr id="354" name="Google Shape;354;p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p9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6.xml"/><Relationship Id="rId22" Type="http://schemas.openxmlformats.org/officeDocument/2006/relationships/slideLayout" Target="../slideLayouts/slideLayout38.xml"/><Relationship Id="rId21" Type="http://schemas.openxmlformats.org/officeDocument/2006/relationships/slideLayout" Target="../slideLayouts/slideLayout37.xml"/><Relationship Id="rId24" Type="http://schemas.openxmlformats.org/officeDocument/2006/relationships/slideLayout" Target="../slideLayouts/slideLayout40.xml"/><Relationship Id="rId23" Type="http://schemas.openxmlformats.org/officeDocument/2006/relationships/slideLayout" Target="../slideLayouts/slideLayout39.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26" Type="http://schemas.openxmlformats.org/officeDocument/2006/relationships/slideLayout" Target="../slideLayouts/slideLayout42.xml"/><Relationship Id="rId25" Type="http://schemas.openxmlformats.org/officeDocument/2006/relationships/slideLayout" Target="../slideLayouts/slideLayout41.xml"/><Relationship Id="rId27" Type="http://schemas.openxmlformats.org/officeDocument/2006/relationships/theme" Target="../theme/theme3.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19" Type="http://schemas.openxmlformats.org/officeDocument/2006/relationships/slideLayout" Target="../slideLayouts/slideLayout35.xml"/><Relationship Id="rId1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9" name="Google Shape;159;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0" name="Google Shape;160;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1" name="Google Shape;161;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2" name="Google Shape;162;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42.png"/><Relationship Id="rId7" Type="http://schemas.openxmlformats.org/officeDocument/2006/relationships/hyperlink" Target="https://drive.google.com/drive/folders/15A4aThGXboZ7RlTminYue4etFTXwyFRM?usp=drive_lin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9.gif"/><Relationship Id="rId4" Type="http://schemas.openxmlformats.org/officeDocument/2006/relationships/image" Target="../media/image40.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5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60.png"/><Relationship Id="rId4" Type="http://schemas.openxmlformats.org/officeDocument/2006/relationships/image" Target="../media/image35.jpg"/><Relationship Id="rId5" Type="http://schemas.openxmlformats.org/officeDocument/2006/relationships/image" Target="../media/image37.jpg"/><Relationship Id="rId6" Type="http://schemas.openxmlformats.org/officeDocument/2006/relationships/image" Target="../media/image56.jpg"/><Relationship Id="rId7" Type="http://schemas.openxmlformats.org/officeDocument/2006/relationships/image" Target="../media/image38.jpg"/><Relationship Id="rId8" Type="http://schemas.openxmlformats.org/officeDocument/2006/relationships/image" Target="../media/image5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35.jpg"/><Relationship Id="rId4" Type="http://schemas.openxmlformats.org/officeDocument/2006/relationships/image" Target="../media/image37.jpg"/><Relationship Id="rId5" Type="http://schemas.openxmlformats.org/officeDocument/2006/relationships/image" Target="../media/image56.jpg"/><Relationship Id="rId6" Type="http://schemas.openxmlformats.org/officeDocument/2006/relationships/image" Target="../media/image38.jpg"/><Relationship Id="rId7" Type="http://schemas.openxmlformats.org/officeDocument/2006/relationships/image" Target="../media/image50.jpg"/><Relationship Id="rId8" Type="http://schemas.openxmlformats.org/officeDocument/2006/relationships/image" Target="../media/image4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4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6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5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47.png"/><Relationship Id="rId4" Type="http://schemas.openxmlformats.org/officeDocument/2006/relationships/image" Target="../media/image5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6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 Id="rId3" Type="http://schemas.openxmlformats.org/officeDocument/2006/relationships/image" Target="../media/image6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1.xml"/><Relationship Id="rId3" Type="http://schemas.openxmlformats.org/officeDocument/2006/relationships/image" Target="../media/image7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9.gif"/><Relationship Id="rId4" Type="http://schemas.openxmlformats.org/officeDocument/2006/relationships/image" Target="../media/image7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5.xml"/><Relationship Id="rId3" Type="http://schemas.openxmlformats.org/officeDocument/2006/relationships/image" Target="../media/image66.jpg"/><Relationship Id="rId4" Type="http://schemas.openxmlformats.org/officeDocument/2006/relationships/image" Target="../media/image6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6.xml"/><Relationship Id="rId3"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 Id="rId3" Type="http://schemas.openxmlformats.org/officeDocument/2006/relationships/image" Target="../media/image9.gif"/><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8.xml"/><Relationship Id="rId3" Type="http://schemas.openxmlformats.org/officeDocument/2006/relationships/image" Target="../media/image7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0.xml"/><Relationship Id="rId3" Type="http://schemas.openxmlformats.org/officeDocument/2006/relationships/image" Target="../media/image4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1.xml"/><Relationship Id="rId3" Type="http://schemas.openxmlformats.org/officeDocument/2006/relationships/image" Target="../media/image4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2.xml"/><Relationship Id="rId3"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3.xml"/><Relationship Id="rId3" Type="http://schemas.openxmlformats.org/officeDocument/2006/relationships/image" Target="../media/image8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5.xml"/><Relationship Id="rId3" Type="http://schemas.openxmlformats.org/officeDocument/2006/relationships/image" Target="../media/image8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6.xml"/><Relationship Id="rId3" Type="http://schemas.openxmlformats.org/officeDocument/2006/relationships/image" Target="../media/image6.png"/><Relationship Id="rId4" Type="http://schemas.openxmlformats.org/officeDocument/2006/relationships/image" Target="../media/image69.png"/><Relationship Id="rId5" Type="http://schemas.openxmlformats.org/officeDocument/2006/relationships/image" Target="../media/image8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7.xml"/><Relationship Id="rId3" Type="http://schemas.openxmlformats.org/officeDocument/2006/relationships/image" Target="../media/image72.png"/><Relationship Id="rId4" Type="http://schemas.openxmlformats.org/officeDocument/2006/relationships/image" Target="../media/image79.png"/><Relationship Id="rId9" Type="http://schemas.openxmlformats.org/officeDocument/2006/relationships/image" Target="../media/image78.png"/><Relationship Id="rId5" Type="http://schemas.openxmlformats.org/officeDocument/2006/relationships/image" Target="../media/image86.png"/><Relationship Id="rId6" Type="http://schemas.openxmlformats.org/officeDocument/2006/relationships/image" Target="../media/image87.png"/><Relationship Id="rId7" Type="http://schemas.openxmlformats.org/officeDocument/2006/relationships/image" Target="../media/image89.png"/><Relationship Id="rId8" Type="http://schemas.openxmlformats.org/officeDocument/2006/relationships/image" Target="../media/image7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6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 Id="rId3" Type="http://schemas.openxmlformats.org/officeDocument/2006/relationships/image" Target="../media/image9.gif"/><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0.xml"/><Relationship Id="rId3" Type="http://schemas.openxmlformats.org/officeDocument/2006/relationships/image" Target="../media/image6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1.xml"/><Relationship Id="rId3" Type="http://schemas.openxmlformats.org/officeDocument/2006/relationships/image" Target="../media/image4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2.xml"/><Relationship Id="rId3" Type="http://schemas.openxmlformats.org/officeDocument/2006/relationships/image" Target="../media/image6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3.xml"/><Relationship Id="rId3" Type="http://schemas.openxmlformats.org/officeDocument/2006/relationships/image" Target="../media/image8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4.xml"/><Relationship Id="rId3" Type="http://schemas.openxmlformats.org/officeDocument/2006/relationships/image" Target="../media/image88.png"/><Relationship Id="rId4" Type="http://schemas.openxmlformats.org/officeDocument/2006/relationships/image" Target="../media/image82.gi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5.xml"/><Relationship Id="rId3"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62" name="Google Shape;362;p1"/>
          <p:cNvSpPr txBox="1"/>
          <p:nvPr/>
        </p:nvSpPr>
        <p:spPr>
          <a:xfrm>
            <a:off x="9769961" y="3567741"/>
            <a:ext cx="1474396" cy="369332"/>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الوحدة الأولى </a:t>
            </a:r>
            <a:endParaRPr/>
          </a:p>
        </p:txBody>
      </p:sp>
      <p:sp>
        <p:nvSpPr>
          <p:cNvPr id="363" name="Google Shape;363;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64" name="Google Shape;364;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65" name="Google Shape;365;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66" name="Google Shape;366;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67" name="Google Shape;367;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SA" sz="5400" u="none" cap="none" strike="noStrike">
                <a:solidFill>
                  <a:srgbClr val="002060"/>
                </a:solidFill>
                <a:latin typeface="Calibri"/>
                <a:ea typeface="Calibri"/>
                <a:cs typeface="Calibri"/>
                <a:sym typeface="Calibri"/>
              </a:rPr>
              <a:t>مادَّةُ اللُّغةِ العَربيَّةِ</a:t>
            </a:r>
            <a:endParaRPr/>
          </a:p>
        </p:txBody>
      </p:sp>
      <p:grpSp>
        <p:nvGrpSpPr>
          <p:cNvPr id="368" name="Google Shape;368;p1"/>
          <p:cNvGrpSpPr/>
          <p:nvPr/>
        </p:nvGrpSpPr>
        <p:grpSpPr>
          <a:xfrm>
            <a:off x="917856" y="1567544"/>
            <a:ext cx="1782933" cy="1428585"/>
            <a:chOff x="917856" y="1127574"/>
            <a:chExt cx="1782933" cy="1428585"/>
          </a:xfrm>
        </p:grpSpPr>
        <p:pic>
          <p:nvPicPr>
            <p:cNvPr id="369" name="Google Shape;369;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370" name="Google Shape;370;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sp>
        <p:nvSpPr>
          <p:cNvPr id="371" name="Google Shape;371;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72" name="Google Shape;372;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3  </a:t>
            </a:r>
            <a:endParaRPr/>
          </a:p>
        </p:txBody>
      </p:sp>
      <p:sp>
        <p:nvSpPr>
          <p:cNvPr id="373" name="Google Shape;373;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74" name="Google Shape;374;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SA" sz="2400" u="none" cap="none" strike="noStrike">
                <a:solidFill>
                  <a:srgbClr val="FFFFFF"/>
                </a:solidFill>
                <a:latin typeface="Calibri"/>
                <a:ea typeface="Calibri"/>
                <a:cs typeface="Calibri"/>
                <a:sym typeface="Calibri"/>
              </a:rPr>
              <a:t>عالم المال</a:t>
            </a:r>
            <a:endParaRPr/>
          </a:p>
        </p:txBody>
      </p:sp>
      <p:sp>
        <p:nvSpPr>
          <p:cNvPr id="375" name="Google Shape;375;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SA" sz="2400" u="none" cap="none" strike="noStrike">
                <a:solidFill>
                  <a:srgbClr val="FFFFFF"/>
                </a:solidFill>
                <a:latin typeface="Calibri"/>
                <a:ea typeface="Calibri"/>
                <a:cs typeface="Calibri"/>
                <a:sym typeface="Calibri"/>
              </a:rPr>
              <a:t>الأول</a:t>
            </a:r>
            <a:endParaRPr/>
          </a:p>
        </p:txBody>
      </p:sp>
      <p:sp>
        <p:nvSpPr>
          <p:cNvPr id="376" name="Google Shape;376;p1"/>
          <p:cNvSpPr txBox="1"/>
          <p:nvPr/>
        </p:nvSpPr>
        <p:spPr>
          <a:xfrm>
            <a:off x="4928036" y="5322269"/>
            <a:ext cx="4727890" cy="333168"/>
          </a:xfrm>
          <a:prstGeom prst="rect">
            <a:avLst/>
          </a:prstGeom>
          <a:noFill/>
          <a:ln>
            <a:noFill/>
          </a:ln>
        </p:spPr>
        <p:txBody>
          <a:bodyPr anchorCtr="1" anchor="t" bIns="0" lIns="0" spcFirstLastPara="1" rIns="0" wrap="square" tIns="0">
            <a:spAutoFit/>
          </a:bodyPr>
          <a:lstStyle/>
          <a:p>
            <a:pPr indent="0" lvl="0" marL="0" marR="0" rtl="1" algn="ctr">
              <a:lnSpc>
                <a:spcPct val="115000"/>
              </a:lnSpc>
              <a:spcBef>
                <a:spcPts val="0"/>
              </a:spcBef>
              <a:spcAft>
                <a:spcPts val="0"/>
              </a:spcAft>
              <a:buClr>
                <a:srgbClr val="000000"/>
              </a:buClr>
              <a:buSzPts val="1100"/>
              <a:buFont typeface="Calibri"/>
              <a:buNone/>
            </a:pPr>
            <a:r>
              <a:rPr b="1" i="0" lang="ar-SA" sz="2000" u="none" cap="none" strike="noStrike">
                <a:solidFill>
                  <a:srgbClr val="FFFFFF"/>
                </a:solidFill>
                <a:latin typeface="Calibri"/>
                <a:ea typeface="Calibri"/>
                <a:cs typeface="Calibri"/>
                <a:sym typeface="Calibri"/>
              </a:rPr>
              <a:t>التحدث</a:t>
            </a:r>
            <a:r>
              <a:rPr b="1" i="0" lang="ar-SA" sz="1800" u="none" cap="none" strike="noStrike">
                <a:solidFill>
                  <a:srgbClr val="FFFFFF"/>
                </a:solidFill>
                <a:latin typeface="Arial"/>
                <a:ea typeface="Arial"/>
                <a:cs typeface="Arial"/>
                <a:sym typeface="Arial"/>
              </a:rPr>
              <a:t> )</a:t>
            </a:r>
            <a:r>
              <a:rPr b="1" i="0" lang="ar-SA" sz="2000" u="none" cap="none" strike="noStrike">
                <a:solidFill>
                  <a:srgbClr val="FFFFFF"/>
                </a:solidFill>
                <a:latin typeface="Calibri"/>
                <a:ea typeface="Calibri"/>
                <a:cs typeface="Calibri"/>
                <a:sym typeface="Calibri"/>
              </a:rPr>
              <a:t> عرض خطة تدبير الميزانية الشخصية(</a:t>
            </a:r>
            <a:endParaRPr b="1" i="0" sz="2000" u="none" cap="none" strike="noStrike">
              <a:solidFill>
                <a:srgbClr val="FFFFFF"/>
              </a:solidFill>
              <a:latin typeface="Calibri"/>
              <a:ea typeface="Calibri"/>
              <a:cs typeface="Calibri"/>
              <a:sym typeface="Calibri"/>
            </a:endParaRPr>
          </a:p>
        </p:txBody>
      </p:sp>
      <p:grpSp>
        <p:nvGrpSpPr>
          <p:cNvPr id="377" name="Google Shape;377;p1"/>
          <p:cNvGrpSpPr/>
          <p:nvPr/>
        </p:nvGrpSpPr>
        <p:grpSpPr>
          <a:xfrm>
            <a:off x="14910" y="3937341"/>
            <a:ext cx="3666489" cy="2432262"/>
            <a:chOff x="219666" y="3988154"/>
            <a:chExt cx="3666489" cy="2432262"/>
          </a:xfrm>
        </p:grpSpPr>
        <p:pic>
          <p:nvPicPr>
            <p:cNvPr id="378" name="Google Shape;378;p1"/>
            <p:cNvPicPr preferRelativeResize="0"/>
            <p:nvPr/>
          </p:nvPicPr>
          <p:blipFill rotWithShape="1">
            <a:blip r:embed="rId4">
              <a:alphaModFix/>
            </a:blip>
            <a:srcRect b="0" l="0" r="5015" t="37039"/>
            <a:stretch/>
          </p:blipFill>
          <p:spPr>
            <a:xfrm>
              <a:off x="331381" y="4008120"/>
              <a:ext cx="3554774" cy="2412296"/>
            </a:xfrm>
            <a:prstGeom prst="rect">
              <a:avLst/>
            </a:prstGeom>
            <a:noFill/>
            <a:ln>
              <a:noFill/>
            </a:ln>
          </p:spPr>
        </p:pic>
        <p:sp>
          <p:nvSpPr>
            <p:cNvPr id="379" name="Google Shape;379;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380" name="Google Shape;380;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381" name="Google Shape;381;p1"/>
          <p:cNvSpPr/>
          <p:nvPr/>
        </p:nvSpPr>
        <p:spPr>
          <a:xfrm>
            <a:off x="10526556" y="20059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S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382" name="Google Shape;382;p1"/>
          <p:cNvSpPr/>
          <p:nvPr/>
        </p:nvSpPr>
        <p:spPr>
          <a:xfrm>
            <a:off x="10212502" y="1987855"/>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SA" sz="3000" u="none" cap="none" strike="noStrike">
                <a:solidFill>
                  <a:srgbClr val="0070C0"/>
                </a:solidFill>
                <a:latin typeface="Calibri"/>
                <a:ea typeface="Calibri"/>
                <a:cs typeface="Calibri"/>
                <a:sym typeface="Calibri"/>
              </a:rPr>
              <a:t>4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6" name="Shape 386"/>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0" name="Shape 390"/>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4" name="Shape 394"/>
        <p:cNvGrpSpPr/>
        <p:nvPr/>
      </p:nvGrpSpPr>
      <p:grpSpPr>
        <a:xfrm>
          <a:off x="0" y="0"/>
          <a:ext cx="0" cy="0"/>
          <a:chOff x="0" y="0"/>
          <a:chExt cx="0" cy="0"/>
        </a:xfrm>
      </p:grpSpPr>
      <p:sp>
        <p:nvSpPr>
          <p:cNvPr id="395" name="Google Shape;395;p4"/>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الوحدة الديدكتية:</a:t>
            </a:r>
            <a:endParaRPr b="1" i="0" sz="3200" u="none" cap="none" strike="noStrike">
              <a:solidFill>
                <a:srgbClr val="44546A"/>
              </a:solidFill>
              <a:latin typeface="Calibri"/>
              <a:ea typeface="Calibri"/>
              <a:cs typeface="Calibri"/>
              <a:sym typeface="Calibri"/>
            </a:endParaRPr>
          </a:p>
        </p:txBody>
      </p:sp>
      <p:grpSp>
        <p:nvGrpSpPr>
          <p:cNvPr id="396" name="Google Shape;396;p4"/>
          <p:cNvGrpSpPr/>
          <p:nvPr/>
        </p:nvGrpSpPr>
        <p:grpSpPr>
          <a:xfrm>
            <a:off x="6139754" y="2099367"/>
            <a:ext cx="5847433" cy="2635105"/>
            <a:chOff x="4299350" y="1553369"/>
            <a:chExt cx="6448599" cy="2635105"/>
          </a:xfrm>
        </p:grpSpPr>
        <p:sp>
          <p:nvSpPr>
            <p:cNvPr id="397" name="Google Shape;397;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SA" sz="2400" u="none" cap="none" strike="noStrike">
                  <a:solidFill>
                    <a:srgbClr val="000000"/>
                  </a:solidFill>
                  <a:latin typeface="Calibri"/>
                  <a:ea typeface="Calibri"/>
                  <a:cs typeface="Calibri"/>
                  <a:sym typeface="Calibri"/>
                </a:rPr>
                <a:t>أستمع بتركيز وأفهم: العملة الافتراضية</a:t>
              </a:r>
              <a:endParaRPr b="0" i="0" sz="2400" u="none" cap="none" strike="noStrike">
                <a:solidFill>
                  <a:srgbClr val="000000"/>
                </a:solidFill>
                <a:latin typeface="Calibri"/>
                <a:ea typeface="Calibri"/>
                <a:cs typeface="Calibri"/>
                <a:sym typeface="Calibri"/>
              </a:endParaRPr>
            </a:p>
          </p:txBody>
        </p:sp>
        <p:sp>
          <p:nvSpPr>
            <p:cNvPr id="398" name="Google Shape;398;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1" i="0" lang="ar-SA" sz="2000" u="none" cap="none" strike="noStrike">
                  <a:solidFill>
                    <a:srgbClr val="000000"/>
                  </a:solidFill>
                  <a:latin typeface="Calibri"/>
                  <a:ea typeface="Calibri"/>
                  <a:cs typeface="Calibri"/>
                  <a:sym typeface="Calibri"/>
                </a:rPr>
                <a:t>الحصة 3</a:t>
              </a:r>
              <a:endParaRPr b="1" i="0" sz="2000" u="none" cap="none" strike="noStrike">
                <a:solidFill>
                  <a:srgbClr val="000000"/>
                </a:solidFill>
                <a:latin typeface="Calibri"/>
                <a:ea typeface="Calibri"/>
                <a:cs typeface="Calibri"/>
                <a:sym typeface="Calibri"/>
              </a:endParaRPr>
            </a:p>
          </p:txBody>
        </p:sp>
        <p:sp>
          <p:nvSpPr>
            <p:cNvPr id="399" name="Google Shape;399;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1" i="0" lang="ar-SA" sz="2000" u="none" cap="none" strike="noStrike">
                  <a:solidFill>
                    <a:srgbClr val="000000"/>
                  </a:solidFill>
                  <a:latin typeface="Calibri"/>
                  <a:ea typeface="Calibri"/>
                  <a:cs typeface="Calibri"/>
                  <a:sym typeface="Calibri"/>
                </a:rPr>
                <a:t>أتحدث: عرض خطة تدبير الميزانية الشخصية</a:t>
              </a:r>
              <a:endParaRPr b="1" i="0" sz="2000" u="none" cap="none" strike="noStrike">
                <a:solidFill>
                  <a:srgbClr val="000000"/>
                </a:solidFill>
                <a:latin typeface="Calibri"/>
                <a:ea typeface="Calibri"/>
                <a:cs typeface="Calibri"/>
                <a:sym typeface="Calibri"/>
              </a:endParaRPr>
            </a:p>
          </p:txBody>
        </p:sp>
        <p:sp>
          <p:nvSpPr>
            <p:cNvPr id="400" name="Google Shape;400;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000000"/>
                  </a:solidFill>
                  <a:latin typeface="Calibri"/>
                  <a:ea typeface="Calibri"/>
                  <a:cs typeface="Calibri"/>
                  <a:sym typeface="Calibri"/>
                </a:rPr>
                <a:t>ا</a:t>
              </a:r>
              <a:r>
                <a:rPr b="0" i="0" lang="ar-SA" sz="2400" u="none" cap="none" strike="noStrike">
                  <a:solidFill>
                    <a:srgbClr val="000000"/>
                  </a:solidFill>
                  <a:latin typeface="Calibri"/>
                  <a:ea typeface="Calibri"/>
                  <a:cs typeface="Calibri"/>
                  <a:sym typeface="Calibri"/>
                </a:rPr>
                <a:t>لحصة </a:t>
              </a:r>
              <a:r>
                <a:rPr b="0" i="0" lang="ar-SA" sz="2000" u="none" cap="none" strike="noStrike">
                  <a:solidFill>
                    <a:srgbClr val="000000"/>
                  </a:solidFill>
                  <a:latin typeface="Calibri"/>
                  <a:ea typeface="Calibri"/>
                  <a:cs typeface="Calibri"/>
                  <a:sym typeface="Calibri"/>
                </a:rPr>
                <a:t>1</a:t>
              </a:r>
              <a:endParaRPr b="0" i="0" sz="2000" u="none" cap="none" strike="noStrike">
                <a:solidFill>
                  <a:srgbClr val="000000"/>
                </a:solidFill>
                <a:latin typeface="Calibri"/>
                <a:ea typeface="Calibri"/>
                <a:cs typeface="Calibri"/>
                <a:sym typeface="Calibri"/>
              </a:endParaRPr>
            </a:p>
          </p:txBody>
        </p:sp>
        <p:sp>
          <p:nvSpPr>
            <p:cNvPr id="401" name="Google Shape;401;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S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402" name="Google Shape;402;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SA" sz="2000" u="none" cap="none" strike="noStrike">
                  <a:solidFill>
                    <a:srgbClr val="000000"/>
                  </a:solidFill>
                  <a:latin typeface="Calibri"/>
                  <a:ea typeface="Calibri"/>
                  <a:cs typeface="Calibri"/>
                  <a:sym typeface="Calibri"/>
                </a:rPr>
                <a:t>الظواهر اللغوية : أسلوب الشرط</a:t>
              </a:r>
              <a:endParaRPr b="0" i="0" sz="2000" u="none" cap="none" strike="noStrike">
                <a:solidFill>
                  <a:srgbClr val="000000"/>
                </a:solidFill>
                <a:latin typeface="Calibri"/>
                <a:ea typeface="Calibri"/>
                <a:cs typeface="Calibri"/>
                <a:sym typeface="Calibri"/>
              </a:endParaRPr>
            </a:p>
          </p:txBody>
        </p:sp>
      </p:grpSp>
      <p:sp>
        <p:nvSpPr>
          <p:cNvPr id="403" name="Google Shape;403;p4"/>
          <p:cNvSpPr/>
          <p:nvPr/>
        </p:nvSpPr>
        <p:spPr>
          <a:xfrm>
            <a:off x="6130654" y="1311586"/>
            <a:ext cx="5890794" cy="627084"/>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3200" u="none" cap="none" strike="noStrike">
                <a:solidFill>
                  <a:schemeClr val="lt1"/>
                </a:solidFill>
                <a:latin typeface="Calibri"/>
                <a:ea typeface="Calibri"/>
                <a:cs typeface="Calibri"/>
                <a:sym typeface="Calibri"/>
              </a:rPr>
              <a:t>الأسبوع الأول</a:t>
            </a:r>
            <a:endParaRPr b="1" i="0" sz="3200" u="none" cap="none" strike="noStrike">
              <a:solidFill>
                <a:schemeClr val="lt1"/>
              </a:solidFill>
              <a:latin typeface="Calibri"/>
              <a:ea typeface="Calibri"/>
              <a:cs typeface="Calibri"/>
              <a:sym typeface="Calibri"/>
            </a:endParaRPr>
          </a:p>
        </p:txBody>
      </p:sp>
      <p:sp>
        <p:nvSpPr>
          <p:cNvPr id="404" name="Google Shape;404;p4"/>
          <p:cNvSpPr/>
          <p:nvPr/>
        </p:nvSpPr>
        <p:spPr>
          <a:xfrm>
            <a:off x="6031686" y="3914495"/>
            <a:ext cx="6177458" cy="893840"/>
          </a:xfrm>
          <a:prstGeom prst="roundRect">
            <a:avLst>
              <a:gd fmla="val 50000"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405" name="Google Shape;405;p4"/>
          <p:cNvSpPr/>
          <p:nvPr/>
        </p:nvSpPr>
        <p:spPr>
          <a:xfrm>
            <a:off x="123748" y="1311586"/>
            <a:ext cx="5890794" cy="627084"/>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3200" u="none" cap="none" strike="noStrike">
                <a:solidFill>
                  <a:schemeClr val="lt1"/>
                </a:solidFill>
                <a:latin typeface="Calibri"/>
                <a:ea typeface="Calibri"/>
                <a:cs typeface="Calibri"/>
                <a:sym typeface="Calibri"/>
              </a:rPr>
              <a:t>الأسبوع الثاني</a:t>
            </a:r>
            <a:endParaRPr b="1" i="0" sz="3200" u="none" cap="none" strike="noStrike">
              <a:solidFill>
                <a:schemeClr val="lt1"/>
              </a:solidFill>
              <a:latin typeface="Calibri"/>
              <a:ea typeface="Calibri"/>
              <a:cs typeface="Calibri"/>
              <a:sym typeface="Calibri"/>
            </a:endParaRPr>
          </a:p>
        </p:txBody>
      </p:sp>
      <p:grpSp>
        <p:nvGrpSpPr>
          <p:cNvPr id="406" name="Google Shape;406;p4"/>
          <p:cNvGrpSpPr/>
          <p:nvPr/>
        </p:nvGrpSpPr>
        <p:grpSpPr>
          <a:xfrm>
            <a:off x="167109" y="2110551"/>
            <a:ext cx="5847433" cy="3626061"/>
            <a:chOff x="4299350" y="1553369"/>
            <a:chExt cx="6448599" cy="3626061"/>
          </a:xfrm>
        </p:grpSpPr>
        <p:sp>
          <p:nvSpPr>
            <p:cNvPr id="407" name="Google Shape;407;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a:t>
              </a:r>
              <a:endParaRPr/>
            </a:p>
          </p:txBody>
        </p:sp>
        <p:sp>
          <p:nvSpPr>
            <p:cNvPr id="408" name="Google Shape;408;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409" name="Google Shape;409;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a:t>
              </a:r>
              <a:endParaRPr/>
            </a:p>
          </p:txBody>
        </p:sp>
        <p:sp>
          <p:nvSpPr>
            <p:cNvPr id="410" name="Google Shape;410;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411" name="Google Shape;411;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S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412" name="Google Shape;412;p4"/>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413" name="Google Shape;413;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a:t>
              </a:r>
              <a:endParaRPr/>
            </a:p>
          </p:txBody>
        </p:sp>
        <p:sp>
          <p:nvSpPr>
            <p:cNvPr id="414" name="Google Shape;414;p4"/>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7F7F7F"/>
                  </a:solidFill>
                  <a:latin typeface="Calibri"/>
                  <a:ea typeface="Calibri"/>
                  <a:cs typeface="Calibri"/>
                  <a:sym typeface="Calibri"/>
                </a:rPr>
                <a:t>………..</a:t>
              </a:r>
              <a:endParaRPr/>
            </a:p>
          </p:txBody>
        </p:sp>
      </p:grpSp>
      <p:pic>
        <p:nvPicPr>
          <p:cNvPr descr="Image générée" id="415" name="Google Shape;415;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416" name="Google Shape;416;p4"/>
          <p:cNvSpPr/>
          <p:nvPr/>
        </p:nvSpPr>
        <p:spPr>
          <a:xfrm>
            <a:off x="6130654" y="497001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spcBef>
                <a:spcPts val="0"/>
              </a:spcBef>
              <a:spcAft>
                <a:spcPts val="0"/>
              </a:spcAft>
              <a:buNone/>
            </a:pPr>
            <a:r>
              <a:rPr b="0" i="0" lang="ar-SA" sz="2000" u="none" cap="none" strike="noStrike">
                <a:solidFill>
                  <a:srgbClr val="000000"/>
                </a:solidFill>
                <a:latin typeface="Calibri"/>
                <a:ea typeface="Calibri"/>
                <a:cs typeface="Calibri"/>
                <a:sym typeface="Calibri"/>
              </a:rPr>
              <a:t>الطلاقة والفهم: القوانين الخمسة للمال</a:t>
            </a:r>
            <a:endParaRPr b="0" i="0" sz="2000" u="none" cap="none" strike="noStrike">
              <a:solidFill>
                <a:srgbClr val="000000"/>
              </a:solidFill>
              <a:latin typeface="Calibri"/>
              <a:ea typeface="Calibri"/>
              <a:cs typeface="Calibri"/>
              <a:sym typeface="Calibri"/>
            </a:endParaRPr>
          </a:p>
        </p:txBody>
      </p:sp>
      <p:sp>
        <p:nvSpPr>
          <p:cNvPr id="417" name="Google Shape;417;p4"/>
          <p:cNvSpPr/>
          <p:nvPr/>
        </p:nvSpPr>
        <p:spPr>
          <a:xfrm>
            <a:off x="10356163" y="4969577"/>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spcBef>
                <a:spcPts val="0"/>
              </a:spcBef>
              <a:spcAft>
                <a:spcPts val="0"/>
              </a:spcAft>
              <a:buNone/>
            </a:pPr>
            <a:r>
              <a:rPr b="0" i="0" lang="ar-SA" sz="2000" u="none" cap="none" strike="noStrike">
                <a:solidFill>
                  <a:srgbClr val="000000"/>
                </a:solidFill>
                <a:latin typeface="Calibri"/>
                <a:ea typeface="Calibri"/>
                <a:cs typeface="Calibri"/>
                <a:sym typeface="Calibri"/>
              </a:rPr>
              <a:t>الحصة 4</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1" name="Shape 421"/>
        <p:cNvGrpSpPr/>
        <p:nvPr/>
      </p:nvGrpSpPr>
      <p:grpSpPr>
        <a:xfrm>
          <a:off x="0" y="0"/>
          <a:ext cx="0" cy="0"/>
          <a:chOff x="0" y="0"/>
          <a:chExt cx="0" cy="0"/>
        </a:xfrm>
      </p:grpSpPr>
      <p:sp>
        <p:nvSpPr>
          <p:cNvPr id="422" name="Google Shape;422;p5"/>
          <p:cNvSpPr/>
          <p:nvPr/>
        </p:nvSpPr>
        <p:spPr>
          <a:xfrm>
            <a:off x="304800" y="1262245"/>
            <a:ext cx="11291147" cy="55978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133" u="none" cap="none" strike="noStrike">
                <a:solidFill>
                  <a:srgbClr val="FFFFFF"/>
                </a:solidFill>
                <a:latin typeface="Calibri"/>
                <a:ea typeface="Calibri"/>
                <a:cs typeface="Calibri"/>
                <a:sym typeface="Calibri"/>
              </a:rPr>
              <a:t>تقديم تغذية راجعة للتلاميذ</a:t>
            </a:r>
            <a:endParaRPr b="1" i="0" sz="2133" u="none" cap="none" strike="noStrike">
              <a:solidFill>
                <a:srgbClr val="FFFFFF"/>
              </a:solidFill>
              <a:latin typeface="Calibri"/>
              <a:ea typeface="Calibri"/>
              <a:cs typeface="Calibri"/>
              <a:sym typeface="Calibri"/>
            </a:endParaRPr>
          </a:p>
        </p:txBody>
      </p:sp>
      <p:sp>
        <p:nvSpPr>
          <p:cNvPr id="423" name="Google Shape;423;p5"/>
          <p:cNvSpPr/>
          <p:nvPr/>
        </p:nvSpPr>
        <p:spPr>
          <a:xfrm>
            <a:off x="304800" y="2628796"/>
            <a:ext cx="2873248" cy="389965"/>
          </a:xfrm>
          <a:prstGeom prst="roundRect">
            <a:avLst>
              <a:gd fmla="val 16667" name="adj"/>
            </a:avLst>
          </a:prstGeom>
          <a:solidFill>
            <a:srgbClr val="E9EDF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600" u="none" cap="none" strike="noStrike">
                <a:solidFill>
                  <a:srgbClr val="074F6A"/>
                </a:solidFill>
                <a:latin typeface="Calibri"/>
                <a:ea typeface="Calibri"/>
                <a:cs typeface="Calibri"/>
                <a:sym typeface="Calibri"/>
              </a:rPr>
              <a:t>الممارسات التي ينبغي تجنبها</a:t>
            </a:r>
            <a:endParaRPr b="1" i="0" sz="1600" u="none" cap="none" strike="noStrike">
              <a:solidFill>
                <a:srgbClr val="074F6A"/>
              </a:solidFill>
              <a:latin typeface="Calibri"/>
              <a:ea typeface="Calibri"/>
              <a:cs typeface="Calibri"/>
              <a:sym typeface="Calibri"/>
            </a:endParaRPr>
          </a:p>
        </p:txBody>
      </p:sp>
      <p:pic>
        <p:nvPicPr>
          <p:cNvPr id="424" name="Google Shape;424;p5"/>
          <p:cNvPicPr preferRelativeResize="0"/>
          <p:nvPr/>
        </p:nvPicPr>
        <p:blipFill rotWithShape="1">
          <a:blip r:embed="rId3">
            <a:alphaModFix/>
          </a:blip>
          <a:srcRect b="0" l="0" r="0" t="0"/>
          <a:stretch/>
        </p:blipFill>
        <p:spPr>
          <a:xfrm>
            <a:off x="10141874" y="1158017"/>
            <a:ext cx="1137399" cy="751840"/>
          </a:xfrm>
          <a:prstGeom prst="rect">
            <a:avLst/>
          </a:prstGeom>
          <a:noFill/>
          <a:ln cap="flat" cmpd="sng" w="38100">
            <a:solidFill>
              <a:srgbClr val="156082"/>
            </a:solidFill>
            <a:prstDash val="solid"/>
            <a:round/>
            <a:headEnd len="sm" w="sm" type="none"/>
            <a:tailEnd len="sm" w="sm" type="none"/>
          </a:ln>
        </p:spPr>
      </p:pic>
      <p:sp>
        <p:nvSpPr>
          <p:cNvPr id="425" name="Google Shape;425;p5"/>
          <p:cNvSpPr/>
          <p:nvPr/>
        </p:nvSpPr>
        <p:spPr>
          <a:xfrm>
            <a:off x="3627797" y="2628796"/>
            <a:ext cx="3759200" cy="389965"/>
          </a:xfrm>
          <a:prstGeom prst="roundRect">
            <a:avLst>
              <a:gd fmla="val 16667" name="adj"/>
            </a:avLst>
          </a:prstGeom>
          <a:solidFill>
            <a:srgbClr val="E9EDF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600" u="none" cap="none" strike="noStrike">
                <a:solidFill>
                  <a:srgbClr val="074F6A"/>
                </a:solidFill>
                <a:latin typeface="Calibri"/>
                <a:ea typeface="Calibri"/>
                <a:cs typeface="Calibri"/>
                <a:sym typeface="Calibri"/>
              </a:rPr>
              <a:t>الممارسات الفعالة</a:t>
            </a:r>
            <a:endParaRPr b="1" i="0" sz="1600" u="none" cap="none" strike="noStrike">
              <a:solidFill>
                <a:srgbClr val="074F6A"/>
              </a:solidFill>
              <a:latin typeface="Calibri"/>
              <a:ea typeface="Calibri"/>
              <a:cs typeface="Calibri"/>
              <a:sym typeface="Calibri"/>
            </a:endParaRPr>
          </a:p>
        </p:txBody>
      </p:sp>
      <p:sp>
        <p:nvSpPr>
          <p:cNvPr id="426" name="Google Shape;426;p5"/>
          <p:cNvSpPr/>
          <p:nvPr/>
        </p:nvSpPr>
        <p:spPr>
          <a:xfrm>
            <a:off x="7836747" y="2628796"/>
            <a:ext cx="3759200" cy="389965"/>
          </a:xfrm>
          <a:prstGeom prst="roundRect">
            <a:avLst>
              <a:gd fmla="val 16667" name="adj"/>
            </a:avLst>
          </a:prstGeom>
          <a:solidFill>
            <a:srgbClr val="E9EDF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600" u="none" cap="none" strike="noStrike">
                <a:solidFill>
                  <a:srgbClr val="074F6A"/>
                </a:solidFill>
                <a:latin typeface="Calibri"/>
                <a:ea typeface="Calibri"/>
                <a:cs typeface="Calibri"/>
                <a:sym typeface="Calibri"/>
              </a:rPr>
              <a:t>لماذا تعدّ التغذية الراجعة مهمة؟</a:t>
            </a:r>
            <a:endParaRPr b="1" i="0" sz="1600" u="none" cap="none" strike="noStrike">
              <a:solidFill>
                <a:srgbClr val="074F6A"/>
              </a:solidFill>
              <a:latin typeface="Calibri"/>
              <a:ea typeface="Calibri"/>
              <a:cs typeface="Calibri"/>
              <a:sym typeface="Calibri"/>
            </a:endParaRPr>
          </a:p>
        </p:txBody>
      </p:sp>
      <p:sp>
        <p:nvSpPr>
          <p:cNvPr id="427" name="Google Shape;427;p5"/>
          <p:cNvSpPr txBox="1"/>
          <p:nvPr/>
        </p:nvSpPr>
        <p:spPr>
          <a:xfrm>
            <a:off x="7836747" y="3115733"/>
            <a:ext cx="3759200" cy="2644250"/>
          </a:xfrm>
          <a:prstGeom prst="rect">
            <a:avLst/>
          </a:prstGeom>
          <a:noFill/>
          <a:ln>
            <a:noFill/>
          </a:ln>
        </p:spPr>
        <p:txBody>
          <a:bodyPr anchorCtr="0" anchor="t" bIns="45700" lIns="91425" spcFirstLastPara="1" rIns="91425" wrap="square" tIns="45700">
            <a:spAutoFit/>
          </a:bodyPr>
          <a:lstStyle/>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يجب ألا تكون التغذية الراجعة حكماً على </a:t>
            </a:r>
            <a:r>
              <a:rPr b="1" i="0" lang="ar-SA" sz="1400" u="none" cap="none" strike="noStrike">
                <a:solidFill>
                  <a:schemeClr val="dk1"/>
                </a:solidFill>
                <a:latin typeface="Calibri"/>
                <a:ea typeface="Calibri"/>
                <a:cs typeface="Calibri"/>
                <a:sym typeface="Calibri"/>
              </a:rPr>
              <a:t>التلميذ</a:t>
            </a:r>
            <a:r>
              <a:rPr b="0" i="0" lang="ar-SA" sz="1400" u="none" cap="none" strike="noStrike">
                <a:solidFill>
                  <a:schemeClr val="dk1"/>
                </a:solidFill>
                <a:latin typeface="Calibri"/>
                <a:ea typeface="Calibri"/>
                <a:cs typeface="Calibri"/>
                <a:sym typeface="Calibri"/>
              </a:rPr>
              <a:t> ولا على قدراته.</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تعتبر التغذية الراجعة فرصة للتعلم بالنسبة </a:t>
            </a:r>
            <a:r>
              <a:rPr b="1" i="0" lang="ar-SA" sz="1400" u="none" cap="none" strike="noStrike">
                <a:solidFill>
                  <a:schemeClr val="dk1"/>
                </a:solidFill>
                <a:latin typeface="Calibri"/>
                <a:ea typeface="Calibri"/>
                <a:cs typeface="Calibri"/>
                <a:sym typeface="Calibri"/>
              </a:rPr>
              <a:t>للتلاميذ</a:t>
            </a:r>
            <a:r>
              <a:rPr b="0" i="0" lang="ar-SA" sz="1400" u="none" cap="none" strike="noStrike">
                <a:solidFill>
                  <a:schemeClr val="dk1"/>
                </a:solidFill>
                <a:latin typeface="Calibri"/>
                <a:ea typeface="Calibri"/>
                <a:cs typeface="Calibri"/>
                <a:sym typeface="Calibri"/>
              </a:rPr>
              <a:t> من خلال استثمار الأخطاء أو الإجابات الصحيحة.</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تتيح التغذية الراجعة </a:t>
            </a:r>
            <a:r>
              <a:rPr b="1" i="0" lang="ar-SA" sz="1400" u="none" cap="none" strike="noStrike">
                <a:solidFill>
                  <a:schemeClr val="dk1"/>
                </a:solidFill>
                <a:latin typeface="Calibri"/>
                <a:ea typeface="Calibri"/>
                <a:cs typeface="Calibri"/>
                <a:sym typeface="Calibri"/>
              </a:rPr>
              <a:t>للتلاميذ</a:t>
            </a:r>
            <a:r>
              <a:rPr b="0" i="0" lang="ar-SA" sz="1400" u="none" cap="none" strike="noStrike">
                <a:solidFill>
                  <a:schemeClr val="dk1"/>
                </a:solidFill>
                <a:latin typeface="Calibri"/>
                <a:ea typeface="Calibri"/>
                <a:cs typeface="Calibri"/>
                <a:sym typeface="Calibri"/>
              </a:rPr>
              <a:t> الوعي بمعايير النجاح في مهمة ما.</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تشجع التغذية الراجعة </a:t>
            </a:r>
            <a:r>
              <a:rPr b="1" i="0" lang="ar-SA" sz="1400" u="none" cap="none" strike="noStrike">
                <a:solidFill>
                  <a:schemeClr val="dk1"/>
                </a:solidFill>
                <a:latin typeface="Calibri"/>
                <a:ea typeface="Calibri"/>
                <a:cs typeface="Calibri"/>
                <a:sym typeface="Calibri"/>
              </a:rPr>
              <a:t>التلاميذ</a:t>
            </a:r>
            <a:r>
              <a:rPr b="0" i="0" lang="ar-SA" sz="1400" u="none" cap="none" strike="noStrike">
                <a:solidFill>
                  <a:schemeClr val="dk1"/>
                </a:solidFill>
                <a:latin typeface="Calibri"/>
                <a:ea typeface="Calibri"/>
                <a:cs typeface="Calibri"/>
                <a:sym typeface="Calibri"/>
              </a:rPr>
              <a:t> على تحديد الأخطاء التي يجب تجنب تكرارها، أو الممارسات الجيدة التي ينبغي تعزيزها</a:t>
            </a:r>
            <a:endParaRPr b="0" i="0" sz="1400" u="none" cap="none" strike="noStrike">
              <a:solidFill>
                <a:srgbClr val="000000"/>
              </a:solidFill>
              <a:latin typeface="Calibri"/>
              <a:ea typeface="Calibri"/>
              <a:cs typeface="Calibri"/>
              <a:sym typeface="Calibri"/>
            </a:endParaRPr>
          </a:p>
        </p:txBody>
      </p:sp>
      <p:pic>
        <p:nvPicPr>
          <p:cNvPr descr="Handshake with solid fill" id="428" name="Google Shape;428;p5"/>
          <p:cNvPicPr preferRelativeResize="0"/>
          <p:nvPr/>
        </p:nvPicPr>
        <p:blipFill rotWithShape="1">
          <a:blip r:embed="rId4">
            <a:alphaModFix/>
          </a:blip>
          <a:srcRect b="0" l="0" r="0" t="0"/>
          <a:stretch/>
        </p:blipFill>
        <p:spPr>
          <a:xfrm>
            <a:off x="5221083" y="2031915"/>
            <a:ext cx="549076" cy="549076"/>
          </a:xfrm>
          <a:prstGeom prst="rect">
            <a:avLst/>
          </a:prstGeom>
          <a:noFill/>
          <a:ln>
            <a:noFill/>
          </a:ln>
        </p:spPr>
      </p:pic>
      <p:pic>
        <p:nvPicPr>
          <p:cNvPr descr="No sign with solid fill" id="429" name="Google Shape;429;p5"/>
          <p:cNvPicPr preferRelativeResize="0"/>
          <p:nvPr/>
        </p:nvPicPr>
        <p:blipFill rotWithShape="1">
          <a:blip r:embed="rId5">
            <a:alphaModFix/>
          </a:blip>
          <a:srcRect b="0" l="0" r="0" t="0"/>
          <a:stretch/>
        </p:blipFill>
        <p:spPr>
          <a:xfrm>
            <a:off x="1490965" y="2046004"/>
            <a:ext cx="500918" cy="500918"/>
          </a:xfrm>
          <a:prstGeom prst="rect">
            <a:avLst/>
          </a:prstGeom>
          <a:noFill/>
          <a:ln>
            <a:noFill/>
          </a:ln>
        </p:spPr>
      </p:pic>
      <p:pic>
        <p:nvPicPr>
          <p:cNvPr descr="Bullseye with solid fill" id="430" name="Google Shape;430;p5"/>
          <p:cNvPicPr preferRelativeResize="0"/>
          <p:nvPr/>
        </p:nvPicPr>
        <p:blipFill rotWithShape="1">
          <a:blip r:embed="rId6">
            <a:alphaModFix/>
          </a:blip>
          <a:srcRect b="0" l="0" r="0" t="0"/>
          <a:stretch/>
        </p:blipFill>
        <p:spPr>
          <a:xfrm>
            <a:off x="9487260" y="2056253"/>
            <a:ext cx="500400" cy="500400"/>
          </a:xfrm>
          <a:prstGeom prst="rect">
            <a:avLst/>
          </a:prstGeom>
          <a:noFill/>
          <a:ln>
            <a:noFill/>
          </a:ln>
        </p:spPr>
      </p:pic>
      <p:sp>
        <p:nvSpPr>
          <p:cNvPr id="431" name="Google Shape;431;p5"/>
          <p:cNvSpPr txBox="1"/>
          <p:nvPr/>
        </p:nvSpPr>
        <p:spPr>
          <a:xfrm>
            <a:off x="3627798" y="3115733"/>
            <a:ext cx="3759200" cy="3013582"/>
          </a:xfrm>
          <a:prstGeom prst="rect">
            <a:avLst/>
          </a:prstGeom>
          <a:noFill/>
          <a:ln>
            <a:noFill/>
          </a:ln>
        </p:spPr>
        <p:txBody>
          <a:bodyPr anchorCtr="0" anchor="t" bIns="45700" lIns="91425" spcFirstLastPara="1" rIns="91425" wrap="square" tIns="45700">
            <a:spAutoFit/>
          </a:bodyPr>
          <a:lstStyle/>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مطالبة التلاميذ بتبرير إجاباتهم والتعبير شفهياً عن مسار تفكيرهم (تعليل إجاباتهم).</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تقديم تغذية راجعة فورية للتلاميذ كلما سنحت الفرصة لذلك (عدم التغاضي عن الأخطاء أو تمريرها).</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تقديم تغذية راجعة محددة، ومفصلة، وموضوعية للتلاميذ:</a:t>
            </a:r>
            <a:endParaRPr/>
          </a:p>
          <a:p>
            <a:pPr indent="-285750" lvl="0" marL="285750" marR="0" rtl="1" algn="r">
              <a:lnSpc>
                <a:spcPct val="150000"/>
              </a:lnSpc>
              <a:spcBef>
                <a:spcPts val="0"/>
              </a:spcBef>
              <a:spcAft>
                <a:spcPts val="0"/>
              </a:spcAft>
              <a:buClr>
                <a:schemeClr val="dk1"/>
              </a:buClr>
              <a:buSzPts val="1400"/>
              <a:buFont typeface="Courier New"/>
              <a:buChar char="o"/>
            </a:pPr>
            <a:r>
              <a:rPr b="0" i="0" lang="ar-SA" sz="1400" u="none" cap="none" strike="noStrike">
                <a:solidFill>
                  <a:schemeClr val="dk1"/>
                </a:solidFill>
                <a:latin typeface="Calibri"/>
                <a:ea typeface="Calibri"/>
                <a:cs typeface="Calibri"/>
                <a:sym typeface="Calibri"/>
              </a:rPr>
              <a:t>« لهذا السبب تعتبر هذه إجابة جيدة ... »؛ «هذا ما قمت به بشكل جيد... «</a:t>
            </a:r>
            <a:endParaRPr b="0" i="0" sz="1400" u="none" cap="none" strike="noStrike">
              <a:solidFill>
                <a:schemeClr val="dk1"/>
              </a:solidFill>
              <a:latin typeface="Calibri"/>
              <a:ea typeface="Calibri"/>
              <a:cs typeface="Calibri"/>
              <a:sym typeface="Calibri"/>
            </a:endParaRPr>
          </a:p>
          <a:p>
            <a:pPr indent="-285750" lvl="0" marL="285750" marR="0" rtl="1" algn="r">
              <a:lnSpc>
                <a:spcPct val="150000"/>
              </a:lnSpc>
              <a:spcBef>
                <a:spcPts val="0"/>
              </a:spcBef>
              <a:spcAft>
                <a:spcPts val="0"/>
              </a:spcAft>
              <a:buClr>
                <a:schemeClr val="dk1"/>
              </a:buClr>
              <a:buSzPts val="1400"/>
              <a:buFont typeface="Courier New"/>
              <a:buChar char="o"/>
            </a:pPr>
            <a:r>
              <a:rPr b="0" i="0" lang="ar-SA" sz="1400" u="none" cap="none" strike="noStrike">
                <a:solidFill>
                  <a:schemeClr val="dk1"/>
                </a:solidFill>
                <a:latin typeface="Calibri"/>
                <a:ea typeface="Calibri"/>
                <a:cs typeface="Calibri"/>
                <a:sym typeface="Calibri"/>
              </a:rPr>
              <a:t>« لهذا السبب تعتبر هذه إجابة غير مكتملة. وهذا هو الخطأ «...</a:t>
            </a:r>
            <a:endParaRPr/>
          </a:p>
        </p:txBody>
      </p:sp>
      <p:sp>
        <p:nvSpPr>
          <p:cNvPr id="432" name="Google Shape;432;p5"/>
          <p:cNvSpPr/>
          <p:nvPr/>
        </p:nvSpPr>
        <p:spPr>
          <a:xfrm>
            <a:off x="0" y="6150185"/>
            <a:ext cx="12192000" cy="677333"/>
          </a:xfrm>
          <a:prstGeom prst="rect">
            <a:avLst/>
          </a:prstGeom>
          <a:solidFill>
            <a:srgbClr val="BFBFBF"/>
          </a:solidFill>
          <a:ln>
            <a:noFill/>
          </a:ln>
        </p:spPr>
        <p:txBody>
          <a:bodyPr anchorCtr="0" anchor="ctr" bIns="45700" lIns="91425" spcFirstLastPara="1" rIns="91425" wrap="square" tIns="45700">
            <a:noAutofit/>
          </a:bodyPr>
          <a:lstStyle/>
          <a:p>
            <a:pPr indent="-380990" lvl="0" marL="380990" marR="0" rtl="1" algn="r">
              <a:spcBef>
                <a:spcPts val="0"/>
              </a:spcBef>
              <a:spcAft>
                <a:spcPts val="0"/>
              </a:spcAft>
              <a:buClr>
                <a:srgbClr val="000000"/>
              </a:buClr>
              <a:buSzPts val="1600"/>
              <a:buFont typeface="Arial"/>
              <a:buChar char="•"/>
            </a:pPr>
            <a:r>
              <a:rPr b="0" i="0" lang="ar-SA" sz="1600" u="none" cap="none" strike="noStrike">
                <a:solidFill>
                  <a:srgbClr val="000000"/>
                </a:solidFill>
                <a:latin typeface="Calibri"/>
                <a:ea typeface="Calibri"/>
                <a:cs typeface="Calibri"/>
                <a:sym typeface="Calibri"/>
              </a:rPr>
              <a:t>للمزيد من المعلومات، يرجى زيارة الرابط التالي: "</a:t>
            </a:r>
            <a:r>
              <a:rPr b="0" i="0" lang="ar-SA" sz="1600" u="sng" cap="none" strike="noStrike">
                <a:solidFill>
                  <a:srgbClr val="000000"/>
                </a:solidFill>
                <a:latin typeface="Calibri"/>
                <a:ea typeface="Calibri"/>
                <a:cs typeface="Calibri"/>
                <a:sym typeface="Calibri"/>
                <a:hlinkClick r:id="rId7">
                  <a:extLst>
                    <a:ext uri="{A12FA001-AC4F-418D-AE19-62706E023703}">
                      <ahyp:hlinkClr val="tx"/>
                    </a:ext>
                  </a:extLst>
                </a:hlinkClick>
              </a:rPr>
              <a:t>رابط درايف</a:t>
            </a:r>
            <a:r>
              <a:rPr b="0" i="0" lang="ar-SA" sz="1600" u="none" cap="none" strike="noStrike">
                <a:solidFill>
                  <a:srgbClr val="000000"/>
                </a:solidFill>
                <a:latin typeface="Calibri"/>
                <a:ea typeface="Calibri"/>
                <a:cs typeface="Calibri"/>
                <a:sym typeface="Calibri"/>
              </a:rPr>
              <a:t>" </a:t>
            </a:r>
            <a:endParaRPr b="0" i="0" sz="1600" u="none" cap="none" strike="noStrike">
              <a:solidFill>
                <a:srgbClr val="000000"/>
              </a:solidFill>
              <a:latin typeface="Calibri"/>
              <a:ea typeface="Calibri"/>
              <a:cs typeface="Calibri"/>
              <a:sym typeface="Calibri"/>
            </a:endParaRPr>
          </a:p>
          <a:p>
            <a:pPr indent="-380990" lvl="0" marL="380990" marR="0" rtl="1" algn="r">
              <a:spcBef>
                <a:spcPts val="0"/>
              </a:spcBef>
              <a:spcAft>
                <a:spcPts val="0"/>
              </a:spcAft>
              <a:buClr>
                <a:srgbClr val="000000"/>
              </a:buClr>
              <a:buSzPts val="1600"/>
              <a:buFont typeface="Arial"/>
              <a:buChar char="•"/>
            </a:pPr>
            <a:r>
              <a:rPr b="0" i="0" lang="ar-SA" sz="1600" u="none" cap="none" strike="noStrike">
                <a:solidFill>
                  <a:srgbClr val="000000"/>
                </a:solidFill>
                <a:latin typeface="Calibri"/>
                <a:ea typeface="Calibri"/>
                <a:cs typeface="Calibri"/>
                <a:sym typeface="Calibri"/>
              </a:rPr>
              <a:t>لأي استفسارات أخرى، يرجى التواصل مع المفتش المؤطر</a:t>
            </a:r>
            <a:endParaRPr b="0" i="0" sz="1600" u="none" cap="none" strike="noStrike">
              <a:solidFill>
                <a:srgbClr val="000000"/>
              </a:solidFill>
              <a:latin typeface="Calibri"/>
              <a:ea typeface="Calibri"/>
              <a:cs typeface="Calibri"/>
              <a:sym typeface="Calibri"/>
            </a:endParaRPr>
          </a:p>
        </p:txBody>
      </p:sp>
      <p:sp>
        <p:nvSpPr>
          <p:cNvPr id="433" name="Google Shape;433;p5"/>
          <p:cNvSpPr/>
          <p:nvPr/>
        </p:nvSpPr>
        <p:spPr>
          <a:xfrm>
            <a:off x="304800" y="3115733"/>
            <a:ext cx="2873248" cy="2321085"/>
          </a:xfrm>
          <a:prstGeom prst="rect">
            <a:avLst/>
          </a:prstGeom>
          <a:noFill/>
          <a:ln>
            <a:noFill/>
          </a:ln>
        </p:spPr>
        <p:txBody>
          <a:bodyPr anchorCtr="0" anchor="ctr" bIns="45700" lIns="91425" spcFirstLastPara="1" rIns="91425" wrap="square" tIns="45700">
            <a:spAutoFit/>
          </a:bodyPr>
          <a:lstStyle/>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عدم تقديم تغذية راجعة، أو تقديمها في مناسبات نادرة فقط.</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تقديم تغذية راجعة عامة دون توضيح الأسباب: «جيد»؛ «هذا خطأ»؛ «ممتاز».</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إصدار أحكام على التلميذ: «أنت ذكي»؛ «أنت كسول»؛ ...</a:t>
            </a:r>
            <a:endParaRPr/>
          </a:p>
          <a:p>
            <a:pPr indent="-88900" lvl="0" marL="0" marR="0" rtl="1" algn="r">
              <a:lnSpc>
                <a:spcPct val="150000"/>
              </a:lnSpc>
              <a:spcBef>
                <a:spcPts val="0"/>
              </a:spcBef>
              <a:spcAft>
                <a:spcPts val="0"/>
              </a:spcAft>
              <a:buClr>
                <a:schemeClr val="dk1"/>
              </a:buClr>
              <a:buSzPts val="1400"/>
              <a:buFont typeface="Calibri"/>
              <a:buChar char="•"/>
            </a:pPr>
            <a:r>
              <a:rPr b="0" i="0" lang="ar-SA" sz="1400" u="none" cap="none" strike="noStrike">
                <a:solidFill>
                  <a:schemeClr val="dk1"/>
                </a:solidFill>
                <a:latin typeface="Calibri"/>
                <a:ea typeface="Calibri"/>
                <a:cs typeface="Calibri"/>
                <a:sym typeface="Calibri"/>
              </a:rPr>
              <a:t>توجيه الحديث إلى التلميذ المعني فقط.</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10 دقائق</a:t>
            </a:r>
            <a:endParaRPr/>
          </a:p>
        </p:txBody>
      </p:sp>
      <p:sp>
        <p:nvSpPr>
          <p:cNvPr id="439" name="Google Shape;439;p6"/>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أكتسب أفعال الكلام</a:t>
            </a:r>
            <a:endParaRPr/>
          </a:p>
        </p:txBody>
      </p:sp>
      <p:sp>
        <p:nvSpPr>
          <p:cNvPr id="440" name="Google Shape;440;p6"/>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أطبق</a:t>
            </a:r>
            <a:endParaRPr/>
          </a:p>
        </p:txBody>
      </p:sp>
      <p:sp>
        <p:nvSpPr>
          <p:cNvPr id="441" name="Google Shape;441;p6"/>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افتتاح الحصة</a:t>
            </a:r>
            <a:endParaRPr/>
          </a:p>
        </p:txBody>
      </p:sp>
      <p:sp>
        <p:nvSpPr>
          <p:cNvPr id="442" name="Google Shape;442;p6"/>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أتحدث</a:t>
            </a:r>
            <a:endParaRPr/>
          </a:p>
        </p:txBody>
      </p:sp>
      <p:sp>
        <p:nvSpPr>
          <p:cNvPr id="443" name="Google Shape;443;p6"/>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10 دقائق</a:t>
            </a:r>
            <a:endParaRPr/>
          </a:p>
        </p:txBody>
      </p:sp>
      <p:sp>
        <p:nvSpPr>
          <p:cNvPr id="444" name="Google Shape;444;p6"/>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10 دقائق</a:t>
            </a:r>
            <a:endParaRPr/>
          </a:p>
        </p:txBody>
      </p:sp>
      <p:sp>
        <p:nvSpPr>
          <p:cNvPr id="445" name="Google Shape;445;p6"/>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20 دقيقة</a:t>
            </a:r>
            <a:endParaRPr/>
          </a:p>
        </p:txBody>
      </p:sp>
      <p:sp>
        <p:nvSpPr>
          <p:cNvPr id="446" name="Google Shape;446;p6"/>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5 دقائق</a:t>
            </a:r>
            <a:endParaRPr/>
          </a:p>
        </p:txBody>
      </p:sp>
      <p:sp>
        <p:nvSpPr>
          <p:cNvPr id="447" name="Google Shape;447;p6"/>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SA"/>
              <a:t>اختتام الحصة</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51" name="Shape 451"/>
        <p:cNvGrpSpPr/>
        <p:nvPr/>
      </p:nvGrpSpPr>
      <p:grpSpPr>
        <a:xfrm>
          <a:off x="0" y="0"/>
          <a:ext cx="0" cy="0"/>
          <a:chOff x="0" y="0"/>
          <a:chExt cx="0" cy="0"/>
        </a:xfrm>
      </p:grpSpPr>
      <p:grpSp>
        <p:nvGrpSpPr>
          <p:cNvPr id="452" name="Google Shape;452;p7"/>
          <p:cNvGrpSpPr/>
          <p:nvPr/>
        </p:nvGrpSpPr>
        <p:grpSpPr>
          <a:xfrm>
            <a:off x="812158" y="844906"/>
            <a:ext cx="10567685" cy="5198169"/>
            <a:chOff x="2184399" y="1402024"/>
            <a:chExt cx="7823200" cy="4942038"/>
          </a:xfrm>
        </p:grpSpPr>
        <p:sp>
          <p:nvSpPr>
            <p:cNvPr id="453" name="Google Shape;453;p7"/>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54" name="Google Shape;454;p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5600" u="none" cap="none" strike="noStrike">
                <a:solidFill>
                  <a:srgbClr val="000000"/>
                </a:solidFill>
                <a:latin typeface="Calibri"/>
                <a:ea typeface="Calibri"/>
                <a:cs typeface="Calibri"/>
                <a:sym typeface="Calibri"/>
              </a:endParaRPr>
            </a:p>
          </p:txBody>
        </p:sp>
      </p:grpSp>
      <p:grpSp>
        <p:nvGrpSpPr>
          <p:cNvPr id="455" name="Google Shape;455;p7"/>
          <p:cNvGrpSpPr/>
          <p:nvPr/>
        </p:nvGrpSpPr>
        <p:grpSpPr>
          <a:xfrm>
            <a:off x="8302170" y="4917801"/>
            <a:ext cx="2919731" cy="936371"/>
            <a:chOff x="8302171" y="4917801"/>
            <a:chExt cx="2919730" cy="936370"/>
          </a:xfrm>
        </p:grpSpPr>
        <p:sp>
          <p:nvSpPr>
            <p:cNvPr id="456" name="Google Shape;456;p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457" name="Google Shape;457;p7"/>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458" name="Google Shape;458;p7"/>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459" name="Google Shape;459;p7"/>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60" name="Google Shape;460;p7"/>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مَرْحَبًا بِكُمْ. هَلْ أَنْتُمْ مُسْتَعِدُّونَ لِنَبْدَأَ حِصَّتَنَا؟ هَيَّا بِنَا لِنَنْطَلِق!</a:t>
            </a:r>
            <a:endParaRPr/>
          </a:p>
        </p:txBody>
      </p:sp>
      <p:pic>
        <p:nvPicPr>
          <p:cNvPr id="466" name="Google Shape;466;p8"/>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67" name="Google Shape;467;p8"/>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grpSp>
        <p:nvGrpSpPr>
          <p:cNvPr id="472" name="Google Shape;472;p9"/>
          <p:cNvGrpSpPr/>
          <p:nvPr/>
        </p:nvGrpSpPr>
        <p:grpSpPr>
          <a:xfrm>
            <a:off x="4932835" y="1459304"/>
            <a:ext cx="6054377" cy="3711725"/>
            <a:chOff x="1715066" y="1103461"/>
            <a:chExt cx="5717724" cy="3124203"/>
          </a:xfrm>
        </p:grpSpPr>
        <p:sp>
          <p:nvSpPr>
            <p:cNvPr id="473" name="Google Shape;473;p9"/>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74" name="Google Shape;474;p9"/>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75" name="Google Shape;475;p9"/>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76" name="Google Shape;476;p9"/>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SA" sz="2133" u="none" cap="none" strike="noStrike">
                <a:solidFill>
                  <a:srgbClr val="7F7F7F"/>
                </a:solidFill>
                <a:latin typeface="Arial"/>
                <a:ea typeface="Arial"/>
                <a:cs typeface="Arial"/>
                <a:sym typeface="Arial"/>
              </a:rPr>
              <a:t>5 دقائق </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77" name="Google Shape;477;p9"/>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1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57070"/>
              </a:buClr>
              <a:buSzPts val="2000"/>
              <a:buFont typeface="Calibri"/>
              <a:buNone/>
            </a:pPr>
            <a:r>
              <a:rPr lang="ar-SA" sz="2000"/>
              <a:t>نشاط اعتيادي: صل كل دولة باسم عملتها الرسمية</a:t>
            </a:r>
            <a:endParaRPr sz="2000"/>
          </a:p>
        </p:txBody>
      </p:sp>
      <p:sp>
        <p:nvSpPr>
          <p:cNvPr id="483" name="Google Shape;483;p1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يمنح المدرس النشاط، ويمنح للمتعلمين 30 ثانية للتفكير، بعدها يستقبل إجابات 4 متعلمين.</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descr="Lever la main - Icônes mains et gestes gratuites" id="484" name="Google Shape;484;p10"/>
          <p:cNvPicPr preferRelativeResize="0"/>
          <p:nvPr/>
        </p:nvPicPr>
        <p:blipFill rotWithShape="1">
          <a:blip r:embed="rId3">
            <a:alphaModFix/>
          </a:blip>
          <a:srcRect b="0" l="0" r="0" t="0"/>
          <a:stretch/>
        </p:blipFill>
        <p:spPr>
          <a:xfrm>
            <a:off x="421705" y="191936"/>
            <a:ext cx="735012" cy="733425"/>
          </a:xfrm>
          <a:prstGeom prst="rect">
            <a:avLst/>
          </a:prstGeom>
          <a:noFill/>
          <a:ln>
            <a:noFill/>
          </a:ln>
        </p:spPr>
      </p:pic>
      <p:pic>
        <p:nvPicPr>
          <p:cNvPr descr="Flag of China (GIF)" id="485" name="Google Shape;485;p10"/>
          <p:cNvPicPr preferRelativeResize="0"/>
          <p:nvPr/>
        </p:nvPicPr>
        <p:blipFill rotWithShape="1">
          <a:blip r:embed="rId4">
            <a:alphaModFix/>
          </a:blip>
          <a:srcRect b="0" l="0" r="0" t="0"/>
          <a:stretch/>
        </p:blipFill>
        <p:spPr>
          <a:xfrm>
            <a:off x="9218748" y="1000287"/>
            <a:ext cx="2619375" cy="990807"/>
          </a:xfrm>
          <a:prstGeom prst="rect">
            <a:avLst/>
          </a:prstGeom>
          <a:noFill/>
          <a:ln>
            <a:noFill/>
          </a:ln>
        </p:spPr>
      </p:pic>
      <p:pic>
        <p:nvPicPr>
          <p:cNvPr id="486" name="Google Shape;486;p10"/>
          <p:cNvPicPr preferRelativeResize="0"/>
          <p:nvPr/>
        </p:nvPicPr>
        <p:blipFill rotWithShape="1">
          <a:blip r:embed="rId5">
            <a:alphaModFix/>
          </a:blip>
          <a:srcRect b="0" l="0" r="0" t="0"/>
          <a:stretch/>
        </p:blipFill>
        <p:spPr>
          <a:xfrm>
            <a:off x="9199698" y="2016090"/>
            <a:ext cx="2628900" cy="990807"/>
          </a:xfrm>
          <a:prstGeom prst="rect">
            <a:avLst/>
          </a:prstGeom>
          <a:noFill/>
          <a:ln>
            <a:noFill/>
          </a:ln>
        </p:spPr>
      </p:pic>
      <p:pic>
        <p:nvPicPr>
          <p:cNvPr descr="Flag of Japan (GIF) - All Waving Flags" id="487" name="Google Shape;487;p10"/>
          <p:cNvPicPr preferRelativeResize="0"/>
          <p:nvPr/>
        </p:nvPicPr>
        <p:blipFill rotWithShape="1">
          <a:blip r:embed="rId6">
            <a:alphaModFix/>
          </a:blip>
          <a:srcRect b="0" l="0" r="0" t="0"/>
          <a:stretch/>
        </p:blipFill>
        <p:spPr>
          <a:xfrm>
            <a:off x="9218748" y="3006897"/>
            <a:ext cx="2619375" cy="990807"/>
          </a:xfrm>
          <a:prstGeom prst="rect">
            <a:avLst/>
          </a:prstGeom>
          <a:noFill/>
          <a:ln>
            <a:noFill/>
          </a:ln>
        </p:spPr>
      </p:pic>
      <p:pic>
        <p:nvPicPr>
          <p:cNvPr descr="Flag of Saudi Arabia (GIF) - All Waving Flags" id="488" name="Google Shape;488;p10"/>
          <p:cNvPicPr preferRelativeResize="0"/>
          <p:nvPr/>
        </p:nvPicPr>
        <p:blipFill rotWithShape="1">
          <a:blip r:embed="rId7">
            <a:alphaModFix/>
          </a:blip>
          <a:srcRect b="0" l="0" r="0" t="0"/>
          <a:stretch/>
        </p:blipFill>
        <p:spPr>
          <a:xfrm>
            <a:off x="9218748" y="4196085"/>
            <a:ext cx="2619375" cy="990807"/>
          </a:xfrm>
          <a:prstGeom prst="rect">
            <a:avLst/>
          </a:prstGeom>
          <a:noFill/>
          <a:ln>
            <a:noFill/>
          </a:ln>
        </p:spPr>
      </p:pic>
      <p:pic>
        <p:nvPicPr>
          <p:cNvPr descr="Flag of Mexico (GIF) - All Waving Flags" id="489" name="Google Shape;489;p10"/>
          <p:cNvPicPr preferRelativeResize="0"/>
          <p:nvPr/>
        </p:nvPicPr>
        <p:blipFill rotWithShape="1">
          <a:blip r:embed="rId8">
            <a:alphaModFix/>
          </a:blip>
          <a:srcRect b="0" l="0" r="0" t="0"/>
          <a:stretch/>
        </p:blipFill>
        <p:spPr>
          <a:xfrm>
            <a:off x="9079807" y="5200396"/>
            <a:ext cx="2828925" cy="1357059"/>
          </a:xfrm>
          <a:prstGeom prst="rect">
            <a:avLst/>
          </a:prstGeom>
          <a:noFill/>
          <a:ln>
            <a:noFill/>
          </a:ln>
        </p:spPr>
      </p:pic>
      <p:sp>
        <p:nvSpPr>
          <p:cNvPr id="490" name="Google Shape;490;p10"/>
          <p:cNvSpPr txBox="1"/>
          <p:nvPr/>
        </p:nvSpPr>
        <p:spPr>
          <a:xfrm>
            <a:off x="421705" y="5650165"/>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رنمينبي/ يوان</a:t>
            </a:r>
            <a:endParaRPr b="1" i="0" sz="3200" u="none" cap="none" strike="noStrike">
              <a:solidFill>
                <a:schemeClr val="dk1"/>
              </a:solidFill>
              <a:latin typeface="Calibri"/>
              <a:ea typeface="Calibri"/>
              <a:cs typeface="Calibri"/>
              <a:sym typeface="Calibri"/>
            </a:endParaRPr>
          </a:p>
        </p:txBody>
      </p:sp>
      <p:sp>
        <p:nvSpPr>
          <p:cNvPr id="491" name="Google Shape;491;p10"/>
          <p:cNvSpPr txBox="1"/>
          <p:nvPr/>
        </p:nvSpPr>
        <p:spPr>
          <a:xfrm>
            <a:off x="421705" y="2445814"/>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الريال</a:t>
            </a:r>
            <a:endParaRPr b="1" i="0" sz="3200" u="none" cap="none" strike="noStrike">
              <a:solidFill>
                <a:schemeClr val="dk1"/>
              </a:solidFill>
              <a:latin typeface="Calibri"/>
              <a:ea typeface="Calibri"/>
              <a:cs typeface="Calibri"/>
              <a:sym typeface="Calibri"/>
            </a:endParaRPr>
          </a:p>
        </p:txBody>
      </p:sp>
      <p:sp>
        <p:nvSpPr>
          <p:cNvPr id="492" name="Google Shape;492;p10"/>
          <p:cNvSpPr txBox="1"/>
          <p:nvPr/>
        </p:nvSpPr>
        <p:spPr>
          <a:xfrm>
            <a:off x="421704" y="1320568"/>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بيزو</a:t>
            </a:r>
            <a:endParaRPr b="1" i="0" sz="3200" u="none" cap="none" strike="noStrike">
              <a:solidFill>
                <a:schemeClr val="dk1"/>
              </a:solidFill>
              <a:latin typeface="Calibri"/>
              <a:ea typeface="Calibri"/>
              <a:cs typeface="Calibri"/>
              <a:sym typeface="Calibri"/>
            </a:endParaRPr>
          </a:p>
        </p:txBody>
      </p:sp>
      <p:sp>
        <p:nvSpPr>
          <p:cNvPr id="493" name="Google Shape;493;p10"/>
          <p:cNvSpPr txBox="1"/>
          <p:nvPr/>
        </p:nvSpPr>
        <p:spPr>
          <a:xfrm>
            <a:off x="460751" y="3379101"/>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الين</a:t>
            </a:r>
            <a:endParaRPr b="1" i="0" sz="3200" u="none" cap="none" strike="noStrike">
              <a:solidFill>
                <a:schemeClr val="dk1"/>
              </a:solidFill>
              <a:latin typeface="Calibri"/>
              <a:ea typeface="Calibri"/>
              <a:cs typeface="Calibri"/>
              <a:sym typeface="Calibri"/>
            </a:endParaRPr>
          </a:p>
        </p:txBody>
      </p:sp>
      <p:sp>
        <p:nvSpPr>
          <p:cNvPr id="494" name="Google Shape;494;p10"/>
          <p:cNvSpPr txBox="1"/>
          <p:nvPr/>
        </p:nvSpPr>
        <p:spPr>
          <a:xfrm>
            <a:off x="421703" y="4530235"/>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اليورو</a:t>
            </a:r>
            <a:endParaRPr b="1"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87"/>
                                        </p:tgtEl>
                                        <p:attrNameLst>
                                          <p:attrName>style.visibility</p:attrName>
                                        </p:attrNameLst>
                                      </p:cBhvr>
                                      <p:to>
                                        <p:strVal val="visible"/>
                                      </p:to>
                                    </p:set>
                                    <p:anim calcmode="lin" valueType="num">
                                      <p:cBhvr additive="base">
                                        <p:cTn dur="500"/>
                                        <p:tgtEl>
                                          <p:spTgt spid="48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500"/>
                                        <p:tgtEl>
                                          <p:spTgt spid="4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500"/>
                                        <p:tgtEl>
                                          <p:spTgt spid="4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1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57070"/>
              </a:buClr>
              <a:buSzPts val="2000"/>
              <a:buFont typeface="Calibri"/>
              <a:buNone/>
            </a:pPr>
            <a:r>
              <a:rPr lang="ar-SA" sz="2000"/>
              <a:t>إليكم الإجابات الصحيحة.</a:t>
            </a:r>
            <a:endParaRPr sz="2000"/>
          </a:p>
        </p:txBody>
      </p:sp>
      <p:sp>
        <p:nvSpPr>
          <p:cNvPr id="500" name="Google Shape;500;p1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يمنح المدرس النشاط، ويمنح للمتعلمين 30 ثانية للتفكير، بعدها يستقبل إجابات 4 متعلمين.</a:t>
            </a:r>
            <a:endParaRPr/>
          </a:p>
          <a:p>
            <a:pPr indent="-228600" lvl="0" marL="228600" rtl="1" algn="r">
              <a:lnSpc>
                <a:spcPct val="90000"/>
              </a:lnSpc>
              <a:spcBef>
                <a:spcPts val="1000"/>
              </a:spcBef>
              <a:spcAft>
                <a:spcPts val="0"/>
              </a:spcAft>
              <a:buClr>
                <a:schemeClr val="dk1"/>
              </a:buClr>
              <a:buSzPts val="1400"/>
              <a:buFont typeface="Arial"/>
              <a:buChar char="•"/>
            </a:pPr>
            <a:r>
              <a:rPr lang="ar-SA"/>
              <a:t>.</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descr="Flag of China (GIF)" id="501" name="Google Shape;501;p11"/>
          <p:cNvPicPr preferRelativeResize="0"/>
          <p:nvPr/>
        </p:nvPicPr>
        <p:blipFill rotWithShape="1">
          <a:blip r:embed="rId3">
            <a:alphaModFix/>
          </a:blip>
          <a:srcRect b="0" l="0" r="0" t="0"/>
          <a:stretch/>
        </p:blipFill>
        <p:spPr>
          <a:xfrm>
            <a:off x="9218748" y="1000287"/>
            <a:ext cx="2619375" cy="990807"/>
          </a:xfrm>
          <a:prstGeom prst="rect">
            <a:avLst/>
          </a:prstGeom>
          <a:noFill/>
          <a:ln>
            <a:noFill/>
          </a:ln>
        </p:spPr>
      </p:pic>
      <p:pic>
        <p:nvPicPr>
          <p:cNvPr id="502" name="Google Shape;502;p11"/>
          <p:cNvPicPr preferRelativeResize="0"/>
          <p:nvPr/>
        </p:nvPicPr>
        <p:blipFill rotWithShape="1">
          <a:blip r:embed="rId4">
            <a:alphaModFix/>
          </a:blip>
          <a:srcRect b="0" l="0" r="0" t="0"/>
          <a:stretch/>
        </p:blipFill>
        <p:spPr>
          <a:xfrm>
            <a:off x="9199698" y="2016090"/>
            <a:ext cx="2628900" cy="990807"/>
          </a:xfrm>
          <a:prstGeom prst="rect">
            <a:avLst/>
          </a:prstGeom>
          <a:noFill/>
          <a:ln>
            <a:noFill/>
          </a:ln>
        </p:spPr>
      </p:pic>
      <p:pic>
        <p:nvPicPr>
          <p:cNvPr descr="Flag of Japan (GIF) - All Waving Flags" id="503" name="Google Shape;503;p11"/>
          <p:cNvPicPr preferRelativeResize="0"/>
          <p:nvPr/>
        </p:nvPicPr>
        <p:blipFill rotWithShape="1">
          <a:blip r:embed="rId5">
            <a:alphaModFix/>
          </a:blip>
          <a:srcRect b="0" l="0" r="0" t="0"/>
          <a:stretch/>
        </p:blipFill>
        <p:spPr>
          <a:xfrm>
            <a:off x="9218748" y="3006897"/>
            <a:ext cx="2619375" cy="990807"/>
          </a:xfrm>
          <a:prstGeom prst="rect">
            <a:avLst/>
          </a:prstGeom>
          <a:noFill/>
          <a:ln>
            <a:noFill/>
          </a:ln>
        </p:spPr>
      </p:pic>
      <p:pic>
        <p:nvPicPr>
          <p:cNvPr descr="Flag of Saudi Arabia (GIF) - All Waving Flags" id="504" name="Google Shape;504;p11"/>
          <p:cNvPicPr preferRelativeResize="0"/>
          <p:nvPr/>
        </p:nvPicPr>
        <p:blipFill rotWithShape="1">
          <a:blip r:embed="rId6">
            <a:alphaModFix/>
          </a:blip>
          <a:srcRect b="0" l="0" r="0" t="0"/>
          <a:stretch/>
        </p:blipFill>
        <p:spPr>
          <a:xfrm>
            <a:off x="9218748" y="4196085"/>
            <a:ext cx="2619375" cy="990807"/>
          </a:xfrm>
          <a:prstGeom prst="rect">
            <a:avLst/>
          </a:prstGeom>
          <a:noFill/>
          <a:ln>
            <a:noFill/>
          </a:ln>
        </p:spPr>
      </p:pic>
      <p:pic>
        <p:nvPicPr>
          <p:cNvPr descr="Flag of Mexico (GIF) - All Waving Flags" id="505" name="Google Shape;505;p11"/>
          <p:cNvPicPr preferRelativeResize="0"/>
          <p:nvPr/>
        </p:nvPicPr>
        <p:blipFill rotWithShape="1">
          <a:blip r:embed="rId7">
            <a:alphaModFix/>
          </a:blip>
          <a:srcRect b="0" l="0" r="0" t="0"/>
          <a:stretch/>
        </p:blipFill>
        <p:spPr>
          <a:xfrm>
            <a:off x="9079807" y="5200396"/>
            <a:ext cx="2828925" cy="1357059"/>
          </a:xfrm>
          <a:prstGeom prst="rect">
            <a:avLst/>
          </a:prstGeom>
          <a:noFill/>
          <a:ln>
            <a:noFill/>
          </a:ln>
        </p:spPr>
      </p:pic>
      <p:sp>
        <p:nvSpPr>
          <p:cNvPr id="506" name="Google Shape;506;p11"/>
          <p:cNvSpPr txBox="1"/>
          <p:nvPr/>
        </p:nvSpPr>
        <p:spPr>
          <a:xfrm>
            <a:off x="421705" y="5650165"/>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رنمينبي/ يوان</a:t>
            </a:r>
            <a:endParaRPr b="1" i="0" sz="3200" u="none" cap="none" strike="noStrike">
              <a:solidFill>
                <a:schemeClr val="dk1"/>
              </a:solidFill>
              <a:latin typeface="Calibri"/>
              <a:ea typeface="Calibri"/>
              <a:cs typeface="Calibri"/>
              <a:sym typeface="Calibri"/>
            </a:endParaRPr>
          </a:p>
        </p:txBody>
      </p:sp>
      <p:sp>
        <p:nvSpPr>
          <p:cNvPr id="507" name="Google Shape;507;p11"/>
          <p:cNvSpPr txBox="1"/>
          <p:nvPr/>
        </p:nvSpPr>
        <p:spPr>
          <a:xfrm>
            <a:off x="421705" y="2445814"/>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الريال</a:t>
            </a:r>
            <a:endParaRPr b="1" i="0" sz="3200" u="none" cap="none" strike="noStrike">
              <a:solidFill>
                <a:schemeClr val="dk1"/>
              </a:solidFill>
              <a:latin typeface="Calibri"/>
              <a:ea typeface="Calibri"/>
              <a:cs typeface="Calibri"/>
              <a:sym typeface="Calibri"/>
            </a:endParaRPr>
          </a:p>
        </p:txBody>
      </p:sp>
      <p:sp>
        <p:nvSpPr>
          <p:cNvPr id="508" name="Google Shape;508;p11"/>
          <p:cNvSpPr txBox="1"/>
          <p:nvPr/>
        </p:nvSpPr>
        <p:spPr>
          <a:xfrm>
            <a:off x="421704" y="1320568"/>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بيزو</a:t>
            </a:r>
            <a:endParaRPr b="1" i="0" sz="3200" u="none" cap="none" strike="noStrike">
              <a:solidFill>
                <a:schemeClr val="dk1"/>
              </a:solidFill>
              <a:latin typeface="Calibri"/>
              <a:ea typeface="Calibri"/>
              <a:cs typeface="Calibri"/>
              <a:sym typeface="Calibri"/>
            </a:endParaRPr>
          </a:p>
        </p:txBody>
      </p:sp>
      <p:sp>
        <p:nvSpPr>
          <p:cNvPr id="509" name="Google Shape;509;p11"/>
          <p:cNvSpPr txBox="1"/>
          <p:nvPr/>
        </p:nvSpPr>
        <p:spPr>
          <a:xfrm>
            <a:off x="460751" y="3379101"/>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الين</a:t>
            </a:r>
            <a:endParaRPr b="1" i="0" sz="3200" u="none" cap="none" strike="noStrike">
              <a:solidFill>
                <a:schemeClr val="dk1"/>
              </a:solidFill>
              <a:latin typeface="Calibri"/>
              <a:ea typeface="Calibri"/>
              <a:cs typeface="Calibri"/>
              <a:sym typeface="Calibri"/>
            </a:endParaRPr>
          </a:p>
        </p:txBody>
      </p:sp>
      <p:sp>
        <p:nvSpPr>
          <p:cNvPr id="510" name="Google Shape;510;p11"/>
          <p:cNvSpPr txBox="1"/>
          <p:nvPr/>
        </p:nvSpPr>
        <p:spPr>
          <a:xfrm>
            <a:off x="421703" y="4530235"/>
            <a:ext cx="2236305" cy="584775"/>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1F1F1F"/>
                </a:solidFill>
                <a:latin typeface="Calibri"/>
                <a:ea typeface="Calibri"/>
                <a:cs typeface="Calibri"/>
                <a:sym typeface="Calibri"/>
              </a:rPr>
              <a:t>اليورو</a:t>
            </a:r>
            <a:endParaRPr b="1" i="0" sz="3200" u="none" cap="none" strike="noStrike">
              <a:solidFill>
                <a:schemeClr val="dk1"/>
              </a:solidFill>
              <a:latin typeface="Calibri"/>
              <a:ea typeface="Calibri"/>
              <a:cs typeface="Calibri"/>
              <a:sym typeface="Calibri"/>
            </a:endParaRPr>
          </a:p>
        </p:txBody>
      </p:sp>
      <p:pic>
        <p:nvPicPr>
          <p:cNvPr id="511" name="Google Shape;511;p11"/>
          <p:cNvPicPr preferRelativeResize="0"/>
          <p:nvPr/>
        </p:nvPicPr>
        <p:blipFill rotWithShape="1">
          <a:blip r:embed="rId8">
            <a:alphaModFix/>
          </a:blip>
          <a:srcRect b="0" l="0" r="0" t="0"/>
          <a:stretch/>
        </p:blipFill>
        <p:spPr>
          <a:xfrm>
            <a:off x="364743" y="144730"/>
            <a:ext cx="730250" cy="730250"/>
          </a:xfrm>
          <a:prstGeom prst="rect">
            <a:avLst/>
          </a:prstGeom>
          <a:noFill/>
          <a:ln>
            <a:noFill/>
          </a:ln>
        </p:spPr>
      </p:pic>
      <p:cxnSp>
        <p:nvCxnSpPr>
          <p:cNvPr id="512" name="Google Shape;512;p11"/>
          <p:cNvCxnSpPr>
            <a:stCxn id="501" idx="1"/>
            <a:endCxn id="506" idx="3"/>
          </p:cNvCxnSpPr>
          <p:nvPr/>
        </p:nvCxnSpPr>
        <p:spPr>
          <a:xfrm flipH="1">
            <a:off x="2658048" y="1495690"/>
            <a:ext cx="6560700" cy="4446900"/>
          </a:xfrm>
          <a:prstGeom prst="curvedConnector3">
            <a:avLst>
              <a:gd fmla="val 50000" name="adj1"/>
            </a:avLst>
          </a:prstGeom>
          <a:noFill/>
          <a:ln cap="flat" cmpd="sng" w="57150">
            <a:solidFill>
              <a:schemeClr val="accent1"/>
            </a:solidFill>
            <a:prstDash val="solid"/>
            <a:miter lim="800000"/>
            <a:headEnd len="med" w="med" type="triangle"/>
            <a:tailEnd len="med" w="med" type="triangle"/>
          </a:ln>
        </p:spPr>
      </p:cxnSp>
      <p:cxnSp>
        <p:nvCxnSpPr>
          <p:cNvPr id="513" name="Google Shape;513;p11"/>
          <p:cNvCxnSpPr>
            <a:stCxn id="502" idx="1"/>
            <a:endCxn id="510" idx="3"/>
          </p:cNvCxnSpPr>
          <p:nvPr/>
        </p:nvCxnSpPr>
        <p:spPr>
          <a:xfrm flipH="1">
            <a:off x="2657898" y="2511493"/>
            <a:ext cx="6541800" cy="2311200"/>
          </a:xfrm>
          <a:prstGeom prst="curvedConnector3">
            <a:avLst>
              <a:gd fmla="val 50000" name="adj1"/>
            </a:avLst>
          </a:prstGeom>
          <a:noFill/>
          <a:ln cap="flat" cmpd="sng" w="57150">
            <a:solidFill>
              <a:schemeClr val="dk1"/>
            </a:solidFill>
            <a:prstDash val="solid"/>
            <a:miter lim="800000"/>
            <a:headEnd len="med" w="med" type="triangle"/>
            <a:tailEnd len="med" w="med" type="triangle"/>
          </a:ln>
        </p:spPr>
      </p:cxnSp>
      <p:cxnSp>
        <p:nvCxnSpPr>
          <p:cNvPr id="514" name="Google Shape;514;p11"/>
          <p:cNvCxnSpPr>
            <a:stCxn id="503" idx="1"/>
            <a:endCxn id="509" idx="3"/>
          </p:cNvCxnSpPr>
          <p:nvPr/>
        </p:nvCxnSpPr>
        <p:spPr>
          <a:xfrm flipH="1">
            <a:off x="2697048" y="3502300"/>
            <a:ext cx="6521700" cy="169200"/>
          </a:xfrm>
          <a:prstGeom prst="curvedConnector3">
            <a:avLst>
              <a:gd fmla="val 50000" name="adj1"/>
            </a:avLst>
          </a:prstGeom>
          <a:noFill/>
          <a:ln cap="flat" cmpd="sng" w="57150">
            <a:solidFill>
              <a:schemeClr val="accent6"/>
            </a:solidFill>
            <a:prstDash val="solid"/>
            <a:miter lim="800000"/>
            <a:headEnd len="med" w="med" type="triangle"/>
            <a:tailEnd len="med" w="med" type="triangle"/>
          </a:ln>
        </p:spPr>
      </p:cxnSp>
      <p:cxnSp>
        <p:nvCxnSpPr>
          <p:cNvPr id="515" name="Google Shape;515;p11"/>
          <p:cNvCxnSpPr>
            <a:stCxn id="504" idx="1"/>
            <a:endCxn id="507" idx="3"/>
          </p:cNvCxnSpPr>
          <p:nvPr/>
        </p:nvCxnSpPr>
        <p:spPr>
          <a:xfrm rot="10800000">
            <a:off x="2658048" y="2738189"/>
            <a:ext cx="6560700" cy="1953300"/>
          </a:xfrm>
          <a:prstGeom prst="curvedConnector3">
            <a:avLst>
              <a:gd fmla="val 50000" name="adj1"/>
            </a:avLst>
          </a:prstGeom>
          <a:noFill/>
          <a:ln cap="flat" cmpd="sng" w="57150">
            <a:solidFill>
              <a:schemeClr val="accent3"/>
            </a:solidFill>
            <a:prstDash val="solid"/>
            <a:miter lim="800000"/>
            <a:headEnd len="med" w="med" type="triangle"/>
            <a:tailEnd len="med" w="med" type="triangle"/>
          </a:ln>
        </p:spPr>
      </p:cxnSp>
      <p:cxnSp>
        <p:nvCxnSpPr>
          <p:cNvPr id="516" name="Google Shape;516;p11"/>
          <p:cNvCxnSpPr>
            <a:stCxn id="505" idx="1"/>
            <a:endCxn id="508" idx="3"/>
          </p:cNvCxnSpPr>
          <p:nvPr/>
        </p:nvCxnSpPr>
        <p:spPr>
          <a:xfrm rot="10800000">
            <a:off x="2658007" y="1612925"/>
            <a:ext cx="6421800" cy="4266000"/>
          </a:xfrm>
          <a:prstGeom prst="curvedConnector3">
            <a:avLst>
              <a:gd fmla="val 50000" name="adj1"/>
            </a:avLst>
          </a:prstGeom>
          <a:noFill/>
          <a:ln cap="flat" cmpd="sng" w="57150">
            <a:solidFill>
              <a:srgbClr val="FF0000"/>
            </a:solidFill>
            <a:prstDash val="solid"/>
            <a:miter lim="800000"/>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1000"/>
                                        <p:tgtEl>
                                          <p:spTgt spid="5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500"/>
                                        <p:tgtEl>
                                          <p:spTgt spid="50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500"/>
                                        <p:tgtEl>
                                          <p:spTgt spid="5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500"/>
                                        <p:tgtEl>
                                          <p:spTgt spid="5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pic>
        <p:nvPicPr>
          <p:cNvPr descr="Une image contenant Visage humain, personne, habits, dessin&#10;&#10;Le contenu généré par l’IA peut être incorrect." id="521" name="Google Shape;521;p12"/>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522" name="Google Shape;522;p12"/>
          <p:cNvGrpSpPr/>
          <p:nvPr/>
        </p:nvGrpSpPr>
        <p:grpSpPr>
          <a:xfrm>
            <a:off x="4932835" y="1459304"/>
            <a:ext cx="6054377" cy="3711725"/>
            <a:chOff x="1715066" y="1103461"/>
            <a:chExt cx="5717724" cy="3124203"/>
          </a:xfrm>
        </p:grpSpPr>
        <p:sp>
          <p:nvSpPr>
            <p:cNvPr id="523" name="Google Shape;523;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24" name="Google Shape;524;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25" name="Google Shape;525;p12"/>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526" name="Google Shape;526;p12"/>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S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spcBef>
                <a:spcPts val="0"/>
              </a:spcBef>
              <a:spcAft>
                <a:spcPts val="0"/>
              </a:spcAft>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SA">
                <a:solidFill>
                  <a:srgbClr val="757070"/>
                </a:solidFill>
              </a:rPr>
              <a:t>الآن، دعونا نتحقق معًا من الواجبات المنزلية التي طلب منكم إنجازها، لنتأكد من مدى اجتهادكم وفهمكم للدرس.</a:t>
            </a:r>
            <a:br>
              <a:rPr lang="ar-SA">
                <a:solidFill>
                  <a:srgbClr val="757070"/>
                </a:solidFill>
              </a:rPr>
            </a:br>
            <a:endParaRPr/>
          </a:p>
        </p:txBody>
      </p:sp>
      <p:sp>
        <p:nvSpPr>
          <p:cNvPr id="532" name="Google Shape;532;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SA">
                <a:solidFill>
                  <a:srgbClr val="AFABAB"/>
                </a:solidFill>
                <a:latin typeface="Calibri"/>
                <a:ea typeface="Calibri"/>
                <a:cs typeface="Calibri"/>
                <a:sym typeface="Calibri"/>
              </a:rPr>
              <a:t>يراقب  المدرس مدى إنجاز المتعلمين للواجبات المنزلية (متعلمان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33" name="Google Shape;533;p13"/>
          <p:cNvSpPr txBox="1"/>
          <p:nvPr/>
        </p:nvSpPr>
        <p:spPr>
          <a:xfrm>
            <a:off x="303144" y="2687742"/>
            <a:ext cx="11585712" cy="2193806"/>
          </a:xfrm>
          <a:prstGeom prst="rect">
            <a:avLst/>
          </a:prstGeom>
          <a:noFill/>
          <a:ln cap="flat" cmpd="sng" w="38100">
            <a:solidFill>
              <a:srgbClr val="7030A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chemeClr val="dk1"/>
              </a:buClr>
              <a:buSzPts val="4800"/>
              <a:buFont typeface="Arial"/>
              <a:buNone/>
            </a:pPr>
            <a:r>
              <a:rPr b="1" i="0" lang="ar-SA" sz="4800" u="none" cap="none" strike="noStrike">
                <a:solidFill>
                  <a:schemeClr val="dk1"/>
                </a:solidFill>
                <a:latin typeface="Arial"/>
                <a:ea typeface="Arial"/>
                <a:cs typeface="Arial"/>
                <a:sym typeface="Arial"/>
              </a:rPr>
              <a:t>هل ترى أن غياب الحماية القانونية للعملات الافتراضية يمثل مشكلة حقيقية؟</a:t>
            </a:r>
            <a:endParaRPr b="1" i="0" sz="5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14"/>
          <p:cNvPicPr preferRelativeResize="0"/>
          <p:nvPr/>
        </p:nvPicPr>
        <p:blipFill rotWithShape="1">
          <a:blip r:embed="rId3">
            <a:alphaModFix/>
          </a:blip>
          <a:srcRect b="40889" l="0" r="0" t="0"/>
          <a:stretch/>
        </p:blipFill>
        <p:spPr>
          <a:xfrm>
            <a:off x="902887" y="2065569"/>
            <a:ext cx="2761834" cy="3014934"/>
          </a:xfrm>
          <a:prstGeom prst="rect">
            <a:avLst/>
          </a:prstGeom>
          <a:noFill/>
          <a:ln>
            <a:noFill/>
          </a:ln>
        </p:spPr>
      </p:pic>
      <p:grpSp>
        <p:nvGrpSpPr>
          <p:cNvPr id="539" name="Google Shape;539;p14"/>
          <p:cNvGrpSpPr/>
          <p:nvPr/>
        </p:nvGrpSpPr>
        <p:grpSpPr>
          <a:xfrm>
            <a:off x="4932835" y="1459304"/>
            <a:ext cx="6054377" cy="3711725"/>
            <a:chOff x="1715066" y="1103461"/>
            <a:chExt cx="5717724" cy="3124203"/>
          </a:xfrm>
        </p:grpSpPr>
        <p:sp>
          <p:nvSpPr>
            <p:cNvPr id="540" name="Google Shape;540;p14"/>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41" name="Google Shape;541;p14"/>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42" name="Google Shape;542;p14"/>
          <p:cNvSpPr txBox="1"/>
          <p:nvPr/>
        </p:nvSpPr>
        <p:spPr>
          <a:xfrm>
            <a:off x="5065856" y="2484078"/>
            <a:ext cx="5985399" cy="88344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800" u="none" cap="none" strike="noStrike">
                <a:solidFill>
                  <a:srgbClr val="F19D19"/>
                </a:solidFill>
                <a:latin typeface="Calibri"/>
                <a:ea typeface="Calibri"/>
                <a:cs typeface="Calibri"/>
                <a:sym typeface="Calibri"/>
              </a:rPr>
              <a:t>حديث غير رسمي</a:t>
            </a:r>
            <a:endParaRPr b="1" i="0" sz="4800" u="none" cap="none" strike="noStrike">
              <a:solidFill>
                <a:srgbClr val="F19D19"/>
              </a:solidFill>
              <a:latin typeface="Arial"/>
              <a:ea typeface="Arial"/>
              <a:cs typeface="Arial"/>
              <a:sym typeface="Arial"/>
            </a:endParaRPr>
          </a:p>
        </p:txBody>
      </p:sp>
      <p:sp>
        <p:nvSpPr>
          <p:cNvPr id="543" name="Google Shape;543;p14"/>
          <p:cNvSpPr txBox="1"/>
          <p:nvPr/>
        </p:nvSpPr>
        <p:spPr>
          <a:xfrm>
            <a:off x="5037317" y="3803450"/>
            <a:ext cx="6042479" cy="42056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0" i="1" lang="ar-S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sp>
        <p:nvSpPr>
          <p:cNvPr id="544" name="Google Shape;544;p14"/>
          <p:cNvSpPr/>
          <p:nvPr/>
        </p:nvSpPr>
        <p:spPr>
          <a:xfrm>
            <a:off x="18541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545" name="Google Shape;545;p14"/>
          <p:cNvSpPr/>
          <p:nvPr/>
        </p:nvSpPr>
        <p:spPr>
          <a:xfrm rot="220151">
            <a:off x="21284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S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51" name="Google Shape;551;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SA"/>
              <a:t>يختار المدرس 3 متعلمين </a:t>
            </a:r>
            <a:endParaRPr/>
          </a:p>
        </p:txBody>
      </p:sp>
      <p:pic>
        <p:nvPicPr>
          <p:cNvPr id="552" name="Google Shape;552;p15"/>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1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S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58" name="Google Shape;558;p1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SA"/>
              <a:t>يختار المدرس 3 متعلمين </a:t>
            </a:r>
            <a:endParaRPr/>
          </a:p>
        </p:txBody>
      </p:sp>
      <p:pic>
        <p:nvPicPr>
          <p:cNvPr id="559" name="Google Shape;559;p16"/>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560" name="Google Shape;560;p16"/>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أشارك بنشاط.</a:t>
            </a:r>
            <a:endParaRPr/>
          </a:p>
          <a:p>
            <a:pPr indent="0" lvl="0" marL="0" marR="0" rtl="0" algn="r">
              <a:lnSpc>
                <a:spcPct val="10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 أرفع يدي للمشاركة.</a:t>
            </a:r>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561" name="Google Shape;561;p16"/>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a:p>
          <a:p>
            <a:pPr indent="0" lvl="0" marL="0" marR="0" rtl="0" algn="r">
              <a:lnSpc>
                <a:spcPct val="10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grpSp>
        <p:nvGrpSpPr>
          <p:cNvPr id="566" name="Google Shape;566;p17"/>
          <p:cNvGrpSpPr/>
          <p:nvPr/>
        </p:nvGrpSpPr>
        <p:grpSpPr>
          <a:xfrm>
            <a:off x="4932835" y="1459304"/>
            <a:ext cx="6054377" cy="3711725"/>
            <a:chOff x="1715066" y="1103461"/>
            <a:chExt cx="5717724" cy="3124203"/>
          </a:xfrm>
        </p:grpSpPr>
        <p:sp>
          <p:nvSpPr>
            <p:cNvPr id="567" name="Google Shape;567;p17"/>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68" name="Google Shape;568;p17"/>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69" name="Google Shape;569;p17"/>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570" name="Google Shape;570;p17"/>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ar-S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571" name="Google Shape;571;p17"/>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1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عِندَ نِهَايَةِ هذِهِ الحِصَّةِ، سَتَكُونُونَ قَادِرِينَ عَلَى:</a:t>
            </a:r>
            <a:br>
              <a:rPr lang="ar-SA"/>
            </a:br>
            <a:endParaRPr/>
          </a:p>
        </p:txBody>
      </p:sp>
      <p:sp>
        <p:nvSpPr>
          <p:cNvPr id="577" name="Google Shape;577;p1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78" name="Google Shape;578;p1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579" name="Google Shape;579;p18"/>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580" name="Google Shape;580;p18"/>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581" name="Google Shape;581;p18"/>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582" name="Google Shape;582;p18"/>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3200" u="none" cap="none" strike="noStrike">
                <a:solidFill>
                  <a:srgbClr val="106585"/>
                </a:solidFill>
                <a:latin typeface="Calibri"/>
                <a:ea typeface="Calibri"/>
                <a:cs typeface="Calibri"/>
                <a:sym typeface="Calibri"/>
              </a:rPr>
              <a:t>اكتساب أفعال كلام وتعابير لعرض خطة تدبير الميزانية الشخصية</a:t>
            </a:r>
            <a:endParaRPr b="1" i="0" sz="3200" u="none" cap="none" strike="noStrike">
              <a:solidFill>
                <a:srgbClr val="106585"/>
              </a:solidFill>
              <a:latin typeface="Calibri"/>
              <a:ea typeface="Calibri"/>
              <a:cs typeface="Calibri"/>
              <a:sym typeface="Calibri"/>
            </a:endParaRPr>
          </a:p>
        </p:txBody>
      </p:sp>
      <p:sp>
        <p:nvSpPr>
          <p:cNvPr id="583" name="Google Shape;583;p18"/>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3200" u="none" cap="none" strike="noStrike">
                <a:solidFill>
                  <a:srgbClr val="106585"/>
                </a:solidFill>
                <a:latin typeface="Calibri"/>
                <a:ea typeface="Calibri"/>
                <a:cs typeface="Calibri"/>
                <a:sym typeface="Calibri"/>
              </a:rPr>
              <a:t>التحدث: أعرض خطة تدبير ميزانيتي الشخصية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9"/>
                                        </p:tgtEl>
                                        <p:attrNameLst>
                                          <p:attrName>style.visibility</p:attrName>
                                        </p:attrNameLst>
                                      </p:cBhvr>
                                      <p:to>
                                        <p:strVal val="visible"/>
                                      </p:to>
                                    </p:set>
                                    <p:animEffect filter="fade" transition="in">
                                      <p:cBhvr>
                                        <p:cTn dur="2000"/>
                                        <p:tgtEl>
                                          <p:spTgt spid="5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0"/>
                                        </p:tgtEl>
                                        <p:attrNameLst>
                                          <p:attrName>style.visibility</p:attrName>
                                        </p:attrNameLst>
                                      </p:cBhvr>
                                      <p:to>
                                        <p:strVal val="visible"/>
                                      </p:to>
                                    </p:set>
                                    <p:animEffect filter="fade" transition="in">
                                      <p:cBhvr>
                                        <p:cTn dur="2000"/>
                                        <p:tgtEl>
                                          <p:spTgt spid="5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2"/>
                                        </p:tgtEl>
                                        <p:attrNameLst>
                                          <p:attrName>style.visibility</p:attrName>
                                        </p:attrNameLst>
                                      </p:cBhvr>
                                      <p:to>
                                        <p:strVal val="visible"/>
                                      </p:to>
                                    </p:set>
                                    <p:animEffect filter="fade" transition="in">
                                      <p:cBhvr>
                                        <p:cTn dur="500"/>
                                        <p:tgtEl>
                                          <p:spTgt spid="5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3"/>
                                        </p:tgtEl>
                                        <p:attrNameLst>
                                          <p:attrName>style.visibility</p:attrName>
                                        </p:attrNameLst>
                                      </p:cBhvr>
                                      <p:to>
                                        <p:strVal val="visible"/>
                                      </p:to>
                                    </p:set>
                                    <p:animEffect filter="fade" transition="in">
                                      <p:cBhvr>
                                        <p:cTn dur="500"/>
                                        <p:tgtEl>
                                          <p:spTgt spid="5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1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SA"/>
              <a:t>10 دقائق</a:t>
            </a:r>
            <a:endParaRPr/>
          </a:p>
        </p:txBody>
      </p:sp>
      <p:sp>
        <p:nvSpPr>
          <p:cNvPr id="589" name="Google Shape;589;p19"/>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56082"/>
              </a:buClr>
              <a:buSzPts val="4400"/>
              <a:buNone/>
            </a:pPr>
            <a:r>
              <a:rPr lang="ar-SA"/>
              <a:t>أكتسب أفعال الكلام</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2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سنتعرف في بداية الحصة على مراحل عرض خطة تدبير الميزانية الشخصية</a:t>
            </a:r>
            <a:r>
              <a:rPr b="1" lang="ar-SA" sz="1800">
                <a:solidFill>
                  <a:srgbClr val="000000"/>
                </a:solidFill>
                <a:latin typeface="Calibri"/>
                <a:ea typeface="Calibri"/>
                <a:cs typeface="Calibri"/>
                <a:sym typeface="Calibri"/>
              </a:rPr>
              <a:t>.</a:t>
            </a:r>
            <a:endParaRPr b="1" sz="1800"/>
          </a:p>
        </p:txBody>
      </p:sp>
      <p:sp>
        <p:nvSpPr>
          <p:cNvPr id="595" name="Google Shape;595;p2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يقدم المدرس المراحل والغاية من كل مرحلة. </a:t>
            </a:r>
            <a:r>
              <a:rPr lang="ar-SA">
                <a:highlight>
                  <a:srgbClr val="FFFF00"/>
                </a:highlight>
              </a:rPr>
              <a:t>ويحدد السياقات التواصلية التي يمكن أن يوظف فيها المتعلم هذه التعابير وأفعال الكلام</a:t>
            </a:r>
            <a:r>
              <a:rPr lang="ar-SA"/>
              <a:t>.</a:t>
            </a:r>
            <a:endParaRPr>
              <a:highlight>
                <a:srgbClr val="FFFF00"/>
              </a:highlight>
            </a:endParaRPr>
          </a:p>
        </p:txBody>
      </p:sp>
      <p:pic>
        <p:nvPicPr>
          <p:cNvPr id="596" name="Google Shape;596;p2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597" name="Google Shape;597;p20"/>
          <p:cNvGraphicFramePr/>
          <p:nvPr/>
        </p:nvGraphicFramePr>
        <p:xfrm>
          <a:off x="1648120" y="1129448"/>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1_مصادر الدخل</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2_طريقة الإنفاق</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3_التخطيط والادخار</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2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لأعرض خطة تدبير الميزانية الشخصية، يمكنني توظيف أفعال الكلام الآتية:</a:t>
            </a:r>
            <a:endParaRPr/>
          </a:p>
        </p:txBody>
      </p:sp>
      <p:sp>
        <p:nvSpPr>
          <p:cNvPr id="603" name="Google Shape;603;p2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يقدم المدرس عناصر أفعال الكلام  ثم يطلب من متعلم إعادة قراءتها. بعدها يقدم المدرس نموذجا </a:t>
            </a:r>
            <a:endParaRPr/>
          </a:p>
        </p:txBody>
      </p:sp>
      <p:pic>
        <p:nvPicPr>
          <p:cNvPr id="604" name="Google Shape;604;p21"/>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605" name="Google Shape;605;p21"/>
          <p:cNvGraphicFramePr/>
          <p:nvPr/>
        </p:nvGraphicFramePr>
        <p:xfrm>
          <a:off x="844825" y="1016932"/>
          <a:ext cx="3000000" cy="3000000"/>
        </p:xfrm>
        <a:graphic>
          <a:graphicData uri="http://schemas.openxmlformats.org/drawingml/2006/table">
            <a:tbl>
              <a:tblPr bandRow="1" firstCol="1" firstRow="1">
                <a:noFill/>
                <a:tableStyleId>{52AF1E64-BC87-40DE-B559-FEA1AAE39E8D}</a:tableStyleId>
              </a:tblPr>
              <a:tblGrid>
                <a:gridCol w="7962350"/>
                <a:gridCol w="2690675"/>
              </a:tblGrid>
              <a:tr h="184150">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تعابير مقترحة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المرحلة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يعطيني والداي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مصادر الدخل</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أحيانًا أجد نفسي أنفق أكثر مما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أتعلم كيف أفرّق بين .... وما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طريقة الإنفاق</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أضع خطة ..... لتوزيع مصروفي على.....</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أن أحدد أولًا ما هو ..... قبل أن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أحتفظ بجزء من مصروفي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أُدّخر بعض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تعلمت أن الادخار ......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يجعلني التخطيط أشعر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التخطيط والادخار</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2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إليكم بعض التعابير التي وظفت فيها أفعال الكلام السالفة لأعرض خطة تدبير الميزانية الشخصية :</a:t>
            </a:r>
            <a:endParaRPr/>
          </a:p>
        </p:txBody>
      </p:sp>
      <p:sp>
        <p:nvSpPr>
          <p:cNvPr id="611" name="Google Shape;611;p2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0"/>
              </a:spcBef>
              <a:spcAft>
                <a:spcPts val="0"/>
              </a:spcAft>
              <a:buClr>
                <a:schemeClr val="dk1"/>
              </a:buClr>
              <a:buSzPts val="1400"/>
              <a:buChar char="•"/>
            </a:pPr>
            <a:r>
              <a:rPr lang="ar-SA" sz="1400"/>
              <a:t>يقرأ المدرس التعابير  ويشرحها مبرزا دلالتها على المعنى المطلوب ، ثم يطلب من متعلمين إعادة القراءة.</a:t>
            </a:r>
            <a:endParaRPr sz="1400"/>
          </a:p>
        </p:txBody>
      </p:sp>
      <p:pic>
        <p:nvPicPr>
          <p:cNvPr id="612" name="Google Shape;612;p22"/>
          <p:cNvPicPr preferRelativeResize="0"/>
          <p:nvPr/>
        </p:nvPicPr>
        <p:blipFill rotWithShape="1">
          <a:blip r:embed="rId3">
            <a:alphaModFix/>
          </a:blip>
          <a:srcRect b="0" l="0" r="0" t="0"/>
          <a:stretch/>
        </p:blipFill>
        <p:spPr>
          <a:xfrm>
            <a:off x="275324" y="294366"/>
            <a:ext cx="591916" cy="591916"/>
          </a:xfrm>
          <a:prstGeom prst="rect">
            <a:avLst/>
          </a:prstGeom>
          <a:noFill/>
          <a:ln>
            <a:noFill/>
          </a:ln>
        </p:spPr>
      </p:pic>
      <p:graphicFrame>
        <p:nvGraphicFramePr>
          <p:cNvPr id="613" name="Google Shape;613;p22"/>
          <p:cNvGraphicFramePr/>
          <p:nvPr/>
        </p:nvGraphicFramePr>
        <p:xfrm>
          <a:off x="844826" y="1016932"/>
          <a:ext cx="3000000" cy="3000000"/>
        </p:xfrm>
        <a:graphic>
          <a:graphicData uri="http://schemas.openxmlformats.org/drawingml/2006/table">
            <a:tbl>
              <a:tblPr bandRow="1" firstCol="1" firstRow="1">
                <a:noFill/>
                <a:tableStyleId>{52AF1E64-BC87-40DE-B559-FEA1AAE39E8D}</a:tableStyleId>
              </a:tblPr>
              <a:tblGrid>
                <a:gridCol w="6190625"/>
                <a:gridCol w="3714125"/>
                <a:gridCol w="1255100"/>
              </a:tblGrid>
              <a:tr h="184150">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تعابير مقترحة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المرحلة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والديَّ كل أسبوع.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 يعطيني والداي 50 درهمًا كل أسبوع.</a:t>
                      </a:r>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مساعدة جدي في عمله</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 أصرفه بحكمة على حاجاتي الضرورية.</a:t>
                      </a:r>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مصروفي الأسبوعي للطوارئ</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 أتسلم هدية من الأقارب خلال الأعياد والمناسبات.</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يعطيني والداي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مصادر الدخل</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الطعام واللوازم المدرسية.</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للترفيه مثل شراء حلويات أو الخروج مع أصدقائي.</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الأشياء غير الضرورية حتى أتمكن من توفير المال.</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  أتعلم كيف أفرّق بين ما أحتاج إليه فعلاً وما أرغب فيه فقط.</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أحيانًا أجد نفسي أنفق أكثر مما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أتعلم كيف أفرّق بين .... وما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طريقة الإنفاق</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أضع خطة دقيقة لتوزيع مصروفي على أيام الأسبوع، بحيث أستطيع السيطرة على الإنفاق.</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أحاول أن أحدد أولًا ما هو الأهم قبل أن أشتري أي شيء.</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أحتفظ بجزء من مصروفي للادخار لأنني أودّ شراء دراجة جديدة في المستقبل.</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تعلمت أن الادخار يساعدني على تحقيق أهدافي دون الحاجة لطلب المال دائمًا.</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يجعلني   التخطيط أشعر بالمسؤولية والثقة في نفسي عند إدارة مصروفي.</a:t>
                      </a:r>
                      <a:endParaRPr/>
                    </a:p>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أضع خطة ..... لتوزيع مصروفي على.....</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أن أحدد أولًا ما هو ..... قبل أن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أحتفظ بجزء من مصروفي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أُدّخر بعض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تعلمت أن الادخار ......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يجعلني التخطيط أشعر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التخطيط والادخار</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2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أروج مكتسباتي :بعد تعرفك على  </a:t>
            </a:r>
            <a:r>
              <a:rPr lang="ar-SA"/>
              <a:t>أفعال كلام وتعابير</a:t>
            </a:r>
            <a:r>
              <a:rPr b="1" lang="ar-SA" sz="1800"/>
              <a:t> عرض خطة تدبير الميزانية الشخصية، عرّف معلمة تاريخية وعبر عن إعجابك بها.</a:t>
            </a:r>
            <a:endParaRPr b="1"/>
          </a:p>
        </p:txBody>
      </p:sp>
      <p:sp>
        <p:nvSpPr>
          <p:cNvPr id="619" name="Google Shape;619;p23"/>
          <p:cNvSpPr txBox="1"/>
          <p:nvPr>
            <p:ph idx="2" type="body"/>
          </p:nvPr>
        </p:nvSpPr>
        <p:spPr>
          <a:xfrm>
            <a:off x="1177351" y="659372"/>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يطرح المدرس السؤال على جماعة القسم ويحفزهم على الإنجاز  ثم يختار متعلما يقدم الإجابة و يستفسر مجموعة الفصل عن رأيهم في إجابة زميلهم. </a:t>
            </a:r>
            <a:endParaRPr>
              <a:highlight>
                <a:srgbClr val="FFFF00"/>
              </a:highlight>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620" name="Google Shape;620;p23"/>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pic>
        <p:nvPicPr>
          <p:cNvPr descr="‫قصبة الوداية، الرباط - احجز تذاكر وجولات | GetYourGuide‬‎" id="621" name="Google Shape;621;p23"/>
          <p:cNvPicPr preferRelativeResize="0"/>
          <p:nvPr/>
        </p:nvPicPr>
        <p:blipFill rotWithShape="1">
          <a:blip r:embed="rId4">
            <a:alphaModFix/>
          </a:blip>
          <a:srcRect b="0" l="0" r="0" t="0"/>
          <a:stretch/>
        </p:blipFill>
        <p:spPr>
          <a:xfrm>
            <a:off x="2853329" y="1792149"/>
            <a:ext cx="5755274" cy="381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24"/>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2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id="632" name="Google Shape;632;p25"/>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33" name="Google Shape;633;p25"/>
          <p:cNvSpPr txBox="1"/>
          <p:nvPr>
            <p:ph type="title"/>
          </p:nvPr>
        </p:nvSpPr>
        <p:spPr>
          <a:xfrm>
            <a:off x="938372" y="21683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SA" sz="1800">
                <a:latin typeface="Calibri"/>
                <a:ea typeface="Calibri"/>
                <a:cs typeface="Calibri"/>
                <a:sym typeface="Calibri"/>
              </a:rPr>
              <a:t>انتبهوا جيدا، الآن، سأوظف أفعال الكلام والتعابير المكتسبة لأجيب عن الوضعية الآتية:</a:t>
            </a:r>
            <a:endParaRPr/>
          </a:p>
        </p:txBody>
      </p:sp>
      <p:sp>
        <p:nvSpPr>
          <p:cNvPr id="634" name="Google Shape;634;p25"/>
          <p:cNvSpPr txBox="1"/>
          <p:nvPr>
            <p:ph idx="2" type="body"/>
          </p:nvPr>
        </p:nvSpPr>
        <p:spPr>
          <a:xfrm>
            <a:off x="1217491" y="54768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latin typeface="Calibri"/>
                <a:ea typeface="Calibri"/>
                <a:cs typeface="Calibri"/>
                <a:sym typeface="Calibri"/>
              </a:rPr>
              <a:t>يقدم المدرس الوضعية ويدعو المتعلمين إلى الانتباه لكيفية الإجابة عنها. يشير المدرس إلى الأسئلة التي ستساعده في الإجابة عن الوضعية.</a:t>
            </a:r>
            <a:endParaRPr/>
          </a:p>
        </p:txBody>
      </p:sp>
      <p:sp>
        <p:nvSpPr>
          <p:cNvPr id="635" name="Google Shape;635;p25"/>
          <p:cNvSpPr txBox="1"/>
          <p:nvPr/>
        </p:nvSpPr>
        <p:spPr>
          <a:xfrm>
            <a:off x="299283" y="1310160"/>
            <a:ext cx="11390243" cy="2233688"/>
          </a:xfrm>
          <a:prstGeom prst="rect">
            <a:avLst/>
          </a:prstGeom>
          <a:no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b="1" lang="ar-SA" sz="4400">
                <a:solidFill>
                  <a:schemeClr val="dk1"/>
                </a:solidFill>
                <a:latin typeface="Calibri"/>
                <a:ea typeface="Calibri"/>
                <a:cs typeface="Calibri"/>
                <a:sym typeface="Calibri"/>
              </a:rPr>
              <a:t>سألك زميلك عن كيفية تدبير مصروفك الأسبوعي أو الشهري، لكونه يراك قدوة في حسن التدبير والادّخار. أجب زميلك </a:t>
            </a:r>
            <a:r>
              <a:rPr lang="ar-SA" sz="4400">
                <a:solidFill>
                  <a:schemeClr val="dk1"/>
                </a:solidFill>
                <a:latin typeface="Calibri"/>
                <a:ea typeface="Calibri"/>
                <a:cs typeface="Calibri"/>
                <a:sym typeface="Calibri"/>
              </a:rPr>
              <a:t>موظفا أفعال كلام وتعابير مناسبة مما اكتسبته: </a:t>
            </a:r>
            <a:endParaRPr sz="44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2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id="641" name="Google Shape;641;p26"/>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42" name="Google Shape;642;p26"/>
          <p:cNvSpPr txBox="1"/>
          <p:nvPr>
            <p:ph type="title"/>
          </p:nvPr>
        </p:nvSpPr>
        <p:spPr>
          <a:xfrm>
            <a:off x="981989" y="1725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SA" sz="1800">
                <a:latin typeface="Calibri"/>
                <a:ea typeface="Calibri"/>
                <a:cs typeface="Calibri"/>
                <a:sym typeface="Calibri"/>
              </a:rPr>
              <a:t>لا حظوا معي كيف سأفعل ذلك . لكي أجيب عن هذه الوضعية، أتبع الخطوات الآتية:</a:t>
            </a:r>
            <a:endParaRPr/>
          </a:p>
        </p:txBody>
      </p:sp>
      <p:sp>
        <p:nvSpPr>
          <p:cNvPr id="643" name="Google Shape;643;p2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lang="ar-SA">
                <a:latin typeface="Calibri"/>
                <a:ea typeface="Calibri"/>
                <a:cs typeface="Calibri"/>
                <a:sym typeface="Calibri"/>
              </a:rPr>
              <a:t>يقدم المدرس الخطوات  أمام المتعلم ويشرح السيرورة.</a:t>
            </a:r>
            <a:endParaRPr/>
          </a:p>
        </p:txBody>
      </p:sp>
      <p:graphicFrame>
        <p:nvGraphicFramePr>
          <p:cNvPr id="644" name="Google Shape;644;p26"/>
          <p:cNvGraphicFramePr/>
          <p:nvPr/>
        </p:nvGraphicFramePr>
        <p:xfrm>
          <a:off x="1648120" y="1129448"/>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1_مصادر الدخل</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2_طريقة الإنفاق</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3_التخطيط والادخار</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27"/>
          <p:cNvSpPr txBox="1"/>
          <p:nvPr>
            <p:ph type="title"/>
          </p:nvPr>
        </p:nvSpPr>
        <p:spPr>
          <a:xfrm>
            <a:off x="1006799" y="689125"/>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400"/>
              <a:buFont typeface="Calibri"/>
              <a:buNone/>
            </a:pPr>
            <a:r>
              <a:rPr lang="ar-SA" sz="1400"/>
              <a:t>يعرف المدرس هذه المرحلة ويؤكد على أهميتها. </a:t>
            </a:r>
            <a:r>
              <a:rPr lang="ar-SA" sz="1400">
                <a:highlight>
                  <a:srgbClr val="FF0000"/>
                </a:highlight>
              </a:rPr>
              <a:t>ينبه المدرس إلى أنه من غير السليم البدء بالمرحلة الثانية ثم الأولى ؛ لأن المستمع  قد لا يعرف عما أ تحدث.</a:t>
            </a:r>
            <a:endParaRPr sz="1400">
              <a:highlight>
                <a:srgbClr val="FF0000"/>
              </a:highlight>
            </a:endParaRPr>
          </a:p>
        </p:txBody>
      </p:sp>
      <p:sp>
        <p:nvSpPr>
          <p:cNvPr id="650" name="Google Shape;650;p27"/>
          <p:cNvSpPr txBox="1"/>
          <p:nvPr>
            <p:ph idx="2" type="body"/>
          </p:nvPr>
        </p:nvSpPr>
        <p:spPr>
          <a:xfrm>
            <a:off x="1146358" y="280231"/>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107000"/>
              </a:lnSpc>
              <a:spcBef>
                <a:spcPts val="0"/>
              </a:spcBef>
              <a:spcAft>
                <a:spcPts val="0"/>
              </a:spcAft>
              <a:buClr>
                <a:schemeClr val="dk1"/>
              </a:buClr>
              <a:buSzPts val="2000"/>
              <a:buNone/>
            </a:pPr>
            <a:r>
              <a:rPr b="1" i="0" lang="ar-SA" sz="2000">
                <a:latin typeface="Calibri"/>
                <a:ea typeface="Calibri"/>
                <a:cs typeface="Calibri"/>
                <a:sym typeface="Calibri"/>
              </a:rPr>
              <a:t>الخطوة الأولى هي:</a:t>
            </a:r>
            <a:endParaRPr/>
          </a:p>
        </p:txBody>
      </p:sp>
      <p:pic>
        <p:nvPicPr>
          <p:cNvPr id="651" name="Google Shape;651;p27"/>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652" name="Google Shape;652;p27"/>
          <p:cNvGraphicFramePr/>
          <p:nvPr/>
        </p:nvGraphicFramePr>
        <p:xfrm>
          <a:off x="1510923" y="1964335"/>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1_مصادر الدخل</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28"/>
          <p:cNvSpPr txBox="1"/>
          <p:nvPr>
            <p:ph type="title"/>
          </p:nvPr>
        </p:nvSpPr>
        <p:spPr>
          <a:xfrm>
            <a:off x="898232" y="627444"/>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400"/>
              <a:buFont typeface="Calibri"/>
              <a:buNone/>
            </a:pPr>
            <a:r>
              <a:rPr lang="ar-SA" sz="1400"/>
              <a:t>يقدم المدرس التعابير عبر قراءتها.</a:t>
            </a:r>
            <a:endParaRPr sz="1400"/>
          </a:p>
        </p:txBody>
      </p:sp>
      <p:sp>
        <p:nvSpPr>
          <p:cNvPr id="658" name="Google Shape;658;p28"/>
          <p:cNvSpPr txBox="1"/>
          <p:nvPr>
            <p:ph idx="2" type="body"/>
          </p:nvPr>
        </p:nvSpPr>
        <p:spPr>
          <a:xfrm>
            <a:off x="1177351" y="218492"/>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107000"/>
              </a:lnSpc>
              <a:spcBef>
                <a:spcPts val="0"/>
              </a:spcBef>
              <a:spcAft>
                <a:spcPts val="0"/>
              </a:spcAft>
              <a:buClr>
                <a:schemeClr val="dk1"/>
              </a:buClr>
              <a:buSzPts val="1800"/>
              <a:buNone/>
            </a:pPr>
            <a:r>
              <a:rPr b="1" lang="ar-SA" sz="1800"/>
              <a:t>لأ</a:t>
            </a:r>
            <a:r>
              <a:rPr b="1" lang="ar-SA" sz="1800">
                <a:solidFill>
                  <a:schemeClr val="dk1"/>
                </a:solidFill>
                <a:latin typeface="Calibri"/>
                <a:ea typeface="Calibri"/>
                <a:cs typeface="Calibri"/>
                <a:sym typeface="Calibri"/>
              </a:rPr>
              <a:t>عرف معلمة تاريخية</a:t>
            </a:r>
            <a:r>
              <a:rPr b="1" lang="ar-SA" sz="1800"/>
              <a:t> </a:t>
            </a:r>
            <a:r>
              <a:rPr b="1" lang="ar-SA" sz="1800">
                <a:latin typeface="Calibri"/>
                <a:ea typeface="Calibri"/>
                <a:cs typeface="Calibri"/>
                <a:sym typeface="Calibri"/>
              </a:rPr>
              <a:t>يمكنني توظيف التعابير الآتية:</a:t>
            </a:r>
            <a:endParaRPr/>
          </a:p>
        </p:txBody>
      </p:sp>
      <p:sp>
        <p:nvSpPr>
          <p:cNvPr id="659" name="Google Shape;659;p28"/>
          <p:cNvSpPr/>
          <p:nvPr/>
        </p:nvSpPr>
        <p:spPr>
          <a:xfrm>
            <a:off x="493295" y="1347537"/>
            <a:ext cx="11141242" cy="188845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dk1"/>
              </a:solidFill>
              <a:latin typeface="Arial"/>
              <a:ea typeface="Arial"/>
              <a:cs typeface="Arial"/>
              <a:sym typeface="Arial"/>
            </a:endParaRPr>
          </a:p>
        </p:txBody>
      </p:sp>
      <p:pic>
        <p:nvPicPr>
          <p:cNvPr id="660" name="Google Shape;660;p28"/>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661" name="Google Shape;661;p28"/>
          <p:cNvGraphicFramePr/>
          <p:nvPr/>
        </p:nvGraphicFramePr>
        <p:xfrm>
          <a:off x="582947" y="1695611"/>
          <a:ext cx="3000000" cy="3000000"/>
        </p:xfrm>
        <a:graphic>
          <a:graphicData uri="http://schemas.openxmlformats.org/drawingml/2006/table">
            <a:tbl>
              <a:tblPr bandRow="1" firstCol="1" firstRow="1">
                <a:noFill/>
                <a:tableStyleId>{52AF1E64-BC87-40DE-B559-FEA1AAE39E8D}</a:tableStyleId>
              </a:tblPr>
              <a:tblGrid>
                <a:gridCol w="7966225"/>
                <a:gridCol w="2691975"/>
              </a:tblGrid>
              <a:tr h="184150">
                <a:tc>
                  <a:txBody>
                    <a:bodyPr/>
                    <a:lstStyle/>
                    <a:p>
                      <a:pPr indent="0" lvl="0" marL="0" marR="0" rtl="1" algn="ctr">
                        <a:lnSpc>
                          <a:spcPct val="107000"/>
                        </a:lnSpc>
                        <a:spcBef>
                          <a:spcPts val="0"/>
                        </a:spcBef>
                        <a:spcAft>
                          <a:spcPts val="0"/>
                        </a:spcAft>
                        <a:buNone/>
                      </a:pPr>
                      <a:r>
                        <a:rPr b="1" lang="ar-SA" sz="3200" u="none" cap="none" strike="noStrike">
                          <a:solidFill>
                            <a:schemeClr val="dk1"/>
                          </a:solidFill>
                          <a:latin typeface="Calibri"/>
                          <a:ea typeface="Calibri"/>
                          <a:cs typeface="Calibri"/>
                          <a:sym typeface="Calibri"/>
                        </a:rPr>
                        <a:t>تعابير مقترحة</a:t>
                      </a:r>
                      <a:endParaRPr b="1" sz="3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3200" u="none" cap="none" strike="noStrike">
                          <a:solidFill>
                            <a:schemeClr val="dk1"/>
                          </a:solidFill>
                          <a:latin typeface="Calibri"/>
                          <a:ea typeface="Calibri"/>
                          <a:cs typeface="Calibri"/>
                          <a:sym typeface="Calibri"/>
                        </a:rPr>
                        <a:t>المرحلة</a:t>
                      </a:r>
                      <a:endParaRPr b="1" sz="3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3200"/>
                        <a:buFont typeface="Play"/>
                        <a:buAutoNum type="arabicPeriod"/>
                      </a:pPr>
                      <a:r>
                        <a:rPr b="1" lang="ar-SA" sz="3200" u="none" cap="none" strike="noStrike">
                          <a:solidFill>
                            <a:schemeClr val="dk1"/>
                          </a:solidFill>
                          <a:latin typeface="Calibri"/>
                          <a:ea typeface="Calibri"/>
                          <a:cs typeface="Calibri"/>
                          <a:sym typeface="Calibri"/>
                        </a:rPr>
                        <a:t>أحصل على مصروفي من … </a:t>
                      </a:r>
                      <a:endParaRPr b="1" sz="3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200"/>
                        <a:buFont typeface="Play"/>
                        <a:buAutoNum type="arabicPeriod"/>
                      </a:pPr>
                      <a:r>
                        <a:rPr b="1" lang="ar-SA" sz="3200" u="none" cap="none" strike="noStrike">
                          <a:solidFill>
                            <a:schemeClr val="dk1"/>
                          </a:solidFill>
                          <a:latin typeface="Calibri"/>
                          <a:ea typeface="Calibri"/>
                          <a:cs typeface="Calibri"/>
                          <a:sym typeface="Calibri"/>
                        </a:rPr>
                        <a:t>يعطيني والداي ..... كل ......</a:t>
                      </a:r>
                      <a:endParaRPr b="1" sz="3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200"/>
                        <a:buFont typeface="Play"/>
                        <a:buAutoNum type="arabicPeriod"/>
                      </a:pPr>
                      <a:r>
                        <a:rPr b="1" lang="ar-SA" sz="3200" u="none" cap="none" strike="noStrike">
                          <a:solidFill>
                            <a:schemeClr val="dk1"/>
                          </a:solidFill>
                          <a:latin typeface="Calibri"/>
                          <a:ea typeface="Calibri"/>
                          <a:cs typeface="Calibri"/>
                          <a:sym typeface="Calibri"/>
                        </a:rPr>
                        <a:t>أكسب بعض المال من … </a:t>
                      </a:r>
                      <a:endParaRPr b="1" sz="3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200"/>
                        <a:buFont typeface="Play"/>
                        <a:buAutoNum type="arabicPeriod"/>
                      </a:pPr>
                      <a:r>
                        <a:rPr b="1" lang="ar-SA" sz="3200" u="none" cap="none" strike="noStrike">
                          <a:solidFill>
                            <a:schemeClr val="dk1"/>
                          </a:solidFill>
                          <a:latin typeface="Calibri"/>
                          <a:ea typeface="Calibri"/>
                          <a:cs typeface="Calibri"/>
                          <a:sym typeface="Calibri"/>
                        </a:rPr>
                        <a:t>دخلي محدود، لكن أحاول أن......</a:t>
                      </a:r>
                      <a:endParaRPr b="1" sz="3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200"/>
                        <a:buFont typeface="Play"/>
                        <a:buAutoNum type="arabicPeriod"/>
                      </a:pPr>
                      <a:r>
                        <a:rPr b="1" lang="ar-SA" sz="3200" u="none" cap="none" strike="noStrike">
                          <a:solidFill>
                            <a:schemeClr val="dk1"/>
                          </a:solidFill>
                          <a:latin typeface="Calibri"/>
                          <a:ea typeface="Calibri"/>
                          <a:cs typeface="Calibri"/>
                          <a:sym typeface="Calibri"/>
                        </a:rPr>
                        <a:t>أحتفظ ببعض النقود من ......</a:t>
                      </a:r>
                      <a:endParaRPr b="1" sz="3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200"/>
                        <a:buFont typeface="Play"/>
                        <a:buAutoNum type="arabicPeriod"/>
                      </a:pPr>
                      <a:r>
                        <a:rPr b="1" lang="ar-SA" sz="3200" u="none" cap="none" strike="noStrike">
                          <a:solidFill>
                            <a:schemeClr val="dk1"/>
                          </a:solidFill>
                          <a:latin typeface="Calibri"/>
                          <a:ea typeface="Calibri"/>
                          <a:cs typeface="Calibri"/>
                          <a:sym typeface="Calibri"/>
                        </a:rPr>
                        <a:t>يزيد دخلي حينما.........</a:t>
                      </a:r>
                      <a:endParaRPr b="1" sz="3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3200" u="none" cap="none" strike="noStrike">
                          <a:solidFill>
                            <a:schemeClr val="dk1"/>
                          </a:solidFill>
                          <a:latin typeface="Calibri"/>
                          <a:ea typeface="Calibri"/>
                          <a:cs typeface="Calibri"/>
                          <a:sym typeface="Calibri"/>
                        </a:rPr>
                        <a:t>مصادر الدخل</a:t>
                      </a:r>
                      <a:endParaRPr b="1" sz="3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29"/>
          <p:cNvSpPr txBox="1"/>
          <p:nvPr>
            <p:ph type="title"/>
          </p:nvPr>
        </p:nvSpPr>
        <p:spPr>
          <a:xfrm>
            <a:off x="1006799" y="290434"/>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2000"/>
              <a:buFont typeface="Calibri"/>
              <a:buNone/>
            </a:pPr>
            <a:r>
              <a:rPr b="1" lang="ar-SA" sz="2000"/>
              <a:t>بالنسبة لي سأعبر عن هذه المرحلة ب:</a:t>
            </a:r>
            <a:endParaRPr/>
          </a:p>
        </p:txBody>
      </p:sp>
      <p:sp>
        <p:nvSpPr>
          <p:cNvPr id="667" name="Google Shape;667;p2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يصرح المدرس العبارة ويطلب من المتعلمين إعادتها بشكل جماعي.</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668" name="Google Shape;668;p29"/>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id="669" name="Google Shape;669;p29"/>
          <p:cNvSpPr/>
          <p:nvPr/>
        </p:nvSpPr>
        <p:spPr>
          <a:xfrm>
            <a:off x="2902226" y="1103242"/>
            <a:ext cx="8915400" cy="1794815"/>
          </a:xfrm>
          <a:prstGeom prst="bevel">
            <a:avLst>
              <a:gd fmla="val 12500" name="adj"/>
            </a:avLst>
          </a:prstGeom>
          <a:solidFill>
            <a:schemeClr val="lt1"/>
          </a:solidFill>
          <a:ln cap="flat" cmpd="sng" w="5715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342900" lvl="0" marL="342900" marR="0" rtl="1" algn="just">
              <a:spcBef>
                <a:spcPts val="0"/>
              </a:spcBef>
              <a:spcAft>
                <a:spcPts val="0"/>
              </a:spcAft>
              <a:buClr>
                <a:schemeClr val="dk1"/>
              </a:buClr>
              <a:buSzPts val="4000"/>
              <a:buFont typeface="Play"/>
              <a:buAutoNum type="arabicPeriod"/>
            </a:pPr>
            <a:r>
              <a:rPr b="1" lang="ar-SA" sz="4000">
                <a:solidFill>
                  <a:schemeClr val="dk1"/>
                </a:solidFill>
                <a:latin typeface="Calibri"/>
                <a:ea typeface="Calibri"/>
                <a:cs typeface="Calibri"/>
                <a:sym typeface="Calibri"/>
              </a:rPr>
              <a:t>أحصل على مصروفي من … </a:t>
            </a:r>
            <a:endParaRPr b="1" sz="4000">
              <a:solidFill>
                <a:schemeClr val="dk1"/>
              </a:solidFill>
              <a:latin typeface="Calibri"/>
              <a:ea typeface="Calibri"/>
              <a:cs typeface="Calibri"/>
              <a:sym typeface="Calibri"/>
            </a:endParaRPr>
          </a:p>
        </p:txBody>
      </p:sp>
      <p:sp>
        <p:nvSpPr>
          <p:cNvPr id="670" name="Google Shape;670;p29"/>
          <p:cNvSpPr/>
          <p:nvPr/>
        </p:nvSpPr>
        <p:spPr>
          <a:xfrm>
            <a:off x="2027583" y="3700668"/>
            <a:ext cx="9790043" cy="1794815"/>
          </a:xfrm>
          <a:prstGeom prst="bevel">
            <a:avLst>
              <a:gd fmla="val 12500" name="adj"/>
            </a:avLst>
          </a:prstGeom>
          <a:solidFill>
            <a:schemeClr val="lt1"/>
          </a:solidFill>
          <a:ln cap="flat" cmpd="sng" w="5715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spcBef>
                <a:spcPts val="0"/>
              </a:spcBef>
              <a:spcAft>
                <a:spcPts val="0"/>
              </a:spcAft>
              <a:buNone/>
            </a:pPr>
            <a:r>
              <a:rPr b="1" lang="ar-SA" sz="4000">
                <a:solidFill>
                  <a:schemeClr val="dk1"/>
                </a:solidFill>
                <a:latin typeface="Calibri"/>
                <a:ea typeface="Calibri"/>
                <a:cs typeface="Calibri"/>
                <a:sym typeface="Calibri"/>
              </a:rPr>
              <a:t>أحصل على مصروفي من أبي وأحيانا من أخي الأكبر. </a:t>
            </a:r>
            <a:endParaRPr b="1" sz="40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3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lang="ar-SA" sz="2000"/>
              <a:t>بعد ذلك، تأتي مرحلة:</a:t>
            </a:r>
            <a:endParaRPr sz="2000"/>
          </a:p>
        </p:txBody>
      </p:sp>
      <p:sp>
        <p:nvSpPr>
          <p:cNvPr id="676" name="Google Shape;676;p3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b="1" lang="ar-SA"/>
              <a:t>يعرف المدرس هذه المرحلة ويؤكد على أهميتها.</a:t>
            </a:r>
            <a:endParaRPr b="1"/>
          </a:p>
          <a:p>
            <a:pPr indent="-139700" lvl="0" marL="228600" rtl="1" algn="r">
              <a:lnSpc>
                <a:spcPct val="90000"/>
              </a:lnSpc>
              <a:spcBef>
                <a:spcPts val="1000"/>
              </a:spcBef>
              <a:spcAft>
                <a:spcPts val="0"/>
              </a:spcAft>
              <a:buClr>
                <a:schemeClr val="dk1"/>
              </a:buClr>
              <a:buSzPts val="1400"/>
              <a:buFont typeface="Arial"/>
              <a:buNone/>
            </a:pPr>
            <a:r>
              <a:t/>
            </a:r>
            <a:endParaRPr b="1"/>
          </a:p>
        </p:txBody>
      </p:sp>
      <p:sp>
        <p:nvSpPr>
          <p:cNvPr id="677" name="Google Shape;677;p30"/>
          <p:cNvSpPr/>
          <p:nvPr/>
        </p:nvSpPr>
        <p:spPr>
          <a:xfrm>
            <a:off x="493295" y="1347537"/>
            <a:ext cx="11141242" cy="188845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dk1"/>
              </a:solidFill>
              <a:latin typeface="Arial"/>
              <a:ea typeface="Arial"/>
              <a:cs typeface="Arial"/>
              <a:sym typeface="Arial"/>
            </a:endParaRPr>
          </a:p>
        </p:txBody>
      </p:sp>
      <p:pic>
        <p:nvPicPr>
          <p:cNvPr id="678" name="Google Shape;678;p3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679" name="Google Shape;679;p30"/>
          <p:cNvGraphicFramePr/>
          <p:nvPr/>
        </p:nvGraphicFramePr>
        <p:xfrm>
          <a:off x="1648120" y="1129448"/>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2_طريقة الإنفاق</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3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SA" sz="2000"/>
              <a:t>توجد مجموعة من التعابير توظف في هذه المرحلة.</a:t>
            </a:r>
            <a:endParaRPr sz="2000"/>
          </a:p>
        </p:txBody>
      </p:sp>
      <p:sp>
        <p:nvSpPr>
          <p:cNvPr id="685" name="Google Shape;685;p3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يقدم المدرس التعابير عبر قراءتها ويشرحها.</a:t>
            </a:r>
            <a:endParaRPr/>
          </a:p>
        </p:txBody>
      </p:sp>
      <p:pic>
        <p:nvPicPr>
          <p:cNvPr id="686" name="Google Shape;686;p31"/>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687" name="Google Shape;687;p31"/>
          <p:cNvGraphicFramePr/>
          <p:nvPr/>
        </p:nvGraphicFramePr>
        <p:xfrm>
          <a:off x="653273" y="1533767"/>
          <a:ext cx="3000000" cy="3000000"/>
        </p:xfrm>
        <a:graphic>
          <a:graphicData uri="http://schemas.openxmlformats.org/drawingml/2006/table">
            <a:tbl>
              <a:tblPr bandRow="1" firstCol="1" firstRow="1">
                <a:noFill/>
                <a:tableStyleId>{52AF1E64-BC87-40DE-B559-FEA1AAE39E8D}</a:tableStyleId>
              </a:tblPr>
              <a:tblGrid>
                <a:gridCol w="8233100"/>
                <a:gridCol w="2782175"/>
              </a:tblGrid>
              <a:tr h="184150">
                <a:tc>
                  <a:txBody>
                    <a:bodyPr/>
                    <a:lstStyle/>
                    <a:p>
                      <a:pPr indent="0" lvl="0" marL="0" marR="0" rtl="1" algn="ctr">
                        <a:lnSpc>
                          <a:spcPct val="107000"/>
                        </a:lnSpc>
                        <a:spcBef>
                          <a:spcPts val="0"/>
                        </a:spcBef>
                        <a:spcAft>
                          <a:spcPts val="0"/>
                        </a:spcAft>
                        <a:buNone/>
                      </a:pPr>
                      <a:r>
                        <a:rPr b="1" lang="ar-SA" sz="2400" u="none" cap="none" strike="noStrike">
                          <a:solidFill>
                            <a:schemeClr val="dk1"/>
                          </a:solidFill>
                          <a:latin typeface="Calibri"/>
                          <a:ea typeface="Calibri"/>
                          <a:cs typeface="Calibri"/>
                          <a:sym typeface="Calibri"/>
                        </a:rPr>
                        <a:t>تعابير مقترحة</a:t>
                      </a:r>
                      <a:endParaRPr b="1" sz="24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2400" u="none" cap="none" strike="noStrike">
                          <a:solidFill>
                            <a:schemeClr val="dk1"/>
                          </a:solidFill>
                          <a:latin typeface="Calibri"/>
                          <a:ea typeface="Calibri"/>
                          <a:cs typeface="Calibri"/>
                          <a:sym typeface="Calibri"/>
                        </a:rPr>
                        <a:t>المرحلة</a:t>
                      </a:r>
                      <a:endParaRPr b="1" sz="24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7375">
                <a:tc>
                  <a:txBody>
                    <a:bodyPr/>
                    <a:lstStyle/>
                    <a:p>
                      <a:pPr indent="-342900" lvl="0" marL="342900" marR="0" rtl="1" algn="just">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أنفق جزءًا من مصروفي على … </a:t>
                      </a:r>
                      <a:endParaRPr b="1" sz="24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أخصص مبلغًا صغيرًا ل.....</a:t>
                      </a:r>
                      <a:endParaRPr b="1" sz="24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أحاول ألا أشتري ........ </a:t>
                      </a:r>
                      <a:endParaRPr b="1" sz="24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أحيانًا أجد نفسي أنفق أكثر مما .......</a:t>
                      </a:r>
                      <a:endParaRPr b="1" sz="24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أتعلم كيف أفرّق بين .... وما .....</a:t>
                      </a:r>
                      <a:endParaRPr b="1" sz="24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2400" u="none" cap="none" strike="noStrike">
                          <a:solidFill>
                            <a:schemeClr val="dk1"/>
                          </a:solidFill>
                          <a:latin typeface="Calibri"/>
                          <a:ea typeface="Calibri"/>
                          <a:cs typeface="Calibri"/>
                          <a:sym typeface="Calibri"/>
                        </a:rPr>
                        <a:t>طريقة الإنفاق</a:t>
                      </a:r>
                      <a:endParaRPr b="1" sz="24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3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SA" sz="2000"/>
              <a:t>سأعبر عن هذه الخطوة باستعمال تعبير:</a:t>
            </a:r>
            <a:endParaRPr sz="2000"/>
          </a:p>
        </p:txBody>
      </p:sp>
      <p:sp>
        <p:nvSpPr>
          <p:cNvPr id="693" name="Google Shape;693;p3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يصرح المدرس بهذا التعبير ويطلب من متعلم واحد إعادة قراءة التعبير.</a:t>
            </a:r>
            <a:endParaRPr/>
          </a:p>
        </p:txBody>
      </p:sp>
      <p:pic>
        <p:nvPicPr>
          <p:cNvPr id="694" name="Google Shape;694;p32"/>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pSp>
        <p:nvGrpSpPr>
          <p:cNvPr id="695" name="Google Shape;695;p32"/>
          <p:cNvGrpSpPr/>
          <p:nvPr/>
        </p:nvGrpSpPr>
        <p:grpSpPr>
          <a:xfrm>
            <a:off x="163225" y="1809718"/>
            <a:ext cx="11523716" cy="3940496"/>
            <a:chOff x="2837" y="669007"/>
            <a:chExt cx="11523716" cy="3940496"/>
          </a:xfrm>
        </p:grpSpPr>
        <p:sp>
          <p:nvSpPr>
            <p:cNvPr id="696" name="Google Shape;696;p32"/>
            <p:cNvSpPr/>
            <p:nvPr/>
          </p:nvSpPr>
          <p:spPr>
            <a:xfrm>
              <a:off x="5718975" y="2137977"/>
              <a:ext cx="91440" cy="616967"/>
            </a:xfrm>
            <a:custGeom>
              <a:rect b="b" l="l" r="r" t="t"/>
              <a:pathLst>
                <a:path extrusionOk="0" h="120000" w="120000">
                  <a:moveTo>
                    <a:pt x="60000" y="0"/>
                  </a:moveTo>
                  <a:lnTo>
                    <a:pt x="60000" y="120000"/>
                  </a:lnTo>
                </a:path>
              </a:pathLst>
            </a:custGeom>
            <a:noFill/>
            <a:ln cap="flat" cmpd="sng" w="19050">
              <a:solidFill>
                <a:srgbClr val="081F33"/>
              </a:solidFill>
              <a:prstDash val="solid"/>
              <a:miter lim="800000"/>
              <a:headEnd len="sm" w="sm" type="none"/>
              <a:tailEnd len="sm" w="sm" type="none"/>
            </a:ln>
          </p:spPr>
        </p:sp>
        <p:sp>
          <p:nvSpPr>
            <p:cNvPr id="697" name="Google Shape;697;p32"/>
            <p:cNvSpPr/>
            <p:nvPr/>
          </p:nvSpPr>
          <p:spPr>
            <a:xfrm>
              <a:off x="4295725" y="669007"/>
              <a:ext cx="2937939" cy="1468969"/>
            </a:xfrm>
            <a:prstGeom prst="rect">
              <a:avLst/>
            </a:prstGeom>
            <a:solidFill>
              <a:schemeClr val="lt1"/>
            </a:solidFill>
            <a:ln cap="flat" cmpd="sng" w="19050">
              <a:solidFill>
                <a:srgbClr val="0B24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2"/>
            <p:cNvSpPr txBox="1"/>
            <p:nvPr/>
          </p:nvSpPr>
          <p:spPr>
            <a:xfrm>
              <a:off x="4295725" y="669007"/>
              <a:ext cx="2937939" cy="1468969"/>
            </a:xfrm>
            <a:prstGeom prst="rect">
              <a:avLst/>
            </a:prstGeom>
            <a:noFill/>
            <a:ln>
              <a:noFill/>
            </a:ln>
          </p:spPr>
          <p:txBody>
            <a:bodyPr anchorCtr="0" anchor="ctr" bIns="17775" lIns="17775" spcFirstLastPara="1" rIns="17775" wrap="square" tIns="17775">
              <a:noAutofit/>
            </a:bodyPr>
            <a:lstStyle/>
            <a:p>
              <a:pPr indent="0" lvl="0" marL="0" marR="0" rtl="1" algn="ctr">
                <a:lnSpc>
                  <a:spcPct val="90000"/>
                </a:lnSpc>
                <a:spcBef>
                  <a:spcPts val="0"/>
                </a:spcBef>
                <a:spcAft>
                  <a:spcPts val="0"/>
                </a:spcAft>
                <a:buClr>
                  <a:schemeClr val="dk1"/>
                </a:buClr>
                <a:buSzPts val="2800"/>
                <a:buFont typeface="Calibri"/>
                <a:buNone/>
              </a:pPr>
              <a:r>
                <a:rPr b="1" lang="ar-SA" sz="2800">
                  <a:solidFill>
                    <a:schemeClr val="dk1"/>
                  </a:solidFill>
                  <a:latin typeface="Calibri"/>
                  <a:ea typeface="Calibri"/>
                  <a:cs typeface="Calibri"/>
                  <a:sym typeface="Calibri"/>
                </a:rPr>
                <a:t>أحاول ألا أشتري ........ </a:t>
              </a:r>
              <a:endParaRPr b="1" sz="2800">
                <a:solidFill>
                  <a:schemeClr val="dk1"/>
                </a:solidFill>
                <a:latin typeface="Calibri"/>
                <a:ea typeface="Calibri"/>
                <a:cs typeface="Calibri"/>
                <a:sym typeface="Calibri"/>
              </a:endParaRPr>
            </a:p>
          </p:txBody>
        </p:sp>
        <p:sp>
          <p:nvSpPr>
            <p:cNvPr id="699" name="Google Shape;699;p32"/>
            <p:cNvSpPr/>
            <p:nvPr/>
          </p:nvSpPr>
          <p:spPr>
            <a:xfrm>
              <a:off x="2837" y="2754944"/>
              <a:ext cx="11523716" cy="1854559"/>
            </a:xfrm>
            <a:prstGeom prst="rect">
              <a:avLst/>
            </a:prstGeom>
            <a:solidFill>
              <a:schemeClr val="lt1"/>
            </a:solidFill>
            <a:ln cap="flat" cmpd="sng" w="19050">
              <a:solidFill>
                <a:srgbClr val="0B24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2"/>
            <p:cNvSpPr txBox="1"/>
            <p:nvPr/>
          </p:nvSpPr>
          <p:spPr>
            <a:xfrm>
              <a:off x="2837" y="2754944"/>
              <a:ext cx="11523716" cy="1854559"/>
            </a:xfrm>
            <a:prstGeom prst="rect">
              <a:avLst/>
            </a:prstGeom>
            <a:noFill/>
            <a:ln>
              <a:noFill/>
            </a:ln>
          </p:spPr>
          <p:txBody>
            <a:bodyPr anchorCtr="0" anchor="ctr" bIns="20300" lIns="20300" spcFirstLastPara="1" rIns="20300" wrap="square" tIns="20300">
              <a:noAutofit/>
            </a:bodyPr>
            <a:lstStyle/>
            <a:p>
              <a:pPr indent="0" lvl="0" marL="0" marR="0" rtl="1" algn="just">
                <a:lnSpc>
                  <a:spcPct val="90000"/>
                </a:lnSpc>
                <a:spcBef>
                  <a:spcPts val="0"/>
                </a:spcBef>
                <a:spcAft>
                  <a:spcPts val="0"/>
                </a:spcAft>
                <a:buClr>
                  <a:schemeClr val="dk1"/>
                </a:buClr>
                <a:buSzPts val="3200"/>
                <a:buFont typeface="Calibri"/>
                <a:buNone/>
              </a:pPr>
              <a:r>
                <a:rPr b="1" lang="ar-SA" sz="3200">
                  <a:solidFill>
                    <a:schemeClr val="dk1"/>
                  </a:solidFill>
                  <a:latin typeface="Calibri"/>
                  <a:ea typeface="Calibri"/>
                  <a:cs typeface="Calibri"/>
                  <a:sym typeface="Calibri"/>
                </a:rPr>
                <a:t>أحاول ألا أشتري إلا ما أحتاجه بشدة في حياتي اليومية.</a:t>
              </a:r>
              <a:endParaRPr sz="3200">
                <a:solidFill>
                  <a:schemeClr val="dk1"/>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3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lang="ar-SA" sz="2000"/>
              <a:t>ثم تأتي المرحلة الثالثة:</a:t>
            </a:r>
            <a:endParaRPr sz="2000"/>
          </a:p>
        </p:txBody>
      </p:sp>
      <p:sp>
        <p:nvSpPr>
          <p:cNvPr id="706" name="Google Shape;706;p3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b="1" lang="ar-SA"/>
              <a:t>يعرف المدرس هذه المرحلة ويؤكد على أهميتها.</a:t>
            </a:r>
            <a:endParaRPr b="1"/>
          </a:p>
          <a:p>
            <a:pPr indent="-139700" lvl="0" marL="228600" rtl="1" algn="r">
              <a:lnSpc>
                <a:spcPct val="90000"/>
              </a:lnSpc>
              <a:spcBef>
                <a:spcPts val="1000"/>
              </a:spcBef>
              <a:spcAft>
                <a:spcPts val="0"/>
              </a:spcAft>
              <a:buClr>
                <a:schemeClr val="dk1"/>
              </a:buClr>
              <a:buSzPts val="1400"/>
              <a:buFont typeface="Arial"/>
              <a:buNone/>
            </a:pPr>
            <a:r>
              <a:t/>
            </a:r>
            <a:endParaRPr b="1"/>
          </a:p>
        </p:txBody>
      </p:sp>
      <p:sp>
        <p:nvSpPr>
          <p:cNvPr id="707" name="Google Shape;707;p33"/>
          <p:cNvSpPr/>
          <p:nvPr/>
        </p:nvSpPr>
        <p:spPr>
          <a:xfrm>
            <a:off x="493295" y="1347537"/>
            <a:ext cx="11141242" cy="188845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dk1"/>
              </a:solidFill>
              <a:latin typeface="Arial"/>
              <a:ea typeface="Arial"/>
              <a:cs typeface="Arial"/>
              <a:sym typeface="Arial"/>
            </a:endParaRPr>
          </a:p>
        </p:txBody>
      </p:sp>
      <p:pic>
        <p:nvPicPr>
          <p:cNvPr id="708" name="Google Shape;708;p33"/>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709" name="Google Shape;709;p33"/>
          <p:cNvGraphicFramePr/>
          <p:nvPr/>
        </p:nvGraphicFramePr>
        <p:xfrm>
          <a:off x="1686362" y="2063727"/>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3_التخطيط والادخار</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SA" sz="2000"/>
              <a:t>توجد مجموعة من التعابير توظف في هذه المرحلة.</a:t>
            </a:r>
            <a:endParaRPr sz="2000"/>
          </a:p>
        </p:txBody>
      </p:sp>
      <p:sp>
        <p:nvSpPr>
          <p:cNvPr id="715" name="Google Shape;715;p3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يقدم المدرس التعابير عبر قراءتها ويشرحها.</a:t>
            </a:r>
            <a:endParaRPr/>
          </a:p>
        </p:txBody>
      </p:sp>
      <p:pic>
        <p:nvPicPr>
          <p:cNvPr id="716" name="Google Shape;716;p34"/>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aphicFrame>
        <p:nvGraphicFramePr>
          <p:cNvPr id="717" name="Google Shape;717;p34"/>
          <p:cNvGraphicFramePr/>
          <p:nvPr/>
        </p:nvGraphicFramePr>
        <p:xfrm>
          <a:off x="1107025" y="1502600"/>
          <a:ext cx="3000000" cy="3000000"/>
        </p:xfrm>
        <a:graphic>
          <a:graphicData uri="http://schemas.openxmlformats.org/drawingml/2006/table">
            <a:tbl>
              <a:tblPr bandRow="1" firstCol="1" firstRow="1">
                <a:noFill/>
                <a:tableStyleId>{52AF1E64-BC87-40DE-B559-FEA1AAE39E8D}</a:tableStyleId>
              </a:tblPr>
              <a:tblGrid>
                <a:gridCol w="7886625"/>
                <a:gridCol w="2665075"/>
              </a:tblGrid>
              <a:tr h="184150">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تعابير مقترحة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المرحلة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7375">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أضع خطة ..... لتوزيع مصروفي على.....</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أن أحدد أولًا ما هو ..... قبل أن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أحتفظ بجزء من مصروفي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أُدّخر بعض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تعلمت أن الادخار ......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يجعلني التخطيط أشعر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التخطيط والادخار</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SA" sz="2000"/>
              <a:t>سأعبر عن هذه الخطوة باستعمال تعبير:</a:t>
            </a:r>
            <a:endParaRPr sz="2000"/>
          </a:p>
        </p:txBody>
      </p:sp>
      <p:sp>
        <p:nvSpPr>
          <p:cNvPr id="723" name="Google Shape;723;p3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يصرح المدرس بهذا التعبير ويطلب من متعلم واحد إعادة قراءة التعبير.</a:t>
            </a:r>
            <a:endParaRPr/>
          </a:p>
        </p:txBody>
      </p:sp>
      <p:pic>
        <p:nvPicPr>
          <p:cNvPr id="724" name="Google Shape;724;p35"/>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grpSp>
        <p:nvGrpSpPr>
          <p:cNvPr id="725" name="Google Shape;725;p35"/>
          <p:cNvGrpSpPr/>
          <p:nvPr/>
        </p:nvGrpSpPr>
        <p:grpSpPr>
          <a:xfrm>
            <a:off x="161203" y="2982262"/>
            <a:ext cx="11527760" cy="1595409"/>
            <a:chOff x="815" y="1841551"/>
            <a:chExt cx="11527760" cy="1595409"/>
          </a:xfrm>
        </p:grpSpPr>
        <p:sp>
          <p:nvSpPr>
            <p:cNvPr id="726" name="Google Shape;726;p35"/>
            <p:cNvSpPr/>
            <p:nvPr/>
          </p:nvSpPr>
          <p:spPr>
            <a:xfrm>
              <a:off x="8337756" y="1841551"/>
              <a:ext cx="3190819" cy="1595409"/>
            </a:xfrm>
            <a:prstGeom prst="roundRect">
              <a:avLst>
                <a:gd fmla="val 10000" name="adj"/>
              </a:avLst>
            </a:prstGeom>
            <a:solidFill>
              <a:schemeClr val="lt1"/>
            </a:solidFill>
            <a:ln cap="flat" cmpd="sng" w="19050">
              <a:solidFill>
                <a:srgbClr val="0B24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5"/>
            <p:cNvSpPr txBox="1"/>
            <p:nvPr/>
          </p:nvSpPr>
          <p:spPr>
            <a:xfrm>
              <a:off x="8384484" y="1888279"/>
              <a:ext cx="3097363" cy="1501953"/>
            </a:xfrm>
            <a:prstGeom prst="rect">
              <a:avLst/>
            </a:prstGeom>
            <a:noFill/>
            <a:ln>
              <a:noFill/>
            </a:ln>
          </p:spPr>
          <p:txBody>
            <a:bodyPr anchorCtr="0" anchor="ctr" bIns="17775" lIns="17775" spcFirstLastPara="1" rIns="17775" wrap="square" tIns="17775">
              <a:noAutofit/>
            </a:bodyPr>
            <a:lstStyle/>
            <a:p>
              <a:pPr indent="0" lvl="0" marL="0" marR="0" rtl="1" algn="ctr">
                <a:lnSpc>
                  <a:spcPct val="90000"/>
                </a:lnSpc>
                <a:spcBef>
                  <a:spcPts val="0"/>
                </a:spcBef>
                <a:spcAft>
                  <a:spcPts val="0"/>
                </a:spcAft>
                <a:buClr>
                  <a:schemeClr val="dk1"/>
                </a:buClr>
                <a:buSzPts val="2800"/>
                <a:buFont typeface="Calibri"/>
                <a:buNone/>
              </a:pPr>
              <a:r>
                <a:rPr b="1" lang="ar-SA" sz="2800">
                  <a:solidFill>
                    <a:schemeClr val="dk1"/>
                  </a:solidFill>
                  <a:latin typeface="Calibri"/>
                  <a:ea typeface="Calibri"/>
                  <a:cs typeface="Calibri"/>
                  <a:sym typeface="Calibri"/>
                </a:rPr>
                <a:t>أحتفظ بجزء من مصروفي ل........</a:t>
              </a:r>
              <a:endParaRPr b="1" sz="2800">
                <a:solidFill>
                  <a:schemeClr val="dk1"/>
                </a:solidFill>
                <a:latin typeface="Calibri"/>
                <a:ea typeface="Calibri"/>
                <a:cs typeface="Calibri"/>
                <a:sym typeface="Calibri"/>
              </a:endParaRPr>
            </a:p>
          </p:txBody>
        </p:sp>
        <p:sp>
          <p:nvSpPr>
            <p:cNvPr id="728" name="Google Shape;728;p35"/>
            <p:cNvSpPr/>
            <p:nvPr/>
          </p:nvSpPr>
          <p:spPr>
            <a:xfrm rot="10800000">
              <a:off x="7061428" y="2612053"/>
              <a:ext cx="1276327" cy="54404"/>
            </a:xfrm>
            <a:custGeom>
              <a:rect b="b" l="l" r="r" t="t"/>
              <a:pathLst>
                <a:path extrusionOk="0" h="120000" w="120000">
                  <a:moveTo>
                    <a:pt x="0" y="60000"/>
                  </a:moveTo>
                  <a:lnTo>
                    <a:pt x="120000" y="60000"/>
                  </a:lnTo>
                </a:path>
              </a:pathLst>
            </a:custGeom>
            <a:noFill/>
            <a:ln cap="flat" cmpd="sng" w="19050">
              <a:solidFill>
                <a:srgbClr val="081F3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5"/>
            <p:cNvSpPr txBox="1"/>
            <p:nvPr/>
          </p:nvSpPr>
          <p:spPr>
            <a:xfrm>
              <a:off x="7667684" y="2607347"/>
              <a:ext cx="63816" cy="6381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Arial"/>
                <a:buNone/>
              </a:pPr>
              <a:r>
                <a:t/>
              </a:r>
              <a:endParaRPr sz="500">
                <a:solidFill>
                  <a:schemeClr val="dk1"/>
                </a:solidFill>
                <a:latin typeface="Arial"/>
                <a:ea typeface="Arial"/>
                <a:cs typeface="Arial"/>
                <a:sym typeface="Arial"/>
              </a:endParaRPr>
            </a:p>
          </p:txBody>
        </p:sp>
        <p:sp>
          <p:nvSpPr>
            <p:cNvPr id="730" name="Google Shape;730;p35"/>
            <p:cNvSpPr/>
            <p:nvPr/>
          </p:nvSpPr>
          <p:spPr>
            <a:xfrm>
              <a:off x="815" y="1841551"/>
              <a:ext cx="7060612" cy="1595409"/>
            </a:xfrm>
            <a:prstGeom prst="roundRect">
              <a:avLst>
                <a:gd fmla="val 10000" name="adj"/>
              </a:avLst>
            </a:prstGeom>
            <a:solidFill>
              <a:schemeClr val="lt1"/>
            </a:solidFill>
            <a:ln cap="flat" cmpd="sng" w="19050">
              <a:solidFill>
                <a:srgbClr val="0B24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5"/>
            <p:cNvSpPr txBox="1"/>
            <p:nvPr/>
          </p:nvSpPr>
          <p:spPr>
            <a:xfrm>
              <a:off x="47543" y="1888279"/>
              <a:ext cx="6967156" cy="1501953"/>
            </a:xfrm>
            <a:prstGeom prst="rect">
              <a:avLst/>
            </a:prstGeom>
            <a:noFill/>
            <a:ln>
              <a:noFill/>
            </a:ln>
          </p:spPr>
          <p:txBody>
            <a:bodyPr anchorCtr="0" anchor="ctr" bIns="20300" lIns="20300" spcFirstLastPara="1" rIns="20300" wrap="square" tIns="20300">
              <a:noAutofit/>
            </a:bodyPr>
            <a:lstStyle/>
            <a:p>
              <a:pPr indent="0" lvl="0" marL="0" marR="0" rtl="1" algn="just">
                <a:lnSpc>
                  <a:spcPct val="90000"/>
                </a:lnSpc>
                <a:spcBef>
                  <a:spcPts val="0"/>
                </a:spcBef>
                <a:spcAft>
                  <a:spcPts val="0"/>
                </a:spcAft>
                <a:buClr>
                  <a:schemeClr val="dk1"/>
                </a:buClr>
                <a:buSzPts val="3200"/>
                <a:buFont typeface="Noto Sans Symbols"/>
                <a:buNone/>
              </a:pPr>
              <a:r>
                <a:rPr b="1" lang="ar-SA" sz="3200">
                  <a:solidFill>
                    <a:schemeClr val="dk1"/>
                  </a:solidFill>
                  <a:latin typeface="Calibri"/>
                  <a:ea typeface="Calibri"/>
                  <a:cs typeface="Calibri"/>
                  <a:sym typeface="Calibri"/>
                </a:rPr>
                <a:t>أحتفظ بجزء من مصروفي للادخار ولوقت الحاجة</a:t>
              </a:r>
              <a:endParaRPr sz="3200">
                <a:solidFill>
                  <a:schemeClr val="dk1"/>
                </a:solidFill>
                <a:latin typeface="Arial"/>
                <a:ea typeface="Arial"/>
                <a:cs typeface="Arial"/>
                <a:sym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3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b="1" lang="ar-SA" sz="2000"/>
              <a:t>في النهاية، واستنادا إلى كل العناصر السابقة، أكون قد قدمت جوابا منسجما وتاما، وهو كالآتي:</a:t>
            </a:r>
            <a:endParaRPr sz="2000"/>
          </a:p>
        </p:txBody>
      </p:sp>
      <p:sp>
        <p:nvSpPr>
          <p:cNvPr id="737" name="Google Shape;737;p3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يقدم المدرس المنتوج بشكل شفهي. </a:t>
            </a:r>
            <a:r>
              <a:rPr lang="ar-SA">
                <a:highlight>
                  <a:srgbClr val="FFFF00"/>
                </a:highlight>
              </a:rPr>
              <a:t>ينمذج المدرس،</a:t>
            </a:r>
            <a:r>
              <a:rPr lang="ar-SA" sz="1400">
                <a:highlight>
                  <a:srgbClr val="FFFF00"/>
                </a:highlight>
              </a:rPr>
              <a:t> خلال عملية التقدي</a:t>
            </a:r>
            <a:r>
              <a:rPr lang="ar-SA">
                <a:highlight>
                  <a:srgbClr val="FFFF00"/>
                </a:highlight>
              </a:rPr>
              <a:t>م، قواعد التحدث:</a:t>
            </a:r>
            <a:r>
              <a:rPr b="1" lang="ar-SA" sz="1400">
                <a:solidFill>
                  <a:schemeClr val="dk1"/>
                </a:solidFill>
                <a:highlight>
                  <a:srgbClr val="FFFF00"/>
                </a:highlight>
                <a:latin typeface="Calibri"/>
                <a:ea typeface="Calibri"/>
                <a:cs typeface="Calibri"/>
                <a:sym typeface="Calibri"/>
              </a:rPr>
              <a:t> (الصوت- الحركات- التحرك )</a:t>
            </a:r>
            <a:r>
              <a:rPr lang="ar-SA">
                <a:highlight>
                  <a:srgbClr val="FFFF00"/>
                </a:highlight>
              </a:rPr>
              <a:t>  </a:t>
            </a:r>
            <a:endParaRPr sz="1400">
              <a:highlight>
                <a:srgbClr val="FFFF00"/>
              </a:highlight>
            </a:endParaRPr>
          </a:p>
        </p:txBody>
      </p:sp>
      <p:sp>
        <p:nvSpPr>
          <p:cNvPr id="738" name="Google Shape;738;p36"/>
          <p:cNvSpPr/>
          <p:nvPr/>
        </p:nvSpPr>
        <p:spPr>
          <a:xfrm>
            <a:off x="493295" y="1347537"/>
            <a:ext cx="11141242" cy="188845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dk1"/>
              </a:solidFill>
              <a:latin typeface="Arial"/>
              <a:ea typeface="Arial"/>
              <a:cs typeface="Arial"/>
              <a:sym typeface="Arial"/>
            </a:endParaRPr>
          </a:p>
        </p:txBody>
      </p:sp>
      <p:pic>
        <p:nvPicPr>
          <p:cNvPr id="739" name="Google Shape;739;p36"/>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id="740" name="Google Shape;740;p36"/>
          <p:cNvSpPr txBox="1"/>
          <p:nvPr/>
        </p:nvSpPr>
        <p:spPr>
          <a:xfrm>
            <a:off x="781584" y="2151727"/>
            <a:ext cx="10903200" cy="2555100"/>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lang="ar-SA" sz="4000">
                <a:solidFill>
                  <a:schemeClr val="dk1"/>
                </a:solidFill>
                <a:latin typeface="Calibri"/>
                <a:ea typeface="Calibri"/>
                <a:cs typeface="Calibri"/>
                <a:sym typeface="Calibri"/>
              </a:rPr>
              <a:t> </a:t>
            </a:r>
            <a:r>
              <a:rPr b="1" lang="ar-SA" sz="4000">
                <a:solidFill>
                  <a:schemeClr val="dk1"/>
                </a:solidFill>
                <a:latin typeface="Calibri"/>
                <a:ea typeface="Calibri"/>
                <a:cs typeface="Calibri"/>
                <a:sym typeface="Calibri"/>
              </a:rPr>
              <a:t>أحصل على مصروفي من أبي وأحيانا من أخي الأكبر. وبخصوص طريقة الانفاق، فأنا أحاول ألا أشتري إلا ما أحتاجه بشدة في حياتي اليومية، وأحتفظ بجزء من مصروفي للادّخار ولوقت الحاجة .</a:t>
            </a:r>
            <a:endParaRPr sz="400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3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id="746" name="Google Shape;746;p37"/>
          <p:cNvPicPr preferRelativeResize="0"/>
          <p:nvPr/>
        </p:nvPicPr>
        <p:blipFill rotWithShape="1">
          <a:blip r:embed="rId3">
            <a:alphaModFix/>
          </a:blip>
          <a:srcRect b="0" l="0" r="0" t="0"/>
          <a:stretch/>
        </p:blipFill>
        <p:spPr>
          <a:xfrm>
            <a:off x="122359" y="140024"/>
            <a:ext cx="744881" cy="744881"/>
          </a:xfrm>
          <a:prstGeom prst="rect">
            <a:avLst/>
          </a:prstGeom>
          <a:noFill/>
          <a:ln>
            <a:noFill/>
          </a:ln>
        </p:spPr>
      </p:pic>
      <p:graphicFrame>
        <p:nvGraphicFramePr>
          <p:cNvPr id="747" name="Google Shape;747;p37"/>
          <p:cNvGraphicFramePr/>
          <p:nvPr/>
        </p:nvGraphicFramePr>
        <p:xfrm>
          <a:off x="4244009" y="896041"/>
          <a:ext cx="3000000" cy="3000000"/>
        </p:xfrm>
        <a:graphic>
          <a:graphicData uri="http://schemas.openxmlformats.org/drawingml/2006/table">
            <a:tbl>
              <a:tblPr bandRow="1" firstRow="1">
                <a:noFill/>
                <a:tableStyleId>{4DBEFA61-0749-4861-B0E0-D38B1E519A49}</a:tableStyleId>
              </a:tblPr>
              <a:tblGrid>
                <a:gridCol w="516825"/>
                <a:gridCol w="586400"/>
                <a:gridCol w="6629400"/>
              </a:tblGrid>
              <a:tr h="370850">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لا</a:t>
                      </a:r>
                      <a:endParaRPr sz="2400" u="none" cap="none" strike="noStrike">
                        <a:latin typeface="Calibri"/>
                        <a:ea typeface="Calibri"/>
                        <a:cs typeface="Calibri"/>
                        <a:sym typeface="Calibri"/>
                      </a:endParaRPr>
                    </a:p>
                  </a:txBody>
                  <a:tcPr marT="45725" marB="45725" marR="91450" marL="91450">
                    <a:solidFill>
                      <a:srgbClr val="66FFFF"/>
                    </a:solidFill>
                  </a:tcPr>
                </a:tc>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نعم </a:t>
                      </a:r>
                      <a:endParaRPr sz="2400" u="none" cap="none" strike="noStrike">
                        <a:latin typeface="Calibri"/>
                        <a:ea typeface="Calibri"/>
                        <a:cs typeface="Calibri"/>
                        <a:sym typeface="Calibri"/>
                      </a:endParaRPr>
                    </a:p>
                  </a:txBody>
                  <a:tcPr marT="45725" marB="45725" marR="91450" marL="91450">
                    <a:solidFill>
                      <a:srgbClr val="66FFFF"/>
                    </a:solidFill>
                  </a:tcPr>
                </a:tc>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المعيار</a:t>
                      </a:r>
                      <a:endParaRPr sz="2400" u="none" cap="none" strike="noStrike">
                        <a:latin typeface="Calibri"/>
                        <a:ea typeface="Calibri"/>
                        <a:cs typeface="Calibri"/>
                        <a:sym typeface="Calibri"/>
                      </a:endParaRPr>
                    </a:p>
                  </a:txBody>
                  <a:tcPr marT="45725" marB="45725" marR="91450" marL="91450">
                    <a:solidFill>
                      <a:srgbClr val="66FFFF"/>
                    </a:solidFill>
                  </a:tcPr>
                </a:tc>
              </a:tr>
              <a:tr h="206325">
                <a:tc>
                  <a:txBody>
                    <a:bodyPr/>
                    <a:lstStyle/>
                    <a:p>
                      <a:pPr indent="0" lvl="0" marL="0" marR="0" rtl="1" algn="r">
                        <a:spcBef>
                          <a:spcPts val="0"/>
                        </a:spcBef>
                        <a:spcAft>
                          <a:spcPts val="0"/>
                        </a:spcAft>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SA" sz="3600" u="none" cap="none" strike="noStrike">
                          <a:solidFill>
                            <a:srgbClr val="00B050"/>
                          </a:solidFill>
                          <a:latin typeface="Calibri"/>
                          <a:ea typeface="Calibri"/>
                          <a:cs typeface="Calibri"/>
                          <a:sym typeface="Calibri"/>
                        </a:rPr>
                        <a:t>√</a:t>
                      </a:r>
                      <a:endParaRPr/>
                    </a:p>
                  </a:txBody>
                  <a:tcPr marT="45725" marB="45725" marR="91450" marL="91450"/>
                </a:tc>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فهمت المهمة المطلوبة مني </a:t>
                      </a:r>
                      <a:endParaRPr sz="2400" u="none" cap="none" strike="noStrike">
                        <a:latin typeface="Calibri"/>
                        <a:ea typeface="Calibri"/>
                        <a:cs typeface="Calibri"/>
                        <a:sym typeface="Calibri"/>
                      </a:endParaRPr>
                    </a:p>
                  </a:txBody>
                  <a:tcPr marT="45725" marB="45725" marR="91450" marL="91450"/>
                </a:tc>
              </a:tr>
              <a:tr h="370850">
                <a:tc>
                  <a:txBody>
                    <a:bodyPr/>
                    <a:lstStyle/>
                    <a:p>
                      <a:pPr indent="0" lvl="0" marL="0" marR="0" rtl="1" algn="r">
                        <a:spcBef>
                          <a:spcPts val="0"/>
                        </a:spcBef>
                        <a:spcAft>
                          <a:spcPts val="0"/>
                        </a:spcAft>
                        <a:buNone/>
                      </a:pPr>
                      <a:r>
                        <a:t/>
                      </a:r>
                      <a:endParaRPr sz="2400" u="none" cap="none" strike="noStrike">
                        <a:latin typeface="Calibri"/>
                        <a:ea typeface="Calibri"/>
                        <a:cs typeface="Calibri"/>
                        <a:sym typeface="Calibri"/>
                      </a:endParaRPr>
                    </a:p>
                  </a:txBody>
                  <a:tcPr marT="45725" marB="45725" marR="91450" marL="91450">
                    <a:solidFill>
                      <a:srgbClr val="CCFF99"/>
                    </a:solidFill>
                  </a:tcPr>
                </a:tc>
                <a:tc>
                  <a:txBody>
                    <a:bodyPr/>
                    <a:lstStyle/>
                    <a:p>
                      <a:pPr indent="0" lvl="0" marL="0" marR="0" rtl="1" algn="r">
                        <a:lnSpc>
                          <a:spcPct val="100000"/>
                        </a:lnSpc>
                        <a:spcBef>
                          <a:spcPts val="0"/>
                        </a:spcBef>
                        <a:spcAft>
                          <a:spcPts val="0"/>
                        </a:spcAft>
                        <a:buClr>
                          <a:srgbClr val="00B050"/>
                        </a:buClr>
                        <a:buSzPts val="2400"/>
                        <a:buFont typeface="Calibri"/>
                        <a:buNone/>
                      </a:pPr>
                      <a:r>
                        <a:rPr lang="ar-SA" sz="2400" u="none" cap="none" strike="noStrike">
                          <a:solidFill>
                            <a:srgbClr val="00B050"/>
                          </a:solidFill>
                          <a:latin typeface="Calibri"/>
                          <a:ea typeface="Calibri"/>
                          <a:cs typeface="Calibri"/>
                          <a:sym typeface="Calibri"/>
                        </a:rPr>
                        <a:t>√</a:t>
                      </a:r>
                      <a:endParaRPr/>
                    </a:p>
                  </a:txBody>
                  <a:tcPr marT="45725" marB="45725" marR="91450" marL="91450">
                    <a:solidFill>
                      <a:srgbClr val="CCFF99"/>
                    </a:solidFill>
                  </a:tcPr>
                </a:tc>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أنجزت الخطوة الأولى بتوظيف التعبير المناسب</a:t>
                      </a:r>
                      <a:endParaRPr sz="2400" u="none" cap="none" strike="noStrike">
                        <a:latin typeface="Calibri"/>
                        <a:ea typeface="Calibri"/>
                        <a:cs typeface="Calibri"/>
                        <a:sym typeface="Calibri"/>
                      </a:endParaRPr>
                    </a:p>
                  </a:txBody>
                  <a:tcPr marT="45725" marB="45725" marR="91450" marL="91450">
                    <a:solidFill>
                      <a:srgbClr val="CCFF99"/>
                    </a:solidFill>
                  </a:tcPr>
                </a:tc>
              </a:tr>
              <a:tr h="370850">
                <a:tc>
                  <a:txBody>
                    <a:bodyPr/>
                    <a:lstStyle/>
                    <a:p>
                      <a:pPr indent="0" lvl="0" marL="0" marR="0" rtl="1" algn="r">
                        <a:spcBef>
                          <a:spcPts val="0"/>
                        </a:spcBef>
                        <a:spcAft>
                          <a:spcPts val="0"/>
                        </a:spcAft>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B050"/>
                        </a:buClr>
                        <a:buSzPts val="2400"/>
                        <a:buFont typeface="Calibri"/>
                        <a:buNone/>
                      </a:pPr>
                      <a:r>
                        <a:rPr lang="ar-SA" sz="2400" u="none" cap="none" strike="noStrike">
                          <a:solidFill>
                            <a:srgbClr val="00B050"/>
                          </a:solidFill>
                          <a:latin typeface="Calibri"/>
                          <a:ea typeface="Calibri"/>
                          <a:cs typeface="Calibri"/>
                          <a:sym typeface="Calibri"/>
                        </a:rPr>
                        <a:t>√</a:t>
                      </a:r>
                      <a:endParaRPr/>
                    </a:p>
                  </a:txBody>
                  <a:tcPr marT="45725" marB="45725" marR="91450" marL="91450"/>
                </a:tc>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أنجزت الخطوة الثانية بتوظيف التعبير المناسب.</a:t>
                      </a:r>
                      <a:endParaRPr sz="2400" u="none" cap="none" strike="noStrike">
                        <a:latin typeface="Calibri"/>
                        <a:ea typeface="Calibri"/>
                        <a:cs typeface="Calibri"/>
                        <a:sym typeface="Calibri"/>
                      </a:endParaRPr>
                    </a:p>
                  </a:txBody>
                  <a:tcPr marT="45725" marB="45725" marR="91450" marL="91450"/>
                </a:tc>
              </a:tr>
              <a:tr h="370850">
                <a:tc>
                  <a:txBody>
                    <a:bodyPr/>
                    <a:lstStyle/>
                    <a:p>
                      <a:pPr indent="0" lvl="0" marL="0" marR="0" rtl="1" algn="r">
                        <a:spcBef>
                          <a:spcPts val="0"/>
                        </a:spcBef>
                        <a:spcAft>
                          <a:spcPts val="0"/>
                        </a:spcAft>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B050"/>
                        </a:buClr>
                        <a:buSzPts val="2400"/>
                        <a:buFont typeface="Calibri"/>
                        <a:buNone/>
                      </a:pPr>
                      <a:r>
                        <a:rPr lang="ar-SA" sz="2400" u="none" cap="none" strike="noStrike">
                          <a:solidFill>
                            <a:srgbClr val="00B050"/>
                          </a:solidFill>
                          <a:latin typeface="Calibri"/>
                          <a:ea typeface="Calibri"/>
                          <a:cs typeface="Calibri"/>
                          <a:sym typeface="Calibri"/>
                        </a:rPr>
                        <a:t>√</a:t>
                      </a:r>
                      <a:endParaRPr/>
                    </a:p>
                  </a:txBody>
                  <a:tcPr marT="45725" marB="45725" marR="91450" marL="91450"/>
                </a:tc>
                <a:tc>
                  <a:txBody>
                    <a:bodyPr/>
                    <a:lstStyle/>
                    <a:p>
                      <a:pPr indent="0" lvl="0" marL="0" marR="0" rtl="1" algn="r">
                        <a:lnSpc>
                          <a:spcPct val="100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أنجزت الخطوة الثالثة بتوظيف التعبير المناسب.</a:t>
                      </a:r>
                      <a:endParaRPr sz="2400" u="none" cap="none" strike="noStrike">
                        <a:latin typeface="Calibri"/>
                        <a:ea typeface="Calibri"/>
                        <a:cs typeface="Calibri"/>
                        <a:sym typeface="Calibri"/>
                      </a:endParaRPr>
                    </a:p>
                  </a:txBody>
                  <a:tcPr marT="45725" marB="45725" marR="91450" marL="91450"/>
                </a:tc>
              </a:tr>
              <a:tr h="370850">
                <a:tc>
                  <a:txBody>
                    <a:bodyPr/>
                    <a:lstStyle/>
                    <a:p>
                      <a:pPr indent="0" lvl="0" marL="0" marR="0" rtl="1" algn="r">
                        <a:spcBef>
                          <a:spcPts val="0"/>
                        </a:spcBef>
                        <a:spcAft>
                          <a:spcPts val="0"/>
                        </a:spcAft>
                        <a:buNone/>
                      </a:pPr>
                      <a:r>
                        <a:t/>
                      </a:r>
                      <a:endParaRPr sz="2400" u="none" cap="none" strike="noStrike">
                        <a:latin typeface="Calibri"/>
                        <a:ea typeface="Calibri"/>
                        <a:cs typeface="Calibri"/>
                        <a:sym typeface="Calibri"/>
                      </a:endParaRPr>
                    </a:p>
                  </a:txBody>
                  <a:tcPr marT="45725" marB="45725" marR="91450" marL="91450">
                    <a:solidFill>
                      <a:srgbClr val="FFCC99"/>
                    </a:solidFill>
                  </a:tcPr>
                </a:tc>
                <a:tc>
                  <a:txBody>
                    <a:bodyPr/>
                    <a:lstStyle/>
                    <a:p>
                      <a:pPr indent="0" lvl="0" marL="0" marR="0" rtl="1" algn="r">
                        <a:lnSpc>
                          <a:spcPct val="100000"/>
                        </a:lnSpc>
                        <a:spcBef>
                          <a:spcPts val="0"/>
                        </a:spcBef>
                        <a:spcAft>
                          <a:spcPts val="0"/>
                        </a:spcAft>
                        <a:buClr>
                          <a:srgbClr val="00B050"/>
                        </a:buClr>
                        <a:buSzPts val="2400"/>
                        <a:buFont typeface="Calibri"/>
                        <a:buNone/>
                      </a:pPr>
                      <a:r>
                        <a:rPr lang="ar-SA" sz="2400" u="none" cap="none" strike="noStrike">
                          <a:solidFill>
                            <a:srgbClr val="00B050"/>
                          </a:solidFill>
                          <a:latin typeface="Calibri"/>
                          <a:ea typeface="Calibri"/>
                          <a:cs typeface="Calibri"/>
                          <a:sym typeface="Calibri"/>
                        </a:rPr>
                        <a:t>√</a:t>
                      </a:r>
                      <a:endParaRPr/>
                    </a:p>
                  </a:txBody>
                  <a:tcPr marT="45725" marB="45725" marR="91450" marL="91450">
                    <a:solidFill>
                      <a:srgbClr val="FFCC99"/>
                    </a:solidFill>
                  </a:tcPr>
                </a:tc>
                <a:tc>
                  <a:txBody>
                    <a:bodyPr/>
                    <a:lstStyle/>
                    <a:p>
                      <a:pPr indent="0" lvl="0" marL="0" marR="0" rtl="1" algn="r">
                        <a:spcBef>
                          <a:spcPts val="0"/>
                        </a:spcBef>
                        <a:spcAft>
                          <a:spcPts val="0"/>
                        </a:spcAft>
                        <a:buNone/>
                      </a:pPr>
                      <a:r>
                        <a:rPr lang="ar-SA" sz="2400" u="none" cap="none" strike="noStrike">
                          <a:latin typeface="Calibri"/>
                          <a:ea typeface="Calibri"/>
                          <a:cs typeface="Calibri"/>
                          <a:sym typeface="Calibri"/>
                        </a:rPr>
                        <a:t>توفقت في الجمع بين التعبير الأول والثاني والثالث بتوظيف أدوات الربط</a:t>
                      </a:r>
                      <a:endParaRPr sz="2400" u="none" cap="none" strike="noStrike">
                        <a:latin typeface="Calibri"/>
                        <a:ea typeface="Calibri"/>
                        <a:cs typeface="Calibri"/>
                        <a:sym typeface="Calibri"/>
                      </a:endParaRPr>
                    </a:p>
                  </a:txBody>
                  <a:tcPr marT="45725" marB="45725" marR="91450" marL="91450">
                    <a:solidFill>
                      <a:srgbClr val="FFCC99"/>
                    </a:solidFill>
                  </a:tcPr>
                </a:tc>
              </a:tr>
            </a:tbl>
          </a:graphicData>
        </a:graphic>
      </p:graphicFrame>
      <p:pic>
        <p:nvPicPr>
          <p:cNvPr descr="‫Golden Check Mark Icon 3d المعتمدة من اختيار النجاح الجودة موافق تأكيد زر  عزل معزول, علامة الاختيار الذهبية, 3d موافقة علامة, تأكيد زر الرسم PNG صورة  للتحميل مجانا‬‎" id="748" name="Google Shape;748;p37"/>
          <p:cNvPicPr preferRelativeResize="0"/>
          <p:nvPr/>
        </p:nvPicPr>
        <p:blipFill rotWithShape="1">
          <a:blip r:embed="rId4">
            <a:alphaModFix/>
          </a:blip>
          <a:srcRect b="0" l="0" r="0" t="0"/>
          <a:stretch/>
        </p:blipFill>
        <p:spPr>
          <a:xfrm>
            <a:off x="2100884" y="1295420"/>
            <a:ext cx="2143125" cy="2143125"/>
          </a:xfrm>
          <a:prstGeom prst="rect">
            <a:avLst/>
          </a:prstGeom>
          <a:noFill/>
          <a:ln>
            <a:noFill/>
          </a:ln>
        </p:spPr>
      </p:pic>
      <p:sp>
        <p:nvSpPr>
          <p:cNvPr id="749" name="Google Shape;749;p37"/>
          <p:cNvSpPr txBox="1"/>
          <p:nvPr>
            <p:ph type="title"/>
          </p:nvPr>
        </p:nvSpPr>
        <p:spPr>
          <a:xfrm>
            <a:off x="867240" y="244916"/>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SA" sz="1800">
                <a:latin typeface="Calibri"/>
                <a:ea typeface="Calibri"/>
                <a:cs typeface="Calibri"/>
                <a:sym typeface="Calibri"/>
              </a:rPr>
              <a:t>هل أنجزت المهمة جيدا؟</a:t>
            </a:r>
            <a:endParaRPr/>
          </a:p>
        </p:txBody>
      </p:sp>
      <p:sp>
        <p:nvSpPr>
          <p:cNvPr id="750" name="Google Shape;750;p37"/>
          <p:cNvSpPr txBox="1"/>
          <p:nvPr>
            <p:ph idx="2" type="body"/>
          </p:nvPr>
        </p:nvSpPr>
        <p:spPr>
          <a:xfrm>
            <a:off x="1209311" y="50261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latin typeface="Calibri"/>
                <a:ea typeface="Calibri"/>
                <a:cs typeface="Calibri"/>
                <a:sym typeface="Calibri"/>
              </a:rPr>
              <a:t>يخضع المدرس منجزه لعناصر معيار النجاح.</a:t>
            </a:r>
            <a:endParaRPr sz="1400">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3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لكي أجيب عن سؤال عرض خطة تدبير الميزانية الشخصية، فإني أتبع الخطوات الآتية:</a:t>
            </a:r>
            <a:endParaRPr/>
          </a:p>
        </p:txBody>
      </p:sp>
      <p:sp>
        <p:nvSpPr>
          <p:cNvPr id="756" name="Google Shape;756;p38"/>
          <p:cNvSpPr txBox="1"/>
          <p:nvPr>
            <p:ph idx="4294967295" type="body"/>
          </p:nvPr>
        </p:nvSpPr>
        <p:spPr>
          <a:xfrm>
            <a:off x="1146359" y="590324"/>
            <a:ext cx="10250160" cy="321521"/>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1400"/>
              <a:buChar char="•"/>
            </a:pPr>
            <a:r>
              <a:rPr i="1" lang="ar-SA" sz="1400">
                <a:latin typeface="Calibri"/>
                <a:ea typeface="Calibri"/>
                <a:cs typeface="Calibri"/>
                <a:sym typeface="Calibri"/>
              </a:rPr>
              <a:t>يعيد المدرس التذكير بالخطوات المتبعة خلال مرحلة النمذجة، ويقدم مثالا مضادا.</a:t>
            </a:r>
            <a:endParaRPr/>
          </a:p>
          <a:p>
            <a:pPr indent="-139700" lvl="0" marL="228600" rtl="1" algn="r">
              <a:lnSpc>
                <a:spcPct val="90000"/>
              </a:lnSpc>
              <a:spcBef>
                <a:spcPts val="1000"/>
              </a:spcBef>
              <a:spcAft>
                <a:spcPts val="0"/>
              </a:spcAft>
              <a:buClr>
                <a:schemeClr val="dk1"/>
              </a:buClr>
              <a:buSzPts val="1400"/>
              <a:buNone/>
            </a:pPr>
            <a:r>
              <a:t/>
            </a:r>
            <a:endParaRPr i="1" sz="1400">
              <a:latin typeface="Calibri"/>
              <a:ea typeface="Calibri"/>
              <a:cs typeface="Calibri"/>
              <a:sym typeface="Calibri"/>
            </a:endParaRPr>
          </a:p>
        </p:txBody>
      </p:sp>
      <p:pic>
        <p:nvPicPr>
          <p:cNvPr id="757" name="Google Shape;757;p38"/>
          <p:cNvPicPr preferRelativeResize="0"/>
          <p:nvPr/>
        </p:nvPicPr>
        <p:blipFill rotWithShape="1">
          <a:blip r:embed="rId3">
            <a:alphaModFix/>
          </a:blip>
          <a:srcRect b="0" l="0" r="0" t="0"/>
          <a:stretch/>
        </p:blipFill>
        <p:spPr>
          <a:xfrm>
            <a:off x="171646" y="210537"/>
            <a:ext cx="591916" cy="591916"/>
          </a:xfrm>
          <a:prstGeom prst="rect">
            <a:avLst/>
          </a:prstGeom>
          <a:noFill/>
          <a:ln>
            <a:noFill/>
          </a:ln>
        </p:spPr>
      </p:pic>
      <p:sp>
        <p:nvSpPr>
          <p:cNvPr id="758" name="Google Shape;758;p38"/>
          <p:cNvSpPr txBox="1"/>
          <p:nvPr/>
        </p:nvSpPr>
        <p:spPr>
          <a:xfrm>
            <a:off x="1146359" y="2773018"/>
            <a:ext cx="1585454" cy="264687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ar-SA" sz="16600">
                <a:solidFill>
                  <a:srgbClr val="00B050"/>
                </a:solidFill>
                <a:latin typeface="Calibri"/>
                <a:ea typeface="Calibri"/>
                <a:cs typeface="Calibri"/>
                <a:sym typeface="Calibri"/>
              </a:rPr>
              <a:t>√</a:t>
            </a:r>
            <a:endParaRPr b="1" sz="16600">
              <a:solidFill>
                <a:srgbClr val="00B050"/>
              </a:solidFill>
              <a:latin typeface="Calibri"/>
              <a:ea typeface="Calibri"/>
              <a:cs typeface="Calibri"/>
              <a:sym typeface="Calibri"/>
            </a:endParaRPr>
          </a:p>
        </p:txBody>
      </p:sp>
      <p:graphicFrame>
        <p:nvGraphicFramePr>
          <p:cNvPr id="759" name="Google Shape;759;p38"/>
          <p:cNvGraphicFramePr/>
          <p:nvPr/>
        </p:nvGraphicFramePr>
        <p:xfrm>
          <a:off x="2731813" y="1129448"/>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1_مصادر الدخل</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2_طريقة الإنفاق</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3_التخطيط والادخار</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39"/>
          <p:cNvSpPr txBox="1"/>
          <p:nvPr>
            <p:ph idx="1" type="body"/>
          </p:nvPr>
        </p:nvSpPr>
        <p:spPr>
          <a:xfrm>
            <a:off x="7950201" y="5236960"/>
            <a:ext cx="2335332" cy="503301"/>
          </a:xfrm>
          <a:prstGeom prst="rect">
            <a:avLst/>
          </a:prstGeom>
          <a:noFill/>
          <a:ln>
            <a:noFill/>
          </a:ln>
        </p:spPr>
        <p:txBody>
          <a:bodyPr anchorCtr="0" anchor="ctr"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4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800"/>
              <a:buFont typeface="Calibri"/>
              <a:buNone/>
            </a:pPr>
            <a:r>
              <a:rPr lang="ar-SA"/>
              <a:t>من يذكرنا بأبرز أفعال الكلام والتعابير لأعرض خطة تدبير الميزانية الشخصية؟</a:t>
            </a:r>
            <a:endParaRPr/>
          </a:p>
        </p:txBody>
      </p:sp>
      <p:sp>
        <p:nvSpPr>
          <p:cNvPr id="770" name="Google Shape;770;p4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يستمع المدرس إلى إجابات متعلمين اثنين، ويطلب من 3 متعلمين توظيفها في جملة مفيدة. بعدها يقدم تغذية راجعة.</a:t>
            </a:r>
            <a:endParaRPr/>
          </a:p>
        </p:txBody>
      </p:sp>
      <p:pic>
        <p:nvPicPr>
          <p:cNvPr id="771" name="Google Shape;771;p40"/>
          <p:cNvPicPr preferRelativeResize="0"/>
          <p:nvPr/>
        </p:nvPicPr>
        <p:blipFill rotWithShape="1">
          <a:blip r:embed="rId3">
            <a:alphaModFix/>
          </a:blip>
          <a:srcRect b="0" l="0" r="0" t="0"/>
          <a:stretch/>
        </p:blipFill>
        <p:spPr>
          <a:xfrm>
            <a:off x="2829000" y="1251000"/>
            <a:ext cx="6534000" cy="4356000"/>
          </a:xfrm>
          <a:prstGeom prst="rect">
            <a:avLst/>
          </a:prstGeom>
          <a:noFill/>
          <a:ln>
            <a:noFill/>
          </a:ln>
        </p:spPr>
      </p:pic>
      <p:sp>
        <p:nvSpPr>
          <p:cNvPr id="772" name="Google Shape;772;p40"/>
          <p:cNvSpPr/>
          <p:nvPr/>
        </p:nvSpPr>
        <p:spPr>
          <a:xfrm>
            <a:off x="3548270" y="1361661"/>
            <a:ext cx="3419060" cy="93427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ar-SA" sz="2400">
                <a:solidFill>
                  <a:schemeClr val="lt1"/>
                </a:solidFill>
                <a:latin typeface="Calibri"/>
                <a:ea typeface="Calibri"/>
                <a:cs typeface="Calibri"/>
                <a:sym typeface="Calibri"/>
              </a:rPr>
              <a:t>أفعال كلام وتعابير لأعرض خطة تدبير الميزانية الشخصية؟</a:t>
            </a:r>
            <a:endParaRPr b="1" sz="2400">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41"/>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SA"/>
              <a:t>10 دقائق</a:t>
            </a:r>
            <a:endParaRPr/>
          </a:p>
        </p:txBody>
      </p:sp>
      <p:sp>
        <p:nvSpPr>
          <p:cNvPr id="778" name="Google Shape;778;p41"/>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D6FA9"/>
              </a:buClr>
              <a:buSzPts val="4400"/>
              <a:buNone/>
            </a:pPr>
            <a:r>
              <a:rPr lang="ar-SA">
                <a:solidFill>
                  <a:srgbClr val="1D6FA9"/>
                </a:solidFill>
                <a:latin typeface="Calibri"/>
                <a:ea typeface="Calibri"/>
                <a:cs typeface="Calibri"/>
                <a:sym typeface="Calibri"/>
              </a:rPr>
              <a:t>أطبق</a:t>
            </a:r>
            <a:endParaRPr/>
          </a:p>
        </p:txBody>
      </p:sp>
      <p:pic>
        <p:nvPicPr>
          <p:cNvPr id="779" name="Google Shape;779;p41"/>
          <p:cNvPicPr preferRelativeResize="0"/>
          <p:nvPr/>
        </p:nvPicPr>
        <p:blipFill rotWithShape="1">
          <a:blip r:embed="rId3">
            <a:alphaModFix/>
          </a:blip>
          <a:srcRect b="0" l="0" r="0" t="0"/>
          <a:stretch/>
        </p:blipFill>
        <p:spPr>
          <a:xfrm>
            <a:off x="916380" y="1658079"/>
            <a:ext cx="3026970" cy="302697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783" name="Shape 783"/>
        <p:cNvGrpSpPr/>
        <p:nvPr/>
      </p:nvGrpSpPr>
      <p:grpSpPr>
        <a:xfrm>
          <a:off x="0" y="0"/>
          <a:ext cx="0" cy="0"/>
          <a:chOff x="0" y="0"/>
          <a:chExt cx="0" cy="0"/>
        </a:xfrm>
      </p:grpSpPr>
      <p:grpSp>
        <p:nvGrpSpPr>
          <p:cNvPr id="784" name="Google Shape;784;p42"/>
          <p:cNvGrpSpPr/>
          <p:nvPr/>
        </p:nvGrpSpPr>
        <p:grpSpPr>
          <a:xfrm>
            <a:off x="812159" y="829917"/>
            <a:ext cx="10567685" cy="5198169"/>
            <a:chOff x="2184400" y="1402025"/>
            <a:chExt cx="7823200" cy="4942038"/>
          </a:xfrm>
        </p:grpSpPr>
        <p:sp>
          <p:nvSpPr>
            <p:cNvPr id="785" name="Google Shape;785;p42"/>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86" name="Google Shape;786;p4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1D6FA9"/>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1D6FA9"/>
                </a:solidFill>
                <a:latin typeface="Calibri"/>
                <a:ea typeface="Calibri"/>
                <a:cs typeface="Calibri"/>
                <a:sym typeface="Calibri"/>
              </a:endParaRPr>
            </a:p>
            <a:p>
              <a:pPr indent="0" lvl="0" marL="0" marR="0" rtl="1" algn="ctr">
                <a:spcBef>
                  <a:spcPts val="0"/>
                </a:spcBef>
                <a:spcAft>
                  <a:spcPts val="0"/>
                </a:spcAft>
                <a:buNone/>
              </a:pPr>
              <a:r>
                <a:rPr b="1" i="0" lang="ar-SA" sz="4400" u="none" cap="none" strike="noStrike">
                  <a:solidFill>
                    <a:srgbClr val="1D6FA9"/>
                  </a:solidFill>
                  <a:latin typeface="Calibri"/>
                  <a:ea typeface="Calibri"/>
                  <a:cs typeface="Calibri"/>
                  <a:sym typeface="Calibri"/>
                </a:rPr>
                <a:t>الممارسة الثنائية</a:t>
              </a:r>
              <a:endParaRPr b="1" sz="4400">
                <a:solidFill>
                  <a:srgbClr val="1D6FA9"/>
                </a:solidFill>
                <a:latin typeface="Calibri"/>
                <a:ea typeface="Calibri"/>
                <a:cs typeface="Calibri"/>
                <a:sym typeface="Calibri"/>
              </a:endParaRPr>
            </a:p>
          </p:txBody>
        </p:sp>
      </p:grpSp>
      <p:grpSp>
        <p:nvGrpSpPr>
          <p:cNvPr id="787" name="Google Shape;787;p42"/>
          <p:cNvGrpSpPr/>
          <p:nvPr/>
        </p:nvGrpSpPr>
        <p:grpSpPr>
          <a:xfrm>
            <a:off x="8649325" y="4917801"/>
            <a:ext cx="2572577" cy="936371"/>
            <a:chOff x="8649325" y="4917801"/>
            <a:chExt cx="2572576" cy="936370"/>
          </a:xfrm>
        </p:grpSpPr>
        <p:sp>
          <p:nvSpPr>
            <p:cNvPr id="788" name="Google Shape;788;p42"/>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89" name="Google Shape;789;p42"/>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ar-SA" sz="3600">
                  <a:solidFill>
                    <a:srgbClr val="000000"/>
                  </a:solidFill>
                  <a:latin typeface="Calibri"/>
                  <a:ea typeface="Calibri"/>
                  <a:cs typeface="Calibri"/>
                  <a:sym typeface="Calibri"/>
                </a:rPr>
                <a:t>10 دقائق</a:t>
              </a:r>
              <a:endParaRPr/>
            </a:p>
          </p:txBody>
        </p:sp>
      </p:grpSp>
      <p:pic>
        <p:nvPicPr>
          <p:cNvPr descr="Une image contenant habits, Dessin d’enfant, table, meubles&#10;&#10;Le contenu généré par l’IA peut être incorrect." id="790" name="Google Shape;790;p42"/>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791" name="Google Shape;791;p42"/>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ar-SA" sz="1800">
                <a:solidFill>
                  <a:schemeClr val="dk1"/>
                </a:solidFill>
                <a:latin typeface="Arial"/>
                <a:ea typeface="Arial"/>
                <a:cs typeface="Arial"/>
                <a:sym typeface="Arial"/>
              </a:rPr>
              <a:t>تساءلت ما إذا...</a:t>
            </a:r>
            <a:endParaRPr b="0" sz="1800" cap="non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43"/>
          <p:cNvSpPr txBox="1"/>
          <p:nvPr>
            <p:ph type="title"/>
          </p:nvPr>
        </p:nvSpPr>
        <p:spPr>
          <a:xfrm>
            <a:off x="867240" y="322775"/>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SA" sz="1800">
                <a:latin typeface="Calibri"/>
                <a:ea typeface="Calibri"/>
                <a:cs typeface="Calibri"/>
                <a:sym typeface="Calibri"/>
              </a:rPr>
              <a:t>الآن حان دوركم للاشتغال ثنائيا للإجابة عن الوضعية نفسها، باتباع الخطوات التي قدمتها لكم.</a:t>
            </a:r>
            <a:endParaRPr/>
          </a:p>
        </p:txBody>
      </p:sp>
      <p:sp>
        <p:nvSpPr>
          <p:cNvPr id="797" name="Google Shape;797;p4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1" algn="r">
              <a:lnSpc>
                <a:spcPct val="90000"/>
              </a:lnSpc>
              <a:spcBef>
                <a:spcPts val="0"/>
              </a:spcBef>
              <a:spcAft>
                <a:spcPts val="0"/>
              </a:spcAft>
              <a:buClr>
                <a:schemeClr val="dk1"/>
              </a:buClr>
              <a:buSzPct val="100000"/>
              <a:buChar char="•"/>
            </a:pPr>
            <a:r>
              <a:rPr lang="ar-SA" sz="5600">
                <a:latin typeface="Calibri"/>
                <a:ea typeface="Calibri"/>
                <a:cs typeface="Calibri"/>
                <a:sym typeface="Calibri"/>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 </a:t>
            </a:r>
            <a:endParaRPr/>
          </a:p>
        </p:txBody>
      </p:sp>
      <p:sp>
        <p:nvSpPr>
          <p:cNvPr id="798" name="Google Shape;798;p43"/>
          <p:cNvSpPr txBox="1"/>
          <p:nvPr/>
        </p:nvSpPr>
        <p:spPr>
          <a:xfrm>
            <a:off x="299283" y="1310160"/>
            <a:ext cx="11390243" cy="2233688"/>
          </a:xfrm>
          <a:prstGeom prst="rect">
            <a:avLst/>
          </a:prstGeom>
          <a:no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b="1" lang="ar-SA" sz="4400">
                <a:solidFill>
                  <a:schemeClr val="dk1"/>
                </a:solidFill>
                <a:latin typeface="Calibri"/>
                <a:ea typeface="Calibri"/>
                <a:cs typeface="Calibri"/>
                <a:sym typeface="Calibri"/>
              </a:rPr>
              <a:t>سألك زميلك عن كيفية تدبير مصروفك الأسبوعي أو الشهري، لكونه يراك قدوة في حسن التدبير والادخار. أجب زميلك </a:t>
            </a:r>
            <a:r>
              <a:rPr lang="ar-SA" sz="4400">
                <a:solidFill>
                  <a:schemeClr val="dk1"/>
                </a:solidFill>
                <a:latin typeface="Calibri"/>
                <a:ea typeface="Calibri"/>
                <a:cs typeface="Calibri"/>
                <a:sym typeface="Calibri"/>
              </a:rPr>
              <a:t>موظفا أفعال كلام وتعابير مناسبة مما اكتسبته: </a:t>
            </a:r>
            <a:endParaRPr sz="44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4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الآن حان دوركم للاشتغال ثنائيا للإجابة عن الوضعية نفسها .</a:t>
            </a:r>
            <a:br>
              <a:rPr lang="ar-SA"/>
            </a:br>
            <a:endParaRPr/>
          </a:p>
        </p:txBody>
      </p:sp>
      <p:sp>
        <p:nvSpPr>
          <p:cNvPr id="804" name="Google Shape;804;p44"/>
          <p:cNvSpPr/>
          <p:nvPr/>
        </p:nvSpPr>
        <p:spPr>
          <a:xfrm>
            <a:off x="1563329" y="3044279"/>
            <a:ext cx="8957187" cy="769441"/>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None/>
            </a:pPr>
            <a:r>
              <a:rPr b="1" lang="ar-SA" sz="4400">
                <a:solidFill>
                  <a:schemeClr val="dk1"/>
                </a:solidFill>
                <a:latin typeface="Calibri"/>
                <a:ea typeface="Calibri"/>
                <a:cs typeface="Calibri"/>
                <a:sym typeface="Calibri"/>
              </a:rPr>
              <a:t>فترة للتحضير </a:t>
            </a:r>
            <a:endParaRPr b="0" i="0" sz="4400" u="none" cap="none" strike="noStrike">
              <a:solidFill>
                <a:schemeClr val="dk1"/>
              </a:solidFill>
              <a:latin typeface="Calibri"/>
              <a:ea typeface="Calibri"/>
              <a:cs typeface="Calibri"/>
              <a:sym typeface="Calibri"/>
            </a:endParaRPr>
          </a:p>
        </p:txBody>
      </p:sp>
      <p:sp>
        <p:nvSpPr>
          <p:cNvPr id="805" name="Google Shape;805;p44"/>
          <p:cNvSpPr txBox="1"/>
          <p:nvPr/>
        </p:nvSpPr>
        <p:spPr>
          <a:xfrm>
            <a:off x="795131" y="457279"/>
            <a:ext cx="11054798"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i="1" lang="ar-SA" sz="1400">
                <a:solidFill>
                  <a:schemeClr val="dk1"/>
                </a:solidFill>
                <a:latin typeface="Arial"/>
                <a:ea typeface="Arial"/>
                <a:cs typeface="Arial"/>
                <a:sym typeface="Arial"/>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i="1" sz="14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4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لنستمع إلى إجابتكم.</a:t>
            </a:r>
            <a:br>
              <a:rPr lang="ar-SA"/>
            </a:br>
            <a:endParaRPr/>
          </a:p>
        </p:txBody>
      </p:sp>
      <p:sp>
        <p:nvSpPr>
          <p:cNvPr id="811" name="Google Shape;811;p45"/>
          <p:cNvSpPr txBox="1"/>
          <p:nvPr>
            <p:ph idx="2" type="body"/>
          </p:nvPr>
        </p:nvSpPr>
        <p:spPr>
          <a:xfrm>
            <a:off x="968558" y="506495"/>
            <a:ext cx="10646622" cy="405350"/>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latin typeface="Calibri"/>
                <a:ea typeface="Calibri"/>
                <a:cs typeface="Calibri"/>
                <a:sym typeface="Calibri"/>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sz="1400">
              <a:latin typeface="Calibri"/>
              <a:ea typeface="Calibri"/>
              <a:cs typeface="Calibri"/>
              <a:sym typeface="Calibri"/>
            </a:endParaRPr>
          </a:p>
        </p:txBody>
      </p:sp>
      <p:pic>
        <p:nvPicPr>
          <p:cNvPr descr="Public Speaking Made Easy | First United Bank" id="812" name="Google Shape;812;p45"/>
          <p:cNvPicPr preferRelativeResize="0"/>
          <p:nvPr/>
        </p:nvPicPr>
        <p:blipFill rotWithShape="1">
          <a:blip r:embed="rId3">
            <a:alphaModFix/>
          </a:blip>
          <a:srcRect b="0" l="0" r="0" t="0"/>
          <a:stretch/>
        </p:blipFill>
        <p:spPr>
          <a:xfrm>
            <a:off x="6378524" y="1881714"/>
            <a:ext cx="5626210" cy="3744000"/>
          </a:xfrm>
          <a:prstGeom prst="rect">
            <a:avLst/>
          </a:prstGeom>
          <a:noFill/>
          <a:ln>
            <a:noFill/>
          </a:ln>
        </p:spPr>
      </p:pic>
      <p:pic>
        <p:nvPicPr>
          <p:cNvPr id="813" name="Google Shape;813;p45"/>
          <p:cNvPicPr preferRelativeResize="0"/>
          <p:nvPr/>
        </p:nvPicPr>
        <p:blipFill rotWithShape="1">
          <a:blip r:embed="rId4">
            <a:alphaModFix/>
          </a:blip>
          <a:srcRect b="0" l="0" r="0" t="0"/>
          <a:stretch/>
        </p:blipFill>
        <p:spPr>
          <a:xfrm>
            <a:off x="187266" y="1485714"/>
            <a:ext cx="6210000" cy="4140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4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SA"/>
              <a:t>20 دقيقة</a:t>
            </a:r>
            <a:endParaRPr/>
          </a:p>
        </p:txBody>
      </p:sp>
      <p:sp>
        <p:nvSpPr>
          <p:cNvPr id="819" name="Google Shape;819;p46"/>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D6FA9"/>
              </a:buClr>
              <a:buSzPts val="4400"/>
              <a:buNone/>
            </a:pPr>
            <a:r>
              <a:rPr lang="ar-SA">
                <a:solidFill>
                  <a:srgbClr val="1D6FA9"/>
                </a:solidFill>
                <a:latin typeface="Calibri"/>
                <a:ea typeface="Calibri"/>
                <a:cs typeface="Calibri"/>
                <a:sym typeface="Calibri"/>
              </a:rPr>
              <a:t>أتحدث</a:t>
            </a:r>
            <a:endParaRPr/>
          </a:p>
        </p:txBody>
      </p:sp>
      <p:pic>
        <p:nvPicPr>
          <p:cNvPr id="820" name="Google Shape;820;p46"/>
          <p:cNvPicPr preferRelativeResize="0"/>
          <p:nvPr/>
        </p:nvPicPr>
        <p:blipFill rotWithShape="1">
          <a:blip r:embed="rId3">
            <a:alphaModFix/>
          </a:blip>
          <a:srcRect b="0" l="0" r="0" t="0"/>
          <a:stretch/>
        </p:blipFill>
        <p:spPr>
          <a:xfrm>
            <a:off x="987902" y="1619250"/>
            <a:ext cx="3018947" cy="3018947"/>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824" name="Shape 824"/>
        <p:cNvGrpSpPr/>
        <p:nvPr/>
      </p:nvGrpSpPr>
      <p:grpSpPr>
        <a:xfrm>
          <a:off x="0" y="0"/>
          <a:ext cx="0" cy="0"/>
          <a:chOff x="0" y="0"/>
          <a:chExt cx="0" cy="0"/>
        </a:xfrm>
      </p:grpSpPr>
      <p:grpSp>
        <p:nvGrpSpPr>
          <p:cNvPr id="825" name="Google Shape;825;p47"/>
          <p:cNvGrpSpPr/>
          <p:nvPr/>
        </p:nvGrpSpPr>
        <p:grpSpPr>
          <a:xfrm>
            <a:off x="812159" y="829917"/>
            <a:ext cx="10567685" cy="5198169"/>
            <a:chOff x="2184400" y="1402025"/>
            <a:chExt cx="7823200" cy="4942038"/>
          </a:xfrm>
        </p:grpSpPr>
        <p:sp>
          <p:nvSpPr>
            <p:cNvPr id="826" name="Google Shape;826;p47"/>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827" name="Google Shape;827;p47"/>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1" algn="ctr">
                <a:spcBef>
                  <a:spcPts val="0"/>
                </a:spcBef>
                <a:spcAft>
                  <a:spcPts val="0"/>
                </a:spcAft>
                <a:buNone/>
              </a:pPr>
              <a:r>
                <a:rPr b="1" i="0" lang="ar-SA" sz="4400" u="none" cap="none" strike="noStrike">
                  <a:solidFill>
                    <a:srgbClr val="92D050"/>
                  </a:solidFill>
                  <a:latin typeface="Calibri"/>
                  <a:ea typeface="Calibri"/>
                  <a:cs typeface="Calibri"/>
                  <a:sym typeface="Calibri"/>
                </a:rPr>
                <a:t>الممارسة المستقلة</a:t>
              </a:r>
              <a:endParaRPr/>
            </a:p>
          </p:txBody>
        </p:sp>
      </p:grpSp>
      <p:grpSp>
        <p:nvGrpSpPr>
          <p:cNvPr id="828" name="Google Shape;828;p47"/>
          <p:cNvGrpSpPr/>
          <p:nvPr/>
        </p:nvGrpSpPr>
        <p:grpSpPr>
          <a:xfrm>
            <a:off x="8664315" y="5002108"/>
            <a:ext cx="2351651" cy="708937"/>
            <a:chOff x="8664315" y="5002108"/>
            <a:chExt cx="2351650" cy="708937"/>
          </a:xfrm>
        </p:grpSpPr>
        <p:sp>
          <p:nvSpPr>
            <p:cNvPr id="829" name="Google Shape;829;p47"/>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830" name="Google Shape;830;p47"/>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ar-SA" sz="3600">
                  <a:solidFill>
                    <a:srgbClr val="000000"/>
                  </a:solidFill>
                  <a:latin typeface="Calibri"/>
                  <a:ea typeface="Calibri"/>
                  <a:cs typeface="Calibri"/>
                  <a:sym typeface="Calibri"/>
                </a:rPr>
                <a:t>20 دقيقة</a:t>
              </a:r>
              <a:endParaRPr/>
            </a:p>
          </p:txBody>
        </p:sp>
      </p:grpSp>
      <p:pic>
        <p:nvPicPr>
          <p:cNvPr id="831" name="Google Shape;831;p47"/>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48"/>
          <p:cNvSpPr txBox="1"/>
          <p:nvPr>
            <p:ph type="title"/>
          </p:nvPr>
        </p:nvSpPr>
        <p:spPr>
          <a:xfrm>
            <a:off x="867240" y="300438"/>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كل واحد منكم سيشتغل منفردا على الوضعية الآتية:</a:t>
            </a:r>
            <a:endParaRPr/>
          </a:p>
        </p:txBody>
      </p:sp>
      <p:sp>
        <p:nvSpPr>
          <p:cNvPr id="837" name="Google Shape;837;p4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a:t>يتأكد المدرس من فهم المتعلمين للوضعية ويضبط معهم صفحة الكراسة التي سيشتغلون فيها. كما يذكر بالخطوات الواجب اتباعها والتعابير التي ينبغي الاستعانة بها للتوصل للجواب الصحيح.</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descr="Image générée" id="838" name="Google Shape;838;p48"/>
          <p:cNvPicPr preferRelativeResize="0"/>
          <p:nvPr/>
        </p:nvPicPr>
        <p:blipFill rotWithShape="1">
          <a:blip r:embed="rId3">
            <a:alphaModFix/>
          </a:blip>
          <a:srcRect b="41629" l="3381" r="70997" t="42119"/>
          <a:stretch/>
        </p:blipFill>
        <p:spPr>
          <a:xfrm>
            <a:off x="218921" y="63476"/>
            <a:ext cx="498102" cy="473924"/>
          </a:xfrm>
          <a:prstGeom prst="rect">
            <a:avLst/>
          </a:prstGeom>
          <a:noFill/>
          <a:ln>
            <a:noFill/>
          </a:ln>
        </p:spPr>
      </p:pic>
      <p:sp>
        <p:nvSpPr>
          <p:cNvPr id="839" name="Google Shape;839;p48"/>
          <p:cNvSpPr txBox="1"/>
          <p:nvPr/>
        </p:nvSpPr>
        <p:spPr>
          <a:xfrm>
            <a:off x="779658" y="2344561"/>
            <a:ext cx="10704442" cy="3132589"/>
          </a:xfrm>
          <a:prstGeom prst="rect">
            <a:avLst/>
          </a:prstGeom>
          <a:noFill/>
          <a:ln>
            <a:noFill/>
          </a:ln>
        </p:spPr>
        <p:txBody>
          <a:bodyPr anchorCtr="0" anchor="t" bIns="45700" lIns="91425" spcFirstLastPara="1" rIns="91425" wrap="square" tIns="45700">
            <a:spAutoFit/>
          </a:bodyPr>
          <a:lstStyle/>
          <a:p>
            <a:pPr indent="0" lvl="0" marL="0" marR="0" rtl="1" algn="just">
              <a:lnSpc>
                <a:spcPct val="107000"/>
              </a:lnSpc>
              <a:spcBef>
                <a:spcPts val="0"/>
              </a:spcBef>
              <a:spcAft>
                <a:spcPts val="0"/>
              </a:spcAft>
              <a:buNone/>
            </a:pPr>
            <a:r>
              <a:rPr lang="ar-SA" sz="3600">
                <a:solidFill>
                  <a:srgbClr val="000000"/>
                </a:solidFill>
                <a:latin typeface="Calibri"/>
                <a:ea typeface="Calibri"/>
                <a:cs typeface="Calibri"/>
                <a:sym typeface="Calibri"/>
              </a:rPr>
              <a:t>أُنتجُ نَصَّا شَفَهِيّا، أُجيب فيه عَن الوضعية الآتية:</a:t>
            </a:r>
            <a:endParaRPr sz="3600">
              <a:solidFill>
                <a:schemeClr val="dk1"/>
              </a:solidFill>
              <a:latin typeface="Calibri"/>
              <a:ea typeface="Calibri"/>
              <a:cs typeface="Calibri"/>
              <a:sym typeface="Calibri"/>
            </a:endParaRPr>
          </a:p>
          <a:p>
            <a:pPr indent="0" lvl="0" marL="0" marR="0" rtl="1" algn="just">
              <a:lnSpc>
                <a:spcPct val="107000"/>
              </a:lnSpc>
              <a:spcBef>
                <a:spcPts val="800"/>
              </a:spcBef>
              <a:spcAft>
                <a:spcPts val="0"/>
              </a:spcAft>
              <a:buNone/>
            </a:pPr>
            <a:r>
              <a:rPr lang="ar-SA" sz="3600">
                <a:solidFill>
                  <a:schemeClr val="dk1"/>
                </a:solidFill>
                <a:latin typeface="Calibri"/>
                <a:ea typeface="Calibri"/>
                <a:cs typeface="Calibri"/>
                <a:sym typeface="Calibri"/>
              </a:rPr>
              <a:t>ترغب في تنظيم </a:t>
            </a:r>
            <a:r>
              <a:rPr b="1" lang="ar-SA" sz="3600">
                <a:solidFill>
                  <a:schemeClr val="dk1"/>
                </a:solidFill>
                <a:latin typeface="Calibri"/>
                <a:ea typeface="Calibri"/>
                <a:cs typeface="Calibri"/>
                <a:sym typeface="Calibri"/>
              </a:rPr>
              <a:t>رحلة مدرسية مع أصدقائك</a:t>
            </a:r>
            <a:r>
              <a:rPr lang="ar-SA" sz="3600">
                <a:solidFill>
                  <a:schemeClr val="dk1"/>
                </a:solidFill>
                <a:latin typeface="Calibri"/>
                <a:ea typeface="Calibri"/>
                <a:cs typeface="Calibri"/>
                <a:sym typeface="Calibri"/>
              </a:rPr>
              <a:t>، ولكن تكاليف الرحلة جد مرتفعة. تحدث عن خطتك من أجل توفير  المبلغ اللازم للمشاركة</a:t>
            </a:r>
            <a:r>
              <a:rPr lang="ar-SA" sz="3600">
                <a:solidFill>
                  <a:srgbClr val="000000"/>
                </a:solidFill>
                <a:latin typeface="Calibri"/>
                <a:ea typeface="Calibri"/>
                <a:cs typeface="Calibri"/>
                <a:sym typeface="Calibri"/>
              </a:rPr>
              <a:t>، وذلك في</a:t>
            </a:r>
            <a:r>
              <a:rPr lang="ar-SA" sz="3600">
                <a:solidFill>
                  <a:schemeClr val="dk1"/>
                </a:solidFill>
                <a:latin typeface="Calibri"/>
                <a:ea typeface="Calibri"/>
                <a:cs typeface="Calibri"/>
                <a:sym typeface="Calibri"/>
              </a:rPr>
              <a:t> حدود دقيقة واحدة </a:t>
            </a:r>
            <a:r>
              <a:rPr lang="ar-SA" sz="3600">
                <a:solidFill>
                  <a:srgbClr val="000000"/>
                </a:solidFill>
                <a:latin typeface="Calibri"/>
                <a:ea typeface="Calibri"/>
                <a:cs typeface="Calibri"/>
                <a:sym typeface="Calibri"/>
              </a:rPr>
              <a:t>تستثمر فيها الخطوات والتعابير المكتسبة في مرحلة الاكتساب.</a:t>
            </a:r>
            <a:endParaRPr sz="36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4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SA"/>
              <a:t>للإجابة عن هذه الوضعية استأنسوا بالمسار الآتي الذي يرشدكم إلى خطوات الإنجاز.</a:t>
            </a:r>
            <a:br>
              <a:rPr lang="ar-SA"/>
            </a:br>
            <a:endParaRPr/>
          </a:p>
        </p:txBody>
      </p:sp>
      <p:sp>
        <p:nvSpPr>
          <p:cNvPr id="845" name="Google Shape;845;p4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1" algn="r">
              <a:lnSpc>
                <a:spcPct val="90000"/>
              </a:lnSpc>
              <a:spcBef>
                <a:spcPts val="0"/>
              </a:spcBef>
              <a:spcAft>
                <a:spcPts val="0"/>
              </a:spcAft>
              <a:buClr>
                <a:schemeClr val="dk1"/>
              </a:buClr>
              <a:buSzPct val="100000"/>
              <a:buChar char="•"/>
            </a:pPr>
            <a:r>
              <a:rPr i="1" lang="ar-SA" sz="5600">
                <a:latin typeface="Calibri"/>
                <a:ea typeface="Calibri"/>
                <a:cs typeface="Calibri"/>
                <a:sym typeface="Calibri"/>
              </a:rPr>
              <a:t>يقدم المدرس مساعدة للمتعلمين (نمذجة بسيطة) بشرح المسار في دقيقتين و يبرز ما يتعين القيام به خلال كل خطوة/ مرحلة من مراحل الإنجاز ، ويذكرهم بضرورة اختيار ما يناسب من أفعال كلام وعبارات مما تم اكتسابه مع إمكانية التوسع وإضافة تعابير أخرى  من مقروئهم.</a:t>
            </a:r>
            <a:endParaRPr/>
          </a:p>
          <a:p>
            <a:pPr indent="-206375" lvl="0" marL="228600" rtl="1" algn="r">
              <a:lnSpc>
                <a:spcPct val="90000"/>
              </a:lnSpc>
              <a:spcBef>
                <a:spcPts val="1000"/>
              </a:spcBef>
              <a:spcAft>
                <a:spcPts val="0"/>
              </a:spcAft>
              <a:buClr>
                <a:schemeClr val="dk1"/>
              </a:buClr>
              <a:buSzPct val="100000"/>
              <a:buFont typeface="Arial"/>
              <a:buNone/>
            </a:pPr>
            <a:r>
              <a:t/>
            </a:r>
            <a:endParaRPr/>
          </a:p>
        </p:txBody>
      </p:sp>
      <p:graphicFrame>
        <p:nvGraphicFramePr>
          <p:cNvPr id="846" name="Google Shape;846;p49"/>
          <p:cNvGraphicFramePr/>
          <p:nvPr/>
        </p:nvGraphicFramePr>
        <p:xfrm>
          <a:off x="1648120" y="1129448"/>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1_مصادر الدخل</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2_طريقة الإنفاق</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3_التخطيط والادخار</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50"/>
          <p:cNvSpPr txBox="1"/>
          <p:nvPr/>
        </p:nvSpPr>
        <p:spPr>
          <a:xfrm>
            <a:off x="1341679" y="362720"/>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sz="1400">
              <a:solidFill>
                <a:srgbClr val="AEAEAE"/>
              </a:solidFill>
              <a:latin typeface="Play"/>
              <a:ea typeface="Play"/>
              <a:cs typeface="Play"/>
              <a:sym typeface="Play"/>
            </a:endParaRPr>
          </a:p>
        </p:txBody>
      </p:sp>
      <p:pic>
        <p:nvPicPr>
          <p:cNvPr id="853" name="Google Shape;853;p50"/>
          <p:cNvPicPr preferRelativeResize="0"/>
          <p:nvPr/>
        </p:nvPicPr>
        <p:blipFill rotWithShape="1">
          <a:blip r:embed="rId3">
            <a:alphaModFix/>
          </a:blip>
          <a:srcRect b="0" l="0" r="0" t="0"/>
          <a:stretch/>
        </p:blipFill>
        <p:spPr>
          <a:xfrm>
            <a:off x="425796" y="43771"/>
            <a:ext cx="730250" cy="730250"/>
          </a:xfrm>
          <a:prstGeom prst="rect">
            <a:avLst/>
          </a:prstGeom>
          <a:noFill/>
          <a:ln>
            <a:noFill/>
          </a:ln>
        </p:spPr>
      </p:pic>
      <p:sp>
        <p:nvSpPr>
          <p:cNvPr id="854" name="Google Shape;854;p50"/>
          <p:cNvSpPr txBox="1"/>
          <p:nvPr>
            <p:ph type="title"/>
          </p:nvPr>
        </p:nvSpPr>
        <p:spPr>
          <a:xfrm>
            <a:off x="831360" y="20279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الخطوة الأولى هي:</a:t>
            </a:r>
            <a:endParaRPr/>
          </a:p>
        </p:txBody>
      </p:sp>
      <p:sp>
        <p:nvSpPr>
          <p:cNvPr id="855" name="Google Shape;855;p50"/>
          <p:cNvSpPr txBox="1"/>
          <p:nvPr>
            <p:ph idx="2" type="body"/>
          </p:nvPr>
        </p:nvSpPr>
        <p:spPr>
          <a:xfrm>
            <a:off x="1204334" y="53797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يعرف المدرس هذه المرحلة ويؤكد على أهميتها.</a:t>
            </a:r>
            <a:endParaRPr sz="1400"/>
          </a:p>
        </p:txBody>
      </p:sp>
      <p:graphicFrame>
        <p:nvGraphicFramePr>
          <p:cNvPr id="856" name="Google Shape;856;p50"/>
          <p:cNvGraphicFramePr/>
          <p:nvPr/>
        </p:nvGraphicFramePr>
        <p:xfrm>
          <a:off x="844826" y="2289140"/>
          <a:ext cx="3000000" cy="3000000"/>
        </p:xfrm>
        <a:graphic>
          <a:graphicData uri="http://schemas.openxmlformats.org/drawingml/2006/table">
            <a:tbl>
              <a:tblPr bandRow="1" firstCol="1" firstRow="1">
                <a:noFill/>
                <a:tableStyleId>{52AF1E64-BC87-40DE-B559-FEA1AAE39E8D}</a:tableStyleId>
              </a:tblPr>
              <a:tblGrid>
                <a:gridCol w="7966050"/>
                <a:gridCol w="2691925"/>
              </a:tblGrid>
              <a:tr h="184150">
                <a:tc>
                  <a:txBody>
                    <a:bodyPr/>
                    <a:lstStyle/>
                    <a:p>
                      <a:pPr indent="0" lvl="0" marL="0" marR="0" rtl="1" algn="l">
                        <a:lnSpc>
                          <a:spcPct val="107000"/>
                        </a:lnSpc>
                        <a:spcBef>
                          <a:spcPts val="0"/>
                        </a:spcBef>
                        <a:spcAft>
                          <a:spcPts val="0"/>
                        </a:spcAft>
                        <a:buNone/>
                      </a:pPr>
                      <a:r>
                        <a:rPr b="1" lang="ar-SA" sz="2800" u="none" cap="none" strike="noStrike">
                          <a:solidFill>
                            <a:schemeClr val="dk1"/>
                          </a:solidFill>
                          <a:latin typeface="Calibri"/>
                          <a:ea typeface="Calibri"/>
                          <a:cs typeface="Calibri"/>
                          <a:sym typeface="Calibri"/>
                        </a:rPr>
                        <a:t>تعابير مقترحة</a:t>
                      </a:r>
                      <a:endParaRPr b="1" sz="2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2800" u="none" cap="none" strike="noStrike">
                          <a:solidFill>
                            <a:schemeClr val="dk1"/>
                          </a:solidFill>
                          <a:latin typeface="Calibri"/>
                          <a:ea typeface="Calibri"/>
                          <a:cs typeface="Calibri"/>
                          <a:sym typeface="Calibri"/>
                        </a:rPr>
                        <a:t>المرحلة</a:t>
                      </a:r>
                      <a:endParaRPr b="1" sz="2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2800"/>
                        <a:buFont typeface="Play"/>
                        <a:buAutoNum type="arabicPeriod"/>
                      </a:pPr>
                      <a:r>
                        <a:rPr b="1" lang="ar-SA" sz="2800" u="none" cap="none" strike="noStrike">
                          <a:solidFill>
                            <a:schemeClr val="dk1"/>
                          </a:solidFill>
                          <a:latin typeface="Calibri"/>
                          <a:ea typeface="Calibri"/>
                          <a:cs typeface="Calibri"/>
                          <a:sym typeface="Calibri"/>
                        </a:rPr>
                        <a:t>أحصل على مصروفي من … </a:t>
                      </a:r>
                      <a:endParaRPr b="1" sz="2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800"/>
                        <a:buFont typeface="Play"/>
                        <a:buAutoNum type="arabicPeriod"/>
                      </a:pPr>
                      <a:r>
                        <a:rPr b="1" lang="ar-SA" sz="2800" u="none" cap="none" strike="noStrike">
                          <a:solidFill>
                            <a:schemeClr val="dk1"/>
                          </a:solidFill>
                          <a:latin typeface="Calibri"/>
                          <a:ea typeface="Calibri"/>
                          <a:cs typeface="Calibri"/>
                          <a:sym typeface="Calibri"/>
                        </a:rPr>
                        <a:t>يعطيني والداي ..... كل ......</a:t>
                      </a:r>
                      <a:endParaRPr b="1" sz="2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800"/>
                        <a:buFont typeface="Play"/>
                        <a:buAutoNum type="arabicPeriod"/>
                      </a:pPr>
                      <a:r>
                        <a:rPr b="1" lang="ar-SA" sz="2800" u="none" cap="none" strike="noStrike">
                          <a:solidFill>
                            <a:schemeClr val="dk1"/>
                          </a:solidFill>
                          <a:latin typeface="Calibri"/>
                          <a:ea typeface="Calibri"/>
                          <a:cs typeface="Calibri"/>
                          <a:sym typeface="Calibri"/>
                        </a:rPr>
                        <a:t>أكسب بعض المال من … </a:t>
                      </a:r>
                      <a:endParaRPr b="1" sz="2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800"/>
                        <a:buFont typeface="Play"/>
                        <a:buAutoNum type="arabicPeriod"/>
                      </a:pPr>
                      <a:r>
                        <a:rPr b="1" lang="ar-SA" sz="2800" u="none" cap="none" strike="noStrike">
                          <a:solidFill>
                            <a:schemeClr val="dk1"/>
                          </a:solidFill>
                          <a:latin typeface="Calibri"/>
                          <a:ea typeface="Calibri"/>
                          <a:cs typeface="Calibri"/>
                          <a:sym typeface="Calibri"/>
                        </a:rPr>
                        <a:t>دخلي محدود، لكن أحاول أن......</a:t>
                      </a:r>
                      <a:endParaRPr b="1" sz="2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800"/>
                        <a:buFont typeface="Play"/>
                        <a:buAutoNum type="arabicPeriod"/>
                      </a:pPr>
                      <a:r>
                        <a:rPr b="1" lang="ar-SA" sz="2800" u="none" cap="none" strike="noStrike">
                          <a:solidFill>
                            <a:schemeClr val="dk1"/>
                          </a:solidFill>
                          <a:latin typeface="Calibri"/>
                          <a:ea typeface="Calibri"/>
                          <a:cs typeface="Calibri"/>
                          <a:sym typeface="Calibri"/>
                        </a:rPr>
                        <a:t>أحتفظ ببعض النقود من ......</a:t>
                      </a:r>
                      <a:endParaRPr b="1" sz="2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2800"/>
                        <a:buFont typeface="Play"/>
                        <a:buAutoNum type="arabicPeriod"/>
                      </a:pPr>
                      <a:r>
                        <a:rPr b="1" lang="ar-SA" sz="2800" u="none" cap="none" strike="noStrike">
                          <a:solidFill>
                            <a:schemeClr val="dk1"/>
                          </a:solidFill>
                          <a:latin typeface="Calibri"/>
                          <a:ea typeface="Calibri"/>
                          <a:cs typeface="Calibri"/>
                          <a:sym typeface="Calibri"/>
                        </a:rPr>
                        <a:t>يزيد دخلي حينما.........</a:t>
                      </a:r>
                      <a:endParaRPr b="1" sz="2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2800" u="none" cap="none" strike="noStrike">
                          <a:solidFill>
                            <a:schemeClr val="dk1"/>
                          </a:solidFill>
                          <a:latin typeface="Calibri"/>
                          <a:ea typeface="Calibri"/>
                          <a:cs typeface="Calibri"/>
                          <a:sym typeface="Calibri"/>
                        </a:rPr>
                        <a:t>مصادر الدخل</a:t>
                      </a:r>
                      <a:endParaRPr b="1" sz="2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51"/>
          <p:cNvSpPr txBox="1"/>
          <p:nvPr/>
        </p:nvSpPr>
        <p:spPr>
          <a:xfrm>
            <a:off x="1341679" y="362720"/>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sz="1400">
              <a:solidFill>
                <a:srgbClr val="AEAEAE"/>
              </a:solidFill>
              <a:latin typeface="Play"/>
              <a:ea typeface="Play"/>
              <a:cs typeface="Play"/>
              <a:sym typeface="Play"/>
            </a:endParaRPr>
          </a:p>
        </p:txBody>
      </p:sp>
      <p:pic>
        <p:nvPicPr>
          <p:cNvPr id="863" name="Google Shape;863;p51"/>
          <p:cNvPicPr preferRelativeResize="0"/>
          <p:nvPr/>
        </p:nvPicPr>
        <p:blipFill rotWithShape="1">
          <a:blip r:embed="rId3">
            <a:alphaModFix/>
          </a:blip>
          <a:srcRect b="0" l="0" r="0" t="0"/>
          <a:stretch/>
        </p:blipFill>
        <p:spPr>
          <a:xfrm>
            <a:off x="733979" y="232903"/>
            <a:ext cx="730250" cy="730250"/>
          </a:xfrm>
          <a:prstGeom prst="rect">
            <a:avLst/>
          </a:prstGeom>
          <a:noFill/>
          <a:ln>
            <a:noFill/>
          </a:ln>
        </p:spPr>
      </p:pic>
      <p:sp>
        <p:nvSpPr>
          <p:cNvPr id="864" name="Google Shape;864;p51"/>
          <p:cNvSpPr txBox="1"/>
          <p:nvPr>
            <p:ph type="title"/>
          </p:nvPr>
        </p:nvSpPr>
        <p:spPr>
          <a:xfrm>
            <a:off x="831360" y="20279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الخطوة الثانية هي:</a:t>
            </a:r>
            <a:endParaRPr/>
          </a:p>
        </p:txBody>
      </p:sp>
      <p:sp>
        <p:nvSpPr>
          <p:cNvPr id="865" name="Google Shape;865;p51"/>
          <p:cNvSpPr txBox="1"/>
          <p:nvPr>
            <p:ph idx="2" type="body"/>
          </p:nvPr>
        </p:nvSpPr>
        <p:spPr>
          <a:xfrm>
            <a:off x="1204334" y="53797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يعرف المدرس هذه المرحلة ويؤكد على أهميتها.</a:t>
            </a:r>
            <a:endParaRPr sz="1400"/>
          </a:p>
        </p:txBody>
      </p:sp>
      <p:graphicFrame>
        <p:nvGraphicFramePr>
          <p:cNvPr id="866" name="Google Shape;866;p51"/>
          <p:cNvGraphicFramePr/>
          <p:nvPr/>
        </p:nvGraphicFramePr>
        <p:xfrm>
          <a:off x="767020" y="2368653"/>
          <a:ext cx="3000000" cy="3000000"/>
        </p:xfrm>
        <a:graphic>
          <a:graphicData uri="http://schemas.openxmlformats.org/drawingml/2006/table">
            <a:tbl>
              <a:tblPr bandRow="1" firstCol="1" firstRow="1">
                <a:noFill/>
                <a:tableStyleId>{52AF1E64-BC87-40DE-B559-FEA1AAE39E8D}</a:tableStyleId>
              </a:tblPr>
              <a:tblGrid>
                <a:gridCol w="7966050"/>
                <a:gridCol w="2691925"/>
              </a:tblGrid>
              <a:tr h="184150">
                <a:tc>
                  <a:txBody>
                    <a:bodyPr/>
                    <a:lstStyle/>
                    <a:p>
                      <a:pPr indent="0" lvl="0" marL="0" marR="0" rtl="1" algn="l">
                        <a:lnSpc>
                          <a:spcPct val="107000"/>
                        </a:lnSpc>
                        <a:spcBef>
                          <a:spcPts val="0"/>
                        </a:spcBef>
                        <a:spcAft>
                          <a:spcPts val="0"/>
                        </a:spcAft>
                        <a:buNone/>
                      </a:pPr>
                      <a:r>
                        <a:rPr b="1" lang="ar-SA" sz="3600" u="none" cap="none" strike="noStrike">
                          <a:solidFill>
                            <a:schemeClr val="dk1"/>
                          </a:solidFill>
                          <a:latin typeface="Calibri"/>
                          <a:ea typeface="Calibri"/>
                          <a:cs typeface="Calibri"/>
                          <a:sym typeface="Calibri"/>
                        </a:rPr>
                        <a:t>تعابير مقترحة</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3600" u="none" cap="none" strike="noStrike">
                          <a:solidFill>
                            <a:schemeClr val="dk1"/>
                          </a:solidFill>
                          <a:latin typeface="Calibri"/>
                          <a:ea typeface="Calibri"/>
                          <a:cs typeface="Calibri"/>
                          <a:sym typeface="Calibri"/>
                        </a:rPr>
                        <a:t>المرحلة</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7375">
                <a:tc>
                  <a:txBody>
                    <a:bodyPr/>
                    <a:lstStyle/>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أنفق جزءًا من مصروفي على … </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أخصص مبلغًا صغيرًا ل.....</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أحاول ألا أشتري ........ </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أحيانًا أجد نفسي أنفق أكثر مما .......</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أتعلم كيف أفرّق بين .... وما .....</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3600" u="none" cap="none" strike="noStrike">
                          <a:solidFill>
                            <a:schemeClr val="dk1"/>
                          </a:solidFill>
                          <a:latin typeface="Calibri"/>
                          <a:ea typeface="Calibri"/>
                          <a:cs typeface="Calibri"/>
                          <a:sym typeface="Calibri"/>
                        </a:rPr>
                        <a:t>طريقة الإنفاق</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52"/>
          <p:cNvSpPr txBox="1"/>
          <p:nvPr/>
        </p:nvSpPr>
        <p:spPr>
          <a:xfrm>
            <a:off x="1341679" y="362720"/>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sz="1400">
              <a:solidFill>
                <a:srgbClr val="AEAEAE"/>
              </a:solidFill>
              <a:latin typeface="Play"/>
              <a:ea typeface="Play"/>
              <a:cs typeface="Play"/>
              <a:sym typeface="Play"/>
            </a:endParaRPr>
          </a:p>
        </p:txBody>
      </p:sp>
      <p:pic>
        <p:nvPicPr>
          <p:cNvPr id="873" name="Google Shape;873;p52"/>
          <p:cNvPicPr preferRelativeResize="0"/>
          <p:nvPr/>
        </p:nvPicPr>
        <p:blipFill rotWithShape="1">
          <a:blip r:embed="rId3">
            <a:alphaModFix/>
          </a:blip>
          <a:srcRect b="0" l="0" r="0" t="0"/>
          <a:stretch/>
        </p:blipFill>
        <p:spPr>
          <a:xfrm>
            <a:off x="733979" y="232903"/>
            <a:ext cx="730250" cy="730250"/>
          </a:xfrm>
          <a:prstGeom prst="rect">
            <a:avLst/>
          </a:prstGeom>
          <a:noFill/>
          <a:ln>
            <a:noFill/>
          </a:ln>
        </p:spPr>
      </p:pic>
      <p:sp>
        <p:nvSpPr>
          <p:cNvPr id="874" name="Google Shape;874;p52"/>
          <p:cNvSpPr txBox="1"/>
          <p:nvPr>
            <p:ph type="title"/>
          </p:nvPr>
        </p:nvSpPr>
        <p:spPr>
          <a:xfrm>
            <a:off x="831360" y="20279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الخطوة الثالثة هي:</a:t>
            </a:r>
            <a:endParaRPr/>
          </a:p>
        </p:txBody>
      </p:sp>
      <p:sp>
        <p:nvSpPr>
          <p:cNvPr id="875" name="Google Shape;875;p52"/>
          <p:cNvSpPr txBox="1"/>
          <p:nvPr>
            <p:ph idx="2" type="body"/>
          </p:nvPr>
        </p:nvSpPr>
        <p:spPr>
          <a:xfrm>
            <a:off x="1204334" y="53797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يعرف المدرس هذه المرحلة ويؤكد على أهميتها.</a:t>
            </a:r>
            <a:endParaRPr sz="1400"/>
          </a:p>
        </p:txBody>
      </p:sp>
      <p:graphicFrame>
        <p:nvGraphicFramePr>
          <p:cNvPr id="876" name="Google Shape;876;p52"/>
          <p:cNvGraphicFramePr/>
          <p:nvPr/>
        </p:nvGraphicFramePr>
        <p:xfrm>
          <a:off x="844826" y="2000906"/>
          <a:ext cx="3000000" cy="3000000"/>
        </p:xfrm>
        <a:graphic>
          <a:graphicData uri="http://schemas.openxmlformats.org/drawingml/2006/table">
            <a:tbl>
              <a:tblPr bandRow="1" firstCol="1" firstRow="1">
                <a:noFill/>
                <a:tableStyleId>{52AF1E64-BC87-40DE-B559-FEA1AAE39E8D}</a:tableStyleId>
              </a:tblPr>
              <a:tblGrid>
                <a:gridCol w="7966050"/>
                <a:gridCol w="2691925"/>
              </a:tblGrid>
              <a:tr h="184150">
                <a:tc>
                  <a:txBody>
                    <a:bodyPr/>
                    <a:lstStyle/>
                    <a:p>
                      <a:pPr indent="0" lvl="0" marL="0" marR="0" rtl="1" algn="l">
                        <a:lnSpc>
                          <a:spcPct val="107000"/>
                        </a:lnSpc>
                        <a:spcBef>
                          <a:spcPts val="0"/>
                        </a:spcBef>
                        <a:spcAft>
                          <a:spcPts val="0"/>
                        </a:spcAft>
                        <a:buNone/>
                      </a:pPr>
                      <a:r>
                        <a:rPr b="1" lang="ar-SA" sz="3600" u="none" cap="none" strike="noStrike">
                          <a:solidFill>
                            <a:schemeClr val="dk1"/>
                          </a:solidFill>
                          <a:latin typeface="Calibri"/>
                          <a:ea typeface="Calibri"/>
                          <a:cs typeface="Calibri"/>
                          <a:sym typeface="Calibri"/>
                        </a:rPr>
                        <a:t>تعابير مقترحة</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3600" u="none" cap="none" strike="noStrike">
                          <a:solidFill>
                            <a:schemeClr val="dk1"/>
                          </a:solidFill>
                          <a:latin typeface="Calibri"/>
                          <a:ea typeface="Calibri"/>
                          <a:cs typeface="Calibri"/>
                          <a:sym typeface="Calibri"/>
                        </a:rPr>
                        <a:t>المرحلة</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7375">
                <a:tc>
                  <a:txBody>
                    <a:bodyPr/>
                    <a:lstStyle/>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أضع خطة ..... لتوزيع مصروفي على.....</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أحاول أن أحدد أولًا ما هو ..... قبل أن .....</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أحتفظ بجزء من مصروفي ل........</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أُدّخر بعض .... كل ......</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تعلمت أن الادخار ...... على ....... </a:t>
                      </a:r>
                      <a:endParaRPr b="1" sz="36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3600"/>
                        <a:buFont typeface="Noto Sans Symbols"/>
                        <a:buChar char="∙"/>
                      </a:pPr>
                      <a:r>
                        <a:rPr b="1" lang="ar-SA" sz="3600" u="none" cap="none" strike="noStrike">
                          <a:solidFill>
                            <a:schemeClr val="dk1"/>
                          </a:solidFill>
                          <a:latin typeface="Calibri"/>
                          <a:ea typeface="Calibri"/>
                          <a:cs typeface="Calibri"/>
                          <a:sym typeface="Calibri"/>
                        </a:rPr>
                        <a:t>يجعلني التخطيط أشعر ........</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3600" u="none" cap="none" strike="noStrike">
                          <a:solidFill>
                            <a:schemeClr val="dk1"/>
                          </a:solidFill>
                          <a:latin typeface="Calibri"/>
                          <a:ea typeface="Calibri"/>
                          <a:cs typeface="Calibri"/>
                          <a:sym typeface="Calibri"/>
                        </a:rPr>
                        <a:t>التخطيط والادخار</a:t>
                      </a:r>
                      <a:endParaRPr b="1" sz="36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pic>
        <p:nvPicPr>
          <p:cNvPr id="881" name="Google Shape;881;p53"/>
          <p:cNvPicPr preferRelativeResize="0"/>
          <p:nvPr/>
        </p:nvPicPr>
        <p:blipFill rotWithShape="1">
          <a:blip r:embed="rId3">
            <a:alphaModFix/>
          </a:blip>
          <a:srcRect b="0" l="0" r="0" t="0"/>
          <a:stretch/>
        </p:blipFill>
        <p:spPr>
          <a:xfrm>
            <a:off x="26321" y="110677"/>
            <a:ext cx="660692" cy="595485"/>
          </a:xfrm>
          <a:prstGeom prst="rect">
            <a:avLst/>
          </a:prstGeom>
          <a:noFill/>
          <a:ln>
            <a:noFill/>
          </a:ln>
        </p:spPr>
      </p:pic>
      <p:sp>
        <p:nvSpPr>
          <p:cNvPr id="882" name="Google Shape;882;p53"/>
          <p:cNvSpPr/>
          <p:nvPr/>
        </p:nvSpPr>
        <p:spPr>
          <a:xfrm>
            <a:off x="1437112" y="877814"/>
            <a:ext cx="8497956" cy="1003852"/>
          </a:xfrm>
          <a:prstGeom prst="rect">
            <a:avLst/>
          </a:prstGeom>
          <a:solidFill>
            <a:srgbClr val="BEF2C7"/>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ar-SA" sz="3200">
                <a:solidFill>
                  <a:schemeClr val="dk1"/>
                </a:solidFill>
                <a:latin typeface="Calibri"/>
                <a:ea typeface="Calibri"/>
                <a:cs typeface="Calibri"/>
                <a:sym typeface="Calibri"/>
              </a:rPr>
              <a:t>معايير النجاح في إنجاز المهمة(تستعمل للتقويم الذاتي).</a:t>
            </a:r>
            <a:endParaRPr b="1" sz="3200">
              <a:solidFill>
                <a:schemeClr val="dk1"/>
              </a:solidFill>
              <a:latin typeface="Calibri"/>
              <a:ea typeface="Calibri"/>
              <a:cs typeface="Calibri"/>
              <a:sym typeface="Calibri"/>
            </a:endParaRPr>
          </a:p>
        </p:txBody>
      </p:sp>
      <p:graphicFrame>
        <p:nvGraphicFramePr>
          <p:cNvPr id="883" name="Google Shape;883;p53"/>
          <p:cNvGraphicFramePr/>
          <p:nvPr/>
        </p:nvGraphicFramePr>
        <p:xfrm>
          <a:off x="149087" y="2079926"/>
          <a:ext cx="3000000" cy="3000000"/>
        </p:xfrm>
        <a:graphic>
          <a:graphicData uri="http://schemas.openxmlformats.org/drawingml/2006/table">
            <a:tbl>
              <a:tblPr bandRow="1" firstCol="1" firstRow="1">
                <a:noFill/>
                <a:tableStyleId>{4DBEFA61-0749-4861-B0E0-D38B1E519A49}</a:tableStyleId>
              </a:tblPr>
              <a:tblGrid>
                <a:gridCol w="9544725"/>
                <a:gridCol w="735825"/>
                <a:gridCol w="922400"/>
                <a:gridCol w="704300"/>
              </a:tblGrid>
              <a:tr h="406400">
                <a:tc>
                  <a:txBody>
                    <a:bodyPr/>
                    <a:lstStyle/>
                    <a:p>
                      <a:pPr indent="0" lvl="0" marL="0" marR="0" rtl="1" algn="ctr">
                        <a:lnSpc>
                          <a:spcPct val="107000"/>
                        </a:lnSpc>
                        <a:spcBef>
                          <a:spcPts val="0"/>
                        </a:spcBef>
                        <a:spcAft>
                          <a:spcPts val="0"/>
                        </a:spcAft>
                        <a:buNone/>
                      </a:pPr>
                      <a:r>
                        <a:rPr b="1" lang="ar-SA" sz="3200" u="none" cap="none" strike="noStrike">
                          <a:solidFill>
                            <a:schemeClr val="dk1"/>
                          </a:solidFill>
                        </a:rPr>
                        <a:t>المعيار</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SA" sz="2000" u="none" cap="none" strike="noStrike">
                          <a:solidFill>
                            <a:schemeClr val="dk1"/>
                          </a:solidFill>
                        </a:rPr>
                        <a:t>نعم</a:t>
                      </a:r>
                      <a:endParaRPr b="1" sz="20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SA" sz="2000" u="none" cap="none" strike="noStrike">
                          <a:solidFill>
                            <a:schemeClr val="dk1"/>
                          </a:solidFill>
                        </a:rPr>
                        <a:t>نسبيا</a:t>
                      </a:r>
                      <a:endParaRPr b="1" sz="20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SA" sz="2000" u="none" cap="none" strike="noStrike">
                          <a:solidFill>
                            <a:schemeClr val="dk1"/>
                          </a:solidFill>
                        </a:rPr>
                        <a:t>لا</a:t>
                      </a:r>
                      <a:endParaRPr b="1" sz="2000" u="none" cap="none" strike="noStrike">
                        <a:solidFill>
                          <a:schemeClr val="dk1"/>
                        </a:solidFill>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None/>
                      </a:pPr>
                      <a:r>
                        <a:rPr b="1" lang="ar-SA" sz="3200" u="none" cap="none" strike="noStrike">
                          <a:solidFill>
                            <a:schemeClr val="dk1"/>
                          </a:solidFill>
                        </a:rPr>
                        <a:t>تحدثتُ باسترسال في خطاب منسجم</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None/>
                      </a:pPr>
                      <a:r>
                        <a:rPr b="1" lang="ar-SA" sz="3200" u="none" cap="none" strike="noStrike">
                          <a:solidFill>
                            <a:schemeClr val="dk1"/>
                          </a:solidFill>
                        </a:rPr>
                        <a:t>استخدمتُ جملا مفيدة ومترابطة</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None/>
                      </a:pPr>
                      <a:r>
                        <a:rPr b="1" lang="ar-SA" sz="3200" u="none" cap="none" strike="noStrike">
                          <a:solidFill>
                            <a:schemeClr val="dk1"/>
                          </a:solidFill>
                        </a:rPr>
                        <a:t>وظفتُ أفعال كلام مناسبة.</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None/>
                      </a:pPr>
                      <a:r>
                        <a:rPr b="1" lang="ar-SA" sz="3200" u="none" cap="none" strike="noStrike">
                          <a:solidFill>
                            <a:schemeClr val="dk1"/>
                          </a:solidFill>
                        </a:rPr>
                        <a:t> تحدثتُ بشكل جهري ومعبر (نبرة، إيقاع، تنغيم).</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None/>
                      </a:pPr>
                      <a:r>
                        <a:rPr b="1" lang="ar-SA" sz="3200" u="none" cap="none" strike="noStrike">
                          <a:solidFill>
                            <a:schemeClr val="dk1"/>
                          </a:solidFill>
                        </a:rPr>
                        <a:t>استخدمتُ لغة الجسد (التواصل غير اللفظي) بالعين، باليد</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800" u="none" cap="none" strike="noStrike"/>
                        <a:t> </a:t>
                      </a:r>
                      <a:endParaRPr sz="1100" u="none" cap="none" strike="noStrike">
                        <a:latin typeface="Calibri"/>
                        <a:ea typeface="Calibri"/>
                        <a:cs typeface="Calibri"/>
                        <a:sym typeface="Calibri"/>
                      </a:endParaRPr>
                    </a:p>
                  </a:txBody>
                  <a:tcPr marT="0" marB="0" marR="68575" marL="68575"/>
                </a:tc>
              </a:tr>
            </a:tbl>
          </a:graphicData>
        </a:graphic>
      </p:graphicFrame>
      <p:sp>
        <p:nvSpPr>
          <p:cNvPr id="884" name="Google Shape;884;p53"/>
          <p:cNvSpPr txBox="1"/>
          <p:nvPr>
            <p:ph type="title"/>
          </p:nvPr>
        </p:nvSpPr>
        <p:spPr>
          <a:xfrm>
            <a:off x="1006799" y="163589"/>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إليكم معايير النجاح، ضعوها نصب أعينكم وأنتم تنجزون المهمة :</a:t>
            </a:r>
            <a:endParaRPr/>
          </a:p>
        </p:txBody>
      </p:sp>
      <p:sp>
        <p:nvSpPr>
          <p:cNvPr id="885" name="Google Shape;885;p53"/>
          <p:cNvSpPr txBox="1"/>
          <p:nvPr>
            <p:ph idx="2" type="body"/>
          </p:nvPr>
        </p:nvSpPr>
        <p:spPr>
          <a:xfrm>
            <a:off x="1146358" y="45716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t>يشرح المدرس كل قاعدة من القواعد الآتية :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2">
                                            <p:txEl>
                                              <p:pRg end="0" st="0"/>
                                            </p:txEl>
                                          </p:spTgt>
                                        </p:tgtEl>
                                        <p:attrNameLst>
                                          <p:attrName>style.visibility</p:attrName>
                                        </p:attrNameLst>
                                      </p:cBhvr>
                                      <p:to>
                                        <p:strVal val="visible"/>
                                      </p:to>
                                    </p:set>
                                    <p:animEffect filter="fade" transition="in">
                                      <p:cBhvr>
                                        <p:cTn dur="500"/>
                                        <p:tgtEl>
                                          <p:spTgt spid="88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54"/>
          <p:cNvSpPr txBox="1"/>
          <p:nvPr>
            <p:ph type="title"/>
          </p:nvPr>
        </p:nvSpPr>
        <p:spPr>
          <a:xfrm>
            <a:off x="958618" y="31283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Arial"/>
              <a:buNone/>
            </a:pPr>
            <a:r>
              <a:rPr b="1" lang="ar-SA" sz="1800">
                <a:latin typeface="Arial"/>
                <a:ea typeface="Arial"/>
                <a:cs typeface="Arial"/>
                <a:sym typeface="Arial"/>
              </a:rPr>
              <a:t>أعيد تذكيركم بالتعابير الخاصة بكل مرحلة من مراحل </a:t>
            </a:r>
            <a:r>
              <a:rPr lang="ar-SA">
                <a:latin typeface="Arial"/>
                <a:ea typeface="Arial"/>
                <a:cs typeface="Arial"/>
                <a:sym typeface="Arial"/>
              </a:rPr>
              <a:t>عرض خطة تدبير الميزانية الشخصية</a:t>
            </a:r>
            <a:endParaRPr/>
          </a:p>
        </p:txBody>
      </p:sp>
      <p:sp>
        <p:nvSpPr>
          <p:cNvPr id="891" name="Google Shape;891;p54"/>
          <p:cNvSpPr txBox="1"/>
          <p:nvPr>
            <p:ph idx="2" type="body"/>
          </p:nvPr>
        </p:nvSpPr>
        <p:spPr>
          <a:xfrm>
            <a:off x="958618" y="590324"/>
            <a:ext cx="10939319" cy="267549"/>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SA" sz="1400"/>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sz="1400"/>
          </a:p>
        </p:txBody>
      </p:sp>
      <p:graphicFrame>
        <p:nvGraphicFramePr>
          <p:cNvPr id="892" name="Google Shape;892;p54"/>
          <p:cNvGraphicFramePr/>
          <p:nvPr/>
        </p:nvGraphicFramePr>
        <p:xfrm>
          <a:off x="844826" y="1016932"/>
          <a:ext cx="3000000" cy="3000000"/>
        </p:xfrm>
        <a:graphic>
          <a:graphicData uri="http://schemas.openxmlformats.org/drawingml/2006/table">
            <a:tbl>
              <a:tblPr bandRow="1" firstCol="1" firstRow="1">
                <a:noFill/>
                <a:tableStyleId>{52AF1E64-BC87-40DE-B559-FEA1AAE39E8D}</a:tableStyleId>
              </a:tblPr>
              <a:tblGrid>
                <a:gridCol w="6190625"/>
                <a:gridCol w="3714125"/>
                <a:gridCol w="1255100"/>
              </a:tblGrid>
              <a:tr h="184150">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تعابير مقترحة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المرحلة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والديَّ كل أسبوع.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 يعطيني والداي 50 درهمًا كل أسبوع.</a:t>
                      </a:r>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مساعدة جدي في عمله</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 أصرفه بحكمة على حاجاتي الضرورية.</a:t>
                      </a:r>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مصروفي الأسبوعي للطوارئ</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 أتسلم هدية من الأقارب خلال الأعياد والمناسبات.</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يعطيني والداي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مصادر الدخل</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الطعام واللوازم المدرسية.</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للترفيه مثل شراء حلويات أو الخروج مع أصدقائي.</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الأشياء غير الضرورية حتى أتمكن من توفير المال.</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  أتعلم كيف أفرّق بين ما أحتاج إليه فعلاً وما أرغب فيه فقط.</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أحيانًا أجد نفسي أنفق أكثر مما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أتعلم كيف أفرّق بين .... وما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طريقة الإنفاق</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أضع خطة دقيقة لتوزيع مصروفي على أيام الأسبوع، بحيث أستطيع السيطرة على الإنفاق.</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أحاول أن أحدد أولًا ما هو الأهم قبل أن أشتري أي شيء.</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أحتفظ بجزء من مصروفي للادخار لأنني أودّ شراء دراجة جديدة في المستقبل.</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تعلمت أن الادخار يساعدني على تحقيق أهدافي دون الحاجة لطلب المال دائمًا.</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يجعلني   التخطيط أشعر بالمسؤولية والثقة في نفسي عند إدارة مصروفي.</a:t>
                      </a:r>
                      <a:endParaRPr/>
                    </a:p>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أضع خطة ..... لتوزيع مصروفي على.....</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أن أحدد أولًا ما هو ..... قبل أن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أحتفظ بجزء من مصروفي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أُدّخر بعض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تعلمت أن الادخار ......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يجعلني التخطيط أشعر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التخطيط والادخار</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pic>
        <p:nvPicPr>
          <p:cNvPr id="897" name="Google Shape;897;p55"/>
          <p:cNvPicPr preferRelativeResize="0"/>
          <p:nvPr/>
        </p:nvPicPr>
        <p:blipFill rotWithShape="1">
          <a:blip r:embed="rId3">
            <a:alphaModFix/>
          </a:blip>
          <a:srcRect b="0" l="0" r="0" t="0"/>
          <a:stretch/>
        </p:blipFill>
        <p:spPr>
          <a:xfrm>
            <a:off x="26321" y="110677"/>
            <a:ext cx="660692" cy="595485"/>
          </a:xfrm>
          <a:prstGeom prst="rect">
            <a:avLst/>
          </a:prstGeom>
          <a:noFill/>
          <a:ln>
            <a:noFill/>
          </a:ln>
        </p:spPr>
      </p:pic>
      <p:sp>
        <p:nvSpPr>
          <p:cNvPr id="898" name="Google Shape;898;p55"/>
          <p:cNvSpPr/>
          <p:nvPr/>
        </p:nvSpPr>
        <p:spPr>
          <a:xfrm>
            <a:off x="1043609" y="967381"/>
            <a:ext cx="8497956" cy="1003852"/>
          </a:xfrm>
          <a:prstGeom prst="rect">
            <a:avLst/>
          </a:prstGeom>
          <a:solidFill>
            <a:srgbClr val="BEF2C7"/>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200">
                <a:solidFill>
                  <a:schemeClr val="dk1"/>
                </a:solidFill>
                <a:latin typeface="Calibri"/>
                <a:ea typeface="Calibri"/>
                <a:cs typeface="Calibri"/>
                <a:sym typeface="Calibri"/>
              </a:rPr>
              <a:t>1- احترام المدة المخصصة للتحدث.</a:t>
            </a:r>
            <a:endParaRPr b="1" sz="3200">
              <a:solidFill>
                <a:schemeClr val="dk1"/>
              </a:solidFill>
              <a:latin typeface="Calibri"/>
              <a:ea typeface="Calibri"/>
              <a:cs typeface="Calibri"/>
              <a:sym typeface="Calibri"/>
            </a:endParaRPr>
          </a:p>
        </p:txBody>
      </p:sp>
      <p:sp>
        <p:nvSpPr>
          <p:cNvPr id="899" name="Google Shape;899;p55"/>
          <p:cNvSpPr/>
          <p:nvPr/>
        </p:nvSpPr>
        <p:spPr>
          <a:xfrm>
            <a:off x="1043609" y="2080594"/>
            <a:ext cx="8497956" cy="1003852"/>
          </a:xfrm>
          <a:prstGeom prst="rect">
            <a:avLst/>
          </a:prstGeom>
          <a:solidFill>
            <a:srgbClr val="F6C5AB"/>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200">
                <a:solidFill>
                  <a:schemeClr val="dk1"/>
                </a:solidFill>
                <a:latin typeface="Calibri"/>
                <a:ea typeface="Calibri"/>
                <a:cs typeface="Calibri"/>
                <a:sym typeface="Calibri"/>
              </a:rPr>
              <a:t>2- احترام ترتيب الخطوات خلال الإجابة عن الوضعية.</a:t>
            </a:r>
            <a:endParaRPr b="1" sz="3200">
              <a:solidFill>
                <a:schemeClr val="dk1"/>
              </a:solidFill>
              <a:latin typeface="Calibri"/>
              <a:ea typeface="Calibri"/>
              <a:cs typeface="Calibri"/>
              <a:sym typeface="Calibri"/>
            </a:endParaRPr>
          </a:p>
        </p:txBody>
      </p:sp>
      <p:sp>
        <p:nvSpPr>
          <p:cNvPr id="900" name="Google Shape;900;p55"/>
          <p:cNvSpPr/>
          <p:nvPr/>
        </p:nvSpPr>
        <p:spPr>
          <a:xfrm>
            <a:off x="1043608" y="3309449"/>
            <a:ext cx="8497956" cy="1003852"/>
          </a:xfrm>
          <a:prstGeom prst="rect">
            <a:avLst/>
          </a:prstGeom>
          <a:solidFill>
            <a:srgbClr val="C7EDFC"/>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200">
                <a:solidFill>
                  <a:schemeClr val="dk1"/>
                </a:solidFill>
                <a:latin typeface="Calibri"/>
                <a:ea typeface="Calibri"/>
                <a:cs typeface="Calibri"/>
                <a:sym typeface="Calibri"/>
              </a:rPr>
              <a:t>3- التوظيف الجيد للتعابير المكتسبة</a:t>
            </a:r>
            <a:endParaRPr b="1" sz="3200">
              <a:solidFill>
                <a:schemeClr val="dk1"/>
              </a:solidFill>
              <a:latin typeface="Calibri"/>
              <a:ea typeface="Calibri"/>
              <a:cs typeface="Calibri"/>
              <a:sym typeface="Calibri"/>
            </a:endParaRPr>
          </a:p>
        </p:txBody>
      </p:sp>
      <p:sp>
        <p:nvSpPr>
          <p:cNvPr id="901" name="Google Shape;901;p55"/>
          <p:cNvSpPr/>
          <p:nvPr/>
        </p:nvSpPr>
        <p:spPr>
          <a:xfrm>
            <a:off x="1043608" y="4624149"/>
            <a:ext cx="8497956" cy="1003852"/>
          </a:xfrm>
          <a:prstGeom prst="rect">
            <a:avLst/>
          </a:prstGeom>
          <a:solidFill>
            <a:srgbClr val="D0D0D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200">
                <a:solidFill>
                  <a:schemeClr val="dk1"/>
                </a:solidFill>
                <a:latin typeface="Calibri"/>
                <a:ea typeface="Calibri"/>
                <a:cs typeface="Calibri"/>
                <a:sym typeface="Calibri"/>
              </a:rPr>
              <a:t>4- التقديم الجيد للعمل (الصوت- الحركات- التحرك أمام الفصل شفهيا دون اعتماد المسودة المنجزة).</a:t>
            </a:r>
            <a:endParaRPr b="1" sz="3200">
              <a:solidFill>
                <a:schemeClr val="dk1"/>
              </a:solidFill>
              <a:latin typeface="Calibri"/>
              <a:ea typeface="Calibri"/>
              <a:cs typeface="Calibri"/>
              <a:sym typeface="Calibri"/>
            </a:endParaRPr>
          </a:p>
        </p:txBody>
      </p:sp>
      <p:sp>
        <p:nvSpPr>
          <p:cNvPr id="902" name="Google Shape;902;p55"/>
          <p:cNvSpPr txBox="1"/>
          <p:nvPr>
            <p:ph type="title"/>
          </p:nvPr>
        </p:nvSpPr>
        <p:spPr>
          <a:xfrm>
            <a:off x="975708" y="201630"/>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إليكم أهم قواعد العمل:</a:t>
            </a:r>
            <a:endParaRPr/>
          </a:p>
        </p:txBody>
      </p:sp>
      <p:sp>
        <p:nvSpPr>
          <p:cNvPr id="903" name="Google Shape;903;p55"/>
          <p:cNvSpPr txBox="1"/>
          <p:nvPr>
            <p:ph idx="2" type="body"/>
          </p:nvPr>
        </p:nvSpPr>
        <p:spPr>
          <a:xfrm>
            <a:off x="1149217" y="4837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t>يشرح المدرس كل قاعدة من القواعد الآتية :.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8">
                                            <p:txEl>
                                              <p:pRg end="0" st="0"/>
                                            </p:txEl>
                                          </p:spTgt>
                                        </p:tgtEl>
                                        <p:attrNameLst>
                                          <p:attrName>style.visibility</p:attrName>
                                        </p:attrNameLst>
                                      </p:cBhvr>
                                      <p:to>
                                        <p:strVal val="visible"/>
                                      </p:to>
                                    </p:set>
                                    <p:animEffect filter="fade" transition="in">
                                      <p:cBhvr>
                                        <p:cTn dur="500"/>
                                        <p:tgtEl>
                                          <p:spTgt spid="8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9">
                                            <p:txEl>
                                              <p:pRg end="0" st="0"/>
                                            </p:txEl>
                                          </p:spTgt>
                                        </p:tgtEl>
                                        <p:attrNameLst>
                                          <p:attrName>style.visibility</p:attrName>
                                        </p:attrNameLst>
                                      </p:cBhvr>
                                      <p:to>
                                        <p:strVal val="visible"/>
                                      </p:to>
                                    </p:set>
                                    <p:animEffect filter="fade" transition="in">
                                      <p:cBhvr>
                                        <p:cTn dur="500"/>
                                        <p:tgtEl>
                                          <p:spTgt spid="8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0">
                                            <p:txEl>
                                              <p:pRg end="0" st="0"/>
                                            </p:txEl>
                                          </p:spTgt>
                                        </p:tgtEl>
                                        <p:attrNameLst>
                                          <p:attrName>style.visibility</p:attrName>
                                        </p:attrNameLst>
                                      </p:cBhvr>
                                      <p:to>
                                        <p:strVal val="visible"/>
                                      </p:to>
                                    </p:set>
                                    <p:animEffect filter="fade" transition="in">
                                      <p:cBhvr>
                                        <p:cTn dur="500"/>
                                        <p:tgtEl>
                                          <p:spTgt spid="90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1">
                                            <p:txEl>
                                              <p:pRg end="0" st="0"/>
                                            </p:txEl>
                                          </p:spTgt>
                                        </p:tgtEl>
                                        <p:attrNameLst>
                                          <p:attrName>style.visibility</p:attrName>
                                        </p:attrNameLst>
                                      </p:cBhvr>
                                      <p:to>
                                        <p:strVal val="visible"/>
                                      </p:to>
                                    </p:set>
                                    <p:animEffect filter="fade" transition="in">
                                      <p:cBhvr>
                                        <p:cTn dur="500"/>
                                        <p:tgtEl>
                                          <p:spTgt spid="90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5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id="909" name="Google Shape;909;p56"/>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id="910" name="Google Shape;910;p56"/>
          <p:cNvPicPr preferRelativeResize="0"/>
          <p:nvPr/>
        </p:nvPicPr>
        <p:blipFill rotWithShape="1">
          <a:blip r:embed="rId4">
            <a:alphaModFix/>
          </a:blip>
          <a:srcRect b="0" l="0" r="0" t="0"/>
          <a:stretch/>
        </p:blipFill>
        <p:spPr>
          <a:xfrm>
            <a:off x="9056895" y="807202"/>
            <a:ext cx="3249643" cy="3249643"/>
          </a:xfrm>
          <a:prstGeom prst="rect">
            <a:avLst/>
          </a:prstGeom>
          <a:noFill/>
          <a:ln>
            <a:noFill/>
          </a:ln>
        </p:spPr>
      </p:pic>
      <p:sp>
        <p:nvSpPr>
          <p:cNvPr id="911" name="Google Shape;911;p56"/>
          <p:cNvSpPr/>
          <p:nvPr/>
        </p:nvSpPr>
        <p:spPr>
          <a:xfrm>
            <a:off x="1907794" y="966874"/>
            <a:ext cx="5899851" cy="443447"/>
          </a:xfrm>
          <a:prstGeom prst="rect">
            <a:avLst/>
          </a:prstGeom>
          <a:solidFill>
            <a:srgbClr val="FFCC99"/>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2400">
                <a:solidFill>
                  <a:schemeClr val="dk1"/>
                </a:solidFill>
                <a:latin typeface="Arial"/>
                <a:ea typeface="Arial"/>
                <a:cs typeface="Arial"/>
                <a:sym typeface="Arial"/>
              </a:rPr>
              <a:t>أدوات أوظفها لإنجاز المهمة بنجاح:</a:t>
            </a:r>
            <a:endParaRPr sz="2400">
              <a:solidFill>
                <a:schemeClr val="dk1"/>
              </a:solidFill>
              <a:latin typeface="Arial"/>
              <a:ea typeface="Arial"/>
              <a:cs typeface="Arial"/>
              <a:sym typeface="Arial"/>
            </a:endParaRPr>
          </a:p>
        </p:txBody>
      </p:sp>
      <p:graphicFrame>
        <p:nvGraphicFramePr>
          <p:cNvPr id="912" name="Google Shape;912;p56"/>
          <p:cNvGraphicFramePr/>
          <p:nvPr/>
        </p:nvGraphicFramePr>
        <p:xfrm>
          <a:off x="7632740" y="4370313"/>
          <a:ext cx="3000000" cy="3000000"/>
        </p:xfrm>
        <a:graphic>
          <a:graphicData uri="http://schemas.openxmlformats.org/drawingml/2006/table">
            <a:tbl>
              <a:tblPr bandRow="1" firstCol="1" firstRow="1">
                <a:noFill/>
                <a:tableStyleId>{4DBEFA61-0749-4861-B0E0-D38B1E519A49}</a:tableStyleId>
              </a:tblPr>
              <a:tblGrid>
                <a:gridCol w="3217850"/>
                <a:gridCol w="322775"/>
                <a:gridCol w="377875"/>
                <a:gridCol w="419125"/>
              </a:tblGrid>
              <a:tr h="574425">
                <a:tc>
                  <a:txBody>
                    <a:bodyPr/>
                    <a:lstStyle/>
                    <a:p>
                      <a:pPr indent="0" lvl="0" marL="0" marR="0" rtl="1" algn="ctr">
                        <a:lnSpc>
                          <a:spcPct val="107000"/>
                        </a:lnSpc>
                        <a:spcBef>
                          <a:spcPts val="0"/>
                        </a:spcBef>
                        <a:spcAft>
                          <a:spcPts val="0"/>
                        </a:spcAft>
                        <a:buNone/>
                      </a:pPr>
                      <a:r>
                        <a:rPr b="1" lang="ar-SA" sz="1400" u="none" cap="none" strike="noStrike">
                          <a:solidFill>
                            <a:schemeClr val="dk1"/>
                          </a:solidFill>
                        </a:rPr>
                        <a:t>المعيار</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نعم</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نسبيا</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لا</a:t>
                      </a:r>
                      <a:endParaRPr b="1" sz="1400" u="none" cap="none" strike="noStrike">
                        <a:solidFill>
                          <a:schemeClr val="dk1"/>
                        </a:solidFill>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تحدثتُ باسترسال في خطاب منسجم</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استخدمتُ جملا مفيدة ومترابطة</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وظفتُ أفعال كلام مناسبة.</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 تحدثتُ بشكل جهري ومعبر (نبرة، إيقاع، تنغيم).</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r>
              <a:tr h="574425">
                <a:tc>
                  <a:txBody>
                    <a:bodyPr/>
                    <a:lstStyle/>
                    <a:p>
                      <a:pPr indent="0" lvl="0" marL="0" marR="0" rtl="1" algn="r">
                        <a:lnSpc>
                          <a:spcPct val="107000"/>
                        </a:lnSpc>
                        <a:spcBef>
                          <a:spcPts val="0"/>
                        </a:spcBef>
                        <a:spcAft>
                          <a:spcPts val="0"/>
                        </a:spcAft>
                        <a:buNone/>
                      </a:pPr>
                      <a:r>
                        <a:rPr b="1" lang="ar-SA" sz="1400" u="none" cap="none" strike="noStrike">
                          <a:solidFill>
                            <a:schemeClr val="dk1"/>
                          </a:solidFill>
                        </a:rPr>
                        <a:t>استخدمتُ لغة الجسد (التواصل غير اللفظي) بالعين، باليد</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None/>
                      </a:pPr>
                      <a:r>
                        <a:rPr lang="ar-SA" sz="1400" u="none" cap="none" strike="noStrike"/>
                        <a:t> </a:t>
                      </a:r>
                      <a:endParaRPr sz="1400" u="none" cap="none" strike="noStrike">
                        <a:latin typeface="Calibri"/>
                        <a:ea typeface="Calibri"/>
                        <a:cs typeface="Calibri"/>
                        <a:sym typeface="Calibri"/>
                      </a:endParaRPr>
                    </a:p>
                  </a:txBody>
                  <a:tcPr marT="0" marB="0" marR="68575" marL="68575"/>
                </a:tc>
              </a:tr>
            </a:tbl>
          </a:graphicData>
        </a:graphic>
      </p:graphicFrame>
      <p:pic>
        <p:nvPicPr>
          <p:cNvPr id="913" name="Google Shape;913;p56"/>
          <p:cNvPicPr preferRelativeResize="0"/>
          <p:nvPr/>
        </p:nvPicPr>
        <p:blipFill rotWithShape="1">
          <a:blip r:embed="rId5">
            <a:alphaModFix/>
          </a:blip>
          <a:srcRect b="0" l="0" r="0" t="0"/>
          <a:stretch/>
        </p:blipFill>
        <p:spPr>
          <a:xfrm>
            <a:off x="7347883" y="1755017"/>
            <a:ext cx="2168775" cy="1228973"/>
          </a:xfrm>
          <a:prstGeom prst="rect">
            <a:avLst/>
          </a:prstGeom>
          <a:noFill/>
          <a:ln>
            <a:noFill/>
          </a:ln>
        </p:spPr>
      </p:pic>
      <p:sp>
        <p:nvSpPr>
          <p:cNvPr id="914" name="Google Shape;914;p5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SA" sz="1800"/>
              <a:t>كل واحد منكم سيشتغل بمفرده على الوضعية الآتية:</a:t>
            </a:r>
            <a:endParaRPr b="1" sz="1800">
              <a:highlight>
                <a:srgbClr val="FFFF00"/>
              </a:highlight>
            </a:endParaRPr>
          </a:p>
        </p:txBody>
      </p:sp>
      <p:sp>
        <p:nvSpPr>
          <p:cNvPr id="915" name="Google Shape;915;p5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t>يدعو المدرس المتعلمين إلى التفكير في المطلوب ، والتمرّن على الإنجاز في المسودة </a:t>
            </a:r>
            <a:endParaRPr sz="1400"/>
          </a:p>
        </p:txBody>
      </p:sp>
      <p:graphicFrame>
        <p:nvGraphicFramePr>
          <p:cNvPr id="916" name="Google Shape;916;p56"/>
          <p:cNvGraphicFramePr/>
          <p:nvPr/>
        </p:nvGraphicFramePr>
        <p:xfrm>
          <a:off x="735496" y="1755017"/>
          <a:ext cx="3000000" cy="3000000"/>
        </p:xfrm>
        <a:graphic>
          <a:graphicData uri="http://schemas.openxmlformats.org/drawingml/2006/table">
            <a:tbl>
              <a:tblPr bandRow="1" firstCol="1" firstRow="1">
                <a:noFill/>
                <a:tableStyleId>{52AF1E64-BC87-40DE-B559-FEA1AAE39E8D}</a:tableStyleId>
              </a:tblPr>
              <a:tblGrid>
                <a:gridCol w="3607400"/>
                <a:gridCol w="2164300"/>
                <a:gridCol w="731375"/>
              </a:tblGrid>
              <a:tr h="184150">
                <a:tc>
                  <a:txBody>
                    <a:bodyPr/>
                    <a:lstStyle/>
                    <a:p>
                      <a:pPr indent="0" lvl="0" marL="0" marR="0" rtl="1" algn="l">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 </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تعابير مقترحة</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المرحلة</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أحصل على مصروفي من والديَّ كل أسبوع.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 يعطيني والداي 50 درهمًا كل أسبوع.</a:t>
                      </a:r>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أكسب بعض المال من مساعدة جدي في عمله</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دخلي محدود، لكن أحاول أن أصرفه بحكمة على حاجاتي الضرورية.</a:t>
                      </a:r>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أحتفظ ببعض النقود من مصروفي الأسبوعي للطوارئ</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يزيد دخلي حينما أتسلم هدية من الأقارب خلال الأعياد والمناسبات.</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أحصل على مصروفي من …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يعطيني والداي ..... كل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أكسب بعض المال من …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دخلي محدود، لكن أحاول أن......</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أحتفظ ببعض النقود من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Play"/>
                        <a:buAutoNum type="arabicPeriod"/>
                      </a:pPr>
                      <a:r>
                        <a:rPr b="1" lang="ar-SA" sz="1200" u="none" cap="none" strike="noStrike">
                          <a:solidFill>
                            <a:schemeClr val="dk1"/>
                          </a:solidFill>
                          <a:latin typeface="Calibri"/>
                          <a:ea typeface="Calibri"/>
                          <a:cs typeface="Calibri"/>
                          <a:sym typeface="Calibri"/>
                        </a:rPr>
                        <a:t>يزيد دخلي حينما.........</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مصادر الدخل</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342900" lvl="0" marL="342900" marR="0" rtl="1" algn="r">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أنفق جزءًا من مصروفي على الطعام واللوازم المدرسية.</a:t>
                      </a:r>
                      <a:endParaRPr/>
                    </a:p>
                    <a:p>
                      <a:pPr indent="-342900" lvl="0" marL="342900" marR="0" rtl="1" algn="r">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أخصص مبلغًا صغيرًا للترفيه مثل شراء حلويات أو الخروج مع أصدقائي.</a:t>
                      </a:r>
                      <a:endParaRPr/>
                    </a:p>
                    <a:p>
                      <a:pPr indent="-342900" lvl="0" marL="342900" marR="0" rtl="1" algn="r">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أحاول ألا أشتري الأشياء غير الضرورية حتى أتمكن من توفير المال.</a:t>
                      </a:r>
                      <a:endParaRPr/>
                    </a:p>
                    <a:p>
                      <a:pPr indent="-342900" lvl="0" marL="342900" marR="0" rtl="1" algn="r">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  أتعلم كيف أفرّق بين ما أحتاج إليه فعلاً وما أرغب فيه فقط.</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أنفق جزءًا من مصروفي على …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أخصص مبلغًا صغيرًا ل.....</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أحاول ألا أشتري ........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أحيانًا أجد نفسي أنفق أكثر مما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أتعلم كيف أفرّق بين .... وما .....</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طريقة الإنفاق</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spcBef>
                          <a:spcPts val="0"/>
                        </a:spcBef>
                        <a:spcAft>
                          <a:spcPts val="0"/>
                        </a:spcAft>
                        <a:buNone/>
                      </a:pPr>
                      <a:r>
                        <a:rPr b="1" lang="ar-SA" sz="1200" u="none" cap="none" strike="noStrike">
                          <a:solidFill>
                            <a:schemeClr val="dk1"/>
                          </a:solidFill>
                          <a:latin typeface="Calibri"/>
                          <a:ea typeface="Calibri"/>
                          <a:cs typeface="Calibri"/>
                          <a:sym typeface="Calibri"/>
                        </a:rPr>
                        <a:t>·  أضع خطة دقيقة لتوزيع مصروفي على أيام الأسبوع، بحيث أستطيع السيطرة على الإنفاق.</a:t>
                      </a:r>
                      <a:endParaRPr/>
                    </a:p>
                    <a:p>
                      <a:pPr indent="0" lvl="0" marL="0" marR="0" rtl="1" algn="r">
                        <a:spcBef>
                          <a:spcPts val="0"/>
                        </a:spcBef>
                        <a:spcAft>
                          <a:spcPts val="0"/>
                        </a:spcAft>
                        <a:buNone/>
                      </a:pPr>
                      <a:r>
                        <a:rPr b="1" lang="ar-SA" sz="1200" u="none" cap="none" strike="noStrike">
                          <a:solidFill>
                            <a:schemeClr val="dk1"/>
                          </a:solidFill>
                          <a:latin typeface="Calibri"/>
                          <a:ea typeface="Calibri"/>
                          <a:cs typeface="Calibri"/>
                          <a:sym typeface="Calibri"/>
                        </a:rPr>
                        <a:t>·  أحاول أن أحدد أولًا ما هو الأهم قبل أن أشتري أي شيء.</a:t>
                      </a:r>
                      <a:endParaRPr/>
                    </a:p>
                    <a:p>
                      <a:pPr indent="0" lvl="0" marL="0" marR="0" rtl="1" algn="r">
                        <a:spcBef>
                          <a:spcPts val="0"/>
                        </a:spcBef>
                        <a:spcAft>
                          <a:spcPts val="0"/>
                        </a:spcAft>
                        <a:buNone/>
                      </a:pPr>
                      <a:r>
                        <a:rPr b="1" lang="ar-SA" sz="1200" u="none" cap="none" strike="noStrike">
                          <a:solidFill>
                            <a:schemeClr val="dk1"/>
                          </a:solidFill>
                          <a:latin typeface="Calibri"/>
                          <a:ea typeface="Calibri"/>
                          <a:cs typeface="Calibri"/>
                          <a:sym typeface="Calibri"/>
                        </a:rPr>
                        <a:t>·  أحتفظ بجزء من مصروفي للادخار لأنني أودّ شراء دراجة جديدة في المستقبل.</a:t>
                      </a:r>
                      <a:endParaRPr/>
                    </a:p>
                    <a:p>
                      <a:pPr indent="0" lvl="0" marL="0" marR="0" rtl="1" algn="r">
                        <a:spcBef>
                          <a:spcPts val="0"/>
                        </a:spcBef>
                        <a:spcAft>
                          <a:spcPts val="0"/>
                        </a:spcAft>
                        <a:buNone/>
                      </a:pPr>
                      <a:r>
                        <a:rPr b="1" lang="ar-SA" sz="1200" u="none" cap="none" strike="noStrike">
                          <a:solidFill>
                            <a:schemeClr val="dk1"/>
                          </a:solidFill>
                          <a:latin typeface="Calibri"/>
                          <a:ea typeface="Calibri"/>
                          <a:cs typeface="Calibri"/>
                          <a:sym typeface="Calibri"/>
                        </a:rPr>
                        <a:t>·  تعلمت أن الادخار يساعدني على تحقيق أهدافي دون الحاجة لطلب المال دائمًا.</a:t>
                      </a:r>
                      <a:endParaRPr/>
                    </a:p>
                    <a:p>
                      <a:pPr indent="0" lvl="0" marL="0" marR="0" rtl="1" algn="r">
                        <a:spcBef>
                          <a:spcPts val="0"/>
                        </a:spcBef>
                        <a:spcAft>
                          <a:spcPts val="0"/>
                        </a:spcAft>
                        <a:buNone/>
                      </a:pPr>
                      <a:r>
                        <a:rPr b="1" lang="ar-SA" sz="1200" u="none" cap="none" strike="noStrike">
                          <a:solidFill>
                            <a:schemeClr val="dk1"/>
                          </a:solidFill>
                          <a:latin typeface="Calibri"/>
                          <a:ea typeface="Calibri"/>
                          <a:cs typeface="Calibri"/>
                          <a:sym typeface="Calibri"/>
                        </a:rPr>
                        <a:t>يجعلني   التخطيط أشعر بالمسؤولية والثقة في نفسي عند إدارة مصروفي.</a:t>
                      </a:r>
                      <a:endParaRPr/>
                    </a:p>
                    <a:p>
                      <a:pPr indent="0" lvl="0" marL="0" marR="0" rtl="1" algn="l">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 </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أضع خطة ..... لتوزيع مصروفي على.....</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أحاول أن أحدد أولًا ما هو ..... قبل أن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أحتفظ بجزء من مصروفي ل........</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أُدّخر بعض .... كل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تعلمت أن الادخار ...... على ....... </a:t>
                      </a:r>
                      <a:endParaRPr b="1" sz="12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200"/>
                        <a:buFont typeface="Noto Sans Symbols"/>
                        <a:buChar char="∙"/>
                      </a:pPr>
                      <a:r>
                        <a:rPr b="1" lang="ar-SA" sz="1200" u="none" cap="none" strike="noStrike">
                          <a:solidFill>
                            <a:schemeClr val="dk1"/>
                          </a:solidFill>
                          <a:latin typeface="Calibri"/>
                          <a:ea typeface="Calibri"/>
                          <a:cs typeface="Calibri"/>
                          <a:sym typeface="Calibri"/>
                        </a:rPr>
                        <a:t>يجعلني التخطيط أشعر ........</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1200" u="none" cap="none" strike="noStrike">
                          <a:solidFill>
                            <a:schemeClr val="dk1"/>
                          </a:solidFill>
                          <a:latin typeface="Calibri"/>
                          <a:ea typeface="Calibri"/>
                          <a:cs typeface="Calibri"/>
                          <a:sym typeface="Calibri"/>
                        </a:rPr>
                        <a:t>التخطيط والادخار</a:t>
                      </a:r>
                      <a:endParaRPr b="1" sz="12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5000"/>
                                        <p:tgtEl>
                                          <p:spTgt spid="9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pic>
        <p:nvPicPr>
          <p:cNvPr descr="Lever la main - Icônes mains et gestes gratuites" id="921" name="Google Shape;921;p57"/>
          <p:cNvPicPr preferRelativeResize="0"/>
          <p:nvPr/>
        </p:nvPicPr>
        <p:blipFill rotWithShape="1">
          <a:blip r:embed="rId3">
            <a:alphaModFix/>
          </a:blip>
          <a:srcRect b="0" l="0" r="0" t="0"/>
          <a:stretch/>
        </p:blipFill>
        <p:spPr>
          <a:xfrm>
            <a:off x="151886" y="111545"/>
            <a:ext cx="702642" cy="716446"/>
          </a:xfrm>
          <a:prstGeom prst="rect">
            <a:avLst/>
          </a:prstGeom>
          <a:noFill/>
          <a:ln>
            <a:noFill/>
          </a:ln>
        </p:spPr>
      </p:pic>
      <p:pic>
        <p:nvPicPr>
          <p:cNvPr descr="Une image contenant dessin, dessin humoristique, clipart, illustration&#10;&#10;Le contenu généré par l’IA peut être incorrect." id="922" name="Google Shape;922;p57"/>
          <p:cNvPicPr preferRelativeResize="0"/>
          <p:nvPr/>
        </p:nvPicPr>
        <p:blipFill rotWithShape="1">
          <a:blip r:embed="rId4">
            <a:alphaModFix/>
          </a:blip>
          <a:srcRect b="0" l="0" r="0" t="0"/>
          <a:stretch/>
        </p:blipFill>
        <p:spPr>
          <a:xfrm flipH="1">
            <a:off x="1003615" y="978953"/>
            <a:ext cx="1524203" cy="2286305"/>
          </a:xfrm>
          <a:prstGeom prst="rect">
            <a:avLst/>
          </a:prstGeom>
          <a:noFill/>
          <a:ln>
            <a:noFill/>
          </a:ln>
        </p:spPr>
      </p:pic>
      <p:pic>
        <p:nvPicPr>
          <p:cNvPr descr="Une image contenant garçon, clipart, dessin, dessin humoristique&#10;&#10;Le contenu généré par l’IA peut être incorrect." id="923" name="Google Shape;923;p57"/>
          <p:cNvPicPr preferRelativeResize="0"/>
          <p:nvPr/>
        </p:nvPicPr>
        <p:blipFill rotWithShape="1">
          <a:blip r:embed="rId5">
            <a:alphaModFix/>
          </a:blip>
          <a:srcRect b="5107" l="0" r="0" t="0"/>
          <a:stretch/>
        </p:blipFill>
        <p:spPr>
          <a:xfrm flipH="1">
            <a:off x="4410447" y="956755"/>
            <a:ext cx="1593084" cy="2267601"/>
          </a:xfrm>
          <a:prstGeom prst="rect">
            <a:avLst/>
          </a:prstGeom>
          <a:noFill/>
          <a:ln>
            <a:noFill/>
          </a:ln>
        </p:spPr>
      </p:pic>
      <p:pic>
        <p:nvPicPr>
          <p:cNvPr descr="Une image contenant dessin, illustration, dessin humoristique, clipart&#10;&#10;Le contenu généré par l’IA peut être incorrect." id="924" name="Google Shape;924;p57"/>
          <p:cNvPicPr preferRelativeResize="0"/>
          <p:nvPr/>
        </p:nvPicPr>
        <p:blipFill rotWithShape="1">
          <a:blip r:embed="rId6">
            <a:alphaModFix/>
          </a:blip>
          <a:srcRect b="0" l="0" r="0" t="0"/>
          <a:stretch/>
        </p:blipFill>
        <p:spPr>
          <a:xfrm>
            <a:off x="7886161" y="956755"/>
            <a:ext cx="1486793" cy="2230189"/>
          </a:xfrm>
          <a:prstGeom prst="rect">
            <a:avLst/>
          </a:prstGeom>
          <a:noFill/>
          <a:ln>
            <a:noFill/>
          </a:ln>
        </p:spPr>
      </p:pic>
      <p:pic>
        <p:nvPicPr>
          <p:cNvPr descr="Une image contenant garçon, clipart, dessin, dessin humoristique&#10;&#10;Le contenu généré par l’IA peut être incorrect." id="925" name="Google Shape;925;p57"/>
          <p:cNvPicPr preferRelativeResize="0"/>
          <p:nvPr/>
        </p:nvPicPr>
        <p:blipFill rotWithShape="1">
          <a:blip r:embed="rId7">
            <a:alphaModFix/>
          </a:blip>
          <a:srcRect b="5107" l="0" r="0" t="0"/>
          <a:stretch/>
        </p:blipFill>
        <p:spPr>
          <a:xfrm>
            <a:off x="10405846" y="940974"/>
            <a:ext cx="1632906" cy="2324284"/>
          </a:xfrm>
          <a:prstGeom prst="rect">
            <a:avLst/>
          </a:prstGeom>
          <a:noFill/>
          <a:ln>
            <a:noFill/>
          </a:ln>
        </p:spPr>
      </p:pic>
      <p:pic>
        <p:nvPicPr>
          <p:cNvPr descr="Une image contenant dessin, dessin humoristique, clipart, illustration&#10;&#10;Le contenu généré par l’IA peut être incorrect." id="926" name="Google Shape;926;p57"/>
          <p:cNvPicPr preferRelativeResize="0"/>
          <p:nvPr/>
        </p:nvPicPr>
        <p:blipFill rotWithShape="1">
          <a:blip r:embed="rId8">
            <a:alphaModFix/>
          </a:blip>
          <a:srcRect b="0" l="0" r="0" t="0"/>
          <a:stretch/>
        </p:blipFill>
        <p:spPr>
          <a:xfrm flipH="1">
            <a:off x="7000224" y="3874380"/>
            <a:ext cx="1524203" cy="2286305"/>
          </a:xfrm>
          <a:prstGeom prst="rect">
            <a:avLst/>
          </a:prstGeom>
          <a:noFill/>
          <a:ln>
            <a:noFill/>
          </a:ln>
        </p:spPr>
      </p:pic>
      <p:pic>
        <p:nvPicPr>
          <p:cNvPr descr="Une image contenant garçon, clipart, dessin, dessin humoristique&#10;&#10;Le contenu généré par l’IA peut être incorrect." id="927" name="Google Shape;927;p57"/>
          <p:cNvPicPr preferRelativeResize="0"/>
          <p:nvPr/>
        </p:nvPicPr>
        <p:blipFill rotWithShape="1">
          <a:blip r:embed="rId9">
            <a:alphaModFix/>
          </a:blip>
          <a:srcRect b="5107" l="0" r="0" t="0"/>
          <a:stretch/>
        </p:blipFill>
        <p:spPr>
          <a:xfrm flipH="1">
            <a:off x="3727960" y="3874380"/>
            <a:ext cx="1593084" cy="2267601"/>
          </a:xfrm>
          <a:prstGeom prst="rect">
            <a:avLst/>
          </a:prstGeom>
          <a:noFill/>
          <a:ln>
            <a:noFill/>
          </a:ln>
        </p:spPr>
      </p:pic>
      <p:sp>
        <p:nvSpPr>
          <p:cNvPr id="928" name="Google Shape;928;p57"/>
          <p:cNvSpPr txBox="1"/>
          <p:nvPr>
            <p:ph type="title"/>
          </p:nvPr>
        </p:nvSpPr>
        <p:spPr>
          <a:xfrm>
            <a:off x="992446" y="230583"/>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انتهت المدة المخصصة للمهمة، الآن لنستمع لإجاباتكم.</a:t>
            </a:r>
            <a:endParaRPr/>
          </a:p>
        </p:txBody>
      </p:sp>
      <p:sp>
        <p:nvSpPr>
          <p:cNvPr id="929" name="Google Shape;929;p57"/>
          <p:cNvSpPr txBox="1"/>
          <p:nvPr>
            <p:ph idx="2" type="body"/>
          </p:nvPr>
        </p:nvSpPr>
        <p:spPr>
          <a:xfrm>
            <a:off x="854528" y="577782"/>
            <a:ext cx="11161348" cy="378973"/>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t>يدعو المدرس المتعلمين إلى الانتباه والتركيز، يستمع إلى إجابات 6 متعلمين وذلك في حدود </a:t>
            </a:r>
            <a:r>
              <a:rPr lang="ar-SA">
                <a:solidFill>
                  <a:srgbClr val="FF0000"/>
                </a:solidFill>
              </a:rPr>
              <a:t>دقيقة</a:t>
            </a:r>
            <a:r>
              <a:rPr lang="ar-SA" sz="1400"/>
              <a:t> واحدة  لكل واحد منهم. ويطلب من باقي المتعلمين  تتبع مدى الالتزام بالقواعد المقدمة سلفا. وذلك بناء على شبكة التقويم. </a:t>
            </a:r>
            <a:endParaRPr sz="12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5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pic>
        <p:nvPicPr>
          <p:cNvPr descr="Lever la main - Icônes mains et gestes gratuites" id="935" name="Google Shape;935;p58"/>
          <p:cNvPicPr preferRelativeResize="0"/>
          <p:nvPr/>
        </p:nvPicPr>
        <p:blipFill rotWithShape="1">
          <a:blip r:embed="rId3">
            <a:alphaModFix/>
          </a:blip>
          <a:srcRect b="0" l="0" r="0" t="0"/>
          <a:stretch/>
        </p:blipFill>
        <p:spPr>
          <a:xfrm>
            <a:off x="716172" y="269291"/>
            <a:ext cx="702642" cy="702642"/>
          </a:xfrm>
          <a:prstGeom prst="rect">
            <a:avLst/>
          </a:prstGeom>
          <a:noFill/>
          <a:ln>
            <a:noFill/>
          </a:ln>
        </p:spPr>
      </p:pic>
      <p:pic>
        <p:nvPicPr>
          <p:cNvPr id="936" name="Google Shape;936;p58"/>
          <p:cNvPicPr preferRelativeResize="0"/>
          <p:nvPr/>
        </p:nvPicPr>
        <p:blipFill rotWithShape="1">
          <a:blip r:embed="rId4">
            <a:alphaModFix/>
          </a:blip>
          <a:srcRect b="10724" l="0" r="0" t="0"/>
          <a:stretch/>
        </p:blipFill>
        <p:spPr>
          <a:xfrm>
            <a:off x="1576815" y="1203389"/>
            <a:ext cx="8835180" cy="4680000"/>
          </a:xfrm>
          <a:prstGeom prst="rect">
            <a:avLst/>
          </a:prstGeom>
          <a:noFill/>
          <a:ln>
            <a:noFill/>
          </a:ln>
        </p:spPr>
      </p:pic>
      <p:sp>
        <p:nvSpPr>
          <p:cNvPr id="937" name="Google Shape;937;p58"/>
          <p:cNvSpPr txBox="1"/>
          <p:nvPr>
            <p:ph type="title"/>
          </p:nvPr>
        </p:nvSpPr>
        <p:spPr>
          <a:xfrm>
            <a:off x="927933" y="135517"/>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SA" sz="1800">
                <a:latin typeface="Calibri"/>
                <a:ea typeface="Calibri"/>
                <a:cs typeface="Calibri"/>
                <a:sym typeface="Calibri"/>
              </a:rPr>
              <a:t>ما رأيكم في ما قدمه زملاؤكم؟</a:t>
            </a:r>
            <a:endParaRPr/>
          </a:p>
        </p:txBody>
      </p:sp>
      <p:sp>
        <p:nvSpPr>
          <p:cNvPr id="938" name="Google Shape;938;p58"/>
          <p:cNvSpPr txBox="1"/>
          <p:nvPr>
            <p:ph idx="2" type="body"/>
          </p:nvPr>
        </p:nvSpPr>
        <p:spPr>
          <a:xfrm>
            <a:off x="1207052" y="40306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latin typeface="Calibri"/>
                <a:ea typeface="Calibri"/>
                <a:cs typeface="Calibri"/>
                <a:sym typeface="Calibri"/>
              </a:rPr>
              <a:t>يخلق المدرس  تفاعلا صفيا بطرح سؤال: ما رأيكم في إجابة زملائكم: وذلك بتحديد العناصر الآتية: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sz="1400">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942" name="Shape 942"/>
        <p:cNvGrpSpPr/>
        <p:nvPr/>
      </p:nvGrpSpPr>
      <p:grpSpPr>
        <a:xfrm>
          <a:off x="0" y="0"/>
          <a:ext cx="0" cy="0"/>
          <a:chOff x="0" y="0"/>
          <a:chExt cx="0" cy="0"/>
        </a:xfrm>
      </p:grpSpPr>
      <p:grpSp>
        <p:nvGrpSpPr>
          <p:cNvPr id="943" name="Google Shape;943;p59"/>
          <p:cNvGrpSpPr/>
          <p:nvPr/>
        </p:nvGrpSpPr>
        <p:grpSpPr>
          <a:xfrm>
            <a:off x="812158" y="844906"/>
            <a:ext cx="10567685" cy="5198169"/>
            <a:chOff x="2184399" y="1402024"/>
            <a:chExt cx="7823200" cy="4942038"/>
          </a:xfrm>
        </p:grpSpPr>
        <p:sp>
          <p:nvSpPr>
            <p:cNvPr id="944" name="Google Shape;944;p59"/>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945" name="Google Shape;945;p5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946" name="Google Shape;946;p59"/>
          <p:cNvGrpSpPr/>
          <p:nvPr/>
        </p:nvGrpSpPr>
        <p:grpSpPr>
          <a:xfrm>
            <a:off x="8559384" y="4917801"/>
            <a:ext cx="2662518" cy="936371"/>
            <a:chOff x="8559384" y="4917801"/>
            <a:chExt cx="2662517" cy="936370"/>
          </a:xfrm>
        </p:grpSpPr>
        <p:sp>
          <p:nvSpPr>
            <p:cNvPr id="947" name="Google Shape;947;p59"/>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948" name="Google Shape;948;p59"/>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600">
                  <a:solidFill>
                    <a:srgbClr val="000000"/>
                  </a:solidFill>
                  <a:latin typeface="Calibri"/>
                  <a:ea typeface="Calibri"/>
                  <a:cs typeface="Calibri"/>
                  <a:sym typeface="Calibri"/>
                </a:rPr>
                <a:t> 5دقائق</a:t>
              </a:r>
              <a:endParaRPr/>
            </a:p>
          </p:txBody>
        </p:sp>
      </p:grpSp>
      <p:sp>
        <p:nvSpPr>
          <p:cNvPr id="949" name="Google Shape;949;p59"/>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None/>
            </a:pPr>
            <a:r>
              <a:rPr b="1" i="0" lang="ar-SA" sz="4400" u="none" cap="none" strike="noStrike">
                <a:solidFill>
                  <a:srgbClr val="F19D19"/>
                </a:solidFill>
                <a:latin typeface="Calibri"/>
                <a:ea typeface="Calibri"/>
                <a:cs typeface="Calibri"/>
                <a:sym typeface="Calibri"/>
              </a:rPr>
              <a:t>اختتام الحصة</a:t>
            </a:r>
            <a:endParaRPr/>
          </a:p>
        </p:txBody>
      </p:sp>
      <p:pic>
        <p:nvPicPr>
          <p:cNvPr id="950" name="Google Shape;950;p59"/>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pic>
        <p:nvPicPr>
          <p:cNvPr descr="Lever la main - Icônes mains et gestes gratuites" id="955" name="Google Shape;955;p60"/>
          <p:cNvPicPr preferRelativeResize="0"/>
          <p:nvPr/>
        </p:nvPicPr>
        <p:blipFill rotWithShape="1">
          <a:blip r:embed="rId3">
            <a:alphaModFix/>
          </a:blip>
          <a:srcRect b="0" l="0" r="0" t="0"/>
          <a:stretch/>
        </p:blipFill>
        <p:spPr>
          <a:xfrm>
            <a:off x="0" y="9878"/>
            <a:ext cx="735012" cy="733425"/>
          </a:xfrm>
          <a:prstGeom prst="rect">
            <a:avLst/>
          </a:prstGeom>
          <a:noFill/>
          <a:ln>
            <a:noFill/>
          </a:ln>
        </p:spPr>
      </p:pic>
      <p:sp>
        <p:nvSpPr>
          <p:cNvPr id="956" name="Google Shape;956;p60"/>
          <p:cNvSpPr/>
          <p:nvPr/>
        </p:nvSpPr>
        <p:spPr>
          <a:xfrm>
            <a:off x="640067" y="1958551"/>
            <a:ext cx="10018103" cy="18586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lang="ar-SA" sz="3200">
                <a:solidFill>
                  <a:schemeClr val="dk1"/>
                </a:solidFill>
                <a:latin typeface="Calibri"/>
                <a:ea typeface="Calibri"/>
                <a:cs typeface="Calibri"/>
                <a:sym typeface="Calibri"/>
              </a:rPr>
              <a:t>1- مراحل عرض خطة تدبير الميزانية الشخصية</a:t>
            </a:r>
            <a:endParaRPr b="1" sz="3200">
              <a:solidFill>
                <a:schemeClr val="dk1"/>
              </a:solidFill>
              <a:latin typeface="Calibri"/>
              <a:ea typeface="Calibri"/>
              <a:cs typeface="Calibri"/>
              <a:sym typeface="Calibri"/>
            </a:endParaRPr>
          </a:p>
        </p:txBody>
      </p:sp>
      <p:sp>
        <p:nvSpPr>
          <p:cNvPr id="957" name="Google Shape;957;p60"/>
          <p:cNvSpPr txBox="1"/>
          <p:nvPr>
            <p:ph type="title"/>
          </p:nvPr>
        </p:nvSpPr>
        <p:spPr>
          <a:xfrm>
            <a:off x="735012" y="242815"/>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من يذكرني بما تعلمناه اليوم؟</a:t>
            </a:r>
            <a:endParaRPr/>
          </a:p>
        </p:txBody>
      </p:sp>
      <p:sp>
        <p:nvSpPr>
          <p:cNvPr id="958" name="Google Shape;958;p6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latin typeface="Calibri"/>
                <a:ea typeface="Calibri"/>
                <a:cs typeface="Calibri"/>
                <a:sym typeface="Calibri"/>
              </a:rPr>
              <a:t>يوجه المدرس  المتعلمين إلى تحديد التعابير والمهارات  المكتسبة</a:t>
            </a:r>
            <a:r>
              <a:rPr lang="ar-SA" sz="1400"/>
              <a:t>.</a:t>
            </a:r>
            <a:endParaRPr sz="14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61"/>
          <p:cNvSpPr txBox="1"/>
          <p:nvPr/>
        </p:nvSpPr>
        <p:spPr>
          <a:xfrm>
            <a:off x="2087472" y="315173"/>
            <a:ext cx="9144000" cy="528637"/>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r">
              <a:lnSpc>
                <a:spcPct val="90000"/>
              </a:lnSpc>
              <a:spcBef>
                <a:spcPts val="0"/>
              </a:spcBef>
              <a:spcAft>
                <a:spcPts val="0"/>
              </a:spcAft>
              <a:buClr>
                <a:schemeClr val="dk1"/>
              </a:buClr>
              <a:buSzPct val="100000"/>
              <a:buFont typeface="Play"/>
              <a:buNone/>
            </a:pPr>
            <a:r>
              <a:t/>
            </a:r>
            <a:endParaRPr sz="4400">
              <a:solidFill>
                <a:schemeClr val="dk1"/>
              </a:solidFill>
              <a:latin typeface="Play"/>
              <a:ea typeface="Play"/>
              <a:cs typeface="Play"/>
              <a:sym typeface="Play"/>
            </a:endParaRPr>
          </a:p>
        </p:txBody>
      </p:sp>
      <p:pic>
        <p:nvPicPr>
          <p:cNvPr id="964" name="Google Shape;964;p61"/>
          <p:cNvPicPr preferRelativeResize="0"/>
          <p:nvPr/>
        </p:nvPicPr>
        <p:blipFill rotWithShape="1">
          <a:blip r:embed="rId3">
            <a:alphaModFix/>
          </a:blip>
          <a:srcRect b="0" l="0" r="0" t="0"/>
          <a:stretch/>
        </p:blipFill>
        <p:spPr>
          <a:xfrm>
            <a:off x="376775" y="-51958"/>
            <a:ext cx="730250" cy="730250"/>
          </a:xfrm>
          <a:prstGeom prst="rect">
            <a:avLst/>
          </a:prstGeom>
          <a:noFill/>
          <a:ln>
            <a:noFill/>
          </a:ln>
        </p:spPr>
      </p:pic>
      <p:sp>
        <p:nvSpPr>
          <p:cNvPr id="965" name="Google Shape;965;p61"/>
          <p:cNvSpPr txBox="1"/>
          <p:nvPr>
            <p:ph type="title"/>
          </p:nvPr>
        </p:nvSpPr>
        <p:spPr>
          <a:xfrm>
            <a:off x="960528" y="28098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SA" sz="1800"/>
              <a:t>مراحل عرض خطة تدبير الميزانية الشخصية:</a:t>
            </a:r>
            <a:endParaRPr/>
          </a:p>
        </p:txBody>
      </p:sp>
      <p:sp>
        <p:nvSpPr>
          <p:cNvPr id="966" name="Google Shape;966;p6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SA" sz="1400">
                <a:latin typeface="Calibri"/>
                <a:ea typeface="Calibri"/>
                <a:cs typeface="Calibri"/>
                <a:sym typeface="Calibri"/>
              </a:rPr>
              <a:t>يذكر المدرس بالخطوات ودور ها وأهميتها.</a:t>
            </a:r>
            <a:endParaRPr/>
          </a:p>
        </p:txBody>
      </p:sp>
      <p:graphicFrame>
        <p:nvGraphicFramePr>
          <p:cNvPr id="967" name="Google Shape;967;p61"/>
          <p:cNvGraphicFramePr/>
          <p:nvPr/>
        </p:nvGraphicFramePr>
        <p:xfrm>
          <a:off x="1648120" y="1129448"/>
          <a:ext cx="3000000" cy="3000000"/>
        </p:xfrm>
        <a:graphic>
          <a:graphicData uri="http://schemas.openxmlformats.org/drawingml/2006/table">
            <a:tbl>
              <a:tblPr bandRow="1" firstCol="1" firstRow="1">
                <a:noFill/>
                <a:tableStyleId>{52AF1E64-BC87-40DE-B559-FEA1AAE39E8D}</a:tableStyleId>
              </a:tblPr>
              <a:tblGrid>
                <a:gridCol w="9170150"/>
              </a:tblGrid>
              <a:tr h="184150">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المرحلة</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1_مصادر الدخل</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2_طريقة الإنفاق</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lnSpc>
                          <a:spcPct val="107000"/>
                        </a:lnSpc>
                        <a:spcBef>
                          <a:spcPts val="0"/>
                        </a:spcBef>
                        <a:spcAft>
                          <a:spcPts val="0"/>
                        </a:spcAft>
                        <a:buNone/>
                      </a:pPr>
                      <a:r>
                        <a:rPr b="1" lang="ar-SA" sz="8000" u="none" cap="none" strike="noStrike">
                          <a:solidFill>
                            <a:schemeClr val="dk1"/>
                          </a:solidFill>
                          <a:latin typeface="Calibri"/>
                          <a:ea typeface="Calibri"/>
                          <a:cs typeface="Calibri"/>
                          <a:sym typeface="Calibri"/>
                        </a:rPr>
                        <a:t>3_التخطيط والادخار</a:t>
                      </a:r>
                      <a:endParaRPr b="1" sz="80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pic>
        <p:nvPicPr>
          <p:cNvPr descr="Lever la main - Icônes mains et gestes gratuites" id="972" name="Google Shape;972;p62"/>
          <p:cNvPicPr preferRelativeResize="0"/>
          <p:nvPr/>
        </p:nvPicPr>
        <p:blipFill rotWithShape="1">
          <a:blip r:embed="rId3">
            <a:alphaModFix/>
          </a:blip>
          <a:srcRect b="0" l="0" r="0" t="0"/>
          <a:stretch/>
        </p:blipFill>
        <p:spPr>
          <a:xfrm>
            <a:off x="32624" y="33068"/>
            <a:ext cx="735012" cy="733425"/>
          </a:xfrm>
          <a:prstGeom prst="rect">
            <a:avLst/>
          </a:prstGeom>
          <a:noFill/>
          <a:ln>
            <a:noFill/>
          </a:ln>
        </p:spPr>
      </p:pic>
      <p:sp>
        <p:nvSpPr>
          <p:cNvPr id="973" name="Google Shape;973;p62"/>
          <p:cNvSpPr/>
          <p:nvPr/>
        </p:nvSpPr>
        <p:spPr>
          <a:xfrm>
            <a:off x="1401416" y="1928192"/>
            <a:ext cx="10018103" cy="18586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lang="ar-SA" sz="3200">
                <a:solidFill>
                  <a:schemeClr val="dk1"/>
                </a:solidFill>
                <a:latin typeface="Calibri"/>
                <a:ea typeface="Calibri"/>
                <a:cs typeface="Calibri"/>
                <a:sym typeface="Calibri"/>
              </a:rPr>
              <a:t>2- التعابير المكتسبة لأعرض خطة تدبير الميزانية الشخصية</a:t>
            </a:r>
            <a:endParaRPr b="1" sz="3200">
              <a:solidFill>
                <a:schemeClr val="dk1"/>
              </a:solidFill>
              <a:latin typeface="Calibri"/>
              <a:ea typeface="Calibri"/>
              <a:cs typeface="Calibri"/>
              <a:sym typeface="Calibri"/>
            </a:endParaRPr>
          </a:p>
        </p:txBody>
      </p:sp>
      <p:sp>
        <p:nvSpPr>
          <p:cNvPr id="974" name="Google Shape;974;p6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من يذكرني بما تعلمناه اليوم على مستوى التعابير؟</a:t>
            </a:r>
            <a:endParaRPr/>
          </a:p>
        </p:txBody>
      </p:sp>
      <p:sp>
        <p:nvSpPr>
          <p:cNvPr id="975" name="Google Shape;975;p6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latin typeface="Calibri"/>
                <a:ea typeface="Calibri"/>
                <a:cs typeface="Calibri"/>
                <a:sym typeface="Calibri"/>
              </a:rPr>
              <a:t>يوجه المدرس  المتعلمين إلى تحديد التعابير المكتسبة</a:t>
            </a:r>
            <a:r>
              <a:rPr lang="ar-SA" sz="1400"/>
              <a:t>.</a:t>
            </a:r>
            <a:endParaRPr sz="14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pic>
        <p:nvPicPr>
          <p:cNvPr id="980" name="Google Shape;980;p63"/>
          <p:cNvPicPr preferRelativeResize="0"/>
          <p:nvPr/>
        </p:nvPicPr>
        <p:blipFill rotWithShape="1">
          <a:blip r:embed="rId3">
            <a:alphaModFix/>
          </a:blip>
          <a:srcRect b="0" l="0" r="0" t="0"/>
          <a:stretch/>
        </p:blipFill>
        <p:spPr>
          <a:xfrm>
            <a:off x="0" y="28302"/>
            <a:ext cx="731837" cy="731837"/>
          </a:xfrm>
          <a:prstGeom prst="rect">
            <a:avLst/>
          </a:prstGeom>
          <a:noFill/>
          <a:ln>
            <a:noFill/>
          </a:ln>
        </p:spPr>
      </p:pic>
      <p:sp>
        <p:nvSpPr>
          <p:cNvPr id="981" name="Google Shape;981;p63"/>
          <p:cNvSpPr txBox="1"/>
          <p:nvPr>
            <p:ph type="title"/>
          </p:nvPr>
        </p:nvSpPr>
        <p:spPr>
          <a:xfrm>
            <a:off x="867240" y="30513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SA" sz="1800"/>
              <a:t>جيد.</a:t>
            </a:r>
            <a:endParaRPr/>
          </a:p>
        </p:txBody>
      </p:sp>
      <p:sp>
        <p:nvSpPr>
          <p:cNvPr id="982" name="Google Shape;982;p6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SA" sz="1400">
                <a:latin typeface="Calibri"/>
                <a:ea typeface="Calibri"/>
                <a:cs typeface="Calibri"/>
                <a:sym typeface="Calibri"/>
              </a:rPr>
              <a:t>يعيد المدرس تذكير المتعلمين ببعض التعابير الخاصة بكل خطوة من خطوات المهارة.</a:t>
            </a:r>
            <a:endParaRPr sz="1400">
              <a:latin typeface="Calibri"/>
              <a:ea typeface="Calibri"/>
              <a:cs typeface="Calibri"/>
              <a:sym typeface="Calibri"/>
            </a:endParaRPr>
          </a:p>
        </p:txBody>
      </p:sp>
      <p:graphicFrame>
        <p:nvGraphicFramePr>
          <p:cNvPr id="983" name="Google Shape;983;p63"/>
          <p:cNvGraphicFramePr/>
          <p:nvPr/>
        </p:nvGraphicFramePr>
        <p:xfrm>
          <a:off x="844826" y="1016932"/>
          <a:ext cx="3000000" cy="3000000"/>
        </p:xfrm>
        <a:graphic>
          <a:graphicData uri="http://schemas.openxmlformats.org/drawingml/2006/table">
            <a:tbl>
              <a:tblPr bandRow="1" firstCol="1" firstRow="1">
                <a:noFill/>
                <a:tableStyleId>{52AF1E64-BC87-40DE-B559-FEA1AAE39E8D}</a:tableStyleId>
              </a:tblPr>
              <a:tblGrid>
                <a:gridCol w="6190625"/>
                <a:gridCol w="3714125"/>
                <a:gridCol w="1255100"/>
              </a:tblGrid>
              <a:tr h="184150">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تعابير مقترحة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المرحلة</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88625">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والديَّ كل أسبوع.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 يعطيني والداي 50 درهمًا كل أسبوع.</a:t>
                      </a:r>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مساعدة جدي في عمله</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 أصرفه بحكمة على حاجاتي الضرورية.</a:t>
                      </a:r>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مصروفي الأسبوعي للطوارئ</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 أتسلم هدية من الأقارب خلال الأعياد والمناسبات.</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أحصل على مصروفي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يعطيني والداي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أكسب بعض المال من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دخلي محدود، لكن أحاول أن......</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أحتفظ ببعض النقود من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Play"/>
                        <a:buAutoNum type="arabicPeriod"/>
                      </a:pPr>
                      <a:r>
                        <a:rPr b="1" lang="ar-SA" sz="1800" u="none" cap="none" strike="noStrike">
                          <a:solidFill>
                            <a:schemeClr val="dk1"/>
                          </a:solidFill>
                          <a:latin typeface="Calibri"/>
                          <a:ea typeface="Calibri"/>
                          <a:cs typeface="Calibri"/>
                          <a:sym typeface="Calibri"/>
                        </a:rPr>
                        <a:t>يزيد دخلي حينما.........</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مصادر الدخل</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9FFCC"/>
                    </a:solidFill>
                  </a:tcPr>
                </a:tc>
              </a:tr>
              <a:tr h="547375">
                <a:tc>
                  <a:txBody>
                    <a:bodyPr/>
                    <a:lstStyle/>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الطعام واللوازم المدرسية.</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للترفيه مثل شراء حلويات أو الخروج مع أصدقائي.</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الأشياء غير الضرورية حتى أتمكن من توفير المال.</a:t>
                      </a:r>
                      <a:endParaRPr/>
                    </a:p>
                    <a:p>
                      <a:pPr indent="-342900" lvl="0" marL="342900" marR="0" rtl="1" algn="r">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  أتعلم كيف أفرّق بين ما أحتاج إليه فعلاً وما أرغب فيه فقط.</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أنفق جزءًا من مصروفي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أخصص مبلغًا صغيرًا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ألا أشتري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أحيانًا أجد نفسي أنفق أكثر مما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أتعلم كيف أفرّق بين .... وما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طريقة الإنفاق</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CFFFF"/>
                    </a:solidFill>
                  </a:tcPr>
                </a:tc>
              </a:tr>
              <a:tr h="547375">
                <a:tc>
                  <a:txBody>
                    <a:bodyPr/>
                    <a:lstStyle/>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أضع خطة دقيقة لتوزيع مصروفي على أيام الأسبوع، بحيث أستطيع السيطرة على الإنفاق.</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أحاول أن أحدد أولًا ما هو الأهم قبل أن أشتري أي شيء.</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أحتفظ بجزء من مصروفي للادخار لأنني أودّ شراء دراجة جديدة في المستقبل.</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  تعلمت أن الادخار يساعدني على تحقيق أهدافي دون الحاجة لطلب المال دائمًا.</a:t>
                      </a:r>
                      <a:endParaRPr/>
                    </a:p>
                    <a:p>
                      <a:pPr indent="0" lvl="0" marL="0" marR="0" rtl="1" algn="r">
                        <a:spcBef>
                          <a:spcPts val="0"/>
                        </a:spcBef>
                        <a:spcAft>
                          <a:spcPts val="0"/>
                        </a:spcAft>
                        <a:buNone/>
                      </a:pPr>
                      <a:r>
                        <a:rPr b="1" lang="ar-SA" sz="1800" u="none" cap="none" strike="noStrike">
                          <a:solidFill>
                            <a:schemeClr val="dk1"/>
                          </a:solidFill>
                          <a:latin typeface="Calibri"/>
                          <a:ea typeface="Calibri"/>
                          <a:cs typeface="Calibri"/>
                          <a:sym typeface="Calibri"/>
                        </a:rPr>
                        <a:t>يجعلني   التخطيط أشعر بالمسؤولية والثقة في نفسي عند إدارة مصروفي.</a:t>
                      </a:r>
                      <a:endParaRPr/>
                    </a:p>
                    <a:p>
                      <a:pPr indent="0" lvl="0" marL="0" marR="0" rtl="1" algn="l">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أضع خطة ..... لتوزيع مصروفي على.....</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أحاول أن أحدد أولًا ما هو ..... قبل أن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أحتفظ بجزء من مصروفي ل........</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أُدّخر بعض .... كل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تعلمت أن الادخار ...... على ....... </a:t>
                      </a:r>
                      <a:endParaRPr b="1" sz="1800" u="none" cap="none" strike="noStrike">
                        <a:solidFill>
                          <a:schemeClr val="dk1"/>
                        </a:solidFill>
                        <a:latin typeface="Calibri"/>
                        <a:ea typeface="Calibri"/>
                        <a:cs typeface="Calibri"/>
                        <a:sym typeface="Calibri"/>
                      </a:endParaRPr>
                    </a:p>
                    <a:p>
                      <a:pPr indent="-342900" lvl="0" marL="342900" marR="0" rtl="1" algn="just">
                        <a:spcBef>
                          <a:spcPts val="0"/>
                        </a:spcBef>
                        <a:spcAft>
                          <a:spcPts val="0"/>
                        </a:spcAft>
                        <a:buClr>
                          <a:schemeClr val="dk1"/>
                        </a:buClr>
                        <a:buSzPts val="1800"/>
                        <a:buFont typeface="Noto Sans Symbols"/>
                        <a:buChar char="∙"/>
                      </a:pPr>
                      <a:r>
                        <a:rPr b="1" lang="ar-SA" sz="1800" u="none" cap="none" strike="noStrike">
                          <a:solidFill>
                            <a:schemeClr val="dk1"/>
                          </a:solidFill>
                          <a:latin typeface="Calibri"/>
                          <a:ea typeface="Calibri"/>
                          <a:cs typeface="Calibri"/>
                          <a:sym typeface="Calibri"/>
                        </a:rPr>
                        <a:t>يجعلني التخطيط أشعر ........</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c>
                  <a:txBody>
                    <a:bodyPr/>
                    <a:lstStyle/>
                    <a:p>
                      <a:pPr indent="0" lvl="0" marL="0" marR="0" rtl="1" algn="ctr">
                        <a:lnSpc>
                          <a:spcPct val="107000"/>
                        </a:lnSpc>
                        <a:spcBef>
                          <a:spcPts val="0"/>
                        </a:spcBef>
                        <a:spcAft>
                          <a:spcPts val="0"/>
                        </a:spcAft>
                        <a:buNone/>
                      </a:pPr>
                      <a:r>
                        <a:rPr b="1" lang="ar-SA" sz="1800" u="none" cap="none" strike="noStrike">
                          <a:solidFill>
                            <a:schemeClr val="dk1"/>
                          </a:solidFill>
                          <a:latin typeface="Calibri"/>
                          <a:ea typeface="Calibri"/>
                          <a:cs typeface="Calibri"/>
                          <a:sym typeface="Calibri"/>
                        </a:rPr>
                        <a:t>التخطيط والادخار</a:t>
                      </a:r>
                      <a:endParaRPr b="1" sz="1800" u="none" cap="none" strike="noStrike">
                        <a:solidFill>
                          <a:schemeClr val="dk1"/>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C99"/>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pic>
        <p:nvPicPr>
          <p:cNvPr id="988" name="Google Shape;988;p64"/>
          <p:cNvPicPr preferRelativeResize="0"/>
          <p:nvPr/>
        </p:nvPicPr>
        <p:blipFill rotWithShape="1">
          <a:blip r:embed="rId3">
            <a:alphaModFix/>
          </a:blip>
          <a:srcRect b="0" l="0" r="0" t="0"/>
          <a:stretch/>
        </p:blipFill>
        <p:spPr>
          <a:xfrm>
            <a:off x="0" y="28302"/>
            <a:ext cx="731837" cy="731837"/>
          </a:xfrm>
          <a:prstGeom prst="rect">
            <a:avLst/>
          </a:prstGeom>
          <a:noFill/>
          <a:ln>
            <a:noFill/>
          </a:ln>
        </p:spPr>
      </p:pic>
      <p:pic>
        <p:nvPicPr>
          <p:cNvPr id="989" name="Google Shape;989;p64"/>
          <p:cNvPicPr preferRelativeResize="0"/>
          <p:nvPr/>
        </p:nvPicPr>
        <p:blipFill rotWithShape="1">
          <a:blip r:embed="rId4">
            <a:alphaModFix/>
          </a:blip>
          <a:srcRect b="0" l="0" r="0" t="0"/>
          <a:stretch/>
        </p:blipFill>
        <p:spPr>
          <a:xfrm>
            <a:off x="2797227" y="590324"/>
            <a:ext cx="5794513" cy="3048000"/>
          </a:xfrm>
          <a:prstGeom prst="rect">
            <a:avLst/>
          </a:prstGeom>
          <a:noFill/>
          <a:ln>
            <a:noFill/>
          </a:ln>
        </p:spPr>
      </p:pic>
      <p:sp>
        <p:nvSpPr>
          <p:cNvPr id="990" name="Google Shape;990;p64"/>
          <p:cNvSpPr txBox="1"/>
          <p:nvPr/>
        </p:nvSpPr>
        <p:spPr>
          <a:xfrm>
            <a:off x="377685" y="2901248"/>
            <a:ext cx="11585712" cy="370300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chemeClr val="dk1"/>
              </a:buClr>
              <a:buSzPts val="4800"/>
              <a:buFont typeface="Arial"/>
              <a:buNone/>
            </a:pPr>
            <a:r>
              <a:rPr b="1" lang="ar-SA" sz="4800">
                <a:solidFill>
                  <a:schemeClr val="dk1"/>
                </a:solidFill>
                <a:latin typeface="Arial"/>
                <a:ea typeface="Arial"/>
                <a:cs typeface="Arial"/>
                <a:sym typeface="Arial"/>
              </a:rPr>
              <a:t>أطلب من أحد أفراد أسرتك عرض </a:t>
            </a:r>
            <a:r>
              <a:rPr b="1" lang="ar-SA" sz="5400">
                <a:solidFill>
                  <a:schemeClr val="dk1"/>
                </a:solidFill>
                <a:latin typeface="Calibri"/>
                <a:ea typeface="Calibri"/>
                <a:cs typeface="Calibri"/>
                <a:sym typeface="Calibri"/>
              </a:rPr>
              <a:t>خطة تدبير ميزانيته الشخصية، ثم أعد تنظيم تلك الخطة وفق المراحل والتعابير المكتسبة.</a:t>
            </a:r>
            <a:endParaRPr b="1" sz="5400">
              <a:solidFill>
                <a:schemeClr val="dk1"/>
              </a:solidFill>
              <a:latin typeface="Calibri"/>
              <a:ea typeface="Calibri"/>
              <a:cs typeface="Calibri"/>
              <a:sym typeface="Calibri"/>
            </a:endParaRPr>
          </a:p>
        </p:txBody>
      </p:sp>
      <p:sp>
        <p:nvSpPr>
          <p:cNvPr id="991" name="Google Shape;991;p64"/>
          <p:cNvSpPr txBox="1"/>
          <p:nvPr>
            <p:ph type="title"/>
          </p:nvPr>
        </p:nvSpPr>
        <p:spPr>
          <a:xfrm>
            <a:off x="905902" y="2537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SA" sz="1800"/>
              <a:t>قبل توديعكم، أدعوكم إلى الإجابة عن هذا السؤال في منازلكم: </a:t>
            </a:r>
            <a:endParaRPr b="1" sz="1800"/>
          </a:p>
        </p:txBody>
      </p:sp>
      <p:sp>
        <p:nvSpPr>
          <p:cNvPr id="992" name="Google Shape;992;p6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SA" sz="1400">
                <a:latin typeface="Arial"/>
                <a:ea typeface="Arial"/>
                <a:cs typeface="Arial"/>
                <a:sym typeface="Arial"/>
              </a:rPr>
              <a:t>يشرح المدرس النشاط المنزلي، وأهم العلميات الواجب القيام بها للتوصل إلى الجواب.</a:t>
            </a:r>
            <a:endParaRPr i="1" sz="14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996" name="Shape 996"/>
        <p:cNvGrpSpPr/>
        <p:nvPr/>
      </p:nvGrpSpPr>
      <p:grpSpPr>
        <a:xfrm>
          <a:off x="0" y="0"/>
          <a:ext cx="0" cy="0"/>
          <a:chOff x="0" y="0"/>
          <a:chExt cx="0" cy="0"/>
        </a:xfrm>
      </p:grpSpPr>
      <p:grpSp>
        <p:nvGrpSpPr>
          <p:cNvPr id="997" name="Google Shape;997;p65"/>
          <p:cNvGrpSpPr/>
          <p:nvPr/>
        </p:nvGrpSpPr>
        <p:grpSpPr>
          <a:xfrm>
            <a:off x="812158" y="844906"/>
            <a:ext cx="10567685" cy="5198169"/>
            <a:chOff x="2184399" y="1402024"/>
            <a:chExt cx="7823200" cy="4942038"/>
          </a:xfrm>
        </p:grpSpPr>
        <p:sp>
          <p:nvSpPr>
            <p:cNvPr id="998" name="Google Shape;998;p6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999" name="Google Shape;999;p6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pic>
        <p:nvPicPr>
          <p:cNvPr id="1000" name="Google Shape;1000;p65"/>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1001" name="Google Shape;1001;p65"/>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SA" sz="3600">
                <a:solidFill>
                  <a:srgbClr val="000000"/>
                </a:solidFill>
                <a:latin typeface="Inter"/>
                <a:ea typeface="Inter"/>
                <a:cs typeface="Inter"/>
                <a:sym typeface="Inter"/>
              </a:rPr>
              <a:t>إلى الحصة القادمة!</a:t>
            </a:r>
            <a:endParaRPr/>
          </a:p>
        </p:txBody>
      </p:sp>
      <p:sp>
        <p:nvSpPr>
          <p:cNvPr id="1002" name="Google Shape;1002;p65"/>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ar-SA" sz="2800">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