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6"/>
  </p:notesMasterIdLst>
  <p:handoutMasterIdLst>
    <p:handoutMasterId r:id="rId67"/>
  </p:handoutMasterIdLst>
  <p:sldIdLst>
    <p:sldId id="271" r:id="rId3"/>
    <p:sldId id="272" r:id="rId4"/>
    <p:sldId id="291" r:id="rId5"/>
    <p:sldId id="955" r:id="rId6"/>
    <p:sldId id="304" r:id="rId7"/>
    <p:sldId id="313" r:id="rId8"/>
    <p:sldId id="2147483624" r:id="rId9"/>
    <p:sldId id="296" r:id="rId10"/>
    <p:sldId id="2147483637" r:id="rId11"/>
    <p:sldId id="261" r:id="rId12"/>
    <p:sldId id="2147483636" r:id="rId13"/>
    <p:sldId id="269" r:id="rId14"/>
    <p:sldId id="295" r:id="rId15"/>
    <p:sldId id="260" r:id="rId16"/>
    <p:sldId id="256" r:id="rId17"/>
    <p:sldId id="2147483638" r:id="rId18"/>
    <p:sldId id="303" r:id="rId19"/>
    <p:sldId id="2134806109" r:id="rId20"/>
    <p:sldId id="2134807576" r:id="rId21"/>
    <p:sldId id="266" r:id="rId22"/>
    <p:sldId id="2134807577" r:id="rId23"/>
    <p:sldId id="268" r:id="rId24"/>
    <p:sldId id="259" r:id="rId25"/>
    <p:sldId id="275" r:id="rId26"/>
    <p:sldId id="2134806161" r:id="rId27"/>
    <p:sldId id="2134806209" r:id="rId28"/>
    <p:sldId id="2147483643" r:id="rId29"/>
    <p:sldId id="2134806215" r:id="rId30"/>
    <p:sldId id="2134806176" r:id="rId31"/>
    <p:sldId id="2147483644" r:id="rId32"/>
    <p:sldId id="257" r:id="rId33"/>
    <p:sldId id="2147483645" r:id="rId34"/>
    <p:sldId id="2147483646" r:id="rId35"/>
    <p:sldId id="2134806195" r:id="rId36"/>
    <p:sldId id="279" r:id="rId37"/>
    <p:sldId id="281" r:id="rId38"/>
    <p:sldId id="274" r:id="rId39"/>
    <p:sldId id="264" r:id="rId40"/>
    <p:sldId id="309" r:id="rId41"/>
    <p:sldId id="2147483630" r:id="rId42"/>
    <p:sldId id="285" r:id="rId43"/>
    <p:sldId id="286" r:id="rId44"/>
    <p:sldId id="287" r:id="rId45"/>
    <p:sldId id="311" r:id="rId46"/>
    <p:sldId id="2147483631" r:id="rId47"/>
    <p:sldId id="288" r:id="rId48"/>
    <p:sldId id="263" r:id="rId49"/>
    <p:sldId id="360" r:id="rId50"/>
    <p:sldId id="302" r:id="rId51"/>
    <p:sldId id="2147483647" r:id="rId52"/>
    <p:sldId id="284" r:id="rId53"/>
    <p:sldId id="297" r:id="rId54"/>
    <p:sldId id="298" r:id="rId55"/>
    <p:sldId id="299" r:id="rId56"/>
    <p:sldId id="300" r:id="rId57"/>
    <p:sldId id="301" r:id="rId58"/>
    <p:sldId id="2147483642" r:id="rId59"/>
    <p:sldId id="2147483560" r:id="rId60"/>
    <p:sldId id="290" r:id="rId61"/>
    <p:sldId id="282" r:id="rId62"/>
    <p:sldId id="283" r:id="rId63"/>
    <p:sldId id="289" r:id="rId64"/>
    <p:sldId id="273" r:id="rId6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72"/>
            <p14:sldId id="291"/>
            <p14:sldId id="955"/>
            <p14:sldId id="304"/>
            <p14:sldId id="313"/>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1"/>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95"/>
            <p14:sldId id="260"/>
            <p14:sldId id="256"/>
          </p14:sldIdLst>
        </p14:section>
        <p14:section name="Activation des prérequis" id="{8E8D053C-3AAA-4FF0-9D84-FCA59ECBA887}">
          <p14:sldIdLst/>
        </p14:section>
        <p14:section name="التصريح بالأهداف" id="{096B6BF6-20D6-43DE-B358-982838B98259}">
          <p14:sldIdLst>
            <p14:sldId id="2147483638"/>
          </p14:sldIdLst>
        </p14:section>
        <p14:section name="أكتسب" id="{6D007598-4F88-4283-9E36-970C44D688AD}">
          <p14:sldIdLst>
            <p14:sldId id="303"/>
            <p14:sldId id="2134806109"/>
            <p14:sldId id="2134807576"/>
            <p14:sldId id="266"/>
            <p14:sldId id="2134807577"/>
            <p14:sldId id="268"/>
            <p14:sldId id="259"/>
            <p14:sldId id="275"/>
            <p14:sldId id="2134806161"/>
            <p14:sldId id="2134806209"/>
            <p14:sldId id="2147483643"/>
            <p14:sldId id="2134806215"/>
            <p14:sldId id="2134806176"/>
            <p14:sldId id="2147483644"/>
            <p14:sldId id="257"/>
            <p14:sldId id="2147483645"/>
            <p14:sldId id="2147483646"/>
            <p14:sldId id="2134806195"/>
            <p14:sldId id="279"/>
            <p14:sldId id="281"/>
          </p14:sldIdLst>
        </p14:section>
        <p14:section name="Pratique collective" id="{CF34AB29-930A-422C-8BB3-41EE66488593}">
          <p14:sldIdLst>
            <p14:sldId id="274"/>
            <p14:sldId id="264"/>
          </p14:sldIdLst>
        </p14:section>
        <p14:section name="أطبق" id="{B5D45BF5-6276-4DCA-B0C6-B46ADF983B36}">
          <p14:sldIdLst>
            <p14:sldId id="309"/>
            <p14:sldId id="2147483630"/>
            <p14:sldId id="285"/>
            <p14:sldId id="286"/>
            <p14:sldId id="287"/>
          </p14:sldIdLst>
        </p14:section>
        <p14:section name="أتحدث" id="{89211873-F649-4A72-AB32-DC4F4703E8C4}">
          <p14:sldIdLst>
            <p14:sldId id="311"/>
            <p14:sldId id="2147483631"/>
            <p14:sldId id="288"/>
            <p14:sldId id="263"/>
            <p14:sldId id="360"/>
            <p14:sldId id="302"/>
            <p14:sldId id="2147483647"/>
            <p14:sldId id="284"/>
            <p14:sldId id="297"/>
            <p14:sldId id="298"/>
            <p14:sldId id="299"/>
            <p14:sldId id="300"/>
            <p14:sldId id="301"/>
          </p14:sldIdLst>
        </p14:section>
        <p14:section name="اختتام الحصة" id="{EBCF91DF-0CDC-4636-96C9-6E6A8A771057}">
          <p14:sldIdLst>
            <p14:sldId id="2147483642"/>
            <p14:sldId id="2147483560"/>
            <p14:sldId id="290"/>
            <p14:sldId id="282"/>
            <p14:sldId id="283"/>
            <p14:sldId id="289"/>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CCFFCC"/>
    <a:srgbClr val="99FFCC"/>
    <a:srgbClr val="3399FF"/>
    <a:srgbClr val="FFCC99"/>
    <a:srgbClr val="CCFFFF"/>
    <a:srgbClr val="94CFB7"/>
    <a:srgbClr val="F9F1DC"/>
    <a:srgbClr val="DCE6F2"/>
    <a:srgbClr val="E0E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48</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49</a:t>
            </a:fld>
            <a:endParaRPr>
              <a:solidFill>
                <a:srgbClr val="000000"/>
              </a:solidFill>
            </a:endParaRPr>
          </a:p>
        </p:txBody>
      </p:sp>
    </p:spTree>
    <p:extLst>
      <p:ext uri="{BB962C8B-B14F-4D97-AF65-F5344CB8AC3E}">
        <p14:creationId xmlns:p14="http://schemas.microsoft.com/office/powerpoint/2010/main" val="224436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50</a:t>
            </a:fld>
            <a:endParaRPr>
              <a:solidFill>
                <a:srgbClr val="000000"/>
              </a:solidFill>
            </a:endParaRPr>
          </a:p>
        </p:txBody>
      </p:sp>
    </p:spTree>
    <p:extLst>
      <p:ext uri="{BB962C8B-B14F-4D97-AF65-F5344CB8AC3E}">
        <p14:creationId xmlns:p14="http://schemas.microsoft.com/office/powerpoint/2010/main" val="3554602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5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63</a:t>
            </a:fld>
            <a:endParaRPr lang="fr-FR"/>
          </a:p>
        </p:txBody>
      </p:sp>
    </p:spTree>
    <p:extLst>
      <p:ext uri="{BB962C8B-B14F-4D97-AF65-F5344CB8AC3E}">
        <p14:creationId xmlns:p14="http://schemas.microsoft.com/office/powerpoint/2010/main" val="703921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image" Target="../media/image1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gif"/><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8.sv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21.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5.png"/><Relationship Id="rId5" Type="http://schemas.openxmlformats.org/officeDocument/2006/relationships/image" Target="../media/image24.png"/><Relationship Id="rId10"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4231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566420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1815413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3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552851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4248417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390892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031944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388582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9"/>
        <p:cNvGrpSpPr/>
        <p:nvPr/>
      </p:nvGrpSpPr>
      <p:grpSpPr>
        <a:xfrm>
          <a:off x="0" y="0"/>
          <a:ext cx="0" cy="0"/>
          <a:chOff x="0" y="0"/>
          <a:chExt cx="0" cy="0"/>
        </a:xfrm>
      </p:grpSpPr>
      <p:grpSp>
        <p:nvGrpSpPr>
          <p:cNvPr id="50" name="Google Shape;50;p62"/>
          <p:cNvGrpSpPr/>
          <p:nvPr/>
        </p:nvGrpSpPr>
        <p:grpSpPr>
          <a:xfrm>
            <a:off x="-1" y="-38042"/>
            <a:ext cx="12192000" cy="6858001"/>
            <a:chOff x="0" y="0"/>
            <a:chExt cx="13716000" cy="10287000"/>
          </a:xfrm>
        </p:grpSpPr>
        <p:sp>
          <p:nvSpPr>
            <p:cNvPr id="51" name="Google Shape;51;p62"/>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52" name="Google Shape;52;p62"/>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53" name="Google Shape;53;p62"/>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4" name="Google Shape;54;p62"/>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5" name="Google Shape;55;p62"/>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62"/>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72333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cones enseignant">
    <p:bg>
      <p:bgPr>
        <a:solidFill>
          <a:srgbClr val="DCE6F2"/>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1AFB7841-5C35-ECB3-2D85-87E19FFCF3C0}"/>
              </a:ext>
            </a:extLst>
          </p:cNvPr>
          <p:cNvSpPr txBox="1"/>
          <p:nvPr userDrawn="1"/>
        </p:nvSpPr>
        <p:spPr>
          <a:xfrm>
            <a:off x="2151695" y="134246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36D07AC2-EEA1-071A-10DB-652F58F97498}"/>
              </a:ext>
            </a:extLst>
          </p:cNvPr>
          <p:cNvSpPr txBox="1"/>
          <p:nvPr userDrawn="1"/>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01CA589E-2F72-F875-74BC-63804F981FC1}"/>
              </a:ext>
            </a:extLst>
          </p:cNvPr>
          <p:cNvPicPr preferRelativeResize="0"/>
          <p:nvPr userDrawn="1"/>
        </p:nvPicPr>
        <p:blipFill rotWithShape="1">
          <a:blip r:embed="rId2">
            <a:alphaModFix/>
          </a:blip>
          <a:srcRect t="23545" r="71114" b="60700"/>
          <a:stretch/>
        </p:blipFill>
        <p:spPr>
          <a:xfrm>
            <a:off x="10496362" y="2946687"/>
            <a:ext cx="1035476" cy="854359"/>
          </a:xfrm>
          <a:prstGeom prst="rect">
            <a:avLst/>
          </a:prstGeom>
          <a:noFill/>
          <a:ln>
            <a:noFill/>
          </a:ln>
        </p:spPr>
      </p:pic>
      <p:sp>
        <p:nvSpPr>
          <p:cNvPr id="10" name="Google Shape;322;p52">
            <a:extLst>
              <a:ext uri="{FF2B5EF4-FFF2-40B4-BE49-F238E27FC236}">
                <a16:creationId xmlns:a16="http://schemas.microsoft.com/office/drawing/2014/main" id="{C3C16CEA-4F21-60B1-41A7-3771A52A5301}"/>
              </a:ext>
            </a:extLst>
          </p:cNvPr>
          <p:cNvSpPr txBox="1"/>
          <p:nvPr userDrawn="1"/>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3699A0A0-A866-8510-B112-046CC1D5D567}"/>
              </a:ext>
            </a:extLst>
          </p:cNvPr>
          <p:cNvSpPr txBox="1"/>
          <p:nvPr userDrawn="1"/>
        </p:nvSpPr>
        <p:spPr>
          <a:xfrm>
            <a:off x="2151695" y="413877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003DB647-25A8-58AA-72C8-C3F3499D7589}"/>
              </a:ext>
            </a:extLst>
          </p:cNvPr>
          <p:cNvPicPr preferRelativeResize="0"/>
          <p:nvPr userDrawn="1"/>
        </p:nvPicPr>
        <p:blipFill rotWithShape="1">
          <a:blip r:embed="rId3">
            <a:alphaModFix/>
          </a:blip>
          <a:srcRect/>
          <a:stretch/>
        </p:blipFill>
        <p:spPr>
          <a:xfrm>
            <a:off x="10631721" y="4006225"/>
            <a:ext cx="753729" cy="603600"/>
          </a:xfrm>
          <a:prstGeom prst="rect">
            <a:avLst/>
          </a:prstGeom>
          <a:noFill/>
          <a:ln>
            <a:noFill/>
          </a:ln>
        </p:spPr>
      </p:pic>
      <p:sp>
        <p:nvSpPr>
          <p:cNvPr id="13" name="Google Shape;291;p51">
            <a:extLst>
              <a:ext uri="{FF2B5EF4-FFF2-40B4-BE49-F238E27FC236}">
                <a16:creationId xmlns:a16="http://schemas.microsoft.com/office/drawing/2014/main" id="{93B48304-CF7B-9D70-253A-5B7C27AF5A31}"/>
              </a:ext>
            </a:extLst>
          </p:cNvPr>
          <p:cNvSpPr/>
          <p:nvPr userDrawn="1"/>
        </p:nvSpPr>
        <p:spPr>
          <a:xfrm>
            <a:off x="3542730" y="171706"/>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14" name="Groupe 3">
            <a:extLst>
              <a:ext uri="{FF2B5EF4-FFF2-40B4-BE49-F238E27FC236}">
                <a16:creationId xmlns:a16="http://schemas.microsoft.com/office/drawing/2014/main" id="{79D6FEA0-26C1-F274-D925-B1575A2BD066}"/>
              </a:ext>
            </a:extLst>
          </p:cNvPr>
          <p:cNvGrpSpPr/>
          <p:nvPr userDrawn="1"/>
        </p:nvGrpSpPr>
        <p:grpSpPr>
          <a:xfrm>
            <a:off x="10657636" y="2019636"/>
            <a:ext cx="814489" cy="699291"/>
            <a:chOff x="277892" y="2322046"/>
            <a:chExt cx="828656" cy="786827"/>
          </a:xfrm>
        </p:grpSpPr>
        <p:sp>
          <p:nvSpPr>
            <p:cNvPr id="15" name="Freeform 2">
              <a:extLst>
                <a:ext uri="{FF2B5EF4-FFF2-40B4-BE49-F238E27FC236}">
                  <a16:creationId xmlns:a16="http://schemas.microsoft.com/office/drawing/2014/main" id="{AE544CE9-7345-EBF7-3390-18A50E952571}"/>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4">
              <a:extLst>
                <a:ext uri="{FF2B5EF4-FFF2-40B4-BE49-F238E27FC236}">
                  <a16:creationId xmlns:a16="http://schemas.microsoft.com/office/drawing/2014/main" id="{2C8C82EB-D265-761E-6049-69DD56D98441}"/>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pic>
        <p:nvPicPr>
          <p:cNvPr id="17" name="Picture 2" descr="Image générée">
            <a:extLst>
              <a:ext uri="{FF2B5EF4-FFF2-40B4-BE49-F238E27FC236}">
                <a16:creationId xmlns:a16="http://schemas.microsoft.com/office/drawing/2014/main" id="{95B9CC1D-2B57-3B10-3043-6749CFEE08DE}"/>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9B6220F1-3578-CE09-20E9-84499C8D2C01}"/>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0701998" y="497017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D43747AF-4A12-2AE7-F668-DB7561F5F74E}"/>
              </a:ext>
            </a:extLst>
          </p:cNvPr>
          <p:cNvSpPr txBox="1"/>
          <p:nvPr userDrawn="1"/>
        </p:nvSpPr>
        <p:spPr>
          <a:xfrm>
            <a:off x="2064863" y="506174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7072182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icone élève">
    <p:bg>
      <p:bgPr>
        <a:solidFill>
          <a:srgbClr val="DCE6F2"/>
        </a:solidFill>
        <a:effectLst/>
      </p:bgPr>
    </p:bg>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DFDEC964-27A4-545E-A695-ED8D49269A4D}"/>
              </a:ext>
            </a:extLst>
          </p:cNvPr>
          <p:cNvSpPr txBox="1">
            <a:spLocks/>
          </p:cNvSpPr>
          <p:nvPr userDrawn="1"/>
        </p:nvSpPr>
        <p:spPr>
          <a:xfrm>
            <a:off x="8610600" y="6481045"/>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6BB794-D201-4EBE-865A-45FE0EF738B6}" type="slidenum">
              <a:rPr lang="fr-FR" smtClean="0"/>
              <a:pPr/>
              <a:t>‹N°›</a:t>
            </a:fld>
            <a:endParaRPr lang="fr-FR"/>
          </a:p>
        </p:txBody>
      </p:sp>
      <p:sp>
        <p:nvSpPr>
          <p:cNvPr id="8" name="Google Shape;334;p53">
            <a:extLst>
              <a:ext uri="{FF2B5EF4-FFF2-40B4-BE49-F238E27FC236}">
                <a16:creationId xmlns:a16="http://schemas.microsoft.com/office/drawing/2014/main" id="{7961011F-8716-7FC0-7D95-8B5FE0118DF7}"/>
              </a:ext>
            </a:extLst>
          </p:cNvPr>
          <p:cNvSpPr txBox="1"/>
          <p:nvPr userDrawn="1"/>
        </p:nvSpPr>
        <p:spPr>
          <a:xfrm>
            <a:off x="1725695" y="4858786"/>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FB735248-6268-CD5B-ECD3-9E52DE8936C9}"/>
              </a:ext>
            </a:extLst>
          </p:cNvPr>
          <p:cNvPicPr preferRelativeResize="0"/>
          <p:nvPr userDrawn="1"/>
        </p:nvPicPr>
        <p:blipFill rotWithShape="1">
          <a:blip r:embed="rId2">
            <a:alphaModFix/>
          </a:blip>
          <a:srcRect/>
          <a:stretch/>
        </p:blipFill>
        <p:spPr>
          <a:xfrm>
            <a:off x="10667497" y="4767386"/>
            <a:ext cx="613620" cy="603600"/>
          </a:xfrm>
          <a:prstGeom prst="rect">
            <a:avLst/>
          </a:prstGeom>
          <a:noFill/>
          <a:ln>
            <a:noFill/>
          </a:ln>
        </p:spPr>
      </p:pic>
      <p:sp>
        <p:nvSpPr>
          <p:cNvPr id="10" name="Google Shape;335;p53">
            <a:extLst>
              <a:ext uri="{FF2B5EF4-FFF2-40B4-BE49-F238E27FC236}">
                <a16:creationId xmlns:a16="http://schemas.microsoft.com/office/drawing/2014/main" id="{722CE956-F298-8CF0-8430-51E25F69F5A1}"/>
              </a:ext>
            </a:extLst>
          </p:cNvPr>
          <p:cNvSpPr txBox="1"/>
          <p:nvPr userDrawn="1"/>
        </p:nvSpPr>
        <p:spPr>
          <a:xfrm>
            <a:off x="1725695" y="4089870"/>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11" name="Google Shape;339;p53">
            <a:extLst>
              <a:ext uri="{FF2B5EF4-FFF2-40B4-BE49-F238E27FC236}">
                <a16:creationId xmlns:a16="http://schemas.microsoft.com/office/drawing/2014/main" id="{1E3CA2B3-7163-96BA-00B2-A0F703A11540}"/>
              </a:ext>
            </a:extLst>
          </p:cNvPr>
          <p:cNvPicPr preferRelativeResize="0"/>
          <p:nvPr userDrawn="1"/>
        </p:nvPicPr>
        <p:blipFill rotWithShape="1">
          <a:blip r:embed="rId3">
            <a:alphaModFix/>
          </a:blip>
          <a:srcRect/>
          <a:stretch/>
        </p:blipFill>
        <p:spPr>
          <a:xfrm>
            <a:off x="10687954" y="4011975"/>
            <a:ext cx="551667" cy="498415"/>
          </a:xfrm>
          <a:prstGeom prst="rect">
            <a:avLst/>
          </a:prstGeom>
          <a:noFill/>
          <a:ln>
            <a:noFill/>
          </a:ln>
        </p:spPr>
      </p:pic>
      <p:pic>
        <p:nvPicPr>
          <p:cNvPr id="12" name="Google Shape;289;p51">
            <a:extLst>
              <a:ext uri="{FF2B5EF4-FFF2-40B4-BE49-F238E27FC236}">
                <a16:creationId xmlns:a16="http://schemas.microsoft.com/office/drawing/2014/main" id="{F9ED93EA-EAF8-7C0C-AE8F-36CBB307C689}"/>
              </a:ext>
            </a:extLst>
          </p:cNvPr>
          <p:cNvPicPr preferRelativeResize="0"/>
          <p:nvPr userDrawn="1"/>
        </p:nvPicPr>
        <p:blipFill rotWithShape="1">
          <a:blip r:embed="rId4">
            <a:alphaModFix/>
          </a:blip>
          <a:srcRect/>
          <a:stretch/>
        </p:blipFill>
        <p:spPr>
          <a:xfrm>
            <a:off x="10691243" y="2579277"/>
            <a:ext cx="556939" cy="498414"/>
          </a:xfrm>
          <a:prstGeom prst="rect">
            <a:avLst/>
          </a:prstGeom>
          <a:noFill/>
          <a:ln>
            <a:noFill/>
          </a:ln>
        </p:spPr>
      </p:pic>
      <p:sp>
        <p:nvSpPr>
          <p:cNvPr id="13" name="Google Shape;290;p51">
            <a:extLst>
              <a:ext uri="{FF2B5EF4-FFF2-40B4-BE49-F238E27FC236}">
                <a16:creationId xmlns:a16="http://schemas.microsoft.com/office/drawing/2014/main" id="{3DF518AD-CFB7-B92D-5388-D28D5D8344E7}"/>
              </a:ext>
            </a:extLst>
          </p:cNvPr>
          <p:cNvSpPr txBox="1"/>
          <p:nvPr userDrawn="1"/>
        </p:nvSpPr>
        <p:spPr>
          <a:xfrm>
            <a:off x="1737152" y="2664487"/>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4" name="Google Shape;293;p51">
            <a:extLst>
              <a:ext uri="{FF2B5EF4-FFF2-40B4-BE49-F238E27FC236}">
                <a16:creationId xmlns:a16="http://schemas.microsoft.com/office/drawing/2014/main" id="{DB67C759-6028-E113-93DD-8BAEA54AB0A6}"/>
              </a:ext>
            </a:extLst>
          </p:cNvPr>
          <p:cNvSpPr txBox="1"/>
          <p:nvPr userDrawn="1"/>
        </p:nvSpPr>
        <p:spPr>
          <a:xfrm>
            <a:off x="1725694" y="1954092"/>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5" name="Google Shape;294;p51" descr="Lever la main - Icônes mains et gestes gratuites">
            <a:extLst>
              <a:ext uri="{FF2B5EF4-FFF2-40B4-BE49-F238E27FC236}">
                <a16:creationId xmlns:a16="http://schemas.microsoft.com/office/drawing/2014/main" id="{D48ED5E7-7906-4CF8-891C-37A0E8B5ED30}"/>
              </a:ext>
            </a:extLst>
          </p:cNvPr>
          <p:cNvPicPr preferRelativeResize="0"/>
          <p:nvPr userDrawn="1"/>
        </p:nvPicPr>
        <p:blipFill rotWithShape="1">
          <a:blip r:embed="rId5">
            <a:alphaModFix/>
          </a:blip>
          <a:srcRect/>
          <a:stretch/>
        </p:blipFill>
        <p:spPr>
          <a:xfrm>
            <a:off x="10758368" y="1906767"/>
            <a:ext cx="540887" cy="426303"/>
          </a:xfrm>
          <a:prstGeom prst="rect">
            <a:avLst/>
          </a:prstGeom>
          <a:noFill/>
          <a:ln>
            <a:noFill/>
          </a:ln>
        </p:spPr>
      </p:pic>
      <p:sp>
        <p:nvSpPr>
          <p:cNvPr id="16" name="Google Shape;333;p53">
            <a:extLst>
              <a:ext uri="{FF2B5EF4-FFF2-40B4-BE49-F238E27FC236}">
                <a16:creationId xmlns:a16="http://schemas.microsoft.com/office/drawing/2014/main" id="{2A7145EB-4F17-9D05-6196-6B603D242623}"/>
              </a:ext>
            </a:extLst>
          </p:cNvPr>
          <p:cNvSpPr txBox="1"/>
          <p:nvPr userDrawn="1"/>
        </p:nvSpPr>
        <p:spPr>
          <a:xfrm>
            <a:off x="1743832" y="1225026"/>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17" name="Groupe 26">
            <a:extLst>
              <a:ext uri="{FF2B5EF4-FFF2-40B4-BE49-F238E27FC236}">
                <a16:creationId xmlns:a16="http://schemas.microsoft.com/office/drawing/2014/main" id="{E41A60FC-ABEF-0917-07A1-B29A542153C3}"/>
              </a:ext>
            </a:extLst>
          </p:cNvPr>
          <p:cNvGrpSpPr/>
          <p:nvPr userDrawn="1"/>
        </p:nvGrpSpPr>
        <p:grpSpPr>
          <a:xfrm>
            <a:off x="10667145" y="1130986"/>
            <a:ext cx="632111" cy="603600"/>
            <a:chOff x="779845" y="4335989"/>
            <a:chExt cx="442253" cy="575842"/>
          </a:xfrm>
        </p:grpSpPr>
        <p:pic>
          <p:nvPicPr>
            <p:cNvPr id="18" name="Google Shape;307;p51" descr="Une image contenant Dessin animé, clipart, Animation, illustration&#10;&#10;Description générée automatiquement">
              <a:extLst>
                <a:ext uri="{FF2B5EF4-FFF2-40B4-BE49-F238E27FC236}">
                  <a16:creationId xmlns:a16="http://schemas.microsoft.com/office/drawing/2014/main" id="{AC7FD005-A0E1-0B08-45AA-19CEDAF0B441}"/>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19" name="Rectangle 18">
              <a:extLst>
                <a:ext uri="{FF2B5EF4-FFF2-40B4-BE49-F238E27FC236}">
                  <a16:creationId xmlns:a16="http://schemas.microsoft.com/office/drawing/2014/main" id="{A0F12BD4-8DB8-F8E8-A89D-D69BED815DD8}"/>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20" name="Google Shape;295;p51">
            <a:extLst>
              <a:ext uri="{FF2B5EF4-FFF2-40B4-BE49-F238E27FC236}">
                <a16:creationId xmlns:a16="http://schemas.microsoft.com/office/drawing/2014/main" id="{C7EEA247-EA00-261D-657E-CE2D7DF9CE90}"/>
              </a:ext>
            </a:extLst>
          </p:cNvPr>
          <p:cNvSpPr txBox="1"/>
          <p:nvPr userDrawn="1"/>
        </p:nvSpPr>
        <p:spPr>
          <a:xfrm>
            <a:off x="1725696" y="3375633"/>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21" name="Groupe 37">
            <a:extLst>
              <a:ext uri="{FF2B5EF4-FFF2-40B4-BE49-F238E27FC236}">
                <a16:creationId xmlns:a16="http://schemas.microsoft.com/office/drawing/2014/main" id="{41B08850-F188-799D-ADB0-6A151EC62572}"/>
              </a:ext>
            </a:extLst>
          </p:cNvPr>
          <p:cNvGrpSpPr/>
          <p:nvPr userDrawn="1"/>
        </p:nvGrpSpPr>
        <p:grpSpPr>
          <a:xfrm>
            <a:off x="10719352" y="3274588"/>
            <a:ext cx="551667" cy="471961"/>
            <a:chOff x="10280460" y="4850932"/>
            <a:chExt cx="630930" cy="588164"/>
          </a:xfrm>
        </p:grpSpPr>
        <p:pic>
          <p:nvPicPr>
            <p:cNvPr id="22" name="Picture 7">
              <a:extLst>
                <a:ext uri="{FF2B5EF4-FFF2-40B4-BE49-F238E27FC236}">
                  <a16:creationId xmlns:a16="http://schemas.microsoft.com/office/drawing/2014/main" id="{BBCC7316-B2BC-EA59-94E2-B5C2116F7FEE}"/>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CA44A233-5D34-8A08-9BF5-2C14CC179032}"/>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24" name="Google Shape;291;p51">
            <a:extLst>
              <a:ext uri="{FF2B5EF4-FFF2-40B4-BE49-F238E27FC236}">
                <a16:creationId xmlns:a16="http://schemas.microsoft.com/office/drawing/2014/main" id="{7CA4700D-8D36-878B-5C35-2BCD9F9FB7C6}"/>
              </a:ext>
            </a:extLst>
          </p:cNvPr>
          <p:cNvSpPr/>
          <p:nvPr userDrawn="1"/>
        </p:nvSpPr>
        <p:spPr>
          <a:xfrm>
            <a:off x="3523676" y="16453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25" name="Google Shape;335;p53">
            <a:extLst>
              <a:ext uri="{FF2B5EF4-FFF2-40B4-BE49-F238E27FC236}">
                <a16:creationId xmlns:a16="http://schemas.microsoft.com/office/drawing/2014/main" id="{4AE40514-01D6-55A9-C42E-A5C09703F072}"/>
              </a:ext>
            </a:extLst>
          </p:cNvPr>
          <p:cNvSpPr txBox="1"/>
          <p:nvPr userDrawn="1"/>
        </p:nvSpPr>
        <p:spPr>
          <a:xfrm>
            <a:off x="1725694" y="5633312"/>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26" name="Picture 1">
            <a:extLst>
              <a:ext uri="{FF2B5EF4-FFF2-40B4-BE49-F238E27FC236}">
                <a16:creationId xmlns:a16="http://schemas.microsoft.com/office/drawing/2014/main" id="{0E2E317F-3DAF-0FBC-1D7B-AFD532F3DCA3}"/>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667145" y="5558363"/>
            <a:ext cx="648055" cy="648055"/>
          </a:xfrm>
          <a:prstGeom prst="rect">
            <a:avLst/>
          </a:prstGeom>
        </p:spPr>
      </p:pic>
    </p:spTree>
    <p:extLst>
      <p:ext uri="{BB962C8B-B14F-4D97-AF65-F5344CB8AC3E}">
        <p14:creationId xmlns:p14="http://schemas.microsoft.com/office/powerpoint/2010/main" val="21534433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Flash pratique">
    <p:bg>
      <p:bgPr>
        <a:solidFill>
          <a:srgbClr val="DCE6F2"/>
        </a:solidFill>
        <a:effectLst/>
      </p:bgPr>
    </p:bg>
    <p:spTree>
      <p:nvGrpSpPr>
        <p:cNvPr id="1" name=""/>
        <p:cNvGrpSpPr/>
        <p:nvPr/>
      </p:nvGrpSpPr>
      <p:grpSpPr>
        <a:xfrm>
          <a:off x="0" y="0"/>
          <a:ext cx="0" cy="0"/>
          <a:chOff x="0" y="0"/>
          <a:chExt cx="0" cy="0"/>
        </a:xfrm>
      </p:grpSpPr>
      <p:sp>
        <p:nvSpPr>
          <p:cNvPr id="8" name="Google Shape;853;p104">
            <a:extLst>
              <a:ext uri="{FF2B5EF4-FFF2-40B4-BE49-F238E27FC236}">
                <a16:creationId xmlns:a16="http://schemas.microsoft.com/office/drawing/2014/main" id="{793A847B-77FA-D1C6-BA78-E314898FC212}"/>
              </a:ext>
            </a:extLst>
          </p:cNvPr>
          <p:cNvSpPr/>
          <p:nvPr userDrawn="1"/>
        </p:nvSpPr>
        <p:spPr>
          <a:xfrm>
            <a:off x="1333383" y="352159"/>
            <a:ext cx="9932872" cy="494105"/>
          </a:xfrm>
          <a:prstGeom prst="rect">
            <a:avLst/>
          </a:prstGeom>
          <a:noFill/>
          <a:ln cap="flat">
            <a:noFill/>
            <a:prstDash val="solid"/>
          </a:ln>
        </p:spPr>
        <p:txBody>
          <a:bodyPr vert="horz" wrap="square" lIns="91427" tIns="45695" rIns="91427" bIns="45695" anchor="t" anchorCtr="0" compatLnSpc="1">
            <a:noAutofit/>
          </a:bodyPr>
          <a:lstStyle/>
          <a:p>
            <a:pPr algn="r" defTabSz="1219140" rtl="1">
              <a:defRPr sz="1800" b="0" i="0" u="none" strike="noStrike" kern="0" cap="none" spc="0" baseline="0">
                <a:solidFill>
                  <a:srgbClr val="000000"/>
                </a:solidFill>
                <a:uFillTx/>
              </a:defRPr>
            </a:pPr>
            <a:r>
              <a:rPr lang="ar-SA" sz="3200" b="1" kern="0" dirty="0">
                <a:solidFill>
                  <a:srgbClr val="44546A"/>
                </a:solidFill>
                <a:latin typeface="Calibri"/>
                <a:ea typeface="Calibri"/>
                <a:cs typeface="Calibri"/>
                <a:sym typeface="Arial"/>
              </a:rPr>
              <a:t>الممارسة البيداغوجية الفعالة لهذا الأسبوع:</a:t>
            </a:r>
            <a:endParaRPr lang="en-US" sz="2400" kern="0" dirty="0">
              <a:solidFill>
                <a:srgbClr val="44546A"/>
              </a:solidFill>
              <a:latin typeface="Arial"/>
              <a:cs typeface="Arial"/>
              <a:sym typeface="Arial"/>
            </a:endParaRPr>
          </a:p>
        </p:txBody>
      </p:sp>
      <p:pic>
        <p:nvPicPr>
          <p:cNvPr id="9" name="Picture 2" descr="Image générée">
            <a:extLst>
              <a:ext uri="{FF2B5EF4-FFF2-40B4-BE49-F238E27FC236}">
                <a16:creationId xmlns:a16="http://schemas.microsoft.com/office/drawing/2014/main" id="{0523422D-84FD-0F39-5F59-FB813004BAF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57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tructure de la séance">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627418"/>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4"/>
            <a:ext cx="8950037" cy="4172319"/>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5111865"/>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grpSp>
        <p:nvGrpSpPr>
          <p:cNvPr id="30" name="Group 29">
            <a:extLst>
              <a:ext uri="{FF2B5EF4-FFF2-40B4-BE49-F238E27FC236}">
                <a16:creationId xmlns:a16="http://schemas.microsoft.com/office/drawing/2014/main" id="{3227E2F8-7B9A-C8C5-FB8D-B7CAC9C1D553}"/>
              </a:ext>
            </a:extLst>
          </p:cNvPr>
          <p:cNvGrpSpPr/>
          <p:nvPr userDrawn="1"/>
        </p:nvGrpSpPr>
        <p:grpSpPr>
          <a:xfrm>
            <a:off x="1755378" y="4326602"/>
            <a:ext cx="8557643" cy="548005"/>
            <a:chOff x="2156845" y="1060636"/>
            <a:chExt cx="5213902" cy="411004"/>
          </a:xfrm>
        </p:grpSpPr>
        <p:sp>
          <p:nvSpPr>
            <p:cNvPr id="31" name="Google Shape;276;p28">
              <a:extLst>
                <a:ext uri="{FF2B5EF4-FFF2-40B4-BE49-F238E27FC236}">
                  <a16:creationId xmlns:a16="http://schemas.microsoft.com/office/drawing/2014/main" id="{970264A8-0993-20B1-5DE5-BC3B2627C18A}"/>
                </a:ext>
              </a:extLst>
            </p:cNvPr>
            <p:cNvSpPr/>
            <p:nvPr/>
          </p:nvSpPr>
          <p:spPr>
            <a:xfrm>
              <a:off x="2156845" y="1060636"/>
              <a:ext cx="521390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2" name="Google Shape;278;p28">
              <a:extLst>
                <a:ext uri="{FF2B5EF4-FFF2-40B4-BE49-F238E27FC236}">
                  <a16:creationId xmlns:a16="http://schemas.microsoft.com/office/drawing/2014/main" id="{90CEF81E-03A1-5DF2-D0B6-765960F5E917}"/>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5;p28">
              <a:extLst>
                <a:ext uri="{FF2B5EF4-FFF2-40B4-BE49-F238E27FC236}">
                  <a16:creationId xmlns:a16="http://schemas.microsoft.com/office/drawing/2014/main" id="{C4680B85-21DD-B0B7-A6D5-3BB63A8A2827}"/>
                </a:ext>
              </a:extLst>
            </p:cNvPr>
            <p:cNvSpPr/>
            <p:nvPr/>
          </p:nvSpPr>
          <p:spPr>
            <a:xfrm>
              <a:off x="7022244" y="111347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5" name="Text Placeholder 59">
            <a:extLst>
              <a:ext uri="{FF2B5EF4-FFF2-40B4-BE49-F238E27FC236}">
                <a16:creationId xmlns:a16="http://schemas.microsoft.com/office/drawing/2014/main" id="{D8092B02-39EA-A14E-0961-C5614E8AC733}"/>
              </a:ext>
            </a:extLst>
          </p:cNvPr>
          <p:cNvSpPr>
            <a:spLocks noGrp="1"/>
          </p:cNvSpPr>
          <p:nvPr userDrawn="1">
            <p:ph type="body" sz="quarter" idx="19" hasCustomPrompt="1"/>
          </p:nvPr>
        </p:nvSpPr>
        <p:spPr>
          <a:xfrm>
            <a:off x="4558155" y="4367786"/>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أتحدث</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8" name="Text Placeholder 59">
            <a:extLst>
              <a:ext uri="{FF2B5EF4-FFF2-40B4-BE49-F238E27FC236}">
                <a16:creationId xmlns:a16="http://schemas.microsoft.com/office/drawing/2014/main" id="{7756A310-87F7-0967-7CF3-0B451144C52D}"/>
              </a:ext>
            </a:extLst>
          </p:cNvPr>
          <p:cNvSpPr>
            <a:spLocks noGrp="1"/>
          </p:cNvSpPr>
          <p:nvPr userDrawn="1">
            <p:ph type="body" sz="quarter" idx="22" hasCustomPrompt="1"/>
          </p:nvPr>
        </p:nvSpPr>
        <p:spPr>
          <a:xfrm>
            <a:off x="2475560" y="4411085"/>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5096672"/>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5155469"/>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5160644"/>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400063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89" r:id="rId20"/>
    <p:sldLayoutId id="2147483690" r:id="rId21"/>
    <p:sldLayoutId id="2147483691" r:id="rId22"/>
    <p:sldLayoutId id="2147483699" r:id="rId23"/>
    <p:sldLayoutId id="2147483700" r:id="rId24"/>
    <p:sldLayoutId id="2147483701" r:id="rId25"/>
    <p:sldLayoutId id="2147483702" r:id="rId26"/>
    <p:sldLayoutId id="2147483703"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92" r:id="rId13"/>
    <p:sldLayoutId id="2147483693" r:id="rId14"/>
    <p:sldLayoutId id="2147483697" r:id="rId15"/>
    <p:sldLayoutId id="214748369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9.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4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 Id="rId9" Type="http://schemas.openxmlformats.org/officeDocument/2006/relationships/hyperlink" Target="https://drive.google.com/drive/folders/15A4aThGXboZ7RlTminYue4etFTXwyFRM?usp=drive_li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gif"/><Relationship Id="rId1" Type="http://schemas.openxmlformats.org/officeDocument/2006/relationships/slideLayout" Target="../slideLayouts/slideLayout14.xml"/><Relationship Id="rId5" Type="http://schemas.openxmlformats.org/officeDocument/2006/relationships/image" Target="../media/image19.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gif"/><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6.wdp"/></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0.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7.wdp"/><Relationship Id="rId5" Type="http://schemas.openxmlformats.org/officeDocument/2006/relationships/image" Target="../media/image59.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0" Type="http://schemas.microsoft.com/office/2007/relationships/hdphoto" Target="../media/hdphoto9.wdp"/><Relationship Id="rId4" Type="http://schemas.openxmlformats.org/officeDocument/2006/relationships/image" Target="../media/image62.png"/><Relationship Id="rId9" Type="http://schemas.openxmlformats.org/officeDocument/2006/relationships/image" Target="../media/image66.png"/></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10.wdp"/></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824283" y="3556219"/>
            <a:ext cx="1474396" cy="369332"/>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endParaRPr kumimoji="0" lang="ar-MA"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الحرف</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928036" y="5322269"/>
            <a:ext cx="4727890" cy="333168"/>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التحدث</a:t>
            </a:r>
            <a:r>
              <a:rPr kumimoji="0" lang="ar-MA" b="1" i="0" u="none" strike="noStrike" kern="0" cap="none" spc="0" normalizeH="0" baseline="0" noProof="0" dirty="0">
                <a:ln>
                  <a:noFill/>
                </a:ln>
                <a:solidFill>
                  <a:prstClr val="white"/>
                </a:solidFill>
                <a:effectLst/>
                <a:uLnTx/>
                <a:uFillTx/>
                <a:latin typeface="Arial"/>
                <a:ea typeface="+mn-ea"/>
                <a:cs typeface="Arial"/>
                <a:sym typeface="Calibri"/>
              </a:rPr>
              <a:t> </a:t>
            </a:r>
            <a:r>
              <a:rPr kumimoji="0" lang="fr-FR" b="1" i="0" u="none" strike="noStrike" kern="0" cap="none" spc="0" normalizeH="0" baseline="0" noProof="0" dirty="0">
                <a:ln>
                  <a:noFill/>
                </a:ln>
                <a:solidFill>
                  <a:prstClr val="white"/>
                </a:solidFill>
                <a:effectLst/>
                <a:uLnTx/>
                <a:uFillTx/>
                <a:latin typeface="Arial"/>
                <a:ea typeface="+mn-ea"/>
                <a:cs typeface="Arial"/>
                <a:sym typeface="Calibri"/>
              </a:rPr>
              <a:t>)</a:t>
            </a:r>
            <a:r>
              <a:rPr kumimoji="0" lang="ar-MA"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أفسر اختيار حرفة من الحرف</a:t>
            </a:r>
            <a:r>
              <a:rPr kumimoji="0" lang="fr-FR"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a:t>
            </a:r>
            <a:endPar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5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74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47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الحرف اليدوية في المغرب</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الحصة 3</a:t>
              </a:r>
              <a:endParaRPr lang="fr-FR" sz="20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b="1" dirty="0">
                  <a:solidFill>
                    <a:prstClr val="black"/>
                  </a:solidFill>
                  <a:latin typeface="Calibri" panose="020F0502020204030204" pitchFamily="34" charset="0"/>
                  <a:cs typeface="Calibri" panose="020F0502020204030204" pitchFamily="34" charset="0"/>
                </a:rPr>
                <a:t>أتحدث: </a:t>
              </a:r>
              <a:r>
                <a:rPr lang="ar-MA" sz="2000" b="1" kern="0" dirty="0">
                  <a:solidFill>
                    <a:prstClr val="black"/>
                  </a:solidFill>
                  <a:latin typeface="Calibri" panose="020F0502020204030204" pitchFamily="34" charset="0"/>
                  <a:cs typeface="Calibri" panose="020F0502020204030204" pitchFamily="34" charset="0"/>
                </a:rPr>
                <a:t>أفسر اختيار حرفة من الحرف</a:t>
              </a:r>
              <a:endParaRPr lang="fr-FR" sz="2000" b="1" kern="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a:t>
              </a:r>
              <a:r>
                <a:rPr lang="ar-MA" sz="2400" dirty="0">
                  <a:solidFill>
                    <a:prstClr val="black"/>
                  </a:solidFill>
                  <a:latin typeface="Calibri" panose="020F0502020204030204" pitchFamily="34" charset="0"/>
                  <a:cs typeface="Calibri" panose="020F0502020204030204" pitchFamily="34" charset="0"/>
                </a:rPr>
                <a:t>لحصة </a:t>
              </a:r>
              <a:r>
                <a:rPr lang="ar-MA" sz="2000" dirty="0">
                  <a:solidFill>
                    <a:prstClr val="black"/>
                  </a:solidFill>
                  <a:latin typeface="Calibri" panose="020F0502020204030204" pitchFamily="34" charset="0"/>
                  <a:cs typeface="Calibri" panose="020F0502020204030204" pitchFamily="34" charset="0"/>
                </a:rPr>
                <a:t>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 أسلوب الاستدراك</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31686" y="3914495"/>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a:t>
            </a:r>
            <a:r>
              <a:rPr lang="ar-MA" sz="2000" dirty="0">
                <a:solidFill>
                  <a:prstClr val="black"/>
                </a:solidFill>
                <a:latin typeface="Calibri" panose="020F0502020204030204" pitchFamily="34" charset="0"/>
                <a:cs typeface="Calibri" panose="020F0502020204030204" pitchFamily="34" charset="0"/>
              </a:rPr>
              <a:t>لندعم نساء المغرب الحرفيات المبدعات</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3897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à coins arrondis 2">
            <a:extLst>
              <a:ext uri="{FF2B5EF4-FFF2-40B4-BE49-F238E27FC236}">
                <a16:creationId xmlns:a16="http://schemas.microsoft.com/office/drawing/2014/main" id="{D3B82E06-7258-8B8C-D5B7-32CFEC1CA1DE}"/>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2133" b="1" kern="0" dirty="0">
                <a:solidFill>
                  <a:srgbClr val="FFFFFF"/>
                </a:solidFill>
                <a:latin typeface="Calibri" panose="020F0502020204030204" pitchFamily="34" charset="0"/>
                <a:cs typeface="Calibri" panose="020F0502020204030204" pitchFamily="34" charset="0"/>
                <a:sym typeface="Arial"/>
              </a:rPr>
              <a:t>تقديم تغذية راجعة للتلاميذ</a:t>
            </a:r>
            <a:endParaRPr lang="fr-FR" sz="2133" b="1" kern="0" dirty="0">
              <a:solidFill>
                <a:srgbClr val="FFFFFF"/>
              </a:solidFill>
              <a:latin typeface="Calibri" panose="020F0502020204030204" pitchFamily="34" charset="0"/>
              <a:cs typeface="Calibri" panose="020F0502020204030204" pitchFamily="34" charset="0"/>
              <a:sym typeface="Arial"/>
            </a:endParaRPr>
          </a:p>
        </p:txBody>
      </p:sp>
      <p:sp>
        <p:nvSpPr>
          <p:cNvPr id="7" name="Rectangle à coins arrondis 13">
            <a:extLst>
              <a:ext uri="{FF2B5EF4-FFF2-40B4-BE49-F238E27FC236}">
                <a16:creationId xmlns:a16="http://schemas.microsoft.com/office/drawing/2014/main" id="{4FC1ED9F-7D98-CB19-149C-4EE1DEF3B38A}"/>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التي ينبغي تجنبها</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pic>
        <p:nvPicPr>
          <p:cNvPr id="8" name="Image 18">
            <a:extLst>
              <a:ext uri="{FF2B5EF4-FFF2-40B4-BE49-F238E27FC236}">
                <a16:creationId xmlns:a16="http://schemas.microsoft.com/office/drawing/2014/main" id="{43E1AD4F-653E-22BA-11A0-A8217EE2D767}"/>
              </a:ext>
            </a:extLst>
          </p:cNvPr>
          <p:cNvPicPr>
            <a:picLocks noChangeAspect="1"/>
          </p:cNvPicPr>
          <p:nvPr/>
        </p:nvPicPr>
        <p:blipFill>
          <a:blip r:embed="rId2"/>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526CE23D-1277-034B-AA40-3A758268D59E}"/>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الفعالة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0" name="Rectangle à coins arrondis 23">
            <a:extLst>
              <a:ext uri="{FF2B5EF4-FFF2-40B4-BE49-F238E27FC236}">
                <a16:creationId xmlns:a16="http://schemas.microsoft.com/office/drawing/2014/main" id="{34C8322B-BC36-20B2-6214-14D298F23DE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لماذا تع</a:t>
            </a:r>
            <a:r>
              <a:rPr lang="ar-MA" sz="1600" b="1" kern="0" dirty="0">
                <a:solidFill>
                  <a:srgbClr val="0F9ED5">
                    <a:lumMod val="50000"/>
                  </a:srgbClr>
                </a:solidFill>
                <a:latin typeface="Calibri" panose="020F0502020204030204" pitchFamily="34" charset="0"/>
                <a:cs typeface="Calibri" panose="020F0502020204030204" pitchFamily="34" charset="0"/>
                <a:sym typeface="Arial"/>
              </a:rPr>
              <a:t>دّ </a:t>
            </a: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التغذية الراجعة مهمة؟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3" name="ZoneTexte 25">
            <a:extLst>
              <a:ext uri="{FF2B5EF4-FFF2-40B4-BE49-F238E27FC236}">
                <a16:creationId xmlns:a16="http://schemas.microsoft.com/office/drawing/2014/main" id="{1F45F9BC-237D-D518-BB49-DACB7F649CAE}"/>
              </a:ext>
            </a:extLst>
          </p:cNvPr>
          <p:cNvSpPr txBox="1"/>
          <p:nvPr/>
        </p:nvSpPr>
        <p:spPr>
          <a:xfrm>
            <a:off x="7836747" y="3115733"/>
            <a:ext cx="3759200" cy="2644250"/>
          </a:xfrm>
          <a:prstGeom prst="rect">
            <a:avLst/>
          </a:prstGeom>
          <a:noFill/>
        </p:spPr>
        <p:txBody>
          <a:bodyPr wrap="square" rtlCol="0">
            <a:spAutoFit/>
          </a:bodyPr>
          <a:lstStyle/>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يجب ألا تكون التغذية الراجعة حكماً على</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ولا على قدراته</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تعتبر التغذية الراجعة فرصة للتعلم بالنسبة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من خلال استثمار الأخطاء أو الإجابات الصحيحة</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تتيح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الوعي بمعايير النجاح في مهمة ما</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تشجع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على تحديد الأخطاء التي يجب تجنب تكرارها، أو الممارسات الجيدة التي ينبغي تعزيزها</a:t>
            </a:r>
            <a:endParaRPr lang="fr-FR" sz="14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7" name="Graphic 26" descr="Handshake with solid fill">
            <a:extLst>
              <a:ext uri="{FF2B5EF4-FFF2-40B4-BE49-F238E27FC236}">
                <a16:creationId xmlns:a16="http://schemas.microsoft.com/office/drawing/2014/main" id="{36F7F759-5F7D-3AF8-0256-90100C505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1083" y="2031915"/>
            <a:ext cx="549076" cy="549076"/>
          </a:xfrm>
          <a:prstGeom prst="rect">
            <a:avLst/>
          </a:prstGeom>
        </p:spPr>
      </p:pic>
      <p:pic>
        <p:nvPicPr>
          <p:cNvPr id="28" name="Graphic 27" descr="No sign with solid fill">
            <a:extLst>
              <a:ext uri="{FF2B5EF4-FFF2-40B4-BE49-F238E27FC236}">
                <a16:creationId xmlns:a16="http://schemas.microsoft.com/office/drawing/2014/main" id="{C3317041-3DF4-3FAC-EB34-3DDB155866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0965" y="2046004"/>
            <a:ext cx="500918" cy="500918"/>
          </a:xfrm>
          <a:prstGeom prst="rect">
            <a:avLst/>
          </a:prstGeom>
        </p:spPr>
      </p:pic>
      <p:pic>
        <p:nvPicPr>
          <p:cNvPr id="4"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7260" y="2056253"/>
            <a:ext cx="500400" cy="500400"/>
          </a:xfrm>
          <a:prstGeom prst="rect">
            <a:avLst/>
          </a:prstGeom>
        </p:spPr>
      </p:pic>
      <p:sp>
        <p:nvSpPr>
          <p:cNvPr id="15" name="TextBox 14">
            <a:extLst>
              <a:ext uri="{FF2B5EF4-FFF2-40B4-BE49-F238E27FC236}">
                <a16:creationId xmlns:a16="http://schemas.microsoft.com/office/drawing/2014/main" id="{5115DA65-9931-2FF3-02F1-9D976E43704E}"/>
              </a:ext>
            </a:extLst>
          </p:cNvPr>
          <p:cNvSpPr txBox="1"/>
          <p:nvPr/>
        </p:nvSpPr>
        <p:spPr>
          <a:xfrm>
            <a:off x="3627798" y="3115733"/>
            <a:ext cx="3759200" cy="3013582"/>
          </a:xfrm>
          <a:prstGeom prst="rect">
            <a:avLst/>
          </a:prstGeom>
          <a:noFill/>
        </p:spPr>
        <p:txBody>
          <a:bodyPr wrap="square">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M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م</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طالبة التلاميذ بتبرير إجاباتهم والتعبير شفهياً عن مسار تفكيرهم (تعليل إجاباتهم)</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فورية للتلاميذ كلما سنحت الفرصة لذلك (عدم التغاضي عن الأخطاء أو تمريرها)</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محددة، ومفصلة، وموضوعية للتلاميذ</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8575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جيدة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«هذا ما قمت به بشكل جيد</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lang="fr-FR" altLang="fr-FR" sz="1400" dirty="0">
                <a:latin typeface="Calibri" panose="020F0502020204030204" pitchFamily="34" charset="0"/>
                <a:ea typeface="Calibri" panose="020F0502020204030204" pitchFamily="34" charset="0"/>
                <a:cs typeface="Calibri" panose="020F0502020204030204" pitchFamily="34" charset="0"/>
              </a:rPr>
              <a:t>«</a:t>
            </a:r>
            <a:endPar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lvl="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غير مكتملة. وهذا هو الخطأ</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26" name="Rectangle 25">
            <a:extLst>
              <a:ext uri="{FF2B5EF4-FFF2-40B4-BE49-F238E27FC236}">
                <a16:creationId xmlns:a16="http://schemas.microsoft.com/office/drawing/2014/main" id="{9B477D00-DC0E-BA4B-9897-56676B3D74C3}"/>
              </a:ext>
            </a:extLst>
          </p:cNvPr>
          <p:cNvSpPr/>
          <p:nvPr/>
        </p:nvSpPr>
        <p:spPr>
          <a:xfrm>
            <a:off x="0" y="6150185"/>
            <a:ext cx="12192000"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للمزيد من المعلومات، يرجى زيارة الرابط التالي: "</a:t>
            </a:r>
            <a:r>
              <a:rPr lang="ar-MA" sz="1600" kern="0" dirty="0">
                <a:solidFill>
                  <a:srgbClr val="000000"/>
                </a:solidFill>
                <a:latin typeface="Calibri" panose="020F0502020204030204" pitchFamily="34" charset="0"/>
                <a:cs typeface="Calibri" panose="020F0502020204030204" pitchFamily="34" charset="0"/>
                <a:sym typeface="Arial"/>
                <a:hlinkClick r:id="rId9"/>
              </a:rPr>
              <a:t>رابط درايف</a:t>
            </a:r>
            <a:r>
              <a:rPr lang="ar-MA" sz="1600" kern="0" dirty="0">
                <a:solidFill>
                  <a:srgbClr val="000000"/>
                </a:solidFill>
                <a:latin typeface="Calibri" panose="020F0502020204030204" pitchFamily="34" charset="0"/>
                <a:cs typeface="Calibri" panose="020F0502020204030204" pitchFamily="34" charset="0"/>
                <a:sym typeface="Arial"/>
              </a:rPr>
              <a:t>" </a:t>
            </a:r>
            <a:endParaRPr lang="fr-FR" sz="1600" kern="0" dirty="0">
              <a:solidFill>
                <a:srgbClr val="000000"/>
              </a:solidFill>
              <a:latin typeface="Calibri" panose="020F0502020204030204" pitchFamily="34" charset="0"/>
              <a:cs typeface="Calibri" panose="020F0502020204030204" pitchFamily="34" charset="0"/>
              <a:sym typeface="Arial"/>
            </a:endParaRPr>
          </a:p>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لأي استفسارات أخرى، يرجى التواصل مع المفتش المؤطر</a:t>
            </a:r>
            <a:endParaRPr lang="fr-FR" sz="1600" kern="0" dirty="0">
              <a:solidFill>
                <a:srgbClr val="000000"/>
              </a:solidFill>
              <a:latin typeface="Calibri" panose="020F0502020204030204" pitchFamily="34" charset="0"/>
              <a:cs typeface="Calibri" panose="020F0502020204030204" pitchFamily="34" charset="0"/>
              <a:sym typeface="Arial"/>
            </a:endParaRPr>
          </a:p>
        </p:txBody>
      </p:sp>
      <p:sp>
        <p:nvSpPr>
          <p:cNvPr id="16" name="Rectangle 4">
            <a:extLst>
              <a:ext uri="{FF2B5EF4-FFF2-40B4-BE49-F238E27FC236}">
                <a16:creationId xmlns:a16="http://schemas.microsoft.com/office/drawing/2014/main" id="{7AA165D9-7521-1530-01AC-EBED2338B1A4}"/>
              </a:ext>
            </a:extLst>
          </p:cNvPr>
          <p:cNvSpPr>
            <a:spLocks noChangeArrowheads="1"/>
          </p:cNvSpPr>
          <p:nvPr/>
        </p:nvSpPr>
        <p:spPr bwMode="auto">
          <a:xfrm>
            <a:off x="304800" y="3115733"/>
            <a:ext cx="2873248" cy="2321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عدم تقديم تغذية راجعة، أو تقديمها في مناسبات نادرة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عامة دون توضيح الأسباب: «جيد»؛ «هذا خطأ»؛ «ممتاز</a:t>
            </a:r>
            <a:r>
              <a:rPr lang="ar-SA" altLang="fr-FR" sz="1400" dirty="0">
                <a:latin typeface="Calibri" panose="020F0502020204030204" pitchFamily="34" charset="0"/>
                <a:ea typeface="Calibri" panose="020F0502020204030204" pitchFamily="34" charset="0"/>
                <a:cs typeface="Calibri" panose="020F0502020204030204" pitchFamily="34" charset="0"/>
              </a:rPr>
              <a:t>»</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إصدار أحكام على التلميذ: «أنت ذكي»؛ «أنت كسول»؛</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توجيه الحديث إلى التلميذ المعني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0512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r>
              <a:rPr lang="ar-MA" dirty="0"/>
              <a:t>10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t>أكتسب أفعال الكلام</a:t>
            </a:r>
            <a:endParaRPr lang="fr-FR" dirty="0"/>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lstStyle/>
          <a:p>
            <a:r>
              <a:rPr lang="ar-MA" dirty="0"/>
              <a:t>أطبق</a:t>
            </a:r>
            <a:endParaRPr lang="fr-FR" dirty="0"/>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p:txBody>
          <a:bodyPr/>
          <a:lstStyle/>
          <a:p>
            <a:r>
              <a:rPr lang="ar-MA" dirty="0"/>
              <a:t>افتتاح الحصة</a:t>
            </a:r>
            <a:endParaRPr lang="fr-FR" dirty="0"/>
          </a:p>
        </p:txBody>
      </p:sp>
      <p:sp>
        <p:nvSpPr>
          <p:cNvPr id="7" name="Text Placeholder 6">
            <a:extLst>
              <a:ext uri="{FF2B5EF4-FFF2-40B4-BE49-F238E27FC236}">
                <a16:creationId xmlns:a16="http://schemas.microsoft.com/office/drawing/2014/main" id="{4F704B27-CDE4-7CA1-54AE-2EA141A20D20}"/>
              </a:ext>
            </a:extLst>
          </p:cNvPr>
          <p:cNvSpPr>
            <a:spLocks noGrp="1"/>
          </p:cNvSpPr>
          <p:nvPr>
            <p:ph type="body" sz="quarter" idx="19"/>
          </p:nvPr>
        </p:nvSpPr>
        <p:spPr/>
        <p:txBody>
          <a:bodyPr/>
          <a:lstStyle/>
          <a:p>
            <a:r>
              <a:rPr lang="ar-MA" dirty="0"/>
              <a:t>أتحدث</a:t>
            </a:r>
            <a:endParaRPr lang="fr-FR" dirty="0"/>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r>
              <a:rPr lang="ar-MA" dirty="0"/>
              <a:t>10 دقائق</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10 دقائق</a:t>
            </a:r>
            <a:endParaRPr lang="fr-FR" dirty="0"/>
          </a:p>
        </p:txBody>
      </p:sp>
      <p:sp>
        <p:nvSpPr>
          <p:cNvPr id="10" name="Text Placeholder 9">
            <a:extLst>
              <a:ext uri="{FF2B5EF4-FFF2-40B4-BE49-F238E27FC236}">
                <a16:creationId xmlns:a16="http://schemas.microsoft.com/office/drawing/2014/main" id="{E40C1125-6A6C-5A4F-3F7B-5165E3EB947A}"/>
              </a:ext>
            </a:extLst>
          </p:cNvPr>
          <p:cNvSpPr>
            <a:spLocks noGrp="1"/>
          </p:cNvSpPr>
          <p:nvPr>
            <p:ph type="body" sz="quarter" idx="22"/>
          </p:nvPr>
        </p:nvSpPr>
        <p:spPr/>
        <p:txBody>
          <a:bodyPr/>
          <a:lstStyle/>
          <a:p>
            <a:r>
              <a:rPr lang="ar-MA" dirty="0"/>
              <a:t>20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r>
              <a:rPr lang="ar-MA" dirty="0"/>
              <a:t>5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t>اختتام الحصة</a:t>
            </a:r>
            <a:endParaRPr lang="fr-FR" dirty="0"/>
          </a:p>
        </p:txBody>
      </p:sp>
    </p:spTree>
    <p:extLst>
      <p:ext uri="{BB962C8B-B14F-4D97-AF65-F5344CB8AC3E}">
        <p14:creationId xmlns:p14="http://schemas.microsoft.com/office/powerpoint/2010/main" val="27038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92491" y="34431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1800"/>
              <a:buFont typeface="Calibri"/>
              <a:buNone/>
            </a:pPr>
            <a:r>
              <a:rPr lang="ar-MA" sz="1800">
                <a:latin typeface="Calibri"/>
                <a:ea typeface="Calibri"/>
                <a:cs typeface="Calibri"/>
                <a:sym typeface="Calibri"/>
              </a:rPr>
              <a:t>أهلا وسهلا متعلمي الأعزاء، كما تلاحظون أمامكم جدول فيه مجموعة من العناصر، أمامكم دقيقة واحدة لإتمامه.</a:t>
            </a:r>
            <a:endParaRPr sz="1800">
              <a:latin typeface="Calibri"/>
              <a:ea typeface="Calibri"/>
              <a:cs typeface="Calibri"/>
              <a:sym typeface="Calibri"/>
            </a:endParaRPr>
          </a:p>
        </p:txBody>
      </p:sp>
      <p:sp>
        <p:nvSpPr>
          <p:cNvPr id="2" name="Espace réservé du contenu 1">
            <a:extLst>
              <a:ext uri="{FF2B5EF4-FFF2-40B4-BE49-F238E27FC236}">
                <a16:creationId xmlns:a16="http://schemas.microsoft.com/office/drawing/2014/main" id="{E51A4F51-3E16-4CB3-BDF2-53D804FDEBFA}"/>
              </a:ext>
            </a:extLst>
          </p:cNvPr>
          <p:cNvSpPr>
            <a:spLocks noGrp="1"/>
          </p:cNvSpPr>
          <p:nvPr>
            <p:ph sz="quarter" idx="11"/>
          </p:nvPr>
        </p:nvSpPr>
        <p:spPr/>
        <p:txBody>
          <a:bodyPr/>
          <a:lstStyle/>
          <a:p>
            <a:r>
              <a:rPr lang="ar-MA" sz="1400" dirty="0">
                <a:latin typeface="Calibri"/>
                <a:ea typeface="Calibri"/>
                <a:cs typeface="Calibri"/>
                <a:sym typeface="Calibri"/>
              </a:rPr>
              <a:t>يرحب المدرس بالمتعلمين ثم يشرح عناصر الجدول للمتعلمين ويقدم مثالا واحدا، وبعدها يفسح المجال ل3 متعلمين لإتمام عناصر الجدول.</a:t>
            </a:r>
          </a:p>
        </p:txBody>
      </p:sp>
      <p:sp>
        <p:nvSpPr>
          <p:cNvPr id="274" name="Google Shape;274;p6"/>
          <p:cNvSpPr txBox="1"/>
          <p:nvPr/>
        </p:nvSpPr>
        <p:spPr>
          <a:xfrm>
            <a:off x="1559496" y="124594"/>
            <a:ext cx="10161104" cy="470617"/>
          </a:xfrm>
          <a:prstGeom prst="rect">
            <a:avLst/>
          </a:prstGeom>
          <a:noFill/>
          <a:ln>
            <a:noFill/>
          </a:ln>
        </p:spPr>
        <p:txBody>
          <a:bodyPr spcFirstLastPara="1" wrap="square" lIns="91425" tIns="45700" rIns="91425" bIns="45700" anchor="ctr" anchorCtr="0">
            <a:normAutofit/>
          </a:bodyPr>
          <a:lstStyle/>
          <a:p>
            <a:pPr marL="0" marR="0" lvl="0" indent="0" algn="l" rtl="1">
              <a:lnSpc>
                <a:spcPct val="90000"/>
              </a:lnSpc>
              <a:spcBef>
                <a:spcPts val="0"/>
              </a:spcBef>
              <a:spcAft>
                <a:spcPts val="0"/>
              </a:spcAft>
              <a:buClr>
                <a:srgbClr val="757070"/>
              </a:buClr>
              <a:buSzPts val="1800"/>
              <a:buFont typeface="Calibri"/>
              <a:buNone/>
            </a:pPr>
            <a:endParaRPr sz="1800" b="0" i="1">
              <a:solidFill>
                <a:srgbClr val="FF0000"/>
              </a:solidFill>
              <a:latin typeface="Calibri"/>
              <a:ea typeface="Calibri"/>
              <a:cs typeface="Calibri"/>
              <a:sym typeface="Calibri"/>
            </a:endParaRPr>
          </a:p>
        </p:txBody>
      </p:sp>
      <p:cxnSp>
        <p:nvCxnSpPr>
          <p:cNvPr id="275" name="Google Shape;275;p6"/>
          <p:cNvCxnSpPr/>
          <p:nvPr/>
        </p:nvCxnSpPr>
        <p:spPr>
          <a:xfrm rot="10800000">
            <a:off x="6137798" y="864287"/>
            <a:ext cx="125" cy="81020"/>
          </a:xfrm>
          <a:prstGeom prst="straightConnector1">
            <a:avLst/>
          </a:prstGeom>
          <a:noFill/>
          <a:ln w="31750" cap="flat" cmpd="sng">
            <a:solidFill>
              <a:srgbClr val="FFFF00"/>
            </a:solidFill>
            <a:prstDash val="lgDashDot"/>
            <a:round/>
            <a:headEnd type="none" w="sm" len="sm"/>
            <a:tailEnd type="none" w="sm" len="sm"/>
          </a:ln>
        </p:spPr>
      </p:cxnSp>
      <p:pic>
        <p:nvPicPr>
          <p:cNvPr id="276" name="Google Shape;276;p6" descr="Lever la main - Icônes mains et gestes gratuites"/>
          <p:cNvPicPr preferRelativeResize="0"/>
          <p:nvPr/>
        </p:nvPicPr>
        <p:blipFill rotWithShape="1">
          <a:blip r:embed="rId3">
            <a:alphaModFix/>
          </a:blip>
          <a:srcRect/>
          <a:stretch/>
        </p:blipFill>
        <p:spPr>
          <a:xfrm>
            <a:off x="248623" y="176531"/>
            <a:ext cx="735012" cy="733425"/>
          </a:xfrm>
          <a:prstGeom prst="rect">
            <a:avLst/>
          </a:prstGeom>
          <a:noFill/>
          <a:ln>
            <a:noFill/>
          </a:ln>
        </p:spPr>
      </p:pic>
      <p:graphicFrame>
        <p:nvGraphicFramePr>
          <p:cNvPr id="277" name="Google Shape;277;p6"/>
          <p:cNvGraphicFramePr/>
          <p:nvPr>
            <p:extLst>
              <p:ext uri="{D42A27DB-BD31-4B8C-83A1-F6EECF244321}">
                <p14:modId xmlns:p14="http://schemas.microsoft.com/office/powerpoint/2010/main" val="2040252785"/>
              </p:ext>
            </p:extLst>
          </p:nvPr>
        </p:nvGraphicFramePr>
        <p:xfrm>
          <a:off x="248623" y="2037773"/>
          <a:ext cx="11628500" cy="2872200"/>
        </p:xfrm>
        <a:graphic>
          <a:graphicData uri="http://schemas.openxmlformats.org/drawingml/2006/table">
            <a:tbl>
              <a:tblPr firstRow="1" bandRow="1">
                <a:noFill/>
              </a:tblPr>
              <a:tblGrid>
                <a:gridCol w="6059125">
                  <a:extLst>
                    <a:ext uri="{9D8B030D-6E8A-4147-A177-3AD203B41FA5}">
                      <a16:colId xmlns:a16="http://schemas.microsoft.com/office/drawing/2014/main" val="20000"/>
                    </a:ext>
                  </a:extLst>
                </a:gridCol>
                <a:gridCol w="2019775">
                  <a:extLst>
                    <a:ext uri="{9D8B030D-6E8A-4147-A177-3AD203B41FA5}">
                      <a16:colId xmlns:a16="http://schemas.microsoft.com/office/drawing/2014/main" val="20001"/>
                    </a:ext>
                  </a:extLst>
                </a:gridCol>
                <a:gridCol w="2376200">
                  <a:extLst>
                    <a:ext uri="{9D8B030D-6E8A-4147-A177-3AD203B41FA5}">
                      <a16:colId xmlns:a16="http://schemas.microsoft.com/office/drawing/2014/main" val="20002"/>
                    </a:ext>
                  </a:extLst>
                </a:gridCol>
                <a:gridCol w="1173400">
                  <a:extLst>
                    <a:ext uri="{9D8B030D-6E8A-4147-A177-3AD203B41FA5}">
                      <a16:colId xmlns:a16="http://schemas.microsoft.com/office/drawing/2014/main" val="20003"/>
                    </a:ext>
                  </a:extLst>
                </a:gridCol>
              </a:tblGrid>
              <a:tr h="718050">
                <a:tc>
                  <a:txBody>
                    <a:bodyPr/>
                    <a:lstStyle/>
                    <a:p>
                      <a:pPr marL="0" marR="0" lvl="0" indent="0" algn="r" rtl="1">
                        <a:spcBef>
                          <a:spcPts val="0"/>
                        </a:spcBef>
                        <a:spcAft>
                          <a:spcPts val="0"/>
                        </a:spcAft>
                        <a:buNone/>
                      </a:pPr>
                      <a:r>
                        <a:rPr lang="ar-MA" sz="2000" b="1" u="none" strike="noStrike" cap="none">
                          <a:latin typeface="Calibri"/>
                          <a:ea typeface="Calibri"/>
                          <a:cs typeface="Calibri"/>
                          <a:sym typeface="Calibri"/>
                        </a:rPr>
                        <a:t>الحرفة  في جملة مفيدة</a:t>
                      </a: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a:latin typeface="Calibri"/>
                          <a:ea typeface="Calibri"/>
                          <a:cs typeface="Calibri"/>
                          <a:sym typeface="Calibri"/>
                        </a:rPr>
                        <a:t>أداة من أدواتها</a:t>
                      </a: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a:latin typeface="Calibri"/>
                          <a:ea typeface="Calibri"/>
                          <a:cs typeface="Calibri"/>
                          <a:sym typeface="Calibri"/>
                        </a:rPr>
                        <a:t>حرفة</a:t>
                      </a: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a:latin typeface="Calibri"/>
                          <a:ea typeface="Calibri"/>
                          <a:cs typeface="Calibri"/>
                          <a:sym typeface="Calibri"/>
                        </a:rPr>
                        <a:t>حرف</a:t>
                      </a: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718050">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a:latin typeface="Calibri"/>
                          <a:ea typeface="Calibri"/>
                          <a:cs typeface="Calibri"/>
                          <a:sym typeface="Calibri"/>
                        </a:rPr>
                        <a:t>د</a:t>
                      </a: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18050">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dirty="0">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dirty="0">
                          <a:latin typeface="Calibri"/>
                          <a:ea typeface="Calibri"/>
                          <a:cs typeface="Calibri"/>
                          <a:sym typeface="Calibri"/>
                        </a:rPr>
                        <a:t>ن</a:t>
                      </a:r>
                      <a:endParaRPr sz="2000" b="1" u="none" strike="noStrike" cap="none" dirty="0">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718050">
                <a:tc>
                  <a:txBody>
                    <a:bodyPr/>
                    <a:lstStyle/>
                    <a:p>
                      <a:pPr marL="0" marR="0" lvl="0" indent="0" algn="r" rtl="1">
                        <a:spcBef>
                          <a:spcPts val="0"/>
                        </a:spcBef>
                        <a:spcAft>
                          <a:spcPts val="0"/>
                        </a:spcAft>
                        <a:buNone/>
                      </a:pPr>
                      <a:endParaRPr sz="2000" b="1" u="none" strike="noStrike" cap="none" dirty="0">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endParaRPr sz="2000" b="1" u="none" strike="noStrike" cap="none">
                        <a:latin typeface="Calibri"/>
                        <a:ea typeface="Calibri"/>
                        <a:cs typeface="Calibri"/>
                        <a:sym typeface="Calibri"/>
                      </a:endParaRPr>
                    </a:p>
                  </a:txBody>
                  <a:tcPr marL="91450" marR="91450" marT="45725" marB="45725">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spcBef>
                          <a:spcPts val="0"/>
                        </a:spcBef>
                        <a:spcAft>
                          <a:spcPts val="0"/>
                        </a:spcAft>
                        <a:buNone/>
                      </a:pPr>
                      <a:r>
                        <a:rPr lang="ar-MA" sz="2000" b="1" u="none" strike="noStrike" cap="none" dirty="0">
                          <a:latin typeface="Calibri"/>
                          <a:ea typeface="Calibri"/>
                          <a:cs typeface="Calibri"/>
                          <a:sym typeface="Calibri"/>
                        </a:rPr>
                        <a:t>س</a:t>
                      </a:r>
                      <a:endParaRPr sz="2000" b="1" u="none" strike="noStrike" cap="none" dirty="0">
                        <a:latin typeface="Calibri"/>
                        <a:ea typeface="Calibri"/>
                        <a:cs typeface="Calibri"/>
                        <a:sym typeface="Calibri"/>
                      </a:endParaRPr>
                    </a:p>
                  </a:txBody>
                  <a:tcPr marL="91450" marR="91450" marT="45725" marB="45725">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29198148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a:t>
            </a:r>
            <a:r>
              <a:rPr lang="fr-FR" dirty="0">
                <a:solidFill>
                  <a:srgbClr val="AFABAB"/>
                </a:solidFill>
                <a:latin typeface="Calibri" pitchFamily="34"/>
                <a:cs typeface="Calibri" pitchFamily="34"/>
              </a:rPr>
              <a:t> </a:t>
            </a:r>
            <a:r>
              <a:rPr lang="ar-MA" dirty="0">
                <a:solidFill>
                  <a:srgbClr val="AFABAB"/>
                </a:solidFill>
                <a:latin typeface="Calibri" pitchFamily="34"/>
                <a:cs typeface="Calibri" pitchFamily="34"/>
              </a:rPr>
              <a:t>(</a:t>
            </a:r>
            <a:r>
              <a:rPr lang="ar-SA" dirty="0">
                <a:solidFill>
                  <a:srgbClr val="AFABAB"/>
                </a:solidFill>
                <a:latin typeface="Calibri" pitchFamily="34"/>
                <a:cs typeface="Calibri" pitchFamily="34"/>
              </a:rPr>
              <a:t>متعلم</a:t>
            </a:r>
            <a:r>
              <a:rPr lang="ar-MA" dirty="0">
                <a:solidFill>
                  <a:srgbClr val="AFABAB"/>
                </a:solidFill>
                <a:latin typeface="Calibri" pitchFamily="34"/>
                <a:cs typeface="Calibri" pitchFamily="34"/>
              </a:rPr>
              <a:t>ا</a:t>
            </a:r>
            <a:r>
              <a:rPr lang="ar-SA" dirty="0">
                <a:solidFill>
                  <a:srgbClr val="AFABAB"/>
                </a:solidFill>
                <a:latin typeface="Calibri" pitchFamily="34"/>
                <a:cs typeface="Calibri" pitchFamily="34"/>
              </a:rPr>
              <a:t>ن في كل حصة).</a:t>
            </a:r>
          </a:p>
          <a:p>
            <a:endParaRPr lang="fr-FR" dirty="0"/>
          </a:p>
        </p:txBody>
      </p:sp>
      <p:sp>
        <p:nvSpPr>
          <p:cNvPr id="3" name="ZoneTexte 2">
            <a:extLst>
              <a:ext uri="{FF2B5EF4-FFF2-40B4-BE49-F238E27FC236}">
                <a16:creationId xmlns:a16="http://schemas.microsoft.com/office/drawing/2014/main" id="{6D3559FB-0811-5DE1-9063-7E76D3940C1D}"/>
              </a:ext>
            </a:extLst>
          </p:cNvPr>
          <p:cNvSpPr txBox="1"/>
          <p:nvPr/>
        </p:nvSpPr>
        <p:spPr>
          <a:xfrm>
            <a:off x="303144" y="2687742"/>
            <a:ext cx="11585712" cy="2456506"/>
          </a:xfrm>
          <a:prstGeom prst="rect">
            <a:avLst/>
          </a:prstGeom>
          <a:noFill/>
          <a:ln w="38100">
            <a:solidFill>
              <a:srgbClr val="7030A0"/>
            </a:solidFill>
          </a:ln>
        </p:spPr>
        <p:txBody>
          <a:bodyPr wrap="square">
            <a:spAutoFit/>
          </a:bodyPr>
          <a:lstStyle/>
          <a:p>
            <a:pPr algn="just" rtl="1">
              <a:lnSpc>
                <a:spcPct val="150000"/>
              </a:lnSpc>
              <a:spcBef>
                <a:spcPct val="0"/>
              </a:spcBef>
              <a:buNone/>
            </a:pPr>
            <a:r>
              <a:rPr lang="ar-MA" sz="5400" b="1" dirty="0">
                <a:latin typeface="Calibri" panose="020F0502020204030204" pitchFamily="34" charset="0"/>
                <a:cs typeface="Calibri" panose="020F0502020204030204" pitchFamily="34" charset="0"/>
              </a:rPr>
              <a:t>عرّف بأهم حرفي يتواجد في حيك: حرفته- أبرز أعماله – سنوات مزاولته للحرفة.</a:t>
            </a:r>
            <a:endParaRPr lang="ar-MA" sz="5400" b="1" dirty="0">
              <a:latin typeface="Calibri"/>
              <a:ea typeface="Calibri"/>
              <a:cs typeface="Calibri"/>
              <a:sym typeface="Calibri"/>
            </a:endParaRPr>
          </a:p>
        </p:txBody>
      </p:sp>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4A40EF-A4DC-D4F3-FB41-BE4C4B581D55}"/>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335BA649-B4BB-6C06-E33D-CED47207FBD9}"/>
              </a:ext>
            </a:extLst>
          </p:cNvPr>
          <p:cNvSpPr>
            <a:spLocks noGrp="1"/>
          </p:cNvSpPr>
          <p:nvPr>
            <p:ph type="body" sz="quarter" idx="11"/>
          </p:nvPr>
        </p:nvSpPr>
        <p:spPr/>
        <p:txBody>
          <a:bodyPr/>
          <a:lstStyle/>
          <a:p>
            <a:r>
              <a:rPr lang="ar-MA" dirty="0"/>
              <a:t>أكتسب أفعال الكلام</a:t>
            </a:r>
          </a:p>
        </p:txBody>
      </p:sp>
    </p:spTree>
    <p:extLst>
      <p:ext uri="{BB962C8B-B14F-4D97-AF65-F5344CB8AC3E}">
        <p14:creationId xmlns:p14="http://schemas.microsoft.com/office/powerpoint/2010/main" val="2123459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altLang="fr-FR" sz="1800" b="1" dirty="0">
                <a:cs typeface="Calibri" panose="020F0502020204030204" pitchFamily="34" charset="0"/>
              </a:rPr>
              <a:t>سنتعرف في بداية الحصة على خطوات :  أفسر اختيار حرفة من الحرف</a:t>
            </a:r>
            <a:r>
              <a:rPr lang="ar-MA" sz="1800" b="1" kern="0" dirty="0">
                <a:solidFill>
                  <a:prstClr val="black"/>
                </a:solidFill>
                <a:latin typeface="Calibri" panose="020F0502020204030204" pitchFamily="34" charset="0"/>
                <a:cs typeface="Calibri" panose="020F0502020204030204" pitchFamily="34" charset="0"/>
              </a:rPr>
              <a:t>.</a:t>
            </a:r>
            <a:endParaRPr lang="ar-MA" altLang="fr-FR" sz="1800" b="1" dirty="0">
              <a:cs typeface="Calibri" panose="020F0502020204030204" pitchFamily="34" charset="0"/>
            </a:endParaRPr>
          </a:p>
        </p:txBody>
      </p:sp>
      <p:sp>
        <p:nvSpPr>
          <p:cNvPr id="3" name="Espace réservé du contenu 2">
            <a:extLst>
              <a:ext uri="{FF2B5EF4-FFF2-40B4-BE49-F238E27FC236}">
                <a16:creationId xmlns:a16="http://schemas.microsoft.com/office/drawing/2014/main" id="{6975585C-7A76-5050-2BFE-ACB1A49BE2C2}"/>
              </a:ext>
            </a:extLst>
          </p:cNvPr>
          <p:cNvSpPr>
            <a:spLocks noGrp="1"/>
          </p:cNvSpPr>
          <p:nvPr>
            <p:ph sz="quarter" idx="11"/>
          </p:nvPr>
        </p:nvSpPr>
        <p:spPr/>
        <p:txBody>
          <a:bodyPr/>
          <a:lstStyle/>
          <a:p>
            <a:r>
              <a:rPr lang="ar-MA" dirty="0"/>
              <a:t>يقدم المدرس المراحل والغاية من كل مرحلة. </a:t>
            </a:r>
            <a:r>
              <a:rPr lang="ar-MA" dirty="0">
                <a:highlight>
                  <a:srgbClr val="FFFF00"/>
                </a:highlight>
              </a:rPr>
              <a:t>ويحدد السياقات التواصلية التي يمكن أن يوظف فيها المتعلم هذه التعابير وأفعال الكلام</a:t>
            </a:r>
            <a:r>
              <a:rPr lang="ar-MA" dirty="0"/>
              <a:t>.</a:t>
            </a:r>
            <a:endParaRPr lang="fr-FR" dirty="0">
              <a:highlight>
                <a:srgbClr val="FFFF00"/>
              </a:highlight>
            </a:endParaRP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438;p20">
            <a:extLst>
              <a:ext uri="{FF2B5EF4-FFF2-40B4-BE49-F238E27FC236}">
                <a16:creationId xmlns:a16="http://schemas.microsoft.com/office/drawing/2014/main" id="{E5F6C500-0EB7-4509-B457-C20DE7F4B888}"/>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439;p20">
            <a:extLst>
              <a:ext uri="{FF2B5EF4-FFF2-40B4-BE49-F238E27FC236}">
                <a16:creationId xmlns:a16="http://schemas.microsoft.com/office/drawing/2014/main" id="{FA4505A8-2948-425A-87B9-9C681DBCD20D}"/>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8" name="Google Shape;440;p20">
            <a:extLst>
              <a:ext uri="{FF2B5EF4-FFF2-40B4-BE49-F238E27FC236}">
                <a16:creationId xmlns:a16="http://schemas.microsoft.com/office/drawing/2014/main" id="{DFB0111A-1886-48E5-AD18-3310DB741C67}"/>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9" name="Google Shape;441;p20">
            <a:extLst>
              <a:ext uri="{FF2B5EF4-FFF2-40B4-BE49-F238E27FC236}">
                <a16:creationId xmlns:a16="http://schemas.microsoft.com/office/drawing/2014/main" id="{C35B0E5C-4B4C-42F6-9448-A6C541C4FD5A}"/>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0" name="Google Shape;442;p20">
            <a:extLst>
              <a:ext uri="{FF2B5EF4-FFF2-40B4-BE49-F238E27FC236}">
                <a16:creationId xmlns:a16="http://schemas.microsoft.com/office/drawing/2014/main" id="{927A761B-118E-4AF3-8755-651BFA356920}"/>
              </a:ext>
            </a:extLst>
          </p:cNvPr>
          <p:cNvGrpSpPr/>
          <p:nvPr/>
        </p:nvGrpSpPr>
        <p:grpSpPr>
          <a:xfrm>
            <a:off x="5048493" y="1486678"/>
            <a:ext cx="938514" cy="1258520"/>
            <a:chOff x="7478257" y="2193205"/>
            <a:chExt cx="452893" cy="700189"/>
          </a:xfrm>
        </p:grpSpPr>
        <p:sp>
          <p:nvSpPr>
            <p:cNvPr id="12" name="Google Shape;443;p20">
              <a:extLst>
                <a:ext uri="{FF2B5EF4-FFF2-40B4-BE49-F238E27FC236}">
                  <a16:creationId xmlns:a16="http://schemas.microsoft.com/office/drawing/2014/main" id="{C70E13CB-2518-455F-9847-ABB1B964AAE6}"/>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444;p20">
              <a:extLst>
                <a:ext uri="{FF2B5EF4-FFF2-40B4-BE49-F238E27FC236}">
                  <a16:creationId xmlns:a16="http://schemas.microsoft.com/office/drawing/2014/main" id="{E8EEE9DB-AC57-4743-9359-61C9EAA33A6C}"/>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 name="Google Shape;445;p20">
            <a:extLst>
              <a:ext uri="{FF2B5EF4-FFF2-40B4-BE49-F238E27FC236}">
                <a16:creationId xmlns:a16="http://schemas.microsoft.com/office/drawing/2014/main" id="{476C9BCF-F544-44A4-9A17-3ACAE6E893E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5" name="Google Shape;446;p20">
            <a:extLst>
              <a:ext uri="{FF2B5EF4-FFF2-40B4-BE49-F238E27FC236}">
                <a16:creationId xmlns:a16="http://schemas.microsoft.com/office/drawing/2014/main" id="{AC8AEE45-1CC7-472E-A6F6-4D249ED7F251}"/>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16" name="Google Shape;447;p20">
            <a:extLst>
              <a:ext uri="{FF2B5EF4-FFF2-40B4-BE49-F238E27FC236}">
                <a16:creationId xmlns:a16="http://schemas.microsoft.com/office/drawing/2014/main" id="{CB60C2CF-64B0-49C1-9905-ADE39A6FE066}"/>
              </a:ext>
            </a:extLst>
          </p:cNvPr>
          <p:cNvSpPr/>
          <p:nvPr/>
        </p:nvSpPr>
        <p:spPr>
          <a:xfrm>
            <a:off x="5790844" y="4795091"/>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17" name="Google Shape;448;p20">
            <a:extLst>
              <a:ext uri="{FF2B5EF4-FFF2-40B4-BE49-F238E27FC236}">
                <a16:creationId xmlns:a16="http://schemas.microsoft.com/office/drawing/2014/main" id="{CF5B8887-5623-4AB4-92DA-0136030727E3}"/>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8" name="Google Shape;449;p20">
            <a:extLst>
              <a:ext uri="{FF2B5EF4-FFF2-40B4-BE49-F238E27FC236}">
                <a16:creationId xmlns:a16="http://schemas.microsoft.com/office/drawing/2014/main" id="{CA926A6F-870F-44AC-BEB3-6AA3DAF04BC6}"/>
              </a:ext>
            </a:extLst>
          </p:cNvPr>
          <p:cNvGrpSpPr/>
          <p:nvPr/>
        </p:nvGrpSpPr>
        <p:grpSpPr>
          <a:xfrm>
            <a:off x="4984674" y="3185940"/>
            <a:ext cx="1036605" cy="1519046"/>
            <a:chOff x="7467457" y="2193205"/>
            <a:chExt cx="463693" cy="753680"/>
          </a:xfrm>
        </p:grpSpPr>
        <p:sp>
          <p:nvSpPr>
            <p:cNvPr id="19" name="Google Shape;450;p20">
              <a:extLst>
                <a:ext uri="{FF2B5EF4-FFF2-40B4-BE49-F238E27FC236}">
                  <a16:creationId xmlns:a16="http://schemas.microsoft.com/office/drawing/2014/main" id="{8D974C4B-6BA7-4087-B74A-DC7BD5A4EEC8}"/>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451;p20">
              <a:extLst>
                <a:ext uri="{FF2B5EF4-FFF2-40B4-BE49-F238E27FC236}">
                  <a16:creationId xmlns:a16="http://schemas.microsoft.com/office/drawing/2014/main" id="{42574F97-5693-48D4-9F72-06D4EEADE381}"/>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1" name="Google Shape;452;p20">
            <a:extLst>
              <a:ext uri="{FF2B5EF4-FFF2-40B4-BE49-F238E27FC236}">
                <a16:creationId xmlns:a16="http://schemas.microsoft.com/office/drawing/2014/main" id="{747E63DF-5C0C-4A5F-B1F0-FF4F16334FD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2" name="Google Shape;453;p20">
            <a:extLst>
              <a:ext uri="{FF2B5EF4-FFF2-40B4-BE49-F238E27FC236}">
                <a16:creationId xmlns:a16="http://schemas.microsoft.com/office/drawing/2014/main" id="{D5FEC87B-6BEC-4119-B41E-D2E1D9397DA1}"/>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454;p20">
            <a:extLst>
              <a:ext uri="{FF2B5EF4-FFF2-40B4-BE49-F238E27FC236}">
                <a16:creationId xmlns:a16="http://schemas.microsoft.com/office/drawing/2014/main" id="{9BCEE75E-C3E9-4BDD-B20F-00471ED12846}"/>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4" name="Google Shape;455;p20">
            <a:extLst>
              <a:ext uri="{FF2B5EF4-FFF2-40B4-BE49-F238E27FC236}">
                <a16:creationId xmlns:a16="http://schemas.microsoft.com/office/drawing/2014/main" id="{AD1E6B58-F156-4D26-A927-2D1DCB42A0BA}"/>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68426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sz="1800" b="1" dirty="0">
                <a:cs typeface="Calibri" panose="020F0502020204030204" pitchFamily="34" charset="0"/>
              </a:rPr>
              <a:t>لأفسر اختيار حرفة من الحرف</a:t>
            </a:r>
            <a:r>
              <a:rPr lang="ar-MA" altLang="fr-FR" sz="1800" b="1" dirty="0">
                <a:cs typeface="Calibri" panose="020F0502020204030204" pitchFamily="34" charset="0"/>
              </a:rPr>
              <a:t>، يمكنني توظيف أفعال الكلام الآتية:</a:t>
            </a:r>
          </a:p>
        </p:txBody>
      </p:sp>
      <p:sp>
        <p:nvSpPr>
          <p:cNvPr id="5" name="Espace réservé du contenu 4">
            <a:extLst>
              <a:ext uri="{FF2B5EF4-FFF2-40B4-BE49-F238E27FC236}">
                <a16:creationId xmlns:a16="http://schemas.microsoft.com/office/drawing/2014/main" id="{4C99EC05-A4F4-24FA-863A-A27CD9557A86}"/>
              </a:ext>
            </a:extLst>
          </p:cNvPr>
          <p:cNvSpPr>
            <a:spLocks noGrp="1"/>
          </p:cNvSpPr>
          <p:nvPr>
            <p:ph sz="quarter" idx="11"/>
          </p:nvPr>
        </p:nvSpPr>
        <p:spPr/>
        <p:txBody>
          <a:bodyPr/>
          <a:lstStyle/>
          <a:p>
            <a:r>
              <a:rPr lang="ar-MA" sz="1400" dirty="0">
                <a:cs typeface="Calibri" panose="020F0502020204030204" pitchFamily="34" charset="0"/>
              </a:rPr>
              <a:t>يقدم المدرس عناصر أفعال الكلام  ثم يطلب من متعلم إعادة قراءتها. بعدها يقدم المدرس نموذجا </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au 6">
            <a:extLst>
              <a:ext uri="{FF2B5EF4-FFF2-40B4-BE49-F238E27FC236}">
                <a16:creationId xmlns:a16="http://schemas.microsoft.com/office/drawing/2014/main" id="{99BEB3A2-9EC7-44BA-9E0E-E84AFEFBDD36}"/>
              </a:ext>
            </a:extLst>
          </p:cNvPr>
          <p:cNvGraphicFramePr>
            <a:graphicFrameLocks noGrp="1"/>
          </p:cNvGraphicFramePr>
          <p:nvPr>
            <p:extLst>
              <p:ext uri="{D42A27DB-BD31-4B8C-83A1-F6EECF244321}">
                <p14:modId xmlns:p14="http://schemas.microsoft.com/office/powerpoint/2010/main" val="3394368064"/>
              </p:ext>
            </p:extLst>
          </p:nvPr>
        </p:nvGraphicFramePr>
        <p:xfrm>
          <a:off x="97934" y="1026041"/>
          <a:ext cx="11996132" cy="5916261"/>
        </p:xfrm>
        <a:graphic>
          <a:graphicData uri="http://schemas.openxmlformats.org/drawingml/2006/table">
            <a:tbl>
              <a:tblPr firstRow="1" firstCol="1" bandRow="1">
                <a:tableStyleId>{0E3FDE45-AF77-4B5C-9715-49D594BDF05E}</a:tableStyleId>
              </a:tblPr>
              <a:tblGrid>
                <a:gridCol w="9902341">
                  <a:extLst>
                    <a:ext uri="{9D8B030D-6E8A-4147-A177-3AD203B41FA5}">
                      <a16:colId xmlns:a16="http://schemas.microsoft.com/office/drawing/2014/main" val="3061820653"/>
                    </a:ext>
                  </a:extLst>
                </a:gridCol>
                <a:gridCol w="2093791">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المرحلة</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أجد في هذه الحرفة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إلى... و...والثانية تتطلب...و....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696406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p:txBody>
          <a:bodyPr/>
          <a:lstStyle/>
          <a:p>
            <a:pPr algn="r" rtl="1" eaLnBrk="1" hangingPunct="1">
              <a:lnSpc>
                <a:spcPts val="2075"/>
              </a:lnSpc>
              <a:spcBef>
                <a:spcPct val="0"/>
              </a:spcBef>
              <a:buFontTx/>
              <a:buNone/>
            </a:pPr>
            <a:r>
              <a:rPr lang="ar-MA" altLang="fr-FR" sz="1800" b="1" dirty="0">
                <a:cs typeface="Calibri" panose="020F0502020204030204" pitchFamily="34" charset="0"/>
              </a:rPr>
              <a:t>إليكم بعض التعابير التي وظفت فيها أفعال الكلام السالفة لأفسر اختيار حرفة من الحرف:</a:t>
            </a:r>
          </a:p>
        </p:txBody>
      </p:sp>
      <p:sp>
        <p:nvSpPr>
          <p:cNvPr id="6" name="Espace réservé du contenu 5">
            <a:extLst>
              <a:ext uri="{FF2B5EF4-FFF2-40B4-BE49-F238E27FC236}">
                <a16:creationId xmlns:a16="http://schemas.microsoft.com/office/drawing/2014/main" id="{66CEA618-7735-2AE1-DCE8-D0C29D8041E4}"/>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يقرأ المدرس التعابير  ويشرحها مبرزا دلالتها على المعنى المطلوب ، ثم يطلب من متعلمين إعادة القراءة.</a:t>
            </a:r>
            <a:endParaRPr lang="ar-MA" sz="1400" dirty="0"/>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275324" y="294366"/>
            <a:ext cx="591916" cy="591916"/>
          </a:xfrm>
          <a:prstGeom prst="rect">
            <a:avLst/>
          </a:prstGeom>
          <a:noFill/>
          <a:ln cap="flat">
            <a:noFill/>
          </a:ln>
        </p:spPr>
      </p:pic>
      <p:pic>
        <p:nvPicPr>
          <p:cNvPr id="7" name="Image 6">
            <a:extLst>
              <a:ext uri="{FF2B5EF4-FFF2-40B4-BE49-F238E27FC236}">
                <a16:creationId xmlns:a16="http://schemas.microsoft.com/office/drawing/2014/main" id="{50C74B04-BFAC-4EA4-AAD8-12DA65A6A3BD}"/>
              </a:ext>
            </a:extLst>
          </p:cNvPr>
          <p:cNvPicPr>
            <a:picLocks noChangeAspect="1"/>
          </p:cNvPicPr>
          <p:nvPr/>
        </p:nvPicPr>
        <p:blipFill>
          <a:blip r:embed="rId3"/>
          <a:stretch>
            <a:fillRect/>
          </a:stretch>
        </p:blipFill>
        <p:spPr>
          <a:xfrm>
            <a:off x="255260" y="1103885"/>
            <a:ext cx="11681480" cy="5260485"/>
          </a:xfrm>
          <a:prstGeom prst="rect">
            <a:avLst/>
          </a:prstGeom>
        </p:spPr>
      </p:pic>
    </p:spTree>
    <p:extLst>
      <p:ext uri="{BB962C8B-B14F-4D97-AF65-F5344CB8AC3E}">
        <p14:creationId xmlns:p14="http://schemas.microsoft.com/office/powerpoint/2010/main" val="2328367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sz="1800" b="1" dirty="0">
                <a:cs typeface="Calibri" panose="020F0502020204030204" pitchFamily="34" charset="0"/>
              </a:rPr>
              <a:t>أروج مكتسباتي :بعد تعرفك على  </a:t>
            </a:r>
            <a:r>
              <a:rPr lang="ar-MA" altLang="fr-FR" dirty="0"/>
              <a:t>أفعال كلام وتعابير</a:t>
            </a:r>
            <a:r>
              <a:rPr lang="ar-MA" altLang="fr-FR" sz="1800" b="1" dirty="0">
                <a:cs typeface="Calibri" panose="020F0502020204030204" pitchFamily="34" charset="0"/>
              </a:rPr>
              <a:t> أفسر اختيار حرفة من الحرف، اختر حرفة وفسر سبب اختيارك لها</a:t>
            </a:r>
            <a:r>
              <a:rPr lang="ar-MA" altLang="fr-FR" dirty="0"/>
              <a:t>.</a:t>
            </a:r>
          </a:p>
        </p:txBody>
      </p:sp>
      <p:sp>
        <p:nvSpPr>
          <p:cNvPr id="3" name="Espace réservé du contenu 2">
            <a:extLst>
              <a:ext uri="{FF2B5EF4-FFF2-40B4-BE49-F238E27FC236}">
                <a16:creationId xmlns:a16="http://schemas.microsoft.com/office/drawing/2014/main" id="{B5A12D84-63E0-907C-D17B-C909861D9DD9}"/>
              </a:ext>
            </a:extLst>
          </p:cNvPr>
          <p:cNvSpPr>
            <a:spLocks noGrp="1"/>
          </p:cNvSpPr>
          <p:nvPr>
            <p:ph sz="quarter" idx="11"/>
          </p:nvPr>
        </p:nvSpPr>
        <p:spPr>
          <a:xfrm>
            <a:off x="1177351" y="659372"/>
            <a:ext cx="10250160" cy="321521"/>
          </a:xfrm>
        </p:spPr>
        <p:txBody>
          <a:bodyPr/>
          <a:lstStyle/>
          <a:p>
            <a:r>
              <a:rPr lang="ar-MA" dirty="0"/>
              <a:t>يطرح المدرس السؤال على جماعة القسم ويحفزهم على الإنجاز  ثم يختار متعلما يقدم الإجابة و يستفسر مجموعة الفصل عن رأيهم في إجابة زميلهم. </a:t>
            </a:r>
            <a:endParaRPr lang="fr-FR" dirty="0">
              <a:highlight>
                <a:srgbClr val="FFFF00"/>
              </a:highlight>
            </a:endParaRPr>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الصناعة التقليدية المغربية : تحتاج إلى قرارات سياسية مبتكرة‬‎">
            <a:extLst>
              <a:ext uri="{FF2B5EF4-FFF2-40B4-BE49-F238E27FC236}">
                <a16:creationId xmlns:a16="http://schemas.microsoft.com/office/drawing/2014/main" id="{7FCA5D50-DD1B-4013-A9D5-1BC3B76905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852" y="2161355"/>
            <a:ext cx="7286689" cy="31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561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1" name="Titre 10">
            <a:extLst>
              <a:ext uri="{FF2B5EF4-FFF2-40B4-BE49-F238E27FC236}">
                <a16:creationId xmlns:a16="http://schemas.microsoft.com/office/drawing/2014/main" id="{C123A59D-3D9A-DB18-4BC2-4CBF5F0B4619}"/>
              </a:ext>
            </a:extLst>
          </p:cNvPr>
          <p:cNvSpPr>
            <a:spLocks noGrp="1"/>
          </p:cNvSpPr>
          <p:nvPr>
            <p:ph type="title"/>
          </p:nvPr>
        </p:nvSpPr>
        <p:spPr>
          <a:xfrm>
            <a:off x="938372" y="216837"/>
            <a:ext cx="10529279" cy="267549"/>
          </a:xfrm>
        </p:spPr>
        <p:txBody>
          <a:bodyPr/>
          <a:lstStyle/>
          <a:p>
            <a:r>
              <a:rPr lang="ar-MA" sz="1800" b="1" dirty="0">
                <a:latin typeface="Calibri"/>
                <a:ea typeface="Calibri"/>
                <a:cs typeface="Calibri"/>
                <a:sym typeface="Calibri"/>
              </a:rPr>
              <a:t>انتبهوا جيدا، الآن، سأوظف أفعال الكلام والتعابير المكتسبة لأجيب عن الوضعية الآتية:</a:t>
            </a:r>
            <a:endParaRPr lang="fr-FR" dirty="0"/>
          </a:p>
        </p:txBody>
      </p:sp>
      <p:sp>
        <p:nvSpPr>
          <p:cNvPr id="14" name="Espace réservé du contenu 13">
            <a:extLst>
              <a:ext uri="{FF2B5EF4-FFF2-40B4-BE49-F238E27FC236}">
                <a16:creationId xmlns:a16="http://schemas.microsoft.com/office/drawing/2014/main" id="{B1A54B53-8CE0-6792-594F-6EA4C96375BE}"/>
              </a:ext>
            </a:extLst>
          </p:cNvPr>
          <p:cNvSpPr>
            <a:spLocks noGrp="1"/>
          </p:cNvSpPr>
          <p:nvPr>
            <p:ph sz="quarter" idx="11"/>
          </p:nvPr>
        </p:nvSpPr>
        <p:spPr>
          <a:xfrm>
            <a:off x="1217491" y="547686"/>
            <a:ext cx="10250160" cy="321521"/>
          </a:xfrm>
        </p:spPr>
        <p:txBody>
          <a:bodyPr/>
          <a:lstStyle/>
          <a:p>
            <a:r>
              <a:rPr lang="ar-MA" dirty="0">
                <a:latin typeface="Calibri" panose="020F0502020204030204" pitchFamily="34" charset="0"/>
                <a:cs typeface="Calibri" panose="020F0502020204030204" pitchFamily="34" charset="0"/>
              </a:rPr>
              <a:t>يقدم المدرس الوضعية ويدعو المتعلمين إلى الانتباه لكيفية الإجابة عنها. يشير المدرس إلى الأسئلة التي ستساعده في الإجابة عن الوضعية.</a:t>
            </a:r>
          </a:p>
        </p:txBody>
      </p:sp>
      <p:pic>
        <p:nvPicPr>
          <p:cNvPr id="5" name="Image 4">
            <a:extLst>
              <a:ext uri="{FF2B5EF4-FFF2-40B4-BE49-F238E27FC236}">
                <a16:creationId xmlns:a16="http://schemas.microsoft.com/office/drawing/2014/main" id="{E36B410E-2793-4A1B-BC53-8BF7E6DB93F3}"/>
              </a:ext>
            </a:extLst>
          </p:cNvPr>
          <p:cNvPicPr>
            <a:picLocks noChangeAspect="1"/>
          </p:cNvPicPr>
          <p:nvPr/>
        </p:nvPicPr>
        <p:blipFill>
          <a:blip r:embed="rId3"/>
          <a:stretch>
            <a:fillRect/>
          </a:stretch>
        </p:blipFill>
        <p:spPr>
          <a:xfrm>
            <a:off x="273269" y="2711644"/>
            <a:ext cx="11529848" cy="1434712"/>
          </a:xfrm>
          <a:prstGeom prst="rect">
            <a:avLst/>
          </a:prstGeom>
        </p:spPr>
      </p:pic>
    </p:spTree>
    <p:extLst>
      <p:ext uri="{BB962C8B-B14F-4D97-AF65-F5344CB8AC3E}">
        <p14:creationId xmlns:p14="http://schemas.microsoft.com/office/powerpoint/2010/main" val="3513217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7" name="Titre 16">
            <a:extLst>
              <a:ext uri="{FF2B5EF4-FFF2-40B4-BE49-F238E27FC236}">
                <a16:creationId xmlns:a16="http://schemas.microsoft.com/office/drawing/2014/main" id="{E530C39A-C73C-8B6D-0507-3257702B52C5}"/>
              </a:ext>
            </a:extLst>
          </p:cNvPr>
          <p:cNvSpPr>
            <a:spLocks noGrp="1"/>
          </p:cNvSpPr>
          <p:nvPr>
            <p:ph type="title"/>
          </p:nvPr>
        </p:nvSpPr>
        <p:spPr>
          <a:xfrm>
            <a:off x="981989" y="172521"/>
            <a:ext cx="10529279" cy="267549"/>
          </a:xfrm>
        </p:spPr>
        <p:txBody>
          <a:bodyPr/>
          <a:lstStyle/>
          <a:p>
            <a:pPr lvl="0" rtl="1">
              <a:lnSpc>
                <a:spcPct val="103750"/>
              </a:lnSpc>
            </a:pPr>
            <a:r>
              <a:rPr lang="ar-MA" sz="1800" b="1" dirty="0">
                <a:latin typeface="Calibri"/>
                <a:ea typeface="Calibri"/>
                <a:cs typeface="Calibri"/>
                <a:sym typeface="Calibri"/>
              </a:rPr>
              <a:t>لا حظوا معي كيف سأنجز ذلك . لكي أجيب عن هذه الوضعية، أتبع الخطوات الآتية:</a:t>
            </a:r>
            <a:endParaRPr lang="ar-MA" dirty="0"/>
          </a:p>
        </p:txBody>
      </p:sp>
      <p:sp>
        <p:nvSpPr>
          <p:cNvPr id="19" name="Espace réservé du contenu 18">
            <a:extLst>
              <a:ext uri="{FF2B5EF4-FFF2-40B4-BE49-F238E27FC236}">
                <a16:creationId xmlns:a16="http://schemas.microsoft.com/office/drawing/2014/main" id="{B412E36C-1377-D12E-EDF8-0E05A422A070}"/>
              </a:ext>
            </a:extLst>
          </p:cNvPr>
          <p:cNvSpPr>
            <a:spLocks noGrp="1"/>
          </p:cNvSpPr>
          <p:nvPr>
            <p:ph sz="quarter" idx="11"/>
          </p:nvPr>
        </p:nvSpPr>
        <p:spPr/>
        <p:txBody>
          <a:bodyPr/>
          <a:lstStyle/>
          <a:p>
            <a:pPr algn="r">
              <a:lnSpc>
                <a:spcPct val="90000"/>
              </a:lnSpc>
              <a:buClr>
                <a:srgbClr val="AEABAB"/>
              </a:buClr>
              <a:buSzPts val="1400"/>
              <a:buFont typeface="Calibri"/>
              <a:buNone/>
            </a:pPr>
            <a:r>
              <a:rPr lang="ar-MA" dirty="0">
                <a:latin typeface="Calibri" panose="020F0502020204030204" pitchFamily="34" charset="0"/>
                <a:cs typeface="Calibri" panose="020F0502020204030204" pitchFamily="34" charset="0"/>
              </a:rPr>
              <a:t>يقدم المدرس الخطوات  أمام المتعلم ويشرح السيرورة.</a:t>
            </a:r>
          </a:p>
        </p:txBody>
      </p:sp>
      <p:sp>
        <p:nvSpPr>
          <p:cNvPr id="8" name="Google Shape;438;p20">
            <a:extLst>
              <a:ext uri="{FF2B5EF4-FFF2-40B4-BE49-F238E27FC236}">
                <a16:creationId xmlns:a16="http://schemas.microsoft.com/office/drawing/2014/main" id="{9264E7CE-4E6A-49B4-BA11-F07D496D894C}"/>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39;p20">
            <a:extLst>
              <a:ext uri="{FF2B5EF4-FFF2-40B4-BE49-F238E27FC236}">
                <a16:creationId xmlns:a16="http://schemas.microsoft.com/office/drawing/2014/main" id="{EAB49C0C-42A5-40CA-B52E-44A2630C8073}"/>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1" name="Google Shape;440;p20">
            <a:extLst>
              <a:ext uri="{FF2B5EF4-FFF2-40B4-BE49-F238E27FC236}">
                <a16:creationId xmlns:a16="http://schemas.microsoft.com/office/drawing/2014/main" id="{F529F9E4-FC9F-406F-999B-52AC471C8D49}"/>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12" name="Google Shape;441;p20">
            <a:extLst>
              <a:ext uri="{FF2B5EF4-FFF2-40B4-BE49-F238E27FC236}">
                <a16:creationId xmlns:a16="http://schemas.microsoft.com/office/drawing/2014/main" id="{D8C6A4EF-B151-4DC4-9F9A-ABB8D3D155CC}"/>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3" name="Google Shape;442;p20">
            <a:extLst>
              <a:ext uri="{FF2B5EF4-FFF2-40B4-BE49-F238E27FC236}">
                <a16:creationId xmlns:a16="http://schemas.microsoft.com/office/drawing/2014/main" id="{2277F9EE-A05C-43DC-81D9-6EBC125E547A}"/>
              </a:ext>
            </a:extLst>
          </p:cNvPr>
          <p:cNvGrpSpPr/>
          <p:nvPr/>
        </p:nvGrpSpPr>
        <p:grpSpPr>
          <a:xfrm>
            <a:off x="5048493" y="1486678"/>
            <a:ext cx="938514" cy="1258520"/>
            <a:chOff x="7478257" y="2193205"/>
            <a:chExt cx="452893" cy="700189"/>
          </a:xfrm>
        </p:grpSpPr>
        <p:sp>
          <p:nvSpPr>
            <p:cNvPr id="14" name="Google Shape;443;p20">
              <a:extLst>
                <a:ext uri="{FF2B5EF4-FFF2-40B4-BE49-F238E27FC236}">
                  <a16:creationId xmlns:a16="http://schemas.microsoft.com/office/drawing/2014/main" id="{372B25B1-AFD5-4CF6-88DB-99E03ED6586D}"/>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Google Shape;444;p20">
              <a:extLst>
                <a:ext uri="{FF2B5EF4-FFF2-40B4-BE49-F238E27FC236}">
                  <a16:creationId xmlns:a16="http://schemas.microsoft.com/office/drawing/2014/main" id="{9CAA4392-0713-4901-8C46-7F0865F2488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 name="Google Shape;445;p20">
            <a:extLst>
              <a:ext uri="{FF2B5EF4-FFF2-40B4-BE49-F238E27FC236}">
                <a16:creationId xmlns:a16="http://schemas.microsoft.com/office/drawing/2014/main" id="{CE7213E5-AF6F-4CDE-829C-9A6A22278F4D}"/>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DDAD7DA3-E0D5-49FB-A8F5-3F3EE5BDC133}"/>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20" name="Google Shape;447;p20">
            <a:extLst>
              <a:ext uri="{FF2B5EF4-FFF2-40B4-BE49-F238E27FC236}">
                <a16:creationId xmlns:a16="http://schemas.microsoft.com/office/drawing/2014/main" id="{AE459ACF-458C-4B45-BA9B-C492B535462B}"/>
              </a:ext>
            </a:extLst>
          </p:cNvPr>
          <p:cNvSpPr/>
          <p:nvPr/>
        </p:nvSpPr>
        <p:spPr>
          <a:xfrm>
            <a:off x="5790844" y="4795091"/>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21" name="Google Shape;448;p20">
            <a:extLst>
              <a:ext uri="{FF2B5EF4-FFF2-40B4-BE49-F238E27FC236}">
                <a16:creationId xmlns:a16="http://schemas.microsoft.com/office/drawing/2014/main" id="{767B9467-B81E-4976-A030-B2F62C1CC619}"/>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2" name="Google Shape;449;p20">
            <a:extLst>
              <a:ext uri="{FF2B5EF4-FFF2-40B4-BE49-F238E27FC236}">
                <a16:creationId xmlns:a16="http://schemas.microsoft.com/office/drawing/2014/main" id="{C7F303FA-A902-44E9-8F2F-67A3A8EF45C6}"/>
              </a:ext>
            </a:extLst>
          </p:cNvPr>
          <p:cNvGrpSpPr/>
          <p:nvPr/>
        </p:nvGrpSpPr>
        <p:grpSpPr>
          <a:xfrm>
            <a:off x="4984674" y="3185940"/>
            <a:ext cx="1036605" cy="1519046"/>
            <a:chOff x="7467457" y="2193205"/>
            <a:chExt cx="463693" cy="753680"/>
          </a:xfrm>
        </p:grpSpPr>
        <p:sp>
          <p:nvSpPr>
            <p:cNvPr id="23" name="Google Shape;450;p20">
              <a:extLst>
                <a:ext uri="{FF2B5EF4-FFF2-40B4-BE49-F238E27FC236}">
                  <a16:creationId xmlns:a16="http://schemas.microsoft.com/office/drawing/2014/main" id="{E3C6B0A5-A82E-4D87-8960-8FB1B0871BF8}"/>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451;p20">
              <a:extLst>
                <a:ext uri="{FF2B5EF4-FFF2-40B4-BE49-F238E27FC236}">
                  <a16:creationId xmlns:a16="http://schemas.microsoft.com/office/drawing/2014/main" id="{0D9BD32D-E8BD-48B2-8642-2E2E21E710E6}"/>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 name="Google Shape;452;p20">
            <a:extLst>
              <a:ext uri="{FF2B5EF4-FFF2-40B4-BE49-F238E27FC236}">
                <a16:creationId xmlns:a16="http://schemas.microsoft.com/office/drawing/2014/main" id="{3C208FE1-D3BB-43A1-92B1-6D3F0F15AE7A}"/>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6" name="Google Shape;453;p20">
            <a:extLst>
              <a:ext uri="{FF2B5EF4-FFF2-40B4-BE49-F238E27FC236}">
                <a16:creationId xmlns:a16="http://schemas.microsoft.com/office/drawing/2014/main" id="{4DB08C5E-D1F4-489D-ABD2-0ECEDD1F742D}"/>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454;p20">
            <a:extLst>
              <a:ext uri="{FF2B5EF4-FFF2-40B4-BE49-F238E27FC236}">
                <a16:creationId xmlns:a16="http://schemas.microsoft.com/office/drawing/2014/main" id="{85C555C1-9CAE-49E7-8616-C7BB2931D30E}"/>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8" name="Google Shape;455;p20">
            <a:extLst>
              <a:ext uri="{FF2B5EF4-FFF2-40B4-BE49-F238E27FC236}">
                <a16:creationId xmlns:a16="http://schemas.microsoft.com/office/drawing/2014/main" id="{078EF015-2CFE-41CB-B835-281EF40DC425}"/>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638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689125"/>
            <a:ext cx="10529279" cy="267549"/>
          </a:xfrm>
        </p:spPr>
        <p:txBody>
          <a:bodyPr>
            <a:noAutofit/>
          </a:bodyPr>
          <a:lstStyle/>
          <a:p>
            <a:pPr rtl="1"/>
            <a:r>
              <a:rPr lang="ar-MA" sz="1400" dirty="0"/>
              <a:t>يعرف المدرس هذه المرحلة ويؤكد على أهميتها. </a:t>
            </a:r>
            <a:r>
              <a:rPr lang="ar-MA" sz="1400" dirty="0">
                <a:highlight>
                  <a:srgbClr val="FF0000"/>
                </a:highlight>
              </a:rPr>
              <a:t>ينبه المدرس إلى أنه من غير السليم البدء بالمرحلة الثانية ثم الأولى ؛ لأن المستمع  قد لا يعرف عمّ أ تحدث.</a:t>
            </a:r>
            <a:endParaRPr lang="fr-FR" sz="1400" dirty="0">
              <a:highlight>
                <a:srgbClr val="FF0000"/>
              </a:highlight>
            </a:endParaRPr>
          </a:p>
        </p:txBody>
      </p:sp>
      <p:sp>
        <p:nvSpPr>
          <p:cNvPr id="7" name="Espace réservé du contenu 6">
            <a:extLst>
              <a:ext uri="{FF2B5EF4-FFF2-40B4-BE49-F238E27FC236}">
                <a16:creationId xmlns:a16="http://schemas.microsoft.com/office/drawing/2014/main" id="{8A424971-F0BB-AE14-01E1-B82BF14D0DF3}"/>
              </a:ext>
            </a:extLst>
          </p:cNvPr>
          <p:cNvSpPr>
            <a:spLocks noGrp="1"/>
          </p:cNvSpPr>
          <p:nvPr>
            <p:ph sz="quarter" idx="11"/>
          </p:nvPr>
        </p:nvSpPr>
        <p:spPr>
          <a:xfrm>
            <a:off x="1146358" y="280231"/>
            <a:ext cx="10250160" cy="321521"/>
          </a:xfrm>
        </p:spPr>
        <p:txBody>
          <a:bodyPr/>
          <a:lstStyle/>
          <a:p>
            <a:pPr algn="r" rtl="1">
              <a:lnSpc>
                <a:spcPct val="107000"/>
              </a:lnSpc>
              <a:spcAft>
                <a:spcPts val="800"/>
              </a:spcAft>
              <a:buNone/>
            </a:pPr>
            <a:r>
              <a:rPr lang="ar-MA" altLang="fr-FR" sz="2000" b="1" i="0" dirty="0">
                <a:latin typeface="Calibri"/>
                <a:cs typeface="Calibri"/>
              </a:rPr>
              <a:t>الخطوة الأولى هي:</a:t>
            </a: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oogle Shape;442;p20">
            <a:extLst>
              <a:ext uri="{FF2B5EF4-FFF2-40B4-BE49-F238E27FC236}">
                <a16:creationId xmlns:a16="http://schemas.microsoft.com/office/drawing/2014/main" id="{D50F4D51-3637-4AE2-A83A-D0CA94E8D421}"/>
              </a:ext>
            </a:extLst>
          </p:cNvPr>
          <p:cNvGrpSpPr/>
          <p:nvPr/>
        </p:nvGrpSpPr>
        <p:grpSpPr>
          <a:xfrm>
            <a:off x="4197155" y="3004918"/>
            <a:ext cx="938514" cy="1258520"/>
            <a:chOff x="7478257" y="2193205"/>
            <a:chExt cx="452893" cy="700189"/>
          </a:xfrm>
        </p:grpSpPr>
        <p:sp>
          <p:nvSpPr>
            <p:cNvPr id="15" name="Google Shape;443;p20">
              <a:extLst>
                <a:ext uri="{FF2B5EF4-FFF2-40B4-BE49-F238E27FC236}">
                  <a16:creationId xmlns:a16="http://schemas.microsoft.com/office/drawing/2014/main" id="{83EF2659-1071-4BA8-B163-349D8AFDC95A}"/>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444;p20">
              <a:extLst>
                <a:ext uri="{FF2B5EF4-FFF2-40B4-BE49-F238E27FC236}">
                  <a16:creationId xmlns:a16="http://schemas.microsoft.com/office/drawing/2014/main" id="{BAD4C92E-38F8-4684-87D2-AA2BE4D37CB7}"/>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 name="Google Shape;445;p20">
            <a:extLst>
              <a:ext uri="{FF2B5EF4-FFF2-40B4-BE49-F238E27FC236}">
                <a16:creationId xmlns:a16="http://schemas.microsoft.com/office/drawing/2014/main" id="{AC39C192-0875-470C-A152-4808178E881A}"/>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2C573BBD-2B26-4BAA-B39C-40C2D59B5D23}"/>
              </a:ext>
            </a:extLst>
          </p:cNvPr>
          <p:cNvSpPr/>
          <p:nvPr/>
        </p:nvSpPr>
        <p:spPr>
          <a:xfrm>
            <a:off x="5146459" y="295817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24" name="Google Shape;452;p20">
            <a:extLst>
              <a:ext uri="{FF2B5EF4-FFF2-40B4-BE49-F238E27FC236}">
                <a16:creationId xmlns:a16="http://schemas.microsoft.com/office/drawing/2014/main" id="{647DDFA5-7363-4524-AF88-8C08E2B85AB5}"/>
              </a:ext>
            </a:extLst>
          </p:cNvPr>
          <p:cNvSpPr txBox="1"/>
          <p:nvPr/>
        </p:nvSpPr>
        <p:spPr>
          <a:xfrm>
            <a:off x="4325054" y="320831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5" name="Google Shape;453;p20">
            <a:extLst>
              <a:ext uri="{FF2B5EF4-FFF2-40B4-BE49-F238E27FC236}">
                <a16:creationId xmlns:a16="http://schemas.microsoft.com/office/drawing/2014/main" id="{41A2D111-4CEB-45A4-9E17-3F9FC14D881E}"/>
              </a:ext>
            </a:extLst>
          </p:cNvPr>
          <p:cNvSpPr/>
          <p:nvPr/>
        </p:nvSpPr>
        <p:spPr>
          <a:xfrm>
            <a:off x="5286357" y="360559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7390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98232" y="627444"/>
            <a:ext cx="10529279" cy="267549"/>
          </a:xfrm>
        </p:spPr>
        <p:txBody>
          <a:bodyPr>
            <a:noAutofit/>
          </a:bodyPr>
          <a:lstStyle/>
          <a:p>
            <a:pPr rtl="1"/>
            <a:r>
              <a:rPr lang="ar-MA" sz="1400" dirty="0"/>
              <a:t>يقدم المدرس التعابير عبر قراءتها.</a:t>
            </a:r>
            <a:endParaRPr lang="fr-FR" sz="1400" dirty="0"/>
          </a:p>
        </p:txBody>
      </p:sp>
      <p:sp>
        <p:nvSpPr>
          <p:cNvPr id="6" name="Espace réservé du contenu 5">
            <a:extLst>
              <a:ext uri="{FF2B5EF4-FFF2-40B4-BE49-F238E27FC236}">
                <a16:creationId xmlns:a16="http://schemas.microsoft.com/office/drawing/2014/main" id="{274B6C70-21F6-3472-385E-4A8B4F4A0E5E}"/>
              </a:ext>
            </a:extLst>
          </p:cNvPr>
          <p:cNvSpPr>
            <a:spLocks noGrp="1"/>
          </p:cNvSpPr>
          <p:nvPr>
            <p:ph sz="quarter" idx="11"/>
          </p:nvPr>
        </p:nvSpPr>
        <p:spPr>
          <a:xfrm>
            <a:off x="1177351" y="218492"/>
            <a:ext cx="10250160" cy="321521"/>
          </a:xfrm>
        </p:spPr>
        <p:txBody>
          <a:bodyPr/>
          <a:lstStyle/>
          <a:p>
            <a:pPr>
              <a:lnSpc>
                <a:spcPct val="107000"/>
              </a:lnSpc>
              <a:spcAft>
                <a:spcPts val="800"/>
              </a:spcAft>
              <a:buNone/>
            </a:pPr>
            <a:r>
              <a:rPr lang="ar-MA" sz="1800" b="1" dirty="0"/>
              <a:t>لأعرف حرفة  </a:t>
            </a:r>
            <a:r>
              <a:rPr lang="ar-MA" altLang="fr-FR" sz="1800" b="1" dirty="0">
                <a:latin typeface="Calibri"/>
                <a:cs typeface="Calibri"/>
              </a:rPr>
              <a:t>يمكنني توظيف التعابير الآتية:</a:t>
            </a: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au 6">
            <a:extLst>
              <a:ext uri="{FF2B5EF4-FFF2-40B4-BE49-F238E27FC236}">
                <a16:creationId xmlns:a16="http://schemas.microsoft.com/office/drawing/2014/main" id="{2B9C8ABC-4C22-4129-8361-2D8C41E22001}"/>
              </a:ext>
            </a:extLst>
          </p:cNvPr>
          <p:cNvGraphicFramePr>
            <a:graphicFrameLocks noGrp="1"/>
          </p:cNvGraphicFramePr>
          <p:nvPr>
            <p:extLst>
              <p:ext uri="{D42A27DB-BD31-4B8C-83A1-F6EECF244321}">
                <p14:modId xmlns:p14="http://schemas.microsoft.com/office/powerpoint/2010/main" val="703604397"/>
              </p:ext>
            </p:extLst>
          </p:nvPr>
        </p:nvGraphicFramePr>
        <p:xfrm>
          <a:off x="312497" y="2453640"/>
          <a:ext cx="11502837" cy="1950720"/>
        </p:xfrm>
        <a:graphic>
          <a:graphicData uri="http://schemas.openxmlformats.org/drawingml/2006/table">
            <a:tbl>
              <a:tblPr firstRow="1" firstCol="1" bandRow="1">
                <a:tableStyleId>{0E3FDE45-AF77-4B5C-9715-49D594BDF05E}</a:tableStyleId>
              </a:tblPr>
              <a:tblGrid>
                <a:gridCol w="9495145">
                  <a:extLst>
                    <a:ext uri="{9D8B030D-6E8A-4147-A177-3AD203B41FA5}">
                      <a16:colId xmlns:a16="http://schemas.microsoft.com/office/drawing/2014/main" val="3061820653"/>
                    </a:ext>
                  </a:extLst>
                </a:gridCol>
                <a:gridCol w="2007692">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bl>
          </a:graphicData>
        </a:graphic>
      </p:graphicFrame>
    </p:spTree>
    <p:extLst>
      <p:ext uri="{BB962C8B-B14F-4D97-AF65-F5344CB8AC3E}">
        <p14:creationId xmlns:p14="http://schemas.microsoft.com/office/powerpoint/2010/main" val="193752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290434"/>
            <a:ext cx="10529279" cy="267549"/>
          </a:xfrm>
        </p:spPr>
        <p:txBody>
          <a:bodyPr>
            <a:noAutofit/>
          </a:bodyPr>
          <a:lstStyle/>
          <a:p>
            <a:pPr rtl="1">
              <a:lnSpc>
                <a:spcPct val="107000"/>
              </a:lnSpc>
              <a:spcAft>
                <a:spcPts val="800"/>
              </a:spcAft>
            </a:pPr>
            <a:r>
              <a:rPr lang="ar-MA" altLang="fr-FR" sz="2000" b="1" dirty="0">
                <a:cs typeface="Calibri" panose="020F0502020204030204" pitchFamily="34" charset="0"/>
              </a:rPr>
              <a:t>بالنسبة لي سأعبر عن هذه المرحلة ب:</a:t>
            </a:r>
          </a:p>
        </p:txBody>
      </p:sp>
      <p:sp>
        <p:nvSpPr>
          <p:cNvPr id="4" name="Espace réservé du contenu 3">
            <a:extLst>
              <a:ext uri="{FF2B5EF4-FFF2-40B4-BE49-F238E27FC236}">
                <a16:creationId xmlns:a16="http://schemas.microsoft.com/office/drawing/2014/main" id="{37B3D801-BAF0-05F6-5915-A16099190872}"/>
              </a:ext>
            </a:extLst>
          </p:cNvPr>
          <p:cNvSpPr>
            <a:spLocks noGrp="1"/>
          </p:cNvSpPr>
          <p:nvPr>
            <p:ph sz="quarter" idx="11"/>
          </p:nvPr>
        </p:nvSpPr>
        <p:spPr/>
        <p:txBody>
          <a:bodyPr/>
          <a:lstStyle/>
          <a:p>
            <a:r>
              <a:rPr lang="ar-MA" dirty="0"/>
              <a:t>يصرح المدرس العبارة ويطلب من المتعلمين إعادتها بشكل جماعي.</a:t>
            </a:r>
            <a:endParaRPr lang="fr-FR" dirty="0"/>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 carré corné 2">
            <a:extLst>
              <a:ext uri="{FF2B5EF4-FFF2-40B4-BE49-F238E27FC236}">
                <a16:creationId xmlns:a16="http://schemas.microsoft.com/office/drawing/2014/main" id="{77EA7815-EE22-4958-C88B-C7626EA3B9A1}"/>
              </a:ext>
            </a:extLst>
          </p:cNvPr>
          <p:cNvSpPr/>
          <p:nvPr/>
        </p:nvSpPr>
        <p:spPr>
          <a:xfrm>
            <a:off x="9073403" y="982424"/>
            <a:ext cx="2800021" cy="2007704"/>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00000"/>
              </a:lnSpc>
              <a:spcAft>
                <a:spcPts val="800"/>
              </a:spcAft>
            </a:pPr>
            <a:r>
              <a:rPr lang="ar-MA" sz="36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3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Rectangle : carré corné 4">
            <a:extLst>
              <a:ext uri="{FF2B5EF4-FFF2-40B4-BE49-F238E27FC236}">
                <a16:creationId xmlns:a16="http://schemas.microsoft.com/office/drawing/2014/main" id="{BBE33586-A93F-9B77-170F-2FF0F0E53BEA}"/>
              </a:ext>
            </a:extLst>
          </p:cNvPr>
          <p:cNvSpPr/>
          <p:nvPr/>
        </p:nvSpPr>
        <p:spPr>
          <a:xfrm>
            <a:off x="246821" y="3288088"/>
            <a:ext cx="11698357" cy="3058105"/>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600" b="1"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 حرفة الفخار .</a:t>
            </a:r>
            <a:endParaRPr lang="ar-MA" sz="36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6583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بعد ذلك، تأتي خطوة: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Google Shape;439;p20">
            <a:extLst>
              <a:ext uri="{FF2B5EF4-FFF2-40B4-BE49-F238E27FC236}">
                <a16:creationId xmlns:a16="http://schemas.microsoft.com/office/drawing/2014/main" id="{AAC41275-9EEB-4A1D-B82C-1FEB303A4C76}"/>
              </a:ext>
            </a:extLst>
          </p:cNvPr>
          <p:cNvSpPr txBox="1"/>
          <p:nvPr/>
        </p:nvSpPr>
        <p:spPr>
          <a:xfrm>
            <a:off x="6605607"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3" name="Google Shape;440;p20">
            <a:extLst>
              <a:ext uri="{FF2B5EF4-FFF2-40B4-BE49-F238E27FC236}">
                <a16:creationId xmlns:a16="http://schemas.microsoft.com/office/drawing/2014/main" id="{5BF6194E-D3C3-4EE9-989A-279DCF02E201}"/>
              </a:ext>
            </a:extLst>
          </p:cNvPr>
          <p:cNvSpPr txBox="1"/>
          <p:nvPr/>
        </p:nvSpPr>
        <p:spPr>
          <a:xfrm>
            <a:off x="361507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14" name="Google Shape;441;p20">
            <a:extLst>
              <a:ext uri="{FF2B5EF4-FFF2-40B4-BE49-F238E27FC236}">
                <a16:creationId xmlns:a16="http://schemas.microsoft.com/office/drawing/2014/main" id="{AF00D966-7FE4-46FF-8069-CADDBBEE01FD}"/>
              </a:ext>
            </a:extLst>
          </p:cNvPr>
          <p:cNvSpPr/>
          <p:nvPr/>
        </p:nvSpPr>
        <p:spPr>
          <a:xfrm>
            <a:off x="361507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445;p20">
            <a:extLst>
              <a:ext uri="{FF2B5EF4-FFF2-40B4-BE49-F238E27FC236}">
                <a16:creationId xmlns:a16="http://schemas.microsoft.com/office/drawing/2014/main" id="{0749636F-4F7E-44B8-AD53-17AC93A5244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grpSp>
        <p:nvGrpSpPr>
          <p:cNvPr id="22" name="Google Shape;449;p20">
            <a:extLst>
              <a:ext uri="{FF2B5EF4-FFF2-40B4-BE49-F238E27FC236}">
                <a16:creationId xmlns:a16="http://schemas.microsoft.com/office/drawing/2014/main" id="{13EEE285-46C8-4277-A405-F0C6F05F2F2D}"/>
              </a:ext>
            </a:extLst>
          </p:cNvPr>
          <p:cNvGrpSpPr/>
          <p:nvPr/>
        </p:nvGrpSpPr>
        <p:grpSpPr>
          <a:xfrm>
            <a:off x="6448664" y="3185940"/>
            <a:ext cx="1036605" cy="1519046"/>
            <a:chOff x="7467457" y="2193205"/>
            <a:chExt cx="463693" cy="753680"/>
          </a:xfrm>
        </p:grpSpPr>
        <p:sp>
          <p:nvSpPr>
            <p:cNvPr id="23" name="Google Shape;450;p20">
              <a:extLst>
                <a:ext uri="{FF2B5EF4-FFF2-40B4-BE49-F238E27FC236}">
                  <a16:creationId xmlns:a16="http://schemas.microsoft.com/office/drawing/2014/main" id="{E0E17B73-8BFF-4802-8C70-CA2C58054CDB}"/>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451;p20">
              <a:extLst>
                <a:ext uri="{FF2B5EF4-FFF2-40B4-BE49-F238E27FC236}">
                  <a16:creationId xmlns:a16="http://schemas.microsoft.com/office/drawing/2014/main" id="{2E67E180-D459-4C5B-8337-2936924B0EE0}"/>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50169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AD4CB255-248C-4FEC-9D67-99D9A798972C}"/>
              </a:ext>
            </a:extLst>
          </p:cNvPr>
          <p:cNvGraphicFramePr>
            <a:graphicFrameLocks noGrp="1"/>
          </p:cNvGraphicFramePr>
          <p:nvPr>
            <p:extLst>
              <p:ext uri="{D42A27DB-BD31-4B8C-83A1-F6EECF244321}">
                <p14:modId xmlns:p14="http://schemas.microsoft.com/office/powerpoint/2010/main" val="2310843839"/>
              </p:ext>
            </p:extLst>
          </p:nvPr>
        </p:nvGraphicFramePr>
        <p:xfrm>
          <a:off x="237354" y="2329324"/>
          <a:ext cx="11717291" cy="1950720"/>
        </p:xfrm>
        <a:graphic>
          <a:graphicData uri="http://schemas.openxmlformats.org/drawingml/2006/table">
            <a:tbl>
              <a:tblPr firstRow="1" firstCol="1" bandRow="1">
                <a:tableStyleId>{0E3FDE45-AF77-4B5C-9715-49D594BDF05E}</a:tableStyleId>
              </a:tblPr>
              <a:tblGrid>
                <a:gridCol w="9672169">
                  <a:extLst>
                    <a:ext uri="{9D8B030D-6E8A-4147-A177-3AD203B41FA5}">
                      <a16:colId xmlns:a16="http://schemas.microsoft.com/office/drawing/2014/main" val="3061820653"/>
                    </a:ext>
                  </a:extLst>
                </a:gridCol>
                <a:gridCol w="2045122">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المرحلة</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أجد في هذه الحرفة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bl>
          </a:graphicData>
        </a:graphic>
      </p:graphicFrame>
    </p:spTree>
    <p:extLst>
      <p:ext uri="{BB962C8B-B14F-4D97-AF65-F5344CB8AC3E}">
        <p14:creationId xmlns:p14="http://schemas.microsoft.com/office/powerpoint/2010/main" val="3756646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rganigramme : Document 3">
            <a:extLst>
              <a:ext uri="{FF2B5EF4-FFF2-40B4-BE49-F238E27FC236}">
                <a16:creationId xmlns:a16="http://schemas.microsoft.com/office/drawing/2014/main" id="{AD20A010-EEE6-A0F7-DE50-5FF2DF9F6B80}"/>
              </a:ext>
            </a:extLst>
          </p:cNvPr>
          <p:cNvSpPr/>
          <p:nvPr/>
        </p:nvSpPr>
        <p:spPr>
          <a:xfrm>
            <a:off x="9203632" y="1025117"/>
            <a:ext cx="2802835" cy="2838577"/>
          </a:xfrm>
          <a:prstGeom prst="flowChartDocument">
            <a:avLst/>
          </a:prstGeom>
          <a:ln w="57150">
            <a:solidFill>
              <a:srgbClr val="55A8BE"/>
            </a:solid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00000"/>
              </a:lnSpc>
              <a:spcAft>
                <a:spcPts val="800"/>
              </a:spcAft>
            </a:pPr>
            <a:r>
              <a:rPr lang="ar-MA" sz="40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40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Organigramme : Document 4">
            <a:extLst>
              <a:ext uri="{FF2B5EF4-FFF2-40B4-BE49-F238E27FC236}">
                <a16:creationId xmlns:a16="http://schemas.microsoft.com/office/drawing/2014/main" id="{7802863B-05EA-591C-8AE0-E4E7C79151DF}"/>
              </a:ext>
            </a:extLst>
          </p:cNvPr>
          <p:cNvSpPr/>
          <p:nvPr/>
        </p:nvSpPr>
        <p:spPr>
          <a:xfrm>
            <a:off x="334617" y="1242057"/>
            <a:ext cx="8733178" cy="5104136"/>
          </a:xfrm>
          <a:prstGeom prst="flowChartDocument">
            <a:avLst/>
          </a:prstGeom>
          <a:ln w="57150">
            <a:solidFill>
              <a:srgbClr val="55A8BE"/>
            </a:solidFill>
          </a:ln>
        </p:spPr>
        <p:style>
          <a:lnRef idx="2">
            <a:schemeClr val="accent6"/>
          </a:lnRef>
          <a:fillRef idx="1">
            <a:schemeClr val="lt1"/>
          </a:fillRef>
          <a:effectRef idx="0">
            <a:schemeClr val="accent6"/>
          </a:effectRef>
          <a:fontRef idx="minor">
            <a:schemeClr val="dk1"/>
          </a:fontRef>
        </p:style>
        <p:txBody>
          <a:bodyPr rtlCol="0" anchor="ctr"/>
          <a:lstStyle/>
          <a:p>
            <a:pPr algn="ctr" rtl="1">
              <a:lnSpc>
                <a:spcPct val="107000"/>
              </a:lnSpc>
            </a:pPr>
            <a:r>
              <a:rPr lang="ar-MA" sz="3200" b="1" dirty="0">
                <a:latin typeface="Calibri"/>
                <a:ea typeface="Calibri"/>
                <a:cs typeface="Calibri"/>
              </a:rPr>
              <a:t>اخترت هذه الحرفة لأنها من الحرف اليدوية القديمة، كما أنها</a:t>
            </a:r>
            <a:endParaRPr lang="fr-FR" sz="3200" b="1" dirty="0">
              <a:latin typeface="Calibri"/>
              <a:ea typeface="Calibri"/>
              <a:cs typeface="Calibri"/>
            </a:endParaRPr>
          </a:p>
          <a:p>
            <a:pPr marL="0" marR="0" lvl="0" indent="0" algn="ctr" rtl="1">
              <a:lnSpc>
                <a:spcPct val="107000"/>
              </a:lnSpc>
              <a:spcBef>
                <a:spcPts val="0"/>
              </a:spcBef>
              <a:spcAft>
                <a:spcPts val="0"/>
              </a:spcAft>
              <a:buNone/>
            </a:pPr>
            <a:r>
              <a:rPr lang="ar-MA" sz="3200" b="1" dirty="0">
                <a:solidFill>
                  <a:schemeClr val="dk1"/>
                </a:solidFill>
                <a:latin typeface="Calibri"/>
                <a:ea typeface="Calibri"/>
                <a:cs typeface="Calibri"/>
                <a:sym typeface="Calibri"/>
              </a:rPr>
              <a:t>تحتاج إلى مهارة يدوية مبدعة وصبر طويل ليقدم منتوجا فريدا واستثنائيا.</a:t>
            </a:r>
          </a:p>
        </p:txBody>
      </p:sp>
    </p:spTree>
    <p:extLst>
      <p:ext uri="{BB962C8B-B14F-4D97-AF65-F5344CB8AC3E}">
        <p14:creationId xmlns:p14="http://schemas.microsoft.com/office/powerpoint/2010/main" val="591539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ثم تأتي الخطوة الثالثة: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Google Shape;438;p20">
            <a:extLst>
              <a:ext uri="{FF2B5EF4-FFF2-40B4-BE49-F238E27FC236}">
                <a16:creationId xmlns:a16="http://schemas.microsoft.com/office/drawing/2014/main" id="{88B4C460-D3FE-489E-B081-60E4682126D6}"/>
              </a:ext>
            </a:extLst>
          </p:cNvPr>
          <p:cNvSpPr/>
          <p:nvPr/>
        </p:nvSpPr>
        <p:spPr>
          <a:xfrm>
            <a:off x="4486994" y="2837913"/>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 name="Google Shape;445;p20">
            <a:extLst>
              <a:ext uri="{FF2B5EF4-FFF2-40B4-BE49-F238E27FC236}">
                <a16:creationId xmlns:a16="http://schemas.microsoft.com/office/drawing/2014/main" id="{06DC2C52-E17D-4318-8042-2EB0DDD55EF7}"/>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20" name="Google Shape;447;p20">
            <a:extLst>
              <a:ext uri="{FF2B5EF4-FFF2-40B4-BE49-F238E27FC236}">
                <a16:creationId xmlns:a16="http://schemas.microsoft.com/office/drawing/2014/main" id="{7B159E38-B59D-4BF1-8267-FD9B53DE7573}"/>
              </a:ext>
            </a:extLst>
          </p:cNvPr>
          <p:cNvSpPr/>
          <p:nvPr/>
        </p:nvSpPr>
        <p:spPr>
          <a:xfrm>
            <a:off x="5338899" y="2865372"/>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21" name="Google Shape;448;p20">
            <a:extLst>
              <a:ext uri="{FF2B5EF4-FFF2-40B4-BE49-F238E27FC236}">
                <a16:creationId xmlns:a16="http://schemas.microsoft.com/office/drawing/2014/main" id="{A4B85CD1-E252-47DF-A270-7A11DDF6FCDD}"/>
              </a:ext>
            </a:extLst>
          </p:cNvPr>
          <p:cNvSpPr/>
          <p:nvPr/>
        </p:nvSpPr>
        <p:spPr>
          <a:xfrm>
            <a:off x="5732027" y="3450107"/>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454;p20">
            <a:extLst>
              <a:ext uri="{FF2B5EF4-FFF2-40B4-BE49-F238E27FC236}">
                <a16:creationId xmlns:a16="http://schemas.microsoft.com/office/drawing/2014/main" id="{00020FBB-4CB0-4F5A-994D-971A1C519917}"/>
              </a:ext>
            </a:extLst>
          </p:cNvPr>
          <p:cNvSpPr txBox="1"/>
          <p:nvPr/>
        </p:nvSpPr>
        <p:spPr>
          <a:xfrm>
            <a:off x="4649162" y="311375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8" name="Google Shape;455;p20">
            <a:extLst>
              <a:ext uri="{FF2B5EF4-FFF2-40B4-BE49-F238E27FC236}">
                <a16:creationId xmlns:a16="http://schemas.microsoft.com/office/drawing/2014/main" id="{D23E9C64-3FE8-4DD5-BF55-CEC5B5A87A68}"/>
              </a:ext>
            </a:extLst>
          </p:cNvPr>
          <p:cNvSpPr/>
          <p:nvPr/>
        </p:nvSpPr>
        <p:spPr>
          <a:xfrm>
            <a:off x="4606672" y="4308999"/>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0630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E1D0D541-BBBD-40BE-B0C0-76F93D308BB1}"/>
              </a:ext>
            </a:extLst>
          </p:cNvPr>
          <p:cNvGraphicFramePr>
            <a:graphicFrameLocks noGrp="1"/>
          </p:cNvGraphicFramePr>
          <p:nvPr>
            <p:extLst>
              <p:ext uri="{D42A27DB-BD31-4B8C-83A1-F6EECF244321}">
                <p14:modId xmlns:p14="http://schemas.microsoft.com/office/powerpoint/2010/main" val="3351595616"/>
              </p:ext>
            </p:extLst>
          </p:nvPr>
        </p:nvGraphicFramePr>
        <p:xfrm>
          <a:off x="238153" y="1667172"/>
          <a:ext cx="11715694" cy="2990181"/>
        </p:xfrm>
        <a:graphic>
          <a:graphicData uri="http://schemas.openxmlformats.org/drawingml/2006/table">
            <a:tbl>
              <a:tblPr firstRow="1" firstCol="1" bandRow="1">
                <a:tableStyleId>{0E3FDE45-AF77-4B5C-9715-49D594BDF05E}</a:tableStyleId>
              </a:tblPr>
              <a:tblGrid>
                <a:gridCol w="9670850">
                  <a:extLst>
                    <a:ext uri="{9D8B030D-6E8A-4147-A177-3AD203B41FA5}">
                      <a16:colId xmlns:a16="http://schemas.microsoft.com/office/drawing/2014/main" val="3061820653"/>
                    </a:ext>
                  </a:extLst>
                </a:gridCol>
                <a:gridCol w="2044844">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a:t>
                      </a:r>
                      <a:r>
                        <a:rPr lang="ar-MA" sz="3200" dirty="0" err="1">
                          <a:effectLst/>
                          <a:latin typeface="Calibri" panose="020F0502020204030204" pitchFamily="34" charset="0"/>
                          <a:ea typeface="Calibri" panose="020F0502020204030204" pitchFamily="34" charset="0"/>
                          <a:cs typeface="Calibri" panose="020F0502020204030204" pitchFamily="34" charset="0"/>
                        </a:rPr>
                        <a:t>إلى..و</a:t>
                      </a:r>
                      <a:r>
                        <a:rPr lang="ar-MA" sz="3200" dirty="0">
                          <a:effectLst/>
                          <a:latin typeface="Calibri" panose="020F0502020204030204" pitchFamily="34" charset="0"/>
                          <a:ea typeface="Calibri" panose="020F0502020204030204" pitchFamily="34" charset="0"/>
                          <a:cs typeface="Calibri" panose="020F0502020204030204" pitchFamily="34" charset="0"/>
                        </a:rPr>
                        <a:t>...والثانية تتطلب...و....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184342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chemin : horizontal 3">
            <a:extLst>
              <a:ext uri="{FF2B5EF4-FFF2-40B4-BE49-F238E27FC236}">
                <a16:creationId xmlns:a16="http://schemas.microsoft.com/office/drawing/2014/main" id="{DD13A1E8-33B6-0175-DB35-2410EE165486}"/>
              </a:ext>
            </a:extLst>
          </p:cNvPr>
          <p:cNvSpPr/>
          <p:nvPr/>
        </p:nvSpPr>
        <p:spPr>
          <a:xfrm>
            <a:off x="7777656" y="1039594"/>
            <a:ext cx="4108442" cy="2812774"/>
          </a:xfrm>
          <a:prstGeom prst="horizontalScroll">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r" rtl="1">
              <a:spcAft>
                <a:spcPts val="800"/>
              </a:spcAft>
            </a:pPr>
            <a:r>
              <a:rPr lang="ar-MA" sz="36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3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Parchemin : horizontal 4">
            <a:extLst>
              <a:ext uri="{FF2B5EF4-FFF2-40B4-BE49-F238E27FC236}">
                <a16:creationId xmlns:a16="http://schemas.microsoft.com/office/drawing/2014/main" id="{2B0C2BCE-40FF-9B5E-20D3-F00AB7979B47}"/>
              </a:ext>
            </a:extLst>
          </p:cNvPr>
          <p:cNvSpPr/>
          <p:nvPr/>
        </p:nvSpPr>
        <p:spPr>
          <a:xfrm>
            <a:off x="305903" y="3429000"/>
            <a:ext cx="11381600" cy="3236142"/>
          </a:xfrm>
          <a:prstGeom prst="horizontalScroll">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600" dirty="0">
                <a:latin typeface="Calibri" panose="020F0502020204030204" pitchFamily="34" charset="0"/>
                <a:ea typeface="Calibri" panose="020F0502020204030204" pitchFamily="34" charset="0"/>
                <a:cs typeface="Calibri" panose="020F0502020204030204" pitchFamily="34" charset="0"/>
              </a:rPr>
              <a:t>تتشابه حرفة الفخار مع حرفة الخزف في اعتمادهما على الطين وصناعة أوانٍ وأشكال يدوية تُستعمل في الحياة اليومية، بينما تختلفان في طريقة الحرق والتزيين ونوعية المواد الإضافية المستعملة في كل منهما.</a:t>
            </a:r>
            <a:endParaRPr lang="fr-FR"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8888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في النهاية، واستنادا إلى كل العناصر السابقة، أكون قد قدمت جوابا منسجما وتاما، وهو كالآتي:</a:t>
            </a:r>
            <a:endParaRPr lang="fr-FR" sz="2000" dirty="0"/>
          </a:p>
        </p:txBody>
      </p:sp>
      <p:sp>
        <p:nvSpPr>
          <p:cNvPr id="8" name="Espace réservé du contenu 7">
            <a:extLst>
              <a:ext uri="{FF2B5EF4-FFF2-40B4-BE49-F238E27FC236}">
                <a16:creationId xmlns:a16="http://schemas.microsoft.com/office/drawing/2014/main" id="{E9693963-8F77-4B3E-0DEF-99DC8B5AD774}"/>
              </a:ext>
            </a:extLst>
          </p:cNvPr>
          <p:cNvSpPr>
            <a:spLocks noGrp="1"/>
          </p:cNvSpPr>
          <p:nvPr>
            <p:ph sz="quarter" idx="11"/>
          </p:nvPr>
        </p:nvSpPr>
        <p:spPr/>
        <p:txBody>
          <a:bodyPr/>
          <a:lstStyle/>
          <a:p>
            <a:r>
              <a:rPr lang="ar-MA" sz="1400" dirty="0">
                <a:cs typeface="Calibri" panose="020F0502020204030204" pitchFamily="34" charset="0"/>
              </a:rPr>
              <a:t>يقدم المدرس المنتوج بشكل شفهي. </a:t>
            </a:r>
            <a:r>
              <a:rPr lang="ar-MA" dirty="0" err="1">
                <a:highlight>
                  <a:srgbClr val="FFFF00"/>
                </a:highlight>
              </a:rPr>
              <a:t>ينمذج</a:t>
            </a:r>
            <a:r>
              <a:rPr lang="ar-MA" dirty="0">
                <a:highlight>
                  <a:srgbClr val="FFFF00"/>
                </a:highlight>
              </a:rPr>
              <a:t> المدرس،</a:t>
            </a:r>
            <a:r>
              <a:rPr lang="ar-MA" sz="1400" dirty="0">
                <a:highlight>
                  <a:srgbClr val="FFFF00"/>
                </a:highlight>
                <a:cs typeface="Calibri" panose="020F0502020204030204" pitchFamily="34" charset="0"/>
              </a:rPr>
              <a:t> خلال عملية التقدي</a:t>
            </a:r>
            <a:r>
              <a:rPr lang="ar-MA" dirty="0">
                <a:highlight>
                  <a:srgbClr val="FFFF00"/>
                </a:highlight>
              </a:rPr>
              <a:t>م، قواعد التحدث:</a:t>
            </a:r>
            <a:r>
              <a:rPr lang="ar-MA" sz="1400" b="1" dirty="0">
                <a:solidFill>
                  <a:schemeClr val="tx1"/>
                </a:solidFill>
                <a:highlight>
                  <a:srgbClr val="FFFF00"/>
                </a:highlight>
                <a:latin typeface="Calibri" panose="020F0502020204030204" pitchFamily="34" charset="0"/>
                <a:cs typeface="Calibri" panose="020F0502020204030204" pitchFamily="34" charset="0"/>
              </a:rPr>
              <a:t> (الصوت- الحركات- التحرك )</a:t>
            </a:r>
            <a:r>
              <a:rPr lang="ar-MA" dirty="0">
                <a:highlight>
                  <a:srgbClr val="FFFF00"/>
                </a:highlight>
              </a:rPr>
              <a:t>  </a:t>
            </a:r>
            <a:endParaRPr lang="fr-FR" sz="1400" dirty="0">
              <a:highlight>
                <a:srgbClr val="FFFF00"/>
              </a:highlight>
            </a:endParaRP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7" name="Image 6">
            <a:extLst>
              <a:ext uri="{FF2B5EF4-FFF2-40B4-BE49-F238E27FC236}">
                <a16:creationId xmlns:a16="http://schemas.microsoft.com/office/drawing/2014/main" id="{EA8DC648-222D-D0AE-FF8E-9129BDE692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3371B764-50FA-3267-31D3-340B3F60D942}"/>
              </a:ext>
            </a:extLst>
          </p:cNvPr>
          <p:cNvSpPr txBox="1"/>
          <p:nvPr/>
        </p:nvSpPr>
        <p:spPr>
          <a:xfrm>
            <a:off x="168180" y="2257513"/>
            <a:ext cx="11623305" cy="2828338"/>
          </a:xfrm>
          <a:prstGeom prst="rect">
            <a:avLst/>
          </a:prstGeom>
          <a:noFill/>
        </p:spPr>
        <p:txBody>
          <a:bodyPr wrap="square">
            <a:spAutoFit/>
          </a:bodyPr>
          <a:lstStyle/>
          <a:p>
            <a:pPr algn="just" rtl="1">
              <a:lnSpc>
                <a:spcPct val="107000"/>
              </a:lnSpc>
            </a:pPr>
            <a:r>
              <a:rPr lang="fr-FR" sz="2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ar-MA" sz="2800" b="1"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 حرفة الفخار . </a:t>
            </a:r>
            <a:r>
              <a:rPr lang="ar-MA" sz="2800" b="1" dirty="0">
                <a:latin typeface="Calibri"/>
                <a:ea typeface="Calibri"/>
                <a:cs typeface="Calibri"/>
              </a:rPr>
              <a:t>اخترت هذه الحرفة لأنها من الحرف اليدوية القديمة، كما أنها </a:t>
            </a:r>
            <a:r>
              <a:rPr lang="ar-MA" sz="2800" b="1" dirty="0">
                <a:solidFill>
                  <a:schemeClr val="dk1"/>
                </a:solidFill>
                <a:latin typeface="Calibri"/>
                <a:ea typeface="Calibri"/>
                <a:cs typeface="Calibri"/>
                <a:sym typeface="Calibri"/>
              </a:rPr>
              <a:t>تحتاج إلى مهارة يدوية مبدعة وصبر طويل ليقدم منتوجا فريدا واستثنائيا.</a:t>
            </a:r>
          </a:p>
          <a:p>
            <a:pPr algn="just" rtl="1">
              <a:lnSpc>
                <a:spcPct val="107000"/>
              </a:lnSpc>
            </a:pPr>
            <a:r>
              <a:rPr lang="ar-MA" sz="2800" b="1" dirty="0">
                <a:latin typeface="Calibri" panose="020F0502020204030204" pitchFamily="34" charset="0"/>
                <a:ea typeface="Calibri" panose="020F0502020204030204" pitchFamily="34" charset="0"/>
                <a:cs typeface="Calibri" panose="020F0502020204030204" pitchFamily="34" charset="0"/>
              </a:rPr>
              <a:t>تتشابه حرفة الفخار مع حرفة الخزف في اعتمادهما على الطين وصناعة أوانٍ وأشكال يدوية تُستعمل في الحياة اليومية، بينما تختلفان في طريقة الحرق والتزيين ونوعية المواد الإضافية المستعملة في كل منهما.</a:t>
            </a:r>
            <a:endParaRPr lang="ar-MA" sz="2800" b="1" dirty="0">
              <a:solidFill>
                <a:schemeClr val="dk1"/>
              </a:solidFill>
              <a:latin typeface="Calibri"/>
              <a:ea typeface="Calibri"/>
              <a:cs typeface="Calibri"/>
              <a:sym typeface="Calibri"/>
            </a:endParaRPr>
          </a:p>
          <a:p>
            <a:pPr algn="just" rtl="1"/>
            <a:endParaRPr lang="ar-MA"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0480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2">
            <a:alphaModFix/>
          </a:blip>
          <a:srcRect/>
          <a:stretch>
            <a:fillRect/>
          </a:stretch>
        </p:blipFill>
        <p:spPr>
          <a:xfrm>
            <a:off x="122359" y="140024"/>
            <a:ext cx="744881" cy="744881"/>
          </a:xfrm>
          <a:prstGeom prst="rect">
            <a:avLst/>
          </a:prstGeom>
          <a:noFill/>
          <a:ln cap="flat">
            <a:noFill/>
          </a:ln>
        </p:spPr>
      </p:pic>
      <p:graphicFrame>
        <p:nvGraphicFramePr>
          <p:cNvPr id="7" name="Tableau 9">
            <a:extLst>
              <a:ext uri="{FF2B5EF4-FFF2-40B4-BE49-F238E27FC236}">
                <a16:creationId xmlns:a16="http://schemas.microsoft.com/office/drawing/2014/main" id="{6CA07B0E-C870-652B-95C5-5377F9135EC8}"/>
              </a:ext>
            </a:extLst>
          </p:cNvPr>
          <p:cNvGraphicFramePr>
            <a:graphicFrameLocks noGrp="1"/>
          </p:cNvGraphicFramePr>
          <p:nvPr>
            <p:extLst>
              <p:ext uri="{D42A27DB-BD31-4B8C-83A1-F6EECF244321}">
                <p14:modId xmlns:p14="http://schemas.microsoft.com/office/powerpoint/2010/main" val="2249390646"/>
              </p:ext>
            </p:extLst>
          </p:nvPr>
        </p:nvGraphicFramePr>
        <p:xfrm>
          <a:off x="4244009" y="896041"/>
          <a:ext cx="7732653" cy="3291840"/>
        </p:xfrm>
        <a:graphic>
          <a:graphicData uri="http://schemas.openxmlformats.org/drawingml/2006/table">
            <a:tbl>
              <a:tblPr firstRow="1" bandRow="1">
                <a:tableStyleId>{5940675A-B579-460E-94D1-54222C63F5DA}</a:tableStyleId>
              </a:tblPr>
              <a:tblGrid>
                <a:gridCol w="516834">
                  <a:extLst>
                    <a:ext uri="{9D8B030D-6E8A-4147-A177-3AD203B41FA5}">
                      <a16:colId xmlns:a16="http://schemas.microsoft.com/office/drawing/2014/main" val="4034115923"/>
                    </a:ext>
                  </a:extLst>
                </a:gridCol>
                <a:gridCol w="586409">
                  <a:extLst>
                    <a:ext uri="{9D8B030D-6E8A-4147-A177-3AD203B41FA5}">
                      <a16:colId xmlns:a16="http://schemas.microsoft.com/office/drawing/2014/main" val="2053776902"/>
                    </a:ext>
                  </a:extLst>
                </a:gridCol>
                <a:gridCol w="6629410">
                  <a:extLst>
                    <a:ext uri="{9D8B030D-6E8A-4147-A177-3AD203B41FA5}">
                      <a16:colId xmlns:a16="http://schemas.microsoft.com/office/drawing/2014/main" val="1908127981"/>
                    </a:ext>
                  </a:extLst>
                </a:gridCol>
              </a:tblGrid>
              <a:tr h="370840">
                <a:tc>
                  <a:txBody>
                    <a:bodyPr/>
                    <a:lstStyle/>
                    <a:p>
                      <a:pPr algn="r" rtl="1"/>
                      <a:r>
                        <a:rPr lang="ar-MA" sz="2400" dirty="0">
                          <a:latin typeface="Calibri" panose="020F0502020204030204" pitchFamily="34" charset="0"/>
                          <a:cs typeface="Calibri" panose="020F0502020204030204" pitchFamily="34" charset="0"/>
                        </a:rPr>
                        <a:t>لا</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نعم </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المعيار</a:t>
                      </a:r>
                      <a:endParaRPr lang="fr-FR" sz="2400" dirty="0">
                        <a:latin typeface="Calibri" panose="020F0502020204030204" pitchFamily="34" charset="0"/>
                        <a:cs typeface="Calibri" panose="020F0502020204030204" pitchFamily="34" charset="0"/>
                      </a:endParaRPr>
                    </a:p>
                  </a:txBody>
                  <a:tcPr>
                    <a:solidFill>
                      <a:srgbClr val="66FFFF"/>
                    </a:solidFill>
                  </a:tcPr>
                </a:tc>
                <a:extLst>
                  <a:ext uri="{0D108BD9-81ED-4DB2-BD59-A6C34878D82A}">
                    <a16:rowId xmlns:a16="http://schemas.microsoft.com/office/drawing/2014/main" val="2394298605"/>
                  </a:ext>
                </a:extLst>
              </a:tr>
              <a:tr h="206319">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algn="r" rtl="1"/>
                      <a:r>
                        <a:rPr lang="fr-FR" sz="36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فهمت المهمة المطلوبة مني </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23252864"/>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CCFF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CCFF99"/>
                    </a:solidFill>
                  </a:tcPr>
                </a:tc>
                <a:tc>
                  <a:txBody>
                    <a:bodyPr/>
                    <a:lstStyle/>
                    <a:p>
                      <a:pPr algn="r" rtl="1"/>
                      <a:r>
                        <a:rPr lang="ar-MA" sz="2400" dirty="0">
                          <a:latin typeface="Calibri" panose="020F0502020204030204" pitchFamily="34" charset="0"/>
                          <a:cs typeface="Calibri" panose="020F0502020204030204" pitchFamily="34" charset="0"/>
                        </a:rPr>
                        <a:t>أنجزت الخطوة الأولى بتوظيف التعبير المناسب</a:t>
                      </a:r>
                      <a:endParaRPr lang="fr-FR" sz="2400" dirty="0">
                        <a:latin typeface="Calibri" panose="020F0502020204030204" pitchFamily="34" charset="0"/>
                        <a:cs typeface="Calibri" panose="020F0502020204030204" pitchFamily="34" charset="0"/>
                      </a:endParaRPr>
                    </a:p>
                  </a:txBody>
                  <a:tcPr>
                    <a:solidFill>
                      <a:srgbClr val="CCFF99"/>
                    </a:solidFill>
                  </a:tcPr>
                </a:tc>
                <a:extLst>
                  <a:ext uri="{0D108BD9-81ED-4DB2-BD59-A6C34878D82A}">
                    <a16:rowId xmlns:a16="http://schemas.microsoft.com/office/drawing/2014/main" val="2187258286"/>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أنجزت الخطوة الثانية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2902601"/>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dirty="0">
                          <a:latin typeface="Calibri" panose="020F0502020204030204" pitchFamily="34" charset="0"/>
                          <a:cs typeface="Calibri" panose="020F0502020204030204" pitchFamily="34" charset="0"/>
                        </a:rPr>
                        <a:t>أنجزت الخطوة الثالثة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8695026"/>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FFCC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FFCC99"/>
                    </a:solidFill>
                  </a:tcPr>
                </a:tc>
                <a:tc>
                  <a:txBody>
                    <a:bodyPr/>
                    <a:lstStyle/>
                    <a:p>
                      <a:pPr algn="r" rtl="1"/>
                      <a:r>
                        <a:rPr lang="ar-MA" sz="2400" dirty="0">
                          <a:latin typeface="Calibri" panose="020F0502020204030204" pitchFamily="34" charset="0"/>
                          <a:cs typeface="Calibri" panose="020F0502020204030204" pitchFamily="34" charset="0"/>
                        </a:rPr>
                        <a:t>توفقت في الجمع بين التعبير الأول والثاني والثالث بتوظيف أدوات الربط</a:t>
                      </a:r>
                      <a:endParaRPr lang="fr-FR" sz="2400" dirty="0">
                        <a:latin typeface="Calibri" panose="020F0502020204030204" pitchFamily="34" charset="0"/>
                        <a:cs typeface="Calibri" panose="020F0502020204030204" pitchFamily="34" charset="0"/>
                      </a:endParaRPr>
                    </a:p>
                  </a:txBody>
                  <a:tcPr>
                    <a:solidFill>
                      <a:srgbClr val="FFCC99"/>
                    </a:solidFill>
                  </a:tcPr>
                </a:tc>
                <a:extLst>
                  <a:ext uri="{0D108BD9-81ED-4DB2-BD59-A6C34878D82A}">
                    <a16:rowId xmlns:a16="http://schemas.microsoft.com/office/drawing/2014/main" val="2409024705"/>
                  </a:ext>
                </a:extLst>
              </a:tr>
            </a:tbl>
          </a:graphicData>
        </a:graphic>
      </p:graphicFrame>
      <p:pic>
        <p:nvPicPr>
          <p:cNvPr id="2050" name="Picture 2" descr="‫Golden Check Mark Icon 3d المعتمدة من اختيار النجاح الجودة موافق تأكيد زر  عزل معزول, علامة الاختيار الذهبية, 3d موافقة علامة, تأكيد زر الرسم PNG صورة  للتحميل مجانا‬‎">
            <a:extLst>
              <a:ext uri="{FF2B5EF4-FFF2-40B4-BE49-F238E27FC236}">
                <a16:creationId xmlns:a16="http://schemas.microsoft.com/office/drawing/2014/main" id="{A1F029D0-E054-EC94-9E66-61C412DB2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884" y="129542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BD518619-3BB6-7C84-FDDE-ADAE73201A31}"/>
              </a:ext>
            </a:extLst>
          </p:cNvPr>
          <p:cNvSpPr>
            <a:spLocks noGrp="1"/>
          </p:cNvSpPr>
          <p:nvPr>
            <p:ph type="title"/>
          </p:nvPr>
        </p:nvSpPr>
        <p:spPr>
          <a:xfrm>
            <a:off x="867240" y="244916"/>
            <a:ext cx="10529279" cy="267549"/>
          </a:xfrm>
        </p:spPr>
        <p:txBody>
          <a:bodyPr/>
          <a:lstStyle/>
          <a:p>
            <a:pPr marL="0" marR="0" lvl="0" indent="0" rtl="1">
              <a:spcBef>
                <a:spcPts val="0"/>
              </a:spcBef>
              <a:spcAft>
                <a:spcPts val="0"/>
              </a:spcAft>
            </a:pPr>
            <a:r>
              <a:rPr lang="ar-MA" sz="1800" b="1" dirty="0">
                <a:latin typeface="Calibri"/>
                <a:cs typeface="Calibri"/>
                <a:sym typeface="Calibri"/>
              </a:rPr>
              <a:t>هل أنجزت المهمة جيدا؟</a:t>
            </a:r>
          </a:p>
        </p:txBody>
      </p:sp>
      <p:sp>
        <p:nvSpPr>
          <p:cNvPr id="10" name="Espace réservé du contenu 9">
            <a:extLst>
              <a:ext uri="{FF2B5EF4-FFF2-40B4-BE49-F238E27FC236}">
                <a16:creationId xmlns:a16="http://schemas.microsoft.com/office/drawing/2014/main" id="{5C587E14-EAA5-E8A2-ECB9-D687792EBD87}"/>
              </a:ext>
            </a:extLst>
          </p:cNvPr>
          <p:cNvSpPr>
            <a:spLocks noGrp="1"/>
          </p:cNvSpPr>
          <p:nvPr>
            <p:ph sz="quarter" idx="11"/>
          </p:nvPr>
        </p:nvSpPr>
        <p:spPr>
          <a:xfrm>
            <a:off x="1209311" y="502613"/>
            <a:ext cx="10250160" cy="321521"/>
          </a:xfrm>
        </p:spPr>
        <p:txBody>
          <a:bodyPr/>
          <a:lstStyle/>
          <a:p>
            <a:pPr algn="r" rtl="1"/>
            <a:r>
              <a:rPr lang="ar-MA" sz="1400" dirty="0">
                <a:latin typeface="Calibri" panose="020F0502020204030204" pitchFamily="34" charset="0"/>
                <a:cs typeface="Calibri" panose="020F0502020204030204" pitchFamily="34" charset="0"/>
              </a:rPr>
              <a:t>يخضع المدرس منجزه لعناصر معيار النجاح.</a:t>
            </a:r>
            <a:endParaRPr lang="fr-F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9113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DAAE1A1-E9C8-1AD3-6592-5D939791F3CD}"/>
              </a:ext>
            </a:extLst>
          </p:cNvPr>
          <p:cNvSpPr>
            <a:spLocks noGrp="1"/>
          </p:cNvSpPr>
          <p:nvPr>
            <p:ph type="title"/>
          </p:nvPr>
        </p:nvSpPr>
        <p:spPr>
          <a:xfrm>
            <a:off x="968558" y="372721"/>
            <a:ext cx="10529279" cy="267549"/>
          </a:xfrm>
        </p:spPr>
        <p:txBody>
          <a:bodyPr/>
          <a:lstStyle/>
          <a:p>
            <a:r>
              <a:rPr lang="ar-MA" dirty="0"/>
              <a:t>لكي أجيب عن سؤال تفسير اختيار حرفة من الحرف، فإني أتبع الخطوات الآتية:</a:t>
            </a:r>
            <a:endParaRPr lang="fr-FR" dirty="0"/>
          </a:p>
        </p:txBody>
      </p:sp>
      <p:sp>
        <p:nvSpPr>
          <p:cNvPr id="4" name="Espace réservé du contenu 3">
            <a:extLst>
              <a:ext uri="{FF2B5EF4-FFF2-40B4-BE49-F238E27FC236}">
                <a16:creationId xmlns:a16="http://schemas.microsoft.com/office/drawing/2014/main" id="{E61F3B87-7DE6-3AF5-CC33-F6FC51BC1B34}"/>
              </a:ext>
            </a:extLst>
          </p:cNvPr>
          <p:cNvSpPr>
            <a:spLocks noGrp="1"/>
          </p:cNvSpPr>
          <p:nvPr>
            <p:ph sz="quarter" idx="4294967295"/>
          </p:nvPr>
        </p:nvSpPr>
        <p:spPr>
          <a:xfrm>
            <a:off x="1146359" y="590324"/>
            <a:ext cx="10250160" cy="321521"/>
          </a:xfrm>
        </p:spPr>
        <p:txBody>
          <a:bodyPr>
            <a:normAutofit/>
          </a:bodyPr>
          <a:lstStyle/>
          <a:p>
            <a:pPr algn="r" rtl="1"/>
            <a:r>
              <a:rPr lang="ar-MA" sz="1400" i="1" dirty="0">
                <a:latin typeface="Calibri" panose="020F0502020204030204" pitchFamily="34" charset="0"/>
                <a:ea typeface="Calibri" panose="020F0502020204030204" pitchFamily="34" charset="0"/>
                <a:cs typeface="Calibri" panose="020F0502020204030204" pitchFamily="34" charset="0"/>
              </a:rPr>
              <a:t>يعيد المدرس التذكير بالخطوات المتبعة خلال مرحلة النمذجة، ويقدم مثالا مضادا.</a:t>
            </a:r>
          </a:p>
          <a:p>
            <a:pPr algn="r" rtl="1"/>
            <a:endParaRPr lang="fr-FR" sz="140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Google Shape;656;p54">
            <a:extLst>
              <a:ext uri="{FF2B5EF4-FFF2-40B4-BE49-F238E27FC236}">
                <a16:creationId xmlns:a16="http://schemas.microsoft.com/office/drawing/2014/main" id="{DB89F5E2-A714-57FF-123C-2A4CF1900D6A}"/>
              </a:ext>
            </a:extLst>
          </p:cNvPr>
          <p:cNvPicPr>
            <a:picLocks noChangeAspect="1"/>
          </p:cNvPicPr>
          <p:nvPr/>
        </p:nvPicPr>
        <p:blipFill>
          <a:blip r:embed="rId2">
            <a:alphaModFix/>
          </a:blip>
          <a:srcRect/>
          <a:stretch>
            <a:fillRect/>
          </a:stretch>
        </p:blipFill>
        <p:spPr>
          <a:xfrm>
            <a:off x="171646" y="210537"/>
            <a:ext cx="591916" cy="591916"/>
          </a:xfrm>
          <a:prstGeom prst="rect">
            <a:avLst/>
          </a:prstGeom>
          <a:noFill/>
          <a:ln cap="flat">
            <a:noFill/>
          </a:ln>
        </p:spPr>
      </p:pic>
      <p:sp>
        <p:nvSpPr>
          <p:cNvPr id="15" name="ZoneTexte 14">
            <a:extLst>
              <a:ext uri="{FF2B5EF4-FFF2-40B4-BE49-F238E27FC236}">
                <a16:creationId xmlns:a16="http://schemas.microsoft.com/office/drawing/2014/main" id="{A38CF1A7-FA86-48B2-2BAA-876BB7C002A9}"/>
              </a:ext>
            </a:extLst>
          </p:cNvPr>
          <p:cNvSpPr txBox="1"/>
          <p:nvPr/>
        </p:nvSpPr>
        <p:spPr>
          <a:xfrm>
            <a:off x="1146359" y="2773018"/>
            <a:ext cx="1585454" cy="2646878"/>
          </a:xfrm>
          <a:prstGeom prst="rect">
            <a:avLst/>
          </a:prstGeom>
          <a:solidFill>
            <a:schemeClr val="bg1"/>
          </a:solidFill>
        </p:spPr>
        <p:txBody>
          <a:bodyPr wrap="square">
            <a:spAutoFit/>
          </a:bodyPr>
          <a:lstStyle/>
          <a:p>
            <a:pPr algn="r"/>
            <a:r>
              <a:rPr lang="ar-MA" sz="16600" b="1" dirty="0">
                <a:solidFill>
                  <a:srgbClr val="00B050"/>
                </a:solidFill>
                <a:latin typeface="Calibri" panose="020F0502020204030204" pitchFamily="34" charset="0"/>
                <a:cs typeface="Calibri" panose="020F0502020204030204" pitchFamily="34" charset="0"/>
              </a:rPr>
              <a:t>√</a:t>
            </a:r>
            <a:endParaRPr lang="fr-FR" sz="16600" b="1" dirty="0">
              <a:solidFill>
                <a:srgbClr val="00B050"/>
              </a:solidFill>
              <a:latin typeface="Calibri" panose="020F0502020204030204" pitchFamily="34" charset="0"/>
              <a:cs typeface="Calibri" panose="020F0502020204030204" pitchFamily="34" charset="0"/>
            </a:endParaRPr>
          </a:p>
        </p:txBody>
      </p:sp>
      <p:sp>
        <p:nvSpPr>
          <p:cNvPr id="8" name="Google Shape;438;p20">
            <a:extLst>
              <a:ext uri="{FF2B5EF4-FFF2-40B4-BE49-F238E27FC236}">
                <a16:creationId xmlns:a16="http://schemas.microsoft.com/office/drawing/2014/main" id="{7B3F2C64-77AF-46A1-B8EA-36CC4E5D25CE}"/>
              </a:ext>
            </a:extLst>
          </p:cNvPr>
          <p:cNvSpPr/>
          <p:nvPr/>
        </p:nvSpPr>
        <p:spPr>
          <a:xfrm>
            <a:off x="5973219" y="4765803"/>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439;p20">
            <a:extLst>
              <a:ext uri="{FF2B5EF4-FFF2-40B4-BE49-F238E27FC236}">
                <a16:creationId xmlns:a16="http://schemas.microsoft.com/office/drawing/2014/main" id="{B5724AAB-D89D-4CB5-9611-50C81F75859C}"/>
              </a:ext>
            </a:extLst>
          </p:cNvPr>
          <p:cNvSpPr txBox="1"/>
          <p:nvPr/>
        </p:nvSpPr>
        <p:spPr>
          <a:xfrm>
            <a:off x="6122133" y="3388439"/>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0" name="Google Shape;440;p20">
            <a:extLst>
              <a:ext uri="{FF2B5EF4-FFF2-40B4-BE49-F238E27FC236}">
                <a16:creationId xmlns:a16="http://schemas.microsoft.com/office/drawing/2014/main" id="{B5155F8B-2504-4C67-9361-BD165EA62F9C}"/>
              </a:ext>
            </a:extLst>
          </p:cNvPr>
          <p:cNvSpPr txBox="1"/>
          <p:nvPr/>
        </p:nvSpPr>
        <p:spPr>
          <a:xfrm>
            <a:off x="3202117" y="2983468"/>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11" name="Google Shape;441;p20">
            <a:extLst>
              <a:ext uri="{FF2B5EF4-FFF2-40B4-BE49-F238E27FC236}">
                <a16:creationId xmlns:a16="http://schemas.microsoft.com/office/drawing/2014/main" id="{119EFC25-7E39-4D4D-9F57-57EE1FB41B7B}"/>
              </a:ext>
            </a:extLst>
          </p:cNvPr>
          <p:cNvSpPr/>
          <p:nvPr/>
        </p:nvSpPr>
        <p:spPr>
          <a:xfrm>
            <a:off x="3202117" y="3630889"/>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2" name="Google Shape;442;p20">
            <a:extLst>
              <a:ext uri="{FF2B5EF4-FFF2-40B4-BE49-F238E27FC236}">
                <a16:creationId xmlns:a16="http://schemas.microsoft.com/office/drawing/2014/main" id="{93E00EBF-F642-4475-8A7F-47F31CA666F2}"/>
              </a:ext>
            </a:extLst>
          </p:cNvPr>
          <p:cNvGrpSpPr/>
          <p:nvPr/>
        </p:nvGrpSpPr>
        <p:grpSpPr>
          <a:xfrm>
            <a:off x="6099527" y="1484849"/>
            <a:ext cx="938514" cy="1258520"/>
            <a:chOff x="7478257" y="2193205"/>
            <a:chExt cx="452893" cy="700189"/>
          </a:xfrm>
        </p:grpSpPr>
        <p:sp>
          <p:nvSpPr>
            <p:cNvPr id="13" name="Google Shape;443;p20">
              <a:extLst>
                <a:ext uri="{FF2B5EF4-FFF2-40B4-BE49-F238E27FC236}">
                  <a16:creationId xmlns:a16="http://schemas.microsoft.com/office/drawing/2014/main" id="{A7D63A39-D757-4447-B5E9-DA7F47406E09}"/>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444;p20">
              <a:extLst>
                <a:ext uri="{FF2B5EF4-FFF2-40B4-BE49-F238E27FC236}">
                  <a16:creationId xmlns:a16="http://schemas.microsoft.com/office/drawing/2014/main" id="{2F7EDA13-D8A3-40E2-AD64-89687382C49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 name="Google Shape;445;p20">
            <a:extLst>
              <a:ext uri="{FF2B5EF4-FFF2-40B4-BE49-F238E27FC236}">
                <a16:creationId xmlns:a16="http://schemas.microsoft.com/office/drawing/2014/main" id="{07D0F70F-DF06-414B-856E-CCA3A8FCD717}"/>
              </a:ext>
            </a:extLst>
          </p:cNvPr>
          <p:cNvSpPr/>
          <p:nvPr/>
        </p:nvSpPr>
        <p:spPr>
          <a:xfrm>
            <a:off x="6342994" y="1692997"/>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7" name="Google Shape;446;p20">
            <a:extLst>
              <a:ext uri="{FF2B5EF4-FFF2-40B4-BE49-F238E27FC236}">
                <a16:creationId xmlns:a16="http://schemas.microsoft.com/office/drawing/2014/main" id="{48DE2334-A6B3-42CA-8027-409A07E2D563}"/>
              </a:ext>
            </a:extLst>
          </p:cNvPr>
          <p:cNvSpPr/>
          <p:nvPr/>
        </p:nvSpPr>
        <p:spPr>
          <a:xfrm>
            <a:off x="7048831" y="1438104"/>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18" name="Google Shape;447;p20">
            <a:extLst>
              <a:ext uri="{FF2B5EF4-FFF2-40B4-BE49-F238E27FC236}">
                <a16:creationId xmlns:a16="http://schemas.microsoft.com/office/drawing/2014/main" id="{2DE95B80-87CC-4157-BF65-E3736CBAE920}"/>
              </a:ext>
            </a:extLst>
          </p:cNvPr>
          <p:cNvSpPr/>
          <p:nvPr/>
        </p:nvSpPr>
        <p:spPr>
          <a:xfrm>
            <a:off x="6841878" y="4793262"/>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19" name="Google Shape;448;p20">
            <a:extLst>
              <a:ext uri="{FF2B5EF4-FFF2-40B4-BE49-F238E27FC236}">
                <a16:creationId xmlns:a16="http://schemas.microsoft.com/office/drawing/2014/main" id="{1A576E8D-F744-4B76-B67E-B854C3616B58}"/>
              </a:ext>
            </a:extLst>
          </p:cNvPr>
          <p:cNvSpPr/>
          <p:nvPr/>
        </p:nvSpPr>
        <p:spPr>
          <a:xfrm>
            <a:off x="7235006" y="5377997"/>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0" name="Google Shape;449;p20">
            <a:extLst>
              <a:ext uri="{FF2B5EF4-FFF2-40B4-BE49-F238E27FC236}">
                <a16:creationId xmlns:a16="http://schemas.microsoft.com/office/drawing/2014/main" id="{BA828B9F-0F12-48C4-9A30-44F3B696C8B3}"/>
              </a:ext>
            </a:extLst>
          </p:cNvPr>
          <p:cNvGrpSpPr/>
          <p:nvPr/>
        </p:nvGrpSpPr>
        <p:grpSpPr>
          <a:xfrm>
            <a:off x="6035708" y="3184111"/>
            <a:ext cx="1036605" cy="1519046"/>
            <a:chOff x="7467457" y="2193205"/>
            <a:chExt cx="463693" cy="753680"/>
          </a:xfrm>
        </p:grpSpPr>
        <p:sp>
          <p:nvSpPr>
            <p:cNvPr id="21" name="Google Shape;450;p20">
              <a:extLst>
                <a:ext uri="{FF2B5EF4-FFF2-40B4-BE49-F238E27FC236}">
                  <a16:creationId xmlns:a16="http://schemas.microsoft.com/office/drawing/2014/main" id="{A2B76FBD-0261-4206-B808-930EC46D794E}"/>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451;p20">
              <a:extLst>
                <a:ext uri="{FF2B5EF4-FFF2-40B4-BE49-F238E27FC236}">
                  <a16:creationId xmlns:a16="http://schemas.microsoft.com/office/drawing/2014/main" id="{3AA7A55F-E0DC-4F15-BBBD-D40382F06D5E}"/>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3" name="Google Shape;452;p20">
            <a:extLst>
              <a:ext uri="{FF2B5EF4-FFF2-40B4-BE49-F238E27FC236}">
                <a16:creationId xmlns:a16="http://schemas.microsoft.com/office/drawing/2014/main" id="{34240331-A322-4259-AE53-1EB0781B2EAB}"/>
              </a:ext>
            </a:extLst>
          </p:cNvPr>
          <p:cNvSpPr txBox="1"/>
          <p:nvPr/>
        </p:nvSpPr>
        <p:spPr>
          <a:xfrm>
            <a:off x="6227426" y="1688245"/>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4" name="Google Shape;453;p20">
            <a:extLst>
              <a:ext uri="{FF2B5EF4-FFF2-40B4-BE49-F238E27FC236}">
                <a16:creationId xmlns:a16="http://schemas.microsoft.com/office/drawing/2014/main" id="{3A4AEE96-105E-4C53-8859-6B8FB72A65B6}"/>
              </a:ext>
            </a:extLst>
          </p:cNvPr>
          <p:cNvSpPr/>
          <p:nvPr/>
        </p:nvSpPr>
        <p:spPr>
          <a:xfrm>
            <a:off x="7188729" y="2085526"/>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 name="Google Shape;454;p20">
            <a:extLst>
              <a:ext uri="{FF2B5EF4-FFF2-40B4-BE49-F238E27FC236}">
                <a16:creationId xmlns:a16="http://schemas.microsoft.com/office/drawing/2014/main" id="{4221F537-733B-465B-9AB4-C462E452DBB1}"/>
              </a:ext>
            </a:extLst>
          </p:cNvPr>
          <p:cNvSpPr txBox="1"/>
          <p:nvPr/>
        </p:nvSpPr>
        <p:spPr>
          <a:xfrm>
            <a:off x="6135387" y="504164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6" name="Google Shape;455;p20">
            <a:extLst>
              <a:ext uri="{FF2B5EF4-FFF2-40B4-BE49-F238E27FC236}">
                <a16:creationId xmlns:a16="http://schemas.microsoft.com/office/drawing/2014/main" id="{358A3C5F-1B3B-47B9-9A5E-CFDBFF85C3A4}"/>
              </a:ext>
            </a:extLst>
          </p:cNvPr>
          <p:cNvSpPr/>
          <p:nvPr/>
        </p:nvSpPr>
        <p:spPr>
          <a:xfrm>
            <a:off x="6109651" y="6241074"/>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3893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DB622-27D6-B7BE-5844-608CEFC51219}"/>
              </a:ext>
            </a:extLst>
          </p:cNvPr>
          <p:cNvSpPr>
            <a:spLocks noGrp="1"/>
          </p:cNvSpPr>
          <p:nvPr>
            <p:ph type="title"/>
          </p:nvPr>
        </p:nvSpPr>
        <p:spPr/>
        <p:txBody>
          <a:bodyPr/>
          <a:lstStyle/>
          <a:p>
            <a:pPr rtl="1"/>
            <a:r>
              <a:rPr lang="ar-MA" dirty="0"/>
              <a:t>من يذكرنا بأبرز أفعال الكلام والتعابير لأفسر سبب اختيار حرفة من الحرف؟</a:t>
            </a:r>
            <a:endParaRPr lang="fr-MA" dirty="0"/>
          </a:p>
        </p:txBody>
      </p:sp>
      <p:sp>
        <p:nvSpPr>
          <p:cNvPr id="4" name="Espace réservé du contenu 3">
            <a:extLst>
              <a:ext uri="{FF2B5EF4-FFF2-40B4-BE49-F238E27FC236}">
                <a16:creationId xmlns:a16="http://schemas.microsoft.com/office/drawing/2014/main" id="{D6ADB4EC-458E-CA8D-5FF6-BD1AED6E220C}"/>
              </a:ext>
            </a:extLst>
          </p:cNvPr>
          <p:cNvSpPr>
            <a:spLocks noGrp="1"/>
          </p:cNvSpPr>
          <p:nvPr>
            <p:ph sz="quarter" idx="11"/>
          </p:nvPr>
        </p:nvSpPr>
        <p:spPr/>
        <p:txBody>
          <a:bodyPr/>
          <a:lstStyle/>
          <a:p>
            <a:r>
              <a:rPr lang="ar-MA" dirty="0"/>
              <a:t>يستمع المدرس إلى إجابات متعلمين اثنين، ويطلب من 3 متعلمين توظيفها في جملة مفيدة. بعدها يقدم تغذية راجعة.</a:t>
            </a:r>
            <a:endParaRPr lang="fr-MA" dirty="0"/>
          </a:p>
        </p:txBody>
      </p:sp>
      <p:pic>
        <p:nvPicPr>
          <p:cNvPr id="7" name="Image 6">
            <a:extLst>
              <a:ext uri="{FF2B5EF4-FFF2-40B4-BE49-F238E27FC236}">
                <a16:creationId xmlns:a16="http://schemas.microsoft.com/office/drawing/2014/main" id="{D23F3A9D-08D3-29B1-A9EF-125F4CC01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000" y="1251000"/>
            <a:ext cx="6534000" cy="4356000"/>
          </a:xfrm>
          <a:prstGeom prst="rect">
            <a:avLst/>
          </a:prstGeom>
        </p:spPr>
      </p:pic>
      <p:sp>
        <p:nvSpPr>
          <p:cNvPr id="8" name="Rectangle 7">
            <a:extLst>
              <a:ext uri="{FF2B5EF4-FFF2-40B4-BE49-F238E27FC236}">
                <a16:creationId xmlns:a16="http://schemas.microsoft.com/office/drawing/2014/main" id="{95192B68-8999-F840-7E1F-CDA5AD81D9E0}"/>
              </a:ext>
            </a:extLst>
          </p:cNvPr>
          <p:cNvSpPr/>
          <p:nvPr/>
        </p:nvSpPr>
        <p:spPr>
          <a:xfrm>
            <a:off x="3548270" y="1361661"/>
            <a:ext cx="3419060" cy="9342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400" b="1" dirty="0">
                <a:solidFill>
                  <a:schemeClr val="bg1"/>
                </a:solidFill>
                <a:latin typeface="Calibri" panose="020F0502020204030204" pitchFamily="34" charset="0"/>
                <a:cs typeface="Calibri" panose="020F0502020204030204" pitchFamily="34" charset="0"/>
              </a:rPr>
              <a:t>أفعال كلام وتعابير لأفسر سبب اختيار حرفة من الحرف؟</a:t>
            </a:r>
            <a:endParaRPr lang="fr-FR"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49626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EF2EFE-E6FB-A775-217D-27CCF23DD5C0}"/>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99FAE570-DF7B-44E1-661B-739C7BB35A2E}"/>
              </a:ext>
            </a:extLst>
          </p:cNvPr>
          <p:cNvSpPr>
            <a:spLocks noGrp="1"/>
          </p:cNvSpPr>
          <p:nvPr>
            <p:ph type="body" sz="quarter" idx="11"/>
          </p:nvPr>
        </p:nvSpPr>
        <p:spPr/>
        <p:txBody>
          <a:bodyPr/>
          <a:lstStyle/>
          <a:p>
            <a:r>
              <a:rPr lang="ar-MA" dirty="0">
                <a:solidFill>
                  <a:srgbClr val="1D6FA9"/>
                </a:solidFill>
                <a:latin typeface="Calibri"/>
                <a:cs typeface="Calibri"/>
              </a:rPr>
              <a:t>أطبق</a:t>
            </a:r>
            <a:endParaRPr lang="fr-FR" dirty="0"/>
          </a:p>
        </p:txBody>
      </p:sp>
      <p:pic>
        <p:nvPicPr>
          <p:cNvPr id="5" name="Picture 4">
            <a:extLst>
              <a:ext uri="{FF2B5EF4-FFF2-40B4-BE49-F238E27FC236}">
                <a16:creationId xmlns:a16="http://schemas.microsoft.com/office/drawing/2014/main" id="{ACD565EC-BA45-0E17-94F4-C5D262508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380" y="1658079"/>
            <a:ext cx="3026970" cy="3026970"/>
          </a:xfrm>
          <a:prstGeom prst="rect">
            <a:avLst/>
          </a:prstGeom>
        </p:spPr>
      </p:pic>
    </p:spTree>
    <p:extLst>
      <p:ext uri="{BB962C8B-B14F-4D97-AF65-F5344CB8AC3E}">
        <p14:creationId xmlns:p14="http://schemas.microsoft.com/office/powerpoint/2010/main" val="629680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4E4155B-5E4F-A34D-864E-DD2891CD7ABD}"/>
              </a:ext>
            </a:extLst>
          </p:cNvPr>
          <p:cNvSpPr>
            <a:spLocks noGrp="1"/>
          </p:cNvSpPr>
          <p:nvPr>
            <p:ph type="title"/>
          </p:nvPr>
        </p:nvSpPr>
        <p:spPr>
          <a:xfrm>
            <a:off x="867240" y="322775"/>
            <a:ext cx="10529279" cy="267549"/>
          </a:xfrm>
        </p:spPr>
        <p:txBody>
          <a:bodyPr/>
          <a:lstStyle/>
          <a:p>
            <a:pPr marL="0" marR="0" lvl="0" indent="0" algn="r" rtl="1">
              <a:spcBef>
                <a:spcPts val="0"/>
              </a:spcBef>
              <a:spcAft>
                <a:spcPts val="0"/>
              </a:spcAft>
              <a:buNone/>
            </a:pPr>
            <a:r>
              <a:rPr lang="ar-MA" sz="1800" b="1" dirty="0">
                <a:latin typeface="Calibri"/>
                <a:cs typeface="Calibri"/>
                <a:sym typeface="Calibri"/>
              </a:rPr>
              <a:t>الآن حان دوركم للاشتغال ثنائيا للإجابة عن الوضعية نفسها، باتباع الخطوات التي قدمتها لكم.</a:t>
            </a:r>
          </a:p>
        </p:txBody>
      </p:sp>
      <p:sp>
        <p:nvSpPr>
          <p:cNvPr id="4" name="Espace réservé du contenu 3">
            <a:extLst>
              <a:ext uri="{FF2B5EF4-FFF2-40B4-BE49-F238E27FC236}">
                <a16:creationId xmlns:a16="http://schemas.microsoft.com/office/drawing/2014/main" id="{50840EA8-384B-86DB-9EB6-112666745397}"/>
              </a:ext>
            </a:extLst>
          </p:cNvPr>
          <p:cNvSpPr>
            <a:spLocks noGrp="1"/>
          </p:cNvSpPr>
          <p:nvPr>
            <p:ph sz="quarter" idx="11"/>
          </p:nvPr>
        </p:nvSpPr>
        <p:spPr/>
        <p:txBody>
          <a:bodyPr>
            <a:normAutofit fontScale="25000" lnSpcReduction="20000"/>
          </a:bodyPr>
          <a:lstStyle/>
          <a:p>
            <a:pPr algn="r" rtl="1"/>
            <a:r>
              <a:rPr lang="ar-MA" sz="5600" dirty="0">
                <a:latin typeface="Calibri" panose="020F0502020204030204" pitchFamily="34" charset="0"/>
                <a:ea typeface="Calibri" panose="020F0502020204030204" pitchFamily="34" charset="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 </a:t>
            </a:r>
            <a:endParaRPr lang="fr-FR" dirty="0"/>
          </a:p>
        </p:txBody>
      </p:sp>
      <p:pic>
        <p:nvPicPr>
          <p:cNvPr id="5" name="Image 4">
            <a:extLst>
              <a:ext uri="{FF2B5EF4-FFF2-40B4-BE49-F238E27FC236}">
                <a16:creationId xmlns:a16="http://schemas.microsoft.com/office/drawing/2014/main" id="{F35C141B-8A9C-489F-B8E5-631CF194950C}"/>
              </a:ext>
            </a:extLst>
          </p:cNvPr>
          <p:cNvPicPr>
            <a:picLocks noChangeAspect="1"/>
          </p:cNvPicPr>
          <p:nvPr/>
        </p:nvPicPr>
        <p:blipFill>
          <a:blip r:embed="rId2"/>
          <a:stretch>
            <a:fillRect/>
          </a:stretch>
        </p:blipFill>
        <p:spPr>
          <a:xfrm>
            <a:off x="273269" y="2711644"/>
            <a:ext cx="11529848" cy="1434712"/>
          </a:xfrm>
          <a:prstGeom prst="rect">
            <a:avLst/>
          </a:prstGeom>
        </p:spPr>
      </p:pic>
    </p:spTree>
    <p:extLst>
      <p:ext uri="{BB962C8B-B14F-4D97-AF65-F5344CB8AC3E}">
        <p14:creationId xmlns:p14="http://schemas.microsoft.com/office/powerpoint/2010/main" val="4177317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p:txBody>
          <a:bodyPr/>
          <a:lstStyle/>
          <a:p>
            <a:r>
              <a:rPr lang="ar-MA" dirty="0"/>
              <a:t>الآن حان دوركم للاشتغال ثنائيا للإجابة عن الوضعية نفسها .</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86C6A7B-8F6E-D086-99B1-120D5FFFF183}"/>
              </a:ext>
            </a:extLst>
          </p:cNvPr>
          <p:cNvSpPr txBox="1"/>
          <p:nvPr/>
        </p:nvSpPr>
        <p:spPr>
          <a:xfrm>
            <a:off x="795131" y="457279"/>
            <a:ext cx="11054798" cy="523220"/>
          </a:xfrm>
          <a:prstGeom prst="rect">
            <a:avLst/>
          </a:prstGeom>
          <a:noFill/>
        </p:spPr>
        <p:txBody>
          <a:bodyPr wrap="square">
            <a:spAutoFit/>
          </a:bodyPr>
          <a:lstStyle/>
          <a:p>
            <a:pPr algn="r" rtl="1"/>
            <a:r>
              <a:rPr lang="ar-MA" sz="1400" i="1" dirty="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i="1" dirty="0"/>
          </a:p>
        </p:txBody>
      </p:sp>
    </p:spTree>
    <p:extLst>
      <p:ext uri="{BB962C8B-B14F-4D97-AF65-F5344CB8AC3E}">
        <p14:creationId xmlns:p14="http://schemas.microsoft.com/office/powerpoint/2010/main" val="4289878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0489F1-EF30-0F47-9D81-683851E8D444}"/>
              </a:ext>
            </a:extLst>
          </p:cNvPr>
          <p:cNvSpPr>
            <a:spLocks noGrp="1"/>
          </p:cNvSpPr>
          <p:nvPr>
            <p:ph type="title"/>
          </p:nvPr>
        </p:nvSpPr>
        <p:spPr/>
        <p:txBody>
          <a:bodyPr/>
          <a:lstStyle/>
          <a:p>
            <a:r>
              <a:rPr lang="ar-MA" dirty="0"/>
              <a:t>لنستمع إلى إجابتكم.</a:t>
            </a:r>
            <a:br>
              <a:rPr lang="ar-MA" dirty="0"/>
            </a:br>
            <a:endParaRPr lang="fr-FR" dirty="0"/>
          </a:p>
        </p:txBody>
      </p:sp>
      <p:sp>
        <p:nvSpPr>
          <p:cNvPr id="4" name="Espace réservé du contenu 3">
            <a:extLst>
              <a:ext uri="{FF2B5EF4-FFF2-40B4-BE49-F238E27FC236}">
                <a16:creationId xmlns:a16="http://schemas.microsoft.com/office/drawing/2014/main" id="{F8F7B516-2954-B1AC-490F-8A84096A9198}"/>
              </a:ext>
            </a:extLst>
          </p:cNvPr>
          <p:cNvSpPr>
            <a:spLocks noGrp="1"/>
          </p:cNvSpPr>
          <p:nvPr>
            <p:ph sz="quarter" idx="11"/>
          </p:nvPr>
        </p:nvSpPr>
        <p:spPr>
          <a:xfrm>
            <a:off x="968558" y="506495"/>
            <a:ext cx="10646622" cy="405350"/>
          </a:xfrm>
        </p:spPr>
        <p:txBody>
          <a:bodyPr/>
          <a:lstStyle/>
          <a:p>
            <a:pPr algn="r" rtl="1"/>
            <a:r>
              <a:rPr lang="ar-MA" sz="1400" dirty="0">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pic>
        <p:nvPicPr>
          <p:cNvPr id="10" name="Picture 2" descr="Public Speaking Made Easy | First United Bank">
            <a:extLst>
              <a:ext uri="{FF2B5EF4-FFF2-40B4-BE49-F238E27FC236}">
                <a16:creationId xmlns:a16="http://schemas.microsoft.com/office/drawing/2014/main" id="{3A434625-A0F9-208F-40A8-C9C342BC6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8524" y="1881714"/>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62BC2CF-CD59-0006-0203-0EE90AA4C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66" y="1485714"/>
            <a:ext cx="6210000" cy="4140000"/>
          </a:xfrm>
          <a:prstGeom prst="rect">
            <a:avLst/>
          </a:prstGeom>
        </p:spPr>
      </p:pic>
    </p:spTree>
    <p:extLst>
      <p:ext uri="{BB962C8B-B14F-4D97-AF65-F5344CB8AC3E}">
        <p14:creationId xmlns:p14="http://schemas.microsoft.com/office/powerpoint/2010/main" val="401663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BE11-6F43-79F8-59AA-276419F58D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2F6B7D-668D-2AA1-0EB4-66F9EC5DEE2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D80FB235-C012-B246-A8A8-307446393C73}"/>
              </a:ext>
            </a:extLst>
          </p:cNvPr>
          <p:cNvSpPr>
            <a:spLocks noGrp="1"/>
          </p:cNvSpPr>
          <p:nvPr>
            <p:ph type="body" sz="quarter" idx="11"/>
          </p:nvPr>
        </p:nvSpPr>
        <p:spPr/>
        <p:txBody>
          <a:bodyPr/>
          <a:lstStyle/>
          <a:p>
            <a:r>
              <a:rPr lang="ar-MA" dirty="0">
                <a:solidFill>
                  <a:srgbClr val="1D6FA9"/>
                </a:solidFill>
                <a:latin typeface="Calibri"/>
                <a:cs typeface="Calibri"/>
              </a:rPr>
              <a:t>أتحدث</a:t>
            </a:r>
            <a:endParaRPr lang="fr-FR" dirty="0"/>
          </a:p>
        </p:txBody>
      </p:sp>
      <p:pic>
        <p:nvPicPr>
          <p:cNvPr id="7" name="Picture 6">
            <a:extLst>
              <a:ext uri="{FF2B5EF4-FFF2-40B4-BE49-F238E27FC236}">
                <a16:creationId xmlns:a16="http://schemas.microsoft.com/office/drawing/2014/main" id="{0E956156-4112-CC3C-D4DE-2F8B75F9F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02" y="1619250"/>
            <a:ext cx="3018947" cy="3018947"/>
          </a:xfrm>
          <a:prstGeom prst="rect">
            <a:avLst/>
          </a:prstGeom>
        </p:spPr>
      </p:pic>
    </p:spTree>
    <p:extLst>
      <p:ext uri="{BB962C8B-B14F-4D97-AF65-F5344CB8AC3E}">
        <p14:creationId xmlns:p14="http://schemas.microsoft.com/office/powerpoint/2010/main" val="1901911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1219170" rtl="1">
                <a:defRPr sz="1800" b="0" i="0" u="none" strike="noStrike" kern="0" cap="none" spc="0" baseline="0">
                  <a:solidFill>
                    <a:srgbClr val="000000"/>
                  </a:solidFill>
                  <a:uFillTx/>
                </a:defRPr>
              </a:pPr>
              <a:endParaRPr lang="ar-MA" sz="4000" b="1" kern="0"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الممارسة المستقلة</a:t>
              </a: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67240" y="300438"/>
            <a:ext cx="10529279" cy="267549"/>
          </a:xfrm>
        </p:spPr>
        <p:txBody>
          <a:bodyPr/>
          <a:lstStyle/>
          <a:p>
            <a:r>
              <a:rPr lang="ar-MA" dirty="0"/>
              <a:t>كل واحد منكم سيشتغل منفردا على الوضعية الآتية:</a:t>
            </a:r>
            <a:endParaRPr lang="fr-FR" dirty="0"/>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r>
              <a:rPr lang="ar-MA" dirty="0"/>
              <a:t>يتأكد المدرس من فهم المتعلمين للوضعية ويضبط معهم صفحة الكراسة التي سيشتغلون فيها. كما يذكر بالخطوات الواجب اتباعها والتعابير التي ينبغي الاستعانة بها للتوصل للجواب الصحيح.</a:t>
            </a:r>
          </a:p>
          <a:p>
            <a:endParaRPr lang="fr-FR" dirty="0"/>
          </a:p>
        </p:txBody>
      </p:sp>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58A59E98-8A09-45AA-9923-883317F768BA}"/>
              </a:ext>
            </a:extLst>
          </p:cNvPr>
          <p:cNvPicPr>
            <a:picLocks noChangeAspect="1"/>
          </p:cNvPicPr>
          <p:nvPr/>
        </p:nvPicPr>
        <p:blipFill>
          <a:blip r:embed="rId3"/>
          <a:stretch>
            <a:fillRect/>
          </a:stretch>
        </p:blipFill>
        <p:spPr>
          <a:xfrm>
            <a:off x="218921" y="2808749"/>
            <a:ext cx="11741852" cy="1240502"/>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2DA4ABE-5234-C70C-197F-617DF81B9216}"/>
              </a:ext>
            </a:extLst>
          </p:cNvPr>
          <p:cNvSpPr>
            <a:spLocks noGrp="1"/>
          </p:cNvSpPr>
          <p:nvPr>
            <p:ph type="title"/>
          </p:nvPr>
        </p:nvSpPr>
        <p:spPr/>
        <p:txBody>
          <a:bodyPr/>
          <a:lstStyle/>
          <a:p>
            <a:r>
              <a:rPr lang="ar-MA" dirty="0"/>
              <a:t>للإجابة عن هذه الوضعية استأنسوا بالمسار الآتي الذي يرشدكم إلى خطوات الإنجاز.</a:t>
            </a:r>
            <a:br>
              <a:rPr lang="ar-MA" dirty="0"/>
            </a:br>
            <a:endParaRPr lang="fr-FR" dirty="0"/>
          </a:p>
        </p:txBody>
      </p:sp>
      <p:sp>
        <p:nvSpPr>
          <p:cNvPr id="4" name="Espace réservé du contenu 3">
            <a:extLst>
              <a:ext uri="{FF2B5EF4-FFF2-40B4-BE49-F238E27FC236}">
                <a16:creationId xmlns:a16="http://schemas.microsoft.com/office/drawing/2014/main" id="{63CA705C-56E2-CED5-9E9B-62D9FC9810CC}"/>
              </a:ext>
            </a:extLst>
          </p:cNvPr>
          <p:cNvSpPr>
            <a:spLocks noGrp="1"/>
          </p:cNvSpPr>
          <p:nvPr>
            <p:ph sz="quarter" idx="11"/>
          </p:nvPr>
        </p:nvSpPr>
        <p:spPr/>
        <p:txBody>
          <a:bodyPr>
            <a:normAutofit fontScale="25000" lnSpcReduction="20000"/>
          </a:bodyPr>
          <a:lstStyle/>
          <a:p>
            <a:pPr algn="r" rtl="1"/>
            <a:r>
              <a:rPr lang="ar-MA" sz="5600" i="1" dirty="0">
                <a:latin typeface="Calibri" panose="020F0502020204030204" pitchFamily="34" charset="0"/>
                <a:ea typeface="Calibri" panose="020F0502020204030204" pitchFamily="34" charset="0"/>
                <a:cs typeface="Calibri" panose="020F0502020204030204" pitchFamily="34" charset="0"/>
              </a:rPr>
              <a:t>يقدم المدرس مساعدة للمتعلمين (نمذجة بسيطة) بشرح المسار في دقيقتين و يبرز ما يتعين القيام به خلال كل خطوة/ مرحلة من مراحل الإنجاز ، ويذكرهم بضرورة اختيار ما يناسب من أفعال كلام وعبارات مما تم اكتسابه مع إمكانية التوسع وإضافة تعابير أخرى  من </a:t>
            </a:r>
            <a:r>
              <a:rPr lang="ar-MA" sz="5600" i="1" dirty="0" err="1">
                <a:latin typeface="Calibri" panose="020F0502020204030204" pitchFamily="34" charset="0"/>
                <a:ea typeface="Calibri" panose="020F0502020204030204" pitchFamily="34" charset="0"/>
                <a:cs typeface="Calibri" panose="020F0502020204030204" pitchFamily="34" charset="0"/>
              </a:rPr>
              <a:t>مقروئهم</a:t>
            </a:r>
            <a:r>
              <a:rPr lang="ar-MA" sz="5600" i="1" dirty="0">
                <a:latin typeface="Calibri" panose="020F0502020204030204" pitchFamily="34" charset="0"/>
                <a:ea typeface="Calibri" panose="020F0502020204030204" pitchFamily="34" charset="0"/>
                <a:cs typeface="Calibri" panose="020F0502020204030204" pitchFamily="34" charset="0"/>
              </a:rPr>
              <a:t>.</a:t>
            </a:r>
          </a:p>
          <a:p>
            <a:endParaRPr lang="fr-FR" dirty="0"/>
          </a:p>
        </p:txBody>
      </p:sp>
      <p:sp>
        <p:nvSpPr>
          <p:cNvPr id="5" name="Google Shape;438;p20">
            <a:extLst>
              <a:ext uri="{FF2B5EF4-FFF2-40B4-BE49-F238E27FC236}">
                <a16:creationId xmlns:a16="http://schemas.microsoft.com/office/drawing/2014/main" id="{645EF756-E44E-43B5-8043-2201D1A127B9}"/>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439;p20">
            <a:extLst>
              <a:ext uri="{FF2B5EF4-FFF2-40B4-BE49-F238E27FC236}">
                <a16:creationId xmlns:a16="http://schemas.microsoft.com/office/drawing/2014/main" id="{AA097186-75EB-4832-BA8B-0D9DA66D93B2}"/>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8" name="Google Shape;440;p20">
            <a:extLst>
              <a:ext uri="{FF2B5EF4-FFF2-40B4-BE49-F238E27FC236}">
                <a16:creationId xmlns:a16="http://schemas.microsoft.com/office/drawing/2014/main" id="{A1755464-3EE0-4D19-BCE7-DE30D03F058D}"/>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9" name="Google Shape;441;p20">
            <a:extLst>
              <a:ext uri="{FF2B5EF4-FFF2-40B4-BE49-F238E27FC236}">
                <a16:creationId xmlns:a16="http://schemas.microsoft.com/office/drawing/2014/main" id="{D8E33507-DC4C-4318-AAD2-F8B831D81CF9}"/>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0" name="Google Shape;442;p20">
            <a:extLst>
              <a:ext uri="{FF2B5EF4-FFF2-40B4-BE49-F238E27FC236}">
                <a16:creationId xmlns:a16="http://schemas.microsoft.com/office/drawing/2014/main" id="{D99615E6-CA19-4985-9409-B2CB27CC4966}"/>
              </a:ext>
            </a:extLst>
          </p:cNvPr>
          <p:cNvGrpSpPr/>
          <p:nvPr/>
        </p:nvGrpSpPr>
        <p:grpSpPr>
          <a:xfrm>
            <a:off x="5048493" y="1486678"/>
            <a:ext cx="938514" cy="1258520"/>
            <a:chOff x="7478257" y="2193205"/>
            <a:chExt cx="452893" cy="700189"/>
          </a:xfrm>
        </p:grpSpPr>
        <p:sp>
          <p:nvSpPr>
            <p:cNvPr id="11" name="Google Shape;443;p20">
              <a:extLst>
                <a:ext uri="{FF2B5EF4-FFF2-40B4-BE49-F238E27FC236}">
                  <a16:creationId xmlns:a16="http://schemas.microsoft.com/office/drawing/2014/main" id="{DDFC83E4-E6C9-42E6-AB45-DBEF6350E2BB}"/>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 name="Google Shape;444;p20">
              <a:extLst>
                <a:ext uri="{FF2B5EF4-FFF2-40B4-BE49-F238E27FC236}">
                  <a16:creationId xmlns:a16="http://schemas.microsoft.com/office/drawing/2014/main" id="{9039DDEC-207A-4711-ADA4-091570E8E21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 name="Google Shape;445;p20">
            <a:extLst>
              <a:ext uri="{FF2B5EF4-FFF2-40B4-BE49-F238E27FC236}">
                <a16:creationId xmlns:a16="http://schemas.microsoft.com/office/drawing/2014/main" id="{9C093901-4E5C-44DF-B93E-0A511FB8E01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4" name="Google Shape;446;p20">
            <a:extLst>
              <a:ext uri="{FF2B5EF4-FFF2-40B4-BE49-F238E27FC236}">
                <a16:creationId xmlns:a16="http://schemas.microsoft.com/office/drawing/2014/main" id="{CD6ABB17-0539-492E-91CE-7205BD67E03E}"/>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15" name="Google Shape;447;p20">
            <a:extLst>
              <a:ext uri="{FF2B5EF4-FFF2-40B4-BE49-F238E27FC236}">
                <a16:creationId xmlns:a16="http://schemas.microsoft.com/office/drawing/2014/main" id="{22CAAAF7-54A1-4194-AFB1-339E4FA4F222}"/>
              </a:ext>
            </a:extLst>
          </p:cNvPr>
          <p:cNvSpPr/>
          <p:nvPr/>
        </p:nvSpPr>
        <p:spPr>
          <a:xfrm>
            <a:off x="5790844" y="4795091"/>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16" name="Google Shape;448;p20">
            <a:extLst>
              <a:ext uri="{FF2B5EF4-FFF2-40B4-BE49-F238E27FC236}">
                <a16:creationId xmlns:a16="http://schemas.microsoft.com/office/drawing/2014/main" id="{6F517585-3387-40D0-AFC9-EAEBEC0EFA2B}"/>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7" name="Google Shape;449;p20">
            <a:extLst>
              <a:ext uri="{FF2B5EF4-FFF2-40B4-BE49-F238E27FC236}">
                <a16:creationId xmlns:a16="http://schemas.microsoft.com/office/drawing/2014/main" id="{44351DF2-ED0C-4D92-B3DD-47CBFBE61BAF}"/>
              </a:ext>
            </a:extLst>
          </p:cNvPr>
          <p:cNvGrpSpPr/>
          <p:nvPr/>
        </p:nvGrpSpPr>
        <p:grpSpPr>
          <a:xfrm>
            <a:off x="4984674" y="3185940"/>
            <a:ext cx="1036605" cy="1519046"/>
            <a:chOff x="7467457" y="2193205"/>
            <a:chExt cx="463693" cy="753680"/>
          </a:xfrm>
        </p:grpSpPr>
        <p:sp>
          <p:nvSpPr>
            <p:cNvPr id="18" name="Google Shape;450;p20">
              <a:extLst>
                <a:ext uri="{FF2B5EF4-FFF2-40B4-BE49-F238E27FC236}">
                  <a16:creationId xmlns:a16="http://schemas.microsoft.com/office/drawing/2014/main" id="{7AE5225C-337F-493E-8A4D-9299DB3C2464}"/>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451;p20">
              <a:extLst>
                <a:ext uri="{FF2B5EF4-FFF2-40B4-BE49-F238E27FC236}">
                  <a16:creationId xmlns:a16="http://schemas.microsoft.com/office/drawing/2014/main" id="{3DDBDEB7-57B8-4546-83FB-981F67D2D5E9}"/>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 name="Google Shape;452;p20">
            <a:extLst>
              <a:ext uri="{FF2B5EF4-FFF2-40B4-BE49-F238E27FC236}">
                <a16:creationId xmlns:a16="http://schemas.microsoft.com/office/drawing/2014/main" id="{90540392-0B6E-437B-92A0-C218A5270FA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1" name="Google Shape;453;p20">
            <a:extLst>
              <a:ext uri="{FF2B5EF4-FFF2-40B4-BE49-F238E27FC236}">
                <a16:creationId xmlns:a16="http://schemas.microsoft.com/office/drawing/2014/main" id="{1891D8B6-82FB-4859-8DDD-107631A83ECB}"/>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454;p20">
            <a:extLst>
              <a:ext uri="{FF2B5EF4-FFF2-40B4-BE49-F238E27FC236}">
                <a16:creationId xmlns:a16="http://schemas.microsoft.com/office/drawing/2014/main" id="{6EF8B05C-41B6-4CBC-AA76-89BB4B28B62A}"/>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3" name="Google Shape;455;p20">
            <a:extLst>
              <a:ext uri="{FF2B5EF4-FFF2-40B4-BE49-F238E27FC236}">
                <a16:creationId xmlns:a16="http://schemas.microsoft.com/office/drawing/2014/main" id="{C5B1E89D-EAC4-4C75-BE53-FFCF84C48DA4}"/>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67165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796"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الأولى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C7CC311A-7F8E-4BDE-B36F-6FB586C268F9}"/>
              </a:ext>
            </a:extLst>
          </p:cNvPr>
          <p:cNvGraphicFramePr>
            <a:graphicFrameLocks noGrp="1"/>
          </p:cNvGraphicFramePr>
          <p:nvPr>
            <p:extLst>
              <p:ext uri="{D42A27DB-BD31-4B8C-83A1-F6EECF244321}">
                <p14:modId xmlns:p14="http://schemas.microsoft.com/office/powerpoint/2010/main" val="1642705853"/>
              </p:ext>
            </p:extLst>
          </p:nvPr>
        </p:nvGraphicFramePr>
        <p:xfrm>
          <a:off x="261864" y="1478280"/>
          <a:ext cx="11668270" cy="1950720"/>
        </p:xfrm>
        <a:graphic>
          <a:graphicData uri="http://schemas.openxmlformats.org/drawingml/2006/table">
            <a:tbl>
              <a:tblPr firstRow="1" firstCol="1" bandRow="1">
                <a:tableStyleId>{0E3FDE45-AF77-4B5C-9715-49D594BDF05E}</a:tableStyleId>
              </a:tblPr>
              <a:tblGrid>
                <a:gridCol w="9631704">
                  <a:extLst>
                    <a:ext uri="{9D8B030D-6E8A-4147-A177-3AD203B41FA5}">
                      <a16:colId xmlns:a16="http://schemas.microsoft.com/office/drawing/2014/main" val="3061820653"/>
                    </a:ext>
                  </a:extLst>
                </a:gridCol>
                <a:gridCol w="2036566">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bl>
          </a:graphicData>
        </a:graphic>
      </p:graphicFrame>
    </p:spTree>
    <p:extLst>
      <p:ext uri="{BB962C8B-B14F-4D97-AF65-F5344CB8AC3E}">
        <p14:creationId xmlns:p14="http://schemas.microsoft.com/office/powerpoint/2010/main" val="3996429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الثانية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A8728825-7D47-47F9-8CF3-CEED7CDC4370}"/>
              </a:ext>
            </a:extLst>
          </p:cNvPr>
          <p:cNvGraphicFramePr>
            <a:graphicFrameLocks noGrp="1"/>
          </p:cNvGraphicFramePr>
          <p:nvPr>
            <p:extLst>
              <p:ext uri="{D42A27DB-BD31-4B8C-83A1-F6EECF244321}">
                <p14:modId xmlns:p14="http://schemas.microsoft.com/office/powerpoint/2010/main" val="1858176062"/>
              </p:ext>
            </p:extLst>
          </p:nvPr>
        </p:nvGraphicFramePr>
        <p:xfrm>
          <a:off x="164580" y="2644635"/>
          <a:ext cx="11862837" cy="1950720"/>
        </p:xfrm>
        <a:graphic>
          <a:graphicData uri="http://schemas.openxmlformats.org/drawingml/2006/table">
            <a:tbl>
              <a:tblPr firstRow="1" firstCol="1" bandRow="1">
                <a:tableStyleId>{0E3FDE45-AF77-4B5C-9715-49D594BDF05E}</a:tableStyleId>
              </a:tblPr>
              <a:tblGrid>
                <a:gridCol w="9792311">
                  <a:extLst>
                    <a:ext uri="{9D8B030D-6E8A-4147-A177-3AD203B41FA5}">
                      <a16:colId xmlns:a16="http://schemas.microsoft.com/office/drawing/2014/main" val="3061820653"/>
                    </a:ext>
                  </a:extLst>
                </a:gridCol>
                <a:gridCol w="2070526">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أجد في هذه الحرفة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bl>
          </a:graphicData>
        </a:graphic>
      </p:graphicFrame>
    </p:spTree>
    <p:extLst>
      <p:ext uri="{BB962C8B-B14F-4D97-AF65-F5344CB8AC3E}">
        <p14:creationId xmlns:p14="http://schemas.microsoft.com/office/powerpoint/2010/main" val="2271428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الثالثة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C79F709C-FB54-48BF-843C-5AF9EFCC6427}"/>
              </a:ext>
            </a:extLst>
          </p:cNvPr>
          <p:cNvGraphicFramePr>
            <a:graphicFrameLocks noGrp="1"/>
          </p:cNvGraphicFramePr>
          <p:nvPr>
            <p:extLst>
              <p:ext uri="{D42A27DB-BD31-4B8C-83A1-F6EECF244321}">
                <p14:modId xmlns:p14="http://schemas.microsoft.com/office/powerpoint/2010/main" val="4032589719"/>
              </p:ext>
            </p:extLst>
          </p:nvPr>
        </p:nvGraphicFramePr>
        <p:xfrm>
          <a:off x="175090" y="1351862"/>
          <a:ext cx="11841818" cy="2990181"/>
        </p:xfrm>
        <a:graphic>
          <a:graphicData uri="http://schemas.openxmlformats.org/drawingml/2006/table">
            <a:tbl>
              <a:tblPr firstRow="1" firstCol="1" bandRow="1">
                <a:tableStyleId>{0E3FDE45-AF77-4B5C-9715-49D594BDF05E}</a:tableStyleId>
              </a:tblPr>
              <a:tblGrid>
                <a:gridCol w="9774961">
                  <a:extLst>
                    <a:ext uri="{9D8B030D-6E8A-4147-A177-3AD203B41FA5}">
                      <a16:colId xmlns:a16="http://schemas.microsoft.com/office/drawing/2014/main" val="3061820653"/>
                    </a:ext>
                  </a:extLst>
                </a:gridCol>
                <a:gridCol w="2066857">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a:t>
                      </a:r>
                      <a:r>
                        <a:rPr lang="ar-MA" sz="3200" dirty="0" err="1">
                          <a:effectLst/>
                          <a:latin typeface="Calibri" panose="020F0502020204030204" pitchFamily="34" charset="0"/>
                          <a:ea typeface="Calibri" panose="020F0502020204030204" pitchFamily="34" charset="0"/>
                          <a:cs typeface="Calibri" panose="020F0502020204030204" pitchFamily="34" charset="0"/>
                        </a:rPr>
                        <a:t>إلى..و</a:t>
                      </a:r>
                      <a:r>
                        <a:rPr lang="ar-MA" sz="3200" dirty="0">
                          <a:effectLst/>
                          <a:latin typeface="Calibri" panose="020F0502020204030204" pitchFamily="34" charset="0"/>
                          <a:ea typeface="Calibri" panose="020F0502020204030204" pitchFamily="34" charset="0"/>
                          <a:cs typeface="Calibri" panose="020F0502020204030204" pitchFamily="34" charset="0"/>
                        </a:rPr>
                        <a:t>...والثانية تتطلب...و....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12549109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b="1"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extLst>
              <p:ext uri="{D42A27DB-BD31-4B8C-83A1-F6EECF244321}">
                <p14:modId xmlns:p14="http://schemas.microsoft.com/office/powerpoint/2010/main" val="2720124668"/>
              </p:ext>
            </p:extLst>
          </p:nvPr>
        </p:nvGraphicFramePr>
        <p:xfrm>
          <a:off x="149087" y="2079926"/>
          <a:ext cx="11907261" cy="2977325"/>
        </p:xfrm>
        <a:graphic>
          <a:graphicData uri="http://schemas.openxmlformats.org/drawingml/2006/table">
            <a:tbl>
              <a:tblPr rtl="1" firstRow="1" firstCol="1" bandRow="1">
                <a:tableStyleId>{5940675A-B579-460E-94D1-54222C63F5DA}</a:tableStyleId>
              </a:tblPr>
              <a:tblGrid>
                <a:gridCol w="9544731">
                  <a:extLst>
                    <a:ext uri="{9D8B030D-6E8A-4147-A177-3AD203B41FA5}">
                      <a16:colId xmlns:a16="http://schemas.microsoft.com/office/drawing/2014/main" val="2584582014"/>
                    </a:ext>
                  </a:extLst>
                </a:gridCol>
                <a:gridCol w="735828">
                  <a:extLst>
                    <a:ext uri="{9D8B030D-6E8A-4147-A177-3AD203B41FA5}">
                      <a16:colId xmlns:a16="http://schemas.microsoft.com/office/drawing/2014/main" val="2831188359"/>
                    </a:ext>
                  </a:extLst>
                </a:gridCol>
                <a:gridCol w="922412">
                  <a:extLst>
                    <a:ext uri="{9D8B030D-6E8A-4147-A177-3AD203B41FA5}">
                      <a16:colId xmlns:a16="http://schemas.microsoft.com/office/drawing/2014/main" val="2653171822"/>
                    </a:ext>
                  </a:extLst>
                </a:gridCol>
                <a:gridCol w="704290">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1" kern="1200" dirty="0">
                          <a:solidFill>
                            <a:schemeClr val="tx1"/>
                          </a:solidFill>
                        </a:rPr>
                        <a:t>المعيار</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نعم</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نسبيا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لا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باسترسال في خطاب منسجم</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جملا مفيدة ومترابطة</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1" kern="1200" dirty="0">
                          <a:solidFill>
                            <a:schemeClr val="tx1"/>
                          </a:solidFill>
                        </a:rPr>
                        <a:t>وظفت</a:t>
                      </a:r>
                      <a:r>
                        <a:rPr lang="ar-MA" sz="3200" b="1" kern="1200" dirty="0">
                          <a:solidFill>
                            <a:schemeClr val="tx1"/>
                          </a:solidFill>
                        </a:rPr>
                        <a:t>ُ</a:t>
                      </a:r>
                      <a:r>
                        <a:rPr lang="ar-SA" sz="3200" b="1" kern="1200" dirty="0">
                          <a:solidFill>
                            <a:schemeClr val="tx1"/>
                          </a:solidFill>
                        </a:rPr>
                        <a:t> أفعال كلام مناسبة.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1" kern="1200" dirty="0">
                          <a:solidFill>
                            <a:schemeClr val="tx1"/>
                          </a:solidFill>
                        </a:rPr>
                        <a:t> </a:t>
                      </a: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بشكل جهري ومعبر (نبرة، إيقاع، تنغيم).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لغة الجسد (التواصل غير اللفظي) بالعين، باليد</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sp>
        <p:nvSpPr>
          <p:cNvPr id="2" name="Titre 1">
            <a:extLst>
              <a:ext uri="{FF2B5EF4-FFF2-40B4-BE49-F238E27FC236}">
                <a16:creationId xmlns:a16="http://schemas.microsoft.com/office/drawing/2014/main" id="{E3E2B8FA-C8AB-C39E-D39D-06CD689DC99F}"/>
              </a:ext>
            </a:extLst>
          </p:cNvPr>
          <p:cNvSpPr>
            <a:spLocks noGrp="1"/>
          </p:cNvSpPr>
          <p:nvPr>
            <p:ph type="title"/>
          </p:nvPr>
        </p:nvSpPr>
        <p:spPr>
          <a:xfrm>
            <a:off x="1006799" y="163589"/>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معايير النجاح، ضعوها نصب أعينكم وأنتم تنجزون المهمة :</a:t>
            </a:r>
          </a:p>
        </p:txBody>
      </p:sp>
      <p:sp>
        <p:nvSpPr>
          <p:cNvPr id="12" name="Espace réservé du contenu 11">
            <a:extLst>
              <a:ext uri="{FF2B5EF4-FFF2-40B4-BE49-F238E27FC236}">
                <a16:creationId xmlns:a16="http://schemas.microsoft.com/office/drawing/2014/main" id="{0AB3F785-5726-1FD6-2699-7C9426133475}"/>
              </a:ext>
            </a:extLst>
          </p:cNvPr>
          <p:cNvSpPr>
            <a:spLocks noGrp="1"/>
          </p:cNvSpPr>
          <p:nvPr>
            <p:ph sz="quarter" idx="11"/>
          </p:nvPr>
        </p:nvSpPr>
        <p:spPr>
          <a:xfrm>
            <a:off x="1146358" y="457163"/>
            <a:ext cx="10250160" cy="321521"/>
          </a:xfrm>
        </p:spPr>
        <p:txBody>
          <a:bodyPr/>
          <a:lstStyle/>
          <a:p>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11289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7856694-48DF-4A71-DCF7-6D9BD3D49546}"/>
              </a:ext>
            </a:extLst>
          </p:cNvPr>
          <p:cNvSpPr>
            <a:spLocks noGrp="1"/>
          </p:cNvSpPr>
          <p:nvPr>
            <p:ph type="title"/>
          </p:nvPr>
        </p:nvSpPr>
        <p:spPr>
          <a:xfrm>
            <a:off x="958618" y="312836"/>
            <a:ext cx="10529279" cy="267549"/>
          </a:xfrm>
        </p:spPr>
        <p:txBody>
          <a:bodyPr/>
          <a:lstStyle/>
          <a:p>
            <a:r>
              <a:rPr lang="ar-MA" altLang="fr-FR" sz="1800" b="1" dirty="0">
                <a:latin typeface="+mn-lt"/>
                <a:cs typeface="Calibri" panose="020F0502020204030204" pitchFamily="34" charset="0"/>
              </a:rPr>
              <a:t>أعيد تذكيركم بالتعابير الخاصة بكل مرحلة من مراحل </a:t>
            </a:r>
            <a:r>
              <a:rPr lang="ar-MA" altLang="fr-FR" dirty="0">
                <a:latin typeface="+mn-lt"/>
              </a:rPr>
              <a:t>أفسر اختيار حرفة من الحرف</a:t>
            </a:r>
            <a:endParaRPr lang="fr-FR" dirty="0"/>
          </a:p>
        </p:txBody>
      </p:sp>
      <p:sp>
        <p:nvSpPr>
          <p:cNvPr id="12" name="Espace réservé du contenu 11">
            <a:extLst>
              <a:ext uri="{FF2B5EF4-FFF2-40B4-BE49-F238E27FC236}">
                <a16:creationId xmlns:a16="http://schemas.microsoft.com/office/drawing/2014/main" id="{75FE0F1F-B051-4549-9D4F-1A4F667787BF}"/>
              </a:ext>
            </a:extLst>
          </p:cNvPr>
          <p:cNvSpPr>
            <a:spLocks noGrp="1"/>
          </p:cNvSpPr>
          <p:nvPr>
            <p:ph sz="quarter" idx="11"/>
          </p:nvPr>
        </p:nvSpPr>
        <p:spPr>
          <a:xfrm>
            <a:off x="958618" y="590324"/>
            <a:ext cx="10939319" cy="267549"/>
          </a:xfrm>
        </p:spPr>
        <p:txBody>
          <a:bodyPr/>
          <a:lstStyle/>
          <a:p>
            <a:r>
              <a:rPr lang="ar-MA" sz="1400" i="1" dirty="0">
                <a:cs typeface="Calibri" panose="020F0502020204030204" pitchFamily="34" charset="0"/>
              </a:rPr>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lang="fr-FR" sz="1400" dirty="0"/>
          </a:p>
        </p:txBody>
      </p:sp>
      <p:graphicFrame>
        <p:nvGraphicFramePr>
          <p:cNvPr id="5" name="Tableau 4">
            <a:extLst>
              <a:ext uri="{FF2B5EF4-FFF2-40B4-BE49-F238E27FC236}">
                <a16:creationId xmlns:a16="http://schemas.microsoft.com/office/drawing/2014/main" id="{969DA7CD-64E9-46A1-9314-5A4D72A45E5E}"/>
              </a:ext>
            </a:extLst>
          </p:cNvPr>
          <p:cNvGraphicFramePr>
            <a:graphicFrameLocks noGrp="1"/>
          </p:cNvGraphicFramePr>
          <p:nvPr>
            <p:extLst>
              <p:ext uri="{D42A27DB-BD31-4B8C-83A1-F6EECF244321}">
                <p14:modId xmlns:p14="http://schemas.microsoft.com/office/powerpoint/2010/main" val="3641302851"/>
              </p:ext>
            </p:extLst>
          </p:nvPr>
        </p:nvGraphicFramePr>
        <p:xfrm>
          <a:off x="206622" y="1047062"/>
          <a:ext cx="11778756" cy="5916261"/>
        </p:xfrm>
        <a:graphic>
          <a:graphicData uri="http://schemas.openxmlformats.org/drawingml/2006/table">
            <a:tbl>
              <a:tblPr firstRow="1" firstCol="1" bandRow="1">
                <a:tableStyleId>{0E3FDE45-AF77-4B5C-9715-49D594BDF05E}</a:tableStyleId>
              </a:tblPr>
              <a:tblGrid>
                <a:gridCol w="9722906">
                  <a:extLst>
                    <a:ext uri="{9D8B030D-6E8A-4147-A177-3AD203B41FA5}">
                      <a16:colId xmlns:a16="http://schemas.microsoft.com/office/drawing/2014/main" val="3061820653"/>
                    </a:ext>
                  </a:extLst>
                </a:gridCol>
                <a:gridCol w="2055850">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المرحلة</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أجد في هذه الحرفة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a:t>
                      </a:r>
                      <a:r>
                        <a:rPr lang="ar-MA" sz="3200" dirty="0" err="1">
                          <a:effectLst/>
                          <a:latin typeface="Calibri" panose="020F0502020204030204" pitchFamily="34" charset="0"/>
                          <a:ea typeface="Calibri" panose="020F0502020204030204" pitchFamily="34" charset="0"/>
                          <a:cs typeface="Calibri" panose="020F0502020204030204" pitchFamily="34" charset="0"/>
                        </a:rPr>
                        <a:t>إلى..و</a:t>
                      </a:r>
                      <a:r>
                        <a:rPr lang="ar-MA" sz="3200" dirty="0">
                          <a:effectLst/>
                          <a:latin typeface="Calibri" panose="020F0502020204030204" pitchFamily="34" charset="0"/>
                          <a:ea typeface="Calibri" panose="020F0502020204030204" pitchFamily="34" charset="0"/>
                          <a:cs typeface="Calibri" panose="020F0502020204030204" pitchFamily="34" charset="0"/>
                        </a:rPr>
                        <a:t>...والثانية تتطلب...و....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669338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B4A336F6-134F-E874-3612-AFBA8385D943}"/>
              </a:ext>
            </a:extLst>
          </p:cNvPr>
          <p:cNvSpPr>
            <a:spLocks noGrp="1"/>
          </p:cNvSpPr>
          <p:nvPr>
            <p:ph type="title"/>
          </p:nvPr>
        </p:nvSpPr>
        <p:spPr>
          <a:xfrm>
            <a:off x="975708" y="201630"/>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أهم قواعد العمل:</a:t>
            </a:r>
          </a:p>
        </p:txBody>
      </p:sp>
      <p:sp>
        <p:nvSpPr>
          <p:cNvPr id="9" name="Espace réservé du contenu 8">
            <a:extLst>
              <a:ext uri="{FF2B5EF4-FFF2-40B4-BE49-F238E27FC236}">
                <a16:creationId xmlns:a16="http://schemas.microsoft.com/office/drawing/2014/main" id="{C4354772-5D56-AD1F-89EB-2F18AF699583}"/>
              </a:ext>
            </a:extLst>
          </p:cNvPr>
          <p:cNvSpPr>
            <a:spLocks noGrp="1"/>
          </p:cNvSpPr>
          <p:nvPr>
            <p:ph sz="quarter" idx="11"/>
          </p:nvPr>
        </p:nvSpPr>
        <p:spPr>
          <a:xfrm>
            <a:off x="1149217" y="483724"/>
            <a:ext cx="10250160" cy="321521"/>
          </a:xfrm>
        </p:spPr>
        <p:txBody>
          <a:bodyPr/>
          <a:lstStyle/>
          <a:p>
            <a:pPr algn="r" rtl="1"/>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28137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9056895" y="807202"/>
            <a:ext cx="3249643" cy="3249643"/>
          </a:xfrm>
          <a:prstGeom prst="rect">
            <a:avLst/>
          </a:prstGeom>
        </p:spPr>
      </p:pic>
      <p:sp>
        <p:nvSpPr>
          <p:cNvPr id="8" name="Rectangle 7">
            <a:extLst>
              <a:ext uri="{FF2B5EF4-FFF2-40B4-BE49-F238E27FC236}">
                <a16:creationId xmlns:a16="http://schemas.microsoft.com/office/drawing/2014/main" id="{78696583-C694-FE9D-6509-010C2698A24D}"/>
              </a:ext>
            </a:extLst>
          </p:cNvPr>
          <p:cNvSpPr/>
          <p:nvPr/>
        </p:nvSpPr>
        <p:spPr>
          <a:xfrm>
            <a:off x="1907794" y="966874"/>
            <a:ext cx="5899851" cy="443447"/>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chemeClr val="tx1"/>
                </a:solidFill>
              </a:rPr>
              <a:t>أدوات أوظفها لإنجاز المهمة بنجاح:</a:t>
            </a:r>
            <a:endParaRPr lang="fr-FR" sz="2400" dirty="0">
              <a:solidFill>
                <a:schemeClr val="tx1"/>
              </a:solidFill>
            </a:endParaRPr>
          </a:p>
        </p:txBody>
      </p:sp>
      <p:graphicFrame>
        <p:nvGraphicFramePr>
          <p:cNvPr id="19" name="Tableau 18">
            <a:extLst>
              <a:ext uri="{FF2B5EF4-FFF2-40B4-BE49-F238E27FC236}">
                <a16:creationId xmlns:a16="http://schemas.microsoft.com/office/drawing/2014/main" id="{FACABBCA-40FE-C96B-D800-2E6509A0A1B5}"/>
              </a:ext>
            </a:extLst>
          </p:cNvPr>
          <p:cNvGraphicFramePr>
            <a:graphicFrameLocks noGrp="1"/>
          </p:cNvGraphicFramePr>
          <p:nvPr>
            <p:extLst>
              <p:ext uri="{D42A27DB-BD31-4B8C-83A1-F6EECF244321}">
                <p14:modId xmlns:p14="http://schemas.microsoft.com/office/powerpoint/2010/main" val="2103381019"/>
              </p:ext>
            </p:extLst>
          </p:nvPr>
        </p:nvGraphicFramePr>
        <p:xfrm>
          <a:off x="7486650" y="4370313"/>
          <a:ext cx="4483699" cy="2267998"/>
        </p:xfrm>
        <a:graphic>
          <a:graphicData uri="http://schemas.openxmlformats.org/drawingml/2006/table">
            <a:tbl>
              <a:tblPr rtl="1" firstRow="1" firstCol="1" bandRow="1">
                <a:tableStyleId>{5940675A-B579-460E-94D1-54222C63F5DA}</a:tableStyleId>
              </a:tblPr>
              <a:tblGrid>
                <a:gridCol w="3217861">
                  <a:extLst>
                    <a:ext uri="{9D8B030D-6E8A-4147-A177-3AD203B41FA5}">
                      <a16:colId xmlns:a16="http://schemas.microsoft.com/office/drawing/2014/main" val="2584582014"/>
                    </a:ext>
                  </a:extLst>
                </a:gridCol>
                <a:gridCol w="322763">
                  <a:extLst>
                    <a:ext uri="{9D8B030D-6E8A-4147-A177-3AD203B41FA5}">
                      <a16:colId xmlns:a16="http://schemas.microsoft.com/office/drawing/2014/main" val="2831188359"/>
                    </a:ext>
                  </a:extLst>
                </a:gridCol>
                <a:gridCol w="611605">
                  <a:extLst>
                    <a:ext uri="{9D8B030D-6E8A-4147-A177-3AD203B41FA5}">
                      <a16:colId xmlns:a16="http://schemas.microsoft.com/office/drawing/2014/main" val="2653171822"/>
                    </a:ext>
                  </a:extLst>
                </a:gridCol>
                <a:gridCol w="331470">
                  <a:extLst>
                    <a:ext uri="{9D8B030D-6E8A-4147-A177-3AD203B41FA5}">
                      <a16:colId xmlns:a16="http://schemas.microsoft.com/office/drawing/2014/main" val="1596819464"/>
                    </a:ext>
                  </a:extLst>
                </a:gridCol>
              </a:tblGrid>
              <a:tr h="574417">
                <a:tc>
                  <a:txBody>
                    <a:bodyPr/>
                    <a:lstStyle/>
                    <a:p>
                      <a:pPr algn="ctr" rtl="1">
                        <a:lnSpc>
                          <a:spcPct val="107000"/>
                        </a:lnSpc>
                        <a:spcAft>
                          <a:spcPts val="800"/>
                        </a:spcAft>
                      </a:pPr>
                      <a:r>
                        <a:rPr lang="ar-SA" sz="1400" b="1" kern="1200" dirty="0">
                          <a:solidFill>
                            <a:schemeClr val="tx1"/>
                          </a:solidFill>
                        </a:rPr>
                        <a:t>المعيار</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نعم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نسبيا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لا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279791">
                <a:tc>
                  <a:txBody>
                    <a:bodyPr/>
                    <a:lstStyle/>
                    <a:p>
                      <a:pPr algn="r" rtl="1">
                        <a:lnSpc>
                          <a:spcPct val="107000"/>
                        </a:lnSpc>
                        <a:spcAft>
                          <a:spcPts val="800"/>
                        </a:spcAft>
                      </a:pP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باسترسال في خطاب منسجم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279791">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جملا مفيدة ومترابطة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279791">
                <a:tc>
                  <a:txBody>
                    <a:bodyPr/>
                    <a:lstStyle/>
                    <a:p>
                      <a:pPr algn="r" rtl="1">
                        <a:lnSpc>
                          <a:spcPct val="107000"/>
                        </a:lnSpc>
                        <a:spcAft>
                          <a:spcPts val="800"/>
                        </a:spcAft>
                      </a:pPr>
                      <a:r>
                        <a:rPr lang="ar-SA" sz="1400" b="1" kern="1200" dirty="0">
                          <a:solidFill>
                            <a:schemeClr val="tx1"/>
                          </a:solidFill>
                        </a:rPr>
                        <a:t>وظفت</a:t>
                      </a:r>
                      <a:r>
                        <a:rPr lang="ar-MA" sz="1400" b="1" kern="1200" dirty="0">
                          <a:solidFill>
                            <a:schemeClr val="tx1"/>
                          </a:solidFill>
                        </a:rPr>
                        <a:t>ُ</a:t>
                      </a:r>
                      <a:r>
                        <a:rPr lang="ar-SA" sz="1400" b="1" kern="1200" dirty="0">
                          <a:solidFill>
                            <a:schemeClr val="tx1"/>
                          </a:solidFill>
                        </a:rPr>
                        <a:t> أفعال كلام مناسبة.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279791">
                <a:tc>
                  <a:txBody>
                    <a:bodyPr/>
                    <a:lstStyle/>
                    <a:p>
                      <a:pPr algn="r" rtl="1">
                        <a:lnSpc>
                          <a:spcPct val="107000"/>
                        </a:lnSpc>
                        <a:spcAft>
                          <a:spcPts val="800"/>
                        </a:spcAft>
                      </a:pPr>
                      <a:r>
                        <a:rPr lang="fr-FR" sz="1400" b="1" kern="1200" dirty="0">
                          <a:solidFill>
                            <a:schemeClr val="tx1"/>
                          </a:solidFill>
                        </a:rPr>
                        <a:t> </a:t>
                      </a: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بشكل جهري ومعبر (نبرة، إيقاع، تنغيم).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574417">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لغة الجسد (التواصل غير اللفظي) بالعين، باليد</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pic>
        <p:nvPicPr>
          <p:cNvPr id="21" name="WhatsApp Video 2024-09-27 at 21.02.05">
            <a:hlinkClick r:id="" action="ppaction://media"/>
            <a:extLst>
              <a:ext uri="{FF2B5EF4-FFF2-40B4-BE49-F238E27FC236}">
                <a16:creationId xmlns:a16="http://schemas.microsoft.com/office/drawing/2014/main" id="{14A62554-8767-5208-1935-F2024DB9029A}"/>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40000" contrast="40000"/>
          </a:blip>
          <a:stretch>
            <a:fillRect/>
          </a:stretch>
        </p:blipFill>
        <p:spPr>
          <a:xfrm>
            <a:off x="7347883" y="1755017"/>
            <a:ext cx="2168775" cy="1228973"/>
          </a:xfrm>
          <a:prstGeom prst="rect">
            <a:avLst/>
          </a:prstGeom>
        </p:spPr>
      </p:pic>
      <p:sp>
        <p:nvSpPr>
          <p:cNvPr id="15" name="Titre 14">
            <a:extLst>
              <a:ext uri="{FF2B5EF4-FFF2-40B4-BE49-F238E27FC236}">
                <a16:creationId xmlns:a16="http://schemas.microsoft.com/office/drawing/2014/main" id="{BC34D0BC-2B52-968C-307D-2F5B8C002FF8}"/>
              </a:ext>
            </a:extLst>
          </p:cNvPr>
          <p:cNvSpPr>
            <a:spLocks noGrp="1"/>
          </p:cNvSpPr>
          <p:nvPr>
            <p:ph type="title"/>
          </p:nvPr>
        </p:nvSpPr>
        <p:spPr/>
        <p:txBody>
          <a:bodyPr/>
          <a:lstStyle/>
          <a:p>
            <a:pPr rtl="1">
              <a:lnSpc>
                <a:spcPct val="107000"/>
              </a:lnSpc>
              <a:spcAft>
                <a:spcPts val="800"/>
              </a:spcAft>
            </a:pPr>
            <a:r>
              <a:rPr lang="ar-MA" sz="1800" b="1" dirty="0">
                <a:cs typeface="Calibri" panose="020F0502020204030204" pitchFamily="34" charset="0"/>
              </a:rPr>
              <a:t>كل واحد منكم سيشتغل بمفرده على الوضعية الآتية</a:t>
            </a:r>
            <a:r>
              <a:rPr lang="ar-MA" altLang="fr-FR" sz="1800" b="1" dirty="0">
                <a:cs typeface="Calibri" panose="020F0502020204030204" pitchFamily="34" charset="0"/>
              </a:rPr>
              <a:t>:</a:t>
            </a:r>
            <a:endParaRPr lang="ar-MA" altLang="fr-FR" sz="1800" b="1" dirty="0">
              <a:highlight>
                <a:srgbClr val="FFFF00"/>
              </a:highlight>
              <a:cs typeface="Calibri" panose="020F0502020204030204" pitchFamily="34" charset="0"/>
            </a:endParaRPr>
          </a:p>
        </p:txBody>
      </p:sp>
      <p:sp>
        <p:nvSpPr>
          <p:cNvPr id="17" name="Espace réservé du contenu 16">
            <a:extLst>
              <a:ext uri="{FF2B5EF4-FFF2-40B4-BE49-F238E27FC236}">
                <a16:creationId xmlns:a16="http://schemas.microsoft.com/office/drawing/2014/main" id="{6E6374C2-A987-A52F-CCFD-0C7F4F278C72}"/>
              </a:ext>
            </a:extLst>
          </p:cNvPr>
          <p:cNvSpPr>
            <a:spLocks noGrp="1"/>
          </p:cNvSpPr>
          <p:nvPr>
            <p:ph sz="quarter" idx="11"/>
          </p:nvPr>
        </p:nvSpPr>
        <p:spPr/>
        <p:txBody>
          <a:bodyPr/>
          <a:lstStyle/>
          <a:p>
            <a:pPr algn="r" rtl="1"/>
            <a:r>
              <a:rPr lang="ar-MA" sz="1400" dirty="0">
                <a:cs typeface="Calibri" panose="020F0502020204030204" pitchFamily="34" charset="0"/>
              </a:rPr>
              <a:t>يدعو المدرس المتعلمين إلى التفكير في المطلوب ، والتمرّن على الإنجاز في المسودة </a:t>
            </a:r>
            <a:endParaRPr lang="fr-FR" sz="1400" dirty="0"/>
          </a:p>
        </p:txBody>
      </p:sp>
      <p:graphicFrame>
        <p:nvGraphicFramePr>
          <p:cNvPr id="11" name="Tableau 10">
            <a:extLst>
              <a:ext uri="{FF2B5EF4-FFF2-40B4-BE49-F238E27FC236}">
                <a16:creationId xmlns:a16="http://schemas.microsoft.com/office/drawing/2014/main" id="{7061FE86-029C-4BDE-B6E9-1D48CFF113F7}"/>
              </a:ext>
            </a:extLst>
          </p:cNvPr>
          <p:cNvGraphicFramePr>
            <a:graphicFrameLocks noGrp="1"/>
          </p:cNvGraphicFramePr>
          <p:nvPr>
            <p:extLst>
              <p:ext uri="{D42A27DB-BD31-4B8C-83A1-F6EECF244321}">
                <p14:modId xmlns:p14="http://schemas.microsoft.com/office/powerpoint/2010/main" val="1360082662"/>
              </p:ext>
            </p:extLst>
          </p:nvPr>
        </p:nvGraphicFramePr>
        <p:xfrm>
          <a:off x="221651" y="1465349"/>
          <a:ext cx="7126231" cy="5103621"/>
        </p:xfrm>
        <a:graphic>
          <a:graphicData uri="http://schemas.openxmlformats.org/drawingml/2006/table">
            <a:tbl>
              <a:tblPr firstRow="1" firstCol="1" bandRow="1">
                <a:tableStyleId>{0E3FDE45-AF77-4B5C-9715-49D594BDF05E}</a:tableStyleId>
              </a:tblPr>
              <a:tblGrid>
                <a:gridCol w="5882427">
                  <a:extLst>
                    <a:ext uri="{9D8B030D-6E8A-4147-A177-3AD203B41FA5}">
                      <a16:colId xmlns:a16="http://schemas.microsoft.com/office/drawing/2014/main" val="3061820653"/>
                    </a:ext>
                  </a:extLst>
                </a:gridCol>
                <a:gridCol w="1243804">
                  <a:extLst>
                    <a:ext uri="{9D8B030D-6E8A-4147-A177-3AD203B41FA5}">
                      <a16:colId xmlns:a16="http://schemas.microsoft.com/office/drawing/2014/main" val="3540731286"/>
                    </a:ext>
                  </a:extLst>
                </a:gridCol>
              </a:tblGrid>
              <a:tr h="425466">
                <a:tc>
                  <a:txBody>
                    <a:bodyPr/>
                    <a:lstStyle/>
                    <a:p>
                      <a:pPr algn="ctr" rtl="1">
                        <a:lnSpc>
                          <a:spcPct val="100000"/>
                        </a:lnSpc>
                        <a:spcAft>
                          <a:spcPts val="800"/>
                        </a:spcAft>
                      </a:pPr>
                      <a:r>
                        <a:rPr lang="ar-SA" sz="20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2000">
                          <a:effectLst/>
                          <a:latin typeface="Calibri" panose="020F0502020204030204" pitchFamily="34" charset="0"/>
                          <a:ea typeface="Calibri" panose="020F0502020204030204" pitchFamily="34" charset="0"/>
                          <a:cs typeface="Calibri" panose="020F0502020204030204" pitchFamily="34" charset="0"/>
                        </a:rPr>
                        <a:t>المرحلة</a:t>
                      </a:r>
                      <a:endParaRPr lang="fr-FR"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أجد في هذه الحرفة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08049">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850931">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766379">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a:t>
                      </a:r>
                      <a:r>
                        <a:rPr lang="ar-MA" sz="2000" dirty="0" err="1">
                          <a:effectLst/>
                          <a:latin typeface="Calibri" panose="020F0502020204030204" pitchFamily="34" charset="0"/>
                          <a:ea typeface="Calibri" panose="020F0502020204030204" pitchFamily="34" charset="0"/>
                          <a:cs typeface="Calibri" panose="020F0502020204030204" pitchFamily="34" charset="0"/>
                        </a:rPr>
                        <a:t>إلى..و</a:t>
                      </a:r>
                      <a:r>
                        <a:rPr lang="ar-MA" sz="2000" dirty="0">
                          <a:effectLst/>
                          <a:latin typeface="Calibri" panose="020F0502020204030204" pitchFamily="34" charset="0"/>
                          <a:ea typeface="Calibri" panose="020F0502020204030204" pitchFamily="34" charset="0"/>
                          <a:cs typeface="Calibri" panose="020F0502020204030204" pitchFamily="34" charset="0"/>
                        </a:rPr>
                        <a:t>...والثانية تتطلب...و....</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16853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3">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4"/>
          <a:stretch>
            <a:fillRect/>
          </a:stretch>
        </p:blipFill>
        <p:spPr>
          <a:xfrm flipH="1">
            <a:off x="1003615" y="97895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5"/>
          <a:srcRect b="5107"/>
          <a:stretch/>
        </p:blipFill>
        <p:spPr>
          <a:xfrm flipH="1">
            <a:off x="4410447" y="956755"/>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6"/>
          <a:stretch>
            <a:fillRect/>
          </a:stretch>
        </p:blipFill>
        <p:spPr>
          <a:xfrm>
            <a:off x="7886161" y="956755"/>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7">
            <a:extLst>
              <a:ext uri="{BEBA8EAE-BF5A-486C-A8C5-ECC9F3942E4B}">
                <a14:imgProps xmlns:a14="http://schemas.microsoft.com/office/drawing/2010/main">
                  <a14:imgLayer r:embed="rId8">
                    <a14:imgEffect>
                      <a14:saturation sat="300000"/>
                    </a14:imgEffect>
                  </a14:imgLayer>
                </a14:imgProps>
              </a:ext>
            </a:extLst>
          </a:blip>
          <a:srcRect b="5107"/>
          <a:stretch/>
        </p:blipFill>
        <p:spPr>
          <a:xfrm>
            <a:off x="10405846" y="940974"/>
            <a:ext cx="1632906" cy="2324284"/>
          </a:xfrm>
          <a:prstGeom prst="rect">
            <a:avLst/>
          </a:prstGeom>
        </p:spPr>
      </p:pic>
      <p:pic>
        <p:nvPicPr>
          <p:cNvPr id="10" name="Image 9" descr="Une image contenant dessin, dessin humoristique, clipart, illustration&#10;&#10;Le contenu généré par l’IA peut être incorrect.">
            <a:extLst>
              <a:ext uri="{FF2B5EF4-FFF2-40B4-BE49-F238E27FC236}">
                <a16:creationId xmlns:a16="http://schemas.microsoft.com/office/drawing/2014/main" id="{D2B152C1-5F4B-1BE3-861C-66E6FA1E380B}"/>
              </a:ext>
            </a:extLst>
          </p:cNvPr>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Lst>
          </a:blip>
          <a:stretch>
            <a:fillRect/>
          </a:stretch>
        </p:blipFill>
        <p:spPr>
          <a:xfrm flipH="1">
            <a:off x="7000224" y="3874380"/>
            <a:ext cx="1524203" cy="2286305"/>
          </a:xfrm>
          <a:prstGeom prst="rect">
            <a:avLst/>
          </a:prstGeom>
        </p:spPr>
      </p:pic>
      <p:pic>
        <p:nvPicPr>
          <p:cNvPr id="11" name="Image 10" descr="Une image contenant garçon, clipart, dessin, dessin humoristique&#10;&#10;Le contenu généré par l’IA peut être incorrect.">
            <a:extLst>
              <a:ext uri="{FF2B5EF4-FFF2-40B4-BE49-F238E27FC236}">
                <a16:creationId xmlns:a16="http://schemas.microsoft.com/office/drawing/2014/main" id="{99DE0514-32A7-B155-5106-92506DCC4C1F}"/>
              </a:ext>
            </a:extLst>
          </p:cNvPr>
          <p:cNvPicPr>
            <a:picLocks noChangeAspect="1"/>
          </p:cNvPicPr>
          <p:nvPr/>
        </p:nvPicPr>
        <p:blipFill>
          <a:blip r:embed="rId11"/>
          <a:srcRect b="5107"/>
          <a:stretch/>
        </p:blipFill>
        <p:spPr>
          <a:xfrm flipH="1">
            <a:off x="3727960" y="3874380"/>
            <a:ext cx="1593084" cy="2267601"/>
          </a:xfrm>
          <a:prstGeom prst="rect">
            <a:avLst/>
          </a:prstGeom>
        </p:spPr>
      </p:pic>
      <p:sp>
        <p:nvSpPr>
          <p:cNvPr id="13" name="Titre 12">
            <a:extLst>
              <a:ext uri="{FF2B5EF4-FFF2-40B4-BE49-F238E27FC236}">
                <a16:creationId xmlns:a16="http://schemas.microsoft.com/office/drawing/2014/main" id="{F4892701-DD50-CD51-6E2D-2C584F5FE99F}"/>
              </a:ext>
            </a:extLst>
          </p:cNvPr>
          <p:cNvSpPr>
            <a:spLocks noGrp="1"/>
          </p:cNvSpPr>
          <p:nvPr>
            <p:ph type="title"/>
          </p:nvPr>
        </p:nvSpPr>
        <p:spPr>
          <a:xfrm>
            <a:off x="992446" y="230583"/>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انتهت المدة المخصصة للمهمة، الآن لنستمع لإجاباتكم.</a:t>
            </a:r>
          </a:p>
        </p:txBody>
      </p:sp>
      <p:sp>
        <p:nvSpPr>
          <p:cNvPr id="15" name="Espace réservé du contenu 14">
            <a:extLst>
              <a:ext uri="{FF2B5EF4-FFF2-40B4-BE49-F238E27FC236}">
                <a16:creationId xmlns:a16="http://schemas.microsoft.com/office/drawing/2014/main" id="{06A075B8-98C0-F858-18E7-944F82CB3EF0}"/>
              </a:ext>
            </a:extLst>
          </p:cNvPr>
          <p:cNvSpPr>
            <a:spLocks noGrp="1"/>
          </p:cNvSpPr>
          <p:nvPr>
            <p:ph sz="quarter" idx="11"/>
          </p:nvPr>
        </p:nvSpPr>
        <p:spPr>
          <a:xfrm>
            <a:off x="854528" y="577782"/>
            <a:ext cx="11161348" cy="378973"/>
          </a:xfrm>
        </p:spPr>
        <p:txBody>
          <a:bodyPr/>
          <a:lstStyle/>
          <a:p>
            <a:pPr algn="r" rtl="1"/>
            <a:r>
              <a:rPr lang="ar-MA" sz="1400" dirty="0">
                <a:cs typeface="Calibri" panose="020F0502020204030204" pitchFamily="34" charset="0"/>
              </a:rPr>
              <a:t>يدعو المدرس المتعلمين إلى الانتباه والتركيز، يستمع إلى إجابات 6 متعلمين وذلك في حدود </a:t>
            </a:r>
            <a:r>
              <a:rPr lang="ar-MA" dirty="0">
                <a:solidFill>
                  <a:srgbClr val="FF0000"/>
                </a:solidFill>
              </a:rPr>
              <a:t>دقيقة</a:t>
            </a:r>
            <a:r>
              <a:rPr lang="ar-MA" sz="1400" dirty="0">
                <a:cs typeface="Calibri" panose="020F0502020204030204" pitchFamily="34" charset="0"/>
              </a:rPr>
              <a:t> واحدة  لكل واحد منهم. ويطلب من باقي المتعلمين  تتبع مدى الالتزام بالقواعد المقدمة سلفا. وذلك بناء على شبكة التقويم. </a:t>
            </a:r>
            <a:endParaRPr lang="fr-FR" sz="1200" dirty="0"/>
          </a:p>
        </p:txBody>
      </p:sp>
    </p:spTree>
    <p:extLst>
      <p:ext uri="{BB962C8B-B14F-4D97-AF65-F5344CB8AC3E}">
        <p14:creationId xmlns:p14="http://schemas.microsoft.com/office/powerpoint/2010/main" val="25392327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2">
            <a:alphaModFix/>
          </a:blip>
          <a:srcRect/>
          <a:stretch/>
        </p:blipFill>
        <p:spPr>
          <a:xfrm>
            <a:off x="716172" y="269291"/>
            <a:ext cx="702642" cy="702642"/>
          </a:xfrm>
          <a:prstGeom prst="rect">
            <a:avLst/>
          </a:prstGeom>
          <a:noFill/>
          <a:ln>
            <a:noFill/>
          </a:ln>
        </p:spPr>
      </p:pic>
      <p:pic>
        <p:nvPicPr>
          <p:cNvPr id="7" name="Image 6">
            <a:extLst>
              <a:ext uri="{FF2B5EF4-FFF2-40B4-BE49-F238E27FC236}">
                <a16:creationId xmlns:a16="http://schemas.microsoft.com/office/drawing/2014/main" id="{2C3E25DC-296A-066C-1871-F59E757B6EBF}"/>
              </a:ext>
            </a:extLst>
          </p:cNvPr>
          <p:cNvPicPr>
            <a:picLocks noChangeAspect="1"/>
          </p:cNvPicPr>
          <p:nvPr/>
        </p:nvPicPr>
        <p:blipFill rotWithShape="1">
          <a:blip r:embed="rId3">
            <a:extLst>
              <a:ext uri="{28A0092B-C50C-407E-A947-70E740481C1C}">
                <a14:useLocalDpi xmlns:a14="http://schemas.microsoft.com/office/drawing/2010/main" val="0"/>
              </a:ext>
            </a:extLst>
          </a:blip>
          <a:srcRect b="10724"/>
          <a:stretch/>
        </p:blipFill>
        <p:spPr>
          <a:xfrm>
            <a:off x="1576815" y="1203389"/>
            <a:ext cx="8835180" cy="4680000"/>
          </a:xfrm>
          <a:prstGeom prst="rect">
            <a:avLst/>
          </a:prstGeom>
        </p:spPr>
      </p:pic>
      <p:sp>
        <p:nvSpPr>
          <p:cNvPr id="5" name="Titre 4">
            <a:extLst>
              <a:ext uri="{FF2B5EF4-FFF2-40B4-BE49-F238E27FC236}">
                <a16:creationId xmlns:a16="http://schemas.microsoft.com/office/drawing/2014/main" id="{249E7CEA-B5BC-7C2B-DD8C-5843E4D1385D}"/>
              </a:ext>
            </a:extLst>
          </p:cNvPr>
          <p:cNvSpPr>
            <a:spLocks noGrp="1"/>
          </p:cNvSpPr>
          <p:nvPr>
            <p:ph type="title"/>
          </p:nvPr>
        </p:nvSpPr>
        <p:spPr>
          <a:xfrm>
            <a:off x="927933" y="135517"/>
            <a:ext cx="10529279" cy="267549"/>
          </a:xfrm>
        </p:spPr>
        <p:txBody>
          <a:bodyPr/>
          <a:lstStyle/>
          <a:p>
            <a:pPr marL="0" marR="0" lvl="0" indent="0" rtl="1">
              <a:spcBef>
                <a:spcPts val="0"/>
              </a:spcBef>
              <a:spcAft>
                <a:spcPts val="0"/>
              </a:spcAft>
            </a:pPr>
            <a:r>
              <a:rPr lang="ar-MA" sz="1800" b="1" dirty="0">
                <a:latin typeface="Calibri"/>
                <a:cs typeface="Calibri"/>
                <a:sym typeface="Calibri"/>
              </a:rPr>
              <a:t>ما رأيكم في ما قدمه زملاؤكم؟</a:t>
            </a:r>
            <a:endParaRPr lang="ar-MA" dirty="0"/>
          </a:p>
        </p:txBody>
      </p:sp>
      <p:sp>
        <p:nvSpPr>
          <p:cNvPr id="10" name="Espace réservé du contenu 9">
            <a:extLst>
              <a:ext uri="{FF2B5EF4-FFF2-40B4-BE49-F238E27FC236}">
                <a16:creationId xmlns:a16="http://schemas.microsoft.com/office/drawing/2014/main" id="{4120FBB4-311F-4E85-6928-7FBDDDAF223D}"/>
              </a:ext>
            </a:extLst>
          </p:cNvPr>
          <p:cNvSpPr>
            <a:spLocks noGrp="1"/>
          </p:cNvSpPr>
          <p:nvPr>
            <p:ph sz="quarter" idx="11"/>
          </p:nvPr>
        </p:nvSpPr>
        <p:spPr>
          <a:xfrm>
            <a:off x="1207052" y="403066"/>
            <a:ext cx="10250160" cy="321521"/>
          </a:xfrm>
        </p:spPr>
        <p:txBody>
          <a:bodyPr/>
          <a:lstStyle/>
          <a:p>
            <a:pPr algn="r" rtl="1"/>
            <a:r>
              <a:rPr lang="ar-MA" sz="1400" dirty="0">
                <a:latin typeface="Calibri" panose="020F0502020204030204" pitchFamily="34" charset="0"/>
                <a:cs typeface="Calibri" panose="020F0502020204030204" pitchFamily="34" charset="0"/>
              </a:rPr>
              <a:t>يخلق المدرس  تفاعلا صفيا بطرح سؤال: ما رأيكم في إجابة زملائكم: وذلك بتحديد العناصر الآتية:</a:t>
            </a:r>
            <a:r>
              <a:rPr lang="ar-MA" sz="1400" dirty="0">
                <a:latin typeface="Calibri" panose="020F0502020204030204" pitchFamily="34" charset="0"/>
                <a:ea typeface="+mj-ea"/>
                <a:cs typeface="Calibri" panose="020F0502020204030204" pitchFamily="34" charset="0"/>
              </a:rPr>
              <a:t>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lang="fr-FR" sz="1400" dirty="0">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567373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640067" y="195855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أتتبعها  لأفسّر سبب اختيار حرفة من الحرف</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3B916EF8-4848-6A41-4250-7953E57A462D}"/>
              </a:ext>
            </a:extLst>
          </p:cNvPr>
          <p:cNvSpPr>
            <a:spLocks noGrp="1"/>
          </p:cNvSpPr>
          <p:nvPr>
            <p:ph type="title"/>
          </p:nvPr>
        </p:nvSpPr>
        <p:spPr>
          <a:xfrm>
            <a:off x="735012" y="242815"/>
            <a:ext cx="10529279" cy="267549"/>
          </a:xfrm>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a:t>
            </a:r>
          </a:p>
        </p:txBody>
      </p:sp>
      <p:sp>
        <p:nvSpPr>
          <p:cNvPr id="10" name="Espace réservé du contenu 9">
            <a:extLst>
              <a:ext uri="{FF2B5EF4-FFF2-40B4-BE49-F238E27FC236}">
                <a16:creationId xmlns:a16="http://schemas.microsoft.com/office/drawing/2014/main" id="{4484A4B0-FB0A-9BB8-AEF4-BCB4536332C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والمهارات  المكتسبة</a:t>
            </a:r>
            <a:r>
              <a:rPr lang="ar-MA" sz="1400" dirty="0"/>
              <a:t>.</a:t>
            </a:r>
            <a:endParaRPr lang="fr-FR" sz="1400" dirty="0"/>
          </a:p>
        </p:txBody>
      </p:sp>
    </p:spTree>
    <p:extLst>
      <p:ext uri="{BB962C8B-B14F-4D97-AF65-F5344CB8AC3E}">
        <p14:creationId xmlns:p14="http://schemas.microsoft.com/office/powerpoint/2010/main" val="37669111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DC2E2AF9-8A92-C3E2-3153-1D9BD7AACB97}"/>
              </a:ext>
            </a:extLst>
          </p:cNvPr>
          <p:cNvSpPr>
            <a:spLocks noGrp="1"/>
          </p:cNvSpPr>
          <p:nvPr>
            <p:ph type="title"/>
          </p:nvPr>
        </p:nvSpPr>
        <p:spPr>
          <a:xfrm>
            <a:off x="960528" y="280981"/>
            <a:ext cx="10529279" cy="267549"/>
          </a:xfrm>
        </p:spPr>
        <p:txBody>
          <a:bodyPr/>
          <a:lstStyle/>
          <a:p>
            <a:r>
              <a:rPr lang="ar-MA" sz="1800" b="1" dirty="0">
                <a:cs typeface="Calibri" panose="020F0502020204030204" pitchFamily="34" charset="0"/>
              </a:rPr>
              <a:t>مراحل </a:t>
            </a:r>
            <a:r>
              <a:rPr lang="ar-MA" dirty="0"/>
              <a:t>تفسير اختيار حرفة من الحرف</a:t>
            </a:r>
            <a:r>
              <a:rPr lang="ar-MA" sz="1800" b="1" dirty="0">
                <a:cs typeface="Calibri" panose="020F0502020204030204" pitchFamily="34" charset="0"/>
              </a:rPr>
              <a:t>:</a:t>
            </a:r>
            <a:endParaRPr lang="fr-FR" dirty="0"/>
          </a:p>
        </p:txBody>
      </p:sp>
      <p:sp>
        <p:nvSpPr>
          <p:cNvPr id="10" name="Espace réservé du contenu 9">
            <a:extLst>
              <a:ext uri="{FF2B5EF4-FFF2-40B4-BE49-F238E27FC236}">
                <a16:creationId xmlns:a16="http://schemas.microsoft.com/office/drawing/2014/main" id="{5FE9C699-FFAE-393D-C32B-68A81772E46E}"/>
              </a:ext>
            </a:extLst>
          </p:cNvPr>
          <p:cNvSpPr>
            <a:spLocks noGrp="1"/>
          </p:cNvSpPr>
          <p:nvPr>
            <p:ph sz="quarter" idx="11"/>
          </p:nvPr>
        </p:nvSpPr>
        <p:spPr/>
        <p:txBody>
          <a:bodyPr/>
          <a:lstStyle/>
          <a:p>
            <a:r>
              <a:rPr lang="ar-MA" sz="1400" dirty="0">
                <a:latin typeface="Calibri" panose="020F0502020204030204" pitchFamily="34" charset="0"/>
                <a:ea typeface="+mn-ea"/>
                <a:cs typeface="Calibri" panose="020F0502020204030204" pitchFamily="34" charset="0"/>
              </a:rPr>
              <a:t>يذكر المدرس بالخطوات ودور ها وأهميتها.</a:t>
            </a:r>
            <a:endParaRPr lang="fr-FR" dirty="0"/>
          </a:p>
        </p:txBody>
      </p:sp>
      <p:sp>
        <p:nvSpPr>
          <p:cNvPr id="9" name="Google Shape;438;p20">
            <a:extLst>
              <a:ext uri="{FF2B5EF4-FFF2-40B4-BE49-F238E27FC236}">
                <a16:creationId xmlns:a16="http://schemas.microsoft.com/office/drawing/2014/main" id="{71F8181C-4D7D-48E2-B684-C2F4102B0CB9}"/>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39;p20">
            <a:extLst>
              <a:ext uri="{FF2B5EF4-FFF2-40B4-BE49-F238E27FC236}">
                <a16:creationId xmlns:a16="http://schemas.microsoft.com/office/drawing/2014/main" id="{2952EE6F-D5F5-4241-9E76-3638CBD9EE74}"/>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2" name="Google Shape;440;p20">
            <a:extLst>
              <a:ext uri="{FF2B5EF4-FFF2-40B4-BE49-F238E27FC236}">
                <a16:creationId xmlns:a16="http://schemas.microsoft.com/office/drawing/2014/main" id="{057F4EB3-9E91-44C8-B754-E9DFA7F838E0}"/>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سبب اختيار الحرفة</a:t>
            </a:r>
            <a:endParaRPr sz="3200" b="1" dirty="0">
              <a:solidFill>
                <a:schemeClr val="dk1"/>
              </a:solidFill>
              <a:latin typeface="Calibri"/>
              <a:ea typeface="Calibri"/>
              <a:cs typeface="Calibri"/>
              <a:sym typeface="Calibri"/>
            </a:endParaRPr>
          </a:p>
        </p:txBody>
      </p:sp>
      <p:sp>
        <p:nvSpPr>
          <p:cNvPr id="13" name="Google Shape;441;p20">
            <a:extLst>
              <a:ext uri="{FF2B5EF4-FFF2-40B4-BE49-F238E27FC236}">
                <a16:creationId xmlns:a16="http://schemas.microsoft.com/office/drawing/2014/main" id="{A01B7CAB-D20F-40A8-B307-823EAECC52EA}"/>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4" name="Google Shape;442;p20">
            <a:extLst>
              <a:ext uri="{FF2B5EF4-FFF2-40B4-BE49-F238E27FC236}">
                <a16:creationId xmlns:a16="http://schemas.microsoft.com/office/drawing/2014/main" id="{D3305CD7-7CEF-4CB2-9AB3-B83BEA450B0F}"/>
              </a:ext>
            </a:extLst>
          </p:cNvPr>
          <p:cNvGrpSpPr/>
          <p:nvPr/>
        </p:nvGrpSpPr>
        <p:grpSpPr>
          <a:xfrm>
            <a:off x="5048493" y="1486678"/>
            <a:ext cx="938514" cy="1258520"/>
            <a:chOff x="7478257" y="2193205"/>
            <a:chExt cx="452893" cy="700189"/>
          </a:xfrm>
        </p:grpSpPr>
        <p:sp>
          <p:nvSpPr>
            <p:cNvPr id="15" name="Google Shape;443;p20">
              <a:extLst>
                <a:ext uri="{FF2B5EF4-FFF2-40B4-BE49-F238E27FC236}">
                  <a16:creationId xmlns:a16="http://schemas.microsoft.com/office/drawing/2014/main" id="{69B8D933-CF57-4462-B4CD-B7C7F69DB7E3}"/>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444;p20">
              <a:extLst>
                <a:ext uri="{FF2B5EF4-FFF2-40B4-BE49-F238E27FC236}">
                  <a16:creationId xmlns:a16="http://schemas.microsoft.com/office/drawing/2014/main" id="{4770CFA3-FA03-4736-8A38-C7727413C9A0}"/>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 name="Google Shape;445;p20">
            <a:extLst>
              <a:ext uri="{FF2B5EF4-FFF2-40B4-BE49-F238E27FC236}">
                <a16:creationId xmlns:a16="http://schemas.microsoft.com/office/drawing/2014/main" id="{5F8F34A4-2293-48C0-B90D-E039D44D8CDB}"/>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09C3AF40-3583-4DE7-8807-6284EA437EFD}"/>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أعرف الحرفة</a:t>
            </a:r>
            <a:endParaRPr sz="3200" b="1" dirty="0">
              <a:solidFill>
                <a:schemeClr val="dk1"/>
              </a:solidFill>
              <a:latin typeface="Calibri"/>
              <a:ea typeface="Calibri"/>
              <a:cs typeface="Calibri"/>
              <a:sym typeface="Calibri"/>
            </a:endParaRPr>
          </a:p>
        </p:txBody>
      </p:sp>
      <p:sp>
        <p:nvSpPr>
          <p:cNvPr id="19" name="Google Shape;447;p20">
            <a:extLst>
              <a:ext uri="{FF2B5EF4-FFF2-40B4-BE49-F238E27FC236}">
                <a16:creationId xmlns:a16="http://schemas.microsoft.com/office/drawing/2014/main" id="{73F6EACB-64FC-4237-8569-6BF9002643A1}"/>
              </a:ext>
            </a:extLst>
          </p:cNvPr>
          <p:cNvSpPr/>
          <p:nvPr/>
        </p:nvSpPr>
        <p:spPr>
          <a:xfrm>
            <a:off x="5790844" y="4795091"/>
            <a:ext cx="2985294"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مقارنتها بباقي الحرف</a:t>
            </a:r>
            <a:endParaRPr sz="3200" b="1" dirty="0">
              <a:solidFill>
                <a:schemeClr val="dk1"/>
              </a:solidFill>
              <a:latin typeface="Calibri"/>
              <a:ea typeface="Calibri"/>
              <a:cs typeface="Calibri"/>
              <a:sym typeface="Calibri"/>
            </a:endParaRPr>
          </a:p>
        </p:txBody>
      </p:sp>
      <p:sp>
        <p:nvSpPr>
          <p:cNvPr id="20" name="Google Shape;448;p20">
            <a:extLst>
              <a:ext uri="{FF2B5EF4-FFF2-40B4-BE49-F238E27FC236}">
                <a16:creationId xmlns:a16="http://schemas.microsoft.com/office/drawing/2014/main" id="{5801EFDE-E873-4EE1-A876-25386A5FE4DF}"/>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1" name="Google Shape;449;p20">
            <a:extLst>
              <a:ext uri="{FF2B5EF4-FFF2-40B4-BE49-F238E27FC236}">
                <a16:creationId xmlns:a16="http://schemas.microsoft.com/office/drawing/2014/main" id="{78A3F8FF-8893-4103-AC97-7376BFABBC45}"/>
              </a:ext>
            </a:extLst>
          </p:cNvPr>
          <p:cNvGrpSpPr/>
          <p:nvPr/>
        </p:nvGrpSpPr>
        <p:grpSpPr>
          <a:xfrm>
            <a:off x="4984674" y="3185940"/>
            <a:ext cx="1036605" cy="1519046"/>
            <a:chOff x="7467457" y="2193205"/>
            <a:chExt cx="463693" cy="753680"/>
          </a:xfrm>
        </p:grpSpPr>
        <p:sp>
          <p:nvSpPr>
            <p:cNvPr id="22" name="Google Shape;450;p20">
              <a:extLst>
                <a:ext uri="{FF2B5EF4-FFF2-40B4-BE49-F238E27FC236}">
                  <a16:creationId xmlns:a16="http://schemas.microsoft.com/office/drawing/2014/main" id="{03D6A11C-6E37-440C-A063-A20EF0DFADBC}"/>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451;p20">
              <a:extLst>
                <a:ext uri="{FF2B5EF4-FFF2-40B4-BE49-F238E27FC236}">
                  <a16:creationId xmlns:a16="http://schemas.microsoft.com/office/drawing/2014/main" id="{F1021CA3-806B-414E-A8AA-E1DCB930270D}"/>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 name="Google Shape;452;p20">
            <a:extLst>
              <a:ext uri="{FF2B5EF4-FFF2-40B4-BE49-F238E27FC236}">
                <a16:creationId xmlns:a16="http://schemas.microsoft.com/office/drawing/2014/main" id="{E3AC8766-5271-4B4A-92BC-292326A2CC4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5" name="Google Shape;453;p20">
            <a:extLst>
              <a:ext uri="{FF2B5EF4-FFF2-40B4-BE49-F238E27FC236}">
                <a16:creationId xmlns:a16="http://schemas.microsoft.com/office/drawing/2014/main" id="{330A7DA9-23A3-4C5C-A154-92E633527CA1}"/>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 name="Google Shape;454;p20">
            <a:extLst>
              <a:ext uri="{FF2B5EF4-FFF2-40B4-BE49-F238E27FC236}">
                <a16:creationId xmlns:a16="http://schemas.microsoft.com/office/drawing/2014/main" id="{DEF01F18-A08F-46C4-8166-F1D088610FE6}"/>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7" name="Google Shape;455;p20">
            <a:extLst>
              <a:ext uri="{FF2B5EF4-FFF2-40B4-BE49-F238E27FC236}">
                <a16:creationId xmlns:a16="http://schemas.microsoft.com/office/drawing/2014/main" id="{863A7F87-8083-40B2-A3D9-38E0E3A224AC}"/>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7029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 لتفسير سبب اختيار حرفة من الحرف</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D5FC689A-7A33-B95E-1925-F39E49650DF5}"/>
              </a:ext>
            </a:extLst>
          </p:cNvPr>
          <p:cNvSpPr>
            <a:spLocks noGrp="1"/>
          </p:cNvSpPr>
          <p:nvPr>
            <p:ph type="title"/>
          </p:nvPr>
        </p:nvSpPr>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 على مستوى التعابير؟</a:t>
            </a:r>
          </a:p>
        </p:txBody>
      </p:sp>
      <p:sp>
        <p:nvSpPr>
          <p:cNvPr id="10" name="Espace réservé du contenu 9">
            <a:extLst>
              <a:ext uri="{FF2B5EF4-FFF2-40B4-BE49-F238E27FC236}">
                <a16:creationId xmlns:a16="http://schemas.microsoft.com/office/drawing/2014/main" id="{5C58A4B6-324C-897A-4AD1-0038748B970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dirty="0"/>
              <a:t>.</a:t>
            </a:r>
            <a:endParaRPr lang="fr-FR" sz="1400" dirty="0"/>
          </a:p>
        </p:txBody>
      </p:sp>
    </p:spTree>
    <p:extLst>
      <p:ext uri="{BB962C8B-B14F-4D97-AF65-F5344CB8AC3E}">
        <p14:creationId xmlns:p14="http://schemas.microsoft.com/office/powerpoint/2010/main" val="10847674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sp>
        <p:nvSpPr>
          <p:cNvPr id="4" name="Titre 3">
            <a:extLst>
              <a:ext uri="{FF2B5EF4-FFF2-40B4-BE49-F238E27FC236}">
                <a16:creationId xmlns:a16="http://schemas.microsoft.com/office/drawing/2014/main" id="{08950EF2-C2C1-95BE-540E-FD9B2995C414}"/>
              </a:ext>
            </a:extLst>
          </p:cNvPr>
          <p:cNvSpPr>
            <a:spLocks noGrp="1"/>
          </p:cNvSpPr>
          <p:nvPr>
            <p:ph type="title"/>
          </p:nvPr>
        </p:nvSpPr>
        <p:spPr>
          <a:xfrm>
            <a:off x="867240" y="305139"/>
            <a:ext cx="10529279" cy="267549"/>
          </a:xfrm>
        </p:spPr>
        <p:txBody>
          <a:bodyPr/>
          <a:lstStyle/>
          <a:p>
            <a:r>
              <a:rPr lang="ar-MA" altLang="fr-FR" sz="1800" b="1" dirty="0">
                <a:cs typeface="Calibri" panose="020F0502020204030204" pitchFamily="34" charset="0"/>
              </a:rPr>
              <a:t>جيد.</a:t>
            </a:r>
            <a:endParaRPr lang="fr-FR" dirty="0"/>
          </a:p>
        </p:txBody>
      </p:sp>
      <p:sp>
        <p:nvSpPr>
          <p:cNvPr id="12" name="Espace réservé du contenu 11">
            <a:extLst>
              <a:ext uri="{FF2B5EF4-FFF2-40B4-BE49-F238E27FC236}">
                <a16:creationId xmlns:a16="http://schemas.microsoft.com/office/drawing/2014/main" id="{9FF02162-7F12-FAF0-9F15-25DAABE63BC4}"/>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latin typeface="Calibri" panose="020F0502020204030204" pitchFamily="34" charset="0"/>
              <a:ea typeface="+mn-ea"/>
              <a:cs typeface="Calibri" panose="020F0502020204030204" pitchFamily="34" charset="0"/>
            </a:endParaRPr>
          </a:p>
        </p:txBody>
      </p:sp>
      <p:graphicFrame>
        <p:nvGraphicFramePr>
          <p:cNvPr id="6" name="Tableau 5">
            <a:extLst>
              <a:ext uri="{FF2B5EF4-FFF2-40B4-BE49-F238E27FC236}">
                <a16:creationId xmlns:a16="http://schemas.microsoft.com/office/drawing/2014/main" id="{3F361ACE-EF18-4B68-A656-15D98ACA306C}"/>
              </a:ext>
            </a:extLst>
          </p:cNvPr>
          <p:cNvGraphicFramePr>
            <a:graphicFrameLocks noGrp="1"/>
          </p:cNvGraphicFramePr>
          <p:nvPr>
            <p:extLst>
              <p:ext uri="{D42A27DB-BD31-4B8C-83A1-F6EECF244321}">
                <p14:modId xmlns:p14="http://schemas.microsoft.com/office/powerpoint/2010/main" val="4255237805"/>
              </p:ext>
            </p:extLst>
          </p:nvPr>
        </p:nvGraphicFramePr>
        <p:xfrm>
          <a:off x="252248" y="1026041"/>
          <a:ext cx="11841818" cy="5542928"/>
        </p:xfrm>
        <a:graphic>
          <a:graphicData uri="http://schemas.openxmlformats.org/drawingml/2006/table">
            <a:tbl>
              <a:tblPr firstRow="1" firstCol="1" bandRow="1">
                <a:tableStyleId>{0E3FDE45-AF77-4B5C-9715-49D594BDF05E}</a:tableStyleId>
              </a:tblPr>
              <a:tblGrid>
                <a:gridCol w="9774961">
                  <a:extLst>
                    <a:ext uri="{9D8B030D-6E8A-4147-A177-3AD203B41FA5}">
                      <a16:colId xmlns:a16="http://schemas.microsoft.com/office/drawing/2014/main" val="3061820653"/>
                    </a:ext>
                  </a:extLst>
                </a:gridCol>
                <a:gridCol w="2066857">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280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2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الحرفة التي تثير اهتمامي هي.....</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أعرف الحرفة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أعجبتني بشكل خاص حرفة.....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لفتت انتباهي حرفة.....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اخترت هذه الحرفة لأنها....</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سبب اختيار الحرفة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تمنحني هذه الحرفة....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أجد في هذه الحرفة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تتشابه حرفة.....مع.... في...بينما تختلفان في....</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مقارنتها بباقي الحرف</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تتطلب حرفة.... مهارات يدوية دقيقة، في حين تعتمد حرفة.... أكثر على......</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يختلف...بين حرفة....و...؛ فالأولى تحتاج </a:t>
                      </a:r>
                      <a:r>
                        <a:rPr lang="ar-MA" sz="2800" dirty="0" err="1">
                          <a:effectLst/>
                          <a:latin typeface="Calibri" panose="020F0502020204030204" pitchFamily="34" charset="0"/>
                          <a:ea typeface="Calibri" panose="020F0502020204030204" pitchFamily="34" charset="0"/>
                          <a:cs typeface="Calibri" panose="020F0502020204030204" pitchFamily="34" charset="0"/>
                        </a:rPr>
                        <a:t>إلى..و</a:t>
                      </a:r>
                      <a:r>
                        <a:rPr lang="ar-MA" sz="2800" dirty="0">
                          <a:effectLst/>
                          <a:latin typeface="Calibri" panose="020F0502020204030204" pitchFamily="34" charset="0"/>
                          <a:ea typeface="Calibri" panose="020F0502020204030204" pitchFamily="34" charset="0"/>
                          <a:cs typeface="Calibri" panose="020F0502020204030204" pitchFamily="34" charset="0"/>
                        </a:rPr>
                        <a:t>...والثانية تتطلب...و....</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529985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227" y="590324"/>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303144" y="2935014"/>
            <a:ext cx="11585712" cy="324454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rtl="1">
              <a:lnSpc>
                <a:spcPct val="150000"/>
              </a:lnSpc>
              <a:spcBef>
                <a:spcPct val="0"/>
              </a:spcBef>
              <a:buNone/>
            </a:pPr>
            <a:r>
              <a:rPr lang="ar-MA" sz="7200" b="1" dirty="0">
                <a:solidFill>
                  <a:schemeClr val="tx1"/>
                </a:solidFill>
                <a:ea typeface="+mj-ea"/>
                <a:cs typeface="Calibri" panose="020F0502020204030204" pitchFamily="34" charset="0"/>
              </a:rPr>
              <a:t>ما أبرز الحرف الأكثر انتشارا في حيك والتي لم يعد لها وجود؟ فسر ذلك.</a:t>
            </a:r>
          </a:p>
        </p:txBody>
      </p:sp>
      <p:sp>
        <p:nvSpPr>
          <p:cNvPr id="4" name="Titre 3">
            <a:extLst>
              <a:ext uri="{FF2B5EF4-FFF2-40B4-BE49-F238E27FC236}">
                <a16:creationId xmlns:a16="http://schemas.microsoft.com/office/drawing/2014/main" id="{17AC1436-737B-3A45-75A5-632626CB6BED}"/>
              </a:ext>
            </a:extLst>
          </p:cNvPr>
          <p:cNvSpPr>
            <a:spLocks noGrp="1"/>
          </p:cNvSpPr>
          <p:nvPr>
            <p:ph type="title"/>
          </p:nvPr>
        </p:nvSpPr>
        <p:spPr>
          <a:xfrm>
            <a:off x="905902" y="253751"/>
            <a:ext cx="10529279" cy="267549"/>
          </a:xfrm>
        </p:spPr>
        <p:txBody>
          <a:bodyPr/>
          <a:lstStyle/>
          <a:p>
            <a:pPr rtl="1">
              <a:lnSpc>
                <a:spcPts val="2075"/>
              </a:lnSpc>
              <a:spcBef>
                <a:spcPct val="0"/>
              </a:spcBef>
            </a:pPr>
            <a:r>
              <a:rPr lang="ar-MA" altLang="fr-FR" sz="1800" b="1" dirty="0">
                <a:ea typeface="+mj-ea"/>
                <a:cs typeface="Calibri" panose="020F0502020204030204" pitchFamily="34" charset="0"/>
              </a:rPr>
              <a:t>قبل توديعكم، أدعوكم إلى الإجابة عن هذا السؤال في منازلكم:</a:t>
            </a:r>
            <a:r>
              <a:rPr lang="ar-MA" sz="1800" b="1" dirty="0">
                <a:ea typeface="+mj-ea"/>
                <a:cs typeface="Calibri" panose="020F0502020204030204" pitchFamily="34" charset="0"/>
              </a:rPr>
              <a:t> </a:t>
            </a:r>
            <a:endParaRPr lang="ar-MA" altLang="fr-FR" sz="1800" b="1" dirty="0">
              <a:ea typeface="+mj-ea"/>
              <a:cs typeface="Calibri" panose="020F0502020204030204" pitchFamily="34" charset="0"/>
            </a:endParaRPr>
          </a:p>
        </p:txBody>
      </p:sp>
      <p:sp>
        <p:nvSpPr>
          <p:cNvPr id="6" name="Espace réservé du contenu 5">
            <a:extLst>
              <a:ext uri="{FF2B5EF4-FFF2-40B4-BE49-F238E27FC236}">
                <a16:creationId xmlns:a16="http://schemas.microsoft.com/office/drawing/2014/main" id="{0BC3914F-9293-6DD6-3744-3A927ADCDB6D}"/>
              </a:ext>
            </a:extLst>
          </p:cNvPr>
          <p:cNvSpPr>
            <a:spLocks noGrp="1"/>
          </p:cNvSpPr>
          <p:nvPr>
            <p:ph sz="quarter" idx="11"/>
          </p:nvPr>
        </p:nvSpPr>
        <p:spPr/>
        <p:txBody>
          <a:bodyPr/>
          <a:lstStyle/>
          <a:p>
            <a:r>
              <a:rPr lang="ar-MA" sz="1400" i="1" dirty="0">
                <a:latin typeface="+mn-lt"/>
                <a:cs typeface="Calibri" panose="020F0502020204030204" pitchFamily="34" charset="0"/>
              </a:rPr>
              <a:t>يشرح المدرس النشاط المنزلي، وأهم العلميات الواجب القيام بها للتوصل إلى الجواب.</a:t>
            </a:r>
            <a:endParaRPr lang="fr-FR" sz="1400" i="1" dirty="0"/>
          </a:p>
        </p:txBody>
      </p:sp>
    </p:spTree>
    <p:extLst>
      <p:ext uri="{BB962C8B-B14F-4D97-AF65-F5344CB8AC3E}">
        <p14:creationId xmlns:p14="http://schemas.microsoft.com/office/powerpoint/2010/main" val="29813397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3">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dirty="0" err="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2267</TotalTime>
  <Words>2603</Words>
  <Application>Microsoft Office PowerPoint</Application>
  <PresentationFormat>Grand écran</PresentationFormat>
  <Paragraphs>407</Paragraphs>
  <Slides>63</Slides>
  <Notes>10</Notes>
  <HiddenSlides>4</HiddenSlides>
  <MMClips>1</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63</vt:i4>
      </vt:variant>
    </vt:vector>
  </HeadingPairs>
  <TitlesOfParts>
    <vt:vector size="75" baseType="lpstr">
      <vt:lpstr>Aptos</vt:lpstr>
      <vt:lpstr>Aptos Display</vt:lpstr>
      <vt:lpstr>Arial</vt:lpstr>
      <vt:lpstr>Calibri</vt:lpstr>
      <vt:lpstr>Calibri Light</vt:lpstr>
      <vt:lpstr>Courier New</vt:lpstr>
      <vt:lpstr>Dosis</vt:lpstr>
      <vt:lpstr>Georgia</vt:lpstr>
      <vt:lpstr>Inter</vt:lpstr>
      <vt:lpstr>Noto Sans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أهلا وسهلا متعلمي الأعزاء، كما تلاحظون أمامكم جدول فيه مجموعة من العناصر، أمامكم دقيقة واحدة لإتمامه.</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Présentation PowerPoint</vt:lpstr>
      <vt:lpstr>سنتعرف في بداية الحصة على خطوات :  أفسر اختيار حرفة من الحرف.</vt:lpstr>
      <vt:lpstr>لأفسر اختيار حرفة من الحرف، يمكنني توظيف أفعال الكلام الآتية:</vt:lpstr>
      <vt:lpstr>إليكم بعض التعابير التي وظفت فيها أفعال الكلام السالفة لأفسر اختيار حرفة من الحرف:</vt:lpstr>
      <vt:lpstr>أروج مكتسباتي :بعد تعرفك على  أفعال كلام وتعابير أفسر اختيار حرفة من الحرف، اختر حرفة وفسر سبب اختيارك لها.</vt:lpstr>
      <vt:lpstr>Présentation PowerPoint</vt:lpstr>
      <vt:lpstr>انتبهوا جيدا، الآن، سأوظف أفعال الكلام والتعابير المكتسبة لأجيب عن الوضعية الآتية:</vt:lpstr>
      <vt:lpstr>لا حظوا معي كيف سأنجز ذلك . لكي أجيب عن هذه الوضعية، أتبع الخطوات الآتية:</vt:lpstr>
      <vt:lpstr>يعرف المدرس هذه المرحلة ويؤكد على أهميتها. ينبه المدرس إلى أنه من غير السليم البدء بالمرحلة الثانية ثم الأولى ؛ لأن المستمع  قد لا يعرف عمّ أ تحدث.</vt:lpstr>
      <vt:lpstr>يقدم المدرس التعابير عبر قراءتها.</vt:lpstr>
      <vt:lpstr>بالنسبة لي سأعبر عن هذه المرحلة ب:</vt:lpstr>
      <vt:lpstr>بعد ذلك، تأتي خطوة:</vt:lpstr>
      <vt:lpstr>توجد مجموعة من التعابير توظف في هذه المرحلة.</vt:lpstr>
      <vt:lpstr>سأعبر عن هذه الخطوة باستعمال تعبير:</vt:lpstr>
      <vt:lpstr>ثم تأتي الخطوة الثالثة:</vt:lpstr>
      <vt:lpstr>توجد مجموعة من التعابير توظف في هذه المرحلة.</vt:lpstr>
      <vt:lpstr>سأعبر عن هذه الخطوة باستعمال تعبير:</vt:lpstr>
      <vt:lpstr>في النهاية، واستنادا إلى كل العناصر السابقة، أكون قد قدمت جوابا منسجما وتاما، وهو كالآتي:</vt:lpstr>
      <vt:lpstr>هل أنجزت المهمة جيدا؟</vt:lpstr>
      <vt:lpstr>لكي أجيب عن سؤال تفسير اختيار حرفة من الحرف، فإني أتبع الخطوات الآتية:</vt:lpstr>
      <vt:lpstr>Présentation PowerPoint</vt:lpstr>
      <vt:lpstr>من يذكرنا بأبرز أفعال الكلام والتعابير لأفسر سبب اختيار حرفة من الحرف؟</vt:lpstr>
      <vt:lpstr>Présentation PowerPoint</vt:lpstr>
      <vt:lpstr>Présentation PowerPoint</vt:lpstr>
      <vt:lpstr>الآن حان دوركم للاشتغال ثنائيا للإجابة عن الوضعية نفسها، باتباع الخطوات التي قدمتها لكم.</vt:lpstr>
      <vt:lpstr>الآن حان دوركم للاشتغال ثنائيا للإجابة عن الوضعية نفسها . </vt:lpstr>
      <vt:lpstr>لنستمع إلى إجابتكم. </vt:lpstr>
      <vt:lpstr>Présentation PowerPoint</vt:lpstr>
      <vt:lpstr>Présentation PowerPoint</vt:lpstr>
      <vt:lpstr>كل واحد منكم سيشتغل منفردا على الوضعية الآتية:</vt:lpstr>
      <vt:lpstr>للإجابة عن هذه الوضعية استأنسوا بالمسار الآتي الذي يرشدكم إلى خطوات الإنجاز. </vt:lpstr>
      <vt:lpstr>الخطوة الأولى هي:</vt:lpstr>
      <vt:lpstr>الخطوة الثانية هي:</vt:lpstr>
      <vt:lpstr>الخطوة الثالثة هي:</vt:lpstr>
      <vt:lpstr>إليكم معايير النجاح، ضعوها نصب أعينكم وأنتم تنجزون المهمة :</vt:lpstr>
      <vt:lpstr>أعيد تذكيركم بالتعابير الخاصة بكل مرحلة من مراحل أفسر اختيار حرفة من الحرف</vt:lpstr>
      <vt:lpstr>إليكم أهم قواعد العمل:</vt:lpstr>
      <vt:lpstr>كل واحد منكم سيشتغل بمفرده على الوضعية الآتية:</vt:lpstr>
      <vt:lpstr>انتهت المدة المخصصة للمهمة، الآن لنستمع لإجاباتكم.</vt:lpstr>
      <vt:lpstr>ما رأيكم في ما قدمه زملاؤكم؟</vt:lpstr>
      <vt:lpstr>Présentation PowerPoint</vt:lpstr>
      <vt:lpstr>من يذكرني بما تعلمناه اليوم؟</vt:lpstr>
      <vt:lpstr>مراحل تفسير اختيار حرفة من الحرف:</vt:lpstr>
      <vt:lpstr>من يذكرني بما تعلمناه اليوم على مستوى التعابير؟</vt:lpstr>
      <vt:lpstr>جيد.</vt:lpstr>
      <vt:lpstr>قبل توديعكم، أدعوكم إلى الإجابة عن هذا السؤال في منازلكم: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85</cp:revision>
  <dcterms:created xsi:type="dcterms:W3CDTF">2025-11-03T10:55:47Z</dcterms:created>
  <dcterms:modified xsi:type="dcterms:W3CDTF">2026-05-09T09:15:07Z</dcterms:modified>
</cp:coreProperties>
</file>